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319" r:id="rId2"/>
    <p:sldId id="328" r:id="rId3"/>
    <p:sldId id="304" r:id="rId4"/>
    <p:sldId id="327" r:id="rId5"/>
    <p:sldId id="330" r:id="rId6"/>
    <p:sldId id="331" r:id="rId7"/>
    <p:sldId id="320" r:id="rId8"/>
    <p:sldId id="321" r:id="rId9"/>
    <p:sldId id="322" r:id="rId10"/>
    <p:sldId id="329" r:id="rId11"/>
    <p:sldId id="281" r:id="rId12"/>
  </p:sldIdLst>
  <p:sldSz cx="9144000" cy="5143500" type="screen16x9"/>
  <p:notesSz cx="6858000" cy="9144000"/>
  <p:embeddedFontLst>
    <p:embeddedFont>
      <p:font typeface="Anaheim" panose="02000503000000000000" pitchFamily="2" charset="77"/>
      <p:regular r:id="rId14"/>
    </p:embeddedFont>
    <p:embeddedFont>
      <p:font typeface="Overpass Mono" panose="020B0009030203020204" pitchFamily="49" charset="77"/>
      <p:regular r:id="rId15"/>
      <p:bold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CA86F-41C8-4E3F-80ED-765C49808CBB}">
  <a:tblStyle styleId="{C80CA86F-41C8-4E3F-80ED-765C49808CB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7E7904-4362-4086-AC61-F5C711425DD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p:restoredTop sz="94626"/>
  </p:normalViewPr>
  <p:slideViewPr>
    <p:cSldViewPr snapToGrid="0">
      <p:cViewPr varScale="1">
        <p:scale>
          <a:sx n="161" d="100"/>
          <a:sy n="161"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9"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Pattern</a:t>
            </a:r>
            <a:endParaRPr lang="it-IT" b="1" dirty="0"/>
          </a:p>
        </p:txBody>
      </p:sp>
      <p:sp>
        <p:nvSpPr>
          <p:cNvPr id="2" name="Sottotitolo 1">
            <a:extLst>
              <a:ext uri="{FF2B5EF4-FFF2-40B4-BE49-F238E27FC236}">
                <a16:creationId xmlns:a16="http://schemas.microsoft.com/office/drawing/2014/main" id="{96C8BD26-FEDA-8353-05B4-B332DCB4B16B}"/>
              </a:ext>
            </a:extLst>
          </p:cNvPr>
          <p:cNvSpPr>
            <a:spLocks noGrp="1"/>
          </p:cNvSpPr>
          <p:nvPr>
            <p:ph type="subTitle" idx="1"/>
          </p:nvPr>
        </p:nvSpPr>
        <p:spPr>
          <a:xfrm flipH="1">
            <a:off x="720000" y="1414731"/>
            <a:ext cx="7704000" cy="3011643"/>
          </a:xfrm>
        </p:spPr>
        <p:txBody>
          <a:bodyPr/>
          <a:lstStyle/>
          <a:p>
            <a:pPr marL="114300" indent="0">
              <a:buNone/>
            </a:pPr>
            <a:r>
              <a:rPr lang="it-IT" dirty="0"/>
              <a:t>I pattern (design pattern) sono soluzioni progettuali generali e comprovate per problemi ricorrenti nell'ambito dello sviluppo del software. Essi fungono da linee guida e modelli per risolvere situazioni comuni e complesse durante la progettazione e l'implementazione di un sistema o di un'applicazione.</a:t>
            </a:r>
          </a:p>
          <a:p>
            <a:pPr marL="114300" indent="0">
              <a:buNone/>
            </a:pPr>
            <a:r>
              <a:rPr lang="it-IT" dirty="0"/>
              <a:t>I pattern servono a diversi scopi all'interno del processo di sviluppo del software:</a:t>
            </a:r>
          </a:p>
          <a:p>
            <a:pPr>
              <a:buFont typeface="Arial" panose="020B0604020202020204" pitchFamily="34" charset="0"/>
              <a:buChar char="•"/>
            </a:pPr>
            <a:r>
              <a:rPr lang="it-IT" b="1" dirty="0"/>
              <a:t>Risolvere problemi noti</a:t>
            </a:r>
            <a:r>
              <a:rPr lang="it-IT" dirty="0"/>
              <a:t>: I pattern forniscono soluzioni a problemi che gli sviluppatori si trovano spesso ad affrontare. Questi problemi possono riguardare l'organizzazione del codice, la gestione delle dipendenze, la comunicazione tra componenti, la sincronizzazione tra </a:t>
            </a:r>
            <a:r>
              <a:rPr lang="it-IT" dirty="0" err="1"/>
              <a:t>thread</a:t>
            </a:r>
            <a:r>
              <a:rPr lang="it-IT" dirty="0"/>
              <a:t>, e molti altri aspetti dello sviluppo software.</a:t>
            </a:r>
          </a:p>
          <a:p>
            <a:pPr>
              <a:buFont typeface="Arial" panose="020B0604020202020204" pitchFamily="34" charset="0"/>
              <a:buChar char="•"/>
            </a:pPr>
            <a:r>
              <a:rPr lang="it-IT" b="1" dirty="0"/>
              <a:t>Standardizzare le soluzioni</a:t>
            </a:r>
            <a:r>
              <a:rPr lang="it-IT" dirty="0"/>
              <a:t>: I pattern offrono un linguaggio comune per descrivere soluzioni di progettazione. Questo aiuta gli sviluppatori a comunicare più facilmente e concisamente tra loro, migliorando la comprensione del codice e la collaborazione all'interno del team di sviluppo.</a:t>
            </a:r>
          </a:p>
          <a:p>
            <a:pPr>
              <a:buFont typeface="Arial" panose="020B0604020202020204" pitchFamily="34" charset="0"/>
              <a:buChar char="•"/>
            </a:pPr>
            <a:r>
              <a:rPr lang="it-IT" b="1" dirty="0"/>
              <a:t>Promuovere la buona progettazione</a:t>
            </a:r>
            <a:r>
              <a:rPr lang="it-IT" dirty="0"/>
              <a:t>: I pattern sono generalmente considerati come approcci di progettazione comprovati e ottimali per affrontare determinati problemi. Utilizzando i pattern, gli sviluppatori possono evitare design errati o poco efficienti e adottare soluzioni robuste e scalabili.</a:t>
            </a:r>
          </a:p>
        </p:txBody>
      </p:sp>
    </p:spTree>
    <p:extLst>
      <p:ext uri="{BB962C8B-B14F-4D97-AF65-F5344CB8AC3E}">
        <p14:creationId xmlns:p14="http://schemas.microsoft.com/office/powerpoint/2010/main" val="50948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2900960"/>
          </a:xfrm>
        </p:spPr>
        <p:txBody>
          <a:bodyPr/>
          <a:lstStyle/>
          <a:p>
            <a:r>
              <a:rPr lang="it-IT" dirty="0"/>
              <a:t>Il pattern </a:t>
            </a:r>
            <a:r>
              <a:rPr lang="it-IT" dirty="0" err="1"/>
              <a:t>Facade</a:t>
            </a:r>
            <a:r>
              <a:rPr lang="it-IT" dirty="0"/>
              <a:t> (Facciata) è un design pattern strutturale che fornisce un'interfaccia unificata semplificata per un sottosistema complesso, rendendolo più facile da usare. Il pattern </a:t>
            </a:r>
            <a:r>
              <a:rPr lang="it-IT" dirty="0" err="1"/>
              <a:t>Facade</a:t>
            </a:r>
            <a:r>
              <a:rPr lang="it-IT" dirty="0"/>
              <a:t> nasconde i dettagli di implementazione complessi di un sottosistema e fornisce agli utenti una semplice interfaccia per interagire con esso.</a:t>
            </a:r>
          </a:p>
          <a:p>
            <a:r>
              <a:rPr lang="it-IT" dirty="0"/>
              <a:t>Scopo del pattern </a:t>
            </a:r>
            <a:r>
              <a:rPr lang="it-IT" dirty="0" err="1"/>
              <a:t>Facade</a:t>
            </a:r>
            <a:r>
              <a:rPr lang="it-IT" dirty="0"/>
              <a:t>: Il pattern </a:t>
            </a:r>
            <a:r>
              <a:rPr lang="it-IT" dirty="0" err="1"/>
              <a:t>Facade</a:t>
            </a:r>
            <a:r>
              <a:rPr lang="it-IT" dirty="0"/>
              <a:t> è utile quando un sottosistema complesso è composto da diverse classi o componenti e si desidera semplificare l'interazione con tale sottosistema. Un'interfaccia unificata offerta dal </a:t>
            </a:r>
            <a:r>
              <a:rPr lang="it-IT" dirty="0" err="1"/>
              <a:t>Facade</a:t>
            </a:r>
            <a:r>
              <a:rPr lang="it-IT"/>
              <a:t> aiuta a ridurre la dipendenza delle classi client dal sottosistema complesso, migliorando la modularità e facilitando la manutenzione.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err="1"/>
              <a:t>Facades</a:t>
            </a:r>
            <a:endParaRPr lang="it-IT" dirty="0"/>
          </a:p>
        </p:txBody>
      </p:sp>
    </p:spTree>
    <p:extLst>
      <p:ext uri="{BB962C8B-B14F-4D97-AF65-F5344CB8AC3E}">
        <p14:creationId xmlns:p14="http://schemas.microsoft.com/office/powerpoint/2010/main" val="325553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Pattern</a:t>
            </a:r>
            <a:endParaRPr lang="it-IT" b="1" dirty="0"/>
          </a:p>
        </p:txBody>
      </p:sp>
      <p:sp>
        <p:nvSpPr>
          <p:cNvPr id="2" name="Sottotitolo 1">
            <a:extLst>
              <a:ext uri="{FF2B5EF4-FFF2-40B4-BE49-F238E27FC236}">
                <a16:creationId xmlns:a16="http://schemas.microsoft.com/office/drawing/2014/main" id="{96C8BD26-FEDA-8353-05B4-B332DCB4B16B}"/>
              </a:ext>
            </a:extLst>
          </p:cNvPr>
          <p:cNvSpPr>
            <a:spLocks noGrp="1"/>
          </p:cNvSpPr>
          <p:nvPr>
            <p:ph type="subTitle" idx="1"/>
          </p:nvPr>
        </p:nvSpPr>
        <p:spPr>
          <a:xfrm flipH="1">
            <a:off x="720000" y="1414731"/>
            <a:ext cx="7704000" cy="3011643"/>
          </a:xfrm>
        </p:spPr>
        <p:txBody>
          <a:bodyPr/>
          <a:lstStyle/>
          <a:p>
            <a:pPr>
              <a:buFont typeface="Arial" panose="020B0604020202020204" pitchFamily="34" charset="0"/>
              <a:buChar char="•"/>
            </a:pPr>
            <a:r>
              <a:rPr lang="it-IT" b="1" dirty="0"/>
              <a:t>Migliorare la manutenibilità e la leggibilità del codice</a:t>
            </a:r>
            <a:r>
              <a:rPr lang="it-IT" dirty="0"/>
              <a:t>: L'utilizzo di pattern ben noti e documentati rende il codice più chiaro e facile da capire per gli sviluppatori. Ciò facilita la manutenzione, il </a:t>
            </a:r>
            <a:r>
              <a:rPr lang="it-IT" dirty="0" err="1"/>
              <a:t>refactoring</a:t>
            </a:r>
            <a:r>
              <a:rPr lang="it-IT" dirty="0"/>
              <a:t> e il riuso del codice.</a:t>
            </a:r>
          </a:p>
          <a:p>
            <a:pPr>
              <a:buFont typeface="Arial" panose="020B0604020202020204" pitchFamily="34" charset="0"/>
              <a:buChar char="•"/>
            </a:pPr>
            <a:r>
              <a:rPr lang="it-IT" b="1" dirty="0"/>
              <a:t>Ridurre la complessità</a:t>
            </a:r>
            <a:r>
              <a:rPr lang="it-IT" dirty="0"/>
              <a:t>: I pattern possono aiutare a scomporre un problema complesso in componenti più piccoli e gestibili, semplificando il processo di sviluppo e migliorando la comprensione del sistema.</a:t>
            </a:r>
          </a:p>
          <a:p>
            <a:pPr>
              <a:buFont typeface="Arial" panose="020B0604020202020204" pitchFamily="34" charset="0"/>
              <a:buChar char="•"/>
            </a:pPr>
            <a:r>
              <a:rPr lang="it-IT" b="1" dirty="0"/>
              <a:t>Favorire la riusabilità</a:t>
            </a:r>
            <a:r>
              <a:rPr lang="it-IT" dirty="0"/>
              <a:t>: Utilizzando i pattern, è possibile creare componenti o moduli altamente riusabili e interoperabili, rendendo più semplice l'integrazione di diverse parti del sistema.</a:t>
            </a:r>
          </a:p>
          <a:p>
            <a:pPr>
              <a:buFont typeface="Arial" panose="020B0604020202020204" pitchFamily="34" charset="0"/>
              <a:buChar char="•"/>
            </a:pPr>
            <a:r>
              <a:rPr lang="it-IT" b="1" dirty="0"/>
              <a:t>Guidare la progettazione e l'architettura</a:t>
            </a:r>
            <a:r>
              <a:rPr lang="it-IT" dirty="0"/>
              <a:t>: I pattern possono essere utilizzati come blocchi fondamentali per la progettazione di un'architettura complessa. Essi offrono una struttura logica per l'organizzazione dei componenti e delle interazioni tra essi.</a:t>
            </a:r>
          </a:p>
        </p:txBody>
      </p:sp>
    </p:spTree>
    <p:extLst>
      <p:ext uri="{BB962C8B-B14F-4D97-AF65-F5344CB8AC3E}">
        <p14:creationId xmlns:p14="http://schemas.microsoft.com/office/powerpoint/2010/main" val="274121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978612"/>
          </a:xfrm>
        </p:spPr>
        <p:txBody>
          <a:bodyPr/>
          <a:lstStyle/>
          <a:p>
            <a:r>
              <a:rPr lang="it-IT" dirty="0"/>
              <a:t>Il "low </a:t>
            </a:r>
            <a:r>
              <a:rPr lang="it-IT" dirty="0" err="1"/>
              <a:t>coupling</a:t>
            </a:r>
            <a:r>
              <a:rPr lang="it-IT" dirty="0"/>
              <a:t>" (basso accoppiamento) è un principio di progettazione e architettura software che mira a ridurre le dipendenze tra le varie componenti di un sistema. L'obiettivo è creare un design in cui le diverse parti del sistema siano meno dipendenti tra loro possibile.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Low </a:t>
            </a:r>
            <a:r>
              <a:rPr lang="it-IT" dirty="0" err="1"/>
              <a:t>coupling</a:t>
            </a:r>
            <a:endParaRPr lang="it-IT" dirty="0"/>
          </a:p>
        </p:txBody>
      </p:sp>
    </p:spTree>
    <p:extLst>
      <p:ext uri="{BB962C8B-B14F-4D97-AF65-F5344CB8AC3E}">
        <p14:creationId xmlns:p14="http://schemas.microsoft.com/office/powerpoint/2010/main" val="21054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2091794"/>
          </a:xfrm>
        </p:spPr>
        <p:txBody>
          <a:bodyPr/>
          <a:lstStyle/>
          <a:p>
            <a:r>
              <a:rPr lang="it-IT" dirty="0"/>
              <a:t>Un basso accoppiamento offre diversi vantaggi, tra cui:</a:t>
            </a:r>
          </a:p>
          <a:p>
            <a:pPr lvl="1" algn="l">
              <a:buFont typeface="Arial" panose="020B0604020202020204" pitchFamily="34" charset="0"/>
              <a:buChar char="•"/>
            </a:pPr>
            <a:r>
              <a:rPr lang="it-IT" b="1" dirty="0"/>
              <a:t>Facilità di manutenzione</a:t>
            </a:r>
            <a:r>
              <a:rPr lang="it-IT" dirty="0"/>
              <a:t>: Quando le componenti di un sistema sono scarsamente accoppiate, è più facile apportare modifiche o aggiungere nuove funzionalità a una parte senza influire negativamente sulle altre.</a:t>
            </a:r>
          </a:p>
          <a:p>
            <a:pPr lvl="1" algn="l">
              <a:buFont typeface="Arial" panose="020B0604020202020204" pitchFamily="34" charset="0"/>
              <a:buChar char="•"/>
            </a:pPr>
            <a:r>
              <a:rPr lang="it-IT" b="1" dirty="0"/>
              <a:t>Riusabilità del codice</a:t>
            </a:r>
            <a:r>
              <a:rPr lang="it-IT" dirty="0"/>
              <a:t>: Le componenti con basso accoppiamento possono essere più facilmente riusate in altri contesti, poiché sono meno dipendenti da particolari implementazioni o strutture di dati.</a:t>
            </a:r>
          </a:p>
          <a:p>
            <a:pPr lvl="1" algn="l">
              <a:buFont typeface="Arial" panose="020B0604020202020204" pitchFamily="34" charset="0"/>
              <a:buChar char="•"/>
            </a:pPr>
            <a:r>
              <a:rPr lang="it-IT" b="1" dirty="0"/>
              <a:t>Testabilità</a:t>
            </a:r>
            <a:r>
              <a:rPr lang="it-IT" dirty="0"/>
              <a:t>: Componenti poco accoppiate possono essere testate in modo più isolato, semplificando la scrittura di test unitari efficaci.</a:t>
            </a:r>
          </a:p>
          <a:p>
            <a:pPr lvl="1" algn="l">
              <a:buFont typeface="Arial" panose="020B0604020202020204" pitchFamily="34" charset="0"/>
              <a:buChar char="•"/>
            </a:pPr>
            <a:r>
              <a:rPr lang="it-IT" b="1" dirty="0"/>
              <a:t>Flessibilità</a:t>
            </a:r>
            <a:r>
              <a:rPr lang="it-IT" dirty="0"/>
              <a:t>: Un design con basso accoppiamento offre una maggiore flessibilità nel cambiare o estendere il sistema in futuro.</a:t>
            </a:r>
          </a:p>
          <a:p>
            <a:endParaRPr lang="it-IT" dirty="0"/>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Low </a:t>
            </a:r>
            <a:r>
              <a:rPr lang="it-IT" dirty="0" err="1"/>
              <a:t>coupling</a:t>
            </a:r>
            <a:endParaRPr lang="it-IT" dirty="0"/>
          </a:p>
        </p:txBody>
      </p:sp>
    </p:spTree>
    <p:extLst>
      <p:ext uri="{BB962C8B-B14F-4D97-AF65-F5344CB8AC3E}">
        <p14:creationId xmlns:p14="http://schemas.microsoft.com/office/powerpoint/2010/main" val="19422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4230CDBF-64DC-3213-9AB7-06433A1A14F0}"/>
              </a:ext>
            </a:extLst>
          </p:cNvPr>
          <p:cNvSpPr>
            <a:spLocks noGrp="1"/>
          </p:cNvSpPr>
          <p:nvPr>
            <p:ph type="subTitle" idx="1"/>
          </p:nvPr>
        </p:nvSpPr>
        <p:spPr/>
        <p:txBody>
          <a:bodyPr/>
          <a:lstStyle/>
          <a:p>
            <a:pPr marL="114300" indent="0">
              <a:buNone/>
            </a:pPr>
            <a:r>
              <a:rPr lang="it-IT" dirty="0"/>
              <a:t>Spring Boot promuove un basso accoppiamento nei seguenti casi:</a:t>
            </a:r>
          </a:p>
          <a:p>
            <a:pPr lvl="1" algn="l">
              <a:buFont typeface="Arial" panose="020B0604020202020204" pitchFamily="34" charset="0"/>
              <a:buChar char="•"/>
            </a:pPr>
            <a:r>
              <a:rPr lang="it-IT" b="1" dirty="0" err="1"/>
              <a:t>Dependency</a:t>
            </a:r>
            <a:r>
              <a:rPr lang="it-IT" b="1" dirty="0"/>
              <a:t> Injection (DI)</a:t>
            </a:r>
            <a:r>
              <a:rPr lang="it-IT" dirty="0"/>
              <a:t>: Spring Boot adotta fortemente l'</a:t>
            </a:r>
            <a:r>
              <a:rPr lang="it-IT" dirty="0" err="1"/>
              <a:t>Inversion</a:t>
            </a:r>
            <a:r>
              <a:rPr lang="it-IT" dirty="0"/>
              <a:t> of Control (</a:t>
            </a:r>
            <a:r>
              <a:rPr lang="it-IT" dirty="0" err="1"/>
              <a:t>IoC</a:t>
            </a:r>
            <a:r>
              <a:rPr lang="it-IT" dirty="0"/>
              <a:t>) e l'Iniezione delle Dipendenze (</a:t>
            </a:r>
            <a:r>
              <a:rPr lang="it-IT" dirty="0" err="1"/>
              <a:t>Dependency</a:t>
            </a:r>
            <a:r>
              <a:rPr lang="it-IT" dirty="0"/>
              <a:t> Injection) per ridurre l'accoppiamento tra i componenti. Utilizzando l'annotazione @</a:t>
            </a:r>
            <a:r>
              <a:rPr lang="it-IT" dirty="0" err="1"/>
              <a:t>Autowired</a:t>
            </a:r>
            <a:r>
              <a:rPr lang="it-IT" dirty="0"/>
              <a:t> o le dipendenze definite tramite costruttore/setter, Spring gestisce l'iniezione delle dipendenze e consente alle componenti di collaborare senza doversi preoccupare delle istanze delle dipendenze stesse.</a:t>
            </a:r>
          </a:p>
          <a:p>
            <a:pPr lvl="1" algn="l">
              <a:buFont typeface="Arial" panose="020B0604020202020204" pitchFamily="34" charset="0"/>
              <a:buChar char="•"/>
            </a:pPr>
            <a:r>
              <a:rPr lang="it-IT" b="1" dirty="0"/>
              <a:t>Utilizzo di interfacce</a:t>
            </a:r>
            <a:r>
              <a:rPr lang="it-IT" dirty="0"/>
              <a:t>: Spring Boot incoraggia l'uso di interfacce per definire le dipendenze e il contratto delle classi. Questo permette di sostituire facilmente le implementazioni delle interfacce senza dover modificare il codice client.</a:t>
            </a:r>
          </a:p>
          <a:p>
            <a:pPr lvl="1" algn="l">
              <a:buFont typeface="Arial" panose="020B0604020202020204" pitchFamily="34" charset="0"/>
              <a:buChar char="•"/>
            </a:pPr>
            <a:r>
              <a:rPr lang="it-IT" b="1" dirty="0"/>
              <a:t>Spring Boot Starter</a:t>
            </a:r>
            <a:r>
              <a:rPr lang="it-IT" dirty="0"/>
              <a:t>: Spring Boot fornisce i cosiddetti "starter" che semplificano la configurazione delle dipendenze del progetto. Questi starter raccolgono tutte le dipendenze necessarie per utilizzare specifiche funzionalità, permettendo di aggiungere rapidamente nuovi moduli o librerie senza preoccuparsi delle dipendenze correlate.</a:t>
            </a:r>
          </a:p>
          <a:p>
            <a:endParaRPr lang="it-IT" dirty="0"/>
          </a:p>
        </p:txBody>
      </p:sp>
      <p:sp>
        <p:nvSpPr>
          <p:cNvPr id="3" name="Titolo 2">
            <a:extLst>
              <a:ext uri="{FF2B5EF4-FFF2-40B4-BE49-F238E27FC236}">
                <a16:creationId xmlns:a16="http://schemas.microsoft.com/office/drawing/2014/main" id="{40ADE568-B238-6702-7A47-842EE04075A4}"/>
              </a:ext>
            </a:extLst>
          </p:cNvPr>
          <p:cNvSpPr>
            <a:spLocks noGrp="1"/>
          </p:cNvSpPr>
          <p:nvPr>
            <p:ph type="title"/>
          </p:nvPr>
        </p:nvSpPr>
        <p:spPr/>
        <p:txBody>
          <a:bodyPr/>
          <a:lstStyle/>
          <a:p>
            <a:r>
              <a:rPr lang="it-IT" dirty="0"/>
              <a:t>Low </a:t>
            </a:r>
            <a:r>
              <a:rPr lang="it-IT" dirty="0" err="1"/>
              <a:t>coupling</a:t>
            </a:r>
            <a:endParaRPr lang="it-IT" dirty="0"/>
          </a:p>
        </p:txBody>
      </p:sp>
    </p:spTree>
    <p:extLst>
      <p:ext uri="{BB962C8B-B14F-4D97-AF65-F5344CB8AC3E}">
        <p14:creationId xmlns:p14="http://schemas.microsoft.com/office/powerpoint/2010/main" val="41997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4230CDBF-64DC-3213-9AB7-06433A1A14F0}"/>
              </a:ext>
            </a:extLst>
          </p:cNvPr>
          <p:cNvSpPr>
            <a:spLocks noGrp="1"/>
          </p:cNvSpPr>
          <p:nvPr>
            <p:ph type="subTitle" idx="1"/>
          </p:nvPr>
        </p:nvSpPr>
        <p:spPr/>
        <p:txBody>
          <a:bodyPr/>
          <a:lstStyle/>
          <a:p>
            <a:pPr lvl="1" algn="l">
              <a:buFont typeface="Arial" panose="020B0604020202020204" pitchFamily="34" charset="0"/>
              <a:buChar char="•"/>
            </a:pPr>
            <a:r>
              <a:rPr lang="it-IT" b="1" dirty="0"/>
              <a:t>Spring Framework modulare</a:t>
            </a:r>
            <a:r>
              <a:rPr lang="it-IT" dirty="0"/>
              <a:t>: Spring Boot sfrutta la modularità del framework Spring, consentendo di suddividere il sistema in componenti piccole e ben definite con una bassa dipendenza tra loro.</a:t>
            </a:r>
          </a:p>
          <a:p>
            <a:pPr lvl="1" algn="l">
              <a:buFont typeface="Arial" panose="020B0604020202020204" pitchFamily="34" charset="0"/>
              <a:buChar char="•"/>
            </a:pPr>
            <a:r>
              <a:rPr lang="it-IT" b="1" dirty="0"/>
              <a:t>Configurazione esterna</a:t>
            </a:r>
            <a:r>
              <a:rPr lang="it-IT" dirty="0"/>
              <a:t>: Spring Boot permette di configurare molte proprietà tramite file di configurazione esterni, come </a:t>
            </a:r>
            <a:r>
              <a:rPr lang="it-IT" dirty="0" err="1"/>
              <a:t>application.properties</a:t>
            </a:r>
            <a:r>
              <a:rPr lang="it-IT" dirty="0"/>
              <a:t> o </a:t>
            </a:r>
            <a:r>
              <a:rPr lang="it-IT" dirty="0" err="1"/>
              <a:t>application.yml</a:t>
            </a:r>
            <a:r>
              <a:rPr lang="it-IT" dirty="0"/>
              <a:t>. Questa esternalizzazione della configurazione riduce l'accoppiamento tra il codice e le configurazioni specifiche dell'ambiente.</a:t>
            </a:r>
          </a:p>
          <a:p>
            <a:pPr lvl="1" algn="l">
              <a:buFont typeface="Arial" panose="020B0604020202020204" pitchFamily="34" charset="0"/>
              <a:buChar char="•"/>
            </a:pPr>
            <a:r>
              <a:rPr lang="it-IT" b="1" dirty="0"/>
              <a:t>Gestione degli eventi</a:t>
            </a:r>
            <a:r>
              <a:rPr lang="it-IT" dirty="0"/>
              <a:t>: Spring Boot fornisce un meccanismo di gestione degli eventi che permette alle diverse parti del sistema di comunicare tra loro senza accoppiamento diretto.</a:t>
            </a:r>
          </a:p>
          <a:p>
            <a:pPr lvl="1" algn="l">
              <a:buFont typeface="Arial" panose="020B0604020202020204" pitchFamily="34" charset="0"/>
              <a:buChar char="•"/>
            </a:pPr>
            <a:r>
              <a:rPr lang="it-IT" b="1" dirty="0"/>
              <a:t>Utilizzo di pattern di progettazione</a:t>
            </a:r>
            <a:r>
              <a:rPr lang="it-IT" dirty="0"/>
              <a:t>: Spring Boot supporta pattern di progettazione come </a:t>
            </a:r>
            <a:r>
              <a:rPr lang="it-IT" dirty="0" err="1"/>
              <a:t>Dependency</a:t>
            </a:r>
            <a:r>
              <a:rPr lang="it-IT" dirty="0"/>
              <a:t> Injection Container, </a:t>
            </a:r>
            <a:r>
              <a:rPr lang="it-IT" dirty="0" err="1"/>
              <a:t>Factory</a:t>
            </a:r>
            <a:r>
              <a:rPr lang="it-IT" dirty="0"/>
              <a:t> Pattern e Proxy Pattern, che contribuiscono a un design a basso accoppiamento.</a:t>
            </a:r>
          </a:p>
          <a:p>
            <a:endParaRPr lang="it-IT" dirty="0"/>
          </a:p>
        </p:txBody>
      </p:sp>
      <p:sp>
        <p:nvSpPr>
          <p:cNvPr id="3" name="Titolo 2">
            <a:extLst>
              <a:ext uri="{FF2B5EF4-FFF2-40B4-BE49-F238E27FC236}">
                <a16:creationId xmlns:a16="http://schemas.microsoft.com/office/drawing/2014/main" id="{40ADE568-B238-6702-7A47-842EE04075A4}"/>
              </a:ext>
            </a:extLst>
          </p:cNvPr>
          <p:cNvSpPr>
            <a:spLocks noGrp="1"/>
          </p:cNvSpPr>
          <p:nvPr>
            <p:ph type="title"/>
          </p:nvPr>
        </p:nvSpPr>
        <p:spPr/>
        <p:txBody>
          <a:bodyPr/>
          <a:lstStyle/>
          <a:p>
            <a:r>
              <a:rPr lang="it-IT" dirty="0"/>
              <a:t>Low </a:t>
            </a:r>
            <a:r>
              <a:rPr lang="it-IT" dirty="0" err="1"/>
              <a:t>coupling</a:t>
            </a:r>
            <a:endParaRPr lang="it-IT" dirty="0"/>
          </a:p>
        </p:txBody>
      </p:sp>
    </p:spTree>
    <p:extLst>
      <p:ext uri="{BB962C8B-B14F-4D97-AF65-F5344CB8AC3E}">
        <p14:creationId xmlns:p14="http://schemas.microsoft.com/office/powerpoint/2010/main" val="19581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485746" cy="3385570"/>
          </a:xfrm>
        </p:spPr>
        <p:txBody>
          <a:bodyPr/>
          <a:lstStyle/>
          <a:p>
            <a:pPr>
              <a:buFont typeface="+mj-lt"/>
              <a:buAutoNum type="arabicPeriod"/>
            </a:pPr>
            <a:r>
              <a:rPr lang="it-IT" b="1" dirty="0"/>
              <a:t>Singleton Pattern</a:t>
            </a:r>
            <a:r>
              <a:rPr lang="it-IT" dirty="0"/>
              <a:t>: Il Singleton Pattern è un design pattern </a:t>
            </a:r>
            <a:r>
              <a:rPr lang="it-IT" dirty="0" err="1"/>
              <a:t>creazionale</a:t>
            </a:r>
            <a:r>
              <a:rPr lang="it-IT" dirty="0"/>
              <a:t> che garantisce che una classe abbia una sola istanza e fornisce un punto globale di accesso a questa istanza. In altre parole, assicura che una classe possa essere istanziata una sola volta e fornisce un modo per accedere a questa istanza in modo globale. In Java, il Singleton Pattern viene spesso implementato utilizzando un metodo statico e un campo statico per mantenere l'istanza unica.</a:t>
            </a:r>
          </a:p>
          <a:p>
            <a:pPr lvl="1" algn="l"/>
            <a:r>
              <a:rPr lang="it-IT" dirty="0"/>
              <a:t>Nel contesto di Spring Boot, tuttavia, la creazione di singleton non è necessaria in quanto Spring Boot gestisce automaticamente la creazione e la gestione dei </a:t>
            </a:r>
            <a:r>
              <a:rPr lang="it-IT" dirty="0" err="1"/>
              <a:t>bean</a:t>
            </a:r>
            <a:r>
              <a:rPr lang="it-IT" dirty="0"/>
              <a:t> singleton. Tutti i </a:t>
            </a:r>
            <a:r>
              <a:rPr lang="it-IT" dirty="0" err="1"/>
              <a:t>bean</a:t>
            </a:r>
            <a:r>
              <a:rPr lang="it-IT" dirty="0"/>
              <a:t> definiti come componenti di Spring (annotati con @Component, @Service, @Repository, ecc.) vengono creati come singleton di default. Ciò significa che ogni volta che viene richiesto un </a:t>
            </a:r>
            <a:r>
              <a:rPr lang="it-IT" dirty="0" err="1"/>
              <a:t>bean</a:t>
            </a:r>
            <a:r>
              <a:rPr lang="it-IT" dirty="0"/>
              <a:t> specifico, viene restituita la stessa istanza del </a:t>
            </a:r>
            <a:r>
              <a:rPr lang="it-IT" dirty="0" err="1"/>
              <a:t>bean</a:t>
            </a:r>
            <a:r>
              <a:rPr lang="it-IT" dirty="0"/>
              <a:t>. Non è necessario gestire manualmente il Singleton Pattern in un'applicazione Spring Boot per le classi dei componenti gestite dal framework.</a:t>
            </a:r>
          </a:p>
          <a:p>
            <a:endParaRPr lang="it-IT" dirty="0"/>
          </a:p>
          <a:p>
            <a:pPr>
              <a:buFont typeface="+mj-lt"/>
              <a:buAutoNum type="arabicPeriod" startAt="2"/>
            </a:pPr>
            <a:r>
              <a:rPr lang="it-IT" b="1" dirty="0"/>
              <a:t>Iniezione delle Dipendenze in Spring Boot</a:t>
            </a:r>
            <a:r>
              <a:rPr lang="it-IT" dirty="0"/>
              <a:t>: La </a:t>
            </a:r>
            <a:r>
              <a:rPr lang="it-IT" dirty="0" err="1"/>
              <a:t>Dependency</a:t>
            </a:r>
            <a:r>
              <a:rPr lang="it-IT" dirty="0"/>
              <a:t> Injection è un meccanismo utilizzato da Spring Boot per gestire le dipendenze tra i componenti dell'applicazione. Invece di creare manualmente e gestire le dipendenze tra le classi, Spring Boot offre un meccanismo di iniezione delle dipendenze, dove le dipendenze vengono automaticamente fornite alle classi dal framework. Questo è spesso fatto attraverso l'annotazione @</a:t>
            </a:r>
            <a:r>
              <a:rPr lang="it-IT" dirty="0" err="1"/>
              <a:t>Autowired</a:t>
            </a:r>
            <a:r>
              <a:rPr lang="it-IT" dirty="0"/>
              <a:t>.</a:t>
            </a:r>
          </a:p>
          <a:p>
            <a:pPr marL="114300" indent="0">
              <a:buNone/>
            </a:pPr>
            <a:endParaRPr lang="it-IT" dirty="0"/>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singleton vs </a:t>
            </a:r>
            <a:r>
              <a:rPr lang="it-IT" dirty="0" err="1"/>
              <a:t>dependency</a:t>
            </a:r>
            <a:r>
              <a:rPr lang="it-IT" dirty="0"/>
              <a:t> injection</a:t>
            </a:r>
          </a:p>
        </p:txBody>
      </p:sp>
    </p:spTree>
    <p:extLst>
      <p:ext uri="{BB962C8B-B14F-4D97-AF65-F5344CB8AC3E}">
        <p14:creationId xmlns:p14="http://schemas.microsoft.com/office/powerpoint/2010/main" val="46394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490269"/>
          </a:xfrm>
        </p:spPr>
        <p:txBody>
          <a:bodyPr/>
          <a:lstStyle/>
          <a:p>
            <a:r>
              <a:rPr lang="it-IT" dirty="0"/>
              <a:t>L'obiettivo principale dell'Adapter Pattern è fornire un'interfaccia comune per oggetti con interfacce diverse, in modo che possano essere utilizzati insieme senza modificare il codice esistente.</a:t>
            </a:r>
          </a:p>
          <a:p>
            <a:r>
              <a:rPr lang="it-IT" dirty="0"/>
              <a:t>Immagina di avere una classe esistente (o un sistema) con una determinata interfaccia e un'altra classe che necessita di interagire con questa ma ha un'interfaccia incompatibile. L'Adapter Pattern fornisce un "adattatore" che si interpone tra queste due classi, traducendo le chiamate dell'interfaccia dell'oggetto sorgente nell'interfaccia attesa dall'oggetto cliente.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Adapter</a:t>
            </a:r>
          </a:p>
        </p:txBody>
      </p:sp>
    </p:spTree>
    <p:extLst>
      <p:ext uri="{BB962C8B-B14F-4D97-AF65-F5344CB8AC3E}">
        <p14:creationId xmlns:p14="http://schemas.microsoft.com/office/powerpoint/2010/main" val="40488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2900960"/>
          </a:xfrm>
        </p:spPr>
        <p:txBody>
          <a:bodyPr/>
          <a:lstStyle/>
          <a:p>
            <a:r>
              <a:rPr lang="it-IT" dirty="0"/>
              <a:t>Scopo del pattern Decorator: Il pattern Decorator viene utilizzato per estendere le funzionalità di un oggetto esistente, aggiungendo nuove responsabilità senza modificarne la sua struttura o rompere il principio di singola responsabilità. Questo permette di evitare una gerarchia di classi eccessivamente complicata, consentendo alle classi di essere composte in modo flessibile.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Decorator</a:t>
            </a:r>
          </a:p>
        </p:txBody>
      </p:sp>
    </p:spTree>
    <p:extLst>
      <p:ext uri="{BB962C8B-B14F-4D97-AF65-F5344CB8AC3E}">
        <p14:creationId xmlns:p14="http://schemas.microsoft.com/office/powerpoint/2010/main" val="2437436533"/>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3270</TotalTime>
  <Words>1295</Words>
  <Application>Microsoft Macintosh PowerPoint</Application>
  <PresentationFormat>Presentazione su schermo (16:9)</PresentationFormat>
  <Paragraphs>47</Paragraphs>
  <Slides>11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Overpass Mono</vt:lpstr>
      <vt:lpstr>Roboto Condensed Light</vt:lpstr>
      <vt:lpstr>Anaheim</vt:lpstr>
      <vt:lpstr>Arial</vt:lpstr>
      <vt:lpstr>Roboto</vt:lpstr>
      <vt:lpstr>Programming Lesson by Slidesgo</vt:lpstr>
      <vt:lpstr>Pattern</vt:lpstr>
      <vt:lpstr>Pattern</vt:lpstr>
      <vt:lpstr>Low coupling</vt:lpstr>
      <vt:lpstr>Low coupling</vt:lpstr>
      <vt:lpstr>Low coupling</vt:lpstr>
      <vt:lpstr>Low coupling</vt:lpstr>
      <vt:lpstr>singleton vs dependency injection</vt:lpstr>
      <vt:lpstr>Adapter</vt:lpstr>
      <vt:lpstr>Decorator</vt:lpstr>
      <vt:lpstr>Facades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cp:lastModifiedBy>Alessandro Sallese</cp:lastModifiedBy>
  <cp:revision>41</cp:revision>
  <dcterms:modified xsi:type="dcterms:W3CDTF">2023-08-01T17:20:24Z</dcterms:modified>
</cp:coreProperties>
</file>