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7/10/23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7/10/23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AC491B-4E37-D4D9-AA57-A5A9E5A151DE}"/>
              </a:ext>
            </a:extLst>
          </p:cNvPr>
          <p:cNvSpPr>
            <a:spLocks noGrp="1"/>
          </p:cNvSpPr>
          <p:nvPr>
            <p:ph type="ctrTitle"/>
          </p:nvPr>
        </p:nvSpPr>
        <p:spPr/>
        <p:txBody>
          <a:bodyPr/>
          <a:lstStyle/>
          <a:p>
            <a:r>
              <a:rPr lang="it-IT" dirty="0"/>
              <a:t>Spring Boot Security</a:t>
            </a:r>
          </a:p>
        </p:txBody>
      </p:sp>
      <p:sp>
        <p:nvSpPr>
          <p:cNvPr id="3" name="Sottotitolo 2">
            <a:extLst>
              <a:ext uri="{FF2B5EF4-FFF2-40B4-BE49-F238E27FC236}">
                <a16:creationId xmlns:a16="http://schemas.microsoft.com/office/drawing/2014/main" id="{A150A681-A95F-307A-85F2-7F182D61E6B8}"/>
              </a:ext>
            </a:extLst>
          </p:cNvPr>
          <p:cNvSpPr>
            <a:spLocks noGrp="1"/>
          </p:cNvSpPr>
          <p:nvPr>
            <p:ph type="subTitle" idx="1"/>
          </p:nvPr>
        </p:nvSpPr>
        <p:spPr/>
        <p:txBody>
          <a:bodyPr/>
          <a:lstStyle/>
          <a:p>
            <a:r>
              <a:rPr lang="it-IT" dirty="0"/>
              <a:t>Spring Boot 3 Security</a:t>
            </a:r>
          </a:p>
        </p:txBody>
      </p:sp>
    </p:spTree>
    <p:extLst>
      <p:ext uri="{BB962C8B-B14F-4D97-AF65-F5344CB8AC3E}">
        <p14:creationId xmlns:p14="http://schemas.microsoft.com/office/powerpoint/2010/main" val="110316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2DF093-5A01-383C-8BAA-7CDDB876D0EF}"/>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C474E4DC-40D7-1143-F897-EC315135B154}"/>
              </a:ext>
            </a:extLst>
          </p:cNvPr>
          <p:cNvSpPr>
            <a:spLocks noGrp="1"/>
          </p:cNvSpPr>
          <p:nvPr>
            <p:ph idx="1"/>
          </p:nvPr>
        </p:nvSpPr>
        <p:spPr/>
        <p:txBody>
          <a:bodyPr/>
          <a:lstStyle/>
          <a:p>
            <a:r>
              <a:rPr lang="it-IT" dirty="0"/>
              <a:t>Spring Security è un framework di sicurezza potente e altamente personalizzabile per le applicazioni Java basate su Spring, tra cui Spring Boot. Fornisce un insieme completo di funzionalità per gestire l'autenticazione, l'autorizzazione e altre operazioni di sicurezza all'interno di un'applicazione.</a:t>
            </a:r>
          </a:p>
          <a:p>
            <a:r>
              <a:rPr lang="it-IT" dirty="0"/>
              <a:t>Spring Security si basa sul concetto di filtri che vengono applicati a livello di richiesta HTTP per eseguire operazioni di sicurezza. I filtri possono essere configurati per proteggere le risorse dell'applicazione, controllare l'accesso degli utenti e applicare regole di sicurezza specifiche.</a:t>
            </a:r>
          </a:p>
          <a:p>
            <a:endParaRPr lang="it-IT" dirty="0"/>
          </a:p>
        </p:txBody>
      </p:sp>
    </p:spTree>
    <p:extLst>
      <p:ext uri="{BB962C8B-B14F-4D97-AF65-F5344CB8AC3E}">
        <p14:creationId xmlns:p14="http://schemas.microsoft.com/office/powerpoint/2010/main" val="177855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A96FEE-2E91-0C21-3D3D-7F906F28B1AD}"/>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EFEB8139-D498-BE00-4EAE-C1E9DE1AE776}"/>
              </a:ext>
            </a:extLst>
          </p:cNvPr>
          <p:cNvSpPr>
            <a:spLocks noGrp="1"/>
          </p:cNvSpPr>
          <p:nvPr>
            <p:ph idx="1"/>
          </p:nvPr>
        </p:nvSpPr>
        <p:spPr/>
        <p:txBody>
          <a:bodyPr>
            <a:normAutofit fontScale="92500"/>
          </a:bodyPr>
          <a:lstStyle/>
          <a:p>
            <a:r>
              <a:rPr lang="it-IT" dirty="0"/>
              <a:t>Ecco una panoramica delle funzionalità chiave di Spring Security:</a:t>
            </a:r>
          </a:p>
          <a:p>
            <a:pPr lvl="1">
              <a:buFont typeface="+mj-lt"/>
              <a:buAutoNum type="arabicPeriod"/>
            </a:pPr>
            <a:r>
              <a:rPr lang="it-IT" b="1" dirty="0"/>
              <a:t>Autenticazione</a:t>
            </a:r>
            <a:r>
              <a:rPr lang="it-IT" dirty="0"/>
              <a:t>: Spring Security supporta diversi meccanismi di autenticazione, come autenticazione basata su </a:t>
            </a:r>
            <a:r>
              <a:rPr lang="it-IT" dirty="0" err="1"/>
              <a:t>form</a:t>
            </a:r>
            <a:r>
              <a:rPr lang="it-IT" dirty="0"/>
              <a:t>, autenticazione a livello di token, autenticazione basata su certificato, autenticazione LDAP, autenticazione </a:t>
            </a:r>
            <a:r>
              <a:rPr lang="it-IT" dirty="0" err="1"/>
              <a:t>OAuth</a:t>
            </a:r>
            <a:r>
              <a:rPr lang="it-IT" dirty="0"/>
              <a:t> e altro ancora. Puoi configurare il tipo di autenticazione richiesta per la tua applicazione.</a:t>
            </a:r>
          </a:p>
          <a:p>
            <a:pPr lvl="1">
              <a:buFont typeface="+mj-lt"/>
              <a:buAutoNum type="arabicPeriod"/>
            </a:pPr>
            <a:r>
              <a:rPr lang="it-IT" b="1" dirty="0"/>
              <a:t>Autorizzazione</a:t>
            </a:r>
            <a:r>
              <a:rPr lang="it-IT" dirty="0"/>
              <a:t>: Spring Security offre un sistema di autorizzazione flessibile che consente di definire ruoli e autorizzazioni per gli utenti. Puoi configurare i ruoli degli utenti e definire quali ruoli sono autorizzati ad accedere a determinate risorse o eseguire determinate azioni.</a:t>
            </a:r>
          </a:p>
          <a:p>
            <a:pPr lvl="1">
              <a:buFont typeface="+mj-lt"/>
              <a:buAutoNum type="arabicPeriod"/>
            </a:pPr>
            <a:r>
              <a:rPr lang="it-IT" b="1" dirty="0"/>
              <a:t>Protezione CSRF</a:t>
            </a:r>
            <a:r>
              <a:rPr lang="it-IT" dirty="0"/>
              <a:t>: Spring Security protegge automaticamente le tue applicazioni da attacchi CSRF (Cross-Site </a:t>
            </a:r>
            <a:r>
              <a:rPr lang="it-IT" dirty="0" err="1"/>
              <a:t>Request</a:t>
            </a:r>
            <a:r>
              <a:rPr lang="it-IT" dirty="0"/>
              <a:t> </a:t>
            </a:r>
            <a:r>
              <a:rPr lang="it-IT" dirty="0" err="1"/>
              <a:t>Forgery</a:t>
            </a:r>
            <a:r>
              <a:rPr lang="it-IT" dirty="0"/>
              <a:t>) generando token CSRF e verificando la loro validità durante le richieste POST, PUT, DELETE e altre richieste potenzialmente mutative.</a:t>
            </a:r>
          </a:p>
          <a:p>
            <a:pPr lvl="1">
              <a:buFont typeface="+mj-lt"/>
              <a:buAutoNum type="arabicPeriod"/>
            </a:pPr>
            <a:r>
              <a:rPr lang="it-IT" b="1" dirty="0"/>
              <a:t>Gestione sessione</a:t>
            </a:r>
            <a:r>
              <a:rPr lang="it-IT" dirty="0"/>
              <a:t>: Spring Security gestisce in modo sicuro la gestione delle sessioni </a:t>
            </a:r>
          </a:p>
          <a:p>
            <a:endParaRPr lang="it-IT" dirty="0"/>
          </a:p>
        </p:txBody>
      </p:sp>
    </p:spTree>
    <p:extLst>
      <p:ext uri="{BB962C8B-B14F-4D97-AF65-F5344CB8AC3E}">
        <p14:creationId xmlns:p14="http://schemas.microsoft.com/office/powerpoint/2010/main" val="294178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A96FEE-2E91-0C21-3D3D-7F906F28B1AD}"/>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EFEB8139-D498-BE00-4EAE-C1E9DE1AE776}"/>
              </a:ext>
            </a:extLst>
          </p:cNvPr>
          <p:cNvSpPr>
            <a:spLocks noGrp="1"/>
          </p:cNvSpPr>
          <p:nvPr>
            <p:ph idx="1"/>
          </p:nvPr>
        </p:nvSpPr>
        <p:spPr/>
        <p:txBody>
          <a:bodyPr>
            <a:normAutofit/>
          </a:bodyPr>
          <a:lstStyle/>
          <a:p>
            <a:r>
              <a:rPr lang="it-IT" dirty="0"/>
              <a:t>Ecco una panoramica delle funzionalità chiave di Spring Security:</a:t>
            </a:r>
          </a:p>
          <a:p>
            <a:pPr lvl="1">
              <a:buFont typeface="+mj-lt"/>
              <a:buAutoNum type="arabicPeriod"/>
            </a:pPr>
            <a:r>
              <a:rPr lang="it-IT" sz="1500" b="1" dirty="0"/>
              <a:t>Gestione sessione</a:t>
            </a:r>
            <a:r>
              <a:rPr lang="it-IT" sz="1500" dirty="0"/>
              <a:t>: Spring Security gestisce in modo sicuro la gestione delle sessioni utente. Puoi configurare le politiche di gestione della sessione, ad esempio specificando la durata della sessione o definendo un limite massimo per il numero di sessioni attive per un singolo utente.</a:t>
            </a:r>
          </a:p>
          <a:p>
            <a:pPr lvl="1">
              <a:buFont typeface="+mj-lt"/>
              <a:buAutoNum type="arabicPeriod"/>
            </a:pPr>
            <a:r>
              <a:rPr lang="it-IT" sz="1500" b="1" dirty="0"/>
              <a:t>Integrazione con altri framework</a:t>
            </a:r>
            <a:r>
              <a:rPr lang="it-IT" sz="1500" dirty="0"/>
              <a:t>: Spring Security si integra facilmente con altri framework di Spring, come Spring MVC, Spring Data e Spring Boot. Questa integrazione semplifica lo sviluppo di applicazioni web sicure.</a:t>
            </a:r>
          </a:p>
          <a:p>
            <a:endParaRPr lang="it-IT" dirty="0"/>
          </a:p>
        </p:txBody>
      </p:sp>
    </p:spTree>
    <p:extLst>
      <p:ext uri="{BB962C8B-B14F-4D97-AF65-F5344CB8AC3E}">
        <p14:creationId xmlns:p14="http://schemas.microsoft.com/office/powerpoint/2010/main" val="234182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16F240-FF27-A1FB-2993-B927D0A9ED38}"/>
              </a:ext>
            </a:extLst>
          </p:cNvPr>
          <p:cNvSpPr>
            <a:spLocks noGrp="1"/>
          </p:cNvSpPr>
          <p:nvPr>
            <p:ph type="title"/>
          </p:nvPr>
        </p:nvSpPr>
        <p:spPr/>
        <p:txBody>
          <a:bodyPr/>
          <a:lstStyle/>
          <a:p>
            <a:r>
              <a:rPr lang="it-IT" dirty="0"/>
              <a:t>Componenti</a:t>
            </a:r>
          </a:p>
        </p:txBody>
      </p:sp>
      <p:sp>
        <p:nvSpPr>
          <p:cNvPr id="3" name="Segnaposto contenuto 2">
            <a:extLst>
              <a:ext uri="{FF2B5EF4-FFF2-40B4-BE49-F238E27FC236}">
                <a16:creationId xmlns:a16="http://schemas.microsoft.com/office/drawing/2014/main" id="{3444912A-6668-F803-4A64-8A7491160A05}"/>
              </a:ext>
            </a:extLst>
          </p:cNvPr>
          <p:cNvSpPr>
            <a:spLocks noGrp="1"/>
          </p:cNvSpPr>
          <p:nvPr>
            <p:ph idx="1"/>
          </p:nvPr>
        </p:nvSpPr>
        <p:spPr/>
        <p:txBody>
          <a:bodyPr>
            <a:normAutofit fontScale="85000" lnSpcReduction="10000"/>
          </a:bodyPr>
          <a:lstStyle/>
          <a:p>
            <a:r>
              <a:rPr lang="it-IT" b="1" dirty="0"/>
              <a:t>Filtro di sicurezza (Security Filter)</a:t>
            </a:r>
            <a:r>
              <a:rPr lang="it-IT" dirty="0"/>
              <a:t>: Il filtro di sicurezza è il cuore di Spring Security. È responsabile della protezione delle risorse dell'applicazione e dell'esecuzione delle operazioni di sicurezza. Il filtro di sicurezza viene configurato all'interno della catena di filtri di Spring e viene applicato a ogni richiesta HTTP per controllare l'autenticazione, l'autorizzazione e altre operazioni di sicurezza.</a:t>
            </a:r>
          </a:p>
          <a:p>
            <a:r>
              <a:rPr lang="it-IT" b="1" dirty="0"/>
              <a:t>Provider di autenticazione (Authentication Provider)</a:t>
            </a:r>
            <a:r>
              <a:rPr lang="it-IT" dirty="0"/>
              <a:t>: Il provider di autenticazione è responsabile della verifica delle credenziali dell'utente e della creazione di un oggetto di autenticazione corrispondente. Spring Security offre diversi provider di autenticazione predefiniti, come il provider di autenticazione basato su database (JDBC), il provider di autenticazione basato su LDAP, il provider di autenticazione basato su token (ad esempio, token JWT) e altri. Puoi anche creare provider di autenticazione personalizzati per adattarsi alle esigenze specifiche dell'applicazione.</a:t>
            </a:r>
          </a:p>
          <a:p>
            <a:r>
              <a:rPr lang="it-IT" b="1" dirty="0"/>
              <a:t>Dettagli di autenticazione (Authentication </a:t>
            </a:r>
            <a:r>
              <a:rPr lang="it-IT" b="1" dirty="0" err="1"/>
              <a:t>Details</a:t>
            </a:r>
            <a:r>
              <a:rPr lang="it-IT" b="1" dirty="0"/>
              <a:t>)</a:t>
            </a:r>
            <a:r>
              <a:rPr lang="it-IT" dirty="0"/>
              <a:t>: I dettagli di autenticazione contengono informazioni aggiuntive associate all'autenticazione di un utente, come l'indirizzo IP, il tipo di agente utente (user-agent) o altre informazioni personalizzate. Questi dettagli possono essere utilizzati per prendere decisioni di sicurezza basate sul contesto durante l'autenticazione.</a:t>
            </a:r>
          </a:p>
          <a:p>
            <a:endParaRPr lang="it-IT" dirty="0"/>
          </a:p>
        </p:txBody>
      </p:sp>
    </p:spTree>
    <p:extLst>
      <p:ext uri="{BB962C8B-B14F-4D97-AF65-F5344CB8AC3E}">
        <p14:creationId xmlns:p14="http://schemas.microsoft.com/office/powerpoint/2010/main" val="424244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16F240-FF27-A1FB-2993-B927D0A9ED38}"/>
              </a:ext>
            </a:extLst>
          </p:cNvPr>
          <p:cNvSpPr>
            <a:spLocks noGrp="1"/>
          </p:cNvSpPr>
          <p:nvPr>
            <p:ph type="title"/>
          </p:nvPr>
        </p:nvSpPr>
        <p:spPr/>
        <p:txBody>
          <a:bodyPr/>
          <a:lstStyle/>
          <a:p>
            <a:r>
              <a:rPr lang="it-IT" dirty="0"/>
              <a:t>Componenti</a:t>
            </a:r>
          </a:p>
        </p:txBody>
      </p:sp>
      <p:sp>
        <p:nvSpPr>
          <p:cNvPr id="3" name="Segnaposto contenuto 2">
            <a:extLst>
              <a:ext uri="{FF2B5EF4-FFF2-40B4-BE49-F238E27FC236}">
                <a16:creationId xmlns:a16="http://schemas.microsoft.com/office/drawing/2014/main" id="{3444912A-6668-F803-4A64-8A7491160A05}"/>
              </a:ext>
            </a:extLst>
          </p:cNvPr>
          <p:cNvSpPr>
            <a:spLocks noGrp="1"/>
          </p:cNvSpPr>
          <p:nvPr>
            <p:ph idx="1"/>
          </p:nvPr>
        </p:nvSpPr>
        <p:spPr/>
        <p:txBody>
          <a:bodyPr>
            <a:normAutofit fontScale="92500" lnSpcReduction="20000"/>
          </a:bodyPr>
          <a:lstStyle/>
          <a:p>
            <a:r>
              <a:rPr lang="it-IT" b="1" dirty="0"/>
              <a:t>Oggetto di autenticazione (Authentication Object)</a:t>
            </a:r>
            <a:r>
              <a:rPr lang="it-IT" dirty="0"/>
              <a:t>: L'oggetto di autenticazione rappresenta le informazioni di autenticazione dell'utente dopo che sono state verificate dal provider di autenticazione. Contiene i dettagli dell'utente autenticato, come il nome utente, le autorizzazioni e altri attributi pertinenti. L'oggetto di autenticazione viene creato dal provider di autenticazione e successivamente utilizzato per verificare l'autorizzazione alle risorse.</a:t>
            </a:r>
          </a:p>
          <a:p>
            <a:r>
              <a:rPr lang="it-IT" b="1" dirty="0"/>
              <a:t>Dettagli dell'utente (User </a:t>
            </a:r>
            <a:r>
              <a:rPr lang="it-IT" b="1" dirty="0" err="1"/>
              <a:t>Details</a:t>
            </a:r>
            <a:r>
              <a:rPr lang="it-IT" b="1" dirty="0"/>
              <a:t>)</a:t>
            </a:r>
            <a:r>
              <a:rPr lang="it-IT" dirty="0"/>
              <a:t>: I dettagli dell'utente rappresentano le informazioni specifiche dell'utente, come il nome utente, la password (o un token), i ruoli, le autorizzazioni e altri attributi correlati. Spring Security utilizza i dettagli dell'utente per autenticare gli utenti e applicare regole di autorizzazione.</a:t>
            </a:r>
          </a:p>
          <a:p>
            <a:r>
              <a:rPr lang="it-IT" b="1" dirty="0"/>
              <a:t>Manager di autenticazione (Authentication Manager)</a:t>
            </a:r>
            <a:r>
              <a:rPr lang="it-IT" dirty="0"/>
              <a:t>: L'authentication manager è responsabile della gestione del processo di autenticazione. Riceve l'oggetto di autenticazione e utilizza uno o più provider di autenticazione per verificare le credenziali dell'utente. Puoi configurare l'authentication manager con uno o più provider di autenticazione e definire la strategia di autenticazione (ad esempio, autenticazione basata su credenziali multiple o sequenziale).</a:t>
            </a:r>
          </a:p>
          <a:p>
            <a:endParaRPr lang="it-IT" dirty="0"/>
          </a:p>
        </p:txBody>
      </p:sp>
    </p:spTree>
    <p:extLst>
      <p:ext uri="{BB962C8B-B14F-4D97-AF65-F5344CB8AC3E}">
        <p14:creationId xmlns:p14="http://schemas.microsoft.com/office/powerpoint/2010/main" val="342843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3" name="Group 103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Isosceles Triangle 103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Isosceles Triangle 103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Isosceles Triangle 104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F316F240-FF27-A1FB-2993-B927D0A9ED38}"/>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Componenti</a:t>
            </a:r>
          </a:p>
        </p:txBody>
      </p:sp>
      <p:pic>
        <p:nvPicPr>
          <p:cNvPr id="1026" name="Picture 2">
            <a:extLst>
              <a:ext uri="{FF2B5EF4-FFF2-40B4-BE49-F238E27FC236}">
                <a16:creationId xmlns:a16="http://schemas.microsoft.com/office/drawing/2014/main" id="{23599FEA-AD3D-4E6B-9EEF-649EDE2564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074" b="77"/>
          <a:stretch/>
        </p:blipFill>
        <p:spPr bwMode="auto">
          <a:xfrm>
            <a:off x="985968" y="609600"/>
            <a:ext cx="8288033" cy="363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35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B81D2165-7743-77FC-85F3-F0FE1474039F}"/>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Pom</a:t>
            </a:r>
          </a:p>
        </p:txBody>
      </p:sp>
      <p:pic>
        <p:nvPicPr>
          <p:cNvPr id="5" name="Segnaposto contenuto 4" descr="Immagine che contiene testo, schermata, Carattere&#10;&#10;Descrizione generata automaticamente">
            <a:extLst>
              <a:ext uri="{FF2B5EF4-FFF2-40B4-BE49-F238E27FC236}">
                <a16:creationId xmlns:a16="http://schemas.microsoft.com/office/drawing/2014/main" id="{CF2394A4-0B47-B599-C244-A0CD01DBF40B}"/>
              </a:ext>
            </a:extLst>
          </p:cNvPr>
          <p:cNvPicPr>
            <a:picLocks noGrp="1" noChangeAspect="1"/>
          </p:cNvPicPr>
          <p:nvPr>
            <p:ph idx="1"/>
          </p:nvPr>
        </p:nvPicPr>
        <p:blipFill>
          <a:blip r:embed="rId2"/>
          <a:stretch>
            <a:fillRect/>
          </a:stretch>
        </p:blipFill>
        <p:spPr>
          <a:xfrm>
            <a:off x="1225309" y="934222"/>
            <a:ext cx="7809351" cy="3299450"/>
          </a:xfrm>
          <a:prstGeom prst="rect">
            <a:avLst/>
          </a:prstGeom>
        </p:spPr>
      </p:pic>
      <p:sp>
        <p:nvSpPr>
          <p:cNvPr id="6" name="Rettangolo 5">
            <a:extLst>
              <a:ext uri="{FF2B5EF4-FFF2-40B4-BE49-F238E27FC236}">
                <a16:creationId xmlns:a16="http://schemas.microsoft.com/office/drawing/2014/main" id="{07C384DD-F77A-8A18-F64F-024AD78EC08C}"/>
              </a:ext>
            </a:extLst>
          </p:cNvPr>
          <p:cNvSpPr/>
          <p:nvPr/>
        </p:nvSpPr>
        <p:spPr>
          <a:xfrm>
            <a:off x="1767016" y="1507524"/>
            <a:ext cx="7007608" cy="1235676"/>
          </a:xfrm>
          <a:prstGeom prst="rect">
            <a:avLst/>
          </a:prstGeom>
          <a:no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solidFill>
                <a:sysClr val="windowText" lastClr="000000"/>
              </a:solidFill>
            </a:endParaRPr>
          </a:p>
        </p:txBody>
      </p:sp>
      <p:sp>
        <p:nvSpPr>
          <p:cNvPr id="7" name="Rettangolo 6">
            <a:extLst>
              <a:ext uri="{FF2B5EF4-FFF2-40B4-BE49-F238E27FC236}">
                <a16:creationId xmlns:a16="http://schemas.microsoft.com/office/drawing/2014/main" id="{88CDED95-8259-D916-9A8B-BE0A12F7D9F4}"/>
              </a:ext>
            </a:extLst>
          </p:cNvPr>
          <p:cNvSpPr/>
          <p:nvPr/>
        </p:nvSpPr>
        <p:spPr>
          <a:xfrm>
            <a:off x="1793056" y="2806928"/>
            <a:ext cx="6981568" cy="1089211"/>
          </a:xfrm>
          <a:prstGeom prst="rect">
            <a:avLst/>
          </a:prstGeom>
          <a:no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solidFill>
                <a:sysClr val="windowText" lastClr="000000"/>
              </a:solidFill>
            </a:endParaRPr>
          </a:p>
        </p:txBody>
      </p:sp>
      <p:sp>
        <p:nvSpPr>
          <p:cNvPr id="8" name="CasellaDiTesto 7">
            <a:extLst>
              <a:ext uri="{FF2B5EF4-FFF2-40B4-BE49-F238E27FC236}">
                <a16:creationId xmlns:a16="http://schemas.microsoft.com/office/drawing/2014/main" id="{C306D60E-D434-31DD-8B16-1D56DFEDFD68}"/>
              </a:ext>
            </a:extLst>
          </p:cNvPr>
          <p:cNvSpPr txBox="1"/>
          <p:nvPr/>
        </p:nvSpPr>
        <p:spPr>
          <a:xfrm>
            <a:off x="9181476" y="934222"/>
            <a:ext cx="2288281" cy="923330"/>
          </a:xfrm>
          <a:prstGeom prst="rect">
            <a:avLst/>
          </a:prstGeom>
          <a:noFill/>
        </p:spPr>
        <p:txBody>
          <a:bodyPr wrap="square" rtlCol="0">
            <a:spAutoFit/>
          </a:bodyPr>
          <a:lstStyle/>
          <a:p>
            <a:r>
              <a:rPr lang="it-IT" dirty="0"/>
              <a:t>Libreria essenziale per </a:t>
            </a:r>
            <a:r>
              <a:rPr lang="it-IT" dirty="0" err="1"/>
              <a:t>springboot</a:t>
            </a:r>
            <a:r>
              <a:rPr lang="it-IT" dirty="0"/>
              <a:t> security</a:t>
            </a:r>
          </a:p>
        </p:txBody>
      </p:sp>
      <p:sp>
        <p:nvSpPr>
          <p:cNvPr id="26" name="CasellaDiTesto 25">
            <a:extLst>
              <a:ext uri="{FF2B5EF4-FFF2-40B4-BE49-F238E27FC236}">
                <a16:creationId xmlns:a16="http://schemas.microsoft.com/office/drawing/2014/main" id="{A4548F0A-F6EE-5B67-EB7A-404187B2BA0A}"/>
              </a:ext>
            </a:extLst>
          </p:cNvPr>
          <p:cNvSpPr txBox="1"/>
          <p:nvPr/>
        </p:nvSpPr>
        <p:spPr>
          <a:xfrm>
            <a:off x="9178302" y="2884075"/>
            <a:ext cx="2288281" cy="1200329"/>
          </a:xfrm>
          <a:prstGeom prst="rect">
            <a:avLst/>
          </a:prstGeom>
          <a:noFill/>
        </p:spPr>
        <p:txBody>
          <a:bodyPr wrap="square" rtlCol="0">
            <a:spAutoFit/>
          </a:bodyPr>
          <a:lstStyle/>
          <a:p>
            <a:r>
              <a:rPr lang="it-IT" dirty="0"/>
              <a:t>Libreria essenziale per </a:t>
            </a:r>
            <a:r>
              <a:rPr lang="it-IT" dirty="0" err="1"/>
              <a:t>springboot</a:t>
            </a:r>
            <a:r>
              <a:rPr lang="it-IT" dirty="0"/>
              <a:t> security per l’utilizzo nelle </a:t>
            </a:r>
            <a:r>
              <a:rPr lang="it-IT" dirty="0" err="1"/>
              <a:t>jsp</a:t>
            </a:r>
            <a:endParaRPr lang="it-IT" dirty="0"/>
          </a:p>
        </p:txBody>
      </p:sp>
      <p:cxnSp>
        <p:nvCxnSpPr>
          <p:cNvPr id="28" name="Connettore 2 27">
            <a:extLst>
              <a:ext uri="{FF2B5EF4-FFF2-40B4-BE49-F238E27FC236}">
                <a16:creationId xmlns:a16="http://schemas.microsoft.com/office/drawing/2014/main" id="{9B772968-4BC2-300A-E6F1-CE68D25ADBB5}"/>
              </a:ext>
            </a:extLst>
          </p:cNvPr>
          <p:cNvCxnSpPr>
            <a:cxnSpLocks/>
            <a:endCxn id="8" idx="1"/>
          </p:cNvCxnSpPr>
          <p:nvPr/>
        </p:nvCxnSpPr>
        <p:spPr>
          <a:xfrm flipV="1">
            <a:off x="8774624" y="1395887"/>
            <a:ext cx="406852" cy="461665"/>
          </a:xfrm>
          <a:prstGeom prst="straightConnector1">
            <a:avLst/>
          </a:prstGeom>
          <a:ln>
            <a:solidFill>
              <a:schemeClr val="accent5"/>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onnettore 2 29">
            <a:extLst>
              <a:ext uri="{FF2B5EF4-FFF2-40B4-BE49-F238E27FC236}">
                <a16:creationId xmlns:a16="http://schemas.microsoft.com/office/drawing/2014/main" id="{131533EE-42AC-C025-2E91-9E9EEA224F02}"/>
              </a:ext>
            </a:extLst>
          </p:cNvPr>
          <p:cNvCxnSpPr>
            <a:cxnSpLocks/>
            <a:endCxn id="26" idx="1"/>
          </p:cNvCxnSpPr>
          <p:nvPr/>
        </p:nvCxnSpPr>
        <p:spPr>
          <a:xfrm>
            <a:off x="8811136" y="3261906"/>
            <a:ext cx="367166" cy="22233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3039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E7E7EF-3C45-93E7-62AA-7360E4EF7DC9}"/>
              </a:ext>
            </a:extLst>
          </p:cNvPr>
          <p:cNvSpPr>
            <a:spLocks noGrp="1"/>
          </p:cNvSpPr>
          <p:nvPr>
            <p:ph type="title"/>
          </p:nvPr>
        </p:nvSpPr>
        <p:spPr>
          <a:xfrm>
            <a:off x="676746" y="609600"/>
            <a:ext cx="3729076" cy="1320800"/>
          </a:xfrm>
        </p:spPr>
        <p:txBody>
          <a:bodyPr anchor="ctr">
            <a:normAutofit/>
          </a:bodyPr>
          <a:lstStyle/>
          <a:p>
            <a:r>
              <a:rPr lang="it-IT" dirty="0"/>
              <a:t>Componente essenziali</a:t>
            </a:r>
          </a:p>
        </p:txBody>
      </p:sp>
      <p:sp>
        <p:nvSpPr>
          <p:cNvPr id="9" name="Content Placeholder 8">
            <a:extLst>
              <a:ext uri="{FF2B5EF4-FFF2-40B4-BE49-F238E27FC236}">
                <a16:creationId xmlns:a16="http://schemas.microsoft.com/office/drawing/2014/main" id="{AA574F33-4E42-BA3C-B9F2-576C7D41321C}"/>
              </a:ext>
            </a:extLst>
          </p:cNvPr>
          <p:cNvSpPr>
            <a:spLocks noGrp="1"/>
          </p:cNvSpPr>
          <p:nvPr>
            <p:ph idx="1"/>
          </p:nvPr>
        </p:nvSpPr>
        <p:spPr>
          <a:xfrm>
            <a:off x="685167" y="2160589"/>
            <a:ext cx="3720916" cy="3560733"/>
          </a:xfrm>
        </p:spPr>
        <p:txBody>
          <a:bodyPr>
            <a:normAutofit/>
          </a:bodyPr>
          <a:lstStyle/>
          <a:p>
            <a:r>
              <a:rPr lang="en-US" dirty="0" err="1"/>
              <a:t>Configurazione</a:t>
            </a:r>
            <a:r>
              <a:rPr lang="en-US" dirty="0"/>
              <a:t> </a:t>
            </a:r>
            <a:r>
              <a:rPr lang="en-US" dirty="0" err="1"/>
              <a:t>essenziale</a:t>
            </a:r>
            <a:endParaRPr lang="en-US" dirty="0"/>
          </a:p>
        </p:txBody>
      </p:sp>
      <p:pic>
        <p:nvPicPr>
          <p:cNvPr id="5" name="Segnaposto contenuto 4" descr="Immagine che contiene testo, schermata, software&#10;&#10;Descrizione generata automaticamente">
            <a:extLst>
              <a:ext uri="{FF2B5EF4-FFF2-40B4-BE49-F238E27FC236}">
                <a16:creationId xmlns:a16="http://schemas.microsoft.com/office/drawing/2014/main" id="{EB4CAE0F-ED79-72A2-3A7E-C46C78EDDDF2}"/>
              </a:ext>
            </a:extLst>
          </p:cNvPr>
          <p:cNvPicPr>
            <a:picLocks noChangeAspect="1"/>
          </p:cNvPicPr>
          <p:nvPr/>
        </p:nvPicPr>
        <p:blipFill>
          <a:blip r:embed="rId2"/>
          <a:stretch>
            <a:fillRect/>
          </a:stretch>
        </p:blipFill>
        <p:spPr>
          <a:xfrm>
            <a:off x="4786147" y="632145"/>
            <a:ext cx="4338522" cy="5089178"/>
          </a:xfrm>
          <a:prstGeom prst="rect">
            <a:avLst/>
          </a:prstGeom>
        </p:spPr>
      </p:pic>
    </p:spTree>
    <p:extLst>
      <p:ext uri="{BB962C8B-B14F-4D97-AF65-F5344CB8AC3E}">
        <p14:creationId xmlns:p14="http://schemas.microsoft.com/office/powerpoint/2010/main" val="1920804738"/>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Sfaccettatura</Template>
  <TotalTime>11</TotalTime>
  <Words>750</Words>
  <Application>Microsoft Macintosh PowerPoint</Application>
  <PresentationFormat>Widescreen</PresentationFormat>
  <Paragraphs>29</Paragraphs>
  <Slides>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9</vt:i4>
      </vt:variant>
    </vt:vector>
  </HeadingPairs>
  <TitlesOfParts>
    <vt:vector size="13" baseType="lpstr">
      <vt:lpstr>Arial</vt:lpstr>
      <vt:lpstr>Trebuchet MS</vt:lpstr>
      <vt:lpstr>Wingdings 3</vt:lpstr>
      <vt:lpstr>Sfaccettatura</vt:lpstr>
      <vt:lpstr>Spring Boot Security</vt:lpstr>
      <vt:lpstr>Introduzione</vt:lpstr>
      <vt:lpstr>Introduzione</vt:lpstr>
      <vt:lpstr>Introduzione</vt:lpstr>
      <vt:lpstr>Componenti</vt:lpstr>
      <vt:lpstr>Componenti</vt:lpstr>
      <vt:lpstr>Componenti</vt:lpstr>
      <vt:lpstr>Pom</vt:lpstr>
      <vt:lpstr>Componente essenziali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Security</dc:title>
  <dc:creator>Alessandro Sallese</dc:creator>
  <cp:lastModifiedBy>Alessandro Sallese</cp:lastModifiedBy>
  <cp:revision>4</cp:revision>
  <dcterms:created xsi:type="dcterms:W3CDTF">2023-07-09T22:52:16Z</dcterms:created>
  <dcterms:modified xsi:type="dcterms:W3CDTF">2023-07-09T23:05:13Z</dcterms:modified>
</cp:coreProperties>
</file>