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56" r:id="rId3"/>
    <p:sldId id="275" r:id="rId4"/>
    <p:sldId id="283" r:id="rId5"/>
    <p:sldId id="284" r:id="rId6"/>
    <p:sldId id="274" r:id="rId7"/>
    <p:sldId id="260" r:id="rId8"/>
    <p:sldId id="280" r:id="rId9"/>
    <p:sldId id="281" r:id="rId10"/>
    <p:sldId id="282" r:id="rId11"/>
    <p:sldId id="285" r:id="rId12"/>
    <p:sldId id="286" r:id="rId13"/>
    <p:sldId id="287" r:id="rId14"/>
    <p:sldId id="263" r:id="rId15"/>
    <p:sldId id="259" r:id="rId16"/>
    <p:sldId id="258" r:id="rId17"/>
    <p:sldId id="270" r:id="rId18"/>
    <p:sldId id="269" r:id="rId19"/>
    <p:sldId id="271" r:id="rId20"/>
    <p:sldId id="272" r:id="rId21"/>
    <p:sldId id="279" r:id="rId22"/>
    <p:sldId id="278" r:id="rId23"/>
    <p:sldId id="27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ia Maira Pimenta" initials="TMP" lastIdx="3" clrIdx="0">
    <p:extLst>
      <p:ext uri="{19B8F6BF-5375-455C-9EA6-DF929625EA0E}">
        <p15:presenceInfo xmlns:p15="http://schemas.microsoft.com/office/powerpoint/2012/main" userId="S-1-5-21-1097491160-730207712-1318725885-1867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840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F584-A39F-4EBA-8EE3-255E9D2B8518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398B-B5A8-402F-AFBB-6C3A2593FB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nova tela (CadastroGestaoAutomatizadaAcessos.aspx)</a:t>
            </a:r>
            <a:r>
              <a:rPr lang="pt-BR" baseline="0" dirty="0" smtClean="0"/>
              <a:t> para centralizar as informações necessárias para a Gestão Automatizada de Disparo.</a:t>
            </a:r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SP_AdminConfiguracaoAcessoGestao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TBZZ013_ACES_APLA_MOVL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Horário: DAT_ACES_APLA_MOVL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acessos Mobile: QTD_ACES_SIML_APLA_MOVL 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configuração: NUM_SEQE_CNFG_APLA_MOVL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abrir a tela,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grid deve ser carregado com todos os horários cadastrados ordenados por horário e configuração decrescente.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9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31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nova tela (CadastroGestaoAutomatizadaAcessos.aspx)</a:t>
            </a:r>
            <a:r>
              <a:rPr lang="pt-BR" baseline="0" dirty="0" smtClean="0"/>
              <a:t> para centralizar as informações necessárias para a Gestão Automatizada de Disparo.</a:t>
            </a:r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SP_AdminConfiguracaoAcessoGestao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TBZZ013_ACES_APLA_MOVL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Horário: DAT_ACES_APLA_MOVL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acessos Mobile: QTD_ACES_SIML_APLA_MOVL 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configuração: NUM_SEQE_CNFG_APLA_MOVL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abrir a tela,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grid deve ser carregado com todos os horários cadastrados ordenados por horário e configuração decrescente.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0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nova tela (CadastroGestaoAutomatizadaAcessos.aspx)</a:t>
            </a:r>
            <a:r>
              <a:rPr lang="pt-BR" baseline="0" dirty="0" smtClean="0"/>
              <a:t> para centralizar as informações necessárias para a Gestão Automatizada de Disparo.</a:t>
            </a:r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SP_AdminConfiguracaoAcessoGestao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TBZZ013_ACES_APLA_MOVL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Horário: DAT_ACES_APLA_MOVL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acessos Mobile: QTD_ACES_SIML_APLA_MOVL 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Identificador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configuração: NUM_SEQE_CNFG_APLA_MOVL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 abrir a tela,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grid deve ser carregado com todos os horários cadastrados ordenados por horário e configuração decrescente.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26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Criar nova tela (CadastroGestaoAutomatizada.aspx)</a:t>
            </a:r>
            <a:r>
              <a:rPr lang="pt-BR" baseline="0" dirty="0" smtClean="0"/>
              <a:t> para centralizar as informações necessárias para a Gestão Automatizada de Disparo.</a:t>
            </a:r>
          </a:p>
          <a:p>
            <a:endParaRPr lang="pt-BR" dirty="0" smtClean="0"/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 Carregamento da tela: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TBZZ014_CNFG_ACES_APLA_MOVL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SP_AdminConfigGestaoAutomatizada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TBZZ014_CNFG_ACES_APLA_MOVL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campos devem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 validação para não permitirem dados inconsistentes.</a:t>
            </a:r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Máxima Acessos Mobile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QTD_MAXI_ACES_APLA_MOVL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Maior/igual a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Máxima inicial: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QTD_LIMI_INIC_ENVO_NOTI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Maior/igual a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Motores Ativos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QTD_MOTO_ENVO_ATIV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 que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Taxa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Conversão: TXA_CVRS_NOTI_APLA_MOVL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 que zero e menor/igual a cem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Margem de Segurança: PCT_SEGU_ENVO_NOTI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 que zero e menor/igual a cem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 de tempo entre consulta de acessos: QTD_TEMP_CSLT_ACES_APLA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Numérico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Maior que zero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de consulta </a:t>
            </a:r>
            <a:r>
              <a:rPr lang="pt-BR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Splunk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NOM_CNFG_APLA_MOVL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* Limite de 200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caracteres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Botão Alterar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Inclui um novo registro na tabela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TBZZ014_CNFG_ACES_APLA_MOVL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Botão Limpar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Limpa os valores de todas as caixas</a:t>
            </a:r>
            <a:r>
              <a:rPr lang="pt-BR" sz="1200" b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texto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84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4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Alterar tela cadastral de Configuração do Robô Push (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CadastroRoboPush.aspx</a:t>
            </a:r>
            <a:r>
              <a:rPr lang="pt-BR" dirty="0" smtClean="0"/>
              <a:t>)</a:t>
            </a:r>
            <a:r>
              <a:rPr lang="pt-BR" baseline="0" dirty="0" smtClean="0"/>
              <a:t> – Incluir novo item para popular indicador de execução da gestão automatizada, campo apenas permite Sim ou Não.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SP_AdminRoboNotificacao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TBZZ011_ROBB_NOTI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 Gestão Automatizada: IND_UTIZ_GEST_AUTA (“S” para “Sim” e “N” para “Não”)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marcado como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exibe campo para inserção de Quantidade de Limite de Registros.</a:t>
            </a: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27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Alterar tela cadastral de Configuração do Robô Push (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CadastroRoboPush.aspx</a:t>
            </a:r>
            <a:r>
              <a:rPr lang="pt-BR" dirty="0" smtClean="0"/>
              <a:t>)</a:t>
            </a:r>
            <a:r>
              <a:rPr lang="pt-BR" baseline="0" dirty="0" smtClean="0"/>
              <a:t> – Incluir novo item para popular indicador de execução da gestão automatizada, campo apenas permite Sim ou Não.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SP_AdminRoboNotificacao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TBZZ011_ROBB_NOTI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 Gestão Automatizada: Indicador IND_UTIZ_GEST_AUTA (“S” para “Sim” e “N” para “Não”)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marcado como Sim,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exibe campo para inserção de Quantidade de Limite de Registros, campo não deve ser exibido. Inserir valor default 0, pois campo é mandatório.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casos dos Robôs que utilizem a Gestão Automatizada, esse valor será calculado com o Resultado do Algoritmo (RPS) multiplicado pelo Intervalo de Processamento do Robô.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91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dirty="0" smtClean="0"/>
              <a:t>Alterar tela cadastral de Configuração do Robô Push (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CadastroRoboPush.aspx</a:t>
            </a:r>
            <a:r>
              <a:rPr lang="pt-BR" dirty="0" smtClean="0"/>
              <a:t>)</a:t>
            </a:r>
            <a:r>
              <a:rPr lang="pt-BR" baseline="0" dirty="0" smtClean="0"/>
              <a:t> – Incluir novo item para popular indicador de execução da gestão automatizada, campo apenas permite Sim ou Não.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Banco - 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DBZZ12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Procedure: </a:t>
            </a:r>
            <a:r>
              <a:rPr lang="pt-B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SP_AdminRoboNotificacao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Tabela SQL utilizada: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TBZZ011_ROBB_NOTI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 Gestão Automatizada: IND_UTIZ_GEST_AUTA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0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1398B-B5A8-402F-AFBB-6C3A2593FBB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1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4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35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1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9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30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6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6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C78F-758C-412E-BDD9-4A32823F5B14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AF4C-D6D5-4049-8E63-5AD771ED3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9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1736725"/>
            <a:ext cx="10515600" cy="2435225"/>
          </a:xfrm>
        </p:spPr>
        <p:txBody>
          <a:bodyPr/>
          <a:lstStyle/>
          <a:p>
            <a:pPr algn="ctr"/>
            <a:r>
              <a:rPr lang="pt-BR" dirty="0" smtClean="0"/>
              <a:t>Nova tela Cadastral </a:t>
            </a:r>
            <a:br>
              <a:rPr lang="pt-BR" dirty="0" smtClean="0"/>
            </a:br>
            <a:r>
              <a:rPr lang="pt-BR" dirty="0" smtClean="0"/>
              <a:t>Gestão Automatizada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9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848" cy="58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1746" cy="6417563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0431887" y="2266682"/>
            <a:ext cx="347730" cy="231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1746" cy="6417563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0959921" y="2266682"/>
            <a:ext cx="347730" cy="2318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300" y="1736725"/>
            <a:ext cx="10515600" cy="2435225"/>
          </a:xfrm>
        </p:spPr>
        <p:txBody>
          <a:bodyPr/>
          <a:lstStyle/>
          <a:p>
            <a:pPr algn="ctr"/>
            <a:r>
              <a:rPr lang="pt-BR" dirty="0" smtClean="0"/>
              <a:t>Alteração tela Cadastral </a:t>
            </a:r>
            <a:br>
              <a:rPr lang="pt-BR" dirty="0" smtClean="0"/>
            </a:br>
            <a:r>
              <a:rPr lang="pt-BR" dirty="0" smtClean="0"/>
              <a:t>Configuração Robô Push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6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650"/>
            <a:ext cx="12192000" cy="54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3" y="500062"/>
            <a:ext cx="12201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633412"/>
            <a:ext cx="12230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175"/>
            <a:ext cx="12192000" cy="59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Criação / Alteração de Procedures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3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6838" cy="5203065"/>
          </a:xfrm>
          <a:prstGeom prst="rect">
            <a:avLst/>
          </a:prstGeom>
        </p:spPr>
      </p:pic>
      <p:sp>
        <p:nvSpPr>
          <p:cNvPr id="4" name="Retângulo de cantos arredondados 3"/>
          <p:cNvSpPr/>
          <p:nvPr/>
        </p:nvSpPr>
        <p:spPr>
          <a:xfrm>
            <a:off x="7997779" y="1803041"/>
            <a:ext cx="1455313" cy="193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8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943"/>
            <a:ext cx="10515600" cy="366263"/>
          </a:xfrm>
        </p:spPr>
        <p:txBody>
          <a:bodyPr>
            <a:normAutofit fontScale="90000"/>
          </a:bodyPr>
          <a:lstStyle/>
          <a:p>
            <a:r>
              <a:rPr lang="pt-BR" sz="2400" b="1" dirty="0" err="1"/>
              <a:t>SP_AdminConfiguracaoAcessoGestao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1319" y="668740"/>
            <a:ext cx="11354938" cy="6189260"/>
          </a:xfrm>
        </p:spPr>
        <p:txBody>
          <a:bodyPr>
            <a:normAutofit lnSpcReduction="10000"/>
          </a:bodyPr>
          <a:lstStyle/>
          <a:p>
            <a:r>
              <a:rPr lang="pt-BR" sz="2100" dirty="0" smtClean="0"/>
              <a:t>Tipo: Criação </a:t>
            </a:r>
          </a:p>
          <a:p>
            <a:r>
              <a:rPr lang="pt-BR" sz="2100" dirty="0" smtClean="0"/>
              <a:t>Entrada</a:t>
            </a:r>
            <a:r>
              <a:rPr lang="pt-BR" sz="2100" dirty="0"/>
              <a:t>: </a:t>
            </a:r>
            <a:endParaRPr lang="pt-BR" sz="2100" dirty="0" smtClean="0"/>
          </a:p>
          <a:p>
            <a:pPr lvl="2"/>
            <a:r>
              <a:rPr lang="pt-BR" sz="2100" dirty="0"/>
              <a:t>DAT_ACES_APLA_MOVL - </a:t>
            </a:r>
            <a:r>
              <a:rPr lang="pt-BR" sz="2100" dirty="0" err="1"/>
              <a:t>datetime</a:t>
            </a:r>
            <a:endParaRPr lang="pt-BR" sz="2100" dirty="0"/>
          </a:p>
          <a:p>
            <a:pPr lvl="2"/>
            <a:r>
              <a:rPr lang="pt-BR" sz="2100" dirty="0"/>
              <a:t>QTD_ACES_SIML_APLA_MOVL  - </a:t>
            </a:r>
            <a:r>
              <a:rPr lang="pt-BR" sz="2100" dirty="0" err="1"/>
              <a:t>int</a:t>
            </a:r>
            <a:endParaRPr lang="pt-BR" sz="2100" dirty="0"/>
          </a:p>
          <a:p>
            <a:pPr lvl="2"/>
            <a:r>
              <a:rPr lang="pt-BR" sz="2100" dirty="0"/>
              <a:t>NUM_SEQE_CNFG_APLA_MOVL - </a:t>
            </a:r>
            <a:r>
              <a:rPr lang="pt-BR" sz="2100" dirty="0" err="1"/>
              <a:t>smallint</a:t>
            </a:r>
            <a:endParaRPr lang="pt-BR" sz="2100" dirty="0"/>
          </a:p>
          <a:p>
            <a:pPr lvl="2"/>
            <a:r>
              <a:rPr lang="pt-BR" sz="2100" dirty="0" smtClean="0"/>
              <a:t>ACAO - char(1</a:t>
            </a:r>
            <a:r>
              <a:rPr lang="pt-BR" sz="2100" dirty="0"/>
              <a:t>)</a:t>
            </a:r>
            <a:endParaRPr lang="pt-BR" sz="2100" dirty="0" smtClean="0"/>
          </a:p>
          <a:p>
            <a:r>
              <a:rPr lang="pt-BR" sz="2100" u="sng" dirty="0" smtClean="0"/>
              <a:t>Funcionalidade </a:t>
            </a:r>
          </a:p>
          <a:p>
            <a:r>
              <a:rPr lang="pt-BR" sz="2100" dirty="0"/>
              <a:t>ACAO = “S”</a:t>
            </a:r>
          </a:p>
          <a:p>
            <a:pPr lvl="1"/>
            <a:r>
              <a:rPr lang="pt-BR" sz="2100" dirty="0"/>
              <a:t>Seleciona as informações </a:t>
            </a:r>
            <a:r>
              <a:rPr lang="pt-BR" sz="2100" dirty="0" smtClean="0"/>
              <a:t>abaixo:</a:t>
            </a:r>
            <a:endParaRPr lang="pt-BR" sz="2100" dirty="0"/>
          </a:p>
          <a:p>
            <a:pPr lvl="2"/>
            <a:r>
              <a:rPr lang="pt-BR" sz="2100" dirty="0"/>
              <a:t>DAT_ACES_APLA_MOVL</a:t>
            </a:r>
          </a:p>
          <a:p>
            <a:pPr lvl="2"/>
            <a:r>
              <a:rPr lang="pt-BR" sz="2100" dirty="0"/>
              <a:t>QTD_ACES_SIML_APLA_MOVL</a:t>
            </a:r>
          </a:p>
          <a:p>
            <a:pPr lvl="2"/>
            <a:r>
              <a:rPr lang="pt-BR" sz="2100" dirty="0" smtClean="0"/>
              <a:t>NUM_SEQE_CNFG_APLA_MOVL</a:t>
            </a:r>
          </a:p>
          <a:p>
            <a:r>
              <a:rPr lang="pt-BR" sz="2100" dirty="0" smtClean="0"/>
              <a:t>ACAO = “U”</a:t>
            </a:r>
          </a:p>
          <a:p>
            <a:pPr lvl="1"/>
            <a:r>
              <a:rPr lang="pt-BR" sz="2100" dirty="0" smtClean="0"/>
              <a:t>Atualizar valor da coluna QTD_ACES_SIML_APLA_MOVL da tabela </a:t>
            </a:r>
            <a:r>
              <a:rPr lang="pt-BR" sz="2000" b="1" dirty="0" smtClean="0"/>
              <a:t>TBZZ013_ACES_APLA_MOVL </a:t>
            </a:r>
            <a:r>
              <a:rPr lang="pt-BR" sz="2000" dirty="0" smtClean="0"/>
              <a:t>de acordo com </a:t>
            </a:r>
            <a:r>
              <a:rPr lang="pt-BR" sz="2100" dirty="0" smtClean="0"/>
              <a:t>os valores informados em tela</a:t>
            </a:r>
          </a:p>
          <a:p>
            <a:pPr lvl="1"/>
            <a:r>
              <a:rPr lang="pt-BR" sz="2100" dirty="0" smtClean="0"/>
              <a:t>Considerar como condições: </a:t>
            </a:r>
          </a:p>
          <a:p>
            <a:pPr lvl="2"/>
            <a:r>
              <a:rPr lang="pt-BR" sz="2100" dirty="0"/>
              <a:t>DAT_ACES_APLA_MOVL</a:t>
            </a:r>
          </a:p>
          <a:p>
            <a:pPr lvl="2"/>
            <a:r>
              <a:rPr lang="pt-BR" sz="2100" dirty="0"/>
              <a:t>NUM_SEQE_CNFG_APLA_MOVL</a:t>
            </a:r>
          </a:p>
          <a:p>
            <a:pPr marL="914400" lvl="2" indent="0">
              <a:buNone/>
            </a:pPr>
            <a:endParaRPr lang="pt-BR" sz="2100" dirty="0"/>
          </a:p>
          <a:p>
            <a:pPr lvl="2"/>
            <a:endParaRPr lang="pt-BR" sz="1700" dirty="0" smtClean="0"/>
          </a:p>
          <a:p>
            <a:pPr lvl="2"/>
            <a:endParaRPr lang="pt-BR" sz="1700" dirty="0" smtClean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943"/>
            <a:ext cx="10515600" cy="366263"/>
          </a:xfrm>
        </p:spPr>
        <p:txBody>
          <a:bodyPr>
            <a:normAutofit fontScale="90000"/>
          </a:bodyPr>
          <a:lstStyle/>
          <a:p>
            <a:r>
              <a:rPr lang="pt-BR" sz="2400" b="1" dirty="0" err="1"/>
              <a:t>SP_AdminConfiguracaoAcessoGestao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1319" y="668740"/>
            <a:ext cx="11354938" cy="6189260"/>
          </a:xfrm>
        </p:spPr>
        <p:txBody>
          <a:bodyPr>
            <a:normAutofit fontScale="92500"/>
          </a:bodyPr>
          <a:lstStyle/>
          <a:p>
            <a:r>
              <a:rPr lang="pt-BR" sz="2100" dirty="0" smtClean="0"/>
              <a:t>Tipo: Criação </a:t>
            </a:r>
          </a:p>
          <a:p>
            <a:r>
              <a:rPr lang="pt-BR" sz="2100" dirty="0" smtClean="0"/>
              <a:t>Entrada</a:t>
            </a:r>
            <a:r>
              <a:rPr lang="pt-BR" sz="2100" dirty="0"/>
              <a:t>: </a:t>
            </a:r>
            <a:endParaRPr lang="pt-BR" sz="2100" dirty="0" smtClean="0"/>
          </a:p>
          <a:p>
            <a:pPr lvl="2"/>
            <a:r>
              <a:rPr lang="pt-BR" sz="2100" dirty="0"/>
              <a:t>DAT_ACES_APLA_MOVL - </a:t>
            </a:r>
            <a:r>
              <a:rPr lang="pt-BR" sz="2100" dirty="0" err="1"/>
              <a:t>datetime</a:t>
            </a:r>
            <a:endParaRPr lang="pt-BR" sz="2100" dirty="0"/>
          </a:p>
          <a:p>
            <a:pPr lvl="2"/>
            <a:r>
              <a:rPr lang="pt-BR" sz="2100" dirty="0"/>
              <a:t>QTD_ACES_SIML_APLA_MOVL  - </a:t>
            </a:r>
            <a:r>
              <a:rPr lang="pt-BR" sz="2100" dirty="0" err="1"/>
              <a:t>int</a:t>
            </a:r>
            <a:endParaRPr lang="pt-BR" sz="2100" dirty="0"/>
          </a:p>
          <a:p>
            <a:pPr lvl="2"/>
            <a:r>
              <a:rPr lang="pt-BR" sz="2100" dirty="0"/>
              <a:t>NUM_SEQE_CNFG_APLA_MOVL - </a:t>
            </a:r>
            <a:r>
              <a:rPr lang="pt-BR" sz="2100" dirty="0" err="1"/>
              <a:t>smallint</a:t>
            </a:r>
            <a:endParaRPr lang="pt-BR" sz="2100" dirty="0"/>
          </a:p>
          <a:p>
            <a:pPr lvl="2"/>
            <a:r>
              <a:rPr lang="pt-BR" sz="2100" dirty="0" smtClean="0"/>
              <a:t>ACAO - char(1</a:t>
            </a:r>
            <a:r>
              <a:rPr lang="pt-BR" sz="2100" dirty="0"/>
              <a:t>)</a:t>
            </a:r>
            <a:endParaRPr lang="pt-BR" sz="2100" dirty="0" smtClean="0"/>
          </a:p>
          <a:p>
            <a:r>
              <a:rPr lang="pt-BR" sz="2100" u="sng" dirty="0" smtClean="0"/>
              <a:t>Funcionalidade</a:t>
            </a:r>
          </a:p>
          <a:p>
            <a:r>
              <a:rPr lang="pt-BR" sz="2100" dirty="0" smtClean="0"/>
              <a:t>ACAO </a:t>
            </a:r>
            <a:r>
              <a:rPr lang="pt-BR" sz="2100" dirty="0"/>
              <a:t>= </a:t>
            </a:r>
            <a:r>
              <a:rPr lang="pt-BR" sz="2100" dirty="0" smtClean="0"/>
              <a:t>“D”</a:t>
            </a:r>
          </a:p>
          <a:p>
            <a:pPr lvl="1"/>
            <a:r>
              <a:rPr lang="pt-BR" sz="2100" dirty="0" smtClean="0"/>
              <a:t>Excluir registro da </a:t>
            </a:r>
            <a:r>
              <a:rPr lang="pt-BR" sz="2100" dirty="0"/>
              <a:t>tabela </a:t>
            </a:r>
            <a:r>
              <a:rPr lang="pt-BR" sz="2000" b="1" dirty="0"/>
              <a:t>TBZZ013_ACES_APLA_MOVL </a:t>
            </a:r>
            <a:endParaRPr lang="pt-BR" sz="2000" b="1" dirty="0" smtClean="0"/>
          </a:p>
          <a:p>
            <a:pPr lvl="1"/>
            <a:r>
              <a:rPr lang="pt-BR" sz="2100" dirty="0" smtClean="0"/>
              <a:t>Considerar </a:t>
            </a:r>
            <a:r>
              <a:rPr lang="pt-BR" sz="2100" dirty="0"/>
              <a:t>como condições: </a:t>
            </a:r>
          </a:p>
          <a:p>
            <a:pPr lvl="2"/>
            <a:r>
              <a:rPr lang="pt-BR" sz="2100" dirty="0"/>
              <a:t>DAT_ACES_APLA_MOVL</a:t>
            </a:r>
          </a:p>
          <a:p>
            <a:pPr lvl="2"/>
            <a:r>
              <a:rPr lang="pt-BR" sz="2100" dirty="0"/>
              <a:t>NUM_SEQE_CNFG_APLA_MOVL</a:t>
            </a:r>
          </a:p>
          <a:p>
            <a:r>
              <a:rPr lang="pt-BR" sz="2100" dirty="0" smtClean="0"/>
              <a:t>ACAO </a:t>
            </a:r>
            <a:r>
              <a:rPr lang="pt-BR" sz="2100" dirty="0"/>
              <a:t>= </a:t>
            </a:r>
            <a:r>
              <a:rPr lang="pt-BR" sz="2100" dirty="0" smtClean="0"/>
              <a:t>“I”</a:t>
            </a:r>
            <a:endParaRPr lang="pt-BR" sz="2100" dirty="0"/>
          </a:p>
          <a:p>
            <a:pPr lvl="1"/>
            <a:r>
              <a:rPr lang="pt-BR" sz="2100" dirty="0" smtClean="0"/>
              <a:t>Incluir registro na </a:t>
            </a:r>
            <a:r>
              <a:rPr lang="pt-BR" sz="2100" dirty="0"/>
              <a:t>tabela </a:t>
            </a:r>
            <a:r>
              <a:rPr lang="pt-BR" sz="2000" b="1" dirty="0"/>
              <a:t>TBZZ013_ACES_APLA_MOVL </a:t>
            </a:r>
            <a:r>
              <a:rPr lang="pt-BR" sz="2000" dirty="0" smtClean="0"/>
              <a:t>de acordo com as informações preenchidas em tela</a:t>
            </a:r>
            <a:endParaRPr lang="pt-BR" sz="2000" dirty="0"/>
          </a:p>
          <a:p>
            <a:pPr lvl="2"/>
            <a:r>
              <a:rPr lang="pt-BR" sz="2100" dirty="0"/>
              <a:t>DAT_ACES_APLA_MOVL</a:t>
            </a:r>
          </a:p>
          <a:p>
            <a:pPr lvl="2"/>
            <a:r>
              <a:rPr lang="pt-BR" sz="2100" dirty="0"/>
              <a:t>QTD_ACES_SIML_APLA_MOVL</a:t>
            </a:r>
          </a:p>
          <a:p>
            <a:pPr lvl="2"/>
            <a:r>
              <a:rPr lang="pt-BR" sz="2100" dirty="0" smtClean="0"/>
              <a:t>NUM_SEQE_CNFG_APLA_MOVL (Sempre a configuração vigente - “MAX” </a:t>
            </a:r>
            <a:r>
              <a:rPr lang="pt-BR" sz="2100" dirty="0"/>
              <a:t>NUM_SEQE_CNFG_APLA_MOVL</a:t>
            </a:r>
            <a:r>
              <a:rPr lang="pt-BR" sz="2100" dirty="0" smtClean="0"/>
              <a:t> </a:t>
            </a:r>
            <a:r>
              <a:rPr lang="pt-BR" sz="2100" dirty="0"/>
              <a:t>da tabela </a:t>
            </a:r>
            <a:r>
              <a:rPr lang="pt-BR" sz="2100" b="1" dirty="0"/>
              <a:t>TBZZ014_CNFG_ACES_APLA_MOVL</a:t>
            </a:r>
            <a:r>
              <a:rPr lang="pt-BR" sz="2100" dirty="0"/>
              <a:t> </a:t>
            </a:r>
            <a:r>
              <a:rPr lang="pt-BR" sz="2100" dirty="0" smtClean="0"/>
              <a:t>)</a:t>
            </a:r>
            <a:endParaRPr lang="pt-BR" sz="2100" dirty="0"/>
          </a:p>
          <a:p>
            <a:pPr lvl="2"/>
            <a:endParaRPr lang="pt-BR" sz="2100" dirty="0"/>
          </a:p>
          <a:p>
            <a:pPr lvl="2"/>
            <a:endParaRPr lang="pt-BR" sz="1700" dirty="0" smtClean="0"/>
          </a:p>
          <a:p>
            <a:pPr lvl="2"/>
            <a:endParaRPr lang="pt-BR" sz="1700" dirty="0" smtClean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8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6944"/>
            <a:ext cx="10515600" cy="607704"/>
          </a:xfrm>
        </p:spPr>
        <p:txBody>
          <a:bodyPr>
            <a:normAutofit/>
          </a:bodyPr>
          <a:lstStyle/>
          <a:p>
            <a:r>
              <a:rPr lang="pt-BR" sz="3200" b="1" dirty="0" err="1"/>
              <a:t>SP_AdminConfiguracaoRoboGestao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8393" y="814648"/>
            <a:ext cx="10705407" cy="5362316"/>
          </a:xfrm>
        </p:spPr>
        <p:txBody>
          <a:bodyPr>
            <a:normAutofit fontScale="77500" lnSpcReduction="20000"/>
          </a:bodyPr>
          <a:lstStyle/>
          <a:p>
            <a:r>
              <a:rPr lang="pt-BR" sz="2100" dirty="0" smtClean="0"/>
              <a:t>Tipo: Criação </a:t>
            </a:r>
          </a:p>
          <a:p>
            <a:r>
              <a:rPr lang="pt-BR" sz="2100" dirty="0" smtClean="0"/>
              <a:t>Entrada</a:t>
            </a:r>
            <a:r>
              <a:rPr lang="pt-BR" sz="2100" dirty="0"/>
              <a:t>: </a:t>
            </a:r>
            <a:endParaRPr lang="pt-BR" sz="2100" dirty="0" smtClean="0"/>
          </a:p>
          <a:p>
            <a:pPr lvl="2"/>
            <a:r>
              <a:rPr lang="pt-BR" sz="2100" dirty="0" smtClean="0"/>
              <a:t>IND_CSLT_ACES_APLA_MOVL </a:t>
            </a:r>
          </a:p>
          <a:p>
            <a:pPr lvl="2"/>
            <a:r>
              <a:rPr lang="pt-BR" sz="2100" dirty="0" smtClean="0"/>
              <a:t>ID_MAQUINA</a:t>
            </a:r>
          </a:p>
          <a:p>
            <a:pPr lvl="2"/>
            <a:r>
              <a:rPr lang="pt-BR" sz="2100" dirty="0" smtClean="0"/>
              <a:t>NOM_ROBB_NOTI</a:t>
            </a:r>
          </a:p>
          <a:p>
            <a:pPr lvl="2"/>
            <a:r>
              <a:rPr lang="pt-BR" sz="2100" dirty="0" smtClean="0"/>
              <a:t>COD_TIPO_ROBB </a:t>
            </a:r>
          </a:p>
          <a:p>
            <a:pPr lvl="2"/>
            <a:r>
              <a:rPr lang="pt-BR" sz="2100" dirty="0"/>
              <a:t>ACAO - char(1)</a:t>
            </a:r>
            <a:endParaRPr lang="pt-BR" sz="2100" dirty="0" smtClean="0"/>
          </a:p>
          <a:p>
            <a:r>
              <a:rPr lang="pt-BR" sz="2100" dirty="0" smtClean="0"/>
              <a:t>Funcionalidade</a:t>
            </a:r>
            <a:endParaRPr lang="pt-BR" sz="2100" dirty="0"/>
          </a:p>
          <a:p>
            <a:r>
              <a:rPr lang="pt-BR" sz="2100" dirty="0"/>
              <a:t>ACAO = “S”</a:t>
            </a:r>
          </a:p>
          <a:p>
            <a:pPr lvl="1"/>
            <a:r>
              <a:rPr lang="pt-BR" sz="2100" dirty="0"/>
              <a:t>Seleciona as informações </a:t>
            </a:r>
            <a:r>
              <a:rPr lang="pt-BR" sz="2100" smtClean="0"/>
              <a:t>do robô quando </a:t>
            </a:r>
            <a:r>
              <a:rPr lang="pt-BR" sz="2100" dirty="0"/>
              <a:t>o IND_CSLT_ACES_APLA_MOVL = “S</a:t>
            </a:r>
            <a:r>
              <a:rPr lang="pt-BR" sz="2100" dirty="0" smtClean="0"/>
              <a:t>”:</a:t>
            </a:r>
          </a:p>
          <a:p>
            <a:pPr lvl="1"/>
            <a:r>
              <a:rPr lang="pt-BR" sz="2100" dirty="0"/>
              <a:t>Considerar como condições: </a:t>
            </a:r>
          </a:p>
          <a:p>
            <a:pPr lvl="2"/>
            <a:r>
              <a:rPr lang="pt-BR" sz="2100" dirty="0" smtClean="0"/>
              <a:t>ID_MAQUINA</a:t>
            </a:r>
            <a:endParaRPr lang="pt-BR" sz="2100" dirty="0"/>
          </a:p>
          <a:p>
            <a:pPr lvl="2"/>
            <a:r>
              <a:rPr lang="pt-BR" sz="2100" dirty="0"/>
              <a:t>NOM_ROBB_NOTI</a:t>
            </a:r>
          </a:p>
          <a:p>
            <a:pPr lvl="2"/>
            <a:r>
              <a:rPr lang="pt-BR" sz="2100" dirty="0" smtClean="0"/>
              <a:t>COD_TIPO_ROBB</a:t>
            </a:r>
          </a:p>
          <a:p>
            <a:r>
              <a:rPr lang="pt-BR" sz="2100" dirty="0" smtClean="0"/>
              <a:t>ACAO = “U”</a:t>
            </a:r>
          </a:p>
          <a:p>
            <a:pPr lvl="1"/>
            <a:r>
              <a:rPr lang="pt-BR" sz="2100" dirty="0" smtClean="0"/>
              <a:t>Atualizar </a:t>
            </a:r>
            <a:r>
              <a:rPr lang="pt-BR" sz="2100" dirty="0"/>
              <a:t>coluna IND_CSLT_ACES_APLA_MOVL da </a:t>
            </a:r>
            <a:r>
              <a:rPr lang="pt-BR" sz="2100" dirty="0" smtClean="0"/>
              <a:t>tabela </a:t>
            </a:r>
            <a:r>
              <a:rPr lang="pt-BR" sz="2100" b="1" dirty="0" smtClean="0"/>
              <a:t>TBZZ011_ROBB_NOTI </a:t>
            </a:r>
            <a:r>
              <a:rPr lang="pt-BR" sz="2100" dirty="0" smtClean="0"/>
              <a:t>com “S” caso o robô indicado deva Consultar a API e “N” caso não deva consultar. </a:t>
            </a:r>
          </a:p>
          <a:p>
            <a:pPr lvl="1"/>
            <a:r>
              <a:rPr lang="pt-BR" sz="2100" dirty="0" smtClean="0"/>
              <a:t>Considerar como condições: </a:t>
            </a:r>
          </a:p>
          <a:p>
            <a:pPr lvl="2"/>
            <a:r>
              <a:rPr lang="pt-BR" sz="2100" dirty="0"/>
              <a:t>ID_MAQUINA</a:t>
            </a:r>
          </a:p>
          <a:p>
            <a:pPr lvl="2"/>
            <a:r>
              <a:rPr lang="pt-BR" sz="2100" dirty="0"/>
              <a:t>NOM_ROBB_NOTI</a:t>
            </a:r>
          </a:p>
          <a:p>
            <a:pPr lvl="2"/>
            <a:r>
              <a:rPr lang="pt-BR" sz="2100" dirty="0" smtClean="0"/>
              <a:t>COD_TIPO_ROBB</a:t>
            </a:r>
          </a:p>
          <a:p>
            <a:pPr lvl="2"/>
            <a:endParaRPr lang="pt-BR" sz="1700" dirty="0" smtClean="0"/>
          </a:p>
          <a:p>
            <a:pPr lvl="2"/>
            <a:endParaRPr lang="pt-BR" sz="1700" dirty="0" smtClean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3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SP_AdminConfigGestaoAutomatizada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5106"/>
            <a:ext cx="10515600" cy="4699368"/>
          </a:xfrm>
        </p:spPr>
        <p:txBody>
          <a:bodyPr>
            <a:normAutofit/>
          </a:bodyPr>
          <a:lstStyle/>
          <a:p>
            <a:r>
              <a:rPr lang="pt-BR" dirty="0"/>
              <a:t>Tipo: Criação </a:t>
            </a:r>
            <a:endParaRPr lang="pt-BR" dirty="0" smtClean="0"/>
          </a:p>
          <a:p>
            <a:r>
              <a:rPr lang="pt-BR" dirty="0"/>
              <a:t>Entrada: </a:t>
            </a:r>
            <a:endParaRPr lang="pt-BR" dirty="0" smtClean="0"/>
          </a:p>
          <a:p>
            <a:pPr lvl="2"/>
            <a:r>
              <a:rPr lang="pt-BR" dirty="0"/>
              <a:t>QTD_MAXI_ACES_APLA_MOVL </a:t>
            </a:r>
          </a:p>
          <a:p>
            <a:pPr lvl="2"/>
            <a:r>
              <a:rPr lang="pt-BR" dirty="0"/>
              <a:t>QTD_LIMI_INIC_ENVO_NOTI</a:t>
            </a:r>
          </a:p>
          <a:p>
            <a:pPr lvl="2"/>
            <a:r>
              <a:rPr lang="pt-BR" dirty="0"/>
              <a:t>QTD_MOTO_ENVO_ATIV</a:t>
            </a:r>
          </a:p>
          <a:p>
            <a:pPr lvl="2"/>
            <a:r>
              <a:rPr lang="pt-BR" dirty="0"/>
              <a:t>TXA_CVRS_NOTI_APLA_MOVL</a:t>
            </a:r>
          </a:p>
          <a:p>
            <a:pPr lvl="2"/>
            <a:r>
              <a:rPr lang="pt-BR" dirty="0"/>
              <a:t>PCT_SEGU_ENVO_NOTI</a:t>
            </a:r>
          </a:p>
          <a:p>
            <a:pPr lvl="2"/>
            <a:r>
              <a:rPr lang="pt-BR" dirty="0"/>
              <a:t>QTD_TEMP_CSLT_ACES_APLA</a:t>
            </a:r>
          </a:p>
          <a:p>
            <a:pPr lvl="2"/>
            <a:r>
              <a:rPr lang="pt-BR" dirty="0" smtClean="0"/>
              <a:t>NOM_CNFG_APLA_MOVL</a:t>
            </a:r>
          </a:p>
          <a:p>
            <a:r>
              <a:rPr lang="pt-BR" dirty="0" smtClean="0"/>
              <a:t>Funcionalidade: </a:t>
            </a:r>
          </a:p>
          <a:p>
            <a:pPr lvl="1"/>
            <a:r>
              <a:rPr lang="pt-BR" dirty="0" smtClean="0"/>
              <a:t>Insere novo registro na </a:t>
            </a:r>
            <a:r>
              <a:rPr lang="pt-BR" dirty="0"/>
              <a:t>tabela </a:t>
            </a:r>
            <a:r>
              <a:rPr lang="pt-BR" dirty="0" smtClean="0"/>
              <a:t>CNFG_ACES_APLA_MOVL com os valores preenchidos em tela.</a:t>
            </a:r>
          </a:p>
        </p:txBody>
      </p:sp>
    </p:spTree>
    <p:extLst>
      <p:ext uri="{BB962C8B-B14F-4D97-AF65-F5344CB8AC3E}">
        <p14:creationId xmlns:p14="http://schemas.microsoft.com/office/powerpoint/2010/main" val="1307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6516" cy="65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6516" cy="6581104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4803820" y="3696236"/>
            <a:ext cx="1545465" cy="3090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6516" cy="6581104"/>
          </a:xfrm>
          <a:prstGeom prst="rect">
            <a:avLst/>
          </a:prstGeom>
        </p:spPr>
      </p:pic>
      <p:sp>
        <p:nvSpPr>
          <p:cNvPr id="2" name="Retângulo de cantos arredondados 1"/>
          <p:cNvSpPr/>
          <p:nvPr/>
        </p:nvSpPr>
        <p:spPr>
          <a:xfrm>
            <a:off x="6980350" y="3696237"/>
            <a:ext cx="1764405" cy="360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5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5970" cy="5164428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7861463" y="1927274"/>
            <a:ext cx="2053883" cy="21101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4" b="7504"/>
          <a:stretch/>
        </p:blipFill>
        <p:spPr>
          <a:xfrm>
            <a:off x="-1" y="0"/>
            <a:ext cx="12177849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76259" cy="5177307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7920507" y="2125014"/>
            <a:ext cx="1970468" cy="218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5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7425"/>
          <a:stretch/>
        </p:blipFill>
        <p:spPr>
          <a:xfrm>
            <a:off x="0" y="96590"/>
            <a:ext cx="12067504" cy="5941045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10921284" y="3503054"/>
            <a:ext cx="850006" cy="3477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766</Words>
  <Application>Microsoft Office PowerPoint</Application>
  <PresentationFormat>Widescreen</PresentationFormat>
  <Paragraphs>192</Paragraphs>
  <Slides>23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Nova tela Cadastral  Gestão Automatizada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Alteração tela Cadastral  Configuração Robô Push</vt:lpstr>
      <vt:lpstr>Apresentação do PowerPoint</vt:lpstr>
      <vt:lpstr>Apresentação do PowerPoint</vt:lpstr>
      <vt:lpstr>Apresentação do PowerPoint</vt:lpstr>
      <vt:lpstr>Apresentação do PowerPoint</vt:lpstr>
      <vt:lpstr>Criação / Alteração de Procedures</vt:lpstr>
      <vt:lpstr>SP_AdminConfiguracaoAcessoGestao</vt:lpstr>
      <vt:lpstr>SP_AdminConfiguracaoAcessoGestao</vt:lpstr>
      <vt:lpstr>SP_AdminConfiguracaoRoboGestao</vt:lpstr>
      <vt:lpstr>SP_AdminConfigGestaoAutomatizada</vt:lpstr>
    </vt:vector>
  </TitlesOfParts>
  <Company>Banco Itau Unibanco 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Tania Maira Pimenta</dc:creator>
  <cp:lastModifiedBy>Micaela Fernanda Dos Santos Jo</cp:lastModifiedBy>
  <cp:revision>105</cp:revision>
  <cp:lastPrinted>2017-08-22T11:30:30Z</cp:lastPrinted>
  <dcterms:created xsi:type="dcterms:W3CDTF">2017-08-14T14:43:05Z</dcterms:created>
  <dcterms:modified xsi:type="dcterms:W3CDTF">2017-09-18T17:32:00Z</dcterms:modified>
</cp:coreProperties>
</file>