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goment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Argomento</a:t>
            </a:r>
          </a:p>
        </p:txBody>
      </p:sp>
      <p:sp>
        <p:nvSpPr>
          <p:cNvPr id="16" name="Luogo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Luogo</a:t>
            </a:r>
          </a:p>
        </p:txBody>
      </p:sp>
      <p:sp>
        <p:nvSpPr>
          <p:cNvPr id="17" name="Autore e data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r>
              <a:t>Autore e data</a:t>
            </a:r>
          </a:p>
        </p:txBody>
      </p:sp>
      <p:sp>
        <p:nvSpPr>
          <p:cNvPr id="18" name="Titolo presentazion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presentazione</a:t>
            </a:r>
          </a:p>
        </p:txBody>
      </p:sp>
      <p:sp>
        <p:nvSpPr>
          <p:cNvPr id="19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chiarazione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Dichiarazione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2" name="Linea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a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formazione importante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2" name="Dettagli informa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z="3500" spc="104">
                <a:solidFill>
                  <a:schemeClr val="accent1"/>
                </a:solidFill>
              </a:defRPr>
            </a:lvl1pPr>
          </a:lstStyle>
          <a:p>
            <a:r>
              <a:t>Dettagli informazione</a:t>
            </a:r>
          </a:p>
        </p:txBody>
      </p:sp>
      <p:sp>
        <p:nvSpPr>
          <p:cNvPr id="133" name="Linea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Linea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zione">
    <p:bg>
      <p:bgPr>
        <a:solidFill>
          <a:srgbClr val="FFC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ttribu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Attribuzione</a:t>
            </a:r>
          </a:p>
        </p:txBody>
      </p:sp>
      <p:sp>
        <p:nvSpPr>
          <p:cNvPr id="143" name="Linea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" name="Linea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“Citazione degna di nota”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per pagina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mmagine"/>
          <p:cNvSpPr>
            <a:spLocks noGrp="1"/>
          </p:cNvSpPr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4" name="Immagine"/>
          <p:cNvSpPr>
            <a:spLocks noGrp="1"/>
          </p:cNvSpPr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5" name="1056335080_2112X2816.jpg"/>
          <p:cNvSpPr>
            <a:spLocks noGrp="1"/>
          </p:cNvSpPr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mmagine"/>
          <p:cNvSpPr>
            <a:spLocks noGrp="1"/>
          </p:cNvSpPr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a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f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1056335066_3170x2500.jpeg"/>
          <p:cNvSpPr>
            <a:spLocks noGrp="1"/>
          </p:cNvSpPr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Argomento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Argomento</a:t>
            </a:r>
          </a:p>
        </p:txBody>
      </p:sp>
      <p:sp>
        <p:nvSpPr>
          <p:cNvPr id="29" name="Luogo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Luogo</a:t>
            </a:r>
          </a:p>
        </p:txBody>
      </p:sp>
      <p:sp>
        <p:nvSpPr>
          <p:cNvPr id="30" name="Autore e data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Autore e data</a:t>
            </a:r>
          </a:p>
        </p:txBody>
      </p:sp>
      <p:sp>
        <p:nvSpPr>
          <p:cNvPr id="31" name="Linea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" name="Linea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" name="Linea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" name="Linea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Titolo presentazion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presentazione</a:t>
            </a:r>
          </a:p>
        </p:txBody>
      </p:sp>
      <p:sp>
        <p:nvSpPr>
          <p:cNvPr id="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foto 2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Titolo</a:t>
            </a:r>
          </a:p>
        </p:txBody>
      </p:sp>
      <p:sp>
        <p:nvSpPr>
          <p:cNvPr id="46" name="531205463_2542x1430.jpg"/>
          <p:cNvSpPr>
            <a:spLocks noGrp="1"/>
          </p:cNvSpPr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" name="Linea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Linea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punti elenc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Linea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Linea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Titolo"/>
          <p:cNvSpPr txBox="1">
            <a:spLocks noGrp="1"/>
          </p:cNvSpPr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Titolo</a:t>
            </a:r>
          </a:p>
        </p:txBody>
      </p:sp>
      <p:sp>
        <p:nvSpPr>
          <p:cNvPr id="60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nti elenc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8" name="Linea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Linea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, punti elenco e f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Titolo</a:t>
            </a:r>
          </a:p>
        </p:txBody>
      </p:sp>
      <p:sp>
        <p:nvSpPr>
          <p:cNvPr id="78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9" name="545882547_1308x1744.jpeg"/>
          <p:cNvSpPr>
            <a:spLocks noGrp="1"/>
          </p:cNvSpPr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Linea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Linea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olo sezione"/>
          <p:cNvSpPr txBox="1">
            <a:spLocks noGrp="1"/>
          </p:cNvSpPr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Titolo sezione</a:t>
            </a:r>
          </a:p>
        </p:txBody>
      </p:sp>
      <p:sp>
        <p:nvSpPr>
          <p:cNvPr id="90" name="Linea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Linea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olo titol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nea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a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Titolo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Titolo</a:t>
            </a:r>
          </a:p>
        </p:txBody>
      </p:sp>
      <p:sp>
        <p:nvSpPr>
          <p:cNvPr id="10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rogramma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ottotitolo programm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r>
              <a:t>Sottotitolo programma</a:t>
            </a:r>
          </a:p>
        </p:txBody>
      </p:sp>
      <p:sp>
        <p:nvSpPr>
          <p:cNvPr id="110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Argomenti del programma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Titolo programma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r>
              <a:t>Titolo programma</a:t>
            </a:r>
          </a:p>
        </p:txBody>
      </p:sp>
      <p:sp>
        <p:nvSpPr>
          <p:cNvPr id="112" name="Linea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Linea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 presentazione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Linea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Linea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Linea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Linea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fgov.org/Health-and-Social-Services/Restaurant-Scores-LIVES-Standard/pyih-qa8i?rowindex=0=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inal Project - Big Data  For Official Statistics, MSc Data Science"/>
          <p:cNvSpPr txBox="1">
            <a:spLocks noGrp="1"/>
          </p:cNvSpPr>
          <p:nvPr>
            <p:ph type="body" idx="21"/>
          </p:nvPr>
        </p:nvSpPr>
        <p:spPr>
          <a:xfrm>
            <a:off x="2089150" y="5744397"/>
            <a:ext cx="20205700" cy="7066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defTabSz="432308">
              <a:defRPr sz="4292" spc="128">
                <a:solidFill>
                  <a:schemeClr val="accent1"/>
                </a:solidFill>
              </a:defRPr>
            </a:lvl1pPr>
          </a:lstStyle>
          <a:p>
            <a:r>
              <a:t>Final Project - Big Data  For Official Statistics, MSc Data Science</a:t>
            </a:r>
          </a:p>
        </p:txBody>
      </p:sp>
      <p:sp>
        <p:nvSpPr>
          <p:cNvPr id="181" name="PREDICTING RISK CATEGORY FORM RESTAURANT INSPECTION DATA"/>
          <p:cNvSpPr txBox="1">
            <a:spLocks noGrp="1"/>
          </p:cNvSpPr>
          <p:nvPr>
            <p:ph type="title"/>
          </p:nvPr>
        </p:nvSpPr>
        <p:spPr>
          <a:xfrm>
            <a:off x="2089150" y="3164470"/>
            <a:ext cx="20205700" cy="2626156"/>
          </a:xfrm>
          <a:prstGeom prst="rect">
            <a:avLst/>
          </a:prstGeom>
        </p:spPr>
        <p:txBody>
          <a:bodyPr/>
          <a:lstStyle>
            <a:lvl1pPr defTabSz="362204">
              <a:defRPr sz="7874" spc="236"/>
            </a:lvl1pPr>
          </a:lstStyle>
          <a:p>
            <a:r>
              <a:rPr dirty="0"/>
              <a:t>PREDICTING RISK CATEGORY FR</a:t>
            </a:r>
            <a:r>
              <a:rPr lang="it-IT" dirty="0"/>
              <a:t>O</a:t>
            </a:r>
            <a:r>
              <a:rPr dirty="0"/>
              <a:t>M RESTAURANT INSPECTION DATA</a:t>
            </a:r>
          </a:p>
        </p:txBody>
      </p:sp>
      <p:sp>
        <p:nvSpPr>
          <p:cNvPr id="182" name="Alessandro Taglieri, 1890945"/>
          <p:cNvSpPr txBox="1"/>
          <p:nvPr/>
        </p:nvSpPr>
        <p:spPr>
          <a:xfrm>
            <a:off x="8647328" y="12783625"/>
            <a:ext cx="7089344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20000"/>
              </a:lnSpc>
              <a:defRPr sz="3600" b="1" spc="107">
                <a:solidFill>
                  <a:schemeClr val="accent1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Alessandro Taglieri, 1890945</a:t>
            </a:r>
          </a:p>
        </p:txBody>
      </p:sp>
      <p:pic>
        <p:nvPicPr>
          <p:cNvPr id="183" name="shutterstock_718122142-846x564.jpg" descr="shutterstock_718122142-846x56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577" y="7023529"/>
            <a:ext cx="7781388" cy="5187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logo-red.jpg" descr="logo-r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836" y="1258384"/>
            <a:ext cx="4278328" cy="16789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ASH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DASHBOARD</a:t>
            </a:r>
          </a:p>
        </p:txBody>
      </p:sp>
      <p:sp>
        <p:nvSpPr>
          <p:cNvPr id="236" name="Alessandro Taglieri, 1890945"/>
          <p:cNvSpPr txBox="1"/>
          <p:nvPr/>
        </p:nvSpPr>
        <p:spPr>
          <a:xfrm>
            <a:off x="8647328" y="12783625"/>
            <a:ext cx="7089344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20000"/>
              </a:lnSpc>
              <a:defRPr sz="3600" b="1" spc="107">
                <a:solidFill>
                  <a:schemeClr val="accent1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Alessandro Taglieri, 1890945</a:t>
            </a:r>
          </a:p>
        </p:txBody>
      </p:sp>
      <p:sp>
        <p:nvSpPr>
          <p:cNvPr id="237" name="Framework: Streamlit…"/>
          <p:cNvSpPr txBox="1"/>
          <p:nvPr/>
        </p:nvSpPr>
        <p:spPr>
          <a:xfrm>
            <a:off x="1516279" y="3412664"/>
            <a:ext cx="15862234" cy="761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617361" indent="-617361" algn="l" defTabSz="1849119">
              <a:spcBef>
                <a:spcPts val="3000"/>
              </a:spcBef>
              <a:buSzPct val="100000"/>
              <a:buBlip>
                <a:blip r:embed="rId2"/>
              </a:buBlip>
              <a:tabLst>
                <a:tab pos="3771900" algn="l"/>
              </a:tabLst>
              <a:defRPr sz="3500" b="1" spc="0">
                <a:latin typeface="+mn-lt"/>
                <a:ea typeface="+mn-ea"/>
                <a:cs typeface="+mn-cs"/>
                <a:sym typeface="Graphik"/>
              </a:defRPr>
            </a:pPr>
            <a:r>
              <a:rPr dirty="0"/>
              <a:t>Framework: </a:t>
            </a:r>
            <a:r>
              <a:rPr dirty="0" err="1"/>
              <a:t>Streamlit</a:t>
            </a:r>
            <a:endParaRPr dirty="0"/>
          </a:p>
          <a:p>
            <a:pPr marL="617361" indent="-617361" algn="l" defTabSz="1849119">
              <a:spcBef>
                <a:spcPts val="3000"/>
              </a:spcBef>
              <a:buSzPct val="100000"/>
              <a:buBlip>
                <a:blip r:embed="rId2"/>
              </a:buBlip>
              <a:tabLst>
                <a:tab pos="3771900" algn="l"/>
              </a:tabLst>
              <a:defRPr sz="3500" b="1" spc="0">
                <a:latin typeface="+mn-lt"/>
                <a:ea typeface="+mn-ea"/>
                <a:cs typeface="+mn-cs"/>
                <a:sym typeface="Graphik"/>
              </a:defRPr>
            </a:pPr>
            <a:r>
              <a:rPr dirty="0"/>
              <a:t>Deployed on Heroku Cloud Platform</a:t>
            </a:r>
          </a:p>
          <a:p>
            <a:pPr marL="617361" indent="-617361" algn="l" defTabSz="1849119">
              <a:spcBef>
                <a:spcPts val="3000"/>
              </a:spcBef>
              <a:buSzPct val="100000"/>
              <a:buBlip>
                <a:blip r:embed="rId2"/>
              </a:buBlip>
              <a:tabLst>
                <a:tab pos="3771900" algn="l"/>
              </a:tabLst>
              <a:defRPr sz="3500" b="1" spc="0">
                <a:latin typeface="+mn-lt"/>
                <a:ea typeface="+mn-ea"/>
                <a:cs typeface="+mn-cs"/>
                <a:sym typeface="Graphik"/>
              </a:defRPr>
            </a:pPr>
            <a:r>
              <a:rPr dirty="0" err="1"/>
              <a:t>Availab</a:t>
            </a:r>
            <a:r>
              <a:rPr lang="it-IT" dirty="0"/>
              <a:t>l</a:t>
            </a:r>
            <a:r>
              <a:rPr dirty="0"/>
              <a:t>e on the following link:  https://</a:t>
            </a:r>
            <a:r>
              <a:rPr dirty="0" err="1"/>
              <a:t>bdos-project.herokuapp.com</a:t>
            </a:r>
            <a:endParaRPr dirty="0"/>
          </a:p>
          <a:p>
            <a:pPr marL="617361" indent="-617361" algn="l" defTabSz="1849119">
              <a:spcBef>
                <a:spcPts val="3000"/>
              </a:spcBef>
              <a:buSzPct val="100000"/>
              <a:buBlip>
                <a:blip r:embed="rId2"/>
              </a:buBlip>
              <a:tabLst>
                <a:tab pos="3771900" algn="l"/>
              </a:tabLst>
              <a:defRPr sz="3500" b="1" spc="0">
                <a:latin typeface="+mn-lt"/>
                <a:ea typeface="+mn-ea"/>
                <a:cs typeface="+mn-cs"/>
                <a:sym typeface="Graphik"/>
              </a:defRPr>
            </a:pPr>
            <a:r>
              <a:rPr dirty="0"/>
              <a:t>Sections:</a:t>
            </a:r>
          </a:p>
          <a:p>
            <a:pPr marL="1506361" lvl="2" indent="-617361" algn="l" defTabSz="1849119">
              <a:spcBef>
                <a:spcPts val="3000"/>
              </a:spcBef>
              <a:buClr>
                <a:srgbClr val="5E5E5E"/>
              </a:buClr>
              <a:buSzPct val="170000"/>
              <a:buChar char="•"/>
              <a:tabLst>
                <a:tab pos="3771900" algn="l"/>
              </a:tabLst>
              <a:defRPr sz="3500" b="1" spc="0">
                <a:latin typeface="+mn-lt"/>
                <a:ea typeface="+mn-ea"/>
                <a:cs typeface="+mn-cs"/>
                <a:sym typeface="Graphik"/>
              </a:defRPr>
            </a:pPr>
            <a:r>
              <a:rPr dirty="0"/>
              <a:t>Introduction on the data</a:t>
            </a:r>
          </a:p>
          <a:p>
            <a:pPr marL="1506361" lvl="2" indent="-617361" algn="l" defTabSz="1849119">
              <a:spcBef>
                <a:spcPts val="3000"/>
              </a:spcBef>
              <a:buClr>
                <a:srgbClr val="5E5E5E"/>
              </a:buClr>
              <a:buSzPct val="170000"/>
              <a:buChar char="•"/>
              <a:tabLst>
                <a:tab pos="3771900" algn="l"/>
              </a:tabLst>
              <a:defRPr sz="3500" b="1" spc="0">
                <a:latin typeface="+mn-lt"/>
                <a:ea typeface="+mn-ea"/>
                <a:cs typeface="+mn-cs"/>
                <a:sym typeface="Graphik"/>
              </a:defRPr>
            </a:pPr>
            <a:r>
              <a:rPr dirty="0"/>
              <a:t>Maps over inspection</a:t>
            </a:r>
          </a:p>
          <a:p>
            <a:pPr marL="1506361" lvl="2" indent="-617361" algn="l" defTabSz="1849119">
              <a:spcBef>
                <a:spcPts val="3000"/>
              </a:spcBef>
              <a:buClr>
                <a:srgbClr val="5E5E5E"/>
              </a:buClr>
              <a:buSzPct val="170000"/>
              <a:buChar char="•"/>
              <a:tabLst>
                <a:tab pos="3771900" algn="l"/>
              </a:tabLst>
              <a:defRPr sz="3500" b="1" spc="0">
                <a:latin typeface="+mn-lt"/>
                <a:ea typeface="+mn-ea"/>
                <a:cs typeface="+mn-cs"/>
                <a:sym typeface="Graphik"/>
              </a:defRPr>
            </a:pPr>
            <a:r>
              <a:rPr dirty="0"/>
              <a:t>Data over the time</a:t>
            </a:r>
          </a:p>
          <a:p>
            <a:pPr marL="1506361" lvl="2" indent="-617361" algn="l" defTabSz="1849119">
              <a:spcBef>
                <a:spcPts val="3000"/>
              </a:spcBef>
              <a:buClr>
                <a:srgbClr val="5E5E5E"/>
              </a:buClr>
              <a:buSzPct val="170000"/>
              <a:buChar char="•"/>
              <a:tabLst>
                <a:tab pos="3771900" algn="l"/>
              </a:tabLst>
              <a:defRPr sz="3500" b="1" spc="0">
                <a:latin typeface="+mn-lt"/>
                <a:ea typeface="+mn-ea"/>
                <a:cs typeface="+mn-cs"/>
                <a:sym typeface="Graphik"/>
              </a:defRPr>
            </a:pPr>
            <a:r>
              <a:rPr dirty="0"/>
              <a:t>Predict your violation description</a:t>
            </a:r>
          </a:p>
        </p:txBody>
      </p:sp>
      <p:pic>
        <p:nvPicPr>
          <p:cNvPr id="238" name="maxresdefault.jpg" descr="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1006" y="7069102"/>
            <a:ext cx="7831332" cy="4405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AL: Predict risk category, given the violation description…"/>
          <p:cNvSpPr txBox="1">
            <a:spLocks noGrp="1"/>
          </p:cNvSpPr>
          <p:nvPr>
            <p:ph type="body" idx="1"/>
          </p:nvPr>
        </p:nvSpPr>
        <p:spPr>
          <a:xfrm>
            <a:off x="1256623" y="3748899"/>
            <a:ext cx="20205701" cy="6731001"/>
          </a:xfrm>
          <a:prstGeom prst="rect">
            <a:avLst/>
          </a:prstGeom>
        </p:spPr>
        <p:txBody>
          <a:bodyPr/>
          <a:lstStyle/>
          <a:p>
            <a:pPr marL="881944" indent="-881944" algn="l">
              <a:buSzPct val="100000"/>
              <a:buBlip>
                <a:blip r:embed="rId2"/>
              </a:buBlip>
              <a:defRPr>
                <a:solidFill>
                  <a:schemeClr val="accent1">
                    <a:satOff val="74278"/>
                    <a:lumOff val="-33241"/>
                  </a:schemeClr>
                </a:solidFill>
              </a:defRPr>
            </a:pPr>
            <a:r>
              <a:t>GOAL: Predict risk category, given the violation description</a:t>
            </a:r>
          </a:p>
          <a:p>
            <a:pPr marL="881944" indent="-881944" algn="l">
              <a:buSzPct val="100000"/>
              <a:buBlip>
                <a:blip r:embed="rId2"/>
              </a:buBlip>
              <a:defRPr>
                <a:solidFill>
                  <a:schemeClr val="accent1">
                    <a:satOff val="74278"/>
                    <a:lumOff val="-33241"/>
                  </a:schemeClr>
                </a:solidFill>
              </a:defRPr>
            </a:pPr>
            <a:r>
              <a:t>Steps to reach the goal:</a:t>
            </a:r>
          </a:p>
          <a:p>
            <a:pPr marL="1516944" lvl="1" indent="-881944" algn="l">
              <a:buClr>
                <a:srgbClr val="5E5E5E"/>
              </a:buClr>
              <a:buSzPct val="170000"/>
              <a:buChar char="•"/>
              <a:defRPr sz="4800">
                <a:solidFill>
                  <a:schemeClr val="accent1">
                    <a:satOff val="74278"/>
                    <a:lumOff val="-33241"/>
                  </a:schemeClr>
                </a:solidFill>
              </a:defRPr>
            </a:pPr>
            <a:r>
              <a:t>Preprocessing text</a:t>
            </a:r>
          </a:p>
          <a:p>
            <a:pPr marL="1516944" lvl="1" indent="-881944" algn="l">
              <a:buClr>
                <a:srgbClr val="5E5E5E"/>
              </a:buClr>
              <a:buSzPct val="170000"/>
              <a:buChar char="•"/>
              <a:defRPr sz="4800">
                <a:solidFill>
                  <a:schemeClr val="accent1">
                    <a:satOff val="74278"/>
                    <a:lumOff val="-33241"/>
                  </a:schemeClr>
                </a:solidFill>
              </a:defRPr>
            </a:pPr>
            <a:r>
              <a:t>Build Model</a:t>
            </a:r>
          </a:p>
          <a:p>
            <a:pPr marL="1516944" lvl="1" indent="-881944" algn="l">
              <a:buClr>
                <a:srgbClr val="5E5E5E"/>
              </a:buClr>
              <a:buSzPct val="170000"/>
              <a:buChar char="•"/>
              <a:defRPr sz="4800">
                <a:solidFill>
                  <a:schemeClr val="accent1">
                    <a:satOff val="74278"/>
                    <a:lumOff val="-33241"/>
                  </a:schemeClr>
                </a:solidFill>
              </a:defRPr>
            </a:pPr>
            <a:r>
              <a:t>Evaluate Model</a:t>
            </a:r>
          </a:p>
        </p:txBody>
      </p:sp>
      <p:sp>
        <p:nvSpPr>
          <p:cNvPr id="241" name="Problem 2: PREDICT VIOLATION DESCRIP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defRPr sz="6300" spc="189"/>
            </a:lvl1pPr>
          </a:lstStyle>
          <a:p>
            <a:r>
              <a:t>Problem 2: PREDICT VIOLATION DESCRIPTION</a:t>
            </a:r>
          </a:p>
        </p:txBody>
      </p:sp>
      <p:sp>
        <p:nvSpPr>
          <p:cNvPr id="242" name="Alessandro Taglieri, 1890945"/>
          <p:cNvSpPr txBox="1"/>
          <p:nvPr/>
        </p:nvSpPr>
        <p:spPr>
          <a:xfrm>
            <a:off x="8647328" y="12783625"/>
            <a:ext cx="7089344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20000"/>
              </a:lnSpc>
              <a:defRPr sz="3600" b="1" spc="107">
                <a:solidFill>
                  <a:schemeClr val="accent1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Alessandro Taglieri, 1890945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REPROCESSING TEXT"/>
          <p:cNvSpPr txBox="1">
            <a:spLocks noGrp="1"/>
          </p:cNvSpPr>
          <p:nvPr>
            <p:ph type="title"/>
          </p:nvPr>
        </p:nvSpPr>
        <p:spPr>
          <a:xfrm>
            <a:off x="4702958" y="1211884"/>
            <a:ext cx="15529450" cy="1286411"/>
          </a:xfrm>
          <a:prstGeom prst="rect">
            <a:avLst/>
          </a:prstGeom>
        </p:spPr>
        <p:txBody>
          <a:bodyPr/>
          <a:lstStyle>
            <a:lvl1pPr defTabSz="455675">
              <a:defRPr sz="7019" spc="210"/>
            </a:lvl1pPr>
          </a:lstStyle>
          <a:p>
            <a:r>
              <a:t>PREPROCESSING TEXT</a:t>
            </a:r>
          </a:p>
        </p:txBody>
      </p:sp>
      <p:sp>
        <p:nvSpPr>
          <p:cNvPr id="245" name="Alessandro Taglieri, 1890945"/>
          <p:cNvSpPr txBox="1"/>
          <p:nvPr/>
        </p:nvSpPr>
        <p:spPr>
          <a:xfrm>
            <a:off x="8647328" y="12783625"/>
            <a:ext cx="7089344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20000"/>
              </a:lnSpc>
              <a:defRPr sz="3600" b="1" spc="107">
                <a:solidFill>
                  <a:schemeClr val="accent1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Alessandro Taglieri, 1890945</a:t>
            </a:r>
          </a:p>
        </p:txBody>
      </p:sp>
      <p:sp>
        <p:nvSpPr>
          <p:cNvPr id="246" name="Rettangolo"/>
          <p:cNvSpPr/>
          <p:nvPr/>
        </p:nvSpPr>
        <p:spPr>
          <a:xfrm>
            <a:off x="2209406" y="5818644"/>
            <a:ext cx="5326007" cy="30314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7" name="Tokenization"/>
          <p:cNvSpPr txBox="1"/>
          <p:nvPr/>
        </p:nvSpPr>
        <p:spPr>
          <a:xfrm>
            <a:off x="3070406" y="6918043"/>
            <a:ext cx="3604007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spc="88"/>
            </a:lvl1pPr>
          </a:lstStyle>
          <a:p>
            <a:r>
              <a:t>Tokenization</a:t>
            </a:r>
          </a:p>
        </p:txBody>
      </p:sp>
      <p:sp>
        <p:nvSpPr>
          <p:cNvPr id="248" name="Rettangolo"/>
          <p:cNvSpPr/>
          <p:nvPr/>
        </p:nvSpPr>
        <p:spPr>
          <a:xfrm>
            <a:off x="9528997" y="5818644"/>
            <a:ext cx="5326007" cy="30314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9" name="Rettangolo"/>
          <p:cNvSpPr/>
          <p:nvPr/>
        </p:nvSpPr>
        <p:spPr>
          <a:xfrm>
            <a:off x="17115187" y="5818644"/>
            <a:ext cx="5326007" cy="30314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0" name="Text cleaning…"/>
          <p:cNvSpPr txBox="1"/>
          <p:nvPr/>
        </p:nvSpPr>
        <p:spPr>
          <a:xfrm>
            <a:off x="9872459" y="6549743"/>
            <a:ext cx="4639082" cy="1569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400" spc="88"/>
            </a:pPr>
            <a:r>
              <a:t>Text cleaning</a:t>
            </a:r>
          </a:p>
          <a:p>
            <a:pPr>
              <a:defRPr sz="4400" spc="88"/>
            </a:pPr>
            <a:r>
              <a:t> </a:t>
            </a:r>
            <a:r>
              <a:rPr sz="3400" spc="68"/>
              <a:t>(remove stop words)</a:t>
            </a:r>
          </a:p>
        </p:txBody>
      </p:sp>
      <p:sp>
        <p:nvSpPr>
          <p:cNvPr id="251" name="TfIdf vectorization"/>
          <p:cNvSpPr txBox="1"/>
          <p:nvPr/>
        </p:nvSpPr>
        <p:spPr>
          <a:xfrm>
            <a:off x="17174587" y="6918043"/>
            <a:ext cx="5207205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spc="88"/>
            </a:lvl1pPr>
          </a:lstStyle>
          <a:p>
            <a:r>
              <a:t>TfIdf vectorization</a:t>
            </a:r>
          </a:p>
        </p:txBody>
      </p:sp>
      <p:sp>
        <p:nvSpPr>
          <p:cNvPr id="252" name="Freccia"/>
          <p:cNvSpPr/>
          <p:nvPr/>
        </p:nvSpPr>
        <p:spPr>
          <a:xfrm>
            <a:off x="7897204" y="669934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3" name="Freccia"/>
          <p:cNvSpPr/>
          <p:nvPr/>
        </p:nvSpPr>
        <p:spPr>
          <a:xfrm>
            <a:off x="15379796" y="669855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4" name="Linea"/>
          <p:cNvSpPr/>
          <p:nvPr/>
        </p:nvSpPr>
        <p:spPr>
          <a:xfrm>
            <a:off x="3291585" y="4296515"/>
            <a:ext cx="1" cy="128641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5" name="Input: violation description"/>
          <p:cNvSpPr txBox="1"/>
          <p:nvPr/>
        </p:nvSpPr>
        <p:spPr>
          <a:xfrm>
            <a:off x="1064035" y="3428668"/>
            <a:ext cx="7616750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spc="88"/>
            </a:lvl1pPr>
          </a:lstStyle>
          <a:p>
            <a:r>
              <a:t>Input: violation description</a:t>
            </a:r>
          </a:p>
        </p:txBody>
      </p:sp>
      <p:sp>
        <p:nvSpPr>
          <p:cNvPr id="256" name="Output: TfIdf Vectors"/>
          <p:cNvSpPr txBox="1"/>
          <p:nvPr/>
        </p:nvSpPr>
        <p:spPr>
          <a:xfrm>
            <a:off x="16793765" y="10291585"/>
            <a:ext cx="5968849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spc="88"/>
            </a:lvl1pPr>
          </a:lstStyle>
          <a:p>
            <a:r>
              <a:t>Output: TfIdf Vectors</a:t>
            </a:r>
          </a:p>
        </p:txBody>
      </p:sp>
      <p:sp>
        <p:nvSpPr>
          <p:cNvPr id="257" name="Linea"/>
          <p:cNvSpPr/>
          <p:nvPr/>
        </p:nvSpPr>
        <p:spPr>
          <a:xfrm>
            <a:off x="19778190" y="9097115"/>
            <a:ext cx="1" cy="128641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Model and evaluation"/>
          <p:cNvSpPr txBox="1">
            <a:spLocks noGrp="1"/>
          </p:cNvSpPr>
          <p:nvPr>
            <p:ph type="title"/>
          </p:nvPr>
        </p:nvSpPr>
        <p:spPr>
          <a:xfrm>
            <a:off x="4702958" y="1211884"/>
            <a:ext cx="15529450" cy="1286411"/>
          </a:xfrm>
          <a:prstGeom prst="rect">
            <a:avLst/>
          </a:prstGeom>
        </p:spPr>
        <p:txBody>
          <a:bodyPr/>
          <a:lstStyle>
            <a:lvl1pPr defTabSz="455675">
              <a:defRPr sz="7019" spc="210"/>
            </a:lvl1pPr>
          </a:lstStyle>
          <a:p>
            <a:r>
              <a:t>Model and evaluation</a:t>
            </a:r>
          </a:p>
        </p:txBody>
      </p:sp>
      <p:sp>
        <p:nvSpPr>
          <p:cNvPr id="260" name="Alessandro Taglieri, 1890945"/>
          <p:cNvSpPr txBox="1"/>
          <p:nvPr/>
        </p:nvSpPr>
        <p:spPr>
          <a:xfrm>
            <a:off x="8647328" y="12783625"/>
            <a:ext cx="7089344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20000"/>
              </a:lnSpc>
              <a:defRPr sz="3600" b="1" spc="107">
                <a:solidFill>
                  <a:schemeClr val="accent1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Alessandro Taglieri, 1890945</a:t>
            </a:r>
          </a:p>
        </p:txBody>
      </p:sp>
      <p:sp>
        <p:nvSpPr>
          <p:cNvPr id="261" name="Model: Multinomial Naive Bayes…"/>
          <p:cNvSpPr txBox="1">
            <a:spLocks noGrp="1"/>
          </p:cNvSpPr>
          <p:nvPr>
            <p:ph type="body" sz="quarter" idx="1"/>
          </p:nvPr>
        </p:nvSpPr>
        <p:spPr>
          <a:xfrm>
            <a:off x="1363879" y="3615864"/>
            <a:ext cx="11600111" cy="5046502"/>
          </a:xfrm>
          <a:prstGeom prst="rect">
            <a:avLst/>
          </a:prstGeom>
        </p:spPr>
        <p:txBody>
          <a:bodyPr/>
          <a:lstStyle/>
          <a:p>
            <a:pPr marL="881944" indent="-881944" algn="l">
              <a:buSzPct val="100000"/>
              <a:buBlip>
                <a:blip r:embed="rId2"/>
              </a:buBlip>
              <a:defRPr>
                <a:solidFill>
                  <a:schemeClr val="accent1">
                    <a:satOff val="74278"/>
                    <a:lumOff val="-33241"/>
                  </a:schemeClr>
                </a:solidFill>
              </a:defRPr>
            </a:pPr>
            <a:r>
              <a:t>Model: Multinomial Naive Bayes</a:t>
            </a:r>
          </a:p>
          <a:p>
            <a:pPr marL="881944" indent="-881944" algn="l">
              <a:buSzPct val="100000"/>
              <a:buBlip>
                <a:blip r:embed="rId2"/>
              </a:buBlip>
              <a:defRPr>
                <a:solidFill>
                  <a:schemeClr val="accent1">
                    <a:satOff val="74278"/>
                    <a:lumOff val="-33241"/>
                  </a:schemeClr>
                </a:solidFill>
              </a:defRPr>
            </a:pPr>
            <a:r>
              <a:t>Accuracy obtained: 98%</a:t>
            </a:r>
          </a:p>
          <a:p>
            <a:pPr marL="881944" indent="-881944" algn="l">
              <a:buSzPct val="100000"/>
              <a:buBlip>
                <a:blip r:embed="rId2"/>
              </a:buBlip>
              <a:defRPr>
                <a:solidFill>
                  <a:schemeClr val="accent1">
                    <a:satOff val="74278"/>
                    <a:lumOff val="-33241"/>
                  </a:schemeClr>
                </a:solidFill>
              </a:defRPr>
            </a:pPr>
            <a:r>
              <a:t>Implementation on the dashboard</a:t>
            </a:r>
          </a:p>
        </p:txBody>
      </p:sp>
      <p:pic>
        <p:nvPicPr>
          <p:cNvPr id="262" name="Schermata 2021-01-31 alle 12.06.57.png" descr="Schermata 2021-01-31 alle 12.06.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9643" y="5483220"/>
            <a:ext cx="8437252" cy="5560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HANK YOU FOR YOUR ATTENTION!!"/>
          <p:cNvSpPr txBox="1">
            <a:spLocks noGrp="1"/>
          </p:cNvSpPr>
          <p:nvPr>
            <p:ph type="title"/>
          </p:nvPr>
        </p:nvSpPr>
        <p:spPr>
          <a:xfrm>
            <a:off x="1879600" y="4914900"/>
            <a:ext cx="20205700" cy="1651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37463">
              <a:defRPr sz="8280" spc="248"/>
            </a:lvl1pPr>
          </a:lstStyle>
          <a:p>
            <a:r>
              <a:t>THANK YOU FOR YOUR ATTENTION!!</a:t>
            </a:r>
          </a:p>
        </p:txBody>
      </p:sp>
      <p:sp>
        <p:nvSpPr>
          <p:cNvPr id="265" name="Alessandro Taglieri, 1890945"/>
          <p:cNvSpPr txBox="1"/>
          <p:nvPr/>
        </p:nvSpPr>
        <p:spPr>
          <a:xfrm>
            <a:off x="8647328" y="12783625"/>
            <a:ext cx="7089344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20000"/>
              </a:lnSpc>
              <a:defRPr sz="3600" b="1" spc="107">
                <a:solidFill>
                  <a:schemeClr val="accent1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Alessandro Taglieri, 1890945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roblem: Predict risk category from an inspection"/>
          <p:cNvSpPr txBox="1">
            <a:spLocks noGrp="1"/>
          </p:cNvSpPr>
          <p:nvPr>
            <p:ph type="body" sz="quarter" idx="1"/>
          </p:nvPr>
        </p:nvSpPr>
        <p:spPr>
          <a:xfrm>
            <a:off x="872682" y="1646636"/>
            <a:ext cx="22638636" cy="1744211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</a:lstStyle>
          <a:p>
            <a:r>
              <a:t>Problem: Predict risk category from an inspection</a:t>
            </a:r>
          </a:p>
        </p:txBody>
      </p:sp>
      <p:sp>
        <p:nvSpPr>
          <p:cNvPr id="187" name="Steps to reach the goal:"/>
          <p:cNvSpPr txBox="1"/>
          <p:nvPr/>
        </p:nvSpPr>
        <p:spPr>
          <a:xfrm>
            <a:off x="895566" y="4046883"/>
            <a:ext cx="7170886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 spc="79"/>
            </a:lvl1pPr>
          </a:lstStyle>
          <a:p>
            <a:r>
              <a:t>Steps to reach the goal:</a:t>
            </a:r>
          </a:p>
        </p:txBody>
      </p:sp>
      <p:sp>
        <p:nvSpPr>
          <p:cNvPr id="188" name="Overview on the dataset…"/>
          <p:cNvSpPr txBox="1"/>
          <p:nvPr/>
        </p:nvSpPr>
        <p:spPr>
          <a:xfrm>
            <a:off x="3786460" y="5267200"/>
            <a:ext cx="5787386" cy="5825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8055" indent="-388055" algn="l">
              <a:buSzPct val="100000"/>
              <a:buBlip>
                <a:blip r:embed="rId2"/>
              </a:buBlip>
              <a:defRPr sz="3100" spc="62"/>
            </a:pPr>
            <a:r>
              <a:t>Overview on the dataset</a:t>
            </a:r>
          </a:p>
          <a:p>
            <a:pPr algn="l">
              <a:defRPr sz="3100" spc="62"/>
            </a:pPr>
            <a:endParaRPr/>
          </a:p>
          <a:p>
            <a:pPr marL="388055" indent="-388055" algn="l">
              <a:buSzPct val="100000"/>
              <a:buBlip>
                <a:blip r:embed="rId2"/>
              </a:buBlip>
              <a:defRPr sz="3100" spc="62"/>
            </a:pPr>
            <a:r>
              <a:t>Preprocessing data</a:t>
            </a:r>
          </a:p>
          <a:p>
            <a:pPr algn="l">
              <a:defRPr sz="3100" spc="62"/>
            </a:pPr>
            <a:endParaRPr/>
          </a:p>
          <a:p>
            <a:pPr marL="388055" indent="-388055" algn="l">
              <a:buSzPct val="100000"/>
              <a:buBlip>
                <a:blip r:embed="rId2"/>
              </a:buBlip>
              <a:defRPr sz="3100" spc="62"/>
            </a:pPr>
            <a:r>
              <a:t>EDA</a:t>
            </a:r>
          </a:p>
          <a:p>
            <a:pPr algn="l">
              <a:defRPr sz="3100" spc="62"/>
            </a:pPr>
            <a:endParaRPr/>
          </a:p>
          <a:p>
            <a:pPr marL="388055" indent="-388055" algn="l">
              <a:buSzPct val="100000"/>
              <a:buBlip>
                <a:blip r:embed="rId2"/>
              </a:buBlip>
              <a:defRPr sz="3100" spc="62"/>
            </a:pPr>
            <a:r>
              <a:t>Training models</a:t>
            </a:r>
          </a:p>
          <a:p>
            <a:pPr algn="l">
              <a:defRPr sz="3100" spc="62"/>
            </a:pPr>
            <a:endParaRPr/>
          </a:p>
          <a:p>
            <a:pPr marL="388055" indent="-388055" algn="l">
              <a:buSzPct val="100000"/>
              <a:buBlip>
                <a:blip r:embed="rId2"/>
              </a:buBlip>
              <a:defRPr sz="3100" spc="62"/>
            </a:pPr>
            <a:r>
              <a:t>Evaluation and comparison</a:t>
            </a:r>
          </a:p>
          <a:p>
            <a:pPr algn="l">
              <a:defRPr sz="3100" spc="62"/>
            </a:pPr>
            <a:endParaRPr/>
          </a:p>
          <a:p>
            <a:pPr marL="388055" indent="-388055" algn="l">
              <a:buSzPct val="100000"/>
              <a:buBlip>
                <a:blip r:embed="rId2"/>
              </a:buBlip>
              <a:defRPr sz="3100" spc="62"/>
            </a:pPr>
            <a:r>
              <a:t>Dashboard</a:t>
            </a:r>
          </a:p>
        </p:txBody>
      </p:sp>
      <p:sp>
        <p:nvSpPr>
          <p:cNvPr id="189" name="Alessandro Taglieri, 1890945"/>
          <p:cNvSpPr txBox="1"/>
          <p:nvPr/>
        </p:nvSpPr>
        <p:spPr>
          <a:xfrm>
            <a:off x="8647328" y="12783625"/>
            <a:ext cx="7089344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20000"/>
              </a:lnSpc>
              <a:defRPr sz="3600" b="1" spc="107">
                <a:solidFill>
                  <a:schemeClr val="accent1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Alessandro Taglieri, 1890945</a:t>
            </a:r>
          </a:p>
        </p:txBody>
      </p:sp>
      <p:pic>
        <p:nvPicPr>
          <p:cNvPr id="190" name="ML-development-lifecycle-1.png" descr="ML-development-lifecycle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236" y="3810832"/>
            <a:ext cx="11147333" cy="7779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ataset name: San Francisco Restaurant Scores - LIVES Standard…"/>
          <p:cNvSpPr txBox="1">
            <a:spLocks noGrp="1"/>
          </p:cNvSpPr>
          <p:nvPr>
            <p:ph type="body" sz="half" idx="1"/>
          </p:nvPr>
        </p:nvSpPr>
        <p:spPr>
          <a:xfrm>
            <a:off x="1358524" y="3492500"/>
            <a:ext cx="15800924" cy="6571329"/>
          </a:xfrm>
          <a:prstGeom prst="rect">
            <a:avLst/>
          </a:prstGeom>
        </p:spPr>
        <p:txBody>
          <a:bodyPr/>
          <a:lstStyle/>
          <a:p>
            <a:pPr marL="881944" indent="-881944" algn="l">
              <a:buSzPct val="100000"/>
              <a:buBlip>
                <a:blip r:embed="rId2"/>
              </a:buBlip>
              <a:defRPr sz="3000" b="0" i="1">
                <a:solidFill>
                  <a:schemeClr val="accent1">
                    <a:satOff val="74278"/>
                    <a:lumOff val="-33241"/>
                  </a:schemeClr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pPr>
            <a:r>
              <a:t>Dataset name: San Francisco Restaurant Scores - LIVES Standard</a:t>
            </a:r>
          </a:p>
          <a:p>
            <a:pPr marL="881944" indent="-881944" algn="l">
              <a:buSzPct val="100000"/>
              <a:buBlip>
                <a:blip r:embed="rId2"/>
              </a:buBlip>
              <a:defRPr sz="3000" b="0" i="1">
                <a:solidFill>
                  <a:schemeClr val="accent1">
                    <a:satOff val="74278"/>
                    <a:lumOff val="-33241"/>
                  </a:schemeClr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pPr>
            <a:r>
              <a:t>Dataset source:  DataSF website, </a:t>
            </a:r>
            <a:r>
              <a:rPr u="sng">
                <a:hlinkClick r:id="rId3"/>
              </a:rPr>
              <a:t>https://data.sfgov.org/Health-and-Social-Services/Restaurant-Scores-LIVES-Standard/pyih-qa8i?rowindex=0=</a:t>
            </a:r>
            <a:endParaRPr sz="1700"/>
          </a:p>
          <a:p>
            <a:pPr marL="881944" indent="-881944" algn="l">
              <a:buSzPct val="100000"/>
              <a:buBlip>
                <a:blip r:embed="rId2"/>
              </a:buBlip>
              <a:defRPr sz="3000" b="0" i="1">
                <a:solidFill>
                  <a:schemeClr val="accent1">
                    <a:satOff val="74278"/>
                    <a:lumOff val="-33241"/>
                  </a:schemeClr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pPr>
            <a:r>
              <a:t>Data from inspections on San Francisco Restaurant. It contains all info about inspections and relative restaurants</a:t>
            </a:r>
            <a:endParaRPr sz="1700"/>
          </a:p>
          <a:p>
            <a:pPr marL="881944" indent="-881944" algn="l">
              <a:buSzPct val="100000"/>
              <a:buBlip>
                <a:blip r:embed="rId2"/>
              </a:buBlip>
              <a:defRPr sz="3000" b="0" i="1">
                <a:solidFill>
                  <a:schemeClr val="accent1">
                    <a:satOff val="74278"/>
                    <a:lumOff val="-33241"/>
                  </a:schemeClr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pPr>
            <a:r>
              <a:t>Dataset  comprimes of 17 columns and 53.7 K rows</a:t>
            </a:r>
          </a:p>
        </p:txBody>
      </p:sp>
      <p:sp>
        <p:nvSpPr>
          <p:cNvPr id="193" name="Overview on the dataset"/>
          <p:cNvSpPr txBox="1">
            <a:spLocks noGrp="1"/>
          </p:cNvSpPr>
          <p:nvPr>
            <p:ph type="title"/>
          </p:nvPr>
        </p:nvSpPr>
        <p:spPr>
          <a:xfrm>
            <a:off x="2082800" y="1282700"/>
            <a:ext cx="20205700" cy="1363388"/>
          </a:xfrm>
          <a:prstGeom prst="rect">
            <a:avLst/>
          </a:prstGeom>
        </p:spPr>
        <p:txBody>
          <a:bodyPr/>
          <a:lstStyle>
            <a:lvl1pPr defTabSz="566674">
              <a:defRPr sz="7469" spc="224"/>
            </a:lvl1pPr>
          </a:lstStyle>
          <a:p>
            <a:r>
              <a:t>Overview on the dataset</a:t>
            </a:r>
          </a:p>
        </p:txBody>
      </p:sp>
      <p:pic>
        <p:nvPicPr>
          <p:cNvPr id="194" name="sf_image.jpg" descr="sf_im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0186" y="7032649"/>
            <a:ext cx="8796549" cy="4948059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Alessandro Taglieri, 1890945"/>
          <p:cNvSpPr txBox="1"/>
          <p:nvPr/>
        </p:nvSpPr>
        <p:spPr>
          <a:xfrm>
            <a:off x="8647328" y="12783625"/>
            <a:ext cx="7089344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20000"/>
              </a:lnSpc>
              <a:defRPr sz="3600" b="1" spc="107">
                <a:solidFill>
                  <a:schemeClr val="accent1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Alessandro Taglieri, 1890945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Understanding the dataset…"/>
          <p:cNvSpPr txBox="1">
            <a:spLocks noGrp="1"/>
          </p:cNvSpPr>
          <p:nvPr>
            <p:ph type="body" idx="1"/>
          </p:nvPr>
        </p:nvSpPr>
        <p:spPr>
          <a:xfrm>
            <a:off x="1516279" y="3412664"/>
            <a:ext cx="20205701" cy="6731001"/>
          </a:xfrm>
          <a:prstGeom prst="rect">
            <a:avLst/>
          </a:prstGeom>
        </p:spPr>
        <p:txBody>
          <a:bodyPr/>
          <a:lstStyle/>
          <a:p>
            <a:pPr marL="881944" indent="-881944" algn="l">
              <a:buSzPct val="100000"/>
              <a:buBlip>
                <a:blip r:embed="rId2"/>
              </a:buBlip>
              <a:defRPr>
                <a:solidFill>
                  <a:schemeClr val="accent1">
                    <a:satOff val="74278"/>
                    <a:lumOff val="-33241"/>
                  </a:schemeClr>
                </a:solidFill>
              </a:defRPr>
            </a:pPr>
            <a:r>
              <a:t>Understanding the dataset</a:t>
            </a:r>
          </a:p>
          <a:p>
            <a:pPr marL="881944" indent="-881944" algn="l">
              <a:buSzPct val="100000"/>
              <a:buBlip>
                <a:blip r:embed="rId2"/>
              </a:buBlip>
              <a:defRPr>
                <a:solidFill>
                  <a:schemeClr val="accent1">
                    <a:satOff val="74278"/>
                    <a:lumOff val="-33241"/>
                  </a:schemeClr>
                </a:solidFill>
              </a:defRPr>
            </a:pPr>
            <a:r>
              <a:t>Identifiy and handling missing values</a:t>
            </a:r>
          </a:p>
          <a:p>
            <a:pPr marL="881944" indent="-881944" algn="l">
              <a:buSzPct val="100000"/>
              <a:buBlip>
                <a:blip r:embed="rId2"/>
              </a:buBlip>
              <a:defRPr>
                <a:solidFill>
                  <a:schemeClr val="accent1">
                    <a:satOff val="74278"/>
                    <a:lumOff val="-33241"/>
                  </a:schemeClr>
                </a:solidFill>
              </a:defRPr>
            </a:pPr>
            <a:r>
              <a:t>Encoding the categorical data</a:t>
            </a:r>
          </a:p>
          <a:p>
            <a:pPr marL="881944" indent="-881944" algn="l">
              <a:buSzPct val="100000"/>
              <a:buBlip>
                <a:blip r:embed="rId2"/>
              </a:buBlip>
              <a:defRPr>
                <a:solidFill>
                  <a:schemeClr val="accent1">
                    <a:satOff val="74278"/>
                    <a:lumOff val="-33241"/>
                  </a:schemeClr>
                </a:solidFill>
              </a:defRPr>
            </a:pPr>
            <a:r>
              <a:t>Data reduction</a:t>
            </a:r>
          </a:p>
          <a:p>
            <a:pPr marL="881944" indent="-881944" algn="l">
              <a:buSzPct val="100000"/>
              <a:buBlip>
                <a:blip r:embed="rId2"/>
              </a:buBlip>
              <a:defRPr>
                <a:solidFill>
                  <a:schemeClr val="accent1">
                    <a:satOff val="74278"/>
                    <a:lumOff val="-33241"/>
                  </a:schemeClr>
                </a:solidFill>
              </a:defRPr>
            </a:pPr>
            <a:r>
              <a:t>Split dataset</a:t>
            </a:r>
          </a:p>
        </p:txBody>
      </p:sp>
      <p:sp>
        <p:nvSpPr>
          <p:cNvPr id="198" name="PREPROCESSING DATA"/>
          <p:cNvSpPr txBox="1">
            <a:spLocks noGrp="1"/>
          </p:cNvSpPr>
          <p:nvPr>
            <p:ph type="title"/>
          </p:nvPr>
        </p:nvSpPr>
        <p:spPr>
          <a:xfrm>
            <a:off x="4702958" y="1211884"/>
            <a:ext cx="15529450" cy="1286411"/>
          </a:xfrm>
          <a:prstGeom prst="rect">
            <a:avLst/>
          </a:prstGeom>
        </p:spPr>
        <p:txBody>
          <a:bodyPr/>
          <a:lstStyle>
            <a:lvl1pPr defTabSz="455675">
              <a:defRPr sz="7019" spc="210"/>
            </a:lvl1pPr>
          </a:lstStyle>
          <a:p>
            <a:r>
              <a:t>PREPROCESSING DATA</a:t>
            </a:r>
          </a:p>
        </p:txBody>
      </p:sp>
      <p:sp>
        <p:nvSpPr>
          <p:cNvPr id="199" name="Alessandro Taglieri, 1890945"/>
          <p:cNvSpPr txBox="1"/>
          <p:nvPr/>
        </p:nvSpPr>
        <p:spPr>
          <a:xfrm>
            <a:off x="8647328" y="12783625"/>
            <a:ext cx="7089344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20000"/>
              </a:lnSpc>
              <a:defRPr sz="3600" b="1" spc="107">
                <a:solidFill>
                  <a:schemeClr val="accent1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Alessandro Taglieri, 1890945</a:t>
            </a:r>
          </a:p>
        </p:txBody>
      </p:sp>
      <p:pic>
        <p:nvPicPr>
          <p:cNvPr id="200" name="Schermata 2021-01-31 alle 11.50.34.png" descr="Schermata 2021-01-31 alle 11.50.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697" y="7338706"/>
            <a:ext cx="14338785" cy="4765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Insepctions over the time/years:"/>
          <p:cNvSpPr txBox="1">
            <a:spLocks noGrp="1"/>
          </p:cNvSpPr>
          <p:nvPr>
            <p:ph type="body" idx="1"/>
          </p:nvPr>
        </p:nvSpPr>
        <p:spPr>
          <a:xfrm>
            <a:off x="1351043" y="2719579"/>
            <a:ext cx="20205701" cy="6731001"/>
          </a:xfrm>
          <a:prstGeom prst="rect">
            <a:avLst/>
          </a:prstGeom>
        </p:spPr>
        <p:txBody>
          <a:bodyPr/>
          <a:lstStyle>
            <a:lvl1pPr marL="881944" indent="-881944" algn="l">
              <a:buSzPct val="100000"/>
              <a:buBlip>
                <a:blip r:embed="rId2"/>
              </a:buBlip>
              <a:defRPr>
                <a:solidFill>
                  <a:schemeClr val="accent1">
                    <a:satOff val="74278"/>
                    <a:lumOff val="-33241"/>
                  </a:schemeClr>
                </a:solidFill>
              </a:defRPr>
            </a:lvl1pPr>
          </a:lstStyle>
          <a:p>
            <a:r>
              <a:t>Insepctions over the time/years: </a:t>
            </a:r>
          </a:p>
        </p:txBody>
      </p:sp>
      <p:sp>
        <p:nvSpPr>
          <p:cNvPr id="203" name="EXPLORATORY DATA ANALYSIS (EDA)"/>
          <p:cNvSpPr txBox="1">
            <a:spLocks noGrp="1"/>
          </p:cNvSpPr>
          <p:nvPr>
            <p:ph type="title"/>
          </p:nvPr>
        </p:nvSpPr>
        <p:spPr>
          <a:xfrm>
            <a:off x="4702958" y="1211884"/>
            <a:ext cx="15529450" cy="128641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defRPr sz="6210" spc="186"/>
            </a:lvl1pPr>
          </a:lstStyle>
          <a:p>
            <a:r>
              <a:t>EXPLORATORY DATA ANALYSIS (EDA)</a:t>
            </a:r>
          </a:p>
        </p:txBody>
      </p:sp>
      <p:sp>
        <p:nvSpPr>
          <p:cNvPr id="204" name="Alessandro Taglieri, 1890945"/>
          <p:cNvSpPr txBox="1"/>
          <p:nvPr/>
        </p:nvSpPr>
        <p:spPr>
          <a:xfrm>
            <a:off x="8647328" y="12783625"/>
            <a:ext cx="7089344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20000"/>
              </a:lnSpc>
              <a:defRPr sz="3600" b="1" spc="107">
                <a:solidFill>
                  <a:schemeClr val="accent1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Alessandro Taglieri, 1890945</a:t>
            </a:r>
          </a:p>
        </p:txBody>
      </p:sp>
      <p:pic>
        <p:nvPicPr>
          <p:cNvPr id="205" name="Schermata 2021-01-30 alle 20.20.16.png" descr="Schermata 2021-01-30 alle 20.20.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0308" y="4636270"/>
            <a:ext cx="9457943" cy="65386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Schermata 2021-01-30 alle 20.20.36.png" descr="Schermata 2021-01-30 alle 20.20.3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440" y="4719829"/>
            <a:ext cx="10027867" cy="6371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staurants over the maps:"/>
          <p:cNvSpPr txBox="1">
            <a:spLocks noGrp="1"/>
          </p:cNvSpPr>
          <p:nvPr>
            <p:ph type="body" idx="1"/>
          </p:nvPr>
        </p:nvSpPr>
        <p:spPr>
          <a:xfrm>
            <a:off x="1138598" y="3002840"/>
            <a:ext cx="20205701" cy="6731001"/>
          </a:xfrm>
          <a:prstGeom prst="rect">
            <a:avLst/>
          </a:prstGeom>
        </p:spPr>
        <p:txBody>
          <a:bodyPr/>
          <a:lstStyle>
            <a:lvl1pPr marL="881944" indent="-881944" algn="l">
              <a:buSzPct val="100000"/>
              <a:buBlip>
                <a:blip r:embed="rId2"/>
              </a:buBlip>
              <a:defRPr>
                <a:solidFill>
                  <a:schemeClr val="accent1">
                    <a:satOff val="74278"/>
                    <a:lumOff val="-33241"/>
                  </a:schemeClr>
                </a:solidFill>
              </a:defRPr>
            </a:lvl1pPr>
          </a:lstStyle>
          <a:p>
            <a:r>
              <a:rPr lang="it-IT" dirty="0" err="1"/>
              <a:t>Inspections</a:t>
            </a:r>
            <a:r>
              <a:rPr dirty="0"/>
              <a:t> over the maps: </a:t>
            </a:r>
          </a:p>
        </p:txBody>
      </p:sp>
      <p:sp>
        <p:nvSpPr>
          <p:cNvPr id="209" name="EXPLORATORY DATA ANALYSIS (EDA)"/>
          <p:cNvSpPr txBox="1">
            <a:spLocks noGrp="1"/>
          </p:cNvSpPr>
          <p:nvPr>
            <p:ph type="title"/>
          </p:nvPr>
        </p:nvSpPr>
        <p:spPr>
          <a:xfrm>
            <a:off x="4702958" y="1211884"/>
            <a:ext cx="15529450" cy="128641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defRPr sz="6210" spc="186"/>
            </a:lvl1pPr>
          </a:lstStyle>
          <a:p>
            <a:r>
              <a:t>EXPLORATORY DATA ANALYSIS (EDA)</a:t>
            </a:r>
          </a:p>
        </p:txBody>
      </p:sp>
      <p:sp>
        <p:nvSpPr>
          <p:cNvPr id="210" name="Alessandro Taglieri, 1890945"/>
          <p:cNvSpPr txBox="1"/>
          <p:nvPr/>
        </p:nvSpPr>
        <p:spPr>
          <a:xfrm>
            <a:off x="8647328" y="12783625"/>
            <a:ext cx="7089344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20000"/>
              </a:lnSpc>
              <a:defRPr sz="3600" b="1" spc="107">
                <a:solidFill>
                  <a:schemeClr val="accent1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Alessandro Taglieri, 1890945</a:t>
            </a:r>
          </a:p>
        </p:txBody>
      </p:sp>
      <p:pic>
        <p:nvPicPr>
          <p:cNvPr id="211" name="Schermata 2021-01-30 alle 19.29.33.png" descr="Schermata 2021-01-30 alle 19.29.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17" y="5113659"/>
            <a:ext cx="13411201" cy="505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magine 2" descr="Immagine che contiene mappa&#10;&#10;Descrizione generata automaticamente">
            <a:extLst>
              <a:ext uri="{FF2B5EF4-FFF2-40B4-BE49-F238E27FC236}">
                <a16:creationId xmlns:a16="http://schemas.microsoft.com/office/drawing/2014/main" id="{415DA8E7-C508-494B-8837-34E1B9327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029" y="3576959"/>
            <a:ext cx="8340269" cy="775734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sitribution about inspection:"/>
          <p:cNvSpPr txBox="1">
            <a:spLocks noGrp="1"/>
          </p:cNvSpPr>
          <p:nvPr>
            <p:ph type="body" sz="quarter" idx="1"/>
          </p:nvPr>
        </p:nvSpPr>
        <p:spPr>
          <a:xfrm>
            <a:off x="1138598" y="3002840"/>
            <a:ext cx="18200103" cy="1286411"/>
          </a:xfrm>
          <a:prstGeom prst="rect">
            <a:avLst/>
          </a:prstGeom>
        </p:spPr>
        <p:txBody>
          <a:bodyPr/>
          <a:lstStyle>
            <a:lvl1pPr marL="881944" indent="-881944" algn="l">
              <a:buSzPct val="100000"/>
              <a:buBlip>
                <a:blip r:embed="rId2"/>
              </a:buBlip>
              <a:defRPr>
                <a:solidFill>
                  <a:schemeClr val="accent1">
                    <a:satOff val="74278"/>
                    <a:lumOff val="-33241"/>
                  </a:schemeClr>
                </a:solidFill>
              </a:defRPr>
            </a:lvl1pPr>
          </a:lstStyle>
          <a:p>
            <a:r>
              <a:t>Dsitribution about inspection: </a:t>
            </a:r>
          </a:p>
        </p:txBody>
      </p:sp>
      <p:sp>
        <p:nvSpPr>
          <p:cNvPr id="215" name="EXPLORATORY DATA ANALYSIS (EDA)"/>
          <p:cNvSpPr txBox="1">
            <a:spLocks noGrp="1"/>
          </p:cNvSpPr>
          <p:nvPr>
            <p:ph type="title"/>
          </p:nvPr>
        </p:nvSpPr>
        <p:spPr>
          <a:xfrm>
            <a:off x="4702958" y="1211884"/>
            <a:ext cx="15529450" cy="128641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defRPr sz="6210" spc="186"/>
            </a:lvl1pPr>
          </a:lstStyle>
          <a:p>
            <a:r>
              <a:t>EXPLORATORY DATA ANALYSIS (EDA)</a:t>
            </a:r>
          </a:p>
        </p:txBody>
      </p:sp>
      <p:sp>
        <p:nvSpPr>
          <p:cNvPr id="216" name="Alessandro Taglieri, 1890945"/>
          <p:cNvSpPr txBox="1"/>
          <p:nvPr/>
        </p:nvSpPr>
        <p:spPr>
          <a:xfrm>
            <a:off x="8647328" y="12783625"/>
            <a:ext cx="7089344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20000"/>
              </a:lnSpc>
              <a:defRPr sz="3600" b="1" spc="107">
                <a:solidFill>
                  <a:schemeClr val="accent1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Alessandro Taglieri, 1890945</a:t>
            </a:r>
          </a:p>
        </p:txBody>
      </p:sp>
      <p:pic>
        <p:nvPicPr>
          <p:cNvPr id="217" name="Schermata 2021-01-30 alle 19.06.58.png" descr="Schermata 2021-01-30 alle 19.06.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243" y="5262869"/>
            <a:ext cx="8331439" cy="576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Schermata 2021-01-30 alle 19.11.22.png" descr="Schermata 2021-01-30 alle 19.11.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5563" y="5362492"/>
            <a:ext cx="9543403" cy="55618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ifferent Models:…"/>
          <p:cNvSpPr txBox="1">
            <a:spLocks noGrp="1"/>
          </p:cNvSpPr>
          <p:nvPr>
            <p:ph type="body" sz="quarter" idx="1"/>
          </p:nvPr>
        </p:nvSpPr>
        <p:spPr>
          <a:xfrm>
            <a:off x="1138598" y="3499967"/>
            <a:ext cx="6305748" cy="7815911"/>
          </a:xfrm>
          <a:prstGeom prst="rect">
            <a:avLst/>
          </a:prstGeom>
        </p:spPr>
        <p:txBody>
          <a:bodyPr/>
          <a:lstStyle/>
          <a:p>
            <a:pPr marL="881944" indent="-881944" algn="l">
              <a:buSzPct val="100000"/>
              <a:buBlip>
                <a:blip r:embed="rId2"/>
              </a:buBlip>
              <a:defRPr sz="4200">
                <a:solidFill>
                  <a:schemeClr val="accent1">
                    <a:satOff val="74278"/>
                    <a:lumOff val="-33241"/>
                  </a:schemeClr>
                </a:solidFill>
              </a:defRPr>
            </a:pPr>
            <a:r>
              <a:t>Different Models:</a:t>
            </a:r>
          </a:p>
          <a:p>
            <a:pPr marL="1516944" lvl="1" indent="-881944" algn="l">
              <a:buClr>
                <a:srgbClr val="5E5E5E"/>
              </a:buClr>
              <a:buSzPct val="170000"/>
              <a:buChar char="•"/>
              <a:defRPr sz="3200">
                <a:solidFill>
                  <a:schemeClr val="accent1">
                    <a:satOff val="74278"/>
                    <a:lumOff val="-33241"/>
                  </a:schemeClr>
                </a:solidFill>
              </a:defRPr>
            </a:pPr>
            <a:r>
              <a:t>Ridge Classifier</a:t>
            </a:r>
          </a:p>
          <a:p>
            <a:pPr marL="1516944" lvl="1" indent="-881944" algn="l">
              <a:buClr>
                <a:srgbClr val="5E5E5E"/>
              </a:buClr>
              <a:buSzPct val="170000"/>
              <a:buChar char="•"/>
              <a:defRPr sz="3200">
                <a:solidFill>
                  <a:schemeClr val="accent1">
                    <a:satOff val="74278"/>
                    <a:lumOff val="-33241"/>
                  </a:schemeClr>
                </a:solidFill>
              </a:defRPr>
            </a:pPr>
            <a:r>
              <a:t>Random Forest</a:t>
            </a:r>
          </a:p>
          <a:p>
            <a:pPr marL="1516944" lvl="1" indent="-881944" algn="l">
              <a:buClr>
                <a:srgbClr val="5E5E5E"/>
              </a:buClr>
              <a:buSzPct val="170000"/>
              <a:buChar char="•"/>
              <a:defRPr sz="3200">
                <a:solidFill>
                  <a:schemeClr val="accent1">
                    <a:satOff val="74278"/>
                    <a:lumOff val="-33241"/>
                  </a:schemeClr>
                </a:solidFill>
              </a:defRPr>
            </a:pPr>
            <a:r>
              <a:t>SGD Classifier</a:t>
            </a:r>
          </a:p>
          <a:p>
            <a:pPr marL="1516944" lvl="1" indent="-881944" algn="l">
              <a:buClr>
                <a:srgbClr val="5E5E5E"/>
              </a:buClr>
              <a:buSzPct val="170000"/>
              <a:buChar char="•"/>
              <a:defRPr sz="3200">
                <a:solidFill>
                  <a:schemeClr val="accent1">
                    <a:satOff val="74278"/>
                    <a:lumOff val="-33241"/>
                  </a:schemeClr>
                </a:solidFill>
              </a:defRPr>
            </a:pPr>
            <a:r>
              <a:t>K Nearest Neighbors</a:t>
            </a:r>
          </a:p>
          <a:p>
            <a:pPr marL="1516944" lvl="1" indent="-881944" algn="l">
              <a:buClr>
                <a:srgbClr val="5E5E5E"/>
              </a:buClr>
              <a:buSzPct val="170000"/>
              <a:buChar char="•"/>
              <a:defRPr sz="3200">
                <a:solidFill>
                  <a:schemeClr val="accent1">
                    <a:satOff val="74278"/>
                    <a:lumOff val="-33241"/>
                  </a:schemeClr>
                </a:solidFill>
              </a:defRPr>
            </a:pPr>
            <a:r>
              <a:t>Gaussian NB Classifier</a:t>
            </a:r>
          </a:p>
        </p:txBody>
      </p:sp>
      <p:sp>
        <p:nvSpPr>
          <p:cNvPr id="221" name="TRAINING MODELS"/>
          <p:cNvSpPr txBox="1">
            <a:spLocks noGrp="1"/>
          </p:cNvSpPr>
          <p:nvPr>
            <p:ph type="title"/>
          </p:nvPr>
        </p:nvSpPr>
        <p:spPr>
          <a:xfrm>
            <a:off x="4702958" y="1211884"/>
            <a:ext cx="15529450" cy="1286411"/>
          </a:xfrm>
          <a:prstGeom prst="rect">
            <a:avLst/>
          </a:prstGeom>
        </p:spPr>
        <p:txBody>
          <a:bodyPr/>
          <a:lstStyle>
            <a:lvl1pPr defTabSz="455675">
              <a:defRPr sz="7019" spc="210"/>
            </a:lvl1pPr>
          </a:lstStyle>
          <a:p>
            <a:r>
              <a:t>TRAINING MODELS</a:t>
            </a:r>
          </a:p>
        </p:txBody>
      </p:sp>
      <p:sp>
        <p:nvSpPr>
          <p:cNvPr id="222" name="Alessandro Taglieri, 1890945"/>
          <p:cNvSpPr txBox="1"/>
          <p:nvPr/>
        </p:nvSpPr>
        <p:spPr>
          <a:xfrm>
            <a:off x="8647328" y="12783625"/>
            <a:ext cx="7089344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20000"/>
              </a:lnSpc>
              <a:defRPr sz="3600" b="1" spc="107">
                <a:solidFill>
                  <a:schemeClr val="accent1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Alessandro Taglieri, 1890945</a:t>
            </a:r>
          </a:p>
        </p:txBody>
      </p:sp>
      <p:sp>
        <p:nvSpPr>
          <p:cNvPr id="223" name="Hyperparameter optimization:…"/>
          <p:cNvSpPr txBox="1"/>
          <p:nvPr/>
        </p:nvSpPr>
        <p:spPr>
          <a:xfrm>
            <a:off x="15474705" y="3499967"/>
            <a:ext cx="7811759" cy="1607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40972" indent="-440972" algn="l" defTabSz="1320800">
              <a:spcBef>
                <a:spcPts val="2200"/>
              </a:spcBef>
              <a:buSzPct val="100000"/>
              <a:buBlip>
                <a:blip r:embed="rId2"/>
              </a:buBlip>
              <a:tabLst>
                <a:tab pos="2692400" algn="l"/>
              </a:tabLst>
              <a:defRPr sz="3800" b="1" spc="0">
                <a:latin typeface="+mn-lt"/>
                <a:ea typeface="+mn-ea"/>
                <a:cs typeface="+mn-cs"/>
                <a:sym typeface="Graphik"/>
              </a:defRPr>
            </a:lvl1pPr>
            <a:lvl2pPr marL="758472" indent="-440972" algn="l" defTabSz="1320800">
              <a:spcBef>
                <a:spcPts val="2200"/>
              </a:spcBef>
              <a:buClr>
                <a:srgbClr val="5E5E5E"/>
              </a:buClr>
              <a:buSzPct val="170000"/>
              <a:buChar char="•"/>
              <a:tabLst>
                <a:tab pos="2692400" algn="l"/>
              </a:tabLst>
              <a:defRPr sz="2950" b="1" spc="0">
                <a:latin typeface="+mn-lt"/>
                <a:ea typeface="+mn-ea"/>
                <a:cs typeface="+mn-cs"/>
                <a:sym typeface="Graphik"/>
              </a:defRPr>
            </a:lvl2pPr>
          </a:lstStyle>
          <a:p>
            <a:r>
              <a:t>Hyperparameter optimization:</a:t>
            </a:r>
          </a:p>
          <a:p>
            <a:pPr lvl="1"/>
            <a:r>
              <a:t>GridSearch</a:t>
            </a:r>
          </a:p>
        </p:txBody>
      </p:sp>
      <p:sp>
        <p:nvSpPr>
          <p:cNvPr id="224" name="Performance analysis:…"/>
          <p:cNvSpPr txBox="1"/>
          <p:nvPr/>
        </p:nvSpPr>
        <p:spPr>
          <a:xfrm>
            <a:off x="8312345" y="3499967"/>
            <a:ext cx="5725720" cy="4553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02708" indent="-502708" algn="l" defTabSz="1505711">
              <a:spcBef>
                <a:spcPts val="2500"/>
              </a:spcBef>
              <a:buSzPct val="100000"/>
              <a:buBlip>
                <a:blip r:embed="rId2"/>
              </a:buBlip>
              <a:tabLst>
                <a:tab pos="3060700" algn="l"/>
              </a:tabLst>
              <a:defRPr sz="3648" b="1" spc="0">
                <a:latin typeface="+mn-lt"/>
                <a:ea typeface="+mn-ea"/>
                <a:cs typeface="+mn-cs"/>
                <a:sym typeface="Graphik"/>
              </a:defRPr>
            </a:pPr>
            <a:r>
              <a:t>Performance analysis:</a:t>
            </a:r>
          </a:p>
          <a:p>
            <a:pPr marL="864658" lvl="1" indent="-502708" algn="l" defTabSz="1505711">
              <a:spcBef>
                <a:spcPts val="2500"/>
              </a:spcBef>
              <a:buClr>
                <a:srgbClr val="5E5E5E"/>
              </a:buClr>
              <a:buSzPct val="170000"/>
              <a:buChar char="•"/>
              <a:tabLst>
                <a:tab pos="3060700" algn="l"/>
              </a:tabLst>
              <a:defRPr sz="2850" b="1" spc="0">
                <a:latin typeface="+mn-lt"/>
                <a:ea typeface="+mn-ea"/>
                <a:cs typeface="+mn-cs"/>
                <a:sym typeface="Graphik"/>
              </a:defRPr>
            </a:pPr>
            <a:r>
              <a:t>Accuracy</a:t>
            </a:r>
          </a:p>
          <a:p>
            <a:pPr marL="864658" lvl="1" indent="-502708" algn="l" defTabSz="1505711">
              <a:spcBef>
                <a:spcPts val="2500"/>
              </a:spcBef>
              <a:buClr>
                <a:srgbClr val="5E5E5E"/>
              </a:buClr>
              <a:buSzPct val="170000"/>
              <a:buChar char="•"/>
              <a:tabLst>
                <a:tab pos="3060700" algn="l"/>
              </a:tabLst>
              <a:defRPr sz="2850" b="1" spc="0">
                <a:latin typeface="+mn-lt"/>
                <a:ea typeface="+mn-ea"/>
                <a:cs typeface="+mn-cs"/>
                <a:sym typeface="Graphik"/>
              </a:defRPr>
            </a:pPr>
            <a:r>
              <a:t>Precision</a:t>
            </a:r>
          </a:p>
          <a:p>
            <a:pPr marL="864658" lvl="1" indent="-502708" algn="l" defTabSz="1505711">
              <a:spcBef>
                <a:spcPts val="2500"/>
              </a:spcBef>
              <a:buClr>
                <a:srgbClr val="5E5E5E"/>
              </a:buClr>
              <a:buSzPct val="170000"/>
              <a:buChar char="•"/>
              <a:tabLst>
                <a:tab pos="3060700" algn="l"/>
              </a:tabLst>
              <a:defRPr sz="2850" b="1" spc="0">
                <a:latin typeface="+mn-lt"/>
                <a:ea typeface="+mn-ea"/>
                <a:cs typeface="+mn-cs"/>
                <a:sym typeface="Graphik"/>
              </a:defRPr>
            </a:pPr>
            <a:r>
              <a:t>Recall</a:t>
            </a:r>
          </a:p>
          <a:p>
            <a:pPr marL="864658" lvl="1" indent="-502708" algn="l" defTabSz="1505711">
              <a:spcBef>
                <a:spcPts val="2500"/>
              </a:spcBef>
              <a:buClr>
                <a:srgbClr val="5E5E5E"/>
              </a:buClr>
              <a:buSzPct val="170000"/>
              <a:buChar char="•"/>
              <a:tabLst>
                <a:tab pos="3060700" algn="l"/>
              </a:tabLst>
              <a:defRPr sz="2850" b="1" spc="0">
                <a:latin typeface="+mn-lt"/>
                <a:ea typeface="+mn-ea"/>
                <a:cs typeface="+mn-cs"/>
                <a:sym typeface="Graphik"/>
              </a:defRPr>
            </a:pPr>
            <a:r>
              <a:t>F1-Score</a:t>
            </a:r>
          </a:p>
        </p:txBody>
      </p:sp>
      <p:sp>
        <p:nvSpPr>
          <p:cNvPr id="225" name="Linea"/>
          <p:cNvSpPr/>
          <p:nvPr/>
        </p:nvSpPr>
        <p:spPr>
          <a:xfrm flipV="1">
            <a:off x="7878345" y="3391018"/>
            <a:ext cx="1" cy="8281987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6" name="Linea"/>
          <p:cNvSpPr/>
          <p:nvPr/>
        </p:nvSpPr>
        <p:spPr>
          <a:xfrm flipV="1">
            <a:off x="14756384" y="3499967"/>
            <a:ext cx="1" cy="8281986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Model evaluation and model comparison"/>
          <p:cNvSpPr txBox="1">
            <a:spLocks noGrp="1"/>
          </p:cNvSpPr>
          <p:nvPr>
            <p:ph type="title"/>
          </p:nvPr>
        </p:nvSpPr>
        <p:spPr>
          <a:xfrm>
            <a:off x="4702958" y="1211884"/>
            <a:ext cx="15529450" cy="128641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09625">
              <a:defRPr sz="4769" spc="143"/>
            </a:lvl1pPr>
          </a:lstStyle>
          <a:p>
            <a:r>
              <a:t>Model evaluation and model comparison</a:t>
            </a:r>
          </a:p>
        </p:txBody>
      </p:sp>
      <p:sp>
        <p:nvSpPr>
          <p:cNvPr id="229" name="Alessandro Taglieri, 1890945"/>
          <p:cNvSpPr txBox="1"/>
          <p:nvPr/>
        </p:nvSpPr>
        <p:spPr>
          <a:xfrm>
            <a:off x="8647328" y="12783625"/>
            <a:ext cx="7089344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20000"/>
              </a:lnSpc>
              <a:defRPr sz="3600" b="1" spc="107">
                <a:solidFill>
                  <a:schemeClr val="accent1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Alessandro Taglieri, 1890945</a:t>
            </a:r>
          </a:p>
        </p:txBody>
      </p:sp>
      <p:sp>
        <p:nvSpPr>
          <p:cNvPr id="230" name="Performance comparison:"/>
          <p:cNvSpPr txBox="1"/>
          <p:nvPr/>
        </p:nvSpPr>
        <p:spPr>
          <a:xfrm>
            <a:off x="1375685" y="3048525"/>
            <a:ext cx="7782548" cy="1829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79097" indent="-679097" algn="l" defTabSz="2034032">
              <a:spcBef>
                <a:spcPts val="3300"/>
              </a:spcBef>
              <a:buSzPct val="100000"/>
              <a:buBlip>
                <a:blip r:embed="rId2"/>
              </a:buBlip>
              <a:tabLst>
                <a:tab pos="4140200" algn="l"/>
              </a:tabLst>
              <a:defRPr sz="3850" b="1" spc="0"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Performance comparison:</a:t>
            </a:r>
          </a:p>
        </p:txBody>
      </p:sp>
      <p:sp>
        <p:nvSpPr>
          <p:cNvPr id="231" name="Accuracy comparison:"/>
          <p:cNvSpPr txBox="1"/>
          <p:nvPr/>
        </p:nvSpPr>
        <p:spPr>
          <a:xfrm>
            <a:off x="14355085" y="3048525"/>
            <a:ext cx="7782548" cy="1829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79097" indent="-679097" algn="l" defTabSz="2034032">
              <a:spcBef>
                <a:spcPts val="3300"/>
              </a:spcBef>
              <a:buSzPct val="100000"/>
              <a:buBlip>
                <a:blip r:embed="rId2"/>
              </a:buBlip>
              <a:tabLst>
                <a:tab pos="4140200" algn="l"/>
              </a:tabLst>
              <a:defRPr sz="3850" b="1" spc="0"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Accuracy comparison:</a:t>
            </a:r>
          </a:p>
        </p:txBody>
      </p:sp>
      <p:pic>
        <p:nvPicPr>
          <p:cNvPr id="232" name="Schermata 2021-02-01 alle 23.10.23.png" descr="Schermata 2021-02-01 alle 23.10.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26" y="4442320"/>
            <a:ext cx="12687826" cy="6118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79FEFDF-6951-524E-B05D-EB2846080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085" y="4442320"/>
            <a:ext cx="8653230" cy="627303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372</Words>
  <Application>Microsoft Macintosh PowerPoint</Application>
  <PresentationFormat>Personalizzato</PresentationFormat>
  <Paragraphs>90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Graphik</vt:lpstr>
      <vt:lpstr>Graphik-Medium</vt:lpstr>
      <vt:lpstr>Graphik-SemiboldItalic</vt:lpstr>
      <vt:lpstr>Helvetica Neue</vt:lpstr>
      <vt:lpstr>24_Briefing</vt:lpstr>
      <vt:lpstr>PREDICTING RISK CATEGORY FROM RESTAURANT INSPECTION DATA</vt:lpstr>
      <vt:lpstr>Presentazione standard di PowerPoint</vt:lpstr>
      <vt:lpstr>Overview on the dataset</vt:lpstr>
      <vt:lpstr>PREPROCESSING DATA</vt:lpstr>
      <vt:lpstr>EXPLORATORY DATA ANALYSIS (EDA)</vt:lpstr>
      <vt:lpstr>EXPLORATORY DATA ANALYSIS (EDA)</vt:lpstr>
      <vt:lpstr>EXPLORATORY DATA ANALYSIS (EDA)</vt:lpstr>
      <vt:lpstr>TRAINING MODELS</vt:lpstr>
      <vt:lpstr>Model evaluation and model comparison</vt:lpstr>
      <vt:lpstr>DASHBOARD</vt:lpstr>
      <vt:lpstr>Problem 2: PREDICT VIOLATION DESCRIPTION</vt:lpstr>
      <vt:lpstr>PREPROCESSING TEXT</vt:lpstr>
      <vt:lpstr>Model and evaluation</vt:lpstr>
      <vt:lpstr>THANK YOU FOR YOUR ATTENTION!!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RISK CATEGORY FORM RESTAURANT INSPECTION DATA</dc:title>
  <cp:lastModifiedBy>Alessandro Taglieri</cp:lastModifiedBy>
  <cp:revision>5</cp:revision>
  <dcterms:modified xsi:type="dcterms:W3CDTF">2021-02-02T16:05:18Z</dcterms:modified>
</cp:coreProperties>
</file>