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Comfortaa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omforta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Comforta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6108f7ee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6108f7ee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6108f7ee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6108f7ee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6108f7ee8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6108f7ee8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6108f7ee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6108f7ee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6108f7ee8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6108f7ee8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6108f7ee8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6108f7ee8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6108f7ee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6108f7ee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6108f7ee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36108f7ee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6108f7ee8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6108f7ee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6108f7ee8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36108f7ee8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36108f7ee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36108f7ee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6108f7ee8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6108f7ee8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6108f7ee8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36108f7ee8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6108f7ee8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36108f7ee8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6108f7ee8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36108f7ee8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6108f7ee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6108f7ee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6108f7ee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6108f7ee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6108f7ee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6108f7ee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6108f7ee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6108f7ee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6108f7ee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6108f7ee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6108f7ee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6108f7ee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6108f7e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6108f7e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1476750"/>
            <a:ext cx="9144000" cy="116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200">
                <a:latin typeface="Comfortaa"/>
                <a:ea typeface="Comfortaa"/>
                <a:cs typeface="Comfortaa"/>
                <a:sym typeface="Comfortaa"/>
              </a:rPr>
              <a:t>HolA: </a:t>
            </a:r>
            <a:r>
              <a:rPr b="1" lang="it" sz="3200" u="sng">
                <a:latin typeface="Comfortaa"/>
                <a:ea typeface="Comfortaa"/>
                <a:cs typeface="Comfortaa"/>
                <a:sym typeface="Comfortaa"/>
              </a:rPr>
              <a:t>Hol</a:t>
            </a:r>
            <a:r>
              <a:rPr b="1" lang="it" sz="3200">
                <a:latin typeface="Comfortaa"/>
                <a:ea typeface="Comfortaa"/>
                <a:cs typeface="Comfortaa"/>
                <a:sym typeface="Comfortaa"/>
              </a:rPr>
              <a:t>istic and Autonomous </a:t>
            </a:r>
            <a:r>
              <a:rPr b="1" lang="it" sz="3200" u="sng">
                <a:latin typeface="Comfortaa"/>
                <a:ea typeface="Comfortaa"/>
                <a:cs typeface="Comfortaa"/>
                <a:sym typeface="Comfortaa"/>
              </a:rPr>
              <a:t>A</a:t>
            </a:r>
            <a:r>
              <a:rPr b="1" lang="it" sz="3200">
                <a:latin typeface="Comfortaa"/>
                <a:ea typeface="Comfortaa"/>
                <a:cs typeface="Comfortaa"/>
                <a:sym typeface="Comfortaa"/>
              </a:rPr>
              <a:t>ttestation for IoT Networks</a:t>
            </a:r>
            <a:endParaRPr b="1" sz="3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0" y="4667100"/>
            <a:ext cx="4572000" cy="4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June, 23th 2022 - Rome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4572000" y="4667100"/>
            <a:ext cx="4572000" cy="4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AIoTS Workshop @ ACNS 2022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0" y="2646450"/>
            <a:ext cx="9144000" cy="14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 u="sng">
                <a:latin typeface="Comfortaa"/>
                <a:ea typeface="Comfortaa"/>
                <a:cs typeface="Comfortaa"/>
                <a:sym typeface="Comfortaa"/>
              </a:rPr>
              <a:t>Alessandro Visintin</a:t>
            </a:r>
            <a:r>
              <a:rPr baseline="30000" lang="it" sz="1400">
                <a:latin typeface="Comfortaa"/>
                <a:ea typeface="Comfortaa"/>
                <a:cs typeface="Comfortaa"/>
                <a:sym typeface="Comfortaa"/>
              </a:rPr>
              <a:t>1</a:t>
            </a: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, Flavio Toffalini</a:t>
            </a:r>
            <a:r>
              <a:rPr baseline="30000" lang="it" sz="1400">
                <a:latin typeface="Comfortaa"/>
                <a:ea typeface="Comfortaa"/>
                <a:cs typeface="Comfortaa"/>
                <a:sym typeface="Comfortaa"/>
              </a:rPr>
              <a:t>2,3</a:t>
            </a: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, Eleonora Losiouk</a:t>
            </a:r>
            <a:r>
              <a:rPr baseline="30000" lang="it" sz="1400">
                <a:latin typeface="Comfortaa"/>
                <a:ea typeface="Comfortaa"/>
                <a:cs typeface="Comfortaa"/>
                <a:sym typeface="Comfortaa"/>
              </a:rPr>
              <a:t>1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Mauro Conti</a:t>
            </a:r>
            <a:r>
              <a:rPr baseline="30000" lang="it" sz="1400">
                <a:latin typeface="Comfortaa"/>
                <a:ea typeface="Comfortaa"/>
                <a:cs typeface="Comfortaa"/>
                <a:sym typeface="Comfortaa"/>
              </a:rPr>
              <a:t>1</a:t>
            </a: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, Jianying Zhou</a:t>
            </a:r>
            <a:r>
              <a:rPr baseline="30000" lang="it" sz="1400">
                <a:latin typeface="Comfortaa"/>
                <a:ea typeface="Comfortaa"/>
                <a:cs typeface="Comfortaa"/>
                <a:sym typeface="Comfortaa"/>
              </a:rPr>
              <a:t>2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it" sz="1400">
                <a:latin typeface="Comfortaa"/>
                <a:ea typeface="Comfortaa"/>
                <a:cs typeface="Comfortaa"/>
                <a:sym typeface="Comfortaa"/>
              </a:rPr>
              <a:t>1</a:t>
            </a: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 University of Padua, Padua IT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it" sz="1400">
                <a:latin typeface="Comfortaa"/>
                <a:ea typeface="Comfortaa"/>
                <a:cs typeface="Comfortaa"/>
                <a:sym typeface="Comfortaa"/>
              </a:rPr>
              <a:t>2</a:t>
            </a: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 SUTD, Singapore SG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it" sz="1400">
                <a:latin typeface="Comfortaa"/>
                <a:ea typeface="Comfortaa"/>
                <a:cs typeface="Comfortaa"/>
                <a:sym typeface="Comfortaa"/>
              </a:rPr>
              <a:t>3</a:t>
            </a: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 EPFL, Lausanne CH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b="42715" l="79011" r="0" t="9753"/>
          <a:stretch/>
        </p:blipFill>
        <p:spPr>
          <a:xfrm>
            <a:off x="3932159" y="0"/>
            <a:ext cx="1279667" cy="11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ctrTitle"/>
          </p:nvPr>
        </p:nvSpPr>
        <p:spPr>
          <a:xfrm>
            <a:off x="0" y="4667100"/>
            <a:ext cx="4572000" cy="4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June, 23th 2022 - Rome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8" name="Google Shape;128;p22"/>
          <p:cNvSpPr txBox="1"/>
          <p:nvPr>
            <p:ph type="ctrTitle"/>
          </p:nvPr>
        </p:nvSpPr>
        <p:spPr>
          <a:xfrm>
            <a:off x="4572000" y="4667100"/>
            <a:ext cx="4572000" cy="4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AIoTS Workshop @ ACNS 2022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899" y="1322989"/>
            <a:ext cx="6836200" cy="249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0" y="4667100"/>
            <a:ext cx="4572000" cy="4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June, 23th 2022 - Rome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5" name="Google Shape;135;p23"/>
          <p:cNvSpPr txBox="1"/>
          <p:nvPr>
            <p:ph type="ctrTitle"/>
          </p:nvPr>
        </p:nvSpPr>
        <p:spPr>
          <a:xfrm>
            <a:off x="4572000" y="4667100"/>
            <a:ext cx="4572000" cy="4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AIoTS Workshop @ ACNS 2022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6087" y="1212074"/>
            <a:ext cx="5331826" cy="27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ctrTitle"/>
          </p:nvPr>
        </p:nvSpPr>
        <p:spPr>
          <a:xfrm>
            <a:off x="0" y="2256900"/>
            <a:ext cx="4572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latin typeface="Comfortaa"/>
                <a:ea typeface="Comfortaa"/>
                <a:cs typeface="Comfortaa"/>
                <a:sym typeface="Comfortaa"/>
              </a:rPr>
              <a:t>Experimental setup  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2" name="Google Shape;142;p24"/>
          <p:cNvSpPr txBox="1"/>
          <p:nvPr>
            <p:ph type="ctrTitle"/>
          </p:nvPr>
        </p:nvSpPr>
        <p:spPr>
          <a:xfrm>
            <a:off x="0" y="4667100"/>
            <a:ext cx="4572000" cy="4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June, 23th 2022 - Rome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3" name="Google Shape;143;p24"/>
          <p:cNvSpPr txBox="1"/>
          <p:nvPr>
            <p:ph type="ctrTitle"/>
          </p:nvPr>
        </p:nvSpPr>
        <p:spPr>
          <a:xfrm>
            <a:off x="4572000" y="4667100"/>
            <a:ext cx="4572000" cy="4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AIoTS Workshop @ ACNS 2022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4" name="Google Shape;144;p24"/>
          <p:cNvSpPr txBox="1"/>
          <p:nvPr>
            <p:ph type="ctrTitle"/>
          </p:nvPr>
        </p:nvSpPr>
        <p:spPr>
          <a:xfrm>
            <a:off x="4572000" y="1585050"/>
            <a:ext cx="4572000" cy="1897800"/>
          </a:xfrm>
          <a:prstGeom prst="rect">
            <a:avLst/>
          </a:prstGeom>
        </p:spPr>
        <p:txBody>
          <a:bodyPr anchorCtr="0" anchor="b" bIns="54000" lIns="180000" spcFirstLastPara="1" rIns="180000" wrap="square" tIns="540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400" u="sng">
                <a:latin typeface="Comfortaa"/>
                <a:ea typeface="Comfortaa"/>
                <a:cs typeface="Comfortaa"/>
                <a:sym typeface="Comfortaa"/>
              </a:rPr>
              <a:t>Raspberry Pi 0</a:t>
            </a: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 -  estimate the cost of cryptographic operations.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400" u="sng">
                <a:latin typeface="Comfortaa"/>
                <a:ea typeface="Comfortaa"/>
                <a:cs typeface="Comfortaa"/>
                <a:sym typeface="Comfortaa"/>
              </a:rPr>
              <a:t>Raspberry Pi 3</a:t>
            </a: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 - feasibility assessment with a network of 5 devices.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400" u="sng">
                <a:latin typeface="Comfortaa"/>
                <a:ea typeface="Comfortaa"/>
                <a:cs typeface="Comfortaa"/>
                <a:sym typeface="Comfortaa"/>
              </a:rPr>
              <a:t>Network simulation</a:t>
            </a: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 - evaluate the performances in large networks.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ctrTitle"/>
          </p:nvPr>
        </p:nvSpPr>
        <p:spPr>
          <a:xfrm>
            <a:off x="0" y="2256900"/>
            <a:ext cx="4572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latin typeface="Comfortaa"/>
                <a:ea typeface="Comfortaa"/>
                <a:cs typeface="Comfortaa"/>
                <a:sym typeface="Comfortaa"/>
              </a:rPr>
              <a:t>Security properties</a:t>
            </a:r>
            <a:r>
              <a:rPr b="1" lang="it" sz="2400">
                <a:latin typeface="Comfortaa"/>
                <a:ea typeface="Comfortaa"/>
                <a:cs typeface="Comfortaa"/>
                <a:sym typeface="Comfortaa"/>
              </a:rPr>
              <a:t>  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0" name="Google Shape;150;p25"/>
          <p:cNvSpPr txBox="1"/>
          <p:nvPr>
            <p:ph type="ctrTitle"/>
          </p:nvPr>
        </p:nvSpPr>
        <p:spPr>
          <a:xfrm>
            <a:off x="0" y="4667100"/>
            <a:ext cx="4572000" cy="4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June, 23th 2022 - Rome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1" name="Google Shape;151;p25"/>
          <p:cNvSpPr txBox="1"/>
          <p:nvPr>
            <p:ph type="ctrTitle"/>
          </p:nvPr>
        </p:nvSpPr>
        <p:spPr>
          <a:xfrm>
            <a:off x="4572000" y="4667100"/>
            <a:ext cx="4572000" cy="4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AIoTS Workshop @ ACNS 2022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2" name="Google Shape;152;p25"/>
          <p:cNvSpPr txBox="1"/>
          <p:nvPr>
            <p:ph type="ctrTitle"/>
          </p:nvPr>
        </p:nvSpPr>
        <p:spPr>
          <a:xfrm>
            <a:off x="4572000" y="1622850"/>
            <a:ext cx="4572000" cy="1897800"/>
          </a:xfrm>
          <a:prstGeom prst="rect">
            <a:avLst/>
          </a:prstGeom>
        </p:spPr>
        <p:txBody>
          <a:bodyPr anchorCtr="0" anchor="b" bIns="54000" lIns="180000" spcFirstLastPara="1" rIns="180000" wrap="square" tIns="540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400" u="sng">
                <a:latin typeface="Comfortaa"/>
                <a:ea typeface="Comfortaa"/>
                <a:cs typeface="Comfortaa"/>
                <a:sym typeface="Comfortaa"/>
              </a:rPr>
              <a:t>Theorem 1</a:t>
            </a: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 - </a:t>
            </a: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 Neighbourhood attestation guarantees continuous check of nodes.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400" u="sng">
                <a:latin typeface="Comfortaa"/>
                <a:ea typeface="Comfortaa"/>
                <a:cs typeface="Comfortaa"/>
                <a:sym typeface="Comfortaa"/>
              </a:rPr>
              <a:t>Theorem 2</a:t>
            </a: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 - </a:t>
            </a: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Absence detection guarantees the detection of offline nodes.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400" u="sng">
                <a:latin typeface="Comfortaa"/>
                <a:ea typeface="Comfortaa"/>
                <a:cs typeface="Comfortaa"/>
                <a:sym typeface="Comfortaa"/>
              </a:rPr>
              <a:t>Theorem 3</a:t>
            </a: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 - </a:t>
            </a: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Status list propagation reaches all online devices.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ctrTitle"/>
          </p:nvPr>
        </p:nvSpPr>
        <p:spPr>
          <a:xfrm>
            <a:off x="0" y="2110050"/>
            <a:ext cx="4572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latin typeface="Comfortaa"/>
                <a:ea typeface="Comfortaa"/>
                <a:cs typeface="Comfortaa"/>
                <a:sym typeface="Comfortaa"/>
              </a:rPr>
              <a:t>Finger table size</a:t>
            </a:r>
            <a:r>
              <a:rPr b="1" lang="it" sz="2400">
                <a:latin typeface="Comfortaa"/>
                <a:ea typeface="Comfortaa"/>
                <a:cs typeface="Comfortaa"/>
                <a:sym typeface="Comfortaa"/>
              </a:rPr>
              <a:t>  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8" name="Google Shape;158;p26"/>
          <p:cNvSpPr txBox="1"/>
          <p:nvPr>
            <p:ph type="ctrTitle"/>
          </p:nvPr>
        </p:nvSpPr>
        <p:spPr>
          <a:xfrm>
            <a:off x="0" y="4667100"/>
            <a:ext cx="4572000" cy="4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June, 23th 2022 - Rome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9" name="Google Shape;159;p26"/>
          <p:cNvSpPr txBox="1"/>
          <p:nvPr>
            <p:ph type="ctrTitle"/>
          </p:nvPr>
        </p:nvSpPr>
        <p:spPr>
          <a:xfrm>
            <a:off x="4572000" y="4667100"/>
            <a:ext cx="4572000" cy="4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AIoTS Workshop @ ACNS 2022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60" name="Google Shape;160;p26"/>
          <p:cNvPicPr preferRelativeResize="0"/>
          <p:nvPr/>
        </p:nvPicPr>
        <p:blipFill rotWithShape="1">
          <a:blip r:embed="rId3">
            <a:alphaModFix/>
          </a:blip>
          <a:srcRect b="2033" l="0" r="0" t="2043"/>
          <a:stretch/>
        </p:blipFill>
        <p:spPr>
          <a:xfrm>
            <a:off x="4724400" y="1065338"/>
            <a:ext cx="3951999" cy="301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ctrTitle"/>
          </p:nvPr>
        </p:nvSpPr>
        <p:spPr>
          <a:xfrm>
            <a:off x="0" y="2110050"/>
            <a:ext cx="4572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latin typeface="Comfortaa"/>
                <a:ea typeface="Comfortaa"/>
                <a:cs typeface="Comfortaa"/>
                <a:sym typeface="Comfortaa"/>
              </a:rPr>
              <a:t>Communicating nodes</a:t>
            </a:r>
            <a:r>
              <a:rPr b="1" lang="it" sz="2400">
                <a:latin typeface="Comfortaa"/>
                <a:ea typeface="Comfortaa"/>
                <a:cs typeface="Comfortaa"/>
                <a:sym typeface="Comfortaa"/>
              </a:rPr>
              <a:t>  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6" name="Google Shape;166;p27"/>
          <p:cNvSpPr txBox="1"/>
          <p:nvPr>
            <p:ph type="ctrTitle"/>
          </p:nvPr>
        </p:nvSpPr>
        <p:spPr>
          <a:xfrm>
            <a:off x="0" y="4667100"/>
            <a:ext cx="4572000" cy="4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June, 23th 2022 - Rome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7" name="Google Shape;167;p27"/>
          <p:cNvSpPr txBox="1"/>
          <p:nvPr>
            <p:ph type="ctrTitle"/>
          </p:nvPr>
        </p:nvSpPr>
        <p:spPr>
          <a:xfrm>
            <a:off x="4572000" y="4667100"/>
            <a:ext cx="4572000" cy="4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AIoTS Workshop @ ACNS 2022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68" name="Google Shape;168;p27"/>
          <p:cNvPicPr preferRelativeResize="0"/>
          <p:nvPr/>
        </p:nvPicPr>
        <p:blipFill rotWithShape="1">
          <a:blip r:embed="rId3">
            <a:alphaModFix/>
          </a:blip>
          <a:srcRect b="0" l="416" r="406" t="0"/>
          <a:stretch/>
        </p:blipFill>
        <p:spPr>
          <a:xfrm>
            <a:off x="4724400" y="1065338"/>
            <a:ext cx="3952000" cy="3012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ctrTitle"/>
          </p:nvPr>
        </p:nvSpPr>
        <p:spPr>
          <a:xfrm>
            <a:off x="0" y="2294700"/>
            <a:ext cx="4572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latin typeface="Comfortaa"/>
                <a:ea typeface="Comfortaa"/>
                <a:cs typeface="Comfortaa"/>
                <a:sym typeface="Comfortaa"/>
              </a:rPr>
              <a:t>Node memory usage</a:t>
            </a:r>
            <a:r>
              <a:rPr b="1" lang="it" sz="2400">
                <a:latin typeface="Comfortaa"/>
                <a:ea typeface="Comfortaa"/>
                <a:cs typeface="Comfortaa"/>
                <a:sym typeface="Comfortaa"/>
              </a:rPr>
              <a:t>  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4" name="Google Shape;174;p28"/>
          <p:cNvSpPr txBox="1"/>
          <p:nvPr>
            <p:ph type="ctrTitle"/>
          </p:nvPr>
        </p:nvSpPr>
        <p:spPr>
          <a:xfrm>
            <a:off x="0" y="4667100"/>
            <a:ext cx="4572000" cy="4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June, 23th 2022 - Rome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5" name="Google Shape;175;p28"/>
          <p:cNvSpPr txBox="1"/>
          <p:nvPr>
            <p:ph type="ctrTitle"/>
          </p:nvPr>
        </p:nvSpPr>
        <p:spPr>
          <a:xfrm>
            <a:off x="4572000" y="4667100"/>
            <a:ext cx="4572000" cy="4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AIoTS Workshop @ ACNS 2022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6" name="Google Shape;176;p28"/>
          <p:cNvSpPr txBox="1"/>
          <p:nvPr>
            <p:ph type="ctrTitle"/>
          </p:nvPr>
        </p:nvSpPr>
        <p:spPr>
          <a:xfrm>
            <a:off x="4572000" y="1675350"/>
            <a:ext cx="4572000" cy="1068000"/>
          </a:xfrm>
          <a:prstGeom prst="rect">
            <a:avLst/>
          </a:prstGeom>
        </p:spPr>
        <p:txBody>
          <a:bodyPr anchorCtr="0" anchor="b" bIns="54000" lIns="180000" spcFirstLastPara="1" rIns="180000" wrap="square" tIns="540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400" u="sng">
                <a:latin typeface="Comfortaa"/>
                <a:ea typeface="Comfortaa"/>
                <a:cs typeface="Comfortaa"/>
                <a:sym typeface="Comfortaa"/>
              </a:rPr>
              <a:t>successor list</a:t>
            </a: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 - (132 x SLEN) B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400" u="sng">
                <a:latin typeface="Comfortaa"/>
                <a:ea typeface="Comfortaa"/>
                <a:cs typeface="Comfortaa"/>
                <a:sym typeface="Comfortaa"/>
              </a:rPr>
              <a:t>finger table</a:t>
            </a: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 - (132 x log</a:t>
            </a:r>
            <a:r>
              <a:rPr baseline="-25000" lang="it" sz="1400">
                <a:latin typeface="Comfortaa"/>
                <a:ea typeface="Comfortaa"/>
                <a:cs typeface="Comfortaa"/>
                <a:sym typeface="Comfortaa"/>
              </a:rPr>
              <a:t>2</a:t>
            </a: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(N)) B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400" u="sng">
                <a:latin typeface="Comfortaa"/>
                <a:ea typeface="Comfortaa"/>
                <a:cs typeface="Comfortaa"/>
                <a:sym typeface="Comfortaa"/>
              </a:rPr>
              <a:t>Status list</a:t>
            </a: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 - (10 x N) B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400" u="sng">
                <a:latin typeface="Comfortaa"/>
                <a:ea typeface="Comfortaa"/>
                <a:cs typeface="Comfortaa"/>
                <a:sym typeface="Comfortaa"/>
              </a:rPr>
              <a:t>cache (opt.)</a:t>
            </a: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 - (130 x log</a:t>
            </a:r>
            <a:r>
              <a:rPr baseline="-25000" lang="it" sz="1400">
                <a:latin typeface="Comfortaa"/>
                <a:ea typeface="Comfortaa"/>
                <a:cs typeface="Comfortaa"/>
                <a:sym typeface="Comfortaa"/>
              </a:rPr>
              <a:t>2</a:t>
            </a: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(N)) B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7" name="Google Shape;177;p28"/>
          <p:cNvSpPr txBox="1"/>
          <p:nvPr>
            <p:ph type="ctrTitle"/>
          </p:nvPr>
        </p:nvSpPr>
        <p:spPr>
          <a:xfrm>
            <a:off x="4572000" y="2895750"/>
            <a:ext cx="4572000" cy="572400"/>
          </a:xfrm>
          <a:prstGeom prst="rect">
            <a:avLst/>
          </a:prstGeom>
        </p:spPr>
        <p:txBody>
          <a:bodyPr anchorCtr="0" anchor="b" bIns="54000" lIns="180000" spcFirstLastPara="1" rIns="180000" wrap="square" tIns="540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Comparing against PASTA (10k nodes), HolA is seven times lighter (105kB vs 700kB).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ctrTitle"/>
          </p:nvPr>
        </p:nvSpPr>
        <p:spPr>
          <a:xfrm>
            <a:off x="0" y="2110050"/>
            <a:ext cx="4572000" cy="9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latin typeface="Comfortaa"/>
                <a:ea typeface="Comfortaa"/>
                <a:cs typeface="Comfortaa"/>
                <a:sym typeface="Comfortaa"/>
              </a:rPr>
              <a:t>Communication 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latin typeface="Comfortaa"/>
                <a:ea typeface="Comfortaa"/>
                <a:cs typeface="Comfortaa"/>
                <a:sym typeface="Comfortaa"/>
              </a:rPr>
              <a:t>overhead</a:t>
            </a:r>
            <a:r>
              <a:rPr b="1" lang="it" sz="2400">
                <a:latin typeface="Comfortaa"/>
                <a:ea typeface="Comfortaa"/>
                <a:cs typeface="Comfortaa"/>
                <a:sym typeface="Comfortaa"/>
              </a:rPr>
              <a:t>  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3" name="Google Shape;183;p29"/>
          <p:cNvSpPr txBox="1"/>
          <p:nvPr>
            <p:ph type="ctrTitle"/>
          </p:nvPr>
        </p:nvSpPr>
        <p:spPr>
          <a:xfrm>
            <a:off x="0" y="4667100"/>
            <a:ext cx="4572000" cy="4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June, 23th 2022 - Rome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4" name="Google Shape;184;p29"/>
          <p:cNvSpPr txBox="1"/>
          <p:nvPr>
            <p:ph type="ctrTitle"/>
          </p:nvPr>
        </p:nvSpPr>
        <p:spPr>
          <a:xfrm>
            <a:off x="4572000" y="4667100"/>
            <a:ext cx="4572000" cy="4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AIoTS Workshop @ ACNS 2022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5" name="Google Shape;185;p29"/>
          <p:cNvSpPr txBox="1"/>
          <p:nvPr>
            <p:ph type="ctrTitle"/>
          </p:nvPr>
        </p:nvSpPr>
        <p:spPr>
          <a:xfrm>
            <a:off x="4572000" y="1944300"/>
            <a:ext cx="4572000" cy="324600"/>
          </a:xfrm>
          <a:prstGeom prst="rect">
            <a:avLst/>
          </a:prstGeom>
        </p:spPr>
        <p:txBody>
          <a:bodyPr anchorCtr="0" anchor="b" bIns="54000" lIns="180000" spcFirstLastPara="1" rIns="180000" wrap="square" tIns="540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400" u="sng">
                <a:latin typeface="Comfortaa"/>
                <a:ea typeface="Comfortaa"/>
                <a:cs typeface="Comfortaa"/>
                <a:sym typeface="Comfortaa"/>
              </a:rPr>
              <a:t>operational messages</a:t>
            </a: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 -  264 × (SLEN +1) B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6" name="Google Shape;186;p29"/>
          <p:cNvSpPr txBox="1"/>
          <p:nvPr>
            <p:ph type="ctrTitle"/>
          </p:nvPr>
        </p:nvSpPr>
        <p:spPr>
          <a:xfrm>
            <a:off x="4572000" y="2379000"/>
            <a:ext cx="4572000" cy="820200"/>
          </a:xfrm>
          <a:prstGeom prst="rect">
            <a:avLst/>
          </a:prstGeom>
        </p:spPr>
        <p:txBody>
          <a:bodyPr anchorCtr="0" anchor="b" bIns="54000" lIns="180000" spcFirstLastPara="1" rIns="180000" wrap="square" tIns="540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In a network of</a:t>
            </a: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 10k nodes, HolA operational messages are 3960 B. This is the same order of magnitude of PASTA and SCAPI (1341 B).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ctrTitle"/>
          </p:nvPr>
        </p:nvSpPr>
        <p:spPr>
          <a:xfrm>
            <a:off x="0" y="2294700"/>
            <a:ext cx="4572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latin typeface="Comfortaa"/>
                <a:ea typeface="Comfortaa"/>
                <a:cs typeface="Comfortaa"/>
                <a:sym typeface="Comfortaa"/>
              </a:rPr>
              <a:t>Resiliency</a:t>
            </a:r>
            <a:r>
              <a:rPr b="1" lang="it" sz="2400">
                <a:latin typeface="Comfortaa"/>
                <a:ea typeface="Comfortaa"/>
                <a:cs typeface="Comfortaa"/>
                <a:sym typeface="Comfortaa"/>
              </a:rPr>
              <a:t>  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2" name="Google Shape;192;p30"/>
          <p:cNvSpPr txBox="1"/>
          <p:nvPr>
            <p:ph type="ctrTitle"/>
          </p:nvPr>
        </p:nvSpPr>
        <p:spPr>
          <a:xfrm>
            <a:off x="0" y="4667100"/>
            <a:ext cx="4572000" cy="4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June, 23th 2022 - Rome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3" name="Google Shape;193;p30"/>
          <p:cNvSpPr txBox="1"/>
          <p:nvPr>
            <p:ph type="ctrTitle"/>
          </p:nvPr>
        </p:nvSpPr>
        <p:spPr>
          <a:xfrm>
            <a:off x="4572000" y="4667100"/>
            <a:ext cx="4572000" cy="4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AIoTS Workshop @ ACNS 2022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065338"/>
            <a:ext cx="3952000" cy="301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ctrTitle"/>
          </p:nvPr>
        </p:nvSpPr>
        <p:spPr>
          <a:xfrm>
            <a:off x="0" y="1925263"/>
            <a:ext cx="4572000" cy="12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latin typeface="Comfortaa"/>
                <a:ea typeface="Comfortaa"/>
                <a:cs typeface="Comfortaa"/>
                <a:sym typeface="Comfortaa"/>
              </a:rPr>
              <a:t>Time Delay for Neighbourhood Attestation</a:t>
            </a:r>
            <a:r>
              <a:rPr b="1" lang="it" sz="2400">
                <a:latin typeface="Comfortaa"/>
                <a:ea typeface="Comfortaa"/>
                <a:cs typeface="Comfortaa"/>
                <a:sym typeface="Comfortaa"/>
              </a:rPr>
              <a:t>  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0" name="Google Shape;200;p31"/>
          <p:cNvSpPr txBox="1"/>
          <p:nvPr>
            <p:ph type="ctrTitle"/>
          </p:nvPr>
        </p:nvSpPr>
        <p:spPr>
          <a:xfrm>
            <a:off x="0" y="4667100"/>
            <a:ext cx="4572000" cy="4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June, 23th 2022 - Rome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1" name="Google Shape;201;p31"/>
          <p:cNvSpPr txBox="1"/>
          <p:nvPr>
            <p:ph type="ctrTitle"/>
          </p:nvPr>
        </p:nvSpPr>
        <p:spPr>
          <a:xfrm>
            <a:off x="4572000" y="4667100"/>
            <a:ext cx="4572000" cy="4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AIoTS Workshop @ ACNS 2022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02" name="Google Shape;202;p31"/>
          <p:cNvPicPr preferRelativeResize="0"/>
          <p:nvPr/>
        </p:nvPicPr>
        <p:blipFill rotWithShape="1">
          <a:blip r:embed="rId3">
            <a:alphaModFix/>
          </a:blip>
          <a:srcRect b="0" l="622" r="622" t="0"/>
          <a:stretch/>
        </p:blipFill>
        <p:spPr>
          <a:xfrm>
            <a:off x="4724400" y="1065338"/>
            <a:ext cx="3952000" cy="301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0" y="2110050"/>
            <a:ext cx="4572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latin typeface="Comfortaa"/>
                <a:ea typeface="Comfortaa"/>
                <a:cs typeface="Comfortaa"/>
                <a:sym typeface="Comfortaa"/>
              </a:rPr>
              <a:t>Attestation.</a:t>
            </a:r>
            <a:r>
              <a:rPr b="1" lang="it" sz="24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4" name="Google Shape;64;p14"/>
          <p:cNvSpPr txBox="1"/>
          <p:nvPr>
            <p:ph type="ctrTitle"/>
          </p:nvPr>
        </p:nvSpPr>
        <p:spPr>
          <a:xfrm>
            <a:off x="0" y="4667100"/>
            <a:ext cx="4572000" cy="4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June, 23th 2022 - Rome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" name="Google Shape;65;p14"/>
          <p:cNvSpPr txBox="1"/>
          <p:nvPr>
            <p:ph type="ctrTitle"/>
          </p:nvPr>
        </p:nvSpPr>
        <p:spPr>
          <a:xfrm>
            <a:off x="4572000" y="4667100"/>
            <a:ext cx="4572000" cy="4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AIoTS Workshop @ ACNS 2022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6" name="Google Shape;66;p14"/>
          <p:cNvSpPr txBox="1"/>
          <p:nvPr>
            <p:ph type="ctrTitle"/>
          </p:nvPr>
        </p:nvSpPr>
        <p:spPr>
          <a:xfrm>
            <a:off x="4572000" y="1977000"/>
            <a:ext cx="4572000" cy="820200"/>
          </a:xfrm>
          <a:prstGeom prst="rect">
            <a:avLst/>
          </a:prstGeom>
        </p:spPr>
        <p:txBody>
          <a:bodyPr anchorCtr="0" anchor="b" bIns="54000" lIns="180000" spcFirstLastPara="1" rIns="180000" wrap="square" tIns="540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The activity of making a claim about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properties of a </a:t>
            </a:r>
            <a:r>
              <a:rPr b="1" lang="it" sz="1400" u="sng">
                <a:latin typeface="Comfortaa"/>
                <a:ea typeface="Comfortaa"/>
                <a:cs typeface="Comfortaa"/>
                <a:sym typeface="Comfortaa"/>
              </a:rPr>
              <a:t>prover</a:t>
            </a: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 by supplying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evidence to a </a:t>
            </a:r>
            <a:r>
              <a:rPr b="1" lang="it" sz="1400" u="sng">
                <a:latin typeface="Comfortaa"/>
                <a:ea typeface="Comfortaa"/>
                <a:cs typeface="Comfortaa"/>
                <a:sym typeface="Comfortaa"/>
              </a:rPr>
              <a:t>verifier</a:t>
            </a: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b="1" sz="1400" u="sng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ctrTitle"/>
          </p:nvPr>
        </p:nvSpPr>
        <p:spPr>
          <a:xfrm>
            <a:off x="0" y="2110050"/>
            <a:ext cx="4572000" cy="9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latin typeface="Comfortaa"/>
                <a:ea typeface="Comfortaa"/>
                <a:cs typeface="Comfortaa"/>
                <a:sym typeface="Comfortaa"/>
              </a:rPr>
              <a:t>Status list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latin typeface="Comfortaa"/>
                <a:ea typeface="Comfortaa"/>
                <a:cs typeface="Comfortaa"/>
                <a:sym typeface="Comfortaa"/>
              </a:rPr>
              <a:t>propagation</a:t>
            </a:r>
            <a:r>
              <a:rPr b="1" lang="it" sz="2400">
                <a:latin typeface="Comfortaa"/>
                <a:ea typeface="Comfortaa"/>
                <a:cs typeface="Comfortaa"/>
                <a:sym typeface="Comfortaa"/>
              </a:rPr>
              <a:t>  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8" name="Google Shape;208;p32"/>
          <p:cNvSpPr txBox="1"/>
          <p:nvPr>
            <p:ph type="ctrTitle"/>
          </p:nvPr>
        </p:nvSpPr>
        <p:spPr>
          <a:xfrm>
            <a:off x="0" y="4667100"/>
            <a:ext cx="4572000" cy="4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June, 23th 2022 - Rome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9" name="Google Shape;209;p32"/>
          <p:cNvSpPr txBox="1"/>
          <p:nvPr>
            <p:ph type="ctrTitle"/>
          </p:nvPr>
        </p:nvSpPr>
        <p:spPr>
          <a:xfrm>
            <a:off x="4572000" y="4667100"/>
            <a:ext cx="4572000" cy="4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AIoTS Workshop @ ACNS 2022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10" name="Google Shape;210;p32"/>
          <p:cNvPicPr preferRelativeResize="0"/>
          <p:nvPr/>
        </p:nvPicPr>
        <p:blipFill rotWithShape="1">
          <a:blip r:embed="rId3">
            <a:alphaModFix/>
          </a:blip>
          <a:srcRect b="2033" l="0" r="0" t="2043"/>
          <a:stretch/>
        </p:blipFill>
        <p:spPr>
          <a:xfrm>
            <a:off x="4724400" y="1065338"/>
            <a:ext cx="3951999" cy="301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ctrTitle"/>
          </p:nvPr>
        </p:nvSpPr>
        <p:spPr>
          <a:xfrm>
            <a:off x="0" y="2110050"/>
            <a:ext cx="4572000" cy="9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latin typeface="Comfortaa"/>
                <a:ea typeface="Comfortaa"/>
                <a:cs typeface="Comfortaa"/>
                <a:sym typeface="Comfortaa"/>
              </a:rPr>
              <a:t>Status list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latin typeface="Comfortaa"/>
                <a:ea typeface="Comfortaa"/>
                <a:cs typeface="Comfortaa"/>
                <a:sym typeface="Comfortaa"/>
              </a:rPr>
              <a:t>propagation  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6" name="Google Shape;216;p33"/>
          <p:cNvSpPr txBox="1"/>
          <p:nvPr>
            <p:ph type="ctrTitle"/>
          </p:nvPr>
        </p:nvSpPr>
        <p:spPr>
          <a:xfrm>
            <a:off x="0" y="4667100"/>
            <a:ext cx="4572000" cy="4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June, 23th 2022 - Rome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7" name="Google Shape;217;p33"/>
          <p:cNvSpPr txBox="1"/>
          <p:nvPr>
            <p:ph type="ctrTitle"/>
          </p:nvPr>
        </p:nvSpPr>
        <p:spPr>
          <a:xfrm>
            <a:off x="4572000" y="4667100"/>
            <a:ext cx="4572000" cy="4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AIoTS Workshop @ ACNS 2022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18" name="Google Shape;218;p33"/>
          <p:cNvPicPr preferRelativeResize="0"/>
          <p:nvPr/>
        </p:nvPicPr>
        <p:blipFill rotWithShape="1">
          <a:blip r:embed="rId3">
            <a:alphaModFix/>
          </a:blip>
          <a:srcRect b="436" l="0" r="0" t="426"/>
          <a:stretch/>
        </p:blipFill>
        <p:spPr>
          <a:xfrm>
            <a:off x="4724400" y="1065338"/>
            <a:ext cx="3952000" cy="301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ctrTitle"/>
          </p:nvPr>
        </p:nvSpPr>
        <p:spPr>
          <a:xfrm>
            <a:off x="0" y="2256900"/>
            <a:ext cx="4572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latin typeface="Comfortaa"/>
                <a:ea typeface="Comfortaa"/>
                <a:cs typeface="Comfortaa"/>
                <a:sym typeface="Comfortaa"/>
              </a:rPr>
              <a:t>Discussion</a:t>
            </a:r>
            <a:r>
              <a:rPr b="1" lang="it" sz="2400">
                <a:latin typeface="Comfortaa"/>
                <a:ea typeface="Comfortaa"/>
                <a:cs typeface="Comfortaa"/>
                <a:sym typeface="Comfortaa"/>
              </a:rPr>
              <a:t>  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4" name="Google Shape;224;p34"/>
          <p:cNvSpPr txBox="1"/>
          <p:nvPr>
            <p:ph type="ctrTitle"/>
          </p:nvPr>
        </p:nvSpPr>
        <p:spPr>
          <a:xfrm>
            <a:off x="0" y="4667100"/>
            <a:ext cx="4572000" cy="4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June, 23th 2022 - Rome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5" name="Google Shape;225;p34"/>
          <p:cNvSpPr txBox="1"/>
          <p:nvPr>
            <p:ph type="ctrTitle"/>
          </p:nvPr>
        </p:nvSpPr>
        <p:spPr>
          <a:xfrm>
            <a:off x="4572000" y="4667100"/>
            <a:ext cx="4572000" cy="4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AIoTS Workshop @ ACNS 2022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6" name="Google Shape;226;p34"/>
          <p:cNvSpPr txBox="1"/>
          <p:nvPr>
            <p:ph type="ctrTitle"/>
          </p:nvPr>
        </p:nvSpPr>
        <p:spPr>
          <a:xfrm>
            <a:off x="4572000" y="1585050"/>
            <a:ext cx="4572000" cy="2113200"/>
          </a:xfrm>
          <a:prstGeom prst="rect">
            <a:avLst/>
          </a:prstGeom>
        </p:spPr>
        <p:txBody>
          <a:bodyPr anchorCtr="0" anchor="b" bIns="54000" lIns="180000" spcFirstLastPara="1" rIns="180000" wrap="square" tIns="540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400" u="sng">
                <a:latin typeface="Comfortaa"/>
                <a:ea typeface="Comfortaa"/>
                <a:cs typeface="Comfortaa"/>
                <a:sym typeface="Comfortaa"/>
              </a:rPr>
              <a:t>Certificate revocation/expiration</a:t>
            </a: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 - trade-off between precise and probabilistic solutions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400" u="sng">
                <a:latin typeface="Comfortaa"/>
                <a:ea typeface="Comfortaa"/>
                <a:cs typeface="Comfortaa"/>
                <a:sym typeface="Comfortaa"/>
              </a:rPr>
              <a:t>False positive</a:t>
            </a: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 - management through Admin nodes.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400" u="sng">
                <a:latin typeface="Comfortaa"/>
                <a:ea typeface="Comfortaa"/>
                <a:cs typeface="Comfortaa"/>
                <a:sym typeface="Comfortaa"/>
              </a:rPr>
              <a:t>Devices loosely synchronized</a:t>
            </a: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 - common problem to distributed schemes. Further research needed.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ctrTitle"/>
          </p:nvPr>
        </p:nvSpPr>
        <p:spPr>
          <a:xfrm>
            <a:off x="0" y="1476750"/>
            <a:ext cx="9144000" cy="116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200">
                <a:latin typeface="Comfortaa"/>
                <a:ea typeface="Comfortaa"/>
                <a:cs typeface="Comfortaa"/>
                <a:sym typeface="Comfortaa"/>
              </a:rPr>
              <a:t>HolA: </a:t>
            </a:r>
            <a:r>
              <a:rPr b="1" lang="it" sz="3200" u="sng">
                <a:latin typeface="Comfortaa"/>
                <a:ea typeface="Comfortaa"/>
                <a:cs typeface="Comfortaa"/>
                <a:sym typeface="Comfortaa"/>
              </a:rPr>
              <a:t>Hol</a:t>
            </a:r>
            <a:r>
              <a:rPr b="1" lang="it" sz="3200">
                <a:latin typeface="Comfortaa"/>
                <a:ea typeface="Comfortaa"/>
                <a:cs typeface="Comfortaa"/>
                <a:sym typeface="Comfortaa"/>
              </a:rPr>
              <a:t>istic and Autonomous </a:t>
            </a:r>
            <a:r>
              <a:rPr b="1" lang="it" sz="3200" u="sng">
                <a:latin typeface="Comfortaa"/>
                <a:ea typeface="Comfortaa"/>
                <a:cs typeface="Comfortaa"/>
                <a:sym typeface="Comfortaa"/>
              </a:rPr>
              <a:t>A</a:t>
            </a:r>
            <a:r>
              <a:rPr b="1" lang="it" sz="3200">
                <a:latin typeface="Comfortaa"/>
                <a:ea typeface="Comfortaa"/>
                <a:cs typeface="Comfortaa"/>
                <a:sym typeface="Comfortaa"/>
              </a:rPr>
              <a:t>ttestation for IoT Networks</a:t>
            </a:r>
            <a:endParaRPr b="1" sz="3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2" name="Google Shape;232;p35"/>
          <p:cNvSpPr txBox="1"/>
          <p:nvPr>
            <p:ph type="ctrTitle"/>
          </p:nvPr>
        </p:nvSpPr>
        <p:spPr>
          <a:xfrm>
            <a:off x="0" y="4667100"/>
            <a:ext cx="4572000" cy="4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June, 23th 2022 - Rome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3" name="Google Shape;233;p35"/>
          <p:cNvSpPr txBox="1"/>
          <p:nvPr>
            <p:ph type="ctrTitle"/>
          </p:nvPr>
        </p:nvSpPr>
        <p:spPr>
          <a:xfrm>
            <a:off x="4572000" y="4667100"/>
            <a:ext cx="4572000" cy="4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AIoTS Workshop @ ACNS 2022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4" name="Google Shape;234;p35"/>
          <p:cNvSpPr txBox="1"/>
          <p:nvPr>
            <p:ph type="ctrTitle"/>
          </p:nvPr>
        </p:nvSpPr>
        <p:spPr>
          <a:xfrm>
            <a:off x="0" y="2646450"/>
            <a:ext cx="9144000" cy="14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 u="sng">
                <a:latin typeface="Comfortaa"/>
                <a:ea typeface="Comfortaa"/>
                <a:cs typeface="Comfortaa"/>
                <a:sym typeface="Comfortaa"/>
              </a:rPr>
              <a:t>Alessandro Visintin</a:t>
            </a:r>
            <a:r>
              <a:rPr baseline="30000" lang="it" sz="1400">
                <a:latin typeface="Comfortaa"/>
                <a:ea typeface="Comfortaa"/>
                <a:cs typeface="Comfortaa"/>
                <a:sym typeface="Comfortaa"/>
              </a:rPr>
              <a:t>1</a:t>
            </a: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, Flavio Toffalini</a:t>
            </a:r>
            <a:r>
              <a:rPr baseline="30000" lang="it" sz="1400">
                <a:latin typeface="Comfortaa"/>
                <a:ea typeface="Comfortaa"/>
                <a:cs typeface="Comfortaa"/>
                <a:sym typeface="Comfortaa"/>
              </a:rPr>
              <a:t>2,3</a:t>
            </a: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, Eleonora Losiouk</a:t>
            </a:r>
            <a:r>
              <a:rPr baseline="30000" lang="it" sz="1400">
                <a:latin typeface="Comfortaa"/>
                <a:ea typeface="Comfortaa"/>
                <a:cs typeface="Comfortaa"/>
                <a:sym typeface="Comfortaa"/>
              </a:rPr>
              <a:t>1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Mauro Conti</a:t>
            </a:r>
            <a:r>
              <a:rPr baseline="30000" lang="it" sz="1400">
                <a:latin typeface="Comfortaa"/>
                <a:ea typeface="Comfortaa"/>
                <a:cs typeface="Comfortaa"/>
                <a:sym typeface="Comfortaa"/>
              </a:rPr>
              <a:t>1</a:t>
            </a: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, Jianying Zhou</a:t>
            </a:r>
            <a:r>
              <a:rPr baseline="30000" lang="it" sz="1400">
                <a:latin typeface="Comfortaa"/>
                <a:ea typeface="Comfortaa"/>
                <a:cs typeface="Comfortaa"/>
                <a:sym typeface="Comfortaa"/>
              </a:rPr>
              <a:t>2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it" sz="1400">
                <a:latin typeface="Comfortaa"/>
                <a:ea typeface="Comfortaa"/>
                <a:cs typeface="Comfortaa"/>
                <a:sym typeface="Comfortaa"/>
              </a:rPr>
              <a:t>1</a:t>
            </a: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 University of Padua, Padua IT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it" sz="1400">
                <a:latin typeface="Comfortaa"/>
                <a:ea typeface="Comfortaa"/>
                <a:cs typeface="Comfortaa"/>
                <a:sym typeface="Comfortaa"/>
              </a:rPr>
              <a:t>2</a:t>
            </a: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 SUTD, Singapore SG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it" sz="1400">
                <a:latin typeface="Comfortaa"/>
                <a:ea typeface="Comfortaa"/>
                <a:cs typeface="Comfortaa"/>
                <a:sym typeface="Comfortaa"/>
              </a:rPr>
              <a:t>3</a:t>
            </a: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 EPFL, Lausanne CH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35" name="Google Shape;235;p35"/>
          <p:cNvPicPr preferRelativeResize="0"/>
          <p:nvPr/>
        </p:nvPicPr>
        <p:blipFill rotWithShape="1">
          <a:blip r:embed="rId3">
            <a:alphaModFix/>
          </a:blip>
          <a:srcRect b="42715" l="79011" r="0" t="9753"/>
          <a:stretch/>
        </p:blipFill>
        <p:spPr>
          <a:xfrm>
            <a:off x="3932159" y="0"/>
            <a:ext cx="1279667" cy="11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ctrTitle"/>
          </p:nvPr>
        </p:nvSpPr>
        <p:spPr>
          <a:xfrm>
            <a:off x="0" y="2110050"/>
            <a:ext cx="4572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latin typeface="Comfortaa"/>
                <a:ea typeface="Comfortaa"/>
                <a:cs typeface="Comfortaa"/>
                <a:sym typeface="Comfortaa"/>
              </a:rPr>
              <a:t>Remote attestation. 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2" name="Google Shape;72;p15"/>
          <p:cNvSpPr txBox="1"/>
          <p:nvPr>
            <p:ph type="ctrTitle"/>
          </p:nvPr>
        </p:nvSpPr>
        <p:spPr>
          <a:xfrm>
            <a:off x="0" y="4667100"/>
            <a:ext cx="4572000" cy="4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June, 23th 2022 - Rome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3" name="Google Shape;73;p15"/>
          <p:cNvSpPr txBox="1"/>
          <p:nvPr>
            <p:ph type="ctrTitle"/>
          </p:nvPr>
        </p:nvSpPr>
        <p:spPr>
          <a:xfrm>
            <a:off x="4572000" y="4667100"/>
            <a:ext cx="4572000" cy="4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AIoTS Workshop @ ACNS 2022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4" name="Google Shape;74;p15"/>
          <p:cNvSpPr txBox="1"/>
          <p:nvPr>
            <p:ph type="ctrTitle"/>
          </p:nvPr>
        </p:nvSpPr>
        <p:spPr>
          <a:xfrm>
            <a:off x="4572000" y="1977000"/>
            <a:ext cx="4572000" cy="820200"/>
          </a:xfrm>
          <a:prstGeom prst="rect">
            <a:avLst/>
          </a:prstGeom>
        </p:spPr>
        <p:txBody>
          <a:bodyPr anchorCtr="0" anchor="b" bIns="54000" lIns="180000" spcFirstLastPara="1" rIns="180000" wrap="square" tIns="540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The activity of making a claim about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properties of a </a:t>
            </a:r>
            <a:r>
              <a:rPr b="1" lang="it" sz="1400" u="sng">
                <a:latin typeface="Comfortaa"/>
                <a:ea typeface="Comfortaa"/>
                <a:cs typeface="Comfortaa"/>
                <a:sym typeface="Comfortaa"/>
              </a:rPr>
              <a:t>prover</a:t>
            </a: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 by supplying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evidence to a </a:t>
            </a:r>
            <a:r>
              <a:rPr b="1" lang="it" sz="1400" u="sng">
                <a:latin typeface="Comfortaa"/>
                <a:ea typeface="Comfortaa"/>
                <a:cs typeface="Comfortaa"/>
                <a:sym typeface="Comfortaa"/>
              </a:rPr>
              <a:t>REMOTE verifier</a:t>
            </a: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b="1" sz="1400" u="sng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ctrTitle"/>
          </p:nvPr>
        </p:nvSpPr>
        <p:spPr>
          <a:xfrm>
            <a:off x="0" y="2110050"/>
            <a:ext cx="4572000" cy="9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latin typeface="Comfortaa"/>
                <a:ea typeface="Comfortaa"/>
                <a:cs typeface="Comfortaa"/>
                <a:sym typeface="Comfortaa"/>
              </a:rPr>
              <a:t>Collective Remote attestation (CRA). 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0" name="Google Shape;80;p16"/>
          <p:cNvSpPr txBox="1"/>
          <p:nvPr>
            <p:ph type="ctrTitle"/>
          </p:nvPr>
        </p:nvSpPr>
        <p:spPr>
          <a:xfrm>
            <a:off x="0" y="4667100"/>
            <a:ext cx="4572000" cy="4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June, 23th 2022 - Rome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1" name="Google Shape;81;p16"/>
          <p:cNvSpPr txBox="1"/>
          <p:nvPr>
            <p:ph type="ctrTitle"/>
          </p:nvPr>
        </p:nvSpPr>
        <p:spPr>
          <a:xfrm>
            <a:off x="4572000" y="4667100"/>
            <a:ext cx="4572000" cy="4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AIoTS Workshop @ ACNS 2022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2" name="Google Shape;82;p16"/>
          <p:cNvSpPr txBox="1"/>
          <p:nvPr>
            <p:ph type="ctrTitle"/>
          </p:nvPr>
        </p:nvSpPr>
        <p:spPr>
          <a:xfrm>
            <a:off x="4572000" y="1294350"/>
            <a:ext cx="4572000" cy="2554800"/>
          </a:xfrm>
          <a:prstGeom prst="rect">
            <a:avLst/>
          </a:prstGeom>
        </p:spPr>
        <p:txBody>
          <a:bodyPr anchorCtr="0" anchor="b" bIns="54000" lIns="180000" spcFirstLastPara="1" rIns="180000" wrap="square" tIns="540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400" u="sng">
                <a:latin typeface="Comfortaa"/>
                <a:ea typeface="Comfortaa"/>
                <a:cs typeface="Comfortaa"/>
                <a:sym typeface="Comfortaa"/>
              </a:rPr>
              <a:t>SANA</a:t>
            </a: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 - Ambrosin, et al. (2016) Sana: Secure and scalable aggregate network attestation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400" u="sng">
                <a:latin typeface="Comfortaa"/>
                <a:ea typeface="Comfortaa"/>
                <a:cs typeface="Comfortaa"/>
                <a:sym typeface="Comfortaa"/>
              </a:rPr>
              <a:t>SCAPI</a:t>
            </a: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 - Kohnhauser, et al. (2017) Scapi: A scalable attestation protocol to detect software and physical attacks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400" u="sng">
                <a:latin typeface="Comfortaa"/>
                <a:ea typeface="Comfortaa"/>
                <a:cs typeface="Comfortaa"/>
                <a:sym typeface="Comfortaa"/>
              </a:rPr>
              <a:t>PASTA</a:t>
            </a: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 - Kohnhauser, et al. (2019) A practical attestation protocol for autonomous embedded systems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ctrTitle"/>
          </p:nvPr>
        </p:nvSpPr>
        <p:spPr>
          <a:xfrm>
            <a:off x="0" y="2072250"/>
            <a:ext cx="4572000" cy="9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latin typeface="Comfortaa"/>
                <a:ea typeface="Comfortaa"/>
                <a:cs typeface="Comfortaa"/>
                <a:sym typeface="Comfortaa"/>
              </a:rPr>
              <a:t>CRA operates on mesh networks. 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8" name="Google Shape;88;p17"/>
          <p:cNvSpPr txBox="1"/>
          <p:nvPr>
            <p:ph type="ctrTitle"/>
          </p:nvPr>
        </p:nvSpPr>
        <p:spPr>
          <a:xfrm>
            <a:off x="0" y="4667100"/>
            <a:ext cx="4572000" cy="4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June, 23th 2022 - Rome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9" name="Google Shape;89;p17"/>
          <p:cNvSpPr txBox="1"/>
          <p:nvPr>
            <p:ph type="ctrTitle"/>
          </p:nvPr>
        </p:nvSpPr>
        <p:spPr>
          <a:xfrm>
            <a:off x="4572000" y="4667100"/>
            <a:ext cx="4572000" cy="4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AIoTS Workshop @ ACNS 2022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0" name="Google Shape;90;p17"/>
          <p:cNvSpPr txBox="1"/>
          <p:nvPr>
            <p:ph type="ctrTitle"/>
          </p:nvPr>
        </p:nvSpPr>
        <p:spPr>
          <a:xfrm>
            <a:off x="4572000" y="1752150"/>
            <a:ext cx="4572000" cy="1563600"/>
          </a:xfrm>
          <a:prstGeom prst="rect">
            <a:avLst/>
          </a:prstGeom>
        </p:spPr>
        <p:txBody>
          <a:bodyPr anchorCtr="0" anchor="b" bIns="54000" lIns="180000" spcFirstLastPara="1" rIns="180000" wrap="square" tIns="540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Mesh-like networks enables only physical neighbours to communicate with each other.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Mesh-like networks do not consider intermediate machinery (e.g., switches, routers)</a:t>
            </a:r>
            <a:endParaRPr b="1" sz="1400" u="sng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ctrTitle"/>
          </p:nvPr>
        </p:nvSpPr>
        <p:spPr>
          <a:xfrm>
            <a:off x="0" y="1887450"/>
            <a:ext cx="4572000" cy="12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latin typeface="Comfortaa"/>
                <a:ea typeface="Comfortaa"/>
                <a:cs typeface="Comfortaa"/>
                <a:sym typeface="Comfortaa"/>
              </a:rPr>
              <a:t>Current CRA do not consider Internet-like networks. 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6" name="Google Shape;96;p18"/>
          <p:cNvSpPr txBox="1"/>
          <p:nvPr>
            <p:ph type="ctrTitle"/>
          </p:nvPr>
        </p:nvSpPr>
        <p:spPr>
          <a:xfrm>
            <a:off x="0" y="4667100"/>
            <a:ext cx="4572000" cy="4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June, 23th 2022 - Rome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7" name="Google Shape;97;p18"/>
          <p:cNvSpPr txBox="1"/>
          <p:nvPr>
            <p:ph type="ctrTitle"/>
          </p:nvPr>
        </p:nvSpPr>
        <p:spPr>
          <a:xfrm>
            <a:off x="4572000" y="4667100"/>
            <a:ext cx="4572000" cy="4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AIoTS Workshop @ ACNS 2022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8" name="Google Shape;98;p18"/>
          <p:cNvSpPr txBox="1"/>
          <p:nvPr>
            <p:ph type="ctrTitle"/>
          </p:nvPr>
        </p:nvSpPr>
        <p:spPr>
          <a:xfrm>
            <a:off x="4572000" y="1876050"/>
            <a:ext cx="4572000" cy="1315800"/>
          </a:xfrm>
          <a:prstGeom prst="rect">
            <a:avLst/>
          </a:prstGeom>
        </p:spPr>
        <p:txBody>
          <a:bodyPr anchorCtr="0" anchor="b" bIns="54000" lIns="180000" spcFirstLastPara="1" rIns="180000" wrap="square" tIns="540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400" u="sng">
                <a:latin typeface="Comfortaa"/>
                <a:ea typeface="Comfortaa"/>
                <a:cs typeface="Comfortaa"/>
                <a:sym typeface="Comfortaa"/>
              </a:rPr>
              <a:t>6LoWPAN</a:t>
            </a: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 - Shelby, et al. (2011) 6LoWPAN: The wireless embedded Internet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400" u="sng">
                <a:latin typeface="Comfortaa"/>
                <a:ea typeface="Comfortaa"/>
                <a:cs typeface="Comfortaa"/>
                <a:sym typeface="Comfortaa"/>
              </a:rPr>
              <a:t>Thread</a:t>
            </a: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 - Group, T.: Thread, https://www.threadgroup.org/</a:t>
            </a:r>
            <a:endParaRPr b="1" sz="1400" u="sng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ctrTitle"/>
          </p:nvPr>
        </p:nvSpPr>
        <p:spPr>
          <a:xfrm>
            <a:off x="0" y="2294700"/>
            <a:ext cx="4572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latin typeface="Comfortaa"/>
                <a:ea typeface="Comfortaa"/>
                <a:cs typeface="Comfortaa"/>
                <a:sym typeface="Comfortaa"/>
              </a:rPr>
              <a:t>Introducing HolA   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4" name="Google Shape;104;p19"/>
          <p:cNvSpPr txBox="1"/>
          <p:nvPr>
            <p:ph type="ctrTitle"/>
          </p:nvPr>
        </p:nvSpPr>
        <p:spPr>
          <a:xfrm>
            <a:off x="0" y="4667100"/>
            <a:ext cx="4572000" cy="4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June, 23th 2022 - Rome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5" name="Google Shape;105;p19"/>
          <p:cNvSpPr txBox="1"/>
          <p:nvPr>
            <p:ph type="ctrTitle"/>
          </p:nvPr>
        </p:nvSpPr>
        <p:spPr>
          <a:xfrm>
            <a:off x="4572000" y="4667100"/>
            <a:ext cx="4572000" cy="4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AIoTS Workshop @ ACNS 2022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6" name="Google Shape;106;p19"/>
          <p:cNvSpPr txBox="1"/>
          <p:nvPr>
            <p:ph type="ctrTitle"/>
          </p:nvPr>
        </p:nvSpPr>
        <p:spPr>
          <a:xfrm>
            <a:off x="4572000" y="1542150"/>
            <a:ext cx="4572000" cy="2059200"/>
          </a:xfrm>
          <a:prstGeom prst="rect">
            <a:avLst/>
          </a:prstGeom>
        </p:spPr>
        <p:txBody>
          <a:bodyPr anchorCtr="0" anchor="b" bIns="54000" lIns="180000" spcFirstLastPara="1" rIns="180000" wrap="square" tIns="540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400" u="sng">
                <a:latin typeface="Comfortaa"/>
                <a:ea typeface="Comfortaa"/>
                <a:cs typeface="Comfortaa"/>
                <a:sym typeface="Comfortaa"/>
              </a:rPr>
              <a:t>Neighbourhood attestation</a:t>
            </a: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 - how do you define logical neighbours?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400" u="sng">
                <a:latin typeface="Comfortaa"/>
                <a:ea typeface="Comfortaa"/>
                <a:cs typeface="Comfortaa"/>
                <a:sym typeface="Comfortaa"/>
              </a:rPr>
              <a:t>Absence detection</a:t>
            </a: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 - how do you detect physical attackers?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400" u="sng">
                <a:latin typeface="Comfortaa"/>
                <a:ea typeface="Comfortaa"/>
                <a:cs typeface="Comfortaa"/>
                <a:sym typeface="Comfortaa"/>
              </a:rPr>
              <a:t>Network obfuscation</a:t>
            </a: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 - how do you hide the topology and operations of the network?</a:t>
            </a:r>
            <a:endParaRPr b="1" sz="1400" u="sng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ctrTitle"/>
          </p:nvPr>
        </p:nvSpPr>
        <p:spPr>
          <a:xfrm>
            <a:off x="0" y="4667100"/>
            <a:ext cx="4572000" cy="4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June, 23th 2022 - Rome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2" name="Google Shape;112;p20"/>
          <p:cNvSpPr txBox="1"/>
          <p:nvPr>
            <p:ph type="ctrTitle"/>
          </p:nvPr>
        </p:nvSpPr>
        <p:spPr>
          <a:xfrm>
            <a:off x="4572000" y="4667100"/>
            <a:ext cx="4572000" cy="4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AIoTS Workshop @ ACNS 2022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3" name="Google Shape;113;p20"/>
          <p:cNvSpPr txBox="1"/>
          <p:nvPr>
            <p:ph type="ctrTitle"/>
          </p:nvPr>
        </p:nvSpPr>
        <p:spPr>
          <a:xfrm>
            <a:off x="4572000" y="1870788"/>
            <a:ext cx="4572000" cy="1401900"/>
          </a:xfrm>
          <a:prstGeom prst="rect">
            <a:avLst/>
          </a:prstGeom>
        </p:spPr>
        <p:txBody>
          <a:bodyPr anchorCtr="0" anchor="b" bIns="54000" lIns="180000" spcFirstLastPara="1" rIns="180000" wrap="square" tIns="54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Stoica, et al (2003) Chord: a scalable peer-to-peer lookup protocol for internet applications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Zave, P. (2012). Using lightweight modeling to understand Chord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4" name="Google Shape;114;p20"/>
          <p:cNvSpPr txBox="1"/>
          <p:nvPr>
            <p:ph type="ctrTitle"/>
          </p:nvPr>
        </p:nvSpPr>
        <p:spPr>
          <a:xfrm>
            <a:off x="0" y="2294700"/>
            <a:ext cx="4572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latin typeface="Comfortaa"/>
                <a:ea typeface="Comfortaa"/>
                <a:cs typeface="Comfortaa"/>
                <a:sym typeface="Comfortaa"/>
              </a:rPr>
              <a:t>Chord protocol  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ctrTitle"/>
          </p:nvPr>
        </p:nvSpPr>
        <p:spPr>
          <a:xfrm>
            <a:off x="0" y="2294700"/>
            <a:ext cx="4572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latin typeface="Comfortaa"/>
                <a:ea typeface="Comfortaa"/>
                <a:cs typeface="Comfortaa"/>
                <a:sym typeface="Comfortaa"/>
              </a:rPr>
              <a:t>Chord protocol</a:t>
            </a:r>
            <a:r>
              <a:rPr b="1" lang="it" sz="2400">
                <a:latin typeface="Comfortaa"/>
                <a:ea typeface="Comfortaa"/>
                <a:cs typeface="Comfortaa"/>
                <a:sym typeface="Comfortaa"/>
              </a:rPr>
              <a:t>  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0" name="Google Shape;120;p21"/>
          <p:cNvSpPr txBox="1"/>
          <p:nvPr>
            <p:ph type="ctrTitle"/>
          </p:nvPr>
        </p:nvSpPr>
        <p:spPr>
          <a:xfrm>
            <a:off x="0" y="4667100"/>
            <a:ext cx="4572000" cy="4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June, 23th 2022 - Rome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1" name="Google Shape;121;p21"/>
          <p:cNvSpPr txBox="1"/>
          <p:nvPr>
            <p:ph type="ctrTitle"/>
          </p:nvPr>
        </p:nvSpPr>
        <p:spPr>
          <a:xfrm>
            <a:off x="4572000" y="4667100"/>
            <a:ext cx="4572000" cy="4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mfortaa"/>
                <a:ea typeface="Comfortaa"/>
                <a:cs typeface="Comfortaa"/>
                <a:sym typeface="Comfortaa"/>
              </a:rPr>
              <a:t>AIoTS Workshop @ ACNS 2022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3650" y="1256450"/>
            <a:ext cx="3348675" cy="26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