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51" r:id="rId3"/>
    <p:sldId id="344" r:id="rId4"/>
    <p:sldId id="352" r:id="rId5"/>
    <p:sldId id="345" r:id="rId6"/>
    <p:sldId id="346" r:id="rId7"/>
    <p:sldId id="349" r:id="rId8"/>
    <p:sldId id="3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1E7"/>
    <a:srgbClr val="162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11"/>
  </p:normalViewPr>
  <p:slideViewPr>
    <p:cSldViewPr snapToGrid="0" snapToObjects="1">
      <p:cViewPr>
        <p:scale>
          <a:sx n="114" d="100"/>
          <a:sy n="114" d="100"/>
        </p:scale>
        <p:origin x="66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4863-6D25-A348-AE17-4FABEA86A514}" type="datetimeFigureOut">
              <a:rPr lang="it-IT" smtClean="0"/>
              <a:t>10/10/20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380AA-D57F-4E4D-B1E8-455A5C39755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94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6549" y="189013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it-IT" dirty="0"/>
              <a:t>APPENDICE</a:t>
            </a:r>
            <a:br>
              <a:rPr lang="it-IT" dirty="0"/>
            </a:br>
            <a:r>
              <a:rPr lang="it-IT" dirty="0"/>
              <a:t>Grafi </a:t>
            </a:r>
            <a:r>
              <a:rPr lang="it-IT" dirty="0" smtClean="0"/>
              <a:t>Geometrici aleatori e reti </a:t>
            </a:r>
            <a:r>
              <a:rPr lang="it-IT" dirty="0" smtClean="0"/>
              <a:t>wireless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78061" y="4520901"/>
            <a:ext cx="8915399" cy="2125226"/>
          </a:xfrm>
        </p:spPr>
        <p:txBody>
          <a:bodyPr>
            <a:normAutofit/>
          </a:bodyPr>
          <a:lstStyle/>
          <a:p>
            <a:r>
              <a:rPr lang="it-IT" dirty="0" smtClean="0"/>
              <a:t>Dimostrazione della delimitazione superiore al minimo raggio di trasmissione descritta nella Dispensa e nell’articolo originale: </a:t>
            </a:r>
            <a:r>
              <a:rPr lang="it-IT" dirty="0" err="1"/>
              <a:t>Piyush</a:t>
            </a:r>
            <a:r>
              <a:rPr lang="it-IT" dirty="0"/>
              <a:t> </a:t>
            </a:r>
            <a:r>
              <a:rPr lang="it-IT" dirty="0" err="1"/>
              <a:t>Gupta</a:t>
            </a:r>
            <a:r>
              <a:rPr lang="it-IT" dirty="0"/>
              <a:t>, P.R. </a:t>
            </a:r>
            <a:r>
              <a:rPr lang="it-IT" dirty="0" err="1"/>
              <a:t>Kuma</a:t>
            </a:r>
            <a:r>
              <a:rPr lang="it-IT" dirty="0"/>
              <a:t>, “Critical </a:t>
            </a:r>
            <a:r>
              <a:rPr lang="it-IT" dirty="0" err="1"/>
              <a:t>Power</a:t>
            </a:r>
            <a:r>
              <a:rPr lang="it-IT" dirty="0"/>
              <a:t> for </a:t>
            </a:r>
            <a:r>
              <a:rPr lang="it-IT" dirty="0" err="1"/>
              <a:t>Asymptotic</a:t>
            </a:r>
            <a:r>
              <a:rPr lang="it-IT" dirty="0"/>
              <a:t> Connectivity”, </a:t>
            </a:r>
            <a:r>
              <a:rPr lang="it-IT" i="1" dirty="0" err="1"/>
              <a:t>Proceedings</a:t>
            </a:r>
            <a:r>
              <a:rPr lang="it-IT" i="1" dirty="0"/>
              <a:t> of the 37th IEEE Conference on </a:t>
            </a:r>
            <a:r>
              <a:rPr lang="it-IT" i="1" dirty="0" err="1"/>
              <a:t>Decision</a:t>
            </a:r>
            <a:r>
              <a:rPr lang="it-IT" i="1" dirty="0"/>
              <a:t> &amp; Control</a:t>
            </a:r>
            <a:r>
              <a:rPr lang="it-IT" dirty="0"/>
              <a:t>, Tampa, Florida-USA, </a:t>
            </a:r>
            <a:r>
              <a:rPr lang="it-IT" dirty="0" err="1"/>
              <a:t>December</a:t>
            </a:r>
            <a:r>
              <a:rPr lang="it-IT" dirty="0"/>
              <a:t> 1998, 1106-1110, 1998</a:t>
            </a:r>
            <a:r>
              <a:rPr lang="it-IT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112" y="119604"/>
            <a:ext cx="8911687" cy="9259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Delimitazione superiore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 smtClean="0">
                    <a:solidFill>
                      <a:schemeClr val="tx1"/>
                    </a:solidFill>
                  </a:rPr>
                  <a:t>Abbiamo posto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bg-BG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pPr lvl="8"/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Dimostriamo, ora, che </a:t>
                </a:r>
                <a:r>
                  <a:rPr lang="it-IT" b="1" dirty="0" smtClean="0">
                    <a:solidFill>
                      <a:srgbClr val="DD51E7"/>
                    </a:solidFill>
                  </a:rPr>
                  <a:t>è possibile scegliere k(</a:t>
                </a:r>
                <a:r>
                  <a:rPr lang="it-IT" b="1" dirty="0" err="1" smtClean="0">
                    <a:solidFill>
                      <a:srgbClr val="DD51E7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DD51E7"/>
                    </a:solidFill>
                  </a:rPr>
                  <a:t>) in modo tale che, con alta probabilità,  nessuna cella è vuota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Invece di calcolare direttamente la probabilità di </a:t>
                </a:r>
                <a:r>
                  <a:rPr lang="it-IT" b="1" dirty="0" smtClean="0">
                    <a:solidFill>
                      <a:srgbClr val="DD51E7"/>
                    </a:solidFill>
                  </a:rPr>
                  <a:t>questo evento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calcoliamo la probabilità dell’evento complementare, ossia: 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esiste almeno una cella vuota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perché è più facile!</a:t>
                </a:r>
              </a:p>
              <a:p>
                <a:pPr lvl="5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C una cella: indichiamo con X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(C) la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variabile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aleatoria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tale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																									</a:t>
                </a:r>
                <a:r>
                  <a:rPr lang="de-DE" dirty="0">
                    <a:solidFill>
                      <a:schemeClr val="tx1"/>
                    </a:solidFill>
                  </a:rPr>
                  <a:t> 	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(C</a:t>
                </a:r>
                <a:r>
                  <a:rPr lang="de-DE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se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la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cella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contiene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almeno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un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nodo</m:t>
                            </m:r>
                          </m:e>
                          <m:e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&amp;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0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 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    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altrimenti</m:t>
                            </m:r>
                          </m:e>
                        </m:eqArr>
                      </m:e>
                    </m:d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de-DE" dirty="0" smtClean="0">
                  <a:solidFill>
                    <a:schemeClr val="tx1"/>
                  </a:solidFill>
                </a:endParaRPr>
              </a:p>
              <a:p>
                <a:r>
                  <a:rPr lang="de-DE" dirty="0" err="1" smtClean="0">
                    <a:solidFill>
                      <a:schemeClr val="tx1"/>
                    </a:solidFill>
                  </a:rPr>
                  <a:t>vogliamo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trovare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una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delimitazione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superiore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a P(X(C)=0)</a:t>
                </a:r>
              </a:p>
              <a:p>
                <a:r>
                  <a:rPr lang="de-DE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farlo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ricorriamo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al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primo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Bound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rgbClr val="162DC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7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112" y="119604"/>
            <a:ext cx="8911687" cy="925975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Chernoff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Bounds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iano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,...,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variabili </a:t>
                </a:r>
                <a:r>
                  <a:rPr lang="it-IT" dirty="0">
                    <a:solidFill>
                      <a:schemeClr val="tx1"/>
                    </a:solidFill>
                  </a:rPr>
                  <a:t>aleatorie binarie </a:t>
                </a:r>
                <a:r>
                  <a:rPr lang="it-IT" b="1" i="1" u="sng" dirty="0">
                    <a:solidFill>
                      <a:srgbClr val="DD51E7"/>
                    </a:solidFill>
                  </a:rPr>
                  <a:t>indipendenti </a:t>
                </a:r>
                <a:endParaRPr lang="it-IT" b="1" i="1" u="sng" dirty="0" smtClean="0">
                  <a:solidFill>
                    <a:srgbClr val="DD51E7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binarie: a valori in {0, 1}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tali </a:t>
                </a:r>
                <a:r>
                  <a:rPr lang="it-IT" dirty="0">
                    <a:solidFill>
                      <a:schemeClr val="tx1"/>
                    </a:solidFill>
                  </a:rPr>
                  <a:t>che, per i = 1,...,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[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= 1] =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i</a:t>
                </a:r>
                <a:endParaRPr lang="it-IT" sz="2000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X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≤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</m:sub>
                      <m:sup/>
                      <m:e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la variabile aleatoria che corrisponde alla somma delle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      					  e sia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E[X]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il valore atteso di X</a:t>
                </a:r>
              </a:p>
              <a:p>
                <a:pPr lvl="5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Bounds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limitano superiormente la probabilità che la somma di variabili aleatorie indipendenti si discosti dal suo valore atteso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 smtClean="0">
                    <a:solidFill>
                      <a:schemeClr val="tx1"/>
                    </a:solidFill>
                  </a:rPr>
                  <a:t>Primo </a:t>
                </a:r>
                <a:r>
                  <a:rPr lang="it-IT" b="1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 smtClean="0">
                    <a:solidFill>
                      <a:schemeClr val="tx1"/>
                    </a:solidFill>
                  </a:rPr>
                  <a:t>Bound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 Per ogni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(0,1):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(1-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0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bg-BG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bg-BG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</m:oMath>
                </a14:m>
                <a:endParaRPr lang="it-IT" sz="2000" dirty="0" smtClean="0">
                  <a:solidFill>
                    <a:schemeClr val="tx1"/>
                  </a:solidFill>
                </a:endParaRPr>
              </a:p>
              <a:p>
                <a:pPr lvl="3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de-DE" b="1" dirty="0" err="1">
                    <a:solidFill>
                      <a:schemeClr val="tx1"/>
                    </a:solidFill>
                  </a:rPr>
                  <a:t>S</a:t>
                </a:r>
                <a:r>
                  <a:rPr lang="de-DE" b="1" dirty="0" err="1" smtClean="0">
                    <a:solidFill>
                      <a:schemeClr val="tx1"/>
                    </a:solidFill>
                  </a:rPr>
                  <a:t>econdo</a:t>
                </a:r>
                <a:r>
                  <a:rPr lang="de-DE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de-DE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 smtClean="0">
                    <a:solidFill>
                      <a:schemeClr val="tx1"/>
                    </a:solidFill>
                  </a:rPr>
                  <a:t>Bound</a:t>
                </a:r>
                <a:r>
                  <a:rPr lang="de-DE" dirty="0">
                    <a:solidFill>
                      <a:schemeClr val="tx1"/>
                    </a:solidFill>
                  </a:rPr>
                  <a:t>.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Per ogni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(0,1):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(1+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bg-BG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bg-BG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</m:t>
                                    </m:r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</m:t>
                                    </m:r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rgbClr val="162DC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  <a:blipFill rotWithShape="0">
                <a:blip r:embed="rId2"/>
                <a:stretch>
                  <a:fillRect l="-444" t="-6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112" y="119604"/>
            <a:ext cx="8911687" cy="9259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Delimitazione superiore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 smtClean="0">
                    <a:solidFill>
                      <a:schemeClr val="tx1"/>
                    </a:solidFill>
                  </a:rPr>
                  <a:t>Abbiamo posto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bg-BG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pPr lvl="8"/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Dimostriamo, </a:t>
                </a:r>
                <a:r>
                  <a:rPr lang="de-DE" dirty="0" err="1">
                    <a:solidFill>
                      <a:schemeClr val="tx1"/>
                    </a:solidFill>
                  </a:rPr>
                  <a:t>utilizzando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il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primo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Bound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che è possibile scegliere k(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in modo tale che, con alta probabilità,  nessuna cella è vuota</a:t>
                </a:r>
              </a:p>
              <a:p>
                <a:pPr lvl="1"/>
                <a:r>
                  <a:rPr lang="de-DE" dirty="0" err="1">
                    <a:solidFill>
                      <a:schemeClr val="tx1"/>
                    </a:solidFill>
                  </a:rPr>
                  <a:t>vogliamo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trovare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una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delimitazione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superiore</a:t>
                </a:r>
                <a:r>
                  <a:rPr lang="de-DE" dirty="0">
                    <a:solidFill>
                      <a:schemeClr val="tx1"/>
                    </a:solidFill>
                  </a:rPr>
                  <a:t> a P(X(C)=0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Siano C una cella, i un nodo 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(C) la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variabile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aleatoria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tale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																									</a:t>
                </a:r>
                <a:r>
                  <a:rPr lang="de-DE" dirty="0">
                    <a:solidFill>
                      <a:schemeClr val="tx1"/>
                    </a:solidFill>
                  </a:rPr>
                  <a:t> 	</a:t>
                </a:r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de-DE" dirty="0">
                    <a:solidFill>
                      <a:schemeClr val="tx1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se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il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nodo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i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è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contenuto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nella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cella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  <m:e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&amp;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0</m:t>
                            </m:r>
                            <m: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 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  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altrimenti</m:t>
                            </m:r>
                          </m:e>
                        </m:eqArr>
                      </m:e>
                    </m:d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X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≤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de-DE" dirty="0">
                    <a:solidFill>
                      <a:schemeClr val="tx1"/>
                    </a:solidFill>
                  </a:rPr>
                  <a:t>(C) 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dirty="0">
                    <a:solidFill>
                      <a:schemeClr val="tx1"/>
                    </a:solidFill>
                  </a:rPr>
                  <a:t>poiché i nodi sono posizionati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indipendentemente gli uni dagli altri,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le </a:t>
                </a:r>
                <a:r>
                  <a:rPr lang="it-IT" dirty="0">
                    <a:solidFill>
                      <a:schemeClr val="tx1"/>
                    </a:solidFill>
                  </a:rPr>
                  <a:t>variabili aleatorie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(C),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(C</a:t>
                </a:r>
                <a:r>
                  <a:rPr lang="de-DE" dirty="0">
                    <a:solidFill>
                      <a:schemeClr val="tx1"/>
                    </a:solidFill>
                  </a:rPr>
                  <a:t>)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, ... 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(C</a:t>
                </a:r>
                <a:r>
                  <a:rPr lang="de-DE" dirty="0">
                    <a:solidFill>
                      <a:schemeClr val="tx1"/>
                    </a:solidFill>
                  </a:rPr>
                  <a:t>)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sono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indipendenti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r>
                  <a:rPr lang="de-DE" dirty="0" err="1" smtClean="0">
                    <a:solidFill>
                      <a:schemeClr val="tx1"/>
                    </a:solidFill>
                  </a:rPr>
                  <a:t>Quindi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possiamo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usare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i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Bounds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limitare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la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probabilità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X(C) si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scosti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dal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suo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valore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atteso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rgbClr val="162DC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72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112" y="119604"/>
            <a:ext cx="8911687" cy="9259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Delimitazione superiore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 smtClean="0">
                    <a:solidFill>
                      <a:schemeClr val="tx1"/>
                    </a:solidFill>
                  </a:rPr>
                  <a:t>Abbiamo posto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bg-BG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pPr lvl="8"/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r>
                  <a:rPr lang="de-DE" dirty="0" smtClean="0">
                    <a:solidFill>
                      <a:schemeClr val="tx1"/>
                    </a:solidFill>
                  </a:rPr>
                  <a:t>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il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primo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Bound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,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sappiamo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</a:t>
                </a:r>
                <a:r>
                  <a:rPr lang="it-IT" dirty="0">
                    <a:solidFill>
                      <a:schemeClr val="tx1"/>
                    </a:solidFill>
                  </a:rPr>
                  <a:t>ogni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(0,1):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(C)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(1-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) E[X(C)]) </a:t>
                </a:r>
                <a:r>
                  <a:rPr lang="it-IT" dirty="0">
                    <a:solidFill>
                      <a:schemeClr val="tx1"/>
                    </a:solidFill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bg-BG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bg-BG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de-DE" dirty="0" smtClean="0">
                  <a:solidFill>
                    <a:schemeClr val="tx1"/>
                  </a:solidFill>
                </a:endParaRPr>
              </a:p>
              <a:p>
                <a:pPr lvl="6"/>
                <a:endParaRPr lang="de-DE" sz="800" dirty="0" smtClean="0">
                  <a:solidFill>
                    <a:schemeClr val="tx1"/>
                  </a:solidFill>
                </a:endParaRPr>
              </a:p>
              <a:p>
                <a:r>
                  <a:rPr lang="de-DE" dirty="0" err="1" smtClean="0">
                    <a:solidFill>
                      <a:schemeClr val="tx1"/>
                    </a:solidFill>
                  </a:rPr>
                  <a:t>Osserviamo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ora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che</a:t>
                </a:r>
                <a:r>
                  <a:rPr lang="de-DE" dirty="0">
                    <a:solidFill>
                      <a:schemeClr val="tx1"/>
                    </a:solidFill>
                  </a:rPr>
                  <a:t> X(C)  = 0  se </a:t>
                </a:r>
                <a:r>
                  <a:rPr lang="de-DE" dirty="0" err="1">
                    <a:solidFill>
                      <a:schemeClr val="tx1"/>
                    </a:solidFill>
                  </a:rPr>
                  <a:t>e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soltanto</a:t>
                </a:r>
                <a:r>
                  <a:rPr lang="de-DE" dirty="0">
                    <a:solidFill>
                      <a:schemeClr val="tx1"/>
                    </a:solidFill>
                  </a:rPr>
                  <a:t> se X(C) &lt;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de-DE" dirty="0" smtClean="0">
                    <a:solidFill>
                      <a:schemeClr val="tx1"/>
                    </a:solidFill>
                  </a:rPr>
                  <a:t>E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P(X(C) = 0) = P(X(C) &lt; 1)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P(X(C)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1)</a:t>
                </a:r>
              </a:p>
              <a:p>
                <a:pPr lvl="8"/>
                <a:endParaRPr lang="de-DE" sz="800" dirty="0" smtClean="0">
                  <a:solidFill>
                    <a:schemeClr val="tx1"/>
                  </a:solidFill>
                </a:endParaRPr>
              </a:p>
              <a:p>
                <a:r>
                  <a:rPr lang="de-DE" dirty="0" smtClean="0">
                    <a:solidFill>
                      <a:schemeClr val="tx1"/>
                    </a:solidFill>
                  </a:rPr>
                  <a:t>E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    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E[X(C)]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 </m:t>
                        </m:r>
                        <m:f>
                          <m:fPr>
                            <m:ctrlPr>
                              <a:rPr lang="bg-BG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C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E</m:t>
                            </m:r>
                            <m: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</m:t>
                                </m:r>
                              </m:e>
                            </m:d>
                            <m: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E[X(C)]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se scegliamo 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de-DE" sz="2000" dirty="0" smtClean="0">
                    <a:solidFill>
                      <a:schemeClr val="tx1"/>
                    </a:solidFill>
                  </a:rPr>
                  <a:t>  ,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il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primo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Bound</a:t>
                </a:r>
                <a:r>
                  <a:rPr lang="de-DE" dirty="0">
                    <a:solidFill>
                      <a:schemeClr val="tx1"/>
                    </a:solidFill>
                  </a:rPr>
                  <a:t>: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DE" dirty="0">
                    <a:solidFill>
                      <a:schemeClr val="tx1"/>
                    </a:solidFill>
                  </a:rPr>
                  <a:t> P(X(C) = 0)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P(X(C</a:t>
                </a:r>
                <a:r>
                  <a:rPr lang="de-DE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1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 =  </a:t>
                </a:r>
                <a:r>
                  <a:rPr lang="it-IT" dirty="0">
                    <a:solidFill>
                      <a:schemeClr val="tx1"/>
                    </a:solidFill>
                  </a:rPr>
                  <a:t>P(X</a:t>
                </a:r>
                <a:r>
                  <a:rPr lang="pt-BR" dirty="0">
                    <a:solidFill>
                      <a:schemeClr val="tx1"/>
                    </a:solidFill>
                  </a:rPr>
                  <a:t>(C)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(1-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E[X(C)])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bg-BG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bg-BG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de-DE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rgbClr val="162DC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51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112" y="119604"/>
            <a:ext cx="8911687" cy="9259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Delimitazione superiore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 smtClean="0">
                    <a:solidFill>
                      <a:schemeClr val="tx1"/>
                    </a:solidFill>
                  </a:rPr>
                  <a:t>Abbiamo posto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bg-BG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   e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16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16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P(X(C) = 0)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P(X(C)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1) =  </a:t>
                </a:r>
                <a:r>
                  <a:rPr lang="it-IT" dirty="0">
                    <a:solidFill>
                      <a:schemeClr val="tx1"/>
                    </a:solidFill>
                  </a:rPr>
                  <a:t>P(X</a:t>
                </a:r>
                <a:r>
                  <a:rPr lang="pt-BR" dirty="0">
                    <a:solidFill>
                      <a:schemeClr val="tx1"/>
                    </a:solidFill>
                  </a:rPr>
                  <a:t>(C)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(1-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E[X(C)])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bg-BG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bg-BG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DE" sz="800" dirty="0" smtClean="0">
                    <a:solidFill>
                      <a:schemeClr val="tx1"/>
                    </a:solidFill>
                  </a:rPr>
                  <a:t>																				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				   </a:t>
                </a:r>
                <a:r>
                  <a:rPr lang="de-DE" sz="22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2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bg-BG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bg-BG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it-IT" sz="220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E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it-IT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sz="2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  <m:t>X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it-IT" sz="2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sz="2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C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it-IT" sz="220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it-IT" sz="220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E</m:t>
                                        </m:r>
                                        <m:r>
                                          <a:rPr lang="it-IT" sz="220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sz="220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X</m:t>
                                        </m:r>
                                        <m:d>
                                          <m:dPr>
                                            <m:ctrlPr>
                                              <a:rPr lang="it-IT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sz="2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  <m:t>C</m:t>
                                            </m:r>
                                          </m:e>
                                        </m:d>
                                        <m:r>
                                          <a:rPr lang="it-IT" sz="220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it-IT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s-IS" sz="2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bg-BG" sz="22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2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sz="22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E</m:t>
                                            </m:r>
                                            <m:r>
                                              <a:rPr lang="it-IT" sz="22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[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sz="22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X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it-IT" sz="2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sz="22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C</m:t>
                                                </m:r>
                                              </m:e>
                                            </m:d>
                                            <m:r>
                                              <a:rPr lang="it-IT" sz="22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]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bg-BG" sz="2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it-IT" sz="2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E</m:t>
                                        </m:r>
                                        <m:r>
                                          <a:rPr lang="it-IT" sz="2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sz="2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X</m:t>
                                        </m:r>
                                        <m:d>
                                          <m:dPr>
                                            <m:ctrlPr>
                                              <a:rPr lang="it-IT" sz="2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sz="22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C</m:t>
                                            </m:r>
                                          </m:e>
                                        </m:d>
                                        <m:r>
                                          <a:rPr lang="it-IT" sz="2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it-IT" sz="22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lang="it-IT" sz="22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 sz="22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2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 sz="22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=</a:t>
                </a:r>
                <a:r>
                  <a:rPr lang="de-DE" sz="16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1 −</m:t>
                            </m:r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E</m:t>
                            </m:r>
                            <m: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</m:t>
                                </m:r>
                              </m:e>
                            </m:d>
                            <m: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bg-BG" sz="2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E</m:t>
                            </m:r>
                            <m: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</m:t>
                                </m:r>
                              </m:e>
                            </m:d>
                            <m:r>
                              <a:rPr lang="it-IT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den>
                    </m:f>
                  </m:oMath>
                </a14:m>
                <a:r>
                  <a:rPr lang="de-DE" sz="2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= E[X(C)]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</m:t>
                        </m:r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endParaRPr lang="de-DE" sz="8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 questo punto,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C: X(C)=0) =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∈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</m:sub>
                      <m:sup/>
                      <m:e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[X(C) = 0 ])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∈ </m:t>
                        </m:r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</m:sub>
                      <m:sup/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P(X(C</a:t>
                </a:r>
                <a:r>
                  <a:rPr lang="it-IT" dirty="0">
                    <a:solidFill>
                      <a:schemeClr val="tx1"/>
                    </a:solidFill>
                  </a:rPr>
                  <a:t>) = 0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dove l’ultima disuguaglianza segue dallo Union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Bound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la probabilità dell’unione di eventi è minore o uguale della somma delle probabilità dei singoli eventi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quindi, poiché il valore atteso di X(C) è lo stesso comunque si scelga C 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contiene k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celle, 																					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C: X(C)=0)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&lt; k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de-DE" dirty="0">
                    <a:solidFill>
                      <a:schemeClr val="tx1"/>
                    </a:solidFill>
                  </a:rPr>
                  <a:t>E[X(C)]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rgbClr val="162DC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29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112" y="119604"/>
            <a:ext cx="8911687" cy="9259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Delimitazione superiore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 smtClean="0">
                    <a:solidFill>
                      <a:schemeClr val="tx1"/>
                    </a:solidFill>
                  </a:rPr>
                  <a:t>Abbiamo posto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bg-BG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pPr lvl="6"/>
                <a:endParaRPr lang="it-IT" sz="2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C: X(C)=0) &lt; k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de-DE" dirty="0">
                    <a:solidFill>
                      <a:schemeClr val="tx1"/>
                    </a:solidFill>
                  </a:rPr>
                  <a:t>E[X(C)]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pPr lvl="5"/>
                <a:endParaRPr lang="de-DE" sz="200" dirty="0" smtClean="0">
                  <a:solidFill>
                    <a:schemeClr val="tx1"/>
                  </a:solidFill>
                </a:endParaRPr>
              </a:p>
              <a:p>
                <a:r>
                  <a:rPr lang="de-DE" dirty="0" smtClean="0">
                    <a:solidFill>
                      <a:schemeClr val="tx1"/>
                    </a:solidFill>
                  </a:rPr>
                  <a:t>Non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resta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calcolare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E[X(C)]   </a:t>
                </a:r>
              </a:p>
              <a:p>
                <a:pPr lvl="1"/>
                <a:r>
                  <a:rPr lang="de-DE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scegliere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un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valore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 o,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equivalentemente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7"/>
                <a:endParaRPr lang="de-DE" sz="8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Intanto,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1) =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C)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area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di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area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di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bg-BG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k</m:t>
                            </m:r>
                          </m:e>
                          <m:sup>
                            <m: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2000" dirty="0" smtClean="0">
                  <a:solidFill>
                    <a:schemeClr val="tx1"/>
                  </a:solidFill>
                </a:endParaRPr>
              </a:p>
              <a:p>
                <a:pPr lvl="4"/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quindi, 		E[X</a:t>
                </a:r>
                <a:r>
                  <a:rPr lang="it-IT" dirty="0">
                    <a:solidFill>
                      <a:schemeClr val="tx1"/>
                    </a:solidFill>
                  </a:rPr>
                  <a:t>]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≤ </m:t>
                        </m:r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</m:sub>
                      <m:sup/>
                      <m:e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E[X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de-DE" dirty="0">
                    <a:solidFill>
                      <a:schemeClr val="tx1"/>
                    </a:solidFill>
                  </a:rPr>
                  <a:t>(C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≤ </m:t>
                        </m:r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</m:sub>
                      <m:sup/>
                      <m:e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[ 1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= 1)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+ 0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0) ] </a:t>
                </a:r>
                <a:r>
                  <a:rPr lang="it-IT" sz="800" dirty="0" smtClean="0">
                    <a:solidFill>
                      <a:schemeClr val="tx1"/>
                    </a:solidFill>
                  </a:rPr>
                  <a:t>																			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≤ </m:t>
                        </m:r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</m:sub>
                      <m:sup/>
                      <m:e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1)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bg-BG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0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k</m:t>
                            </m:r>
                          </m:e>
                          <m:sup>
                            <m:r>
                              <a:rPr lang="it-IT" sz="20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200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 </m:t>
                        </m:r>
                        <m:sSup>
                          <m:sSup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r</m:t>
                            </m:r>
                          </m:e>
                          <m:sup>
                            <m: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pPr lvl="5"/>
                <a:endParaRPr lang="de-DE" dirty="0" smtClean="0">
                  <a:solidFill>
                    <a:schemeClr val="tx1"/>
                  </a:solidFill>
                </a:endParaRPr>
              </a:p>
              <a:p>
                <a:r>
                  <a:rPr lang="de-DE" dirty="0" smtClean="0">
                    <a:solidFill>
                      <a:schemeClr val="tx1"/>
                    </a:solidFill>
                  </a:rPr>
                  <a:t>da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cui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C: X(C)=0) &lt; k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de-DE" dirty="0">
                    <a:solidFill>
                      <a:schemeClr val="tx1"/>
                    </a:solidFill>
                  </a:rPr>
                  <a:t>E[X(C)]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</m:t>
                        </m:r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E</m:t>
                        </m:r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d>
                          <m:d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C</m:t>
                            </m:r>
                          </m:e>
                        </m:d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=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lang="bg-BG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= </a:t>
                </a:r>
                <a:r>
                  <a:rPr lang="de-DE" dirty="0">
                    <a:solidFill>
                      <a:schemeClr val="tx1"/>
                    </a:solidFill>
                  </a:rPr>
                  <a:t>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rgbClr val="162DCF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04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112" y="119604"/>
            <a:ext cx="8911687" cy="92597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Delimitazione superiore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 smtClean="0">
                    <a:solidFill>
                      <a:schemeClr val="tx1"/>
                    </a:solidFill>
                  </a:rPr>
                  <a:t>Abbiamo posto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k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n</m:t>
                                    </m:r>
                                    <m:r>
                                      <a:rPr lang="it-IT" sz="160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60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bg-BG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800" dirty="0" smtClean="0">
                  <a:solidFill>
                    <a:schemeClr val="tx1"/>
                  </a:solidFill>
                </a:endParaRPr>
              </a:p>
              <a:p>
                <a:pPr lvl="6"/>
                <a:endParaRPr lang="it-IT" sz="2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C: X(C)=0)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de-DE" dirty="0">
                    <a:solidFill>
                      <a:schemeClr val="tx1"/>
                    </a:solidFill>
                  </a:rPr>
                  <a:t>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 </m:t>
                        </m:r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pPr lvl="5"/>
                <a:endParaRPr lang="de-DE" sz="200" dirty="0" smtClean="0">
                  <a:solidFill>
                    <a:schemeClr val="tx1"/>
                  </a:solidFill>
                </a:endParaRPr>
              </a:p>
              <a:p>
                <a:r>
                  <a:rPr lang="de-DE" dirty="0" smtClean="0">
                    <a:solidFill>
                      <a:schemeClr val="tx1"/>
                    </a:solidFill>
                  </a:rPr>
                  <a:t>Non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resta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scegliere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un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valore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 o,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equivalentemente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, per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7"/>
                <a:endParaRPr lang="de-DE" sz="8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Scegliamo </a:t>
                </a:r>
                <a:r>
                  <a:rPr lang="it-IT" b="1" dirty="0" smtClean="0">
                    <a:solidFill>
                      <a:srgbClr val="C00000"/>
                    </a:solidFill>
                  </a:rPr>
                  <a:t>r(</a:t>
                </a:r>
                <a:r>
                  <a:rPr lang="it-IT" b="1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C00000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</m:oMath>
                </a14:m>
                <a:r>
                  <a:rPr lang="it-IT" b="1" baseline="-25000" dirty="0">
                    <a:solidFill>
                      <a:srgbClr val="C00000"/>
                    </a:solidFill>
                  </a:rPr>
                  <a:t>1 </a:t>
                </a:r>
                <a:r>
                  <a:rPr lang="it-IT" sz="2400" b="1" dirty="0">
                    <a:solidFill>
                      <a:srgbClr val="C00000"/>
                    </a:solidFill>
                  </a:rPr>
                  <a:t>(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t-IT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a:rPr lang="it-IT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𝒍𝒏</m:t>
                                </m:r>
                              </m:fName>
                              <m:e>
                                <m:r>
                                  <a:rPr lang="it-IT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𝒏</m:t>
                                </m:r>
                              </m:e>
                            </m:func>
                          </m:num>
                          <m:den>
                            <m:r>
                              <a:rPr lang="it-IT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sz="2400" b="1" dirty="0">
                    <a:solidFill>
                      <a:srgbClr val="C00000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(ovvero k(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bg-BG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a:rPr lang="it-IT" sz="20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𝑙𝑛</m:t>
                                </m:r>
                              </m:fName>
                              <m:e>
                                <m:r>
                                  <a:rPr lang="it-IT" sz="20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it-IT" sz="20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)</a:t>
                </a:r>
              </a:p>
              <a:p>
                <a:r>
                  <a:rPr lang="de-DE" dirty="0" smtClean="0">
                    <a:solidFill>
                      <a:schemeClr val="tx1"/>
                    </a:solidFill>
                  </a:rPr>
                  <a:t>da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cui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 		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P</a:t>
                </a:r>
                <a:r>
                  <a:rPr lang="it-IT" b="1" dirty="0">
                    <a:solidFill>
                      <a:srgbClr val="162DC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162DC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b="1" dirty="0">
                    <a:solidFill>
                      <a:srgbClr val="162DCF"/>
                    </a:solidFill>
                  </a:rPr>
                  <a:t> C: X(C)=0) 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&lt; </a:t>
                </a:r>
                <a:r>
                  <a:rPr lang="de-DE" dirty="0">
                    <a:solidFill>
                      <a:schemeClr val="tx1"/>
                    </a:solidFill>
                  </a:rPr>
                  <a:t>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1 −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 </m:t>
                        </m:r>
                        <m:f>
                          <m:fPr>
                            <m:ctrlPr>
                              <a:rPr lang="bg-BG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it-IT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												  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it-IT" sz="2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 </m:t>
                        </m:r>
                        <m:f>
                          <m:fPr>
                            <m:ctrlPr>
                              <a:rPr lang="bg-BG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it-IT" sz="2000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it-IT" sz="2000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func>
                          </m:num>
                          <m:den>
                            <m:r>
                              <a:rPr lang="it-IT" sz="2000" b="0" i="0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>
                    <a:solidFill>
                      <a:schemeClr val="tx1"/>
                    </a:solidFill>
                  </a:rPr>
                  <a:t>n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 </m:t>
                        </m:r>
                        <m:f>
                          <m:fPr>
                            <m:ctrlPr>
                              <a:rPr lang="bg-BG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it-IT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it-IT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it-IT" b="0" i="0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162DCF"/>
                        </a:solidFill>
                        <a:latin typeface="Cambria Math" charset="0"/>
                      </a:rPr>
                      <m:t>𝒆</m:t>
                    </m:r>
                  </m:oMath>
                </a14:m>
                <a:r>
                  <a:rPr lang="it-IT" sz="2000" b="1" dirty="0">
                    <a:solidFill>
                      <a:srgbClr val="162DC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rgbClr val="162DC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t-IT" sz="2000" b="1" dirty="0">
                    <a:solidFill>
                      <a:srgbClr val="162DC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dirty="0">
                            <a:solidFill>
                              <a:srgbClr val="162DC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b="1" i="1" dirty="0">
                            <a:solidFill>
                              <a:srgbClr val="162DCF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it-IT" sz="2000" b="1" i="1" dirty="0" smtClean="0">
                            <a:solidFill>
                              <a:srgbClr val="162DCF"/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lang="it-IT" sz="2000" b="1" i="1" dirty="0">
                            <a:solidFill>
                              <a:srgbClr val="162DCF"/>
                            </a:solidFill>
                            <a:latin typeface="Cambria Math" charset="0"/>
                          </a:rPr>
                          <m:t>− </m:t>
                        </m:r>
                        <m:f>
                          <m:fPr>
                            <m:ctrlPr>
                              <a:rPr lang="bg-BG" sz="2000" b="1" i="1" dirty="0">
                                <a:solidFill>
                                  <a:srgbClr val="162DC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b="1" i="1" dirty="0">
                                    <a:solidFill>
                                      <a:srgbClr val="162DCF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 dirty="0">
                                    <a:solidFill>
                                      <a:srgbClr val="162DC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𝜸</m:t>
                                </m:r>
                              </m:e>
                              <m:sub>
                                <m:r>
                                  <a:rPr lang="it-IT" sz="2000" b="1" i="1" dirty="0">
                                    <a:solidFill>
                                      <a:srgbClr val="162DCF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it-IT" sz="2000" b="1" i="1" dirty="0">
                                    <a:solidFill>
                                      <a:srgbClr val="162DCF"/>
                                    </a:solidFill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r>
                              <a:rPr lang="it-IT" sz="2000" b="1" i="1" dirty="0">
                                <a:solidFill>
                                  <a:srgbClr val="162DCF"/>
                                </a:solidFill>
                                <a:latin typeface="Cambria Math" charset="0"/>
                              </a:rPr>
                              <m:t>𝟓</m:t>
                            </m:r>
                          </m:den>
                        </m:f>
                      </m:sup>
                    </m:sSup>
                  </m:oMath>
                </a14:m>
                <a:endParaRPr lang="it-IT" sz="2000" b="1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 scegliamo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</m:oMath>
                </a14:m>
                <a:r>
                  <a:rPr lang="it-IT" sz="2000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it-IT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C00000"/>
                    </a:solidFill>
                  </a:rPr>
                  <a:t>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, abbiamo che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&lt; 0 e, dunque, ponendo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- 1,</a:t>
                </a:r>
                <a:r>
                  <a:rPr lang="it-IT" dirty="0">
                    <a:solidFill>
                      <a:srgbClr val="162DCF"/>
                    </a:solidFill>
                  </a:rPr>
                  <a:t> </a:t>
                </a:r>
                <a:r>
                  <a:rPr lang="it-IT" dirty="0" smtClean="0">
                    <a:solidFill>
                      <a:srgbClr val="162DCF"/>
                    </a:solidFill>
                  </a:rPr>
                  <a:t>					</a:t>
                </a:r>
                <a:r>
                  <a:rPr lang="it-IT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it-IT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C: X(C)=0)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𝒆</m:t>
                        </m:r>
                      </m:num>
                      <m:den>
                        <m:sSup>
                          <m:sSupPr>
                            <m:ctrlPr>
                              <a:rPr lang="bg-BG" sz="2000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bg-BG" sz="2000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𝜶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b="1" dirty="0" smtClean="0">
                    <a:solidFill>
                      <a:srgbClr val="C00000"/>
                    </a:solidFill>
                  </a:rPr>
                  <a:t>  con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it-IT" b="1" dirty="0" smtClean="0">
                    <a:solidFill>
                      <a:srgbClr val="C00000"/>
                    </a:solidFill>
                  </a:rPr>
                  <a:t> &gt; 0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cioè, </a:t>
                </a:r>
                <a:r>
                  <a:rPr lang="it-IT" b="1" dirty="0" smtClean="0">
                    <a:solidFill>
                      <a:srgbClr val="C00000"/>
                    </a:solidFill>
                  </a:rPr>
                  <a:t>con alta </a:t>
                </a:r>
                <a:r>
                  <a:rPr lang="it-IT" b="1" dirty="0" err="1" smtClean="0">
                    <a:solidFill>
                      <a:srgbClr val="C00000"/>
                    </a:solidFill>
                  </a:rPr>
                  <a:t>probabiltà</a:t>
                </a:r>
                <a:r>
                  <a:rPr lang="it-IT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it-IT" b="1" dirty="0" err="1" smtClean="0">
                    <a:solidFill>
                      <a:srgbClr val="C00000"/>
                    </a:solidFill>
                  </a:rPr>
                  <a:t>Q</a:t>
                </a:r>
                <a:r>
                  <a:rPr lang="it-IT" b="1" dirty="0" smtClean="0">
                    <a:solidFill>
                      <a:srgbClr val="C00000"/>
                    </a:solidFill>
                  </a:rPr>
                  <a:t> non contiene celle vuote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QED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1045579"/>
                <a:ext cx="9598929" cy="5540416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44797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13430</TotalTime>
  <Words>134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Century Gothic</vt:lpstr>
      <vt:lpstr>Wingdings 3</vt:lpstr>
      <vt:lpstr>Arial</vt:lpstr>
      <vt:lpstr>Filo</vt:lpstr>
      <vt:lpstr>APPENDICE Grafi Geometrici aleatori e reti wireless </vt:lpstr>
      <vt:lpstr>Delimitazione superiore</vt:lpstr>
      <vt:lpstr>Chernoff Bounds</vt:lpstr>
      <vt:lpstr>Delimitazione superiore</vt:lpstr>
      <vt:lpstr>Delimitazione superiore</vt:lpstr>
      <vt:lpstr>Delimitazione superiore</vt:lpstr>
      <vt:lpstr>Delimitazione superiore</vt:lpstr>
      <vt:lpstr>Delimitazione superiore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453</cp:revision>
  <dcterms:created xsi:type="dcterms:W3CDTF">2020-03-06T09:19:14Z</dcterms:created>
  <dcterms:modified xsi:type="dcterms:W3CDTF">2020-10-10T13:26:56Z</dcterms:modified>
</cp:coreProperties>
</file>