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51" r:id="rId3"/>
    <p:sldId id="353" r:id="rId4"/>
    <p:sldId id="354" r:id="rId5"/>
    <p:sldId id="358" r:id="rId6"/>
    <p:sldId id="355" r:id="rId7"/>
    <p:sldId id="359" r:id="rId8"/>
    <p:sldId id="357" r:id="rId9"/>
    <p:sldId id="361" r:id="rId10"/>
    <p:sldId id="362" r:id="rId11"/>
    <p:sldId id="363" r:id="rId12"/>
    <p:sldId id="356" r:id="rId13"/>
    <p:sldId id="364" r:id="rId14"/>
    <p:sldId id="365" r:id="rId15"/>
    <p:sldId id="366" r:id="rId16"/>
    <p:sldId id="367" r:id="rId17"/>
    <p:sldId id="368" r:id="rId18"/>
    <p:sldId id="369" r:id="rId19"/>
    <p:sldId id="360" r:id="rId20"/>
    <p:sldId id="370" r:id="rId21"/>
    <p:sldId id="371" r:id="rId22"/>
    <p:sldId id="373" r:id="rId23"/>
    <p:sldId id="372" r:id="rId24"/>
    <p:sldId id="374" r:id="rId25"/>
    <p:sldId id="375" r:id="rId26"/>
    <p:sldId id="377" r:id="rId27"/>
    <p:sldId id="376" r:id="rId28"/>
    <p:sldId id="378" r:id="rId29"/>
    <p:sldId id="380" r:id="rId30"/>
    <p:sldId id="344" r:id="rId31"/>
    <p:sldId id="3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DCF"/>
    <a:srgbClr val="DD5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5958"/>
  </p:normalViewPr>
  <p:slideViewPr>
    <p:cSldViewPr snapToGrid="0" snapToObjects="1">
      <p:cViewPr>
        <p:scale>
          <a:sx n="120" d="100"/>
          <a:sy n="120" d="100"/>
        </p:scale>
        <p:origin x="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44863-6D25-A348-AE17-4FABEA86A514}" type="datetimeFigureOut">
              <a:rPr lang="it-IT" smtClean="0"/>
              <a:t>02/12/20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380AA-D57F-4E4D-B1E8-455A5C397555}" type="slidenum">
              <a:rPr lang="it-IT" smtClean="0"/>
              <a:t>‹n.›</a:t>
            </a:fld>
            <a:endParaRPr lang="it-IT"/>
          </a:p>
        </p:txBody>
      </p:sp>
    </p:spTree>
    <p:extLst>
      <p:ext uri="{BB962C8B-B14F-4D97-AF65-F5344CB8AC3E}">
        <p14:creationId xmlns:p14="http://schemas.microsoft.com/office/powerpoint/2010/main" val="1758940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stile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stile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stile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stile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stile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stile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stile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466549" y="1890131"/>
            <a:ext cx="8915399" cy="2262781"/>
          </a:xfrm>
        </p:spPr>
        <p:txBody>
          <a:bodyPr>
            <a:normAutofit/>
          </a:bodyPr>
          <a:lstStyle/>
          <a:p>
            <a:r>
              <a:rPr lang="it-IT" dirty="0" err="1" smtClean="0"/>
              <a:t>Herding</a:t>
            </a:r>
            <a:r>
              <a:rPr lang="it-IT" dirty="0" smtClean="0"/>
              <a:t>: seguire il gregge</a:t>
            </a:r>
            <a:endParaRPr lang="it-IT" dirty="0"/>
          </a:p>
        </p:txBody>
      </p:sp>
      <p:sp>
        <p:nvSpPr>
          <p:cNvPr id="3" name="Sottotitolo 2"/>
          <p:cNvSpPr>
            <a:spLocks noGrp="1"/>
          </p:cNvSpPr>
          <p:nvPr>
            <p:ph type="subTitle" idx="1"/>
          </p:nvPr>
        </p:nvSpPr>
        <p:spPr>
          <a:xfrm>
            <a:off x="2578061" y="4520901"/>
            <a:ext cx="8915399" cy="497148"/>
          </a:xfrm>
        </p:spPr>
        <p:txBody>
          <a:bodyPr>
            <a:normAutofit/>
          </a:bodyPr>
          <a:lstStyle/>
          <a:p>
            <a:endParaRPr lang="it-IT" dirty="0"/>
          </a:p>
        </p:txBody>
      </p:sp>
    </p:spTree>
    <p:extLst>
      <p:ext uri="{BB962C8B-B14F-4D97-AF65-F5344CB8AC3E}">
        <p14:creationId xmlns:p14="http://schemas.microsoft.com/office/powerpoint/2010/main" val="19232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lstStyle/>
          <a:p>
            <a:r>
              <a:rPr lang="it-IT" dirty="0">
                <a:solidFill>
                  <a:schemeClr val="tx1"/>
                </a:solidFill>
              </a:rPr>
              <a:t>Il gioco delle due urne</a:t>
            </a:r>
          </a:p>
        </p:txBody>
      </p:sp>
      <p:sp>
        <p:nvSpPr>
          <p:cNvPr id="3" name="Segnaposto contenuto 2"/>
          <p:cNvSpPr>
            <a:spLocks noGrp="1"/>
          </p:cNvSpPr>
          <p:nvPr>
            <p:ph idx="1"/>
          </p:nvPr>
        </p:nvSpPr>
        <p:spPr>
          <a:xfrm>
            <a:off x="1874545" y="967519"/>
            <a:ext cx="9598929" cy="5979691"/>
          </a:xfrm>
        </p:spPr>
        <p:txBody>
          <a:bodyPr>
            <a:normAutofit/>
          </a:bodyPr>
          <a:lstStyle/>
          <a:p>
            <a:r>
              <a:rPr lang="it-IT" dirty="0" smtClean="0">
                <a:solidFill>
                  <a:schemeClr val="tx1"/>
                </a:solidFill>
              </a:rPr>
              <a:t>GIOCATORE 2: </a:t>
            </a:r>
          </a:p>
          <a:p>
            <a:pPr lvl="1"/>
            <a:r>
              <a:rPr lang="it-IT" dirty="0" smtClean="0">
                <a:solidFill>
                  <a:schemeClr val="tx1"/>
                </a:solidFill>
              </a:rPr>
              <a:t>ora, prima </a:t>
            </a:r>
            <a:r>
              <a:rPr lang="it-IT" dirty="0">
                <a:solidFill>
                  <a:schemeClr val="tx1"/>
                </a:solidFill>
              </a:rPr>
              <a:t>di estrarre la </a:t>
            </a:r>
            <a:r>
              <a:rPr lang="it-IT" dirty="0" smtClean="0">
                <a:solidFill>
                  <a:schemeClr val="tx1"/>
                </a:solidFill>
              </a:rPr>
              <a:t>pallina, il giocatore deduce ciò che ha estratto il </a:t>
            </a:r>
            <a:r>
              <a:rPr lang="it-IT" dirty="0">
                <a:solidFill>
                  <a:schemeClr val="tx1"/>
                </a:solidFill>
              </a:rPr>
              <a:t>GIOCATORE </a:t>
            </a:r>
            <a:r>
              <a:rPr lang="it-IT" dirty="0" smtClean="0">
                <a:solidFill>
                  <a:schemeClr val="tx1"/>
                </a:solidFill>
              </a:rPr>
              <a:t>1: siccome sa che chi lo ha preceduto è il GIOCATORE 1, il GIOCATORE 2 sa che, se il </a:t>
            </a:r>
            <a:r>
              <a:rPr lang="it-IT" dirty="0">
                <a:solidFill>
                  <a:schemeClr val="tx1"/>
                </a:solidFill>
              </a:rPr>
              <a:t>GIOCATORE 1 </a:t>
            </a:r>
            <a:r>
              <a:rPr lang="it-IT" dirty="0" smtClean="0">
                <a:solidFill>
                  <a:schemeClr val="tx1"/>
                </a:solidFill>
              </a:rPr>
              <a:t>ha risposto MB è perché ha estratto una pallina blu</a:t>
            </a:r>
          </a:p>
          <a:p>
            <a:pPr lvl="1"/>
            <a:r>
              <a:rPr lang="it-IT" dirty="0">
                <a:solidFill>
                  <a:schemeClr val="tx1"/>
                </a:solidFill>
              </a:rPr>
              <a:t>se estrae una </a:t>
            </a:r>
            <a:r>
              <a:rPr lang="it-IT" dirty="0" smtClean="0">
                <a:solidFill>
                  <a:schemeClr val="tx1"/>
                </a:solidFill>
              </a:rPr>
              <a:t>pallina rossa</a:t>
            </a:r>
            <a:r>
              <a:rPr lang="it-IT" dirty="0">
                <a:solidFill>
                  <a:schemeClr val="tx1"/>
                </a:solidFill>
              </a:rPr>
              <a:t>, </a:t>
            </a:r>
            <a:r>
              <a:rPr lang="it-IT" dirty="0" smtClean="0">
                <a:solidFill>
                  <a:schemeClr val="tx1"/>
                </a:solidFill>
              </a:rPr>
              <a:t>è </a:t>
            </a:r>
            <a:r>
              <a:rPr lang="it-IT" dirty="0">
                <a:solidFill>
                  <a:schemeClr val="tx1"/>
                </a:solidFill>
              </a:rPr>
              <a:t>come se il gioco iniziasse dal GIOCATORE 2</a:t>
            </a:r>
            <a:r>
              <a:rPr lang="it-IT" dirty="0" smtClean="0">
                <a:solidFill>
                  <a:schemeClr val="tx1"/>
                </a:solidFill>
              </a:rPr>
              <a:t>... e quindi non consideriamo questo caso</a:t>
            </a:r>
          </a:p>
          <a:p>
            <a:pPr lvl="1"/>
            <a:r>
              <a:rPr lang="it-IT" dirty="0" smtClean="0">
                <a:solidFill>
                  <a:schemeClr val="tx1"/>
                </a:solidFill>
              </a:rPr>
              <a:t>assumiamo che estragga una pallina blu; in questo caso, sa che sono state estratte due palline blu e questo rinforza l’ipotesi che l’urna sia MB: e quello che risponde è MB</a:t>
            </a:r>
          </a:p>
          <a:p>
            <a:r>
              <a:rPr lang="it-IT" dirty="0">
                <a:solidFill>
                  <a:schemeClr val="tx1"/>
                </a:solidFill>
              </a:rPr>
              <a:t>GIOCATORE </a:t>
            </a:r>
            <a:r>
              <a:rPr lang="it-IT" dirty="0" smtClean="0">
                <a:solidFill>
                  <a:schemeClr val="tx1"/>
                </a:solidFill>
              </a:rPr>
              <a:t>3: </a:t>
            </a:r>
            <a:endParaRPr lang="it-IT" dirty="0">
              <a:solidFill>
                <a:schemeClr val="tx1"/>
              </a:solidFill>
            </a:endParaRPr>
          </a:p>
          <a:p>
            <a:pPr lvl="1"/>
            <a:r>
              <a:rPr lang="it-IT" dirty="0" smtClean="0">
                <a:solidFill>
                  <a:schemeClr val="tx1"/>
                </a:solidFill>
              </a:rPr>
              <a:t>prima </a:t>
            </a:r>
            <a:r>
              <a:rPr lang="it-IT" dirty="0">
                <a:solidFill>
                  <a:schemeClr val="tx1"/>
                </a:solidFill>
              </a:rPr>
              <a:t>di estrarre la </a:t>
            </a:r>
            <a:r>
              <a:rPr lang="it-IT" dirty="0" smtClean="0">
                <a:solidFill>
                  <a:schemeClr val="tx1"/>
                </a:solidFill>
              </a:rPr>
              <a:t>pallina, </a:t>
            </a:r>
            <a:r>
              <a:rPr lang="it-IT" dirty="0">
                <a:solidFill>
                  <a:schemeClr val="tx1"/>
                </a:solidFill>
              </a:rPr>
              <a:t>il giocatore </a:t>
            </a:r>
            <a:r>
              <a:rPr lang="it-IT" dirty="0" smtClean="0">
                <a:solidFill>
                  <a:schemeClr val="tx1"/>
                </a:solidFill>
              </a:rPr>
              <a:t>deduce ciò </a:t>
            </a:r>
            <a:r>
              <a:rPr lang="it-IT" dirty="0">
                <a:solidFill>
                  <a:schemeClr val="tx1"/>
                </a:solidFill>
              </a:rPr>
              <a:t>che </a:t>
            </a:r>
            <a:r>
              <a:rPr lang="it-IT" dirty="0" smtClean="0">
                <a:solidFill>
                  <a:schemeClr val="tx1"/>
                </a:solidFill>
              </a:rPr>
              <a:t>hanno </a:t>
            </a:r>
            <a:r>
              <a:rPr lang="it-IT" dirty="0">
                <a:solidFill>
                  <a:schemeClr val="tx1"/>
                </a:solidFill>
              </a:rPr>
              <a:t>estratto il GIOCATORE </a:t>
            </a:r>
            <a:r>
              <a:rPr lang="it-IT" dirty="0" smtClean="0">
                <a:solidFill>
                  <a:schemeClr val="tx1"/>
                </a:solidFill>
              </a:rPr>
              <a:t>1 e il </a:t>
            </a:r>
            <a:r>
              <a:rPr lang="it-IT" dirty="0">
                <a:solidFill>
                  <a:schemeClr val="tx1"/>
                </a:solidFill>
              </a:rPr>
              <a:t>GIOCATORE </a:t>
            </a:r>
            <a:r>
              <a:rPr lang="it-IT" dirty="0" smtClean="0">
                <a:solidFill>
                  <a:schemeClr val="tx1"/>
                </a:solidFill>
              </a:rPr>
              <a:t> 2: lo stesso ragionamento operato dal GIOCATORE 2 permette al GIOCATORE 3 di capire che il GIOCATORE 1 ha estratto una pallina blu, e, siccome </a:t>
            </a:r>
            <a:r>
              <a:rPr lang="it-IT" dirty="0">
                <a:solidFill>
                  <a:schemeClr val="tx1"/>
                </a:solidFill>
              </a:rPr>
              <a:t>sa che chi lo ha preceduto è il GIOCATORE </a:t>
            </a:r>
            <a:r>
              <a:rPr lang="it-IT" dirty="0" smtClean="0">
                <a:solidFill>
                  <a:schemeClr val="tx1"/>
                </a:solidFill>
              </a:rPr>
              <a:t>2, </a:t>
            </a:r>
            <a:r>
              <a:rPr lang="it-IT" dirty="0">
                <a:solidFill>
                  <a:schemeClr val="tx1"/>
                </a:solidFill>
              </a:rPr>
              <a:t>il GIOCATORE </a:t>
            </a:r>
            <a:r>
              <a:rPr lang="it-IT" dirty="0" smtClean="0">
                <a:solidFill>
                  <a:schemeClr val="tx1"/>
                </a:solidFill>
              </a:rPr>
              <a:t>3 </a:t>
            </a:r>
            <a:r>
              <a:rPr lang="it-IT" dirty="0">
                <a:solidFill>
                  <a:schemeClr val="tx1"/>
                </a:solidFill>
              </a:rPr>
              <a:t>sa </a:t>
            </a:r>
            <a:r>
              <a:rPr lang="it-IT" dirty="0" smtClean="0">
                <a:solidFill>
                  <a:schemeClr val="tx1"/>
                </a:solidFill>
              </a:rPr>
              <a:t>che </a:t>
            </a:r>
            <a:r>
              <a:rPr lang="it-IT" dirty="0">
                <a:solidFill>
                  <a:schemeClr val="tx1"/>
                </a:solidFill>
              </a:rPr>
              <a:t>se il GIOCATORE </a:t>
            </a:r>
            <a:r>
              <a:rPr lang="it-IT" dirty="0" smtClean="0">
                <a:solidFill>
                  <a:schemeClr val="tx1"/>
                </a:solidFill>
              </a:rPr>
              <a:t>2 </a:t>
            </a:r>
            <a:r>
              <a:rPr lang="it-IT" dirty="0">
                <a:solidFill>
                  <a:schemeClr val="tx1"/>
                </a:solidFill>
              </a:rPr>
              <a:t>ha risposto MB è perché ha estratto una </a:t>
            </a:r>
            <a:r>
              <a:rPr lang="it-IT" dirty="0" smtClean="0">
                <a:solidFill>
                  <a:schemeClr val="tx1"/>
                </a:solidFill>
              </a:rPr>
              <a:t>pallina blu</a:t>
            </a:r>
            <a:endParaRPr lang="it-IT" dirty="0">
              <a:solidFill>
                <a:schemeClr val="tx1"/>
              </a:solidFill>
            </a:endParaRPr>
          </a:p>
          <a:p>
            <a:pPr lvl="1"/>
            <a:r>
              <a:rPr lang="it-IT" dirty="0">
                <a:solidFill>
                  <a:schemeClr val="tx1"/>
                </a:solidFill>
              </a:rPr>
              <a:t>se estrae una </a:t>
            </a:r>
            <a:r>
              <a:rPr lang="it-IT" dirty="0" smtClean="0">
                <a:solidFill>
                  <a:schemeClr val="tx1"/>
                </a:solidFill>
              </a:rPr>
              <a:t>pallina blu sa </a:t>
            </a:r>
            <a:r>
              <a:rPr lang="it-IT" dirty="0">
                <a:solidFill>
                  <a:schemeClr val="tx1"/>
                </a:solidFill>
              </a:rPr>
              <a:t>che sono state estratte </a:t>
            </a:r>
            <a:r>
              <a:rPr lang="it-IT" dirty="0" smtClean="0">
                <a:solidFill>
                  <a:schemeClr val="tx1"/>
                </a:solidFill>
              </a:rPr>
              <a:t>tre palline blu </a:t>
            </a:r>
            <a:r>
              <a:rPr lang="it-IT" dirty="0">
                <a:solidFill>
                  <a:schemeClr val="tx1"/>
                </a:solidFill>
              </a:rPr>
              <a:t>e questo rinforza l’ipotesi che l’urna sia MB: e questo è quello che </a:t>
            </a:r>
            <a:r>
              <a:rPr lang="it-IT" dirty="0" smtClean="0">
                <a:solidFill>
                  <a:schemeClr val="tx1"/>
                </a:solidFill>
              </a:rPr>
              <a:t>risponde (e, fin qui, non ci piove)</a:t>
            </a:r>
          </a:p>
          <a:p>
            <a:pPr lvl="1"/>
            <a:r>
              <a:rPr lang="it-IT" dirty="0" smtClean="0">
                <a:solidFill>
                  <a:schemeClr val="tx1"/>
                </a:solidFill>
              </a:rPr>
              <a:t>se estrae una pallina rossa sa </a:t>
            </a:r>
            <a:r>
              <a:rPr lang="it-IT" dirty="0">
                <a:solidFill>
                  <a:schemeClr val="tx1"/>
                </a:solidFill>
              </a:rPr>
              <a:t>che sono state estratte </a:t>
            </a:r>
            <a:r>
              <a:rPr lang="it-IT" dirty="0" smtClean="0">
                <a:solidFill>
                  <a:schemeClr val="tx1"/>
                </a:solidFill>
              </a:rPr>
              <a:t>due palline blu </a:t>
            </a:r>
            <a:r>
              <a:rPr lang="it-IT" dirty="0">
                <a:solidFill>
                  <a:schemeClr val="tx1"/>
                </a:solidFill>
              </a:rPr>
              <a:t>e </a:t>
            </a:r>
            <a:r>
              <a:rPr lang="it-IT" dirty="0" smtClean="0">
                <a:solidFill>
                  <a:schemeClr val="tx1"/>
                </a:solidFill>
              </a:rPr>
              <a:t>una rossa: perciò anche in questo caso sembra più probabile che sia un’urna MB che non MR - e MB è </a:t>
            </a:r>
            <a:r>
              <a:rPr lang="it-IT" dirty="0">
                <a:solidFill>
                  <a:schemeClr val="tx1"/>
                </a:solidFill>
              </a:rPr>
              <a:t>quello che </a:t>
            </a:r>
            <a:r>
              <a:rPr lang="it-IT" dirty="0" smtClean="0">
                <a:solidFill>
                  <a:schemeClr val="tx1"/>
                </a:solidFill>
              </a:rPr>
              <a:t>il GIOCATORE 3 risponde</a:t>
            </a:r>
            <a:endParaRPr lang="it-IT" dirty="0">
              <a:solidFill>
                <a:schemeClr val="tx1"/>
              </a:solidFill>
            </a:endParaRPr>
          </a:p>
        </p:txBody>
      </p:sp>
    </p:spTree>
    <p:extLst>
      <p:ext uri="{BB962C8B-B14F-4D97-AF65-F5344CB8AC3E}">
        <p14:creationId xmlns:p14="http://schemas.microsoft.com/office/powerpoint/2010/main" val="173471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lstStyle/>
          <a:p>
            <a:r>
              <a:rPr lang="it-IT" dirty="0">
                <a:solidFill>
                  <a:schemeClr val="tx1"/>
                </a:solidFill>
              </a:rPr>
              <a:t>Il gioco delle due urne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74545" y="967519"/>
                <a:ext cx="9598929" cy="5890481"/>
              </a:xfrm>
            </p:spPr>
            <p:txBody>
              <a:bodyPr>
                <a:normAutofit/>
              </a:bodyPr>
              <a:lstStyle/>
              <a:p>
                <a:r>
                  <a:rPr lang="it-IT" dirty="0" smtClean="0">
                    <a:solidFill>
                      <a:schemeClr val="tx1"/>
                    </a:solidFill>
                  </a:rPr>
                  <a:t>GIOCATORE 3: </a:t>
                </a:r>
                <a:endParaRPr lang="it-IT" dirty="0">
                  <a:solidFill>
                    <a:schemeClr val="tx1"/>
                  </a:solidFill>
                </a:endParaRPr>
              </a:p>
              <a:p>
                <a:pPr lvl="1"/>
                <a:r>
                  <a:rPr lang="it-IT" dirty="0" smtClean="0">
                    <a:solidFill>
                      <a:schemeClr val="tx1"/>
                    </a:solidFill>
                  </a:rPr>
                  <a:t>qualunque pallina estragga, risponde MB perché sa che su tre estrazioni almeno due sono state blu</a:t>
                </a:r>
              </a:p>
              <a:p>
                <a:r>
                  <a:rPr lang="it-IT" dirty="0" smtClean="0">
                    <a:solidFill>
                      <a:schemeClr val="tx1"/>
                    </a:solidFill>
                  </a:rPr>
                  <a:t>GIOCATORE 4: </a:t>
                </a:r>
                <a:endParaRPr lang="it-IT" dirty="0">
                  <a:solidFill>
                    <a:schemeClr val="tx1"/>
                  </a:solidFill>
                </a:endParaRPr>
              </a:p>
              <a:p>
                <a:pPr lvl="1"/>
                <a:r>
                  <a:rPr lang="it-IT" dirty="0">
                    <a:solidFill>
                      <a:schemeClr val="tx1"/>
                    </a:solidFill>
                  </a:rPr>
                  <a:t>prima di estrarre la </a:t>
                </a:r>
                <a:r>
                  <a:rPr lang="it-IT" dirty="0" smtClean="0">
                    <a:solidFill>
                      <a:schemeClr val="tx1"/>
                    </a:solidFill>
                  </a:rPr>
                  <a:t>pallina, </a:t>
                </a:r>
                <a:r>
                  <a:rPr lang="it-IT" dirty="0">
                    <a:solidFill>
                      <a:schemeClr val="tx1"/>
                    </a:solidFill>
                  </a:rPr>
                  <a:t>il giocatore deduce ciò che hanno estratto il GIOCATORE 1 e il GIOCATORE  2: lo stesso ragionamento operato dal GIOCATORE </a:t>
                </a:r>
                <a:r>
                  <a:rPr lang="it-IT" dirty="0" smtClean="0">
                    <a:solidFill>
                      <a:schemeClr val="tx1"/>
                    </a:solidFill>
                  </a:rPr>
                  <a:t>3 </a:t>
                </a:r>
                <a:r>
                  <a:rPr lang="it-IT" dirty="0">
                    <a:solidFill>
                      <a:schemeClr val="tx1"/>
                    </a:solidFill>
                  </a:rPr>
                  <a:t>permette al GIOCATORE </a:t>
                </a:r>
                <a:r>
                  <a:rPr lang="it-IT" dirty="0" smtClean="0">
                    <a:solidFill>
                      <a:schemeClr val="tx1"/>
                    </a:solidFill>
                  </a:rPr>
                  <a:t>4 </a:t>
                </a:r>
                <a:r>
                  <a:rPr lang="it-IT" dirty="0">
                    <a:solidFill>
                      <a:schemeClr val="tx1"/>
                    </a:solidFill>
                  </a:rPr>
                  <a:t>di capire che il GIOCATORE 1 ha estratto una </a:t>
                </a:r>
                <a:r>
                  <a:rPr lang="it-IT" dirty="0" smtClean="0">
                    <a:solidFill>
                      <a:schemeClr val="tx1"/>
                    </a:solidFill>
                  </a:rPr>
                  <a:t>pallina blu e il </a:t>
                </a:r>
                <a:r>
                  <a:rPr lang="it-IT" dirty="0">
                    <a:solidFill>
                      <a:schemeClr val="tx1"/>
                    </a:solidFill>
                  </a:rPr>
                  <a:t>GIOCATORE 2 </a:t>
                </a:r>
                <a:r>
                  <a:rPr lang="it-IT" dirty="0" smtClean="0">
                    <a:solidFill>
                      <a:schemeClr val="tx1"/>
                    </a:solidFill>
                  </a:rPr>
                  <a:t>ha </a:t>
                </a:r>
                <a:r>
                  <a:rPr lang="it-IT" dirty="0">
                    <a:solidFill>
                      <a:schemeClr val="tx1"/>
                    </a:solidFill>
                  </a:rPr>
                  <a:t>estratto una </a:t>
                </a:r>
                <a:r>
                  <a:rPr lang="it-IT" dirty="0" smtClean="0">
                    <a:solidFill>
                      <a:schemeClr val="tx1"/>
                    </a:solidFill>
                  </a:rPr>
                  <a:t>pallina blu </a:t>
                </a:r>
              </a:p>
              <a:p>
                <a:pPr lvl="1"/>
                <a:r>
                  <a:rPr lang="it-IT" dirty="0" smtClean="0">
                    <a:solidFill>
                      <a:schemeClr val="tx1"/>
                    </a:solidFill>
                  </a:rPr>
                  <a:t>invece, nulla può dedurre circa l’estrazione del GIOCATORE 3 perché sa che, qualunque fosse stata la sua estrazione, avrebbe comunque risposto MB!</a:t>
                </a:r>
                <a:endParaRPr lang="it-IT" dirty="0">
                  <a:solidFill>
                    <a:schemeClr val="tx1"/>
                  </a:solidFill>
                </a:endParaRPr>
              </a:p>
              <a:p>
                <a:pPr lvl="1"/>
                <a:r>
                  <a:rPr lang="it-IT" dirty="0" smtClean="0">
                    <a:solidFill>
                      <a:schemeClr val="tx1"/>
                    </a:solidFill>
                  </a:rPr>
                  <a:t>perciò, ha esattamente le stesse informazioni che aveva il GIOCATORE 3 e, di conseguenza, non può che comportarsi esattamente come il GIOCATORE 3: qualunque pallina estragga, risponderà MB! </a:t>
                </a:r>
              </a:p>
              <a:p>
                <a:r>
                  <a:rPr lang="it-IT" dirty="0" smtClean="0">
                    <a:solidFill>
                      <a:schemeClr val="tx1"/>
                    </a:solidFill>
                  </a:rPr>
                  <a:t>GIOCATORE x, con x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5: </a:t>
                </a:r>
              </a:p>
              <a:p>
                <a:pPr lvl="1"/>
                <a:r>
                  <a:rPr lang="it-IT" dirty="0" smtClean="0">
                    <a:solidFill>
                      <a:schemeClr val="tx1"/>
                    </a:solidFill>
                  </a:rPr>
                  <a:t>esattamente come il GIOCATORE 4</a:t>
                </a:r>
              </a:p>
              <a:p>
                <a:r>
                  <a:rPr lang="it-IT" dirty="0" smtClean="0">
                    <a:solidFill>
                      <a:schemeClr val="tx1"/>
                    </a:solidFill>
                  </a:rPr>
                  <a:t>Si è innescato un fenomeno a cascata – una </a:t>
                </a:r>
                <a:r>
                  <a:rPr lang="it-IT" b="1" i="1" dirty="0" smtClean="0">
                    <a:solidFill>
                      <a:srgbClr val="DD51E7"/>
                    </a:solidFill>
                  </a:rPr>
                  <a:t>cascata imitativa</a:t>
                </a:r>
              </a:p>
              <a:p>
                <a:pPr lvl="1"/>
                <a:r>
                  <a:rPr lang="it-IT" dirty="0" smtClean="0">
                    <a:solidFill>
                      <a:schemeClr val="tx1"/>
                    </a:solidFill>
                  </a:rPr>
                  <a:t>qualunque saranno le estrazioni, ogni giocatore risponderà MB</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74545" y="967519"/>
                <a:ext cx="9598929" cy="5890481"/>
              </a:xfrm>
              <a:blipFill rotWithShape="0">
                <a:blip r:embed="rId2"/>
                <a:stretch>
                  <a:fillRect l="-445" t="-621"/>
                </a:stretch>
              </a:blipFill>
            </p:spPr>
            <p:txBody>
              <a:bodyPr/>
              <a:lstStyle/>
              <a:p>
                <a:r>
                  <a:rPr lang="it-IT">
                    <a:noFill/>
                  </a:rPr>
                  <a:t> </a:t>
                </a:r>
              </a:p>
            </p:txBody>
          </p:sp>
        </mc:Fallback>
      </mc:AlternateContent>
    </p:spTree>
    <p:extLst>
      <p:ext uri="{BB962C8B-B14F-4D97-AF65-F5344CB8AC3E}">
        <p14:creationId xmlns:p14="http://schemas.microsoft.com/office/powerpoint/2010/main" val="63738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lstStyle/>
          <a:p>
            <a:r>
              <a:rPr lang="it-IT" dirty="0" smtClean="0">
                <a:solidFill>
                  <a:schemeClr val="tx1"/>
                </a:solidFill>
              </a:rPr>
              <a:t>Il Teorema di </a:t>
            </a:r>
            <a:r>
              <a:rPr lang="it-IT" dirty="0" err="1" smtClean="0">
                <a:solidFill>
                  <a:schemeClr val="tx1"/>
                </a:solidFill>
              </a:rPr>
              <a:t>Bayes</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74545" y="1034427"/>
                <a:ext cx="9598929" cy="5685350"/>
              </a:xfrm>
            </p:spPr>
            <p:txBody>
              <a:bodyPr>
                <a:normAutofit lnSpcReduction="10000"/>
              </a:bodyPr>
              <a:lstStyle/>
              <a:p>
                <a:r>
                  <a:rPr lang="it-IT" dirty="0" smtClean="0">
                    <a:solidFill>
                      <a:schemeClr val="tx1"/>
                    </a:solidFill>
                  </a:rPr>
                  <a:t>Per capire se l’intuizione che ha guidato i giocatori sia fondata razionalmente, dobbiamo calcolare la probabilità di vittoria di ciascun giocatore</a:t>
                </a:r>
              </a:p>
              <a:p>
                <a:r>
                  <a:rPr lang="it-IT" dirty="0" smtClean="0">
                    <a:solidFill>
                      <a:schemeClr val="tx1"/>
                    </a:solidFill>
                  </a:rPr>
                  <a:t>E, per farlo, abbiamo bisogno del Teorema di </a:t>
                </a:r>
                <a:r>
                  <a:rPr lang="it-IT" dirty="0" err="1" smtClean="0">
                    <a:solidFill>
                      <a:schemeClr val="tx1"/>
                    </a:solidFill>
                  </a:rPr>
                  <a:t>Bayes</a:t>
                </a:r>
                <a:r>
                  <a:rPr lang="it-IT" dirty="0" smtClean="0">
                    <a:solidFill>
                      <a:schemeClr val="tx1"/>
                    </a:solidFill>
                  </a:rPr>
                  <a:t>: dati due eventi A e B, </a:t>
                </a:r>
                <a:r>
                  <a:rPr lang="it-IT" sz="800" dirty="0" smtClean="0">
                    <a:solidFill>
                      <a:schemeClr val="tx1"/>
                    </a:solidFill>
                  </a:rPr>
                  <a:t>																										</a:t>
                </a:r>
                <a:r>
                  <a:rPr lang="it-IT" dirty="0" err="1" smtClean="0">
                    <a:solidFill>
                      <a:schemeClr val="tx1"/>
                    </a:solidFill>
                  </a:rPr>
                  <a:t>P</a:t>
                </a:r>
                <a:r>
                  <a:rPr lang="it-IT" dirty="0" smtClean="0">
                    <a:solidFill>
                      <a:schemeClr val="tx1"/>
                    </a:solidFill>
                  </a:rPr>
                  <a:t>(A|B)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P</a:t>
                </a:r>
                <a:r>
                  <a:rPr lang="it-IT" dirty="0" smtClean="0">
                    <a:solidFill>
                      <a:schemeClr val="tx1"/>
                    </a:solidFill>
                  </a:rPr>
                  <a:t>(B) = </a:t>
                </a:r>
                <a:r>
                  <a:rPr lang="it-IT" dirty="0" err="1" smtClean="0">
                    <a:solidFill>
                      <a:schemeClr val="tx1"/>
                    </a:solidFill>
                  </a:rPr>
                  <a:t>P</a:t>
                </a:r>
                <a:r>
                  <a:rPr lang="it-IT" dirty="0" smtClean="0">
                    <a:solidFill>
                      <a:schemeClr val="tx1"/>
                    </a:solidFill>
                  </a:rPr>
                  <a:t>(B|A)</a:t>
                </a:r>
                <a:r>
                  <a:rPr lang="it-IT" dirty="0">
                    <a:solidFill>
                      <a:schemeClr val="tx1"/>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err="1" smtClean="0">
                    <a:solidFill>
                      <a:schemeClr val="tx1"/>
                    </a:solidFill>
                  </a:rPr>
                  <a:t>P</a:t>
                </a:r>
                <a:r>
                  <a:rPr lang="it-IT" dirty="0" smtClean="0">
                    <a:solidFill>
                      <a:schemeClr val="tx1"/>
                    </a:solidFill>
                  </a:rPr>
                  <a:t>(A)</a:t>
                </a:r>
              </a:p>
              <a:p>
                <a:pPr lvl="1"/>
                <a:r>
                  <a:rPr lang="it-IT" dirty="0" smtClean="0">
                    <a:solidFill>
                      <a:schemeClr val="tx1"/>
                    </a:solidFill>
                  </a:rPr>
                  <a:t>dove </a:t>
                </a:r>
                <a:r>
                  <a:rPr lang="it-IT" dirty="0" err="1" smtClean="0">
                    <a:solidFill>
                      <a:schemeClr val="tx1"/>
                    </a:solidFill>
                  </a:rPr>
                  <a:t>P</a:t>
                </a:r>
                <a:r>
                  <a:rPr lang="it-IT" dirty="0" smtClean="0">
                    <a:solidFill>
                      <a:schemeClr val="tx1"/>
                    </a:solidFill>
                  </a:rPr>
                  <a:t>(A|B) è la probabilità che si verifichi A nel caso in cui si sia verificato B</a:t>
                </a:r>
              </a:p>
              <a:p>
                <a:pPr lvl="8"/>
                <a:endParaRPr lang="it-IT" sz="800" dirty="0" smtClean="0">
                  <a:solidFill>
                    <a:schemeClr val="tx1"/>
                  </a:solidFill>
                </a:endParaRPr>
              </a:p>
              <a:p>
                <a:r>
                  <a:rPr lang="it-IT" dirty="0" smtClean="0">
                    <a:solidFill>
                      <a:schemeClr val="tx1"/>
                    </a:solidFill>
                  </a:rPr>
                  <a:t>Che possiamo scrivere come </a:t>
                </a:r>
                <a:r>
                  <a:rPr lang="it-IT" dirty="0" err="1" smtClean="0">
                    <a:solidFill>
                      <a:schemeClr val="tx1"/>
                    </a:solidFill>
                  </a:rPr>
                  <a:t>P</a:t>
                </a:r>
                <a:r>
                  <a:rPr lang="it-IT" dirty="0" smtClean="0">
                    <a:solidFill>
                      <a:schemeClr val="tx1"/>
                    </a:solidFill>
                  </a:rPr>
                  <a:t>(A|B) = </a:t>
                </a:r>
                <a14:m>
                  <m:oMath xmlns:m="http://schemas.openxmlformats.org/officeDocument/2006/math">
                    <m:f>
                      <m:fPr>
                        <m:ctrlPr>
                          <a:rPr lang="bg-BG" sz="2400" i="1" smtClean="0">
                            <a:solidFill>
                              <a:schemeClr val="tx1"/>
                            </a:solidFill>
                            <a:latin typeface="Cambria Math" charset="0"/>
                          </a:rPr>
                        </m:ctrlPr>
                      </m:fPr>
                      <m:num>
                        <m:r>
                          <m:rPr>
                            <m:sty m:val="p"/>
                          </m:rPr>
                          <a:rPr lang="it-IT" sz="2400" b="0" i="0" smtClean="0">
                            <a:solidFill>
                              <a:schemeClr val="tx1"/>
                            </a:solidFill>
                            <a:latin typeface="Cambria Math" charset="0"/>
                          </a:rPr>
                          <m:t>P</m:t>
                        </m:r>
                        <m:r>
                          <a:rPr lang="it-IT" sz="2400" b="0" i="0" smtClean="0">
                            <a:solidFill>
                              <a:schemeClr val="tx1"/>
                            </a:solidFill>
                            <a:latin typeface="Cambria Math" charset="0"/>
                          </a:rPr>
                          <m:t>(</m:t>
                        </m:r>
                        <m:r>
                          <m:rPr>
                            <m:sty m:val="p"/>
                          </m:rPr>
                          <a:rPr lang="it-IT" sz="2400" b="0" i="0" smtClean="0">
                            <a:solidFill>
                              <a:schemeClr val="tx1"/>
                            </a:solidFill>
                            <a:latin typeface="Cambria Math" charset="0"/>
                          </a:rPr>
                          <m:t>B</m:t>
                        </m:r>
                        <m:r>
                          <a:rPr lang="it-IT" sz="2400" b="0" i="0" smtClean="0">
                            <a:solidFill>
                              <a:schemeClr val="tx1"/>
                            </a:solidFill>
                            <a:latin typeface="Cambria Math" charset="0"/>
                          </a:rPr>
                          <m:t>|</m:t>
                        </m:r>
                        <m:r>
                          <m:rPr>
                            <m:sty m:val="p"/>
                          </m:rPr>
                          <a:rPr lang="it-IT" sz="2400" b="0" i="0" smtClean="0">
                            <a:solidFill>
                              <a:schemeClr val="tx1"/>
                            </a:solidFill>
                            <a:latin typeface="Cambria Math" charset="0"/>
                          </a:rPr>
                          <m:t>A</m:t>
                        </m:r>
                        <m:r>
                          <a:rPr lang="it-IT" sz="2400" b="0" i="0" smtClean="0">
                            <a:solidFill>
                              <a:schemeClr val="tx1"/>
                            </a:solidFill>
                            <a:latin typeface="Cambria Math" charset="0"/>
                          </a:rPr>
                          <m:t>) ∙ </m:t>
                        </m:r>
                        <m:r>
                          <m:rPr>
                            <m:sty m:val="p"/>
                          </m:rPr>
                          <a:rPr lang="it-IT" sz="2400" b="0" i="0" smtClean="0">
                            <a:solidFill>
                              <a:schemeClr val="tx1"/>
                            </a:solidFill>
                            <a:latin typeface="Cambria Math" charset="0"/>
                            <a:ea typeface="Cambria Math" charset="0"/>
                            <a:cs typeface="Cambria Math" charset="0"/>
                          </a:rPr>
                          <m:t>P</m:t>
                        </m:r>
                        <m:r>
                          <a:rPr lang="it-IT" sz="2400" b="0" i="0" smtClean="0">
                            <a:solidFill>
                              <a:schemeClr val="tx1"/>
                            </a:solidFill>
                            <a:latin typeface="Cambria Math" charset="0"/>
                            <a:ea typeface="Cambria Math" charset="0"/>
                            <a:cs typeface="Cambria Math" charset="0"/>
                          </a:rPr>
                          <m:t>(</m:t>
                        </m:r>
                        <m:r>
                          <m:rPr>
                            <m:sty m:val="p"/>
                          </m:rPr>
                          <a:rPr lang="it-IT" sz="2400" b="0" i="0" smtClean="0">
                            <a:solidFill>
                              <a:schemeClr val="tx1"/>
                            </a:solidFill>
                            <a:latin typeface="Cambria Math" charset="0"/>
                            <a:ea typeface="Cambria Math" charset="0"/>
                            <a:cs typeface="Cambria Math" charset="0"/>
                          </a:rPr>
                          <m:t>A</m:t>
                        </m:r>
                        <m:r>
                          <a:rPr lang="it-IT" sz="2400" b="0" i="0" smtClean="0">
                            <a:solidFill>
                              <a:schemeClr val="tx1"/>
                            </a:solidFill>
                            <a:latin typeface="Cambria Math" charset="0"/>
                            <a:ea typeface="Cambria Math" charset="0"/>
                            <a:cs typeface="Cambria Math" charset="0"/>
                          </a:rPr>
                          <m:t>)</m:t>
                        </m:r>
                      </m:num>
                      <m:den>
                        <m:r>
                          <m:rPr>
                            <m:sty m:val="p"/>
                          </m:rPr>
                          <a:rPr lang="it-IT" sz="2400" b="0" i="0" smtClean="0">
                            <a:solidFill>
                              <a:schemeClr val="tx1"/>
                            </a:solidFill>
                            <a:latin typeface="Cambria Math" charset="0"/>
                          </a:rPr>
                          <m:t>P</m:t>
                        </m:r>
                        <m:r>
                          <a:rPr lang="it-IT" sz="2400" b="0" i="0" smtClean="0">
                            <a:solidFill>
                              <a:schemeClr val="tx1"/>
                            </a:solidFill>
                            <a:latin typeface="Cambria Math" charset="0"/>
                          </a:rPr>
                          <m:t>(</m:t>
                        </m:r>
                        <m:r>
                          <m:rPr>
                            <m:sty m:val="p"/>
                          </m:rPr>
                          <a:rPr lang="it-IT" sz="2400" b="0" i="0" smtClean="0">
                            <a:solidFill>
                              <a:schemeClr val="tx1"/>
                            </a:solidFill>
                            <a:latin typeface="Cambria Math" charset="0"/>
                          </a:rPr>
                          <m:t>B</m:t>
                        </m:r>
                        <m:r>
                          <a:rPr lang="it-IT" sz="2400" b="0" i="0" smtClean="0">
                            <a:solidFill>
                              <a:schemeClr val="tx1"/>
                            </a:solidFill>
                            <a:latin typeface="Cambria Math" charset="0"/>
                          </a:rPr>
                          <m:t>)</m:t>
                        </m:r>
                      </m:den>
                    </m:f>
                  </m:oMath>
                </a14:m>
                <a:endParaRPr lang="it-IT" sz="2400" dirty="0" smtClean="0">
                  <a:solidFill>
                    <a:schemeClr val="tx1"/>
                  </a:solidFill>
                </a:endParaRPr>
              </a:p>
              <a:p>
                <a:pPr lvl="8"/>
                <a:endParaRPr lang="it-IT" sz="800" dirty="0">
                  <a:solidFill>
                    <a:schemeClr val="tx1"/>
                  </a:solidFill>
                </a:endParaRPr>
              </a:p>
              <a:p>
                <a:r>
                  <a:rPr lang="it-IT" dirty="0" smtClean="0">
                    <a:solidFill>
                      <a:schemeClr val="tx1"/>
                    </a:solidFill>
                  </a:rPr>
                  <a:t>e, poiché </a:t>
                </a:r>
                <a:r>
                  <a:rPr lang="it-IT" dirty="0" err="1" smtClean="0">
                    <a:solidFill>
                      <a:schemeClr val="tx1"/>
                    </a:solidFill>
                  </a:rPr>
                  <a:t>P</a:t>
                </a:r>
                <a:r>
                  <a:rPr lang="it-IT" dirty="0" smtClean="0">
                    <a:solidFill>
                      <a:schemeClr val="tx1"/>
                    </a:solidFill>
                  </a:rPr>
                  <a:t>(B) = </a:t>
                </a:r>
                <a:r>
                  <a:rPr lang="it-IT" dirty="0" err="1" smtClean="0">
                    <a:solidFill>
                      <a:schemeClr val="tx1"/>
                    </a:solidFill>
                  </a:rPr>
                  <a:t>P</a:t>
                </a:r>
                <a:r>
                  <a:rPr lang="it-IT" dirty="0" smtClean="0">
                    <a:solidFill>
                      <a:schemeClr val="tx1"/>
                    </a:solidFill>
                  </a:rPr>
                  <a:t>( (B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(B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r>
                  <a:rPr lang="it-IT" dirty="0" err="1" smtClean="0">
                    <a:solidFill>
                      <a:schemeClr val="tx1"/>
                    </a:solidFill>
                  </a:rPr>
                  <a:t>A</a:t>
                </a:r>
                <a:r>
                  <a:rPr lang="it-IT" baseline="30000" dirty="0" err="1" smtClean="0">
                    <a:solidFill>
                      <a:schemeClr val="tx1"/>
                    </a:solidFill>
                  </a:rPr>
                  <a:t>c</a:t>
                </a:r>
                <a:r>
                  <a:rPr lang="it-IT" dirty="0" smtClean="0">
                    <a:solidFill>
                      <a:schemeClr val="tx1"/>
                    </a:solidFill>
                  </a:rPr>
                  <a:t>) ) =  </a:t>
                </a:r>
                <a:r>
                  <a:rPr lang="it-IT" dirty="0" err="1" smtClean="0">
                    <a:solidFill>
                      <a:schemeClr val="tx1"/>
                    </a:solidFill>
                  </a:rPr>
                  <a:t>P</a:t>
                </a:r>
                <a:r>
                  <a:rPr lang="it-IT" dirty="0" smtClean="0">
                    <a:solidFill>
                      <a:schemeClr val="tx1"/>
                    </a:solidFill>
                  </a:rPr>
                  <a:t>(B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 </a:t>
                </a:r>
                <a:r>
                  <a:rPr lang="it-IT" dirty="0" smtClean="0">
                    <a:solidFill>
                      <a:schemeClr val="tx1"/>
                    </a:solidFill>
                  </a:rPr>
                  <a:t>+ </a:t>
                </a:r>
                <a:r>
                  <a:rPr lang="it-IT" dirty="0" err="1" smtClean="0">
                    <a:solidFill>
                      <a:schemeClr val="tx1"/>
                    </a:solidFill>
                  </a:rPr>
                  <a:t>P</a:t>
                </a:r>
                <a:r>
                  <a:rPr lang="it-IT" dirty="0" smtClean="0">
                    <a:solidFill>
                      <a:schemeClr val="tx1"/>
                    </a:solidFill>
                  </a:rPr>
                  <a:t>(B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r>
                  <a:rPr lang="it-IT" dirty="0" err="1">
                    <a:solidFill>
                      <a:schemeClr val="tx1"/>
                    </a:solidFill>
                  </a:rPr>
                  <a:t>A</a:t>
                </a:r>
                <a:r>
                  <a:rPr lang="it-IT" baseline="30000" dirty="0" err="1">
                    <a:solidFill>
                      <a:schemeClr val="tx1"/>
                    </a:solidFill>
                  </a:rPr>
                  <a:t>c</a:t>
                </a:r>
                <a:r>
                  <a:rPr lang="it-IT" dirty="0">
                    <a:solidFill>
                      <a:schemeClr val="tx1"/>
                    </a:solidFill>
                  </a:rPr>
                  <a:t>) </a:t>
                </a:r>
                <a:r>
                  <a:rPr lang="it-IT" dirty="0" smtClean="0">
                    <a:solidFill>
                      <a:schemeClr val="tx1"/>
                    </a:solidFill>
                  </a:rPr>
                  <a:t>	</a:t>
                </a:r>
                <a:r>
                  <a:rPr lang="it-IT" sz="800" dirty="0" smtClean="0">
                    <a:solidFill>
                      <a:schemeClr val="tx1"/>
                    </a:solidFill>
                  </a:rPr>
                  <a:t>																																	               </a:t>
                </a:r>
                <a:r>
                  <a:rPr lang="it-IT" dirty="0" smtClean="0">
                    <a:solidFill>
                      <a:schemeClr val="tx1"/>
                    </a:solidFill>
                  </a:rPr>
                  <a:t>= </a:t>
                </a:r>
                <a:r>
                  <a:rPr lang="it-IT" dirty="0" err="1" smtClean="0">
                    <a:solidFill>
                      <a:schemeClr val="tx1"/>
                    </a:solidFill>
                  </a:rPr>
                  <a:t>P</a:t>
                </a:r>
                <a:r>
                  <a:rPr lang="it-IT" dirty="0" smtClean="0">
                    <a:solidFill>
                      <a:schemeClr val="tx1"/>
                    </a:solidFill>
                  </a:rPr>
                  <a:t>(B|A)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err="1">
                    <a:solidFill>
                      <a:schemeClr val="tx1"/>
                    </a:solidFill>
                  </a:rPr>
                  <a:t>P</a:t>
                </a:r>
                <a:r>
                  <a:rPr lang="it-IT" dirty="0">
                    <a:solidFill>
                      <a:schemeClr val="tx1"/>
                    </a:solidFill>
                  </a:rPr>
                  <a:t>(A</a:t>
                </a:r>
                <a:r>
                  <a:rPr lang="it-IT" dirty="0" smtClean="0">
                    <a:solidFill>
                      <a:schemeClr val="tx1"/>
                    </a:solidFill>
                  </a:rPr>
                  <a:t>) + </a:t>
                </a:r>
                <a:r>
                  <a:rPr lang="it-IT" dirty="0" err="1" smtClean="0">
                    <a:solidFill>
                      <a:schemeClr val="tx1"/>
                    </a:solidFill>
                  </a:rPr>
                  <a:t>P</a:t>
                </a:r>
                <a:r>
                  <a:rPr lang="it-IT" dirty="0" smtClean="0">
                    <a:solidFill>
                      <a:schemeClr val="tx1"/>
                    </a:solidFill>
                  </a:rPr>
                  <a:t>(</a:t>
                </a:r>
                <a:r>
                  <a:rPr lang="it-IT" dirty="0" err="1" smtClean="0">
                    <a:solidFill>
                      <a:schemeClr val="tx1"/>
                    </a:solidFill>
                  </a:rPr>
                  <a:t>B|A</a:t>
                </a:r>
                <a:r>
                  <a:rPr lang="it-IT" baseline="30000" dirty="0" err="1" smtClean="0">
                    <a:solidFill>
                      <a:schemeClr val="tx1"/>
                    </a:solidFill>
                  </a:rPr>
                  <a:t>c</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smtClean="0">
                    <a:solidFill>
                      <a:schemeClr val="tx1"/>
                    </a:solidFill>
                  </a:rPr>
                  <a:t>P(A</a:t>
                </a:r>
                <a:r>
                  <a:rPr lang="it-IT" baseline="30000" dirty="0" smtClean="0">
                    <a:solidFill>
                      <a:schemeClr val="tx1"/>
                    </a:solidFill>
                  </a:rPr>
                  <a:t>c</a:t>
                </a:r>
                <a:r>
                  <a:rPr lang="it-IT" dirty="0" smtClean="0">
                    <a:solidFill>
                      <a:schemeClr val="tx1"/>
                    </a:solidFill>
                  </a:rPr>
                  <a:t>) </a:t>
                </a:r>
              </a:p>
              <a:p>
                <a:pPr lvl="1"/>
                <a:r>
                  <a:rPr lang="it-IT" dirty="0">
                    <a:solidFill>
                      <a:schemeClr val="tx1"/>
                    </a:solidFill>
                  </a:rPr>
                  <a:t>dove </a:t>
                </a:r>
                <a:r>
                  <a:rPr lang="it-IT" dirty="0" err="1">
                    <a:solidFill>
                      <a:schemeClr val="tx1"/>
                    </a:solidFill>
                  </a:rPr>
                  <a:t>A</a:t>
                </a:r>
                <a:r>
                  <a:rPr lang="it-IT" baseline="30000" dirty="0" err="1">
                    <a:solidFill>
                      <a:schemeClr val="tx1"/>
                    </a:solidFill>
                  </a:rPr>
                  <a:t>c</a:t>
                </a:r>
                <a:r>
                  <a:rPr lang="it-IT" dirty="0" smtClean="0">
                    <a:solidFill>
                      <a:schemeClr val="tx1"/>
                    </a:solidFill>
                  </a:rPr>
                  <a:t> è l’evento complementare di A</a:t>
                </a:r>
              </a:p>
              <a:p>
                <a:pPr lvl="7"/>
                <a:endParaRPr lang="it-IT" sz="800" dirty="0" smtClean="0">
                  <a:solidFill>
                    <a:schemeClr val="tx1"/>
                  </a:solidFill>
                </a:endParaRPr>
              </a:p>
              <a:p>
                <a:r>
                  <a:rPr lang="it-IT" dirty="0" smtClean="0">
                    <a:solidFill>
                      <a:schemeClr val="tx1"/>
                    </a:solidFill>
                  </a:rPr>
                  <a:t>allora: </a:t>
                </a:r>
                <a:r>
                  <a:rPr lang="it-IT" dirty="0" err="1" smtClean="0">
                    <a:solidFill>
                      <a:schemeClr val="tx1"/>
                    </a:solidFill>
                  </a:rPr>
                  <a:t>P</a:t>
                </a:r>
                <a:r>
                  <a:rPr lang="it-IT" dirty="0" smtClean="0">
                    <a:solidFill>
                      <a:schemeClr val="tx1"/>
                    </a:solidFill>
                  </a:rPr>
                  <a:t>(A|B) = </a:t>
                </a:r>
                <a14:m>
                  <m:oMath xmlns:m="http://schemas.openxmlformats.org/officeDocument/2006/math">
                    <m:f>
                      <m:fPr>
                        <m:ctrlPr>
                          <a:rPr lang="bg-BG" sz="2400" i="1" smtClean="0">
                            <a:solidFill>
                              <a:schemeClr val="tx1"/>
                            </a:solidFill>
                            <a:latin typeface="Cambria Math" charset="0"/>
                          </a:rPr>
                        </m:ctrlPr>
                      </m:fPr>
                      <m:num>
                        <m:r>
                          <m:rPr>
                            <m:sty m:val="p"/>
                          </m:rPr>
                          <a:rPr lang="it-IT" sz="2400" b="0" i="0" smtClean="0">
                            <a:solidFill>
                              <a:schemeClr val="tx1"/>
                            </a:solidFill>
                            <a:latin typeface="Cambria Math" charset="0"/>
                          </a:rPr>
                          <m:t>P</m:t>
                        </m:r>
                        <m:r>
                          <a:rPr lang="it-IT" sz="2400" b="0" i="0" smtClean="0">
                            <a:solidFill>
                              <a:schemeClr val="tx1"/>
                            </a:solidFill>
                            <a:latin typeface="Cambria Math" charset="0"/>
                          </a:rPr>
                          <m:t>(</m:t>
                        </m:r>
                        <m:r>
                          <m:rPr>
                            <m:sty m:val="p"/>
                          </m:rPr>
                          <a:rPr lang="it-IT" sz="2400" b="0" i="0" smtClean="0">
                            <a:solidFill>
                              <a:schemeClr val="tx1"/>
                            </a:solidFill>
                            <a:latin typeface="Cambria Math" charset="0"/>
                          </a:rPr>
                          <m:t>B</m:t>
                        </m:r>
                        <m:r>
                          <a:rPr lang="it-IT" sz="2400" b="0" i="0" smtClean="0">
                            <a:solidFill>
                              <a:schemeClr val="tx1"/>
                            </a:solidFill>
                            <a:latin typeface="Cambria Math" charset="0"/>
                          </a:rPr>
                          <m:t>|</m:t>
                        </m:r>
                        <m:r>
                          <m:rPr>
                            <m:sty m:val="p"/>
                          </m:rPr>
                          <a:rPr lang="it-IT" sz="2400" b="0" i="0" smtClean="0">
                            <a:solidFill>
                              <a:schemeClr val="tx1"/>
                            </a:solidFill>
                            <a:latin typeface="Cambria Math" charset="0"/>
                          </a:rPr>
                          <m:t>A</m:t>
                        </m:r>
                        <m:r>
                          <a:rPr lang="it-IT" sz="2400" b="0" i="0" smtClean="0">
                            <a:solidFill>
                              <a:schemeClr val="tx1"/>
                            </a:solidFill>
                            <a:latin typeface="Cambria Math" charset="0"/>
                          </a:rPr>
                          <m:t>) ∙ </m:t>
                        </m:r>
                        <m:r>
                          <m:rPr>
                            <m:sty m:val="p"/>
                          </m:rPr>
                          <a:rPr lang="it-IT" sz="2400" b="0" i="0" smtClean="0">
                            <a:solidFill>
                              <a:schemeClr val="tx1"/>
                            </a:solidFill>
                            <a:latin typeface="Cambria Math" charset="0"/>
                            <a:ea typeface="Cambria Math" charset="0"/>
                            <a:cs typeface="Cambria Math" charset="0"/>
                          </a:rPr>
                          <m:t>P</m:t>
                        </m:r>
                        <m:r>
                          <a:rPr lang="it-IT" sz="2400" b="0" i="0" smtClean="0">
                            <a:solidFill>
                              <a:schemeClr val="tx1"/>
                            </a:solidFill>
                            <a:latin typeface="Cambria Math" charset="0"/>
                            <a:ea typeface="Cambria Math" charset="0"/>
                            <a:cs typeface="Cambria Math" charset="0"/>
                          </a:rPr>
                          <m:t>(</m:t>
                        </m:r>
                        <m:r>
                          <m:rPr>
                            <m:sty m:val="p"/>
                          </m:rPr>
                          <a:rPr lang="it-IT" sz="2400" b="0" i="0" smtClean="0">
                            <a:solidFill>
                              <a:schemeClr val="tx1"/>
                            </a:solidFill>
                            <a:latin typeface="Cambria Math" charset="0"/>
                            <a:ea typeface="Cambria Math" charset="0"/>
                            <a:cs typeface="Cambria Math" charset="0"/>
                          </a:rPr>
                          <m:t>A</m:t>
                        </m:r>
                        <m:r>
                          <a:rPr lang="it-IT" sz="2400" b="0" i="0" smtClean="0">
                            <a:solidFill>
                              <a:schemeClr val="tx1"/>
                            </a:solidFill>
                            <a:latin typeface="Cambria Math" charset="0"/>
                            <a:ea typeface="Cambria Math" charset="0"/>
                            <a:cs typeface="Cambria Math" charset="0"/>
                          </a:rPr>
                          <m:t>)</m:t>
                        </m:r>
                      </m:num>
                      <m:den>
                        <m:r>
                          <m:rPr>
                            <m:sty m:val="p"/>
                          </m:rPr>
                          <a:rPr lang="it-IT" sz="2400" i="0">
                            <a:solidFill>
                              <a:schemeClr val="tx1"/>
                            </a:solidFill>
                            <a:latin typeface="Cambria Math" charset="0"/>
                          </a:rPr>
                          <m:t>P</m:t>
                        </m:r>
                        <m:r>
                          <a:rPr lang="it-IT" sz="2400" i="0">
                            <a:solidFill>
                              <a:schemeClr val="tx1"/>
                            </a:solidFill>
                            <a:latin typeface="Cambria Math" charset="0"/>
                          </a:rPr>
                          <m:t>(</m:t>
                        </m:r>
                        <m:r>
                          <m:rPr>
                            <m:sty m:val="p"/>
                          </m:rPr>
                          <a:rPr lang="it-IT" sz="2400" i="0">
                            <a:solidFill>
                              <a:schemeClr val="tx1"/>
                            </a:solidFill>
                            <a:latin typeface="Cambria Math" charset="0"/>
                          </a:rPr>
                          <m:t>B</m:t>
                        </m:r>
                        <m:r>
                          <a:rPr lang="it-IT" sz="2400" i="0">
                            <a:solidFill>
                              <a:schemeClr val="tx1"/>
                            </a:solidFill>
                            <a:latin typeface="Cambria Math" charset="0"/>
                          </a:rPr>
                          <m:t>|</m:t>
                        </m:r>
                        <m:r>
                          <m:rPr>
                            <m:sty m:val="p"/>
                          </m:rPr>
                          <a:rPr lang="it-IT" sz="2400" i="0" smtClean="0">
                            <a:solidFill>
                              <a:schemeClr val="tx1"/>
                            </a:solidFill>
                            <a:latin typeface="Cambria Math" charset="0"/>
                          </a:rPr>
                          <m:t>A</m:t>
                        </m:r>
                        <m:r>
                          <a:rPr lang="it-IT" sz="2400" b="0" i="0" smtClean="0">
                            <a:solidFill>
                              <a:schemeClr val="tx1"/>
                            </a:solidFill>
                            <a:latin typeface="Cambria Math" charset="0"/>
                          </a:rPr>
                          <m:t>)</m:t>
                        </m:r>
                        <m:r>
                          <a:rPr lang="it-IT" sz="2400" i="0">
                            <a:solidFill>
                              <a:schemeClr val="tx1"/>
                            </a:solidFill>
                            <a:latin typeface="Cambria Math" charset="0"/>
                          </a:rPr>
                          <m:t> ∙ </m:t>
                        </m:r>
                        <m:r>
                          <m:rPr>
                            <m:sty m:val="p"/>
                          </m:rPr>
                          <a:rPr lang="it-IT" sz="2400" i="0">
                            <a:solidFill>
                              <a:schemeClr val="tx1"/>
                            </a:solidFill>
                            <a:latin typeface="Cambria Math" charset="0"/>
                            <a:ea typeface="Cambria Math" charset="0"/>
                            <a:cs typeface="Cambria Math" charset="0"/>
                          </a:rPr>
                          <m:t>P</m:t>
                        </m:r>
                        <m:d>
                          <m:dPr>
                            <m:ctrlPr>
                              <a:rPr lang="it-IT" sz="2400" i="1">
                                <a:solidFill>
                                  <a:schemeClr val="tx1"/>
                                </a:solidFill>
                                <a:latin typeface="Cambria Math" charset="0"/>
                                <a:ea typeface="Cambria Math" charset="0"/>
                                <a:cs typeface="Cambria Math" charset="0"/>
                              </a:rPr>
                            </m:ctrlPr>
                          </m:dPr>
                          <m:e>
                            <m:r>
                              <m:rPr>
                                <m:sty m:val="p"/>
                              </m:rPr>
                              <a:rPr lang="it-IT" sz="2400" i="0">
                                <a:solidFill>
                                  <a:schemeClr val="tx1"/>
                                </a:solidFill>
                                <a:latin typeface="Cambria Math" charset="0"/>
                                <a:ea typeface="Cambria Math" charset="0"/>
                                <a:cs typeface="Cambria Math" charset="0"/>
                              </a:rPr>
                              <m:t>A</m:t>
                            </m:r>
                          </m:e>
                        </m:d>
                        <m:r>
                          <a:rPr lang="it-IT" sz="2400" b="0" i="0" smtClean="0">
                            <a:solidFill>
                              <a:schemeClr val="tx1"/>
                            </a:solidFill>
                            <a:latin typeface="Cambria Math" charset="0"/>
                            <a:ea typeface="Cambria Math" charset="0"/>
                            <a:cs typeface="Cambria Math" charset="0"/>
                          </a:rPr>
                          <m:t> </m:t>
                        </m:r>
                        <m:r>
                          <a:rPr lang="it-IT" sz="2400" b="0" i="0" smtClean="0">
                            <a:solidFill>
                              <a:schemeClr val="tx1"/>
                            </a:solidFill>
                            <a:latin typeface="Cambria Math" charset="0"/>
                          </a:rPr>
                          <m:t>+ </m:t>
                        </m:r>
                        <m:r>
                          <m:rPr>
                            <m:sty m:val="p"/>
                          </m:rPr>
                          <a:rPr lang="it-IT" sz="2400" i="0">
                            <a:solidFill>
                              <a:schemeClr val="tx1"/>
                            </a:solidFill>
                            <a:latin typeface="Cambria Math" charset="0"/>
                          </a:rPr>
                          <m:t>P</m:t>
                        </m:r>
                        <m:r>
                          <a:rPr lang="it-IT" sz="2400" i="0">
                            <a:solidFill>
                              <a:schemeClr val="tx1"/>
                            </a:solidFill>
                            <a:latin typeface="Cambria Math" charset="0"/>
                          </a:rPr>
                          <m:t>(</m:t>
                        </m:r>
                        <m:r>
                          <m:rPr>
                            <m:sty m:val="p"/>
                          </m:rPr>
                          <a:rPr lang="it-IT" sz="2400" i="0">
                            <a:solidFill>
                              <a:schemeClr val="tx1"/>
                            </a:solidFill>
                            <a:latin typeface="Cambria Math" charset="0"/>
                          </a:rPr>
                          <m:t>B</m:t>
                        </m:r>
                        <m:r>
                          <a:rPr lang="it-IT" sz="2400" i="0">
                            <a:solidFill>
                              <a:schemeClr val="tx1"/>
                            </a:solidFill>
                            <a:latin typeface="Cambria Math" charset="0"/>
                          </a:rPr>
                          <m:t>|</m:t>
                        </m:r>
                        <m:sSup>
                          <m:sSupPr>
                            <m:ctrlPr>
                              <a:rPr lang="it-IT" sz="2400" i="1" smtClean="0">
                                <a:solidFill>
                                  <a:schemeClr val="tx1"/>
                                </a:solidFill>
                                <a:latin typeface="Cambria Math" charset="0"/>
                              </a:rPr>
                            </m:ctrlPr>
                          </m:sSupPr>
                          <m:e>
                            <m:r>
                              <m:rPr>
                                <m:sty m:val="p"/>
                              </m:rPr>
                              <a:rPr lang="it-IT" sz="2400" b="0" i="0" smtClean="0">
                                <a:solidFill>
                                  <a:schemeClr val="tx1"/>
                                </a:solidFill>
                                <a:latin typeface="Cambria Math" charset="0"/>
                              </a:rPr>
                              <m:t>A</m:t>
                            </m:r>
                          </m:e>
                          <m:sup>
                            <m:r>
                              <m:rPr>
                                <m:sty m:val="p"/>
                              </m:rPr>
                              <a:rPr lang="it-IT" sz="2400" b="0" i="0" smtClean="0">
                                <a:solidFill>
                                  <a:schemeClr val="tx1"/>
                                </a:solidFill>
                                <a:latin typeface="Cambria Math" charset="0"/>
                              </a:rPr>
                              <m:t>c</m:t>
                            </m:r>
                          </m:sup>
                        </m:sSup>
                        <m:r>
                          <a:rPr lang="it-IT" sz="2400" b="0" i="0" smtClean="0">
                            <a:solidFill>
                              <a:schemeClr val="tx1"/>
                            </a:solidFill>
                            <a:latin typeface="Cambria Math" charset="0"/>
                          </a:rPr>
                          <m:t>)</m:t>
                        </m:r>
                        <m:r>
                          <a:rPr lang="it-IT" sz="2400" i="0">
                            <a:solidFill>
                              <a:schemeClr val="tx1"/>
                            </a:solidFill>
                            <a:latin typeface="Cambria Math" charset="0"/>
                          </a:rPr>
                          <m:t> ∙ </m:t>
                        </m:r>
                        <m:r>
                          <m:rPr>
                            <m:sty m:val="p"/>
                          </m:rPr>
                          <a:rPr lang="it-IT" sz="2400" i="0">
                            <a:solidFill>
                              <a:schemeClr val="tx1"/>
                            </a:solidFill>
                            <a:latin typeface="Cambria Math" charset="0"/>
                            <a:ea typeface="Cambria Math" charset="0"/>
                            <a:cs typeface="Cambria Math" charset="0"/>
                          </a:rPr>
                          <m:t>P</m:t>
                        </m:r>
                        <m:d>
                          <m:dPr>
                            <m:ctrlPr>
                              <a:rPr lang="it-IT" sz="2400" i="1">
                                <a:solidFill>
                                  <a:schemeClr val="tx1"/>
                                </a:solidFill>
                                <a:latin typeface="Cambria Math" charset="0"/>
                                <a:ea typeface="Cambria Math" charset="0"/>
                                <a:cs typeface="Cambria Math" charset="0"/>
                              </a:rPr>
                            </m:ctrlPr>
                          </m:dPr>
                          <m:e>
                            <m:sSup>
                              <m:sSupPr>
                                <m:ctrlPr>
                                  <a:rPr lang="it-IT" sz="2400" i="1" smtClean="0">
                                    <a:solidFill>
                                      <a:schemeClr val="tx1"/>
                                    </a:solidFill>
                                    <a:latin typeface="Cambria Math" charset="0"/>
                                    <a:ea typeface="Cambria Math" charset="0"/>
                                    <a:cs typeface="Cambria Math" charset="0"/>
                                  </a:rPr>
                                </m:ctrlPr>
                              </m:sSupPr>
                              <m:e>
                                <m:r>
                                  <m:rPr>
                                    <m:sty m:val="p"/>
                                  </m:rPr>
                                  <a:rPr lang="it-IT" sz="2400" b="0" i="0" smtClean="0">
                                    <a:solidFill>
                                      <a:schemeClr val="tx1"/>
                                    </a:solidFill>
                                    <a:latin typeface="Cambria Math" charset="0"/>
                                    <a:ea typeface="Cambria Math" charset="0"/>
                                    <a:cs typeface="Cambria Math" charset="0"/>
                                  </a:rPr>
                                  <m:t>A</m:t>
                                </m:r>
                              </m:e>
                              <m:sup>
                                <m:r>
                                  <m:rPr>
                                    <m:sty m:val="p"/>
                                  </m:rPr>
                                  <a:rPr lang="it-IT" sz="2400" b="0" i="0" smtClean="0">
                                    <a:solidFill>
                                      <a:schemeClr val="tx1"/>
                                    </a:solidFill>
                                    <a:latin typeface="Cambria Math" charset="0"/>
                                    <a:ea typeface="Cambria Math" charset="0"/>
                                    <a:cs typeface="Cambria Math" charset="0"/>
                                  </a:rPr>
                                  <m:t>c</m:t>
                                </m:r>
                              </m:sup>
                            </m:sSup>
                          </m:e>
                        </m:d>
                      </m:den>
                    </m:f>
                  </m:oMath>
                </a14:m>
                <a:endParaRPr lang="it-IT" sz="2400" dirty="0" smtClean="0">
                  <a:solidFill>
                    <a:schemeClr val="tx1"/>
                  </a:solidFill>
                </a:endParaRPr>
              </a:p>
              <a:p>
                <a:pPr lvl="5"/>
                <a:endParaRPr lang="it-IT" sz="900" dirty="0" smtClean="0">
                  <a:solidFill>
                    <a:schemeClr val="tx1"/>
                  </a:solidFill>
                </a:endParaRPr>
              </a:p>
              <a:p>
                <a:r>
                  <a:rPr lang="it-IT" dirty="0" smtClean="0">
                    <a:solidFill>
                      <a:schemeClr val="tx1"/>
                    </a:solidFill>
                  </a:rPr>
                  <a:t>e vediamo come ciò sia utile per analizzare il gioco delle due urne</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74545" y="1034427"/>
                <a:ext cx="9598929" cy="5685350"/>
              </a:xfrm>
              <a:blipFill rotWithShape="0">
                <a:blip r:embed="rId2"/>
                <a:stretch>
                  <a:fillRect l="-445" t="-1180"/>
                </a:stretch>
              </a:blipFill>
            </p:spPr>
            <p:txBody>
              <a:bodyPr/>
              <a:lstStyle/>
              <a:p>
                <a:r>
                  <a:rPr lang="it-IT">
                    <a:noFill/>
                  </a:rPr>
                  <a:t> </a:t>
                </a:r>
              </a:p>
            </p:txBody>
          </p:sp>
        </mc:Fallback>
      </mc:AlternateContent>
    </p:spTree>
    <p:extLst>
      <p:ext uri="{BB962C8B-B14F-4D97-AF65-F5344CB8AC3E}">
        <p14:creationId xmlns:p14="http://schemas.microsoft.com/office/powerpoint/2010/main" val="31627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normAutofit fontScale="90000"/>
          </a:bodyPr>
          <a:lstStyle/>
          <a:p>
            <a:r>
              <a:rPr lang="it-IT" dirty="0">
                <a:solidFill>
                  <a:schemeClr val="tx1"/>
                </a:solidFill>
              </a:rPr>
              <a:t>Il gioco delle due </a:t>
            </a:r>
            <a:r>
              <a:rPr lang="it-IT" dirty="0" smtClean="0">
                <a:solidFill>
                  <a:schemeClr val="tx1"/>
                </a:solidFill>
              </a:rPr>
              <a:t>urne e il Teorema di </a:t>
            </a:r>
            <a:r>
              <a:rPr lang="it-IT" dirty="0" err="1" smtClean="0">
                <a:solidFill>
                  <a:schemeClr val="tx1"/>
                </a:solidFill>
              </a:rPr>
              <a:t>Bayes</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1034427"/>
                <a:ext cx="9598929" cy="5685350"/>
              </a:xfrm>
            </p:spPr>
            <p:txBody>
              <a:bodyPr>
                <a:normAutofit/>
              </a:bodyPr>
              <a:lstStyle/>
              <a:p>
                <a:r>
                  <a:rPr lang="it-IT" dirty="0" smtClean="0">
                    <a:solidFill>
                      <a:schemeClr val="tx1"/>
                    </a:solidFill>
                  </a:rPr>
                  <a:t>P(A|B) = </a:t>
                </a:r>
                <a14:m>
                  <m:oMath xmlns:m="http://schemas.openxmlformats.org/officeDocument/2006/math">
                    <m:f>
                      <m:fPr>
                        <m:ctrlPr>
                          <a:rPr lang="bg-BG" sz="2400" i="1" smtClean="0">
                            <a:solidFill>
                              <a:schemeClr val="tx1"/>
                            </a:solidFill>
                            <a:latin typeface="Cambria Math" charset="0"/>
                          </a:rPr>
                        </m:ctrlPr>
                      </m:fPr>
                      <m:num>
                        <m:r>
                          <m:rPr>
                            <m:sty m:val="p"/>
                          </m:rPr>
                          <a:rPr lang="it-IT" sz="2400" b="0" i="0" smtClean="0">
                            <a:solidFill>
                              <a:schemeClr val="tx1"/>
                            </a:solidFill>
                            <a:latin typeface="Cambria Math" charset="0"/>
                          </a:rPr>
                          <m:t>P</m:t>
                        </m:r>
                        <m:r>
                          <a:rPr lang="it-IT" sz="2400" b="0" i="0" smtClean="0">
                            <a:solidFill>
                              <a:schemeClr val="tx1"/>
                            </a:solidFill>
                            <a:latin typeface="Cambria Math" charset="0"/>
                          </a:rPr>
                          <m:t>(</m:t>
                        </m:r>
                        <m:r>
                          <m:rPr>
                            <m:sty m:val="p"/>
                          </m:rPr>
                          <a:rPr lang="it-IT" sz="2400" b="0" i="0" smtClean="0">
                            <a:solidFill>
                              <a:schemeClr val="tx1"/>
                            </a:solidFill>
                            <a:latin typeface="Cambria Math" charset="0"/>
                          </a:rPr>
                          <m:t>B</m:t>
                        </m:r>
                        <m:r>
                          <a:rPr lang="it-IT" sz="2400" b="0" i="0" smtClean="0">
                            <a:solidFill>
                              <a:schemeClr val="tx1"/>
                            </a:solidFill>
                            <a:latin typeface="Cambria Math" charset="0"/>
                          </a:rPr>
                          <m:t>|</m:t>
                        </m:r>
                        <m:r>
                          <m:rPr>
                            <m:sty m:val="p"/>
                          </m:rPr>
                          <a:rPr lang="it-IT" sz="2400" b="0" i="0" smtClean="0">
                            <a:solidFill>
                              <a:schemeClr val="tx1"/>
                            </a:solidFill>
                            <a:latin typeface="Cambria Math" charset="0"/>
                          </a:rPr>
                          <m:t>A</m:t>
                        </m:r>
                        <m:r>
                          <a:rPr lang="it-IT" sz="2400" b="0" i="0" smtClean="0">
                            <a:solidFill>
                              <a:schemeClr val="tx1"/>
                            </a:solidFill>
                            <a:latin typeface="Cambria Math" charset="0"/>
                          </a:rPr>
                          <m:t>) ∙ </m:t>
                        </m:r>
                        <m:r>
                          <m:rPr>
                            <m:sty m:val="p"/>
                          </m:rPr>
                          <a:rPr lang="it-IT" sz="2400" b="0" i="0" smtClean="0">
                            <a:solidFill>
                              <a:schemeClr val="tx1"/>
                            </a:solidFill>
                            <a:latin typeface="Cambria Math" charset="0"/>
                            <a:ea typeface="Cambria Math" charset="0"/>
                            <a:cs typeface="Cambria Math" charset="0"/>
                          </a:rPr>
                          <m:t>P</m:t>
                        </m:r>
                        <m:r>
                          <a:rPr lang="it-IT" sz="2400" b="0" i="0" smtClean="0">
                            <a:solidFill>
                              <a:schemeClr val="tx1"/>
                            </a:solidFill>
                            <a:latin typeface="Cambria Math" charset="0"/>
                            <a:ea typeface="Cambria Math" charset="0"/>
                            <a:cs typeface="Cambria Math" charset="0"/>
                          </a:rPr>
                          <m:t>(</m:t>
                        </m:r>
                        <m:r>
                          <m:rPr>
                            <m:sty m:val="p"/>
                          </m:rPr>
                          <a:rPr lang="it-IT" sz="2400" b="0" i="0" smtClean="0">
                            <a:solidFill>
                              <a:schemeClr val="tx1"/>
                            </a:solidFill>
                            <a:latin typeface="Cambria Math" charset="0"/>
                            <a:ea typeface="Cambria Math" charset="0"/>
                            <a:cs typeface="Cambria Math" charset="0"/>
                          </a:rPr>
                          <m:t>A</m:t>
                        </m:r>
                        <m:r>
                          <a:rPr lang="it-IT" sz="2400" b="0" i="0" smtClean="0">
                            <a:solidFill>
                              <a:schemeClr val="tx1"/>
                            </a:solidFill>
                            <a:latin typeface="Cambria Math" charset="0"/>
                            <a:ea typeface="Cambria Math" charset="0"/>
                            <a:cs typeface="Cambria Math" charset="0"/>
                          </a:rPr>
                          <m:t>)</m:t>
                        </m:r>
                      </m:num>
                      <m:den>
                        <m:r>
                          <m:rPr>
                            <m:sty m:val="p"/>
                          </m:rPr>
                          <a:rPr lang="it-IT" sz="2400" i="0">
                            <a:solidFill>
                              <a:schemeClr val="tx1"/>
                            </a:solidFill>
                            <a:latin typeface="Cambria Math" charset="0"/>
                          </a:rPr>
                          <m:t>P</m:t>
                        </m:r>
                        <m:r>
                          <a:rPr lang="it-IT" sz="2400" i="0">
                            <a:solidFill>
                              <a:schemeClr val="tx1"/>
                            </a:solidFill>
                            <a:latin typeface="Cambria Math" charset="0"/>
                          </a:rPr>
                          <m:t>(</m:t>
                        </m:r>
                        <m:r>
                          <m:rPr>
                            <m:sty m:val="p"/>
                          </m:rPr>
                          <a:rPr lang="it-IT" sz="2400" i="0">
                            <a:solidFill>
                              <a:schemeClr val="tx1"/>
                            </a:solidFill>
                            <a:latin typeface="Cambria Math" charset="0"/>
                          </a:rPr>
                          <m:t>B</m:t>
                        </m:r>
                        <m:r>
                          <a:rPr lang="it-IT" sz="2400" i="0">
                            <a:solidFill>
                              <a:schemeClr val="tx1"/>
                            </a:solidFill>
                            <a:latin typeface="Cambria Math" charset="0"/>
                          </a:rPr>
                          <m:t>|</m:t>
                        </m:r>
                        <m:r>
                          <m:rPr>
                            <m:sty m:val="p"/>
                          </m:rPr>
                          <a:rPr lang="it-IT" sz="2400" i="0" smtClean="0">
                            <a:solidFill>
                              <a:schemeClr val="tx1"/>
                            </a:solidFill>
                            <a:latin typeface="Cambria Math" charset="0"/>
                          </a:rPr>
                          <m:t>A</m:t>
                        </m:r>
                        <m:r>
                          <a:rPr lang="it-IT" sz="2400" b="0" i="0" smtClean="0">
                            <a:solidFill>
                              <a:schemeClr val="tx1"/>
                            </a:solidFill>
                            <a:latin typeface="Cambria Math" charset="0"/>
                          </a:rPr>
                          <m:t>)</m:t>
                        </m:r>
                        <m:r>
                          <a:rPr lang="it-IT" sz="2400" i="0">
                            <a:solidFill>
                              <a:schemeClr val="tx1"/>
                            </a:solidFill>
                            <a:latin typeface="Cambria Math" charset="0"/>
                          </a:rPr>
                          <m:t> ∙ </m:t>
                        </m:r>
                        <m:r>
                          <m:rPr>
                            <m:sty m:val="p"/>
                          </m:rPr>
                          <a:rPr lang="it-IT" sz="2400" i="0">
                            <a:solidFill>
                              <a:schemeClr val="tx1"/>
                            </a:solidFill>
                            <a:latin typeface="Cambria Math" charset="0"/>
                            <a:ea typeface="Cambria Math" charset="0"/>
                            <a:cs typeface="Cambria Math" charset="0"/>
                          </a:rPr>
                          <m:t>P</m:t>
                        </m:r>
                        <m:d>
                          <m:dPr>
                            <m:ctrlPr>
                              <a:rPr lang="it-IT" sz="2400" i="1">
                                <a:solidFill>
                                  <a:schemeClr val="tx1"/>
                                </a:solidFill>
                                <a:latin typeface="Cambria Math" charset="0"/>
                                <a:ea typeface="Cambria Math" charset="0"/>
                                <a:cs typeface="Cambria Math" charset="0"/>
                              </a:rPr>
                            </m:ctrlPr>
                          </m:dPr>
                          <m:e>
                            <m:r>
                              <m:rPr>
                                <m:sty m:val="p"/>
                              </m:rPr>
                              <a:rPr lang="it-IT" sz="2400" i="0">
                                <a:solidFill>
                                  <a:schemeClr val="tx1"/>
                                </a:solidFill>
                                <a:latin typeface="Cambria Math" charset="0"/>
                                <a:ea typeface="Cambria Math" charset="0"/>
                                <a:cs typeface="Cambria Math" charset="0"/>
                              </a:rPr>
                              <m:t>A</m:t>
                            </m:r>
                          </m:e>
                        </m:d>
                        <m:r>
                          <a:rPr lang="it-IT" sz="2400" b="0" i="0" smtClean="0">
                            <a:solidFill>
                              <a:schemeClr val="tx1"/>
                            </a:solidFill>
                            <a:latin typeface="Cambria Math" charset="0"/>
                            <a:ea typeface="Cambria Math" charset="0"/>
                            <a:cs typeface="Cambria Math" charset="0"/>
                          </a:rPr>
                          <m:t> </m:t>
                        </m:r>
                        <m:r>
                          <a:rPr lang="it-IT" sz="2400" b="0" i="0" smtClean="0">
                            <a:solidFill>
                              <a:schemeClr val="tx1"/>
                            </a:solidFill>
                            <a:latin typeface="Cambria Math" charset="0"/>
                          </a:rPr>
                          <m:t>+ </m:t>
                        </m:r>
                        <m:r>
                          <m:rPr>
                            <m:sty m:val="p"/>
                          </m:rPr>
                          <a:rPr lang="it-IT" sz="2400" i="0">
                            <a:solidFill>
                              <a:schemeClr val="tx1"/>
                            </a:solidFill>
                            <a:latin typeface="Cambria Math" charset="0"/>
                          </a:rPr>
                          <m:t>P</m:t>
                        </m:r>
                        <m:r>
                          <a:rPr lang="it-IT" sz="2400" i="0">
                            <a:solidFill>
                              <a:schemeClr val="tx1"/>
                            </a:solidFill>
                            <a:latin typeface="Cambria Math" charset="0"/>
                          </a:rPr>
                          <m:t>(</m:t>
                        </m:r>
                        <m:r>
                          <m:rPr>
                            <m:sty m:val="p"/>
                          </m:rPr>
                          <a:rPr lang="it-IT" sz="2400" i="0">
                            <a:solidFill>
                              <a:schemeClr val="tx1"/>
                            </a:solidFill>
                            <a:latin typeface="Cambria Math" charset="0"/>
                          </a:rPr>
                          <m:t>B</m:t>
                        </m:r>
                        <m:r>
                          <a:rPr lang="it-IT" sz="2400" i="0">
                            <a:solidFill>
                              <a:schemeClr val="tx1"/>
                            </a:solidFill>
                            <a:latin typeface="Cambria Math" charset="0"/>
                          </a:rPr>
                          <m:t>|</m:t>
                        </m:r>
                        <m:sSup>
                          <m:sSupPr>
                            <m:ctrlPr>
                              <a:rPr lang="it-IT" sz="2400" i="1" smtClean="0">
                                <a:solidFill>
                                  <a:schemeClr val="tx1"/>
                                </a:solidFill>
                                <a:latin typeface="Cambria Math" charset="0"/>
                              </a:rPr>
                            </m:ctrlPr>
                          </m:sSupPr>
                          <m:e>
                            <m:r>
                              <m:rPr>
                                <m:sty m:val="p"/>
                              </m:rPr>
                              <a:rPr lang="it-IT" sz="2400" b="0" i="0" smtClean="0">
                                <a:solidFill>
                                  <a:schemeClr val="tx1"/>
                                </a:solidFill>
                                <a:latin typeface="Cambria Math" charset="0"/>
                              </a:rPr>
                              <m:t>A</m:t>
                            </m:r>
                          </m:e>
                          <m:sup>
                            <m:r>
                              <m:rPr>
                                <m:sty m:val="p"/>
                              </m:rPr>
                              <a:rPr lang="it-IT" sz="2400" b="0" i="0" smtClean="0">
                                <a:solidFill>
                                  <a:schemeClr val="tx1"/>
                                </a:solidFill>
                                <a:latin typeface="Cambria Math" charset="0"/>
                              </a:rPr>
                              <m:t>c</m:t>
                            </m:r>
                          </m:sup>
                        </m:sSup>
                        <m:r>
                          <a:rPr lang="it-IT" sz="2400" b="0" i="0" smtClean="0">
                            <a:solidFill>
                              <a:schemeClr val="tx1"/>
                            </a:solidFill>
                            <a:latin typeface="Cambria Math" charset="0"/>
                          </a:rPr>
                          <m:t>)</m:t>
                        </m:r>
                        <m:r>
                          <a:rPr lang="it-IT" sz="2400" i="0">
                            <a:solidFill>
                              <a:schemeClr val="tx1"/>
                            </a:solidFill>
                            <a:latin typeface="Cambria Math" charset="0"/>
                          </a:rPr>
                          <m:t> ∙ </m:t>
                        </m:r>
                        <m:r>
                          <m:rPr>
                            <m:sty m:val="p"/>
                          </m:rPr>
                          <a:rPr lang="it-IT" sz="2400" i="0">
                            <a:solidFill>
                              <a:schemeClr val="tx1"/>
                            </a:solidFill>
                            <a:latin typeface="Cambria Math" charset="0"/>
                            <a:ea typeface="Cambria Math" charset="0"/>
                            <a:cs typeface="Cambria Math" charset="0"/>
                          </a:rPr>
                          <m:t>P</m:t>
                        </m:r>
                        <m:d>
                          <m:dPr>
                            <m:ctrlPr>
                              <a:rPr lang="it-IT" sz="2400" i="1">
                                <a:solidFill>
                                  <a:schemeClr val="tx1"/>
                                </a:solidFill>
                                <a:latin typeface="Cambria Math" charset="0"/>
                                <a:ea typeface="Cambria Math" charset="0"/>
                                <a:cs typeface="Cambria Math" charset="0"/>
                              </a:rPr>
                            </m:ctrlPr>
                          </m:dPr>
                          <m:e>
                            <m:sSup>
                              <m:sSupPr>
                                <m:ctrlPr>
                                  <a:rPr lang="it-IT" sz="2400" i="1" smtClean="0">
                                    <a:solidFill>
                                      <a:schemeClr val="tx1"/>
                                    </a:solidFill>
                                    <a:latin typeface="Cambria Math" charset="0"/>
                                    <a:ea typeface="Cambria Math" charset="0"/>
                                    <a:cs typeface="Cambria Math" charset="0"/>
                                  </a:rPr>
                                </m:ctrlPr>
                              </m:sSupPr>
                              <m:e>
                                <m:r>
                                  <m:rPr>
                                    <m:sty m:val="p"/>
                                  </m:rPr>
                                  <a:rPr lang="it-IT" sz="2400" b="0" i="0" smtClean="0">
                                    <a:solidFill>
                                      <a:schemeClr val="tx1"/>
                                    </a:solidFill>
                                    <a:latin typeface="Cambria Math" charset="0"/>
                                    <a:ea typeface="Cambria Math" charset="0"/>
                                    <a:cs typeface="Cambria Math" charset="0"/>
                                  </a:rPr>
                                  <m:t>A</m:t>
                                </m:r>
                              </m:e>
                              <m:sup>
                                <m:r>
                                  <m:rPr>
                                    <m:sty m:val="p"/>
                                  </m:rPr>
                                  <a:rPr lang="it-IT" sz="2400" b="0" i="0" smtClean="0">
                                    <a:solidFill>
                                      <a:schemeClr val="tx1"/>
                                    </a:solidFill>
                                    <a:latin typeface="Cambria Math" charset="0"/>
                                    <a:ea typeface="Cambria Math" charset="0"/>
                                    <a:cs typeface="Cambria Math" charset="0"/>
                                  </a:rPr>
                                  <m:t>c</m:t>
                                </m:r>
                              </m:sup>
                            </m:sSup>
                          </m:e>
                        </m:d>
                      </m:den>
                    </m:f>
                  </m:oMath>
                </a14:m>
                <a:endParaRPr lang="it-IT" sz="2400" dirty="0" smtClean="0">
                  <a:solidFill>
                    <a:schemeClr val="tx1"/>
                  </a:solidFill>
                </a:endParaRPr>
              </a:p>
              <a:p>
                <a:pPr lvl="5"/>
                <a:endParaRPr lang="it-IT" sz="900" dirty="0" smtClean="0">
                  <a:solidFill>
                    <a:schemeClr val="tx1"/>
                  </a:solidFill>
                </a:endParaRPr>
              </a:p>
              <a:p>
                <a:r>
                  <a:rPr lang="it-IT" dirty="0">
                    <a:solidFill>
                      <a:schemeClr val="tx1"/>
                    </a:solidFill>
                  </a:rPr>
                  <a:t>V</a:t>
                </a:r>
                <a:r>
                  <a:rPr lang="it-IT" dirty="0" smtClean="0">
                    <a:solidFill>
                      <a:schemeClr val="tx1"/>
                    </a:solidFill>
                  </a:rPr>
                  <a:t>ediamo come ciò sia utile per analizzare il gioco delle due urne:</a:t>
                </a:r>
              </a:p>
              <a:p>
                <a:pPr lvl="1"/>
                <a:r>
                  <a:rPr lang="it-IT" dirty="0" smtClean="0">
                    <a:solidFill>
                      <a:schemeClr val="tx1"/>
                    </a:solidFill>
                  </a:rPr>
                  <a:t>siano UR l’evento “l’urna è a maggioranza rossa” , UB </a:t>
                </a:r>
                <a:r>
                  <a:rPr lang="it-IT" dirty="0">
                    <a:solidFill>
                      <a:schemeClr val="tx1"/>
                    </a:solidFill>
                  </a:rPr>
                  <a:t>l’evento “l’urna è a maggioranza </a:t>
                </a:r>
                <a:r>
                  <a:rPr lang="it-IT" dirty="0" smtClean="0">
                    <a:solidFill>
                      <a:schemeClr val="tx1"/>
                    </a:solidFill>
                  </a:rPr>
                  <a:t>blu” , </a:t>
                </a:r>
                <a:r>
                  <a:rPr lang="it-IT" dirty="0" err="1" smtClean="0">
                    <a:solidFill>
                      <a:schemeClr val="tx1"/>
                    </a:solidFill>
                  </a:rPr>
                  <a:t>r</a:t>
                </a:r>
                <a:r>
                  <a:rPr lang="it-IT" dirty="0" smtClean="0">
                    <a:solidFill>
                      <a:schemeClr val="tx1"/>
                    </a:solidFill>
                  </a:rPr>
                  <a:t> l’evento “viene estratta una pallina rossa” e b l’evento “viene estratta una pallina blu)</a:t>
                </a:r>
              </a:p>
              <a:p>
                <a:r>
                  <a:rPr lang="it-IT" dirty="0">
                    <a:solidFill>
                      <a:schemeClr val="tx1"/>
                    </a:solidFill>
                  </a:rPr>
                  <a:t>Per capire se l’intuizione che ha guidato i giocatori sia fondata razionalmente, dobbiamo calcolare </a:t>
                </a:r>
                <a:r>
                  <a:rPr lang="it-IT" dirty="0" err="1" smtClean="0">
                    <a:solidFill>
                      <a:schemeClr val="tx1"/>
                    </a:solidFill>
                  </a:rPr>
                  <a:t>P</a:t>
                </a:r>
                <a:r>
                  <a:rPr lang="it-IT" dirty="0" smtClean="0">
                    <a:solidFill>
                      <a:schemeClr val="tx1"/>
                    </a:solidFill>
                  </a:rPr>
                  <a:t>(</a:t>
                </a:r>
                <a:r>
                  <a:rPr lang="it-IT" dirty="0" err="1" smtClean="0">
                    <a:solidFill>
                      <a:schemeClr val="tx1"/>
                    </a:solidFill>
                  </a:rPr>
                  <a:t>MB|b</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MB|r</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MR|r</a:t>
                </a:r>
                <a:r>
                  <a:rPr lang="it-IT" dirty="0" smtClean="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MR|b</a:t>
                </a:r>
                <a:r>
                  <a:rPr lang="it-IT" dirty="0" smtClean="0">
                    <a:solidFill>
                      <a:schemeClr val="tx1"/>
                    </a:solidFill>
                  </a:rPr>
                  <a:t>)</a:t>
                </a:r>
              </a:p>
              <a:p>
                <a:r>
                  <a:rPr lang="it-IT" dirty="0" smtClean="0">
                    <a:solidFill>
                      <a:schemeClr val="tx1"/>
                    </a:solidFill>
                  </a:rPr>
                  <a:t>sapendo che</a:t>
                </a:r>
              </a:p>
              <a:p>
                <a:pPr lvl="1"/>
                <a:r>
                  <a:rPr lang="it-IT" dirty="0" err="1" smtClean="0">
                    <a:solidFill>
                      <a:schemeClr val="tx1"/>
                    </a:solidFill>
                  </a:rPr>
                  <a:t>P</a:t>
                </a:r>
                <a:r>
                  <a:rPr lang="it-IT" dirty="0" smtClean="0">
                    <a:solidFill>
                      <a:schemeClr val="tx1"/>
                    </a:solidFill>
                  </a:rPr>
                  <a:t>(MR</a:t>
                </a:r>
                <a:r>
                  <a:rPr lang="it-IT" dirty="0" smtClean="0">
                    <a:solidFill>
                      <a:schemeClr val="tx1"/>
                    </a:solidFill>
                  </a:rPr>
                  <a:t>) = </a:t>
                </a:r>
                <a:r>
                  <a:rPr lang="it-IT" dirty="0" err="1" smtClean="0">
                    <a:solidFill>
                      <a:schemeClr val="tx1"/>
                    </a:solidFill>
                  </a:rPr>
                  <a:t>P</a:t>
                </a:r>
                <a:r>
                  <a:rPr lang="it-IT" dirty="0" smtClean="0">
                    <a:solidFill>
                      <a:schemeClr val="tx1"/>
                    </a:solidFill>
                  </a:rPr>
                  <a:t>(MB</a:t>
                </a:r>
                <a:r>
                  <a:rPr lang="it-IT" dirty="0" smtClean="0">
                    <a:solidFill>
                      <a:schemeClr val="tx1"/>
                    </a:solidFill>
                  </a:rPr>
                  <a:t>) = </a:t>
                </a:r>
                <a14:m>
                  <m:oMath xmlns:m="http://schemas.openxmlformats.org/officeDocument/2006/math">
                    <m:f>
                      <m:fPr>
                        <m:ctrlPr>
                          <a:rPr lang="bg-BG" i="1" smtClean="0">
                            <a:solidFill>
                              <a:schemeClr val="tx1"/>
                            </a:solidFill>
                            <a:latin typeface="Cambria Math" charset="0"/>
                          </a:rPr>
                        </m:ctrlPr>
                      </m:fPr>
                      <m:num>
                        <m:r>
                          <a:rPr lang="it-IT" b="0" i="1" smtClean="0">
                            <a:solidFill>
                              <a:schemeClr val="tx1"/>
                            </a:solidFill>
                            <a:latin typeface="Cambria Math" charset="0"/>
                          </a:rPr>
                          <m:t>1</m:t>
                        </m:r>
                      </m:num>
                      <m:den>
                        <m:r>
                          <a:rPr lang="it-IT" b="0" i="1" smtClean="0">
                            <a:solidFill>
                              <a:schemeClr val="tx1"/>
                            </a:solidFill>
                            <a:latin typeface="Cambria Math" charset="0"/>
                          </a:rPr>
                          <m:t>2</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r|MR</a:t>
                </a:r>
                <a:r>
                  <a:rPr lang="it-IT" dirty="0" smtClean="0">
                    <a:solidFill>
                      <a:schemeClr val="tx1"/>
                    </a:solidFill>
                  </a:rPr>
                  <a:t>) = </a:t>
                </a:r>
                <a14:m>
                  <m:oMath xmlns:m="http://schemas.openxmlformats.org/officeDocument/2006/math">
                    <m:f>
                      <m:fPr>
                        <m:ctrlPr>
                          <a:rPr lang="bg-BG" i="1" smtClean="0">
                            <a:solidFill>
                              <a:schemeClr val="tx1"/>
                            </a:solidFill>
                            <a:latin typeface="Cambria Math" charset="0"/>
                          </a:rPr>
                        </m:ctrlPr>
                      </m:fPr>
                      <m:num>
                        <m:r>
                          <a:rPr lang="it-IT" b="0" i="1" smtClean="0">
                            <a:solidFill>
                              <a:schemeClr val="tx1"/>
                            </a:solidFill>
                            <a:latin typeface="Cambria Math" charset="0"/>
                          </a:rPr>
                          <m:t>2</m:t>
                        </m:r>
                      </m:num>
                      <m:den>
                        <m:r>
                          <a:rPr lang="it-IT" b="0" i="1" smtClean="0">
                            <a:solidFill>
                              <a:schemeClr val="tx1"/>
                            </a:solidFill>
                            <a:latin typeface="Cambria Math" charset="0"/>
                          </a:rPr>
                          <m:t>3</m:t>
                        </m:r>
                      </m:den>
                    </m:f>
                  </m:oMath>
                </a14:m>
                <a:r>
                  <a:rPr lang="it-IT" dirty="0" smtClean="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b|MR</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i="1">
                            <a:solidFill>
                              <a:schemeClr val="tx1"/>
                            </a:solidFill>
                            <a:latin typeface="Cambria Math" charset="0"/>
                          </a:rPr>
                          <m:t>3</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b|MB</a:t>
                </a:r>
                <a:r>
                  <a:rPr lang="it-IT" dirty="0" smtClean="0">
                    <a:solidFill>
                      <a:schemeClr val="tx1"/>
                    </a:solidFill>
                  </a:rPr>
                  <a:t>)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2</m:t>
                        </m:r>
                      </m:num>
                      <m:den>
                        <m:r>
                          <a:rPr lang="it-IT" i="1">
                            <a:solidFill>
                              <a:schemeClr val="tx1"/>
                            </a:solidFill>
                            <a:latin typeface="Cambria Math" charset="0"/>
                          </a:rPr>
                          <m:t>3</m:t>
                        </m:r>
                      </m:den>
                    </m:f>
                  </m:oMath>
                </a14:m>
                <a:r>
                  <a:rPr lang="it-IT" dirty="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r|MB</a:t>
                </a:r>
                <a:r>
                  <a:rPr lang="it-IT" dirty="0" smtClean="0">
                    <a:solidFill>
                      <a:schemeClr val="tx1"/>
                    </a:solidFill>
                  </a:rPr>
                  <a:t>)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3</m:t>
                        </m:r>
                      </m:den>
                    </m:f>
                  </m:oMath>
                </a14:m>
                <a:endParaRPr lang="it-IT" dirty="0" smtClean="0">
                  <a:solidFill>
                    <a:schemeClr val="tx1"/>
                  </a:solidFill>
                </a:endParaRPr>
              </a:p>
              <a:p>
                <a:pPr lvl="1"/>
                <a:r>
                  <a:rPr lang="it-IT" dirty="0" smtClean="0">
                    <a:solidFill>
                      <a:schemeClr val="tx1"/>
                    </a:solidFill>
                  </a:rPr>
                  <a:t>e, naturalmente, </a:t>
                </a:r>
                <a:r>
                  <a:rPr lang="it-IT" dirty="0" err="1" smtClean="0">
                    <a:solidFill>
                      <a:schemeClr val="tx1"/>
                    </a:solidFill>
                  </a:rPr>
                  <a:t>MR</a:t>
                </a:r>
                <a:r>
                  <a:rPr lang="it-IT" baseline="30000" dirty="0" err="1" smtClean="0">
                    <a:solidFill>
                      <a:schemeClr val="tx1"/>
                    </a:solidFill>
                  </a:rPr>
                  <a:t>c</a:t>
                </a:r>
                <a:r>
                  <a:rPr lang="it-IT" dirty="0" smtClean="0">
                    <a:solidFill>
                      <a:schemeClr val="tx1"/>
                    </a:solidFill>
                  </a:rPr>
                  <a:t> </a:t>
                </a:r>
                <a:r>
                  <a:rPr lang="it-IT" dirty="0" smtClean="0">
                    <a:solidFill>
                      <a:schemeClr val="tx1"/>
                    </a:solidFill>
                  </a:rPr>
                  <a:t>= </a:t>
                </a:r>
                <a:r>
                  <a:rPr lang="it-IT" dirty="0" smtClean="0">
                    <a:solidFill>
                      <a:schemeClr val="tx1"/>
                    </a:solidFill>
                  </a:rPr>
                  <a:t>MB </a:t>
                </a:r>
                <a:r>
                  <a:rPr lang="it-IT" dirty="0" smtClean="0">
                    <a:solidFill>
                      <a:schemeClr val="tx1"/>
                    </a:solidFill>
                  </a:rPr>
                  <a:t>e </a:t>
                </a:r>
                <a:r>
                  <a:rPr lang="it-IT" dirty="0" err="1" smtClean="0">
                    <a:solidFill>
                      <a:schemeClr val="tx1"/>
                    </a:solidFill>
                  </a:rPr>
                  <a:t>MB</a:t>
                </a:r>
                <a:r>
                  <a:rPr lang="it-IT" baseline="30000" dirty="0" err="1" smtClean="0">
                    <a:solidFill>
                      <a:schemeClr val="tx1"/>
                    </a:solidFill>
                  </a:rPr>
                  <a:t>c</a:t>
                </a:r>
                <a:r>
                  <a:rPr lang="it-IT" dirty="0" smtClean="0">
                    <a:solidFill>
                      <a:schemeClr val="tx1"/>
                    </a:solidFill>
                  </a:rPr>
                  <a:t> </a:t>
                </a:r>
                <a:r>
                  <a:rPr lang="it-IT" dirty="0" smtClean="0">
                    <a:solidFill>
                      <a:schemeClr val="tx1"/>
                    </a:solidFill>
                  </a:rPr>
                  <a:t>= </a:t>
                </a:r>
                <a:r>
                  <a:rPr lang="it-IT" dirty="0" smtClean="0">
                    <a:solidFill>
                      <a:schemeClr val="tx1"/>
                    </a:solidFill>
                  </a:rPr>
                  <a:t>MR</a:t>
                </a:r>
                <a:endParaRPr lang="it-IT" dirty="0" smtClean="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1034427"/>
                <a:ext cx="9598929" cy="5685350"/>
              </a:xfrm>
              <a:blipFill rotWithShape="0">
                <a:blip r:embed="rId2"/>
                <a:stretch>
                  <a:fillRect l="-445" r="-64"/>
                </a:stretch>
              </a:blipFill>
            </p:spPr>
            <p:txBody>
              <a:bodyPr/>
              <a:lstStyle/>
              <a:p>
                <a:r>
                  <a:rPr lang="it-IT">
                    <a:noFill/>
                  </a:rPr>
                  <a:t> </a:t>
                </a:r>
              </a:p>
            </p:txBody>
          </p:sp>
        </mc:Fallback>
      </mc:AlternateContent>
    </p:spTree>
    <p:extLst>
      <p:ext uri="{BB962C8B-B14F-4D97-AF65-F5344CB8AC3E}">
        <p14:creationId xmlns:p14="http://schemas.microsoft.com/office/powerpoint/2010/main" val="134849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normAutofit fontScale="90000"/>
          </a:bodyPr>
          <a:lstStyle/>
          <a:p>
            <a:r>
              <a:rPr lang="it-IT" dirty="0">
                <a:solidFill>
                  <a:schemeClr val="tx1"/>
                </a:solidFill>
              </a:rPr>
              <a:t>Il gioco delle due </a:t>
            </a:r>
            <a:r>
              <a:rPr lang="it-IT" dirty="0" smtClean="0">
                <a:solidFill>
                  <a:schemeClr val="tx1"/>
                </a:solidFill>
              </a:rPr>
              <a:t>urne e il Teorema di </a:t>
            </a:r>
            <a:r>
              <a:rPr lang="it-IT" dirty="0" err="1" smtClean="0">
                <a:solidFill>
                  <a:schemeClr val="tx1"/>
                </a:solidFill>
              </a:rPr>
              <a:t>Bayes</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1240936"/>
                <a:ext cx="9598929" cy="4919806"/>
              </a:xfrm>
            </p:spPr>
            <p:txBody>
              <a:bodyPr>
                <a:normAutofit/>
              </a:bodyPr>
              <a:lstStyle/>
              <a:p>
                <a:r>
                  <a:rPr lang="it-IT" dirty="0" smtClean="0">
                    <a:solidFill>
                      <a:schemeClr val="tx1"/>
                    </a:solidFill>
                  </a:rPr>
                  <a:t>Il GIOCATORE 1 estrae una pallina blu: </a:t>
                </a:r>
              </a:p>
              <a:p>
                <a:r>
                  <a:rPr lang="it-IT" dirty="0">
                    <a:solidFill>
                      <a:schemeClr val="tx1"/>
                    </a:solidFill>
                  </a:rPr>
                  <a:t>p</a:t>
                </a:r>
                <a:r>
                  <a:rPr lang="it-IT" dirty="0" smtClean="0">
                    <a:solidFill>
                      <a:schemeClr val="tx1"/>
                    </a:solidFill>
                  </a:rPr>
                  <a:t>er il teorema di </a:t>
                </a:r>
                <a:r>
                  <a:rPr lang="it-IT" dirty="0" err="1" smtClean="0">
                    <a:solidFill>
                      <a:schemeClr val="tx1"/>
                    </a:solidFill>
                  </a:rPr>
                  <a:t>Bayes</a:t>
                </a:r>
                <a:r>
                  <a:rPr lang="it-IT" dirty="0" smtClean="0">
                    <a:solidFill>
                      <a:schemeClr val="tx1"/>
                    </a:solidFill>
                  </a:rPr>
                  <a:t> </a:t>
                </a: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a:t>
                </a:r>
                <a:r>
                  <a:rPr lang="it-IT" dirty="0" smtClean="0">
                    <a:solidFill>
                      <a:schemeClr val="tx1"/>
                    </a:solidFill>
                  </a:rPr>
                  <a:t>) = </a:t>
                </a:r>
                <a14:m>
                  <m:oMath xmlns:m="http://schemas.openxmlformats.org/officeDocument/2006/math">
                    <m:f>
                      <m:fPr>
                        <m:ctrlPr>
                          <a:rPr lang="bg-BG" sz="2000" i="1" smtClean="0">
                            <a:solidFill>
                              <a:schemeClr val="tx1"/>
                            </a:solidFill>
                            <a:latin typeface="Cambria Math" charset="0"/>
                          </a:rPr>
                        </m:ctrlPr>
                      </m:fPr>
                      <m:num>
                        <m:r>
                          <m:rPr>
                            <m:sty m:val="p"/>
                          </m:rPr>
                          <a:rPr lang="it-IT" sz="2000" b="0" i="0" smtClean="0">
                            <a:solidFill>
                              <a:schemeClr val="tx1"/>
                            </a:solidFill>
                            <a:latin typeface="Cambria Math" charset="0"/>
                          </a:rPr>
                          <m:t>P</m:t>
                        </m:r>
                        <m:r>
                          <a:rPr lang="it-IT" sz="2000" b="0" i="0" smtClean="0">
                            <a:solidFill>
                              <a:schemeClr val="tx1"/>
                            </a:solidFill>
                            <a:latin typeface="Cambria Math" charset="0"/>
                          </a:rPr>
                          <m:t>(</m:t>
                        </m:r>
                        <m:r>
                          <m:rPr>
                            <m:sty m:val="p"/>
                          </m:rPr>
                          <a:rPr lang="it-IT" sz="2000" b="0" i="0" smtClean="0">
                            <a:solidFill>
                              <a:schemeClr val="tx1"/>
                            </a:solidFill>
                            <a:latin typeface="Cambria Math" charset="0"/>
                          </a:rPr>
                          <m:t>b</m:t>
                        </m:r>
                        <m:r>
                          <a:rPr lang="it-IT" sz="2000" b="0" i="0" smtClean="0">
                            <a:solidFill>
                              <a:schemeClr val="tx1"/>
                            </a:solidFill>
                            <a:latin typeface="Cambria Math" charset="0"/>
                          </a:rPr>
                          <m:t>|</m:t>
                        </m:r>
                        <m:r>
                          <m:rPr>
                            <m:sty m:val="p"/>
                          </m:rPr>
                          <a:rPr lang="it-IT" sz="2000" b="0" i="0" smtClean="0">
                            <a:solidFill>
                              <a:schemeClr val="tx1"/>
                            </a:solidFill>
                            <a:latin typeface="Cambria Math" charset="0"/>
                          </a:rPr>
                          <m:t>M</m:t>
                        </m:r>
                        <m:r>
                          <m:rPr>
                            <m:sty m:val="p"/>
                          </m:rPr>
                          <a:rPr lang="it-IT" sz="2000" b="0" i="0" smtClean="0">
                            <a:solidFill>
                              <a:schemeClr val="tx1"/>
                            </a:solidFill>
                            <a:latin typeface="Cambria Math" charset="0"/>
                          </a:rPr>
                          <m:t>B</m:t>
                        </m:r>
                        <m:r>
                          <a:rPr lang="it-IT" sz="2000" b="0" i="0" smtClean="0">
                            <a:solidFill>
                              <a:schemeClr val="tx1"/>
                            </a:solidFill>
                            <a:latin typeface="Cambria Math" charset="0"/>
                          </a:rPr>
                          <m:t>) ∙ </m:t>
                        </m:r>
                        <m:r>
                          <m:rPr>
                            <m:sty m:val="p"/>
                          </m:rPr>
                          <a:rPr lang="it-IT" sz="2000" b="0" i="0" smtClean="0">
                            <a:solidFill>
                              <a:schemeClr val="tx1"/>
                            </a:solidFill>
                            <a:latin typeface="Cambria Math" charset="0"/>
                            <a:ea typeface="Cambria Math" charset="0"/>
                            <a:cs typeface="Cambria Math" charset="0"/>
                          </a:rPr>
                          <m:t>P</m:t>
                        </m:r>
                        <m:r>
                          <a:rPr lang="it-IT" sz="2000" b="0" i="0" smtClean="0">
                            <a:solidFill>
                              <a:schemeClr val="tx1"/>
                            </a:solidFill>
                            <a:latin typeface="Cambria Math" charset="0"/>
                            <a:ea typeface="Cambria Math" charset="0"/>
                            <a:cs typeface="Cambria Math" charset="0"/>
                          </a:rPr>
                          <m:t>(</m:t>
                        </m:r>
                        <m:r>
                          <m:rPr>
                            <m:sty m:val="p"/>
                          </m:rPr>
                          <a:rPr lang="it-IT" sz="2000" b="0" i="0" smtClean="0">
                            <a:solidFill>
                              <a:schemeClr val="tx1"/>
                            </a:solidFill>
                            <a:latin typeface="Cambria Math" charset="0"/>
                            <a:ea typeface="Cambria Math" charset="0"/>
                            <a:cs typeface="Cambria Math" charset="0"/>
                          </a:rPr>
                          <m:t>M</m:t>
                        </m:r>
                        <m:r>
                          <m:rPr>
                            <m:sty m:val="p"/>
                          </m:rPr>
                          <a:rPr lang="it-IT" sz="2000" b="0" i="0" smtClean="0">
                            <a:solidFill>
                              <a:schemeClr val="tx1"/>
                            </a:solidFill>
                            <a:latin typeface="Cambria Math" charset="0"/>
                            <a:ea typeface="Cambria Math" charset="0"/>
                            <a:cs typeface="Cambria Math" charset="0"/>
                          </a:rPr>
                          <m:t>B</m:t>
                        </m:r>
                        <m:r>
                          <a:rPr lang="it-IT" sz="2000" b="0" i="0" smtClean="0">
                            <a:solidFill>
                              <a:schemeClr val="tx1"/>
                            </a:solidFill>
                            <a:latin typeface="Cambria Math" charset="0"/>
                            <a:ea typeface="Cambria Math" charset="0"/>
                            <a:cs typeface="Cambria Math" charset="0"/>
                          </a:rPr>
                          <m:t>)</m:t>
                        </m:r>
                      </m:num>
                      <m:den>
                        <m:r>
                          <m:rPr>
                            <m:sty m:val="p"/>
                          </m:rPr>
                          <a:rPr lang="it-IT" sz="2000" i="0">
                            <a:solidFill>
                              <a:schemeClr val="tx1"/>
                            </a:solidFill>
                            <a:latin typeface="Cambria Math" charset="0"/>
                          </a:rPr>
                          <m:t>P</m:t>
                        </m:r>
                        <m:r>
                          <a:rPr lang="it-IT" sz="2000" i="0">
                            <a:solidFill>
                              <a:schemeClr val="tx1"/>
                            </a:solidFill>
                            <a:latin typeface="Cambria Math" charset="0"/>
                          </a:rPr>
                          <m:t>(</m:t>
                        </m:r>
                        <m:r>
                          <m:rPr>
                            <m:sty m:val="p"/>
                          </m:rPr>
                          <a:rPr lang="it-IT" sz="2000" b="0" i="0" smtClean="0">
                            <a:solidFill>
                              <a:schemeClr val="tx1"/>
                            </a:solidFill>
                            <a:latin typeface="Cambria Math" charset="0"/>
                          </a:rPr>
                          <m:t>b</m:t>
                        </m:r>
                        <m:r>
                          <a:rPr lang="it-IT" sz="2000" i="0">
                            <a:solidFill>
                              <a:schemeClr val="tx1"/>
                            </a:solidFill>
                            <a:latin typeface="Cambria Math" charset="0"/>
                          </a:rPr>
                          <m:t>|</m:t>
                        </m:r>
                        <m:r>
                          <m:rPr>
                            <m:sty m:val="p"/>
                          </m:rPr>
                          <a:rPr lang="it-IT" sz="2000" b="0" i="0" smtClean="0">
                            <a:solidFill>
                              <a:schemeClr val="tx1"/>
                            </a:solidFill>
                            <a:latin typeface="Cambria Math" charset="0"/>
                          </a:rPr>
                          <m:t>M</m:t>
                        </m:r>
                        <m:r>
                          <m:rPr>
                            <m:sty m:val="p"/>
                          </m:rPr>
                          <a:rPr lang="it-IT" sz="2000" b="0" i="0" smtClean="0">
                            <a:solidFill>
                              <a:schemeClr val="tx1"/>
                            </a:solidFill>
                            <a:latin typeface="Cambria Math" charset="0"/>
                          </a:rPr>
                          <m:t>B</m:t>
                        </m:r>
                        <m:r>
                          <a:rPr lang="it-IT" sz="2000" b="0" i="0" smtClean="0">
                            <a:solidFill>
                              <a:schemeClr val="tx1"/>
                            </a:solidFill>
                            <a:latin typeface="Cambria Math" charset="0"/>
                          </a:rPr>
                          <m:t>) ∙ </m:t>
                        </m:r>
                        <m:r>
                          <m:rPr>
                            <m:sty m:val="p"/>
                          </m:rPr>
                          <a:rPr lang="it-IT" sz="2000" i="0">
                            <a:solidFill>
                              <a:schemeClr val="tx1"/>
                            </a:solidFill>
                            <a:latin typeface="Cambria Math" charset="0"/>
                            <a:ea typeface="Cambria Math" charset="0"/>
                            <a:cs typeface="Cambria Math" charset="0"/>
                          </a:rPr>
                          <m:t>P</m:t>
                        </m:r>
                        <m:d>
                          <m:dPr>
                            <m:ctrlPr>
                              <a:rPr lang="it-IT" sz="2000" i="1">
                                <a:solidFill>
                                  <a:schemeClr val="tx1"/>
                                </a:solidFill>
                                <a:latin typeface="Cambria Math" charset="0"/>
                                <a:ea typeface="Cambria Math" charset="0"/>
                                <a:cs typeface="Cambria Math" charset="0"/>
                              </a:rPr>
                            </m:ctrlPr>
                          </m:dPr>
                          <m:e>
                            <m:r>
                              <m:rPr>
                                <m:sty m:val="p"/>
                              </m:rPr>
                              <a:rPr lang="it-IT" sz="2000" b="0" i="0" smtClean="0">
                                <a:solidFill>
                                  <a:schemeClr val="tx1"/>
                                </a:solidFill>
                                <a:latin typeface="Cambria Math" charset="0"/>
                                <a:ea typeface="Cambria Math" charset="0"/>
                                <a:cs typeface="Cambria Math" charset="0"/>
                              </a:rPr>
                              <m:t>M</m:t>
                            </m:r>
                            <m:r>
                              <m:rPr>
                                <m:sty m:val="p"/>
                              </m:rPr>
                              <a:rPr lang="it-IT" sz="2000" b="0" i="0" smtClean="0">
                                <a:solidFill>
                                  <a:schemeClr val="tx1"/>
                                </a:solidFill>
                                <a:latin typeface="Cambria Math" charset="0"/>
                                <a:ea typeface="Cambria Math" charset="0"/>
                                <a:cs typeface="Cambria Math" charset="0"/>
                              </a:rPr>
                              <m:t>B</m:t>
                            </m:r>
                          </m:e>
                        </m:d>
                        <m:r>
                          <a:rPr lang="it-IT" sz="2000" b="0" i="0" smtClean="0">
                            <a:solidFill>
                              <a:schemeClr val="tx1"/>
                            </a:solidFill>
                            <a:latin typeface="Cambria Math" charset="0"/>
                            <a:ea typeface="Cambria Math" charset="0"/>
                            <a:cs typeface="Cambria Math" charset="0"/>
                          </a:rPr>
                          <m:t> </m:t>
                        </m:r>
                        <m:r>
                          <a:rPr lang="it-IT" sz="2000" b="0" i="0" smtClean="0">
                            <a:solidFill>
                              <a:schemeClr val="tx1"/>
                            </a:solidFill>
                            <a:latin typeface="Cambria Math" charset="0"/>
                          </a:rPr>
                          <m:t>+ </m:t>
                        </m:r>
                        <m:r>
                          <m:rPr>
                            <m:sty m:val="p"/>
                          </m:rPr>
                          <a:rPr lang="it-IT" sz="2000" i="0">
                            <a:solidFill>
                              <a:schemeClr val="tx1"/>
                            </a:solidFill>
                            <a:latin typeface="Cambria Math" charset="0"/>
                          </a:rPr>
                          <m:t>P</m:t>
                        </m:r>
                        <m:r>
                          <a:rPr lang="it-IT" sz="2000" i="0">
                            <a:solidFill>
                              <a:schemeClr val="tx1"/>
                            </a:solidFill>
                            <a:latin typeface="Cambria Math" charset="0"/>
                          </a:rPr>
                          <m:t>(</m:t>
                        </m:r>
                        <m:r>
                          <m:rPr>
                            <m:sty m:val="p"/>
                          </m:rPr>
                          <a:rPr lang="it-IT" sz="2000" b="0" i="0" smtClean="0">
                            <a:solidFill>
                              <a:schemeClr val="tx1"/>
                            </a:solidFill>
                            <a:latin typeface="Cambria Math" charset="0"/>
                          </a:rPr>
                          <m:t>b</m:t>
                        </m:r>
                        <m:r>
                          <a:rPr lang="it-IT" sz="2000" i="0">
                            <a:solidFill>
                              <a:schemeClr val="tx1"/>
                            </a:solidFill>
                            <a:latin typeface="Cambria Math" charset="0"/>
                          </a:rPr>
                          <m:t>|</m:t>
                        </m:r>
                        <m:r>
                          <m:rPr>
                            <m:sty m:val="p"/>
                          </m:rPr>
                          <a:rPr lang="it-IT" sz="2000" b="0" i="0" smtClean="0">
                            <a:solidFill>
                              <a:schemeClr val="tx1"/>
                            </a:solidFill>
                            <a:latin typeface="Cambria Math" charset="0"/>
                          </a:rPr>
                          <m:t>M</m:t>
                        </m:r>
                        <m:r>
                          <m:rPr>
                            <m:sty m:val="p"/>
                          </m:rPr>
                          <a:rPr lang="it-IT" sz="2000" b="0" i="0" smtClean="0">
                            <a:solidFill>
                              <a:schemeClr val="tx1"/>
                            </a:solidFill>
                            <a:latin typeface="Cambria Math" charset="0"/>
                          </a:rPr>
                          <m:t>R</m:t>
                        </m:r>
                        <m:r>
                          <a:rPr lang="it-IT" sz="2000" b="0" i="0" smtClean="0">
                            <a:solidFill>
                              <a:schemeClr val="tx1"/>
                            </a:solidFill>
                            <a:latin typeface="Cambria Math" charset="0"/>
                          </a:rPr>
                          <m:t>) ∙ </m:t>
                        </m:r>
                        <m:r>
                          <m:rPr>
                            <m:sty m:val="p"/>
                          </m:rPr>
                          <a:rPr lang="it-IT" sz="2000" i="0">
                            <a:solidFill>
                              <a:schemeClr val="tx1"/>
                            </a:solidFill>
                            <a:latin typeface="Cambria Math" charset="0"/>
                            <a:ea typeface="Cambria Math" charset="0"/>
                            <a:cs typeface="Cambria Math" charset="0"/>
                          </a:rPr>
                          <m:t>P</m:t>
                        </m:r>
                        <m:d>
                          <m:dPr>
                            <m:ctrlPr>
                              <a:rPr lang="it-IT" sz="2000" i="1">
                                <a:solidFill>
                                  <a:schemeClr val="tx1"/>
                                </a:solidFill>
                                <a:latin typeface="Cambria Math" charset="0"/>
                                <a:ea typeface="Cambria Math" charset="0"/>
                                <a:cs typeface="Cambria Math" charset="0"/>
                              </a:rPr>
                            </m:ctrlPr>
                          </m:dPr>
                          <m:e>
                            <m:r>
                              <m:rPr>
                                <m:sty m:val="p"/>
                              </m:rPr>
                              <a:rPr lang="it-IT" sz="2000" b="0" i="0" smtClean="0">
                                <a:solidFill>
                                  <a:schemeClr val="tx1"/>
                                </a:solidFill>
                                <a:latin typeface="Cambria Math" charset="0"/>
                                <a:ea typeface="Cambria Math" charset="0"/>
                                <a:cs typeface="Cambria Math" charset="0"/>
                              </a:rPr>
                              <m:t>M</m:t>
                            </m:r>
                            <m:r>
                              <m:rPr>
                                <m:sty m:val="p"/>
                              </m:rPr>
                              <a:rPr lang="it-IT" sz="2000" b="0" i="0" smtClean="0">
                                <a:solidFill>
                                  <a:schemeClr val="tx1"/>
                                </a:solidFill>
                                <a:latin typeface="Cambria Math" charset="0"/>
                                <a:ea typeface="Cambria Math" charset="0"/>
                                <a:cs typeface="Cambria Math" charset="0"/>
                              </a:rPr>
                              <m:t>R</m:t>
                            </m:r>
                          </m:e>
                        </m:d>
                      </m:den>
                    </m:f>
                  </m:oMath>
                </a14:m>
                <a:r>
                  <a:rPr lang="it-IT" sz="2200" dirty="0" smtClean="0">
                    <a:solidFill>
                      <a:schemeClr val="tx1"/>
                    </a:solidFill>
                  </a:rPr>
                  <a:t>  </a:t>
                </a:r>
                <a:r>
                  <a:rPr lang="it-IT" dirty="0" smtClean="0">
                    <a:solidFill>
                      <a:schemeClr val="tx1"/>
                    </a:solidFill>
                  </a:rPr>
                  <a:t>=   </a:t>
                </a:r>
                <a14:m>
                  <m:oMath xmlns:m="http://schemas.openxmlformats.org/officeDocument/2006/math">
                    <m:f>
                      <m:fPr>
                        <m:ctrlPr>
                          <a:rPr lang="bg-BG" sz="2400" i="1">
                            <a:solidFill>
                              <a:schemeClr val="tx1"/>
                            </a:solidFill>
                            <a:latin typeface="Cambria Math" charset="0"/>
                          </a:rPr>
                        </m:ctrlPr>
                      </m:fPr>
                      <m:num>
                        <m:f>
                          <m:fPr>
                            <m:ctrlPr>
                              <a:rPr lang="bg-BG" sz="2400" i="1" smtClean="0">
                                <a:solidFill>
                                  <a:schemeClr val="tx1"/>
                                </a:solidFill>
                                <a:latin typeface="Cambria Math" charset="0"/>
                              </a:rPr>
                            </m:ctrlPr>
                          </m:fPr>
                          <m:num>
                            <m:r>
                              <a:rPr lang="it-IT" sz="2400" b="0" i="1" smtClean="0">
                                <a:solidFill>
                                  <a:schemeClr val="tx1"/>
                                </a:solidFill>
                                <a:latin typeface="Cambria Math" charset="0"/>
                              </a:rPr>
                              <m:t>2</m:t>
                            </m:r>
                          </m:num>
                          <m:den>
                            <m:r>
                              <a:rPr lang="it-IT" sz="2400" b="0" i="1" smtClean="0">
                                <a:solidFill>
                                  <a:schemeClr val="tx1"/>
                                </a:solidFill>
                                <a:latin typeface="Cambria Math" charset="0"/>
                              </a:rPr>
                              <m:t>3</m:t>
                            </m:r>
                          </m:den>
                        </m:f>
                        <m:r>
                          <a:rPr lang="it-IT" sz="2400" b="0" i="0" smtClean="0">
                            <a:solidFill>
                              <a:schemeClr val="tx1"/>
                            </a:solidFill>
                            <a:latin typeface="Cambria Math" charset="0"/>
                          </a:rPr>
                          <m:t>  </m:t>
                        </m:r>
                        <m:r>
                          <a:rPr lang="it-IT" sz="2400">
                            <a:solidFill>
                              <a:schemeClr val="tx1"/>
                            </a:solidFill>
                            <a:latin typeface="Cambria Math" charset="0"/>
                          </a:rPr>
                          <m:t>∙ </m:t>
                        </m:r>
                        <m:r>
                          <a:rPr lang="it-IT" sz="2400" b="0" i="1" smtClean="0">
                            <a:solidFill>
                              <a:schemeClr val="tx1"/>
                            </a:solidFill>
                            <a:latin typeface="Cambria Math" charset="0"/>
                          </a:rPr>
                          <m:t> </m:t>
                        </m:r>
                        <m:f>
                          <m:fPr>
                            <m:ctrlPr>
                              <a:rPr lang="bg-BG" sz="2400" b="0" i="1" smtClean="0">
                                <a:solidFill>
                                  <a:schemeClr val="tx1"/>
                                </a:solidFill>
                                <a:latin typeface="Cambria Math" charset="0"/>
                              </a:rPr>
                            </m:ctrlPr>
                          </m:fPr>
                          <m:num>
                            <m:r>
                              <a:rPr lang="it-IT" sz="2400" b="0" i="1" smtClean="0">
                                <a:solidFill>
                                  <a:schemeClr val="tx1"/>
                                </a:solidFill>
                                <a:latin typeface="Cambria Math" charset="0"/>
                              </a:rPr>
                              <m:t>1</m:t>
                            </m:r>
                          </m:num>
                          <m:den>
                            <m:r>
                              <a:rPr lang="it-IT" sz="2400" b="0" i="1" smtClean="0">
                                <a:solidFill>
                                  <a:schemeClr val="tx1"/>
                                </a:solidFill>
                                <a:latin typeface="Cambria Math" charset="0"/>
                              </a:rPr>
                              <m:t>2</m:t>
                            </m:r>
                          </m:den>
                        </m:f>
                      </m:num>
                      <m:den>
                        <m:f>
                          <m:fPr>
                            <m:ctrlPr>
                              <a:rPr lang="bg-BG" sz="2400" i="1">
                                <a:solidFill>
                                  <a:schemeClr val="tx1"/>
                                </a:solidFill>
                                <a:latin typeface="Cambria Math" charset="0"/>
                              </a:rPr>
                            </m:ctrlPr>
                          </m:fPr>
                          <m:num>
                            <m:r>
                              <a:rPr lang="it-IT" sz="2400" i="1">
                                <a:solidFill>
                                  <a:schemeClr val="tx1"/>
                                </a:solidFill>
                                <a:latin typeface="Cambria Math" charset="0"/>
                              </a:rPr>
                              <m:t>2</m:t>
                            </m:r>
                          </m:num>
                          <m:den>
                            <m:r>
                              <a:rPr lang="it-IT" sz="2400" i="1">
                                <a:solidFill>
                                  <a:schemeClr val="tx1"/>
                                </a:solidFill>
                                <a:latin typeface="Cambria Math" charset="0"/>
                              </a:rPr>
                              <m:t>3</m:t>
                            </m:r>
                          </m:den>
                        </m:f>
                        <m:r>
                          <a:rPr lang="it-IT" sz="2400">
                            <a:solidFill>
                              <a:schemeClr val="tx1"/>
                            </a:solidFill>
                            <a:latin typeface="Cambria Math" charset="0"/>
                          </a:rPr>
                          <m:t>  ∙ </m:t>
                        </m:r>
                        <m:r>
                          <a:rPr lang="it-IT" sz="2400" i="1">
                            <a:solidFill>
                              <a:schemeClr val="tx1"/>
                            </a:solidFill>
                            <a:latin typeface="Cambria Math" charset="0"/>
                          </a:rPr>
                          <m:t> </m:t>
                        </m:r>
                        <m:f>
                          <m:fPr>
                            <m:ctrlPr>
                              <a:rPr lang="bg-BG" sz="2400" i="1">
                                <a:solidFill>
                                  <a:schemeClr val="tx1"/>
                                </a:solidFill>
                                <a:latin typeface="Cambria Math" charset="0"/>
                              </a:rPr>
                            </m:ctrlPr>
                          </m:fPr>
                          <m:num>
                            <m:r>
                              <a:rPr lang="it-IT" sz="2400" i="1">
                                <a:solidFill>
                                  <a:schemeClr val="tx1"/>
                                </a:solidFill>
                                <a:latin typeface="Cambria Math" charset="0"/>
                              </a:rPr>
                              <m:t>1</m:t>
                            </m:r>
                          </m:num>
                          <m:den>
                            <m:r>
                              <a:rPr lang="it-IT" sz="2400" i="1">
                                <a:solidFill>
                                  <a:schemeClr val="tx1"/>
                                </a:solidFill>
                                <a:latin typeface="Cambria Math" charset="0"/>
                              </a:rPr>
                              <m:t>2</m:t>
                            </m:r>
                          </m:den>
                        </m:f>
                        <m:r>
                          <a:rPr lang="it-IT" sz="2400" b="0" i="0" smtClean="0">
                            <a:solidFill>
                              <a:schemeClr val="tx1"/>
                            </a:solidFill>
                            <a:latin typeface="Cambria Math" charset="0"/>
                          </a:rPr>
                          <m:t> </m:t>
                        </m:r>
                        <m:r>
                          <a:rPr lang="it-IT" sz="2400">
                            <a:solidFill>
                              <a:schemeClr val="tx1"/>
                            </a:solidFill>
                            <a:latin typeface="Cambria Math" charset="0"/>
                          </a:rPr>
                          <m:t>+</m:t>
                        </m:r>
                        <m:r>
                          <a:rPr lang="it-IT" sz="2400" b="0" i="0" smtClean="0">
                            <a:solidFill>
                              <a:schemeClr val="tx1"/>
                            </a:solidFill>
                            <a:latin typeface="Cambria Math" charset="0"/>
                          </a:rPr>
                          <m:t> </m:t>
                        </m:r>
                        <m:f>
                          <m:fPr>
                            <m:ctrlPr>
                              <a:rPr lang="bg-BG" sz="2400" i="1">
                                <a:solidFill>
                                  <a:schemeClr val="tx1"/>
                                </a:solidFill>
                                <a:latin typeface="Cambria Math" charset="0"/>
                              </a:rPr>
                            </m:ctrlPr>
                          </m:fPr>
                          <m:num>
                            <m:r>
                              <a:rPr lang="it-IT" sz="2400" b="0" i="1" smtClean="0">
                                <a:solidFill>
                                  <a:schemeClr val="tx1"/>
                                </a:solidFill>
                                <a:latin typeface="Cambria Math" charset="0"/>
                              </a:rPr>
                              <m:t>1</m:t>
                            </m:r>
                          </m:num>
                          <m:den>
                            <m:r>
                              <a:rPr lang="it-IT" sz="2400" i="1">
                                <a:solidFill>
                                  <a:schemeClr val="tx1"/>
                                </a:solidFill>
                                <a:latin typeface="Cambria Math" charset="0"/>
                              </a:rPr>
                              <m:t>3</m:t>
                            </m:r>
                          </m:den>
                        </m:f>
                        <m:r>
                          <a:rPr lang="it-IT" sz="2400">
                            <a:solidFill>
                              <a:schemeClr val="tx1"/>
                            </a:solidFill>
                            <a:latin typeface="Cambria Math" charset="0"/>
                          </a:rPr>
                          <m:t>  ∙ </m:t>
                        </m:r>
                        <m:r>
                          <a:rPr lang="it-IT" sz="2400" i="1">
                            <a:solidFill>
                              <a:schemeClr val="tx1"/>
                            </a:solidFill>
                            <a:latin typeface="Cambria Math" charset="0"/>
                          </a:rPr>
                          <m:t> </m:t>
                        </m:r>
                        <m:f>
                          <m:fPr>
                            <m:ctrlPr>
                              <a:rPr lang="bg-BG" sz="2400" i="1">
                                <a:solidFill>
                                  <a:schemeClr val="tx1"/>
                                </a:solidFill>
                                <a:latin typeface="Cambria Math" charset="0"/>
                              </a:rPr>
                            </m:ctrlPr>
                          </m:fPr>
                          <m:num>
                            <m:r>
                              <a:rPr lang="it-IT" sz="2400" i="1">
                                <a:solidFill>
                                  <a:schemeClr val="tx1"/>
                                </a:solidFill>
                                <a:latin typeface="Cambria Math" charset="0"/>
                              </a:rPr>
                              <m:t>1</m:t>
                            </m:r>
                          </m:num>
                          <m:den>
                            <m:r>
                              <a:rPr lang="it-IT" sz="2400" i="1">
                                <a:solidFill>
                                  <a:schemeClr val="tx1"/>
                                </a:solidFill>
                                <a:latin typeface="Cambria Math" charset="0"/>
                              </a:rPr>
                              <m:t>2</m:t>
                            </m:r>
                          </m:den>
                        </m:f>
                      </m:den>
                    </m:f>
                  </m:oMath>
                </a14:m>
                <a:r>
                  <a:rPr lang="it-IT" dirty="0" smtClean="0">
                    <a:solidFill>
                      <a:schemeClr val="tx1"/>
                    </a:solidFill>
                  </a:rPr>
                  <a:t>  =  </a:t>
                </a:r>
                <a14:m>
                  <m:oMath xmlns:m="http://schemas.openxmlformats.org/officeDocument/2006/math">
                    <m:f>
                      <m:fPr>
                        <m:ctrlPr>
                          <a:rPr lang="bg-BG" sz="1800" i="1" smtClean="0">
                            <a:solidFill>
                              <a:schemeClr val="tx1"/>
                            </a:solidFill>
                            <a:latin typeface="Cambria Math" charset="0"/>
                          </a:rPr>
                        </m:ctrlPr>
                      </m:fPr>
                      <m:num>
                        <m:r>
                          <a:rPr lang="it-IT" sz="1800" b="0" i="1" smtClean="0">
                            <a:solidFill>
                              <a:schemeClr val="tx1"/>
                            </a:solidFill>
                            <a:latin typeface="Cambria Math" charset="0"/>
                          </a:rPr>
                          <m:t>2</m:t>
                        </m:r>
                      </m:num>
                      <m:den>
                        <m:r>
                          <a:rPr lang="it-IT" sz="1800" b="0" i="1" smtClean="0">
                            <a:solidFill>
                              <a:schemeClr val="tx1"/>
                            </a:solidFill>
                            <a:latin typeface="Cambria Math" charset="0"/>
                          </a:rPr>
                          <m:t>3</m:t>
                        </m:r>
                      </m:den>
                    </m:f>
                  </m:oMath>
                </a14:m>
                <a:endParaRPr lang="it-IT" sz="1800" dirty="0" smtClean="0">
                  <a:solidFill>
                    <a:schemeClr val="tx1"/>
                  </a:solidFill>
                </a:endParaRPr>
              </a:p>
              <a:p>
                <a:pPr lvl="5"/>
                <a:endParaRPr lang="it-IT" sz="900"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MR|b</a:t>
                </a:r>
                <a:r>
                  <a:rPr lang="it-IT" dirty="0">
                    <a:solidFill>
                      <a:schemeClr val="tx1"/>
                    </a:solidFill>
                  </a:rPr>
                  <a:t>) = </a:t>
                </a:r>
                <a14:m>
                  <m:oMath xmlns:m="http://schemas.openxmlformats.org/officeDocument/2006/math">
                    <m:f>
                      <m:fPr>
                        <m:ctrlPr>
                          <a:rPr lang="bg-BG" sz="2000" i="1">
                            <a:solidFill>
                              <a:schemeClr val="tx1"/>
                            </a:solidFill>
                            <a:latin typeface="Cambria Math" charset="0"/>
                          </a:rPr>
                        </m:ctrlPr>
                      </m:fPr>
                      <m:num>
                        <m:r>
                          <m:rPr>
                            <m:sty m:val="p"/>
                          </m:rPr>
                          <a:rPr lang="it-IT" sz="2000">
                            <a:solidFill>
                              <a:schemeClr val="tx1"/>
                            </a:solidFill>
                            <a:latin typeface="Cambria Math" charset="0"/>
                          </a:rPr>
                          <m:t>P</m:t>
                        </m:r>
                        <m:r>
                          <a:rPr lang="it-IT" sz="2000">
                            <a:solidFill>
                              <a:schemeClr val="tx1"/>
                            </a:solidFill>
                            <a:latin typeface="Cambria Math" charset="0"/>
                          </a:rPr>
                          <m:t>(</m:t>
                        </m:r>
                        <m:r>
                          <m:rPr>
                            <m:sty m:val="p"/>
                          </m:rPr>
                          <a:rPr lang="it-IT" sz="2000">
                            <a:solidFill>
                              <a:schemeClr val="tx1"/>
                            </a:solidFill>
                            <a:latin typeface="Cambria Math" charset="0"/>
                          </a:rPr>
                          <m:t>b</m:t>
                        </m:r>
                        <m:r>
                          <a:rPr lang="it-IT" sz="2000">
                            <a:solidFill>
                              <a:schemeClr val="tx1"/>
                            </a:solidFill>
                            <a:latin typeface="Cambria Math" charset="0"/>
                          </a:rPr>
                          <m:t>|</m:t>
                        </m:r>
                        <m:r>
                          <m:rPr>
                            <m:sty m:val="p"/>
                          </m:rPr>
                          <a:rPr lang="it-IT" sz="2000" b="0" i="0" smtClean="0">
                            <a:solidFill>
                              <a:schemeClr val="tx1"/>
                            </a:solidFill>
                            <a:latin typeface="Cambria Math" charset="0"/>
                          </a:rPr>
                          <m:t>M</m:t>
                        </m:r>
                        <m:r>
                          <m:rPr>
                            <m:sty m:val="p"/>
                          </m:rPr>
                          <a:rPr lang="it-IT" sz="2000">
                            <a:solidFill>
                              <a:schemeClr val="tx1"/>
                            </a:solidFill>
                            <a:latin typeface="Cambria Math" charset="0"/>
                          </a:rPr>
                          <m:t>R</m:t>
                        </m:r>
                        <m:r>
                          <a:rPr lang="it-IT" sz="2000">
                            <a:solidFill>
                              <a:schemeClr val="tx1"/>
                            </a:solidFill>
                            <a:latin typeface="Cambria Math" charset="0"/>
                          </a:rPr>
                          <m:t>) ∙ </m:t>
                        </m:r>
                        <m:r>
                          <m:rPr>
                            <m:sty m:val="p"/>
                          </m:rPr>
                          <a:rPr lang="it-IT" sz="2000">
                            <a:solidFill>
                              <a:schemeClr val="tx1"/>
                            </a:solidFill>
                            <a:latin typeface="Cambria Math" charset="0"/>
                            <a:ea typeface="Cambria Math" charset="0"/>
                            <a:cs typeface="Cambria Math" charset="0"/>
                          </a:rPr>
                          <m:t>P</m:t>
                        </m:r>
                        <m:r>
                          <a:rPr lang="it-IT" sz="2000">
                            <a:solidFill>
                              <a:schemeClr val="tx1"/>
                            </a:solidFill>
                            <a:latin typeface="Cambria Math" charset="0"/>
                            <a:ea typeface="Cambria Math" charset="0"/>
                            <a:cs typeface="Cambria Math" charset="0"/>
                          </a:rPr>
                          <m:t>(</m:t>
                        </m:r>
                        <m:r>
                          <m:rPr>
                            <m:sty m:val="p"/>
                          </m:rPr>
                          <a:rPr lang="it-IT" sz="2000" b="0" i="0" smtClean="0">
                            <a:solidFill>
                              <a:schemeClr val="tx1"/>
                            </a:solidFill>
                            <a:latin typeface="Cambria Math" charset="0"/>
                            <a:ea typeface="Cambria Math" charset="0"/>
                            <a:cs typeface="Cambria Math" charset="0"/>
                          </a:rPr>
                          <m:t>M</m:t>
                        </m:r>
                        <m:r>
                          <m:rPr>
                            <m:sty m:val="p"/>
                          </m:rPr>
                          <a:rPr lang="it-IT" sz="2000">
                            <a:solidFill>
                              <a:schemeClr val="tx1"/>
                            </a:solidFill>
                            <a:latin typeface="Cambria Math" charset="0"/>
                            <a:ea typeface="Cambria Math" charset="0"/>
                            <a:cs typeface="Cambria Math" charset="0"/>
                          </a:rPr>
                          <m:t>R</m:t>
                        </m:r>
                        <m:r>
                          <a:rPr lang="it-IT" sz="2000">
                            <a:solidFill>
                              <a:schemeClr val="tx1"/>
                            </a:solidFill>
                            <a:latin typeface="Cambria Math" charset="0"/>
                            <a:ea typeface="Cambria Math" charset="0"/>
                            <a:cs typeface="Cambria Math" charset="0"/>
                          </a:rPr>
                          <m:t>)</m:t>
                        </m:r>
                      </m:num>
                      <m:den>
                        <m:r>
                          <m:rPr>
                            <m:sty m:val="p"/>
                          </m:rPr>
                          <a:rPr lang="it-IT" sz="2000">
                            <a:solidFill>
                              <a:schemeClr val="tx1"/>
                            </a:solidFill>
                            <a:latin typeface="Cambria Math" charset="0"/>
                          </a:rPr>
                          <m:t>P</m:t>
                        </m:r>
                        <m:r>
                          <a:rPr lang="it-IT" sz="2000">
                            <a:solidFill>
                              <a:schemeClr val="tx1"/>
                            </a:solidFill>
                            <a:latin typeface="Cambria Math" charset="0"/>
                          </a:rPr>
                          <m:t>(</m:t>
                        </m:r>
                        <m:r>
                          <m:rPr>
                            <m:sty m:val="p"/>
                          </m:rPr>
                          <a:rPr lang="it-IT" sz="2000">
                            <a:solidFill>
                              <a:schemeClr val="tx1"/>
                            </a:solidFill>
                            <a:latin typeface="Cambria Math" charset="0"/>
                          </a:rPr>
                          <m:t>b</m:t>
                        </m:r>
                        <m:r>
                          <a:rPr lang="it-IT" sz="2000">
                            <a:solidFill>
                              <a:schemeClr val="tx1"/>
                            </a:solidFill>
                            <a:latin typeface="Cambria Math" charset="0"/>
                          </a:rPr>
                          <m:t>|</m:t>
                        </m:r>
                        <m:r>
                          <m:rPr>
                            <m:sty m:val="p"/>
                          </m:rPr>
                          <a:rPr lang="it-IT" sz="2000" b="0" i="0" smtClean="0">
                            <a:solidFill>
                              <a:schemeClr val="tx1"/>
                            </a:solidFill>
                            <a:latin typeface="Cambria Math" charset="0"/>
                          </a:rPr>
                          <m:t>M</m:t>
                        </m:r>
                        <m:r>
                          <m:rPr>
                            <m:sty m:val="p"/>
                          </m:rPr>
                          <a:rPr lang="it-IT" sz="2000">
                            <a:solidFill>
                              <a:schemeClr val="tx1"/>
                            </a:solidFill>
                            <a:latin typeface="Cambria Math" charset="0"/>
                          </a:rPr>
                          <m:t>R</m:t>
                        </m:r>
                        <m:r>
                          <a:rPr lang="it-IT" sz="2000">
                            <a:solidFill>
                              <a:schemeClr val="tx1"/>
                            </a:solidFill>
                            <a:latin typeface="Cambria Math" charset="0"/>
                          </a:rPr>
                          <m:t>) ∙ </m:t>
                        </m:r>
                        <m:r>
                          <m:rPr>
                            <m:sty m:val="p"/>
                          </m:rPr>
                          <a:rPr lang="it-IT" sz="2000">
                            <a:solidFill>
                              <a:schemeClr val="tx1"/>
                            </a:solidFill>
                            <a:latin typeface="Cambria Math" charset="0"/>
                            <a:ea typeface="Cambria Math" charset="0"/>
                            <a:cs typeface="Cambria Math" charset="0"/>
                          </a:rPr>
                          <m:t>P</m:t>
                        </m:r>
                        <m:d>
                          <m:dPr>
                            <m:ctrlPr>
                              <a:rPr lang="it-IT" sz="2000" i="1">
                                <a:solidFill>
                                  <a:schemeClr val="tx1"/>
                                </a:solidFill>
                                <a:latin typeface="Cambria Math" charset="0"/>
                                <a:ea typeface="Cambria Math" charset="0"/>
                                <a:cs typeface="Cambria Math" charset="0"/>
                              </a:rPr>
                            </m:ctrlPr>
                          </m:dPr>
                          <m:e>
                            <m:r>
                              <m:rPr>
                                <m:sty m:val="p"/>
                              </m:rPr>
                              <a:rPr lang="it-IT" sz="2000" b="0" i="0" smtClean="0">
                                <a:solidFill>
                                  <a:schemeClr val="tx1"/>
                                </a:solidFill>
                                <a:latin typeface="Cambria Math" charset="0"/>
                                <a:ea typeface="Cambria Math" charset="0"/>
                                <a:cs typeface="Cambria Math" charset="0"/>
                              </a:rPr>
                              <m:t>M</m:t>
                            </m:r>
                            <m:r>
                              <m:rPr>
                                <m:sty m:val="p"/>
                              </m:rPr>
                              <a:rPr lang="it-IT" sz="2000" b="0" i="0" smtClean="0">
                                <a:solidFill>
                                  <a:schemeClr val="tx1"/>
                                </a:solidFill>
                                <a:latin typeface="Cambria Math" charset="0"/>
                                <a:ea typeface="Cambria Math" charset="0"/>
                                <a:cs typeface="Cambria Math" charset="0"/>
                              </a:rPr>
                              <m:t>R</m:t>
                            </m:r>
                          </m:e>
                        </m:d>
                        <m:r>
                          <a:rPr lang="it-IT" sz="2000">
                            <a:solidFill>
                              <a:schemeClr val="tx1"/>
                            </a:solidFill>
                            <a:latin typeface="Cambria Math" charset="0"/>
                            <a:ea typeface="Cambria Math" charset="0"/>
                            <a:cs typeface="Cambria Math" charset="0"/>
                          </a:rPr>
                          <m:t> </m:t>
                        </m:r>
                        <m:r>
                          <a:rPr lang="it-IT" sz="2000">
                            <a:solidFill>
                              <a:schemeClr val="tx1"/>
                            </a:solidFill>
                            <a:latin typeface="Cambria Math" charset="0"/>
                          </a:rPr>
                          <m:t>+ </m:t>
                        </m:r>
                        <m:r>
                          <m:rPr>
                            <m:sty m:val="p"/>
                          </m:rPr>
                          <a:rPr lang="it-IT" sz="2000">
                            <a:solidFill>
                              <a:schemeClr val="tx1"/>
                            </a:solidFill>
                            <a:latin typeface="Cambria Math" charset="0"/>
                          </a:rPr>
                          <m:t>P</m:t>
                        </m:r>
                        <m:r>
                          <a:rPr lang="it-IT" sz="2000">
                            <a:solidFill>
                              <a:schemeClr val="tx1"/>
                            </a:solidFill>
                            <a:latin typeface="Cambria Math" charset="0"/>
                          </a:rPr>
                          <m:t>(</m:t>
                        </m:r>
                        <m:r>
                          <m:rPr>
                            <m:sty m:val="p"/>
                          </m:rPr>
                          <a:rPr lang="it-IT" sz="2000">
                            <a:solidFill>
                              <a:schemeClr val="tx1"/>
                            </a:solidFill>
                            <a:latin typeface="Cambria Math" charset="0"/>
                          </a:rPr>
                          <m:t>b</m:t>
                        </m:r>
                        <m:r>
                          <a:rPr lang="it-IT" sz="2000">
                            <a:solidFill>
                              <a:schemeClr val="tx1"/>
                            </a:solidFill>
                            <a:latin typeface="Cambria Math" charset="0"/>
                          </a:rPr>
                          <m:t>|</m:t>
                        </m:r>
                        <m:r>
                          <m:rPr>
                            <m:sty m:val="p"/>
                          </m:rPr>
                          <a:rPr lang="it-IT" sz="2000" b="0" i="0" smtClean="0">
                            <a:solidFill>
                              <a:schemeClr val="tx1"/>
                            </a:solidFill>
                            <a:latin typeface="Cambria Math" charset="0"/>
                          </a:rPr>
                          <m:t>M</m:t>
                        </m:r>
                        <m:r>
                          <m:rPr>
                            <m:sty m:val="p"/>
                          </m:rPr>
                          <a:rPr lang="it-IT" sz="2000">
                            <a:solidFill>
                              <a:schemeClr val="tx1"/>
                            </a:solidFill>
                            <a:latin typeface="Cambria Math" charset="0"/>
                          </a:rPr>
                          <m:t>B</m:t>
                        </m:r>
                        <m:r>
                          <a:rPr lang="it-IT" sz="2000">
                            <a:solidFill>
                              <a:schemeClr val="tx1"/>
                            </a:solidFill>
                            <a:latin typeface="Cambria Math" charset="0"/>
                          </a:rPr>
                          <m:t>) ∙ </m:t>
                        </m:r>
                        <m:r>
                          <m:rPr>
                            <m:sty m:val="p"/>
                          </m:rPr>
                          <a:rPr lang="it-IT" sz="2000">
                            <a:solidFill>
                              <a:schemeClr val="tx1"/>
                            </a:solidFill>
                            <a:latin typeface="Cambria Math" charset="0"/>
                            <a:ea typeface="Cambria Math" charset="0"/>
                            <a:cs typeface="Cambria Math" charset="0"/>
                          </a:rPr>
                          <m:t>P</m:t>
                        </m:r>
                        <m:d>
                          <m:dPr>
                            <m:ctrlPr>
                              <a:rPr lang="it-IT" sz="2000" i="1">
                                <a:solidFill>
                                  <a:schemeClr val="tx1"/>
                                </a:solidFill>
                                <a:latin typeface="Cambria Math" charset="0"/>
                                <a:ea typeface="Cambria Math" charset="0"/>
                                <a:cs typeface="Cambria Math" charset="0"/>
                              </a:rPr>
                            </m:ctrlPr>
                          </m:dPr>
                          <m:e>
                            <m:r>
                              <m:rPr>
                                <m:sty m:val="p"/>
                              </m:rPr>
                              <a:rPr lang="it-IT" sz="2000" b="0" i="0" smtClean="0">
                                <a:solidFill>
                                  <a:schemeClr val="tx1"/>
                                </a:solidFill>
                                <a:latin typeface="Cambria Math" charset="0"/>
                                <a:ea typeface="Cambria Math" charset="0"/>
                                <a:cs typeface="Cambria Math" charset="0"/>
                              </a:rPr>
                              <m:t>M</m:t>
                            </m:r>
                            <m:r>
                              <m:rPr>
                                <m:sty m:val="p"/>
                              </m:rPr>
                              <a:rPr lang="it-IT" sz="2000" b="0" i="0" smtClean="0">
                                <a:solidFill>
                                  <a:schemeClr val="tx1"/>
                                </a:solidFill>
                                <a:latin typeface="Cambria Math" charset="0"/>
                                <a:ea typeface="Cambria Math" charset="0"/>
                                <a:cs typeface="Cambria Math" charset="0"/>
                              </a:rPr>
                              <m:t>B</m:t>
                            </m:r>
                          </m:e>
                        </m:d>
                      </m:den>
                    </m:f>
                  </m:oMath>
                </a14:m>
                <a:r>
                  <a:rPr lang="it-IT" dirty="0">
                    <a:solidFill>
                      <a:schemeClr val="tx1"/>
                    </a:solidFill>
                  </a:rPr>
                  <a:t> </a:t>
                </a:r>
                <a:r>
                  <a:rPr lang="it-IT" dirty="0" smtClean="0">
                    <a:solidFill>
                      <a:schemeClr val="tx1"/>
                    </a:solidFill>
                  </a:rPr>
                  <a:t> =   </a:t>
                </a:r>
                <a14:m>
                  <m:oMath xmlns:m="http://schemas.openxmlformats.org/officeDocument/2006/math">
                    <m:f>
                      <m:fPr>
                        <m:ctrlPr>
                          <a:rPr lang="bg-BG" sz="2400" i="1">
                            <a:solidFill>
                              <a:schemeClr val="tx1"/>
                            </a:solidFill>
                            <a:latin typeface="Cambria Math" charset="0"/>
                          </a:rPr>
                        </m:ctrlPr>
                      </m:fPr>
                      <m:num>
                        <m:f>
                          <m:fPr>
                            <m:ctrlPr>
                              <a:rPr lang="bg-BG" sz="2400" i="1">
                                <a:solidFill>
                                  <a:schemeClr val="tx1"/>
                                </a:solidFill>
                                <a:latin typeface="Cambria Math" charset="0"/>
                              </a:rPr>
                            </m:ctrlPr>
                          </m:fPr>
                          <m:num>
                            <m:r>
                              <a:rPr lang="it-IT" sz="2400" b="0" i="1" smtClean="0">
                                <a:solidFill>
                                  <a:schemeClr val="tx1"/>
                                </a:solidFill>
                                <a:latin typeface="Cambria Math" charset="0"/>
                              </a:rPr>
                              <m:t>1</m:t>
                            </m:r>
                          </m:num>
                          <m:den>
                            <m:r>
                              <a:rPr lang="it-IT" sz="2400" i="1">
                                <a:solidFill>
                                  <a:schemeClr val="tx1"/>
                                </a:solidFill>
                                <a:latin typeface="Cambria Math" charset="0"/>
                              </a:rPr>
                              <m:t>3</m:t>
                            </m:r>
                          </m:den>
                        </m:f>
                        <m:r>
                          <a:rPr lang="it-IT" sz="2400">
                            <a:solidFill>
                              <a:schemeClr val="tx1"/>
                            </a:solidFill>
                            <a:latin typeface="Cambria Math" charset="0"/>
                          </a:rPr>
                          <m:t>  ∙ </m:t>
                        </m:r>
                        <m:r>
                          <a:rPr lang="it-IT" sz="2400" i="1">
                            <a:solidFill>
                              <a:schemeClr val="tx1"/>
                            </a:solidFill>
                            <a:latin typeface="Cambria Math" charset="0"/>
                          </a:rPr>
                          <m:t> </m:t>
                        </m:r>
                        <m:f>
                          <m:fPr>
                            <m:ctrlPr>
                              <a:rPr lang="bg-BG" sz="2400" i="1">
                                <a:solidFill>
                                  <a:schemeClr val="tx1"/>
                                </a:solidFill>
                                <a:latin typeface="Cambria Math" charset="0"/>
                              </a:rPr>
                            </m:ctrlPr>
                          </m:fPr>
                          <m:num>
                            <m:r>
                              <a:rPr lang="it-IT" sz="2400" i="1">
                                <a:solidFill>
                                  <a:schemeClr val="tx1"/>
                                </a:solidFill>
                                <a:latin typeface="Cambria Math" charset="0"/>
                              </a:rPr>
                              <m:t>1</m:t>
                            </m:r>
                          </m:num>
                          <m:den>
                            <m:r>
                              <a:rPr lang="it-IT" sz="2400" i="1">
                                <a:solidFill>
                                  <a:schemeClr val="tx1"/>
                                </a:solidFill>
                                <a:latin typeface="Cambria Math" charset="0"/>
                              </a:rPr>
                              <m:t>2</m:t>
                            </m:r>
                          </m:den>
                        </m:f>
                      </m:num>
                      <m:den>
                        <m:f>
                          <m:fPr>
                            <m:ctrlPr>
                              <a:rPr lang="bg-BG" sz="2400" i="1">
                                <a:solidFill>
                                  <a:schemeClr val="tx1"/>
                                </a:solidFill>
                                <a:latin typeface="Cambria Math" charset="0"/>
                              </a:rPr>
                            </m:ctrlPr>
                          </m:fPr>
                          <m:num>
                            <m:r>
                              <a:rPr lang="it-IT" sz="2400" b="0" i="1" smtClean="0">
                                <a:solidFill>
                                  <a:schemeClr val="tx1"/>
                                </a:solidFill>
                                <a:latin typeface="Cambria Math" charset="0"/>
                              </a:rPr>
                              <m:t>1</m:t>
                            </m:r>
                          </m:num>
                          <m:den>
                            <m:r>
                              <a:rPr lang="it-IT" sz="2400" i="1">
                                <a:solidFill>
                                  <a:schemeClr val="tx1"/>
                                </a:solidFill>
                                <a:latin typeface="Cambria Math" charset="0"/>
                              </a:rPr>
                              <m:t>3</m:t>
                            </m:r>
                          </m:den>
                        </m:f>
                        <m:r>
                          <a:rPr lang="it-IT" sz="2400">
                            <a:solidFill>
                              <a:schemeClr val="tx1"/>
                            </a:solidFill>
                            <a:latin typeface="Cambria Math" charset="0"/>
                          </a:rPr>
                          <m:t>  ∙ </m:t>
                        </m:r>
                        <m:r>
                          <a:rPr lang="it-IT" sz="2400" i="1">
                            <a:solidFill>
                              <a:schemeClr val="tx1"/>
                            </a:solidFill>
                            <a:latin typeface="Cambria Math" charset="0"/>
                          </a:rPr>
                          <m:t> </m:t>
                        </m:r>
                        <m:f>
                          <m:fPr>
                            <m:ctrlPr>
                              <a:rPr lang="bg-BG" sz="2400" i="1">
                                <a:solidFill>
                                  <a:schemeClr val="tx1"/>
                                </a:solidFill>
                                <a:latin typeface="Cambria Math" charset="0"/>
                              </a:rPr>
                            </m:ctrlPr>
                          </m:fPr>
                          <m:num>
                            <m:r>
                              <a:rPr lang="it-IT" sz="2400" i="1">
                                <a:solidFill>
                                  <a:schemeClr val="tx1"/>
                                </a:solidFill>
                                <a:latin typeface="Cambria Math" charset="0"/>
                              </a:rPr>
                              <m:t>1</m:t>
                            </m:r>
                          </m:num>
                          <m:den>
                            <m:r>
                              <a:rPr lang="it-IT" sz="2400" i="1">
                                <a:solidFill>
                                  <a:schemeClr val="tx1"/>
                                </a:solidFill>
                                <a:latin typeface="Cambria Math" charset="0"/>
                              </a:rPr>
                              <m:t>2</m:t>
                            </m:r>
                          </m:den>
                        </m:f>
                        <m:r>
                          <a:rPr lang="it-IT" sz="2400">
                            <a:solidFill>
                              <a:schemeClr val="tx1"/>
                            </a:solidFill>
                            <a:latin typeface="Cambria Math" charset="0"/>
                          </a:rPr>
                          <m:t> + </m:t>
                        </m:r>
                        <m:f>
                          <m:fPr>
                            <m:ctrlPr>
                              <a:rPr lang="bg-BG" sz="2400" i="1">
                                <a:solidFill>
                                  <a:schemeClr val="tx1"/>
                                </a:solidFill>
                                <a:latin typeface="Cambria Math" charset="0"/>
                              </a:rPr>
                            </m:ctrlPr>
                          </m:fPr>
                          <m:num>
                            <m:r>
                              <a:rPr lang="it-IT" sz="2400" b="0" i="1" smtClean="0">
                                <a:solidFill>
                                  <a:schemeClr val="tx1"/>
                                </a:solidFill>
                                <a:latin typeface="Cambria Math" charset="0"/>
                              </a:rPr>
                              <m:t>2</m:t>
                            </m:r>
                          </m:num>
                          <m:den>
                            <m:r>
                              <a:rPr lang="it-IT" sz="2400" i="1">
                                <a:solidFill>
                                  <a:schemeClr val="tx1"/>
                                </a:solidFill>
                                <a:latin typeface="Cambria Math" charset="0"/>
                              </a:rPr>
                              <m:t>3</m:t>
                            </m:r>
                          </m:den>
                        </m:f>
                        <m:r>
                          <a:rPr lang="it-IT" sz="2400">
                            <a:solidFill>
                              <a:schemeClr val="tx1"/>
                            </a:solidFill>
                            <a:latin typeface="Cambria Math" charset="0"/>
                          </a:rPr>
                          <m:t>  ∙ </m:t>
                        </m:r>
                        <m:r>
                          <a:rPr lang="it-IT" sz="2400" i="1">
                            <a:solidFill>
                              <a:schemeClr val="tx1"/>
                            </a:solidFill>
                            <a:latin typeface="Cambria Math" charset="0"/>
                          </a:rPr>
                          <m:t> </m:t>
                        </m:r>
                        <m:f>
                          <m:fPr>
                            <m:ctrlPr>
                              <a:rPr lang="bg-BG" sz="2400" i="1">
                                <a:solidFill>
                                  <a:schemeClr val="tx1"/>
                                </a:solidFill>
                                <a:latin typeface="Cambria Math" charset="0"/>
                              </a:rPr>
                            </m:ctrlPr>
                          </m:fPr>
                          <m:num>
                            <m:r>
                              <a:rPr lang="it-IT" sz="2400" i="1">
                                <a:solidFill>
                                  <a:schemeClr val="tx1"/>
                                </a:solidFill>
                                <a:latin typeface="Cambria Math" charset="0"/>
                              </a:rPr>
                              <m:t>1</m:t>
                            </m:r>
                          </m:num>
                          <m:den>
                            <m:r>
                              <a:rPr lang="it-IT" sz="2400" i="1">
                                <a:solidFill>
                                  <a:schemeClr val="tx1"/>
                                </a:solidFill>
                                <a:latin typeface="Cambria Math" charset="0"/>
                              </a:rPr>
                              <m:t>2</m:t>
                            </m:r>
                          </m:den>
                        </m:f>
                      </m:den>
                    </m:f>
                  </m:oMath>
                </a14:m>
                <a:r>
                  <a:rPr lang="it-IT" dirty="0">
                    <a:solidFill>
                      <a:schemeClr val="tx1"/>
                    </a:solidFill>
                  </a:rPr>
                  <a:t> </a:t>
                </a:r>
                <a:r>
                  <a:rPr lang="it-IT" dirty="0" smtClean="0">
                    <a:solidFill>
                      <a:schemeClr val="tx1"/>
                    </a:solidFill>
                  </a:rPr>
                  <a:t> = </a:t>
                </a:r>
                <a14:m>
                  <m:oMath xmlns:m="http://schemas.openxmlformats.org/officeDocument/2006/math">
                    <m:f>
                      <m:fPr>
                        <m:ctrlPr>
                          <a:rPr lang="bg-BG" sz="1800" i="1">
                            <a:solidFill>
                              <a:schemeClr val="tx1"/>
                            </a:solidFill>
                            <a:latin typeface="Cambria Math" charset="0"/>
                          </a:rPr>
                        </m:ctrlPr>
                      </m:fPr>
                      <m:num>
                        <m:r>
                          <a:rPr lang="it-IT" sz="1800" b="0" i="1" smtClean="0">
                            <a:solidFill>
                              <a:schemeClr val="tx1"/>
                            </a:solidFill>
                            <a:latin typeface="Cambria Math" charset="0"/>
                          </a:rPr>
                          <m:t>1</m:t>
                        </m:r>
                      </m:num>
                      <m:den>
                        <m:r>
                          <a:rPr lang="it-IT" sz="1800" i="1">
                            <a:solidFill>
                              <a:schemeClr val="tx1"/>
                            </a:solidFill>
                            <a:latin typeface="Cambria Math" charset="0"/>
                          </a:rPr>
                          <m:t>3</m:t>
                        </m:r>
                      </m:den>
                    </m:f>
                  </m:oMath>
                </a14:m>
                <a:r>
                  <a:rPr lang="it-IT" sz="1800" dirty="0" smtClean="0">
                    <a:solidFill>
                      <a:schemeClr val="tx1"/>
                    </a:solidFill>
                  </a:rPr>
                  <a:t>		</a:t>
                </a:r>
                <a:r>
                  <a:rPr lang="it-IT" dirty="0" smtClean="0">
                    <a:solidFill>
                      <a:schemeClr val="tx1"/>
                    </a:solidFill>
                  </a:rPr>
                  <a:t>( = 1 – </a:t>
                </a:r>
                <a:r>
                  <a:rPr lang="it-IT" dirty="0" err="1" smtClean="0">
                    <a:solidFill>
                      <a:schemeClr val="tx1"/>
                    </a:solidFill>
                  </a:rPr>
                  <a:t>P</a:t>
                </a:r>
                <a:r>
                  <a:rPr lang="it-IT" dirty="0" smtClean="0">
                    <a:solidFill>
                      <a:schemeClr val="tx1"/>
                    </a:solidFill>
                  </a:rPr>
                  <a:t>(</a:t>
                </a:r>
                <a:r>
                  <a:rPr lang="it-IT" dirty="0" err="1" smtClean="0">
                    <a:solidFill>
                      <a:schemeClr val="tx1"/>
                    </a:solidFill>
                  </a:rPr>
                  <a:t>UB|b</a:t>
                </a:r>
                <a:r>
                  <a:rPr lang="it-IT" dirty="0" smtClean="0">
                    <a:solidFill>
                      <a:schemeClr val="tx1"/>
                    </a:solidFill>
                  </a:rPr>
                  <a:t>)</a:t>
                </a:r>
                <a:endParaRPr lang="it-IT" dirty="0" smtClean="0">
                  <a:solidFill>
                    <a:schemeClr val="tx1"/>
                  </a:solidFill>
                </a:endParaRPr>
              </a:p>
              <a:p>
                <a:pPr lvl="1"/>
                <a:endParaRPr lang="it-IT" sz="1800" dirty="0" smtClean="0">
                  <a:solidFill>
                    <a:schemeClr val="tx1"/>
                  </a:solidFill>
                </a:endParaRPr>
              </a:p>
              <a:p>
                <a:r>
                  <a:rPr lang="it-IT" dirty="0" smtClean="0">
                    <a:solidFill>
                      <a:schemeClr val="tx1"/>
                    </a:solidFill>
                  </a:rPr>
                  <a:t>Ossia, seguendo la propria intuizione e rispondendo MB, il GIOCATORE 1 ha risposto con l’alternativa che massimizza la sua probabilità di successo</a:t>
                </a:r>
              </a:p>
              <a:p>
                <a:endParaRPr lang="it-IT" dirty="0" smtClean="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1240936"/>
                <a:ext cx="9598929" cy="4919806"/>
              </a:xfrm>
              <a:blipFill rotWithShape="0">
                <a:blip r:embed="rId2"/>
                <a:stretch>
                  <a:fillRect l="-445" t="-743"/>
                </a:stretch>
              </a:blipFill>
            </p:spPr>
            <p:txBody>
              <a:bodyPr/>
              <a:lstStyle/>
              <a:p>
                <a:r>
                  <a:rPr lang="it-IT">
                    <a:noFill/>
                  </a:rPr>
                  <a:t> </a:t>
                </a:r>
              </a:p>
            </p:txBody>
          </p:sp>
        </mc:Fallback>
      </mc:AlternateContent>
    </p:spTree>
    <p:extLst>
      <p:ext uri="{BB962C8B-B14F-4D97-AF65-F5344CB8AC3E}">
        <p14:creationId xmlns:p14="http://schemas.microsoft.com/office/powerpoint/2010/main" val="48861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normAutofit fontScale="90000"/>
          </a:bodyPr>
          <a:lstStyle/>
          <a:p>
            <a:r>
              <a:rPr lang="it-IT" dirty="0">
                <a:solidFill>
                  <a:schemeClr val="tx1"/>
                </a:solidFill>
              </a:rPr>
              <a:t>Il gioco delle due </a:t>
            </a:r>
            <a:r>
              <a:rPr lang="it-IT" dirty="0" smtClean="0">
                <a:solidFill>
                  <a:schemeClr val="tx1"/>
                </a:solidFill>
              </a:rPr>
              <a:t>urne e il Teorema di </a:t>
            </a:r>
            <a:r>
              <a:rPr lang="it-IT" dirty="0" err="1" smtClean="0">
                <a:solidFill>
                  <a:schemeClr val="tx1"/>
                </a:solidFill>
              </a:rPr>
              <a:t>Bayes</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1123978"/>
                <a:ext cx="9598929" cy="5585166"/>
              </a:xfrm>
            </p:spPr>
            <p:txBody>
              <a:bodyPr>
                <a:normAutofit/>
              </a:bodyPr>
              <a:lstStyle/>
              <a:p>
                <a:r>
                  <a:rPr lang="it-IT" dirty="0" smtClean="0">
                    <a:solidFill>
                      <a:schemeClr val="tx1"/>
                    </a:solidFill>
                  </a:rPr>
                  <a:t>Il GIOCATORE 2:</a:t>
                </a:r>
              </a:p>
              <a:p>
                <a:r>
                  <a:rPr lang="it-IT" dirty="0" smtClean="0">
                    <a:solidFill>
                      <a:schemeClr val="tx1"/>
                    </a:solidFill>
                  </a:rPr>
                  <a:t>se estrae una pallina rossa:</a:t>
                </a: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MB|br</a:t>
                </a:r>
                <a:r>
                  <a:rPr lang="it-IT" dirty="0" smtClean="0">
                    <a:solidFill>
                      <a:schemeClr val="tx1"/>
                    </a:solidFill>
                  </a:rPr>
                  <a:t>)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e>
                        </m:d>
                      </m:den>
                    </m:f>
                  </m:oMath>
                </a14:m>
                <a:r>
                  <a:rPr lang="it-IT" sz="1800" dirty="0">
                    <a:solidFill>
                      <a:schemeClr val="tx1"/>
                    </a:solidFill>
                  </a:rPr>
                  <a:t>  </a:t>
                </a:r>
                <a:r>
                  <a:rPr lang="it-IT" dirty="0">
                    <a:solidFill>
                      <a:schemeClr val="tx1"/>
                    </a:solidFill>
                  </a:rPr>
                  <a:t>=   </a:t>
                </a:r>
                <a14:m>
                  <m:oMath xmlns:m="http://schemas.openxmlformats.org/officeDocument/2006/math">
                    <m:f>
                      <m:fPr>
                        <m:ctrlPr>
                          <a:rPr lang="bg-BG" sz="1800" i="1" smtClean="0">
                            <a:solidFill>
                              <a:schemeClr val="tx1"/>
                            </a:solidFill>
                            <a:latin typeface="Cambria Math" charset="0"/>
                          </a:rPr>
                        </m:ctrlPr>
                      </m:fPr>
                      <m:num>
                        <m:f>
                          <m:fPr>
                            <m:ctrlPr>
                              <a:rPr lang="bg-BG" sz="1800" i="1">
                                <a:solidFill>
                                  <a:schemeClr val="tx1"/>
                                </a:solidFill>
                                <a:latin typeface="Cambria Math" charset="0"/>
                              </a:rPr>
                            </m:ctrlPr>
                          </m:fPr>
                          <m:num>
                            <m:r>
                              <a:rPr lang="it-IT" sz="1800" i="1">
                                <a:solidFill>
                                  <a:schemeClr val="tx1"/>
                                </a:solidFill>
                                <a:latin typeface="Cambria Math" charset="0"/>
                              </a:rPr>
                              <m:t>2</m:t>
                            </m:r>
                          </m:num>
                          <m:den>
                            <m:r>
                              <a:rPr lang="it-IT" sz="1800" i="1">
                                <a:solidFill>
                                  <a:schemeClr val="tx1"/>
                                </a:solidFill>
                                <a:latin typeface="Cambria Math" charset="0"/>
                              </a:rPr>
                              <m:t>3</m:t>
                            </m:r>
                          </m:den>
                        </m:f>
                        <m:r>
                          <a:rPr lang="it-IT" sz="1800" b="0" i="0" smtClean="0">
                            <a:solidFill>
                              <a:schemeClr val="tx1"/>
                            </a:solidFill>
                            <a:latin typeface="Cambria Math" charset="0"/>
                          </a:rPr>
                          <m:t>  </m:t>
                        </m:r>
                        <m:r>
                          <a:rPr lang="it-IT" sz="1800">
                            <a:solidFill>
                              <a:schemeClr val="tx1"/>
                            </a:solidFill>
                            <a:latin typeface="Cambria Math" charset="0"/>
                          </a:rPr>
                          <m:t>∙</m:t>
                        </m:r>
                        <m:r>
                          <a:rPr lang="it-IT" sz="1800" b="0" i="0" smtClean="0">
                            <a:solidFill>
                              <a:schemeClr val="tx1"/>
                            </a:solidFill>
                            <a:latin typeface="Cambria Math" charset="0"/>
                          </a:rPr>
                          <m:t> </m:t>
                        </m:r>
                        <m:f>
                          <m:fPr>
                            <m:ctrlPr>
                              <a:rPr lang="bg-BG" sz="1800" i="1">
                                <a:solidFill>
                                  <a:schemeClr val="tx1"/>
                                </a:solidFill>
                                <a:latin typeface="Cambria Math" charset="0"/>
                              </a:rPr>
                            </m:ctrlPr>
                          </m:fPr>
                          <m:num>
                            <m:r>
                              <a:rPr lang="it-IT" sz="1800" b="0" i="1" smtClean="0">
                                <a:solidFill>
                                  <a:schemeClr val="tx1"/>
                                </a:solidFill>
                                <a:latin typeface="Cambria Math" charset="0"/>
                              </a:rPr>
                              <m:t>1</m:t>
                            </m:r>
                          </m:num>
                          <m:den>
                            <m:r>
                              <a:rPr lang="it-IT" sz="1800" i="1">
                                <a:solidFill>
                                  <a:schemeClr val="tx1"/>
                                </a:solidFill>
                                <a:latin typeface="Cambria Math" charset="0"/>
                              </a:rPr>
                              <m:t>3</m:t>
                            </m:r>
                          </m:den>
                        </m:f>
                        <m:r>
                          <a:rPr lang="it-IT" sz="1800">
                            <a:solidFill>
                              <a:schemeClr val="tx1"/>
                            </a:solidFill>
                            <a:latin typeface="Cambria Math" charset="0"/>
                          </a:rPr>
                          <m:t>  ∙</m:t>
                        </m:r>
                        <m:r>
                          <a:rPr lang="it-IT" sz="1800" b="0" i="0" smtClean="0">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num>
                      <m:den>
                        <m:f>
                          <m:fPr>
                            <m:ctrlPr>
                              <a:rPr lang="bg-BG" sz="1800" i="1">
                                <a:solidFill>
                                  <a:schemeClr val="tx1"/>
                                </a:solidFill>
                                <a:latin typeface="Cambria Math" charset="0"/>
                              </a:rPr>
                            </m:ctrlPr>
                          </m:fPr>
                          <m:num>
                            <m:r>
                              <a:rPr lang="it-IT" sz="1800" i="1">
                                <a:solidFill>
                                  <a:schemeClr val="tx1"/>
                                </a:solidFill>
                                <a:latin typeface="Cambria Math" charset="0"/>
                              </a:rPr>
                              <m:t>2</m:t>
                            </m:r>
                          </m:num>
                          <m:den>
                            <m:r>
                              <a:rPr lang="it-IT" sz="1800" i="1">
                                <a:solidFill>
                                  <a:schemeClr val="tx1"/>
                                </a:solidFill>
                                <a:latin typeface="Cambria Math" charset="0"/>
                              </a:rPr>
                              <m:t>3</m:t>
                            </m:r>
                          </m:den>
                        </m:f>
                        <m:r>
                          <a:rPr lang="it-IT" sz="1800" b="0" i="0" smtClean="0">
                            <a:solidFill>
                              <a:schemeClr val="tx1"/>
                            </a:solidFill>
                            <a:latin typeface="Cambria Math" charset="0"/>
                          </a:rPr>
                          <m:t>  </m:t>
                        </m:r>
                        <m:r>
                          <a:rPr lang="it-IT" sz="1800">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3</m:t>
                            </m:r>
                          </m:den>
                        </m:f>
                        <m:r>
                          <a:rPr lang="it-IT" sz="1800" b="0" i="0" smtClean="0">
                            <a:solidFill>
                              <a:schemeClr val="tx1"/>
                            </a:solidFill>
                            <a:latin typeface="Cambria Math" charset="0"/>
                          </a:rPr>
                          <m:t> </m:t>
                        </m:r>
                        <m:r>
                          <a:rPr lang="it-IT" sz="1800">
                            <a:solidFill>
                              <a:schemeClr val="tx1"/>
                            </a:solidFill>
                            <a:latin typeface="Cambria Math" charset="0"/>
                          </a:rPr>
                          <m:t>∙ </m:t>
                        </m:r>
                        <m:r>
                          <a:rPr lang="it-IT" sz="1800" i="1">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r>
                          <a:rPr lang="it-IT" sz="1800">
                            <a:solidFill>
                              <a:schemeClr val="tx1"/>
                            </a:solidFill>
                            <a:latin typeface="Cambria Math" charset="0"/>
                          </a:rPr>
                          <m:t> + </m:t>
                        </m:r>
                        <m:f>
                          <m:fPr>
                            <m:ctrlPr>
                              <a:rPr lang="bg-BG" sz="1800" i="1">
                                <a:solidFill>
                                  <a:schemeClr val="tx1"/>
                                </a:solidFill>
                                <a:latin typeface="Cambria Math" charset="0"/>
                              </a:rPr>
                            </m:ctrlPr>
                          </m:fPr>
                          <m:num>
                            <m:r>
                              <a:rPr lang="it-IT" sz="1800" b="0" i="1" smtClean="0">
                                <a:solidFill>
                                  <a:schemeClr val="tx1"/>
                                </a:solidFill>
                                <a:latin typeface="Cambria Math" charset="0"/>
                              </a:rPr>
                              <m:t>1</m:t>
                            </m:r>
                          </m:num>
                          <m:den>
                            <m:r>
                              <a:rPr lang="it-IT" sz="1800" i="1">
                                <a:solidFill>
                                  <a:schemeClr val="tx1"/>
                                </a:solidFill>
                                <a:latin typeface="Cambria Math" charset="0"/>
                              </a:rPr>
                              <m:t>3</m:t>
                            </m:r>
                          </m:den>
                        </m:f>
                        <m:r>
                          <a:rPr lang="it-IT" sz="1800" b="0" i="0" smtClean="0">
                            <a:solidFill>
                              <a:schemeClr val="tx1"/>
                            </a:solidFill>
                            <a:latin typeface="Cambria Math" charset="0"/>
                          </a:rPr>
                          <m:t> </m:t>
                        </m:r>
                        <m:r>
                          <a:rPr lang="it-IT" sz="1800">
                            <a:solidFill>
                              <a:schemeClr val="tx1"/>
                            </a:solidFill>
                            <a:latin typeface="Cambria Math" charset="0"/>
                          </a:rPr>
                          <m:t>∙ </m:t>
                        </m:r>
                        <m:f>
                          <m:fPr>
                            <m:ctrlPr>
                              <a:rPr lang="bg-BG" sz="1800" i="1">
                                <a:solidFill>
                                  <a:schemeClr val="tx1"/>
                                </a:solidFill>
                                <a:latin typeface="Cambria Math" charset="0"/>
                              </a:rPr>
                            </m:ctrlPr>
                          </m:fPr>
                          <m:num>
                            <m:r>
                              <a:rPr lang="it-IT" sz="1800" b="0" i="1" smtClean="0">
                                <a:solidFill>
                                  <a:schemeClr val="tx1"/>
                                </a:solidFill>
                                <a:latin typeface="Cambria Math" charset="0"/>
                              </a:rPr>
                              <m:t>2</m:t>
                            </m:r>
                          </m:num>
                          <m:den>
                            <m:r>
                              <a:rPr lang="it-IT" sz="1800" i="1">
                                <a:solidFill>
                                  <a:schemeClr val="tx1"/>
                                </a:solidFill>
                                <a:latin typeface="Cambria Math" charset="0"/>
                              </a:rPr>
                              <m:t>3</m:t>
                            </m:r>
                          </m:den>
                        </m:f>
                        <m:r>
                          <a:rPr lang="it-IT" sz="1800" b="0" i="1" smtClean="0">
                            <a:solidFill>
                              <a:schemeClr val="tx1"/>
                            </a:solidFill>
                            <a:latin typeface="Cambria Math" charset="0"/>
                          </a:rPr>
                          <m:t>  </m:t>
                        </m:r>
                        <m:r>
                          <a:rPr lang="it-IT" sz="1800">
                            <a:solidFill>
                              <a:schemeClr val="tx1"/>
                            </a:solidFill>
                            <a:latin typeface="Cambria Math" charset="0"/>
                          </a:rPr>
                          <m:t>∙</m:t>
                        </m:r>
                        <m:r>
                          <a:rPr lang="it-IT" sz="1800" i="1">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den>
                    </m:f>
                  </m:oMath>
                </a14:m>
                <a:r>
                  <a:rPr lang="it-IT" dirty="0">
                    <a:solidFill>
                      <a:schemeClr val="tx1"/>
                    </a:solidFill>
                  </a:rPr>
                  <a:t>  =  </a:t>
                </a:r>
                <a14:m>
                  <m:oMath xmlns:m="http://schemas.openxmlformats.org/officeDocument/2006/math">
                    <m:f>
                      <m:fPr>
                        <m:ctrlPr>
                          <a:rPr lang="bg-BG" sz="1400" i="1">
                            <a:solidFill>
                              <a:schemeClr val="tx1"/>
                            </a:solidFill>
                            <a:latin typeface="Cambria Math" charset="0"/>
                          </a:rPr>
                        </m:ctrlPr>
                      </m:fPr>
                      <m:num>
                        <m:r>
                          <a:rPr lang="it-IT" sz="1400" b="0" i="1" smtClean="0">
                            <a:solidFill>
                              <a:schemeClr val="tx1"/>
                            </a:solidFill>
                            <a:latin typeface="Cambria Math" charset="0"/>
                          </a:rPr>
                          <m:t>1</m:t>
                        </m:r>
                      </m:num>
                      <m:den>
                        <m:r>
                          <a:rPr lang="it-IT" sz="1400" b="0" i="1" smtClean="0">
                            <a:solidFill>
                              <a:schemeClr val="tx1"/>
                            </a:solidFill>
                            <a:latin typeface="Cambria Math" charset="0"/>
                          </a:rPr>
                          <m:t>2</m:t>
                        </m:r>
                      </m:den>
                    </m:f>
                  </m:oMath>
                </a14:m>
                <a:endParaRPr lang="it-IT" sz="800" dirty="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MR|br</a:t>
                </a:r>
                <a:r>
                  <a:rPr lang="it-IT" dirty="0" smtClean="0">
                    <a:solidFill>
                      <a:schemeClr val="tx1"/>
                    </a:solidFill>
                  </a:rPr>
                  <a:t>)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e>
                        </m:d>
                      </m:den>
                    </m:f>
                  </m:oMath>
                </a14:m>
                <a:r>
                  <a:rPr lang="it-IT" dirty="0">
                    <a:solidFill>
                      <a:schemeClr val="tx1"/>
                    </a:solidFill>
                  </a:rPr>
                  <a:t>  =   </a:t>
                </a:r>
                <a14:m>
                  <m:oMath xmlns:m="http://schemas.openxmlformats.org/officeDocument/2006/math">
                    <m:f>
                      <m:fPr>
                        <m:ctrlPr>
                          <a:rPr lang="bg-BG" sz="1800" i="1">
                            <a:solidFill>
                              <a:schemeClr val="tx1"/>
                            </a:solidFill>
                            <a:latin typeface="Cambria Math" charset="0"/>
                          </a:rPr>
                        </m:ctrlPr>
                      </m:fPr>
                      <m:num>
                        <m:f>
                          <m:fPr>
                            <m:ctrlPr>
                              <a:rPr lang="bg-BG" sz="1800" i="1">
                                <a:solidFill>
                                  <a:schemeClr val="tx1"/>
                                </a:solidFill>
                                <a:latin typeface="Cambria Math" charset="0"/>
                              </a:rPr>
                            </m:ctrlPr>
                          </m:fPr>
                          <m:num>
                            <m:r>
                              <a:rPr lang="it-IT" sz="1800" b="0" i="1" smtClean="0">
                                <a:solidFill>
                                  <a:schemeClr val="tx1"/>
                                </a:solidFill>
                                <a:latin typeface="Cambria Math" charset="0"/>
                              </a:rPr>
                              <m:t>1</m:t>
                            </m:r>
                          </m:num>
                          <m:den>
                            <m:r>
                              <a:rPr lang="it-IT" sz="1800" i="1">
                                <a:solidFill>
                                  <a:schemeClr val="tx1"/>
                                </a:solidFill>
                                <a:latin typeface="Cambria Math" charset="0"/>
                              </a:rPr>
                              <m:t>3</m:t>
                            </m:r>
                          </m:den>
                        </m:f>
                        <m:r>
                          <a:rPr lang="it-IT" sz="1800">
                            <a:solidFill>
                              <a:schemeClr val="tx1"/>
                            </a:solidFill>
                            <a:latin typeface="Cambria Math" charset="0"/>
                          </a:rPr>
                          <m:t>  ∙ </m:t>
                        </m:r>
                        <m:f>
                          <m:fPr>
                            <m:ctrlPr>
                              <a:rPr lang="bg-BG" sz="1800" i="1">
                                <a:solidFill>
                                  <a:schemeClr val="tx1"/>
                                </a:solidFill>
                                <a:latin typeface="Cambria Math" charset="0"/>
                              </a:rPr>
                            </m:ctrlPr>
                          </m:fPr>
                          <m:num>
                            <m:r>
                              <a:rPr lang="it-IT" sz="1800" b="0" i="1" smtClean="0">
                                <a:solidFill>
                                  <a:schemeClr val="tx1"/>
                                </a:solidFill>
                                <a:latin typeface="Cambria Math" charset="0"/>
                              </a:rPr>
                              <m:t>2</m:t>
                            </m:r>
                          </m:num>
                          <m:den>
                            <m:r>
                              <a:rPr lang="it-IT" sz="1800" i="1">
                                <a:solidFill>
                                  <a:schemeClr val="tx1"/>
                                </a:solidFill>
                                <a:latin typeface="Cambria Math" charset="0"/>
                              </a:rPr>
                              <m:t>3</m:t>
                            </m:r>
                          </m:den>
                        </m:f>
                        <m:r>
                          <a:rPr lang="it-IT" sz="1800">
                            <a:solidFill>
                              <a:schemeClr val="tx1"/>
                            </a:solidFill>
                            <a:latin typeface="Cambria Math" charset="0"/>
                          </a:rPr>
                          <m:t>  ∙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num>
                      <m:den>
                        <m:f>
                          <m:fPr>
                            <m:ctrlPr>
                              <a:rPr lang="bg-BG" sz="1800" i="1">
                                <a:solidFill>
                                  <a:schemeClr val="tx1"/>
                                </a:solidFill>
                                <a:latin typeface="Cambria Math" charset="0"/>
                              </a:rPr>
                            </m:ctrlPr>
                          </m:fPr>
                          <m:num>
                            <m:r>
                              <a:rPr lang="it-IT" sz="1800" b="0" i="1" smtClean="0">
                                <a:solidFill>
                                  <a:schemeClr val="tx1"/>
                                </a:solidFill>
                                <a:latin typeface="Cambria Math" charset="0"/>
                              </a:rPr>
                              <m:t>1</m:t>
                            </m:r>
                          </m:num>
                          <m:den>
                            <m:r>
                              <a:rPr lang="it-IT" sz="1800" i="1">
                                <a:solidFill>
                                  <a:schemeClr val="tx1"/>
                                </a:solidFill>
                                <a:latin typeface="Cambria Math" charset="0"/>
                              </a:rPr>
                              <m:t>3</m:t>
                            </m:r>
                          </m:den>
                        </m:f>
                        <m:r>
                          <a:rPr lang="it-IT" sz="1800">
                            <a:solidFill>
                              <a:schemeClr val="tx1"/>
                            </a:solidFill>
                            <a:latin typeface="Cambria Math" charset="0"/>
                          </a:rPr>
                          <m:t>  ∙ </m:t>
                        </m:r>
                        <m:f>
                          <m:fPr>
                            <m:ctrlPr>
                              <a:rPr lang="bg-BG" sz="1800" i="1">
                                <a:solidFill>
                                  <a:schemeClr val="tx1"/>
                                </a:solidFill>
                                <a:latin typeface="Cambria Math" charset="0"/>
                              </a:rPr>
                            </m:ctrlPr>
                          </m:fPr>
                          <m:num>
                            <m:r>
                              <a:rPr lang="it-IT" sz="1800" b="0" i="1" smtClean="0">
                                <a:solidFill>
                                  <a:schemeClr val="tx1"/>
                                </a:solidFill>
                                <a:latin typeface="Cambria Math" charset="0"/>
                              </a:rPr>
                              <m:t>2</m:t>
                            </m:r>
                          </m:num>
                          <m:den>
                            <m:r>
                              <a:rPr lang="it-IT" sz="1800" i="1">
                                <a:solidFill>
                                  <a:schemeClr val="tx1"/>
                                </a:solidFill>
                                <a:latin typeface="Cambria Math" charset="0"/>
                              </a:rPr>
                              <m:t>3</m:t>
                            </m:r>
                          </m:den>
                        </m:f>
                        <m:r>
                          <a:rPr lang="it-IT" sz="1800">
                            <a:solidFill>
                              <a:schemeClr val="tx1"/>
                            </a:solidFill>
                            <a:latin typeface="Cambria Math" charset="0"/>
                          </a:rPr>
                          <m:t> ∙ </m:t>
                        </m:r>
                        <m:r>
                          <a:rPr lang="it-IT" sz="1800" i="1">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r>
                          <a:rPr lang="it-IT" sz="1800">
                            <a:solidFill>
                              <a:schemeClr val="tx1"/>
                            </a:solidFill>
                            <a:latin typeface="Cambria Math" charset="0"/>
                          </a:rPr>
                          <m:t> + </m:t>
                        </m:r>
                        <m:f>
                          <m:fPr>
                            <m:ctrlPr>
                              <a:rPr lang="bg-BG" sz="1800" i="1">
                                <a:solidFill>
                                  <a:schemeClr val="tx1"/>
                                </a:solidFill>
                                <a:latin typeface="Cambria Math" charset="0"/>
                              </a:rPr>
                            </m:ctrlPr>
                          </m:fPr>
                          <m:num>
                            <m:r>
                              <a:rPr lang="it-IT" sz="1800" b="0" i="1" smtClean="0">
                                <a:solidFill>
                                  <a:schemeClr val="tx1"/>
                                </a:solidFill>
                                <a:latin typeface="Cambria Math" charset="0"/>
                              </a:rPr>
                              <m:t>2</m:t>
                            </m:r>
                          </m:num>
                          <m:den>
                            <m:r>
                              <a:rPr lang="it-IT" sz="1800" i="1">
                                <a:solidFill>
                                  <a:schemeClr val="tx1"/>
                                </a:solidFill>
                                <a:latin typeface="Cambria Math" charset="0"/>
                              </a:rPr>
                              <m:t>3</m:t>
                            </m:r>
                          </m:den>
                        </m:f>
                        <m:r>
                          <a:rPr lang="it-IT" sz="1800">
                            <a:solidFill>
                              <a:schemeClr val="tx1"/>
                            </a:solidFill>
                            <a:latin typeface="Cambria Math" charset="0"/>
                          </a:rPr>
                          <m:t> ∙ </m:t>
                        </m:r>
                        <m:f>
                          <m:fPr>
                            <m:ctrlPr>
                              <a:rPr lang="bg-BG" sz="1800" i="1" smtClean="0">
                                <a:solidFill>
                                  <a:schemeClr val="tx1"/>
                                </a:solidFill>
                                <a:latin typeface="Cambria Math" charset="0"/>
                              </a:rPr>
                            </m:ctrlPr>
                          </m:fPr>
                          <m:num>
                            <m:r>
                              <a:rPr lang="it-IT" sz="1800" b="0" i="1" smtClean="0">
                                <a:solidFill>
                                  <a:schemeClr val="tx1"/>
                                </a:solidFill>
                                <a:latin typeface="Cambria Math" charset="0"/>
                              </a:rPr>
                              <m:t>1</m:t>
                            </m:r>
                          </m:num>
                          <m:den>
                            <m:r>
                              <a:rPr lang="it-IT" sz="1800" i="1">
                                <a:solidFill>
                                  <a:schemeClr val="tx1"/>
                                </a:solidFill>
                                <a:latin typeface="Cambria Math" charset="0"/>
                              </a:rPr>
                              <m:t>3</m:t>
                            </m:r>
                          </m:den>
                        </m:f>
                        <m:r>
                          <a:rPr lang="it-IT" sz="1800" b="0" i="0" smtClean="0">
                            <a:solidFill>
                              <a:schemeClr val="tx1"/>
                            </a:solidFill>
                            <a:latin typeface="Cambria Math" charset="0"/>
                          </a:rPr>
                          <m:t> </m:t>
                        </m:r>
                        <m:r>
                          <a:rPr lang="it-IT" sz="1800">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den>
                    </m:f>
                  </m:oMath>
                </a14:m>
                <a:r>
                  <a:rPr lang="it-IT" sz="1800" dirty="0">
                    <a:solidFill>
                      <a:schemeClr val="tx1"/>
                    </a:solidFill>
                  </a:rPr>
                  <a:t>  =  </a:t>
                </a:r>
                <a14:m>
                  <m:oMath xmlns:m="http://schemas.openxmlformats.org/officeDocument/2006/math">
                    <m:f>
                      <m:fPr>
                        <m:ctrlPr>
                          <a:rPr lang="bg-BG" sz="1400" i="1">
                            <a:solidFill>
                              <a:schemeClr val="tx1"/>
                            </a:solidFill>
                            <a:latin typeface="Cambria Math" charset="0"/>
                          </a:rPr>
                        </m:ctrlPr>
                      </m:fPr>
                      <m:num>
                        <m:r>
                          <a:rPr lang="it-IT" sz="1400" i="1">
                            <a:solidFill>
                              <a:schemeClr val="tx1"/>
                            </a:solidFill>
                            <a:latin typeface="Cambria Math" charset="0"/>
                          </a:rPr>
                          <m:t>1</m:t>
                        </m:r>
                      </m:num>
                      <m:den>
                        <m:r>
                          <a:rPr lang="it-IT" sz="1400" i="1">
                            <a:solidFill>
                              <a:schemeClr val="tx1"/>
                            </a:solidFill>
                            <a:latin typeface="Cambria Math" charset="0"/>
                          </a:rPr>
                          <m:t>2</m:t>
                        </m:r>
                      </m:den>
                    </m:f>
                  </m:oMath>
                </a14:m>
                <a:endParaRPr lang="it-IT" dirty="0" smtClean="0">
                  <a:solidFill>
                    <a:schemeClr val="tx1"/>
                  </a:solidFill>
                </a:endParaRPr>
              </a:p>
              <a:p>
                <a:pPr lvl="1"/>
                <a:r>
                  <a:rPr lang="it-IT" dirty="0" smtClean="0">
                    <a:solidFill>
                      <a:schemeClr val="tx1"/>
                    </a:solidFill>
                  </a:rPr>
                  <a:t>ossia, la sequenza di 2 estrazioni non fornisce alcuna indicazione: il giocatore risponde MR, coerentemente con la pallina  che ha estratto (il GIOCATORE 1 potrebbe anche aver mentito)</a:t>
                </a:r>
              </a:p>
              <a:p>
                <a:r>
                  <a:rPr lang="it-IT" dirty="0" smtClean="0">
                    <a:solidFill>
                      <a:schemeClr val="tx1"/>
                    </a:solidFill>
                  </a:rPr>
                  <a:t>se estrae </a:t>
                </a:r>
                <a:r>
                  <a:rPr lang="it-IT" dirty="0">
                    <a:solidFill>
                      <a:schemeClr val="tx1"/>
                    </a:solidFill>
                  </a:rPr>
                  <a:t>una pallina blu</a:t>
                </a:r>
                <a:r>
                  <a:rPr lang="it-IT" dirty="0" smtClean="0">
                    <a:solidFill>
                      <a:schemeClr val="tx1"/>
                    </a:solidFill>
                  </a:rPr>
                  <a:t>:</a:t>
                </a: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MB|bb</a:t>
                </a:r>
                <a:r>
                  <a:rPr lang="it-IT" dirty="0" smtClean="0">
                    <a:solidFill>
                      <a:schemeClr val="tx1"/>
                    </a:solidFill>
                  </a:rPr>
                  <a:t>) = </a:t>
                </a:r>
                <a14:m>
                  <m:oMath xmlns:m="http://schemas.openxmlformats.org/officeDocument/2006/math">
                    <m:f>
                      <m:fPr>
                        <m:ctrlPr>
                          <a:rPr lang="bg-BG" i="1" smtClean="0">
                            <a:solidFill>
                              <a:schemeClr val="tx1"/>
                            </a:solidFill>
                            <a:latin typeface="Cambria Math" charset="0"/>
                          </a:rPr>
                        </m:ctrlPr>
                      </m:fPr>
                      <m:num>
                        <m:r>
                          <m:rPr>
                            <m:sty m:val="p"/>
                          </m:rPr>
                          <a:rPr lang="it-IT" b="0" i="0" smtClean="0">
                            <a:solidFill>
                              <a:schemeClr val="tx1"/>
                            </a:solidFill>
                            <a:latin typeface="Cambria Math" charset="0"/>
                          </a:rPr>
                          <m:t>P</m:t>
                        </m:r>
                        <m:r>
                          <a:rPr lang="it-IT" b="0" i="0" smtClean="0">
                            <a:solidFill>
                              <a:schemeClr val="tx1"/>
                            </a:solidFill>
                            <a:latin typeface="Cambria Math" charset="0"/>
                          </a:rPr>
                          <m:t>(</m:t>
                        </m:r>
                        <m:r>
                          <m:rPr>
                            <m:sty m:val="p"/>
                          </m:rPr>
                          <a:rPr lang="it-IT" b="0" i="0" smtClean="0">
                            <a:solidFill>
                              <a:schemeClr val="tx1"/>
                            </a:solidFill>
                            <a:latin typeface="Cambria Math" charset="0"/>
                          </a:rPr>
                          <m:t>bb</m:t>
                        </m:r>
                        <m:r>
                          <a:rPr lang="it-IT" b="0" i="0" smtClean="0">
                            <a:solidFill>
                              <a:schemeClr val="tx1"/>
                            </a:solidFill>
                            <a:latin typeface="Cambria Math" charset="0"/>
                          </a:rPr>
                          <m:t>|</m:t>
                        </m:r>
                        <m:r>
                          <m:rPr>
                            <m:sty m:val="p"/>
                          </m:rPr>
                          <a:rPr lang="it-IT" b="0" i="0" smtClean="0">
                            <a:solidFill>
                              <a:schemeClr val="tx1"/>
                            </a:solidFill>
                            <a:latin typeface="Cambria Math" charset="0"/>
                          </a:rPr>
                          <m:t>M</m:t>
                        </m:r>
                        <m:r>
                          <m:rPr>
                            <m:sty m:val="p"/>
                          </m:rPr>
                          <a:rPr lang="it-IT" b="0" i="0" smtClean="0">
                            <a:solidFill>
                              <a:schemeClr val="tx1"/>
                            </a:solidFill>
                            <a:latin typeface="Cambria Math" charset="0"/>
                          </a:rPr>
                          <m:t>B</m:t>
                        </m:r>
                        <m:r>
                          <a:rPr lang="it-IT" b="0" i="0" smtClean="0">
                            <a:solidFill>
                              <a:schemeClr val="tx1"/>
                            </a:solidFill>
                            <a:latin typeface="Cambria Math" charset="0"/>
                          </a:rPr>
                          <m:t>) ∙ </m:t>
                        </m:r>
                        <m:r>
                          <m:rPr>
                            <m:sty m:val="p"/>
                          </m:rPr>
                          <a:rPr lang="it-IT" b="0" i="0" smtClean="0">
                            <a:solidFill>
                              <a:schemeClr val="tx1"/>
                            </a:solidFill>
                            <a:latin typeface="Cambria Math" charset="0"/>
                            <a:ea typeface="Cambria Math" charset="0"/>
                            <a:cs typeface="Cambria Math" charset="0"/>
                          </a:rPr>
                          <m:t>P</m:t>
                        </m:r>
                        <m:r>
                          <a:rPr lang="it-IT" b="0" i="0" smtClean="0">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b="0" i="0" smtClean="0">
                            <a:solidFill>
                              <a:schemeClr val="tx1"/>
                            </a:solidFill>
                            <a:latin typeface="Cambria Math" charset="0"/>
                            <a:ea typeface="Cambria Math" charset="0"/>
                            <a:cs typeface="Cambria Math" charset="0"/>
                          </a:rPr>
                          <m:t>B</m:t>
                        </m:r>
                        <m:r>
                          <a:rPr lang="it-IT" b="0" i="0" smtClean="0">
                            <a:solidFill>
                              <a:schemeClr val="tx1"/>
                            </a:solidFill>
                            <a:latin typeface="Cambria Math" charset="0"/>
                            <a:ea typeface="Cambria Math" charset="0"/>
                            <a:cs typeface="Cambria Math" charset="0"/>
                          </a:rPr>
                          <m:t>)</m:t>
                        </m:r>
                      </m:num>
                      <m:den>
                        <m:r>
                          <m:rPr>
                            <m:sty m:val="p"/>
                          </m:rPr>
                          <a:rPr lang="it-IT" i="0">
                            <a:solidFill>
                              <a:schemeClr val="tx1"/>
                            </a:solidFill>
                            <a:latin typeface="Cambria Math" charset="0"/>
                          </a:rPr>
                          <m:t>P</m:t>
                        </m:r>
                        <m:r>
                          <a:rPr lang="it-IT" i="0">
                            <a:solidFill>
                              <a:schemeClr val="tx1"/>
                            </a:solidFill>
                            <a:latin typeface="Cambria Math" charset="0"/>
                          </a:rPr>
                          <m:t>(</m:t>
                        </m:r>
                        <m:r>
                          <m:rPr>
                            <m:sty m:val="p"/>
                          </m:rPr>
                          <a:rPr lang="it-IT" b="0" i="0" smtClean="0">
                            <a:solidFill>
                              <a:schemeClr val="tx1"/>
                            </a:solidFill>
                            <a:latin typeface="Cambria Math" charset="0"/>
                          </a:rPr>
                          <m:t>bb</m:t>
                        </m:r>
                        <m:r>
                          <a:rPr lang="it-IT" i="0">
                            <a:solidFill>
                              <a:schemeClr val="tx1"/>
                            </a:solidFill>
                            <a:latin typeface="Cambria Math" charset="0"/>
                          </a:rPr>
                          <m:t>|</m:t>
                        </m:r>
                        <m:r>
                          <m:rPr>
                            <m:sty m:val="p"/>
                          </m:rPr>
                          <a:rPr lang="it-IT" b="0" i="0" smtClean="0">
                            <a:solidFill>
                              <a:schemeClr val="tx1"/>
                            </a:solidFill>
                            <a:latin typeface="Cambria Math" charset="0"/>
                          </a:rPr>
                          <m:t>M</m:t>
                        </m:r>
                        <m:r>
                          <m:rPr>
                            <m:sty m:val="p"/>
                          </m:rPr>
                          <a:rPr lang="it-IT" b="0" i="0" smtClean="0">
                            <a:solidFill>
                              <a:schemeClr val="tx1"/>
                            </a:solidFill>
                            <a:latin typeface="Cambria Math" charset="0"/>
                          </a:rPr>
                          <m:t>B</m:t>
                        </m:r>
                        <m:r>
                          <a:rPr lang="it-IT" b="0" i="0" smtClean="0">
                            <a:solidFill>
                              <a:schemeClr val="tx1"/>
                            </a:solidFill>
                            <a:latin typeface="Cambria Math" charset="0"/>
                          </a:rPr>
                          <m:t>) ∙ </m:t>
                        </m:r>
                        <m:r>
                          <m:rPr>
                            <m:sty m:val="p"/>
                          </m:rPr>
                          <a:rPr lang="it-IT" i="0">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b="0" i="0" smtClean="0">
                                <a:solidFill>
                                  <a:schemeClr val="tx1"/>
                                </a:solidFill>
                                <a:latin typeface="Cambria Math" charset="0"/>
                                <a:ea typeface="Cambria Math" charset="0"/>
                                <a:cs typeface="Cambria Math" charset="0"/>
                              </a:rPr>
                              <m:t>B</m:t>
                            </m:r>
                          </m:e>
                        </m:d>
                        <m:r>
                          <a:rPr lang="it-IT" b="0" i="0" smtClean="0">
                            <a:solidFill>
                              <a:schemeClr val="tx1"/>
                            </a:solidFill>
                            <a:latin typeface="Cambria Math" charset="0"/>
                            <a:ea typeface="Cambria Math" charset="0"/>
                            <a:cs typeface="Cambria Math" charset="0"/>
                          </a:rPr>
                          <m:t> </m:t>
                        </m:r>
                        <m:r>
                          <a:rPr lang="it-IT" b="0" i="0" smtClean="0">
                            <a:solidFill>
                              <a:schemeClr val="tx1"/>
                            </a:solidFill>
                            <a:latin typeface="Cambria Math" charset="0"/>
                          </a:rPr>
                          <m:t>+ </m:t>
                        </m:r>
                        <m:r>
                          <m:rPr>
                            <m:sty m:val="p"/>
                          </m:rPr>
                          <a:rPr lang="it-IT" i="0">
                            <a:solidFill>
                              <a:schemeClr val="tx1"/>
                            </a:solidFill>
                            <a:latin typeface="Cambria Math" charset="0"/>
                          </a:rPr>
                          <m:t>P</m:t>
                        </m:r>
                        <m:r>
                          <a:rPr lang="it-IT" i="0">
                            <a:solidFill>
                              <a:schemeClr val="tx1"/>
                            </a:solidFill>
                            <a:latin typeface="Cambria Math" charset="0"/>
                          </a:rPr>
                          <m:t>(</m:t>
                        </m:r>
                        <m:r>
                          <m:rPr>
                            <m:sty m:val="p"/>
                          </m:rPr>
                          <a:rPr lang="it-IT" b="0" i="0" smtClean="0">
                            <a:solidFill>
                              <a:schemeClr val="tx1"/>
                            </a:solidFill>
                            <a:latin typeface="Cambria Math" charset="0"/>
                          </a:rPr>
                          <m:t>bb</m:t>
                        </m:r>
                        <m:r>
                          <a:rPr lang="it-IT" i="0">
                            <a:solidFill>
                              <a:schemeClr val="tx1"/>
                            </a:solidFill>
                            <a:latin typeface="Cambria Math" charset="0"/>
                          </a:rPr>
                          <m:t>|</m:t>
                        </m:r>
                        <m:r>
                          <m:rPr>
                            <m:sty m:val="p"/>
                          </m:rPr>
                          <a:rPr lang="it-IT" b="0" i="0" smtClean="0">
                            <a:solidFill>
                              <a:schemeClr val="tx1"/>
                            </a:solidFill>
                            <a:latin typeface="Cambria Math" charset="0"/>
                          </a:rPr>
                          <m:t>M</m:t>
                        </m:r>
                        <m:r>
                          <m:rPr>
                            <m:sty m:val="p"/>
                          </m:rPr>
                          <a:rPr lang="it-IT" b="0" i="0" smtClean="0">
                            <a:solidFill>
                              <a:schemeClr val="tx1"/>
                            </a:solidFill>
                            <a:latin typeface="Cambria Math" charset="0"/>
                          </a:rPr>
                          <m:t>R</m:t>
                        </m:r>
                        <m:r>
                          <a:rPr lang="it-IT" b="0" i="0" smtClean="0">
                            <a:solidFill>
                              <a:schemeClr val="tx1"/>
                            </a:solidFill>
                            <a:latin typeface="Cambria Math" charset="0"/>
                          </a:rPr>
                          <m:t>) ∙ </m:t>
                        </m:r>
                        <m:r>
                          <m:rPr>
                            <m:sty m:val="p"/>
                          </m:rPr>
                          <a:rPr lang="it-IT" i="0">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b="0" i="0" smtClean="0">
                                <a:solidFill>
                                  <a:schemeClr val="tx1"/>
                                </a:solidFill>
                                <a:latin typeface="Cambria Math" charset="0"/>
                                <a:ea typeface="Cambria Math" charset="0"/>
                                <a:cs typeface="Cambria Math" charset="0"/>
                              </a:rPr>
                              <m:t>R</m:t>
                            </m:r>
                          </m:e>
                        </m:d>
                      </m:den>
                    </m:f>
                  </m:oMath>
                </a14:m>
                <a:r>
                  <a:rPr lang="it-IT" dirty="0" smtClean="0">
                    <a:solidFill>
                      <a:schemeClr val="tx1"/>
                    </a:solidFill>
                  </a:rPr>
                  <a:t>  =   </a:t>
                </a:r>
                <a14:m>
                  <m:oMath xmlns:m="http://schemas.openxmlformats.org/officeDocument/2006/math">
                    <m:f>
                      <m:fPr>
                        <m:ctrlPr>
                          <a:rPr lang="bg-BG" i="1">
                            <a:solidFill>
                              <a:schemeClr val="tx1"/>
                            </a:solidFill>
                            <a:latin typeface="Cambria Math" charset="0"/>
                          </a:rPr>
                        </m:ctrlPr>
                      </m:fPr>
                      <m:num>
                        <m:f>
                          <m:fPr>
                            <m:ctrlPr>
                              <a:rPr lang="bg-BG" i="1" smtClean="0">
                                <a:solidFill>
                                  <a:schemeClr val="tx1"/>
                                </a:solidFill>
                                <a:latin typeface="Cambria Math" charset="0"/>
                              </a:rPr>
                            </m:ctrlPr>
                          </m:fPr>
                          <m:num>
                            <m:r>
                              <a:rPr lang="it-IT" b="0" i="1" smtClean="0">
                                <a:solidFill>
                                  <a:schemeClr val="tx1"/>
                                </a:solidFill>
                                <a:latin typeface="Cambria Math" charset="0"/>
                              </a:rPr>
                              <m:t>2</m:t>
                            </m:r>
                          </m:num>
                          <m:den>
                            <m:r>
                              <a:rPr lang="it-IT" b="0" i="1" smtClean="0">
                                <a:solidFill>
                                  <a:schemeClr val="tx1"/>
                                </a:solidFill>
                                <a:latin typeface="Cambria Math" charset="0"/>
                              </a:rPr>
                              <m:t>3</m:t>
                            </m:r>
                          </m:den>
                        </m:f>
                        <m:r>
                          <a:rPr lang="it-IT" b="0" i="0" smtClean="0">
                            <a:solidFill>
                              <a:schemeClr val="tx1"/>
                            </a:solidFill>
                            <a:latin typeface="Cambria Math" charset="0"/>
                          </a:rPr>
                          <m:t> </m:t>
                        </m:r>
                        <m:r>
                          <a:rPr lang="it-IT">
                            <a:solidFill>
                              <a:schemeClr val="tx1"/>
                            </a:solidFill>
                            <a:latin typeface="Cambria Math" charset="0"/>
                          </a:rPr>
                          <m:t>∙</m:t>
                        </m:r>
                        <m:r>
                          <a:rPr lang="it-IT" b="0" i="0"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2</m:t>
                            </m:r>
                          </m:num>
                          <m:den>
                            <m:r>
                              <a:rPr lang="it-IT" i="1">
                                <a:solidFill>
                                  <a:schemeClr val="tx1"/>
                                </a:solidFill>
                                <a:latin typeface="Cambria Math" charset="0"/>
                              </a:rPr>
                              <m:t>3</m:t>
                            </m:r>
                          </m:den>
                        </m:f>
                        <m:r>
                          <a:rPr lang="it-IT">
                            <a:solidFill>
                              <a:schemeClr val="tx1"/>
                            </a:solidFill>
                            <a:latin typeface="Cambria Math" charset="0"/>
                          </a:rPr>
                          <m:t> ∙</m:t>
                        </m:r>
                        <m:r>
                          <a:rPr lang="it-IT" b="0" i="1" smtClean="0">
                            <a:solidFill>
                              <a:schemeClr val="tx1"/>
                            </a:solidFill>
                            <a:latin typeface="Cambria Math" charset="0"/>
                          </a:rPr>
                          <m:t> </m:t>
                        </m:r>
                        <m:f>
                          <m:fPr>
                            <m:ctrlPr>
                              <a:rPr lang="bg-BG" b="0" i="1" smtClean="0">
                                <a:solidFill>
                                  <a:schemeClr val="tx1"/>
                                </a:solidFill>
                                <a:latin typeface="Cambria Math" charset="0"/>
                              </a:rPr>
                            </m:ctrlPr>
                          </m:fPr>
                          <m:num>
                            <m:r>
                              <a:rPr lang="it-IT" b="0" i="1" smtClean="0">
                                <a:solidFill>
                                  <a:schemeClr val="tx1"/>
                                </a:solidFill>
                                <a:latin typeface="Cambria Math" charset="0"/>
                              </a:rPr>
                              <m:t>1</m:t>
                            </m:r>
                          </m:num>
                          <m:den>
                            <m:r>
                              <a:rPr lang="it-IT" b="0" i="1" smtClean="0">
                                <a:solidFill>
                                  <a:schemeClr val="tx1"/>
                                </a:solidFill>
                                <a:latin typeface="Cambria Math" charset="0"/>
                              </a:rPr>
                              <m:t>2</m:t>
                            </m:r>
                          </m:den>
                        </m:f>
                      </m:num>
                      <m:den>
                        <m:f>
                          <m:fPr>
                            <m:ctrlPr>
                              <a:rPr lang="bg-BG" i="1">
                                <a:solidFill>
                                  <a:schemeClr val="tx1"/>
                                </a:solidFill>
                                <a:latin typeface="Cambria Math" charset="0"/>
                              </a:rPr>
                            </m:ctrlPr>
                          </m:fPr>
                          <m:num>
                            <m:r>
                              <a:rPr lang="it-IT" i="1">
                                <a:solidFill>
                                  <a:schemeClr val="tx1"/>
                                </a:solidFill>
                                <a:latin typeface="Cambria Math" charset="0"/>
                              </a:rPr>
                              <m:t>2</m:t>
                            </m:r>
                          </m:num>
                          <m:den>
                            <m:r>
                              <a:rPr lang="it-IT" i="1">
                                <a:solidFill>
                                  <a:schemeClr val="tx1"/>
                                </a:solidFill>
                                <a:latin typeface="Cambria Math" charset="0"/>
                              </a:rPr>
                              <m:t>3</m:t>
                            </m:r>
                          </m:den>
                        </m:f>
                        <m:r>
                          <a:rPr lang="it-IT">
                            <a:solidFill>
                              <a:schemeClr val="tx1"/>
                            </a:solidFill>
                            <a:latin typeface="Cambria Math" charset="0"/>
                          </a:rPr>
                          <m:t> ∙</m:t>
                        </m:r>
                        <m:r>
                          <a:rPr lang="it-IT" b="0" i="0"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2</m:t>
                            </m:r>
                          </m:num>
                          <m:den>
                            <m:r>
                              <a:rPr lang="it-IT" i="1">
                                <a:solidFill>
                                  <a:schemeClr val="tx1"/>
                                </a:solidFill>
                                <a:latin typeface="Cambria Math" charset="0"/>
                              </a:rPr>
                              <m:t>3</m:t>
                            </m:r>
                          </m:den>
                        </m:f>
                        <m:r>
                          <a:rPr lang="it-IT">
                            <a:solidFill>
                              <a:schemeClr val="tx1"/>
                            </a:solidFill>
                            <a:latin typeface="Cambria Math" charset="0"/>
                          </a:rPr>
                          <m:t> ∙</m:t>
                        </m:r>
                        <m:r>
                          <a:rPr lang="it-IT" b="0" i="1"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r>
                          <a:rPr lang="it-IT" b="0" i="0" smtClean="0">
                            <a:solidFill>
                              <a:schemeClr val="tx1"/>
                            </a:solidFill>
                            <a:latin typeface="Cambria Math" charset="0"/>
                          </a:rPr>
                          <m:t> </m:t>
                        </m:r>
                        <m:r>
                          <a:rPr lang="it-IT">
                            <a:solidFill>
                              <a:schemeClr val="tx1"/>
                            </a:solidFill>
                            <a:latin typeface="Cambria Math" charset="0"/>
                          </a:rPr>
                          <m:t>+</m:t>
                        </m:r>
                        <m:r>
                          <a:rPr lang="it-IT" b="0" i="0" smtClean="0">
                            <a:solidFill>
                              <a:schemeClr val="tx1"/>
                            </a:solidFill>
                            <a:latin typeface="Cambria Math" charset="0"/>
                          </a:rPr>
                          <m:t> </m:t>
                        </m:r>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i="1">
                                <a:solidFill>
                                  <a:schemeClr val="tx1"/>
                                </a:solidFill>
                                <a:latin typeface="Cambria Math" charset="0"/>
                              </a:rPr>
                              <m:t>3</m:t>
                            </m:r>
                          </m:den>
                        </m:f>
                        <m:r>
                          <a:rPr lang="it-IT">
                            <a:solidFill>
                              <a:schemeClr val="tx1"/>
                            </a:solidFill>
                            <a:latin typeface="Cambria Math" charset="0"/>
                          </a:rPr>
                          <m:t> ∙</m:t>
                        </m:r>
                        <m:r>
                          <a:rPr lang="it-IT" b="0" i="0" smtClean="0">
                            <a:solidFill>
                              <a:schemeClr val="tx1"/>
                            </a:solidFill>
                            <a:latin typeface="Cambria Math" charset="0"/>
                          </a:rPr>
                          <m:t> </m:t>
                        </m:r>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i="1">
                                <a:solidFill>
                                  <a:schemeClr val="tx1"/>
                                </a:solidFill>
                                <a:latin typeface="Cambria Math" charset="0"/>
                              </a:rPr>
                              <m:t>3</m:t>
                            </m:r>
                          </m:den>
                        </m:f>
                        <m:r>
                          <a:rPr lang="it-IT">
                            <a:solidFill>
                              <a:schemeClr val="tx1"/>
                            </a:solidFill>
                            <a:latin typeface="Cambria Math" charset="0"/>
                          </a:rPr>
                          <m:t> ∙</m:t>
                        </m:r>
                        <m:r>
                          <a:rPr lang="it-IT" b="0" i="1"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den>
                    </m:f>
                  </m:oMath>
                </a14:m>
                <a:r>
                  <a:rPr lang="it-IT" dirty="0" smtClean="0">
                    <a:solidFill>
                      <a:schemeClr val="tx1"/>
                    </a:solidFill>
                  </a:rPr>
                  <a:t>  =  </a:t>
                </a:r>
                <a14:m>
                  <m:oMath xmlns:m="http://schemas.openxmlformats.org/officeDocument/2006/math">
                    <m:f>
                      <m:fPr>
                        <m:ctrlPr>
                          <a:rPr lang="bg-BG" i="1" smtClean="0">
                            <a:solidFill>
                              <a:schemeClr val="tx1"/>
                            </a:solidFill>
                            <a:latin typeface="Cambria Math" charset="0"/>
                          </a:rPr>
                        </m:ctrlPr>
                      </m:fPr>
                      <m:num>
                        <m:r>
                          <a:rPr lang="it-IT" b="0" i="1" smtClean="0">
                            <a:solidFill>
                              <a:schemeClr val="tx1"/>
                            </a:solidFill>
                            <a:latin typeface="Cambria Math" charset="0"/>
                          </a:rPr>
                          <m:t>4</m:t>
                        </m:r>
                      </m:num>
                      <m:den>
                        <m:r>
                          <a:rPr lang="it-IT" b="0" i="1" smtClean="0">
                            <a:solidFill>
                              <a:schemeClr val="tx1"/>
                            </a:solidFill>
                            <a:latin typeface="Cambria Math" charset="0"/>
                          </a:rPr>
                          <m:t>5</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MR|bb</a:t>
                </a:r>
                <a:r>
                  <a:rPr lang="it-IT" dirty="0" smtClean="0">
                    <a:solidFill>
                      <a:schemeClr val="tx1"/>
                    </a:solidFill>
                  </a:rPr>
                  <a:t>)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b="0" i="0" smtClean="0">
                                <a:solidFill>
                                  <a:schemeClr val="tx1"/>
                                </a:solidFill>
                                <a:latin typeface="Cambria Math" charset="0"/>
                                <a:ea typeface="Cambria Math" charset="0"/>
                                <a:cs typeface="Cambria Math" charset="0"/>
                              </a:rPr>
                              <m:t>R</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b="0" i="0" smtClean="0">
                                <a:solidFill>
                                  <a:schemeClr val="tx1"/>
                                </a:solidFill>
                                <a:latin typeface="Cambria Math" charset="0"/>
                                <a:ea typeface="Cambria Math" charset="0"/>
                                <a:cs typeface="Cambria Math" charset="0"/>
                              </a:rPr>
                              <m:t>B</m:t>
                            </m:r>
                          </m:e>
                        </m:d>
                      </m:den>
                    </m:f>
                  </m:oMath>
                </a14:m>
                <a:r>
                  <a:rPr lang="it-IT" dirty="0">
                    <a:solidFill>
                      <a:schemeClr val="tx1"/>
                    </a:solidFill>
                  </a:rPr>
                  <a:t> </a:t>
                </a:r>
                <a:r>
                  <a:rPr lang="it-IT" dirty="0" smtClean="0">
                    <a:solidFill>
                      <a:schemeClr val="tx1"/>
                    </a:solidFill>
                  </a:rPr>
                  <a:t> =   </a:t>
                </a:r>
                <a14:m>
                  <m:oMath xmlns:m="http://schemas.openxmlformats.org/officeDocument/2006/math">
                    <m:f>
                      <m:fPr>
                        <m:ctrlPr>
                          <a:rPr lang="bg-BG" i="1">
                            <a:solidFill>
                              <a:schemeClr val="tx1"/>
                            </a:solidFill>
                            <a:latin typeface="Cambria Math" charset="0"/>
                          </a:rPr>
                        </m:ctrlPr>
                      </m:fPr>
                      <m:num>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i="1">
                                <a:solidFill>
                                  <a:schemeClr val="tx1"/>
                                </a:solidFill>
                                <a:latin typeface="Cambria Math" charset="0"/>
                              </a:rPr>
                              <m:t>3</m:t>
                            </m:r>
                          </m:den>
                        </m:f>
                        <m:r>
                          <a:rPr lang="it-IT">
                            <a:solidFill>
                              <a:schemeClr val="tx1"/>
                            </a:solidFill>
                            <a:latin typeface="Cambria Math" charset="0"/>
                          </a:rPr>
                          <m:t>  ∙</m:t>
                        </m:r>
                        <m:r>
                          <a:rPr lang="it-IT" b="0" i="0" smtClean="0">
                            <a:solidFill>
                              <a:schemeClr val="tx1"/>
                            </a:solidFill>
                            <a:latin typeface="Cambria Math" charset="0"/>
                          </a:rPr>
                          <m:t> </m:t>
                        </m:r>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i="1">
                                <a:solidFill>
                                  <a:schemeClr val="tx1"/>
                                </a:solidFill>
                                <a:latin typeface="Cambria Math" charset="0"/>
                              </a:rPr>
                              <m:t>3</m:t>
                            </m:r>
                          </m:den>
                        </m:f>
                        <m:r>
                          <a:rPr lang="it-IT">
                            <a:solidFill>
                              <a:schemeClr val="tx1"/>
                            </a:solidFill>
                            <a:latin typeface="Cambria Math" charset="0"/>
                          </a:rPr>
                          <m:t>  ∙</m:t>
                        </m:r>
                        <m:r>
                          <a:rPr lang="it-IT" b="0" i="1"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num>
                      <m:den>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i="1">
                                <a:solidFill>
                                  <a:schemeClr val="tx1"/>
                                </a:solidFill>
                                <a:latin typeface="Cambria Math" charset="0"/>
                              </a:rPr>
                              <m:t>3</m:t>
                            </m:r>
                          </m:den>
                        </m:f>
                        <m:r>
                          <a:rPr lang="it-IT">
                            <a:solidFill>
                              <a:schemeClr val="tx1"/>
                            </a:solidFill>
                            <a:latin typeface="Cambria Math" charset="0"/>
                          </a:rPr>
                          <m:t> ∙</m:t>
                        </m:r>
                        <m:r>
                          <a:rPr lang="it-IT" b="0" i="0" smtClean="0">
                            <a:solidFill>
                              <a:schemeClr val="tx1"/>
                            </a:solidFill>
                            <a:latin typeface="Cambria Math" charset="0"/>
                          </a:rPr>
                          <m:t> </m:t>
                        </m:r>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i="1">
                                <a:solidFill>
                                  <a:schemeClr val="tx1"/>
                                </a:solidFill>
                                <a:latin typeface="Cambria Math" charset="0"/>
                              </a:rPr>
                              <m:t>3</m:t>
                            </m:r>
                          </m:den>
                        </m:f>
                        <m:r>
                          <a:rPr lang="it-IT">
                            <a:solidFill>
                              <a:schemeClr val="tx1"/>
                            </a:solidFill>
                            <a:latin typeface="Cambria Math" charset="0"/>
                          </a:rPr>
                          <m:t>  ∙</m:t>
                        </m:r>
                        <m:r>
                          <a:rPr lang="it-IT" b="0" i="1"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r>
                          <a:rPr lang="it-IT">
                            <a:solidFill>
                              <a:schemeClr val="tx1"/>
                            </a:solidFill>
                            <a:latin typeface="Cambria Math" charset="0"/>
                          </a:rPr>
                          <m:t> + </m:t>
                        </m:r>
                        <m:f>
                          <m:fPr>
                            <m:ctrlPr>
                              <a:rPr lang="bg-BG" i="1">
                                <a:solidFill>
                                  <a:schemeClr val="tx1"/>
                                </a:solidFill>
                                <a:latin typeface="Cambria Math" charset="0"/>
                              </a:rPr>
                            </m:ctrlPr>
                          </m:fPr>
                          <m:num>
                            <m:r>
                              <a:rPr lang="it-IT" b="0" i="1" smtClean="0">
                                <a:solidFill>
                                  <a:schemeClr val="tx1"/>
                                </a:solidFill>
                                <a:latin typeface="Cambria Math" charset="0"/>
                              </a:rPr>
                              <m:t>2</m:t>
                            </m:r>
                          </m:num>
                          <m:den>
                            <m:r>
                              <a:rPr lang="it-IT" i="1">
                                <a:solidFill>
                                  <a:schemeClr val="tx1"/>
                                </a:solidFill>
                                <a:latin typeface="Cambria Math" charset="0"/>
                              </a:rPr>
                              <m:t>3</m:t>
                            </m:r>
                          </m:den>
                        </m:f>
                        <m:r>
                          <a:rPr lang="it-IT">
                            <a:solidFill>
                              <a:schemeClr val="tx1"/>
                            </a:solidFill>
                            <a:latin typeface="Cambria Math" charset="0"/>
                          </a:rPr>
                          <m:t> ∙</m:t>
                        </m:r>
                        <m:r>
                          <a:rPr lang="it-IT" b="0" i="0"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2</m:t>
                            </m:r>
                          </m:num>
                          <m:den>
                            <m:r>
                              <a:rPr lang="it-IT" i="1">
                                <a:solidFill>
                                  <a:schemeClr val="tx1"/>
                                </a:solidFill>
                                <a:latin typeface="Cambria Math" charset="0"/>
                              </a:rPr>
                              <m:t>3</m:t>
                            </m:r>
                          </m:den>
                        </m:f>
                        <m:r>
                          <a:rPr lang="it-IT">
                            <a:solidFill>
                              <a:schemeClr val="tx1"/>
                            </a:solidFill>
                            <a:latin typeface="Cambria Math" charset="0"/>
                          </a:rPr>
                          <m:t> ∙</m:t>
                        </m:r>
                        <m:r>
                          <a:rPr lang="it-IT" b="0" i="1" smtClean="0">
                            <a:solidFill>
                              <a:schemeClr val="tx1"/>
                            </a:solidFill>
                            <a:latin typeface="Cambria Math" charset="0"/>
                          </a:rPr>
                          <m:t>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den>
                    </m:f>
                  </m:oMath>
                </a14:m>
                <a:r>
                  <a:rPr lang="it-IT" dirty="0">
                    <a:solidFill>
                      <a:schemeClr val="tx1"/>
                    </a:solidFill>
                  </a:rPr>
                  <a:t> </a:t>
                </a:r>
                <a:r>
                  <a:rPr lang="it-IT" dirty="0" smtClean="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b="0" i="1" smtClean="0">
                            <a:solidFill>
                              <a:schemeClr val="tx1"/>
                            </a:solidFill>
                            <a:latin typeface="Cambria Math" charset="0"/>
                          </a:rPr>
                          <m:t>5</m:t>
                        </m:r>
                      </m:den>
                    </m:f>
                  </m:oMath>
                </a14:m>
                <a:endParaRPr lang="it-IT" dirty="0" smtClean="0">
                  <a:solidFill>
                    <a:schemeClr val="tx1"/>
                  </a:solidFill>
                </a:endParaRPr>
              </a:p>
              <a:p>
                <a:pPr lvl="1"/>
                <a:r>
                  <a:rPr lang="it-IT" dirty="0" smtClean="0">
                    <a:solidFill>
                      <a:schemeClr val="tx1"/>
                    </a:solidFill>
                  </a:rPr>
                  <a:t>Ossia, seguendo la propria intuizione e rispondendo MB, il GIOCATORE </a:t>
                </a:r>
                <a:r>
                  <a:rPr lang="it-IT" dirty="0">
                    <a:solidFill>
                      <a:schemeClr val="tx1"/>
                    </a:solidFill>
                  </a:rPr>
                  <a:t>2 ha ha risposto con l’alternativa che massimizza la sua probabilità di </a:t>
                </a:r>
                <a:r>
                  <a:rPr lang="it-IT" dirty="0" smtClean="0">
                    <a:solidFill>
                      <a:schemeClr val="tx1"/>
                    </a:solidFill>
                  </a:rPr>
                  <a:t>successo</a:t>
                </a:r>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1123978"/>
                <a:ext cx="9598929" cy="5585166"/>
              </a:xfrm>
              <a:blipFill rotWithShape="0">
                <a:blip r:embed="rId2"/>
                <a:stretch>
                  <a:fillRect l="-445" t="-545"/>
                </a:stretch>
              </a:blipFill>
            </p:spPr>
            <p:txBody>
              <a:bodyPr/>
              <a:lstStyle/>
              <a:p>
                <a:r>
                  <a:rPr lang="it-IT">
                    <a:noFill/>
                  </a:rPr>
                  <a:t> </a:t>
                </a:r>
              </a:p>
            </p:txBody>
          </p:sp>
        </mc:Fallback>
      </mc:AlternateContent>
    </p:spTree>
    <p:extLst>
      <p:ext uri="{BB962C8B-B14F-4D97-AF65-F5344CB8AC3E}">
        <p14:creationId xmlns:p14="http://schemas.microsoft.com/office/powerpoint/2010/main" val="34056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normAutofit fontScale="90000"/>
          </a:bodyPr>
          <a:lstStyle/>
          <a:p>
            <a:r>
              <a:rPr lang="it-IT" dirty="0">
                <a:solidFill>
                  <a:schemeClr val="tx1"/>
                </a:solidFill>
              </a:rPr>
              <a:t>Il gioco delle due </a:t>
            </a:r>
            <a:r>
              <a:rPr lang="it-IT" dirty="0" smtClean="0">
                <a:solidFill>
                  <a:schemeClr val="tx1"/>
                </a:solidFill>
              </a:rPr>
              <a:t>urne e il Teorema di </a:t>
            </a:r>
            <a:r>
              <a:rPr lang="it-IT" dirty="0" err="1" smtClean="0">
                <a:solidFill>
                  <a:schemeClr val="tx1"/>
                </a:solidFill>
              </a:rPr>
              <a:t>Bayes</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1123978"/>
                <a:ext cx="9598929" cy="5585166"/>
              </a:xfrm>
            </p:spPr>
            <p:txBody>
              <a:bodyPr>
                <a:normAutofit/>
              </a:bodyPr>
              <a:lstStyle/>
              <a:p>
                <a:r>
                  <a:rPr lang="it-IT" dirty="0" smtClean="0">
                    <a:solidFill>
                      <a:schemeClr val="tx1"/>
                    </a:solidFill>
                  </a:rPr>
                  <a:t>Il GIOCATORE 3, dopo che sono sono state estratte due palline blu:</a:t>
                </a:r>
              </a:p>
              <a:p>
                <a:r>
                  <a:rPr lang="it-IT" dirty="0">
                    <a:solidFill>
                      <a:schemeClr val="tx1"/>
                    </a:solidFill>
                  </a:rPr>
                  <a:t>se estrae una pallina blu:</a:t>
                </a: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e>
                        </m:d>
                      </m:den>
                    </m:f>
                  </m:oMath>
                </a14:m>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f>
                          <m:fPr>
                            <m:ctrlPr>
                              <a:rPr lang="bg-BG" i="1">
                                <a:solidFill>
                                  <a:schemeClr val="tx1"/>
                                </a:solidFill>
                                <a:latin typeface="Cambria Math" charset="0"/>
                              </a:rPr>
                            </m:ctrlPr>
                          </m:fPr>
                          <m:num>
                            <m:r>
                              <a:rPr lang="it-IT" i="1">
                                <a:solidFill>
                                  <a:schemeClr val="tx1"/>
                                </a:solidFill>
                                <a:latin typeface="Cambria Math" charset="0"/>
                              </a:rPr>
                              <m:t>8</m:t>
                            </m:r>
                          </m:num>
                          <m:den>
                            <m:r>
                              <a:rPr lang="it-IT" i="1">
                                <a:solidFill>
                                  <a:schemeClr val="tx1"/>
                                </a:solidFill>
                                <a:latin typeface="Cambria Math" charset="0"/>
                              </a:rPr>
                              <m:t>27</m:t>
                            </m:r>
                          </m:den>
                        </m:f>
                        <m:r>
                          <a:rPr lang="it-IT">
                            <a:solidFill>
                              <a:schemeClr val="tx1"/>
                            </a:solidFill>
                            <a:latin typeface="Cambria Math" charset="0"/>
                          </a:rPr>
                          <m:t> ∙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num>
                      <m:den>
                        <m:f>
                          <m:fPr>
                            <m:ctrlPr>
                              <a:rPr lang="bg-BG" i="1">
                                <a:solidFill>
                                  <a:schemeClr val="tx1"/>
                                </a:solidFill>
                                <a:latin typeface="Cambria Math" charset="0"/>
                              </a:rPr>
                            </m:ctrlPr>
                          </m:fPr>
                          <m:num>
                            <m:r>
                              <a:rPr lang="it-IT" i="1">
                                <a:solidFill>
                                  <a:schemeClr val="tx1"/>
                                </a:solidFill>
                                <a:latin typeface="Cambria Math" charset="0"/>
                              </a:rPr>
                              <m:t>8</m:t>
                            </m:r>
                          </m:num>
                          <m:den>
                            <m:r>
                              <a:rPr lang="it-IT" i="1">
                                <a:solidFill>
                                  <a:schemeClr val="tx1"/>
                                </a:solidFill>
                                <a:latin typeface="Cambria Math" charset="0"/>
                              </a:rPr>
                              <m:t>27</m:t>
                            </m:r>
                          </m:den>
                        </m:f>
                        <m:r>
                          <a:rPr lang="it-IT">
                            <a:solidFill>
                              <a:schemeClr val="tx1"/>
                            </a:solidFill>
                            <a:latin typeface="Cambria Math" charset="0"/>
                          </a:rPr>
                          <m:t> ∙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r>
                          <a:rPr lang="it-IT">
                            <a:solidFill>
                              <a:schemeClr val="tx1"/>
                            </a:solidFill>
                            <a:latin typeface="Cambria Math" charset="0"/>
                          </a:rPr>
                          <m:t> +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27</m:t>
                            </m:r>
                          </m:den>
                        </m:f>
                        <m:r>
                          <a:rPr lang="it-IT">
                            <a:solidFill>
                              <a:schemeClr val="tx1"/>
                            </a:solidFill>
                            <a:latin typeface="Cambria Math" charset="0"/>
                          </a:rPr>
                          <m:t> ∙ </m:t>
                        </m:r>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2</m:t>
                            </m:r>
                          </m:den>
                        </m:f>
                      </m:den>
                    </m:f>
                  </m:oMath>
                </a14:m>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8</m:t>
                        </m:r>
                      </m:num>
                      <m:den>
                        <m:r>
                          <a:rPr lang="it-IT" i="1">
                            <a:solidFill>
                              <a:schemeClr val="tx1"/>
                            </a:solidFill>
                            <a:latin typeface="Cambria Math" charset="0"/>
                          </a:rPr>
                          <m:t>9</m:t>
                        </m:r>
                      </m:den>
                    </m:f>
                  </m:oMath>
                </a14:m>
                <a:endParaRPr lang="it-IT" dirty="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MR|bbb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a:solidFill>
                              <a:schemeClr val="tx1"/>
                            </a:solidFill>
                            <a:latin typeface="Cambria Math" charset="0"/>
                          </a:rPr>
                          <m:t>bbb</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e>
                        </m:d>
                      </m:den>
                    </m:f>
                  </m:oMath>
                </a14:m>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i="1">
                            <a:solidFill>
                              <a:schemeClr val="tx1"/>
                            </a:solidFill>
                            <a:latin typeface="Cambria Math" charset="0"/>
                          </a:rPr>
                          <m:t>9</m:t>
                        </m:r>
                      </m:den>
                    </m:f>
                  </m:oMath>
                </a14:m>
                <a:endParaRPr lang="it-IT" dirty="0">
                  <a:solidFill>
                    <a:schemeClr val="tx1"/>
                  </a:solidFill>
                </a:endParaRPr>
              </a:p>
              <a:p>
                <a:pPr lvl="1"/>
                <a:r>
                  <a:rPr lang="it-IT" dirty="0" smtClean="0">
                    <a:solidFill>
                      <a:schemeClr val="tx1"/>
                    </a:solidFill>
                  </a:rPr>
                  <a:t>ossia</a:t>
                </a:r>
                <a:r>
                  <a:rPr lang="it-IT" dirty="0">
                    <a:solidFill>
                      <a:schemeClr val="tx1"/>
                    </a:solidFill>
                  </a:rPr>
                  <a:t>, seguendo la propria intuizione e rispondendo MB, il GIOCATORE </a:t>
                </a:r>
                <a:r>
                  <a:rPr lang="it-IT" dirty="0" smtClean="0">
                    <a:solidFill>
                      <a:schemeClr val="tx1"/>
                    </a:solidFill>
                  </a:rPr>
                  <a:t>3 </a:t>
                </a:r>
                <a:r>
                  <a:rPr lang="it-IT" dirty="0">
                    <a:solidFill>
                      <a:schemeClr val="tx1"/>
                    </a:solidFill>
                  </a:rPr>
                  <a:t>ha ha risposto con l’alternativa che massimizza la sua probabilità di </a:t>
                </a:r>
                <a:r>
                  <a:rPr lang="it-IT" dirty="0" smtClean="0">
                    <a:solidFill>
                      <a:schemeClr val="tx1"/>
                    </a:solidFill>
                  </a:rPr>
                  <a:t>successo – e questo è chiaro!</a:t>
                </a:r>
              </a:p>
              <a:p>
                <a:r>
                  <a:rPr lang="it-IT" dirty="0" smtClean="0">
                    <a:solidFill>
                      <a:schemeClr val="tx1"/>
                    </a:solidFill>
                  </a:rPr>
                  <a:t>se estrae una pallina rossa:</a:t>
                </a: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MB|bbr</a:t>
                </a:r>
                <a:r>
                  <a:rPr lang="it-IT" dirty="0" smtClean="0">
                    <a:solidFill>
                      <a:schemeClr val="tx1"/>
                    </a:solidFill>
                  </a:rPr>
                  <a:t>)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b</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b</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b</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e>
                        </m:d>
                      </m:den>
                    </m:f>
                  </m:oMath>
                </a14:m>
                <a:r>
                  <a:rPr lang="it-IT" sz="1800" dirty="0">
                    <a:solidFill>
                      <a:schemeClr val="tx1"/>
                    </a:solidFill>
                  </a:rPr>
                  <a:t>  </a:t>
                </a:r>
                <a:r>
                  <a:rPr lang="it-IT" dirty="0">
                    <a:solidFill>
                      <a:schemeClr val="tx1"/>
                    </a:solidFill>
                  </a:rPr>
                  <a:t>=   </a:t>
                </a:r>
                <a14:m>
                  <m:oMath xmlns:m="http://schemas.openxmlformats.org/officeDocument/2006/math">
                    <m:f>
                      <m:fPr>
                        <m:ctrlPr>
                          <a:rPr lang="bg-BG" sz="1800" i="1" smtClean="0">
                            <a:solidFill>
                              <a:schemeClr val="tx1"/>
                            </a:solidFill>
                            <a:latin typeface="Cambria Math" charset="0"/>
                          </a:rPr>
                        </m:ctrlPr>
                      </m:fPr>
                      <m:num>
                        <m:f>
                          <m:fPr>
                            <m:ctrlPr>
                              <a:rPr lang="bg-BG" sz="1800" i="1">
                                <a:solidFill>
                                  <a:schemeClr val="tx1"/>
                                </a:solidFill>
                                <a:latin typeface="Cambria Math" charset="0"/>
                              </a:rPr>
                            </m:ctrlPr>
                          </m:fPr>
                          <m:num>
                            <m:r>
                              <a:rPr lang="it-IT" sz="1800" b="0" i="1" smtClean="0">
                                <a:solidFill>
                                  <a:schemeClr val="tx1"/>
                                </a:solidFill>
                                <a:latin typeface="Cambria Math" charset="0"/>
                              </a:rPr>
                              <m:t>4</m:t>
                            </m:r>
                          </m:num>
                          <m:den>
                            <m:r>
                              <a:rPr lang="it-IT" sz="1800" b="0" i="1" smtClean="0">
                                <a:solidFill>
                                  <a:schemeClr val="tx1"/>
                                </a:solidFill>
                                <a:latin typeface="Cambria Math" charset="0"/>
                              </a:rPr>
                              <m:t>9</m:t>
                            </m:r>
                          </m:den>
                        </m:f>
                        <m:r>
                          <a:rPr lang="it-IT" sz="1800" b="0" i="0" smtClean="0">
                            <a:solidFill>
                              <a:schemeClr val="tx1"/>
                            </a:solidFill>
                            <a:latin typeface="Cambria Math" charset="0"/>
                          </a:rPr>
                          <m:t>  </m:t>
                        </m:r>
                        <m:r>
                          <a:rPr lang="it-IT" sz="1800">
                            <a:solidFill>
                              <a:schemeClr val="tx1"/>
                            </a:solidFill>
                            <a:latin typeface="Cambria Math" charset="0"/>
                          </a:rPr>
                          <m:t>∙</m:t>
                        </m:r>
                        <m:r>
                          <a:rPr lang="it-IT" sz="1800" b="0" i="0" smtClean="0">
                            <a:solidFill>
                              <a:schemeClr val="tx1"/>
                            </a:solidFill>
                            <a:latin typeface="Cambria Math" charset="0"/>
                          </a:rPr>
                          <m:t> </m:t>
                        </m:r>
                        <m:f>
                          <m:fPr>
                            <m:ctrlPr>
                              <a:rPr lang="bg-BG" sz="1800" i="1">
                                <a:solidFill>
                                  <a:schemeClr val="tx1"/>
                                </a:solidFill>
                                <a:latin typeface="Cambria Math" charset="0"/>
                              </a:rPr>
                            </m:ctrlPr>
                          </m:fPr>
                          <m:num>
                            <m:r>
                              <a:rPr lang="it-IT" sz="1800" b="0" i="1" smtClean="0">
                                <a:solidFill>
                                  <a:schemeClr val="tx1"/>
                                </a:solidFill>
                                <a:latin typeface="Cambria Math" charset="0"/>
                              </a:rPr>
                              <m:t>1</m:t>
                            </m:r>
                          </m:num>
                          <m:den>
                            <m:r>
                              <a:rPr lang="it-IT" sz="1800" i="1">
                                <a:solidFill>
                                  <a:schemeClr val="tx1"/>
                                </a:solidFill>
                                <a:latin typeface="Cambria Math" charset="0"/>
                              </a:rPr>
                              <m:t>3</m:t>
                            </m:r>
                          </m:den>
                        </m:f>
                        <m:r>
                          <a:rPr lang="it-IT" sz="1800">
                            <a:solidFill>
                              <a:schemeClr val="tx1"/>
                            </a:solidFill>
                            <a:latin typeface="Cambria Math" charset="0"/>
                          </a:rPr>
                          <m:t>  ∙</m:t>
                        </m:r>
                        <m:r>
                          <a:rPr lang="it-IT" sz="1800" b="0" i="0" smtClean="0">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num>
                      <m:den>
                        <m:f>
                          <m:fPr>
                            <m:ctrlPr>
                              <a:rPr lang="bg-BG" sz="1800" i="1">
                                <a:solidFill>
                                  <a:schemeClr val="tx1"/>
                                </a:solidFill>
                                <a:latin typeface="Cambria Math" charset="0"/>
                              </a:rPr>
                            </m:ctrlPr>
                          </m:fPr>
                          <m:num>
                            <m:r>
                              <a:rPr lang="it-IT" sz="1800" b="0" i="1" smtClean="0">
                                <a:solidFill>
                                  <a:schemeClr val="tx1"/>
                                </a:solidFill>
                                <a:latin typeface="Cambria Math" charset="0"/>
                              </a:rPr>
                              <m:t>4</m:t>
                            </m:r>
                          </m:num>
                          <m:den>
                            <m:r>
                              <a:rPr lang="it-IT" sz="1800" b="0" i="1" smtClean="0">
                                <a:solidFill>
                                  <a:schemeClr val="tx1"/>
                                </a:solidFill>
                                <a:latin typeface="Cambria Math" charset="0"/>
                              </a:rPr>
                              <m:t>9</m:t>
                            </m:r>
                          </m:den>
                        </m:f>
                        <m:r>
                          <a:rPr lang="it-IT" sz="1800" b="0" i="0" smtClean="0">
                            <a:solidFill>
                              <a:schemeClr val="tx1"/>
                            </a:solidFill>
                            <a:latin typeface="Cambria Math" charset="0"/>
                          </a:rPr>
                          <m:t>  </m:t>
                        </m:r>
                        <m:r>
                          <a:rPr lang="it-IT" sz="1800">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3</m:t>
                            </m:r>
                          </m:den>
                        </m:f>
                        <m:r>
                          <a:rPr lang="it-IT" sz="1800" b="0" i="0" smtClean="0">
                            <a:solidFill>
                              <a:schemeClr val="tx1"/>
                            </a:solidFill>
                            <a:latin typeface="Cambria Math" charset="0"/>
                          </a:rPr>
                          <m:t> </m:t>
                        </m:r>
                        <m:r>
                          <a:rPr lang="it-IT" sz="1800">
                            <a:solidFill>
                              <a:schemeClr val="tx1"/>
                            </a:solidFill>
                            <a:latin typeface="Cambria Math" charset="0"/>
                          </a:rPr>
                          <m:t>∙ </m:t>
                        </m:r>
                        <m:r>
                          <a:rPr lang="it-IT" sz="1800" i="1">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r>
                          <a:rPr lang="it-IT" sz="1800">
                            <a:solidFill>
                              <a:schemeClr val="tx1"/>
                            </a:solidFill>
                            <a:latin typeface="Cambria Math" charset="0"/>
                          </a:rPr>
                          <m:t> + </m:t>
                        </m:r>
                        <m:f>
                          <m:fPr>
                            <m:ctrlPr>
                              <a:rPr lang="bg-BG" sz="1800" i="1">
                                <a:solidFill>
                                  <a:schemeClr val="tx1"/>
                                </a:solidFill>
                                <a:latin typeface="Cambria Math" charset="0"/>
                              </a:rPr>
                            </m:ctrlPr>
                          </m:fPr>
                          <m:num>
                            <m:r>
                              <a:rPr lang="it-IT" sz="1800" b="0" i="1" smtClean="0">
                                <a:solidFill>
                                  <a:schemeClr val="tx1"/>
                                </a:solidFill>
                                <a:latin typeface="Cambria Math" charset="0"/>
                              </a:rPr>
                              <m:t>1</m:t>
                            </m:r>
                          </m:num>
                          <m:den>
                            <m:r>
                              <a:rPr lang="it-IT" sz="1800" b="0" i="1" smtClean="0">
                                <a:solidFill>
                                  <a:schemeClr val="tx1"/>
                                </a:solidFill>
                                <a:latin typeface="Cambria Math" charset="0"/>
                              </a:rPr>
                              <m:t>9</m:t>
                            </m:r>
                          </m:den>
                        </m:f>
                        <m:r>
                          <a:rPr lang="it-IT" sz="1800" b="0" i="0" smtClean="0">
                            <a:solidFill>
                              <a:schemeClr val="tx1"/>
                            </a:solidFill>
                            <a:latin typeface="Cambria Math" charset="0"/>
                          </a:rPr>
                          <m:t> </m:t>
                        </m:r>
                        <m:r>
                          <a:rPr lang="it-IT" sz="1800">
                            <a:solidFill>
                              <a:schemeClr val="tx1"/>
                            </a:solidFill>
                            <a:latin typeface="Cambria Math" charset="0"/>
                          </a:rPr>
                          <m:t>∙ </m:t>
                        </m:r>
                        <m:f>
                          <m:fPr>
                            <m:ctrlPr>
                              <a:rPr lang="bg-BG" sz="1800" i="1">
                                <a:solidFill>
                                  <a:schemeClr val="tx1"/>
                                </a:solidFill>
                                <a:latin typeface="Cambria Math" charset="0"/>
                              </a:rPr>
                            </m:ctrlPr>
                          </m:fPr>
                          <m:num>
                            <m:r>
                              <a:rPr lang="it-IT" sz="1800" b="0" i="1" smtClean="0">
                                <a:solidFill>
                                  <a:schemeClr val="tx1"/>
                                </a:solidFill>
                                <a:latin typeface="Cambria Math" charset="0"/>
                              </a:rPr>
                              <m:t>2</m:t>
                            </m:r>
                          </m:num>
                          <m:den>
                            <m:r>
                              <a:rPr lang="it-IT" sz="1800" i="1">
                                <a:solidFill>
                                  <a:schemeClr val="tx1"/>
                                </a:solidFill>
                                <a:latin typeface="Cambria Math" charset="0"/>
                              </a:rPr>
                              <m:t>3</m:t>
                            </m:r>
                          </m:den>
                        </m:f>
                        <m:r>
                          <a:rPr lang="it-IT" sz="1800" b="0" i="1" smtClean="0">
                            <a:solidFill>
                              <a:schemeClr val="tx1"/>
                            </a:solidFill>
                            <a:latin typeface="Cambria Math" charset="0"/>
                          </a:rPr>
                          <m:t>  </m:t>
                        </m:r>
                        <m:r>
                          <a:rPr lang="it-IT" sz="1800">
                            <a:solidFill>
                              <a:schemeClr val="tx1"/>
                            </a:solidFill>
                            <a:latin typeface="Cambria Math" charset="0"/>
                          </a:rPr>
                          <m:t>∙</m:t>
                        </m:r>
                        <m:r>
                          <a:rPr lang="it-IT" sz="1800" i="1">
                            <a:solidFill>
                              <a:schemeClr val="tx1"/>
                            </a:solidFill>
                            <a:latin typeface="Cambria Math" charset="0"/>
                          </a:rPr>
                          <m:t> </m:t>
                        </m:r>
                        <m:f>
                          <m:fPr>
                            <m:ctrlPr>
                              <a:rPr lang="bg-BG" sz="1800" i="1">
                                <a:solidFill>
                                  <a:schemeClr val="tx1"/>
                                </a:solidFill>
                                <a:latin typeface="Cambria Math" charset="0"/>
                              </a:rPr>
                            </m:ctrlPr>
                          </m:fPr>
                          <m:num>
                            <m:r>
                              <a:rPr lang="it-IT" sz="1800" i="1">
                                <a:solidFill>
                                  <a:schemeClr val="tx1"/>
                                </a:solidFill>
                                <a:latin typeface="Cambria Math" charset="0"/>
                              </a:rPr>
                              <m:t>1</m:t>
                            </m:r>
                          </m:num>
                          <m:den>
                            <m:r>
                              <a:rPr lang="it-IT" sz="1800" i="1">
                                <a:solidFill>
                                  <a:schemeClr val="tx1"/>
                                </a:solidFill>
                                <a:latin typeface="Cambria Math" charset="0"/>
                              </a:rPr>
                              <m:t>2</m:t>
                            </m:r>
                          </m:den>
                        </m:f>
                      </m:den>
                    </m:f>
                  </m:oMath>
                </a14:m>
                <a:r>
                  <a:rPr lang="it-IT" dirty="0">
                    <a:solidFill>
                      <a:schemeClr val="tx1"/>
                    </a:solidFill>
                  </a:rPr>
                  <a:t>  =  </a:t>
                </a:r>
                <a14:m>
                  <m:oMath xmlns:m="http://schemas.openxmlformats.org/officeDocument/2006/math">
                    <m:f>
                      <m:fPr>
                        <m:ctrlPr>
                          <a:rPr lang="bg-BG" sz="1400" i="1">
                            <a:solidFill>
                              <a:schemeClr val="tx1"/>
                            </a:solidFill>
                            <a:latin typeface="Cambria Math" charset="0"/>
                          </a:rPr>
                        </m:ctrlPr>
                      </m:fPr>
                      <m:num>
                        <m:r>
                          <a:rPr lang="it-IT" sz="1400" b="0" i="1" smtClean="0">
                            <a:solidFill>
                              <a:schemeClr val="tx1"/>
                            </a:solidFill>
                            <a:latin typeface="Cambria Math" charset="0"/>
                          </a:rPr>
                          <m:t>2</m:t>
                        </m:r>
                      </m:num>
                      <m:den>
                        <m:r>
                          <a:rPr lang="it-IT" sz="1400" b="0" i="1" smtClean="0">
                            <a:solidFill>
                              <a:schemeClr val="tx1"/>
                            </a:solidFill>
                            <a:latin typeface="Cambria Math" charset="0"/>
                          </a:rPr>
                          <m:t>3</m:t>
                        </m:r>
                      </m:den>
                    </m:f>
                  </m:oMath>
                </a14:m>
                <a:endParaRPr lang="it-IT" sz="800" dirty="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MR|bbr</a:t>
                </a:r>
                <a:r>
                  <a:rPr lang="it-IT" dirty="0" smtClean="0">
                    <a:solidFill>
                      <a:schemeClr val="tx1"/>
                    </a:solidFill>
                  </a:rPr>
                  <a:t>)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b</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b</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R</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R</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b</m:t>
                        </m:r>
                        <m:r>
                          <m:rPr>
                            <m:sty m:val="p"/>
                          </m:rPr>
                          <a:rPr lang="it-IT">
                            <a:solidFill>
                              <a:schemeClr val="tx1"/>
                            </a:solidFill>
                            <a:latin typeface="Cambria Math" charset="0"/>
                          </a:rPr>
                          <m:t>br</m:t>
                        </m:r>
                        <m:r>
                          <a:rPr lang="it-IT">
                            <a:solidFill>
                              <a:schemeClr val="tx1"/>
                            </a:solidFill>
                            <a:latin typeface="Cambria Math" charset="0"/>
                          </a:rPr>
                          <m:t>|</m:t>
                        </m:r>
                        <m:r>
                          <m:rPr>
                            <m:sty m:val="p"/>
                          </m:rPr>
                          <a:rPr lang="it-IT" b="0" i="0" smtClean="0">
                            <a:solidFill>
                              <a:schemeClr val="tx1"/>
                            </a:solidFill>
                            <a:latin typeface="Cambria Math" charset="0"/>
                          </a:rPr>
                          <m:t>M</m:t>
                        </m:r>
                        <m:r>
                          <m:rPr>
                            <m:sty m:val="p"/>
                          </m:rPr>
                          <a:rPr lang="it-IT">
                            <a:solidFill>
                              <a:schemeClr val="tx1"/>
                            </a:solidFill>
                            <a:latin typeface="Cambria Math" charset="0"/>
                          </a:rPr>
                          <m:t>B</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M</m:t>
                            </m:r>
                            <m:r>
                              <m:rPr>
                                <m:sty m:val="p"/>
                              </m:rPr>
                              <a:rPr lang="it-IT">
                                <a:solidFill>
                                  <a:schemeClr val="tx1"/>
                                </a:solidFill>
                                <a:latin typeface="Cambria Math" charset="0"/>
                                <a:ea typeface="Cambria Math" charset="0"/>
                                <a:cs typeface="Cambria Math" charset="0"/>
                              </a:rPr>
                              <m:t>B</m:t>
                            </m:r>
                          </m:e>
                        </m:d>
                      </m:den>
                    </m:f>
                  </m:oMath>
                </a14:m>
                <a:r>
                  <a:rPr lang="it-IT" dirty="0">
                    <a:solidFill>
                      <a:schemeClr val="tx1"/>
                    </a:solidFill>
                  </a:rPr>
                  <a:t>  = </a:t>
                </a:r>
                <a:r>
                  <a:rPr lang="it-IT" sz="1800" dirty="0" smtClean="0">
                    <a:solidFill>
                      <a:schemeClr val="tx1"/>
                    </a:solidFill>
                  </a:rPr>
                  <a:t> </a:t>
                </a:r>
                <a14:m>
                  <m:oMath xmlns:m="http://schemas.openxmlformats.org/officeDocument/2006/math">
                    <m:f>
                      <m:fPr>
                        <m:ctrlPr>
                          <a:rPr lang="bg-BG" sz="1400" i="1">
                            <a:solidFill>
                              <a:schemeClr val="tx1"/>
                            </a:solidFill>
                            <a:latin typeface="Cambria Math" charset="0"/>
                          </a:rPr>
                        </m:ctrlPr>
                      </m:fPr>
                      <m:num>
                        <m:r>
                          <a:rPr lang="it-IT" sz="1400" i="1">
                            <a:solidFill>
                              <a:schemeClr val="tx1"/>
                            </a:solidFill>
                            <a:latin typeface="Cambria Math" charset="0"/>
                          </a:rPr>
                          <m:t>1</m:t>
                        </m:r>
                      </m:num>
                      <m:den>
                        <m:r>
                          <a:rPr lang="it-IT" sz="1400" b="0" i="1" smtClean="0">
                            <a:solidFill>
                              <a:schemeClr val="tx1"/>
                            </a:solidFill>
                            <a:latin typeface="Cambria Math" charset="0"/>
                          </a:rPr>
                          <m:t>3</m:t>
                        </m:r>
                      </m:den>
                    </m:f>
                  </m:oMath>
                </a14:m>
                <a:endParaRPr lang="it-IT" dirty="0" smtClean="0">
                  <a:solidFill>
                    <a:schemeClr val="tx1"/>
                  </a:solidFill>
                </a:endParaRPr>
              </a:p>
              <a:p>
                <a:pPr lvl="1"/>
                <a:r>
                  <a:rPr lang="it-IT" dirty="0" smtClean="0">
                    <a:solidFill>
                      <a:schemeClr val="tx1"/>
                    </a:solidFill>
                  </a:rPr>
                  <a:t>ossia, nonostante l’estrazione di una pallina rossa, la sequenza di estrazioni favorisce ancora l’eventualità che l’urna sia </a:t>
                </a:r>
                <a:r>
                  <a:rPr lang="it-IT" dirty="0" smtClean="0">
                    <a:solidFill>
                      <a:schemeClr val="tx1"/>
                    </a:solidFill>
                  </a:rPr>
                  <a:t>MB: </a:t>
                </a:r>
                <a:r>
                  <a:rPr lang="it-IT" dirty="0" smtClean="0">
                    <a:solidFill>
                      <a:schemeClr val="tx1"/>
                    </a:solidFill>
                  </a:rPr>
                  <a:t>rispondendo </a:t>
                </a:r>
                <a:r>
                  <a:rPr lang="it-IT" dirty="0" smtClean="0">
                    <a:solidFill>
                      <a:schemeClr val="tx1"/>
                    </a:solidFill>
                  </a:rPr>
                  <a:t>MB</a:t>
                </a:r>
                <a:r>
                  <a:rPr lang="it-IT" dirty="0" smtClean="0">
                    <a:solidFill>
                      <a:schemeClr val="tx1"/>
                    </a:solidFill>
                  </a:rPr>
                  <a:t>, </a:t>
                </a:r>
                <a:r>
                  <a:rPr lang="it-IT" dirty="0">
                    <a:solidFill>
                      <a:schemeClr val="tx1"/>
                    </a:solidFill>
                  </a:rPr>
                  <a:t>il </a:t>
                </a:r>
                <a:r>
                  <a:rPr lang="it-IT" dirty="0" smtClean="0">
                    <a:solidFill>
                      <a:schemeClr val="tx1"/>
                    </a:solidFill>
                  </a:rPr>
                  <a:t>GIOCATORE 3 massimizza </a:t>
                </a:r>
                <a:r>
                  <a:rPr lang="it-IT" dirty="0">
                    <a:solidFill>
                      <a:schemeClr val="tx1"/>
                    </a:solidFill>
                  </a:rPr>
                  <a:t>la sua probabilità di </a:t>
                </a:r>
                <a:r>
                  <a:rPr lang="it-IT" dirty="0" smtClean="0">
                    <a:solidFill>
                      <a:schemeClr val="tx1"/>
                    </a:solidFill>
                  </a:rPr>
                  <a:t>successo</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1123978"/>
                <a:ext cx="9598929" cy="5585166"/>
              </a:xfrm>
              <a:blipFill rotWithShape="0">
                <a:blip r:embed="rId2"/>
                <a:stretch>
                  <a:fillRect l="-445" t="-545"/>
                </a:stretch>
              </a:blipFill>
            </p:spPr>
            <p:txBody>
              <a:bodyPr/>
              <a:lstStyle/>
              <a:p>
                <a:r>
                  <a:rPr lang="it-IT">
                    <a:noFill/>
                  </a:rPr>
                  <a:t> </a:t>
                </a:r>
              </a:p>
            </p:txBody>
          </p:sp>
        </mc:Fallback>
      </mc:AlternateContent>
    </p:spTree>
    <p:extLst>
      <p:ext uri="{BB962C8B-B14F-4D97-AF65-F5344CB8AC3E}">
        <p14:creationId xmlns:p14="http://schemas.microsoft.com/office/powerpoint/2010/main" val="47244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normAutofit fontScale="90000"/>
          </a:bodyPr>
          <a:lstStyle/>
          <a:p>
            <a:r>
              <a:rPr lang="it-IT" dirty="0">
                <a:solidFill>
                  <a:schemeClr val="tx1"/>
                </a:solidFill>
              </a:rPr>
              <a:t>Il gioco delle due </a:t>
            </a:r>
            <a:r>
              <a:rPr lang="it-IT" dirty="0" smtClean="0">
                <a:solidFill>
                  <a:schemeClr val="tx1"/>
                </a:solidFill>
              </a:rPr>
              <a:t>urne e il Teorema di </a:t>
            </a:r>
            <a:r>
              <a:rPr lang="it-IT" dirty="0" err="1" smtClean="0">
                <a:solidFill>
                  <a:schemeClr val="tx1"/>
                </a:solidFill>
              </a:rPr>
              <a:t>Bayes</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1123978"/>
                <a:ext cx="9598929" cy="5585166"/>
              </a:xfrm>
            </p:spPr>
            <p:txBody>
              <a:bodyPr>
                <a:normAutofit/>
              </a:bodyPr>
              <a:lstStyle/>
              <a:p>
                <a:r>
                  <a:rPr lang="it-IT" dirty="0" smtClean="0">
                    <a:solidFill>
                      <a:schemeClr val="tx1"/>
                    </a:solidFill>
                  </a:rPr>
                  <a:t>Il GIOCATORE 4, sapendo che le prime due estrazioni sono state palline blu, risponde sempre MB: calcoliamo le probabilità nelle 4 estrazioni possibili</a:t>
                </a:r>
                <a:endParaRPr lang="it-IT" dirty="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MB|bbbb</a:t>
                </a:r>
                <a:r>
                  <a:rPr lang="it-IT" dirty="0">
                    <a:solidFill>
                      <a:schemeClr val="tx1"/>
                    </a:solidFill>
                  </a:rPr>
                  <a:t>) </a:t>
                </a:r>
                <a:r>
                  <a:rPr lang="it-IT" dirty="0" smtClean="0">
                    <a:solidFill>
                      <a:schemeClr val="tx1"/>
                    </a:solidFill>
                  </a:rPr>
                  <a:t>=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16</m:t>
                        </m:r>
                      </m:num>
                      <m:den>
                        <m:r>
                          <a:rPr lang="it-IT" b="0" i="1" smtClean="0">
                            <a:solidFill>
                              <a:schemeClr val="tx1"/>
                            </a:solidFill>
                            <a:latin typeface="Cambria Math" charset="0"/>
                          </a:rPr>
                          <m:t>17</m:t>
                        </m:r>
                      </m:den>
                    </m:f>
                  </m:oMath>
                </a14:m>
                <a:r>
                  <a:rPr lang="it-IT" dirty="0" smtClean="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MR|bbbb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b="0" i="1" smtClean="0">
                            <a:solidFill>
                              <a:schemeClr val="tx1"/>
                            </a:solidFill>
                            <a:latin typeface="Cambria Math" charset="0"/>
                          </a:rPr>
                          <m:t>17</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MB|rbbb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8</m:t>
                        </m:r>
                      </m:num>
                      <m:den>
                        <m:r>
                          <a:rPr lang="it-IT" b="0" i="1" smtClean="0">
                            <a:solidFill>
                              <a:schemeClr val="tx1"/>
                            </a:solidFill>
                            <a:latin typeface="Cambria Math" charset="0"/>
                          </a:rPr>
                          <m:t>9</m:t>
                        </m:r>
                      </m:den>
                    </m:f>
                  </m:oMath>
                </a14:m>
                <a:r>
                  <a:rPr lang="it-IT" dirty="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MR|rbbb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b="0" i="1" smtClean="0">
                            <a:solidFill>
                              <a:schemeClr val="tx1"/>
                            </a:solidFill>
                            <a:latin typeface="Cambria Math" charset="0"/>
                          </a:rPr>
                          <m:t>9</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MB|brbb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8</m:t>
                        </m:r>
                      </m:num>
                      <m:den>
                        <m:r>
                          <a:rPr lang="it-IT" b="0" i="1" smtClean="0">
                            <a:solidFill>
                              <a:schemeClr val="tx1"/>
                            </a:solidFill>
                            <a:latin typeface="Cambria Math" charset="0"/>
                          </a:rPr>
                          <m:t>9</m:t>
                        </m:r>
                      </m:den>
                    </m:f>
                  </m:oMath>
                </a14:m>
                <a:r>
                  <a:rPr lang="it-IT" dirty="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MR|brbb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b="0" i="1" smtClean="0">
                            <a:solidFill>
                              <a:schemeClr val="tx1"/>
                            </a:solidFill>
                            <a:latin typeface="Cambria Math" charset="0"/>
                          </a:rPr>
                          <m:t>9</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MB|rrbb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1</m:t>
                        </m:r>
                      </m:num>
                      <m:den>
                        <m:r>
                          <a:rPr lang="it-IT" b="0" i="1" smtClean="0">
                            <a:solidFill>
                              <a:schemeClr val="tx1"/>
                            </a:solidFill>
                            <a:latin typeface="Cambria Math" charset="0"/>
                          </a:rPr>
                          <m:t>2</m:t>
                        </m:r>
                      </m:den>
                    </m:f>
                  </m:oMath>
                </a14:m>
                <a:r>
                  <a:rPr lang="it-IT" dirty="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MR|rrbb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b="0" i="1" smtClean="0">
                            <a:solidFill>
                              <a:schemeClr val="tx1"/>
                            </a:solidFill>
                            <a:latin typeface="Cambria Math" charset="0"/>
                          </a:rPr>
                          <m:t>2</m:t>
                        </m:r>
                      </m:den>
                    </m:f>
                  </m:oMath>
                </a14:m>
                <a:endParaRPr lang="it-IT" dirty="0">
                  <a:solidFill>
                    <a:schemeClr val="tx1"/>
                  </a:solidFill>
                </a:endParaRPr>
              </a:p>
              <a:p>
                <a:r>
                  <a:rPr lang="it-IT" dirty="0">
                    <a:solidFill>
                      <a:schemeClr val="tx1"/>
                    </a:solidFill>
                  </a:rPr>
                  <a:t>O</a:t>
                </a:r>
                <a:r>
                  <a:rPr lang="it-IT" dirty="0" smtClean="0">
                    <a:solidFill>
                      <a:schemeClr val="tx1"/>
                    </a:solidFill>
                  </a:rPr>
                  <a:t>ssia</a:t>
                </a:r>
                <a:r>
                  <a:rPr lang="it-IT" dirty="0">
                    <a:solidFill>
                      <a:schemeClr val="tx1"/>
                    </a:solidFill>
                  </a:rPr>
                  <a:t>, seguendo la propria intuizione e rispondendo MB, il GIOCATORE 4</a:t>
                </a:r>
                <a:r>
                  <a:rPr lang="it-IT" dirty="0" smtClean="0">
                    <a:solidFill>
                      <a:schemeClr val="tx1"/>
                    </a:solidFill>
                  </a:rPr>
                  <a:t> non incappa mai nell’alternativa </a:t>
                </a:r>
                <a:r>
                  <a:rPr lang="it-IT" dirty="0">
                    <a:solidFill>
                      <a:schemeClr val="tx1"/>
                    </a:solidFill>
                  </a:rPr>
                  <a:t>che </a:t>
                </a:r>
                <a:r>
                  <a:rPr lang="it-IT" dirty="0" smtClean="0">
                    <a:solidFill>
                      <a:schemeClr val="tx1"/>
                    </a:solidFill>
                  </a:rPr>
                  <a:t>minimizza la </a:t>
                </a:r>
                <a:r>
                  <a:rPr lang="it-IT" dirty="0">
                    <a:solidFill>
                      <a:schemeClr val="tx1"/>
                    </a:solidFill>
                  </a:rPr>
                  <a:t>sua probabilità di </a:t>
                </a:r>
                <a:r>
                  <a:rPr lang="it-IT" dirty="0" smtClean="0">
                    <a:solidFill>
                      <a:schemeClr val="tx1"/>
                    </a:solidFill>
                  </a:rPr>
                  <a:t>successo </a:t>
                </a:r>
              </a:p>
              <a:p>
                <a:r>
                  <a:rPr lang="it-IT" dirty="0" smtClean="0">
                    <a:solidFill>
                      <a:schemeClr val="tx1"/>
                    </a:solidFill>
                  </a:rPr>
                  <a:t>tuttavia, se estrae una pallina rossa e il giocatore 3 aveva anch’egli estratto una pallina rossa</a:t>
                </a:r>
              </a:p>
              <a:p>
                <a:pPr lvl="1"/>
                <a:r>
                  <a:rPr lang="it-IT" dirty="0" smtClean="0">
                    <a:solidFill>
                      <a:schemeClr val="tx1"/>
                    </a:solidFill>
                  </a:rPr>
                  <a:t>eventualità che il GIOCATORE 4 non può conoscere</a:t>
                </a:r>
              </a:p>
              <a:p>
                <a:r>
                  <a:rPr lang="it-IT" dirty="0" smtClean="0">
                    <a:solidFill>
                      <a:schemeClr val="tx1"/>
                    </a:solidFill>
                  </a:rPr>
                  <a:t>si trova, nuovamente nella situazione in cui le eventualità MB e MR sono equiprobabili</a:t>
                </a:r>
              </a:p>
              <a:p>
                <a:r>
                  <a:rPr lang="it-IT" dirty="0" smtClean="0">
                    <a:solidFill>
                      <a:schemeClr val="tx1"/>
                    </a:solidFill>
                  </a:rPr>
                  <a:t>così che...</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1123978"/>
                <a:ext cx="9598929" cy="5585166"/>
              </a:xfrm>
              <a:blipFill rotWithShape="0">
                <a:blip r:embed="rId2"/>
                <a:stretch>
                  <a:fillRect l="-445" t="-545"/>
                </a:stretch>
              </a:blipFill>
            </p:spPr>
            <p:txBody>
              <a:bodyPr/>
              <a:lstStyle/>
              <a:p>
                <a:r>
                  <a:rPr lang="it-IT">
                    <a:noFill/>
                  </a:rPr>
                  <a:t> </a:t>
                </a:r>
              </a:p>
            </p:txBody>
          </p:sp>
        </mc:Fallback>
      </mc:AlternateContent>
    </p:spTree>
    <p:extLst>
      <p:ext uri="{BB962C8B-B14F-4D97-AF65-F5344CB8AC3E}">
        <p14:creationId xmlns:p14="http://schemas.microsoft.com/office/powerpoint/2010/main" val="127013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normAutofit fontScale="90000"/>
          </a:bodyPr>
          <a:lstStyle/>
          <a:p>
            <a:r>
              <a:rPr lang="it-IT" dirty="0">
                <a:solidFill>
                  <a:schemeClr val="tx1"/>
                </a:solidFill>
              </a:rPr>
              <a:t>Il gioco delle due </a:t>
            </a:r>
            <a:r>
              <a:rPr lang="it-IT" dirty="0" smtClean="0">
                <a:solidFill>
                  <a:schemeClr val="tx1"/>
                </a:solidFill>
              </a:rPr>
              <a:t>urne e il Teorema di </a:t>
            </a:r>
            <a:r>
              <a:rPr lang="it-IT" dirty="0" err="1" smtClean="0">
                <a:solidFill>
                  <a:schemeClr val="tx1"/>
                </a:solidFill>
              </a:rPr>
              <a:t>Bayes</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1123978"/>
                <a:ext cx="9598929" cy="5585166"/>
              </a:xfrm>
            </p:spPr>
            <p:txBody>
              <a:bodyPr>
                <a:normAutofit/>
              </a:bodyPr>
              <a:lstStyle/>
              <a:p>
                <a:r>
                  <a:rPr lang="it-IT" dirty="0" smtClean="0">
                    <a:solidFill>
                      <a:schemeClr val="tx1"/>
                    </a:solidFill>
                  </a:rPr>
                  <a:t>Il GIOCATORE 5, sapendo che le prime due estrazioni sono state palline blu, risponde sempre MB: calcoliamo le probabilità nelle 8 estrazioni possibili</a:t>
                </a:r>
                <a:endParaRPr lang="it-IT" dirty="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MB|bbbbb</a:t>
                </a:r>
                <a:r>
                  <a:rPr lang="it-IT" dirty="0">
                    <a:solidFill>
                      <a:schemeClr val="tx1"/>
                    </a:solidFill>
                  </a:rPr>
                  <a:t>) </a:t>
                </a:r>
                <a:r>
                  <a:rPr lang="it-IT" dirty="0" smtClean="0">
                    <a:solidFill>
                      <a:schemeClr val="tx1"/>
                    </a:solidFill>
                  </a:rPr>
                  <a:t>=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32</m:t>
                        </m:r>
                      </m:num>
                      <m:den>
                        <m:r>
                          <a:rPr lang="it-IT" b="0" i="1" smtClean="0">
                            <a:solidFill>
                              <a:schemeClr val="tx1"/>
                            </a:solidFill>
                            <a:latin typeface="Cambria Math" charset="0"/>
                          </a:rPr>
                          <m:t>33</m:t>
                        </m:r>
                      </m:den>
                    </m:f>
                  </m:oMath>
                </a14:m>
                <a:r>
                  <a:rPr lang="it-IT" dirty="0" smtClean="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MR|bbbbb</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b="0" i="1" smtClean="0">
                            <a:solidFill>
                              <a:schemeClr val="tx1"/>
                            </a:solidFill>
                            <a:latin typeface="Cambria Math" charset="0"/>
                          </a:rPr>
                          <m:t>33</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MB|rbbbb</a:t>
                </a:r>
                <a:r>
                  <a:rPr lang="it-IT" dirty="0">
                    <a:solidFill>
                      <a:schemeClr val="tx1"/>
                    </a:solidFill>
                  </a:rPr>
                  <a:t>) </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MB|brbbb</a:t>
                </a:r>
                <a:r>
                  <a:rPr lang="it-IT" dirty="0">
                    <a:solidFill>
                      <a:schemeClr val="tx1"/>
                    </a:solidFill>
                  </a:rPr>
                  <a:t>) </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MB|bbrbb</a:t>
                </a:r>
                <a:r>
                  <a:rPr lang="it-IT" dirty="0">
                    <a:solidFill>
                      <a:schemeClr val="tx1"/>
                    </a:solidFill>
                  </a:rPr>
                  <a:t>) =</a:t>
                </a:r>
                <a:r>
                  <a:rPr lang="it-IT" dirty="0" smtClean="0">
                    <a:solidFill>
                      <a:schemeClr val="tx1"/>
                    </a:solidFill>
                  </a:rPr>
                  <a:t>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8</m:t>
                        </m:r>
                      </m:num>
                      <m:den>
                        <m:r>
                          <a:rPr lang="it-IT" b="0" i="1" smtClean="0">
                            <a:solidFill>
                              <a:schemeClr val="tx1"/>
                            </a:solidFill>
                            <a:latin typeface="Cambria Math" charset="0"/>
                          </a:rPr>
                          <m:t>9</m:t>
                        </m:r>
                      </m:den>
                    </m:f>
                  </m:oMath>
                </a14:m>
                <a:r>
                  <a:rPr lang="it-IT" dirty="0">
                    <a:solidFill>
                      <a:schemeClr val="tx1"/>
                    </a:solidFill>
                  </a:rPr>
                  <a:t>    </a:t>
                </a:r>
                <a:r>
                  <a:rPr lang="it-IT" dirty="0" smtClean="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MR|rbbbb</a:t>
                </a:r>
                <a:r>
                  <a:rPr lang="it-IT" dirty="0">
                    <a:solidFill>
                      <a:schemeClr val="tx1"/>
                    </a:solidFill>
                  </a:rPr>
                  <a:t>) </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MR|brbbb</a:t>
                </a:r>
                <a:r>
                  <a:rPr lang="it-IT" dirty="0">
                    <a:solidFill>
                      <a:schemeClr val="tx1"/>
                    </a:solidFill>
                  </a:rPr>
                  <a:t>) </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MR|bbrbb</a:t>
                </a:r>
                <a:r>
                  <a:rPr lang="it-IT" dirty="0">
                    <a:solidFill>
                      <a:schemeClr val="tx1"/>
                    </a:solidFill>
                  </a:rPr>
                  <a:t>) =</a:t>
                </a:r>
                <a:r>
                  <a:rPr lang="it-IT" dirty="0" smtClean="0">
                    <a:solidFill>
                      <a:schemeClr val="tx1"/>
                    </a:solidFill>
                  </a:rPr>
                  <a:t>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b="0" i="1" smtClean="0">
                            <a:solidFill>
                              <a:schemeClr val="tx1"/>
                            </a:solidFill>
                            <a:latin typeface="Cambria Math" charset="0"/>
                          </a:rPr>
                          <m:t>9</m:t>
                        </m:r>
                      </m:den>
                    </m:f>
                  </m:oMath>
                </a14:m>
                <a:endParaRPr lang="it-IT" dirty="0" smtClean="0">
                  <a:solidFill>
                    <a:schemeClr val="tx1"/>
                  </a:solidFill>
                </a:endParaRPr>
              </a:p>
              <a:p>
                <a:pPr lvl="1"/>
                <a:r>
                  <a:rPr lang="it-IT" dirty="0" err="1" smtClean="0">
                    <a:solidFill>
                      <a:schemeClr val="tx1"/>
                    </a:solidFill>
                  </a:rPr>
                  <a:t>P</a:t>
                </a:r>
                <a:r>
                  <a:rPr lang="it-IT" dirty="0" smtClean="0">
                    <a:solidFill>
                      <a:schemeClr val="tx1"/>
                    </a:solidFill>
                  </a:rPr>
                  <a:t>(</a:t>
                </a:r>
                <a:r>
                  <a:rPr lang="it-IT" dirty="0" err="1" smtClean="0">
                    <a:solidFill>
                      <a:schemeClr val="tx1"/>
                    </a:solidFill>
                  </a:rPr>
                  <a:t>MB|rrbbb</a:t>
                </a:r>
                <a:r>
                  <a:rPr lang="it-IT" dirty="0" smtClean="0">
                    <a:solidFill>
                      <a:schemeClr val="tx1"/>
                    </a:solidFill>
                  </a:rPr>
                  <a:t>) = </a:t>
                </a:r>
                <a:r>
                  <a:rPr lang="it-IT" dirty="0" err="1" smtClean="0">
                    <a:solidFill>
                      <a:schemeClr val="tx1"/>
                    </a:solidFill>
                  </a:rPr>
                  <a:t>P</a:t>
                </a:r>
                <a:r>
                  <a:rPr lang="it-IT" dirty="0" smtClean="0">
                    <a:solidFill>
                      <a:schemeClr val="tx1"/>
                    </a:solidFill>
                  </a:rPr>
                  <a:t>(</a:t>
                </a:r>
                <a:r>
                  <a:rPr lang="it-IT" dirty="0" err="1" smtClean="0">
                    <a:solidFill>
                      <a:schemeClr val="tx1"/>
                    </a:solidFill>
                  </a:rPr>
                  <a:t>MB|rbrbb</a:t>
                </a:r>
                <a:r>
                  <a:rPr lang="it-IT" dirty="0">
                    <a:solidFill>
                      <a:schemeClr val="tx1"/>
                    </a:solidFill>
                  </a:rPr>
                  <a:t>) </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MB|brrbb</a:t>
                </a:r>
                <a:r>
                  <a:rPr lang="it-IT" dirty="0">
                    <a:solidFill>
                      <a:schemeClr val="tx1"/>
                    </a:solidFill>
                  </a:rPr>
                  <a:t>) =</a:t>
                </a:r>
                <a:r>
                  <a:rPr lang="it-IT" dirty="0" smtClean="0">
                    <a:solidFill>
                      <a:schemeClr val="tx1"/>
                    </a:solidFill>
                  </a:rPr>
                  <a:t>  </a:t>
                </a:r>
                <a14:m>
                  <m:oMath xmlns:m="http://schemas.openxmlformats.org/officeDocument/2006/math">
                    <m:f>
                      <m:fPr>
                        <m:ctrlPr>
                          <a:rPr lang="bg-BG" i="1">
                            <a:solidFill>
                              <a:schemeClr val="tx1"/>
                            </a:solidFill>
                            <a:latin typeface="Cambria Math" charset="0"/>
                          </a:rPr>
                        </m:ctrlPr>
                      </m:fPr>
                      <m:num>
                        <m:r>
                          <a:rPr lang="it-IT" b="0" i="1" smtClean="0">
                            <a:solidFill>
                              <a:schemeClr val="tx1"/>
                            </a:solidFill>
                            <a:latin typeface="Cambria Math" charset="0"/>
                          </a:rPr>
                          <m:t>2</m:t>
                        </m:r>
                      </m:num>
                      <m:den>
                        <m:r>
                          <a:rPr lang="it-IT" b="0" i="1" smtClean="0">
                            <a:solidFill>
                              <a:schemeClr val="tx1"/>
                            </a:solidFill>
                            <a:latin typeface="Cambria Math" charset="0"/>
                          </a:rPr>
                          <m:t>3</m:t>
                        </m:r>
                      </m:den>
                    </m:f>
                  </m:oMath>
                </a14:m>
                <a:r>
                  <a:rPr lang="it-IT" dirty="0">
                    <a:solidFill>
                      <a:schemeClr val="tx1"/>
                    </a:solidFill>
                  </a:rPr>
                  <a:t>    </a:t>
                </a:r>
                <a:r>
                  <a:rPr lang="it-IT" dirty="0" smtClean="0">
                    <a:solidFill>
                      <a:schemeClr val="tx1"/>
                    </a:solidFill>
                  </a:rPr>
                  <a:t>																	e </a:t>
                </a:r>
                <a:r>
                  <a:rPr lang="it-IT" dirty="0" err="1" smtClean="0">
                    <a:solidFill>
                      <a:schemeClr val="tx1"/>
                    </a:solidFill>
                  </a:rPr>
                  <a:t>P</a:t>
                </a:r>
                <a:r>
                  <a:rPr lang="it-IT" dirty="0" smtClean="0">
                    <a:solidFill>
                      <a:schemeClr val="tx1"/>
                    </a:solidFill>
                  </a:rPr>
                  <a:t>(</a:t>
                </a:r>
                <a:r>
                  <a:rPr lang="it-IT" dirty="0" err="1" smtClean="0">
                    <a:solidFill>
                      <a:schemeClr val="tx1"/>
                    </a:solidFill>
                  </a:rPr>
                  <a:t>MR|rrbbb</a:t>
                </a:r>
                <a:r>
                  <a:rPr lang="it-IT" dirty="0" smtClean="0">
                    <a:solidFill>
                      <a:schemeClr val="tx1"/>
                    </a:solidFill>
                  </a:rPr>
                  <a:t>) = </a:t>
                </a:r>
                <a:r>
                  <a:rPr lang="it-IT" dirty="0" err="1" smtClean="0">
                    <a:solidFill>
                      <a:schemeClr val="tx1"/>
                    </a:solidFill>
                  </a:rPr>
                  <a:t>P</a:t>
                </a:r>
                <a:r>
                  <a:rPr lang="it-IT" dirty="0" smtClean="0">
                    <a:solidFill>
                      <a:schemeClr val="tx1"/>
                    </a:solidFill>
                  </a:rPr>
                  <a:t>(</a:t>
                </a:r>
                <a:r>
                  <a:rPr lang="it-IT" dirty="0" err="1" smtClean="0">
                    <a:solidFill>
                      <a:schemeClr val="tx1"/>
                    </a:solidFill>
                  </a:rPr>
                  <a:t>MR|rbrbb</a:t>
                </a:r>
                <a:r>
                  <a:rPr lang="it-IT" dirty="0">
                    <a:solidFill>
                      <a:schemeClr val="tx1"/>
                    </a:solidFill>
                  </a:rPr>
                  <a:t>) </a:t>
                </a:r>
                <a:r>
                  <a:rPr lang="it-IT"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MR|brrbb</a:t>
                </a:r>
                <a:r>
                  <a:rPr lang="it-IT" dirty="0">
                    <a:solidFill>
                      <a:schemeClr val="tx1"/>
                    </a:solidFill>
                  </a:rPr>
                  <a:t>) =</a:t>
                </a:r>
                <a:r>
                  <a:rPr lang="it-IT" dirty="0" smtClean="0">
                    <a:solidFill>
                      <a:schemeClr val="tx1"/>
                    </a:solidFill>
                  </a:rPr>
                  <a:t> </a:t>
                </a:r>
                <a14:m>
                  <m:oMath xmlns:m="http://schemas.openxmlformats.org/officeDocument/2006/math">
                    <m:f>
                      <m:fPr>
                        <m:ctrlPr>
                          <a:rPr lang="bg-BG" i="1">
                            <a:solidFill>
                              <a:schemeClr val="tx1"/>
                            </a:solidFill>
                            <a:latin typeface="Cambria Math" charset="0"/>
                          </a:rPr>
                        </m:ctrlPr>
                      </m:fPr>
                      <m:num>
                        <m:r>
                          <a:rPr lang="it-IT" i="1">
                            <a:solidFill>
                              <a:schemeClr val="tx1"/>
                            </a:solidFill>
                            <a:latin typeface="Cambria Math" charset="0"/>
                          </a:rPr>
                          <m:t>1</m:t>
                        </m:r>
                      </m:num>
                      <m:den>
                        <m:r>
                          <a:rPr lang="it-IT" b="0" i="1" smtClean="0">
                            <a:solidFill>
                              <a:schemeClr val="tx1"/>
                            </a:solidFill>
                            <a:latin typeface="Cambria Math" charset="0"/>
                          </a:rPr>
                          <m:t>3</m:t>
                        </m:r>
                      </m:den>
                    </m:f>
                  </m:oMath>
                </a14:m>
                <a:endParaRPr lang="it-IT" dirty="0">
                  <a:solidFill>
                    <a:schemeClr val="tx1"/>
                  </a:solidFill>
                </a:endParaRPr>
              </a:p>
              <a:p>
                <a:pPr lvl="1"/>
                <a:r>
                  <a:rPr lang="it-IT" b="1" dirty="0" err="1" smtClean="0">
                    <a:solidFill>
                      <a:srgbClr val="FF0000"/>
                    </a:solidFill>
                  </a:rPr>
                  <a:t>P</a:t>
                </a:r>
                <a:r>
                  <a:rPr lang="it-IT" b="1" dirty="0" smtClean="0">
                    <a:solidFill>
                      <a:srgbClr val="FF0000"/>
                    </a:solidFill>
                  </a:rPr>
                  <a:t>(</a:t>
                </a:r>
                <a:r>
                  <a:rPr lang="it-IT" b="1" dirty="0" err="1" smtClean="0">
                    <a:solidFill>
                      <a:srgbClr val="FF0000"/>
                    </a:solidFill>
                  </a:rPr>
                  <a:t>MB|rrrbb</a:t>
                </a:r>
                <a:r>
                  <a:rPr lang="it-IT" b="1" dirty="0">
                    <a:solidFill>
                      <a:srgbClr val="FF0000"/>
                    </a:solidFill>
                  </a:rPr>
                  <a:t>) =  </a:t>
                </a:r>
                <a14:m>
                  <m:oMath xmlns:m="http://schemas.openxmlformats.org/officeDocument/2006/math">
                    <m:f>
                      <m:fPr>
                        <m:ctrlPr>
                          <a:rPr lang="bg-BG" b="1" i="1">
                            <a:solidFill>
                              <a:srgbClr val="FF0000"/>
                            </a:solidFill>
                            <a:latin typeface="Cambria Math" charset="0"/>
                          </a:rPr>
                        </m:ctrlPr>
                      </m:fPr>
                      <m:num>
                        <m:r>
                          <a:rPr lang="it-IT" b="1" i="1">
                            <a:solidFill>
                              <a:srgbClr val="FF0000"/>
                            </a:solidFill>
                            <a:latin typeface="Cambria Math" charset="0"/>
                          </a:rPr>
                          <m:t>𝟏</m:t>
                        </m:r>
                      </m:num>
                      <m:den>
                        <m:r>
                          <a:rPr lang="it-IT" b="1" i="1" smtClean="0">
                            <a:solidFill>
                              <a:srgbClr val="FF0000"/>
                            </a:solidFill>
                            <a:latin typeface="Cambria Math" charset="0"/>
                          </a:rPr>
                          <m:t>𝟑</m:t>
                        </m:r>
                      </m:den>
                    </m:f>
                  </m:oMath>
                </a14:m>
                <a:r>
                  <a:rPr lang="it-IT" b="1" dirty="0">
                    <a:solidFill>
                      <a:srgbClr val="FF0000"/>
                    </a:solidFill>
                  </a:rPr>
                  <a:t>    e </a:t>
                </a:r>
                <a:r>
                  <a:rPr lang="it-IT" b="1" dirty="0" err="1" smtClean="0">
                    <a:solidFill>
                      <a:srgbClr val="FF0000"/>
                    </a:solidFill>
                  </a:rPr>
                  <a:t>P</a:t>
                </a:r>
                <a:r>
                  <a:rPr lang="it-IT" b="1" dirty="0" smtClean="0">
                    <a:solidFill>
                      <a:srgbClr val="FF0000"/>
                    </a:solidFill>
                  </a:rPr>
                  <a:t>(</a:t>
                </a:r>
                <a:r>
                  <a:rPr lang="it-IT" b="1" dirty="0" err="1" smtClean="0">
                    <a:solidFill>
                      <a:srgbClr val="FF0000"/>
                    </a:solidFill>
                  </a:rPr>
                  <a:t>MR|rrrbb</a:t>
                </a:r>
                <a:r>
                  <a:rPr lang="it-IT" b="1" dirty="0">
                    <a:solidFill>
                      <a:srgbClr val="FF0000"/>
                    </a:solidFill>
                  </a:rPr>
                  <a:t>) = </a:t>
                </a:r>
                <a14:m>
                  <m:oMath xmlns:m="http://schemas.openxmlformats.org/officeDocument/2006/math">
                    <m:f>
                      <m:fPr>
                        <m:ctrlPr>
                          <a:rPr lang="bg-BG" b="1" i="1">
                            <a:solidFill>
                              <a:srgbClr val="FF0000"/>
                            </a:solidFill>
                            <a:latin typeface="Cambria Math" charset="0"/>
                          </a:rPr>
                        </m:ctrlPr>
                      </m:fPr>
                      <m:num>
                        <m:r>
                          <a:rPr lang="it-IT" b="1" i="1" smtClean="0">
                            <a:solidFill>
                              <a:srgbClr val="FF0000"/>
                            </a:solidFill>
                            <a:latin typeface="Cambria Math" charset="0"/>
                          </a:rPr>
                          <m:t>𝟐</m:t>
                        </m:r>
                      </m:num>
                      <m:den>
                        <m:r>
                          <a:rPr lang="it-IT" b="1" i="1" smtClean="0">
                            <a:solidFill>
                              <a:srgbClr val="FF0000"/>
                            </a:solidFill>
                            <a:latin typeface="Cambria Math" charset="0"/>
                          </a:rPr>
                          <m:t>𝟑</m:t>
                        </m:r>
                      </m:den>
                    </m:f>
                  </m:oMath>
                </a14:m>
                <a:endParaRPr lang="it-IT" b="1" dirty="0">
                  <a:solidFill>
                    <a:schemeClr val="tx1"/>
                  </a:solidFill>
                </a:endParaRPr>
              </a:p>
              <a:p>
                <a:r>
                  <a:rPr lang="it-IT" dirty="0">
                    <a:solidFill>
                      <a:schemeClr val="tx1"/>
                    </a:solidFill>
                  </a:rPr>
                  <a:t>O</a:t>
                </a:r>
                <a:r>
                  <a:rPr lang="it-IT" dirty="0" smtClean="0">
                    <a:solidFill>
                      <a:schemeClr val="tx1"/>
                    </a:solidFill>
                  </a:rPr>
                  <a:t>ssia</a:t>
                </a:r>
                <a:r>
                  <a:rPr lang="it-IT" dirty="0">
                    <a:solidFill>
                      <a:schemeClr val="tx1"/>
                    </a:solidFill>
                  </a:rPr>
                  <a:t>, seguendo la propria intuizione e rispondendo MB, il GIOCATORE </a:t>
                </a:r>
                <a:r>
                  <a:rPr lang="it-IT" dirty="0" smtClean="0">
                    <a:solidFill>
                      <a:schemeClr val="tx1"/>
                    </a:solidFill>
                  </a:rPr>
                  <a:t>5 può anche incappare nell’alternativa </a:t>
                </a:r>
                <a:r>
                  <a:rPr lang="it-IT" dirty="0">
                    <a:solidFill>
                      <a:schemeClr val="tx1"/>
                    </a:solidFill>
                  </a:rPr>
                  <a:t>che </a:t>
                </a:r>
                <a:r>
                  <a:rPr lang="it-IT" dirty="0" smtClean="0">
                    <a:solidFill>
                      <a:schemeClr val="tx1"/>
                    </a:solidFill>
                  </a:rPr>
                  <a:t>minimizza la </a:t>
                </a:r>
                <a:r>
                  <a:rPr lang="it-IT" dirty="0">
                    <a:solidFill>
                      <a:schemeClr val="tx1"/>
                    </a:solidFill>
                  </a:rPr>
                  <a:t>sua probabilità di </a:t>
                </a:r>
                <a:r>
                  <a:rPr lang="it-IT" dirty="0" smtClean="0">
                    <a:solidFill>
                      <a:schemeClr val="tx1"/>
                    </a:solidFill>
                  </a:rPr>
                  <a:t>successo </a:t>
                </a:r>
              </a:p>
              <a:p>
                <a:r>
                  <a:rPr lang="it-IT" dirty="0" smtClean="0">
                    <a:solidFill>
                      <a:schemeClr val="tx1"/>
                    </a:solidFill>
                  </a:rPr>
                  <a:t>E per i giocatori successivi sarebbe anche peggio</a:t>
                </a:r>
              </a:p>
              <a:p>
                <a:r>
                  <a:rPr lang="it-IT" dirty="0" smtClean="0">
                    <a:solidFill>
                      <a:schemeClr val="tx1"/>
                    </a:solidFill>
                  </a:rPr>
                  <a:t>e, tuttavia, se le prime due estrazioni sono blu, tutti i giocatori successivi al secondo rispondono blu</a:t>
                </a:r>
              </a:p>
              <a:p>
                <a:pPr lvl="1"/>
                <a:r>
                  <a:rPr lang="it-IT" dirty="0" smtClean="0">
                    <a:solidFill>
                      <a:schemeClr val="tx1"/>
                    </a:solidFill>
                  </a:rPr>
                  <a:t>perché </a:t>
                </a:r>
                <a:r>
                  <a:rPr lang="it-IT" b="1" i="1" u="sng" dirty="0" smtClean="0">
                    <a:solidFill>
                      <a:srgbClr val="FF0000"/>
                    </a:solidFill>
                  </a:rPr>
                  <a:t>sulla base di ciò che conoscono </a:t>
                </a:r>
                <a:r>
                  <a:rPr lang="it-IT" dirty="0" smtClean="0">
                    <a:solidFill>
                      <a:schemeClr val="tx1"/>
                    </a:solidFill>
                  </a:rPr>
                  <a:t>è la scelta migliore</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1123978"/>
                <a:ext cx="9598929" cy="5585166"/>
              </a:xfrm>
              <a:blipFill rotWithShape="0">
                <a:blip r:embed="rId2"/>
                <a:stretch>
                  <a:fillRect l="-445" t="-545"/>
                </a:stretch>
              </a:blipFill>
            </p:spPr>
            <p:txBody>
              <a:bodyPr/>
              <a:lstStyle/>
              <a:p>
                <a:r>
                  <a:rPr lang="it-IT">
                    <a:noFill/>
                  </a:rPr>
                  <a:t> </a:t>
                </a:r>
              </a:p>
            </p:txBody>
          </p:sp>
        </mc:Fallback>
      </mc:AlternateContent>
    </p:spTree>
    <p:extLst>
      <p:ext uri="{BB962C8B-B14F-4D97-AF65-F5344CB8AC3E}">
        <p14:creationId xmlns:p14="http://schemas.microsoft.com/office/powerpoint/2010/main" val="202627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925975"/>
          </a:xfrm>
        </p:spPr>
        <p:txBody>
          <a:bodyPr/>
          <a:lstStyle/>
          <a:p>
            <a:r>
              <a:rPr lang="it-IT" dirty="0" smtClean="0">
                <a:solidFill>
                  <a:schemeClr val="tx1"/>
                </a:solidFill>
              </a:rPr>
              <a:t>Ingredienti del gioco</a:t>
            </a:r>
            <a:endParaRPr lang="it-IT" dirty="0">
              <a:solidFill>
                <a:schemeClr val="tx1"/>
              </a:solidFill>
            </a:endParaRPr>
          </a:p>
        </p:txBody>
      </p:sp>
      <p:sp>
        <p:nvSpPr>
          <p:cNvPr id="3" name="Segnaposto contenuto 2"/>
          <p:cNvSpPr>
            <a:spLocks noGrp="1"/>
          </p:cNvSpPr>
          <p:nvPr>
            <p:ph idx="1"/>
          </p:nvPr>
        </p:nvSpPr>
        <p:spPr>
          <a:xfrm>
            <a:off x="1874545" y="967520"/>
            <a:ext cx="9598929" cy="5723212"/>
          </a:xfrm>
        </p:spPr>
        <p:txBody>
          <a:bodyPr>
            <a:normAutofit/>
          </a:bodyPr>
          <a:lstStyle/>
          <a:p>
            <a:r>
              <a:rPr lang="it-IT" dirty="0">
                <a:solidFill>
                  <a:schemeClr val="tx1"/>
                </a:solidFill>
              </a:rPr>
              <a:t>I</a:t>
            </a:r>
            <a:r>
              <a:rPr lang="it-IT" dirty="0" smtClean="0">
                <a:solidFill>
                  <a:schemeClr val="tx1"/>
                </a:solidFill>
              </a:rPr>
              <a:t>l gioco delle due urne, la scelta del ristorante, il guardare il cielo hanno caratteristiche comuni:</a:t>
            </a:r>
          </a:p>
          <a:p>
            <a:r>
              <a:rPr lang="it-IT" dirty="0" smtClean="0">
                <a:solidFill>
                  <a:schemeClr val="tx1"/>
                </a:solidFill>
              </a:rPr>
              <a:t>1) ogni individuo deve prendere una decisione </a:t>
            </a:r>
          </a:p>
          <a:p>
            <a:r>
              <a:rPr lang="it-IT" dirty="0" smtClean="0">
                <a:solidFill>
                  <a:schemeClr val="tx1"/>
                </a:solidFill>
              </a:rPr>
              <a:t>2) </a:t>
            </a:r>
            <a:r>
              <a:rPr lang="it-IT" dirty="0">
                <a:solidFill>
                  <a:schemeClr val="tx1"/>
                </a:solidFill>
              </a:rPr>
              <a:t>ogni individuo ha un’informazione privata</a:t>
            </a:r>
          </a:p>
          <a:p>
            <a:r>
              <a:rPr lang="it-IT" dirty="0" smtClean="0">
                <a:solidFill>
                  <a:schemeClr val="tx1"/>
                </a:solidFill>
              </a:rPr>
              <a:t>3) ogni individuo riceve dalla rete solo un’informazione incompleta </a:t>
            </a:r>
          </a:p>
          <a:p>
            <a:pPr lvl="1"/>
            <a:r>
              <a:rPr lang="it-IT" dirty="0" smtClean="0">
                <a:solidFill>
                  <a:schemeClr val="tx1"/>
                </a:solidFill>
              </a:rPr>
              <a:t>sa </a:t>
            </a:r>
            <a:r>
              <a:rPr lang="it-IT" i="1" dirty="0" smtClean="0">
                <a:solidFill>
                  <a:schemeClr val="tx1"/>
                </a:solidFill>
              </a:rPr>
              <a:t>cosa</a:t>
            </a:r>
            <a:r>
              <a:rPr lang="it-IT" dirty="0" smtClean="0">
                <a:solidFill>
                  <a:schemeClr val="tx1"/>
                </a:solidFill>
              </a:rPr>
              <a:t> hanno deciso altri individui, ma non </a:t>
            </a:r>
            <a:r>
              <a:rPr lang="it-IT" i="1" dirty="0" smtClean="0">
                <a:solidFill>
                  <a:schemeClr val="tx1"/>
                </a:solidFill>
              </a:rPr>
              <a:t>perché</a:t>
            </a:r>
            <a:r>
              <a:rPr lang="it-IT" dirty="0" smtClean="0">
                <a:solidFill>
                  <a:schemeClr val="tx1"/>
                </a:solidFill>
              </a:rPr>
              <a:t> hanno deciso in quel modo</a:t>
            </a:r>
          </a:p>
          <a:p>
            <a:r>
              <a:rPr lang="it-IT" dirty="0">
                <a:solidFill>
                  <a:schemeClr val="tx1"/>
                </a:solidFill>
              </a:rPr>
              <a:t>4</a:t>
            </a:r>
            <a:r>
              <a:rPr lang="it-IT" dirty="0" smtClean="0">
                <a:solidFill>
                  <a:schemeClr val="tx1"/>
                </a:solidFill>
              </a:rPr>
              <a:t>) </a:t>
            </a:r>
            <a:r>
              <a:rPr lang="it-IT" dirty="0">
                <a:solidFill>
                  <a:schemeClr val="tx1"/>
                </a:solidFill>
              </a:rPr>
              <a:t>le decisioni vengono prese sequenzialmente: un individuo prende una decisione </a:t>
            </a:r>
            <a:r>
              <a:rPr lang="it-IT" i="1" dirty="0">
                <a:solidFill>
                  <a:schemeClr val="tx1"/>
                </a:solidFill>
              </a:rPr>
              <a:t>dopo</a:t>
            </a:r>
            <a:r>
              <a:rPr lang="it-IT" dirty="0">
                <a:solidFill>
                  <a:schemeClr val="tx1"/>
                </a:solidFill>
              </a:rPr>
              <a:t> aver osservato il comportamento di altri individui</a:t>
            </a:r>
          </a:p>
          <a:p>
            <a:r>
              <a:rPr lang="it-IT" dirty="0" smtClean="0">
                <a:solidFill>
                  <a:schemeClr val="tx1"/>
                </a:solidFill>
              </a:rPr>
              <a:t>5) ogni individuo prende le sue decisioni su una base puramente razionale </a:t>
            </a:r>
          </a:p>
          <a:p>
            <a:pPr lvl="1"/>
            <a:r>
              <a:rPr lang="it-IT" dirty="0" smtClean="0">
                <a:solidFill>
                  <a:schemeClr val="tx1"/>
                </a:solidFill>
              </a:rPr>
              <a:t>ossia, inferisce quale sia la decisione che, sulla base delle osservazioni dell’ambiente e del comportamento degli altri individui, sembra essere quella che gli porterà i benefici maggiori</a:t>
            </a:r>
          </a:p>
          <a:p>
            <a:pPr lvl="1"/>
            <a:r>
              <a:rPr lang="it-IT" dirty="0" smtClean="0">
                <a:solidFill>
                  <a:schemeClr val="tx1"/>
                </a:solidFill>
              </a:rPr>
              <a:t>non agisce sulla base di una pressione sociale a uniformarsi, come avviene nell’omofilia</a:t>
            </a:r>
          </a:p>
          <a:p>
            <a:r>
              <a:rPr lang="it-IT" dirty="0" smtClean="0">
                <a:solidFill>
                  <a:schemeClr val="tx1"/>
                </a:solidFill>
              </a:rPr>
              <a:t>6) la cascata imitativa si innesca solo quando una </a:t>
            </a:r>
            <a:r>
              <a:rPr lang="it-IT" b="1" i="1" dirty="0" smtClean="0">
                <a:solidFill>
                  <a:srgbClr val="DD51E7"/>
                </a:solidFill>
              </a:rPr>
              <a:t>massa critica </a:t>
            </a:r>
            <a:r>
              <a:rPr lang="it-IT" dirty="0" smtClean="0">
                <a:solidFill>
                  <a:schemeClr val="tx1"/>
                </a:solidFill>
              </a:rPr>
              <a:t>di individui ha preso la medesima decisione</a:t>
            </a:r>
          </a:p>
        </p:txBody>
      </p:sp>
    </p:spTree>
    <p:extLst>
      <p:ext uri="{BB962C8B-B14F-4D97-AF65-F5344CB8AC3E}">
        <p14:creationId xmlns:p14="http://schemas.microsoft.com/office/powerpoint/2010/main" val="135492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320326"/>
            <a:ext cx="8911687" cy="925975"/>
          </a:xfrm>
        </p:spPr>
        <p:txBody>
          <a:bodyPr/>
          <a:lstStyle/>
          <a:p>
            <a:r>
              <a:rPr lang="it-IT" dirty="0" smtClean="0">
                <a:solidFill>
                  <a:schemeClr val="tx1"/>
                </a:solidFill>
              </a:rPr>
              <a:t>Reti e informazione</a:t>
            </a:r>
            <a:endParaRPr lang="it-IT" dirty="0"/>
          </a:p>
        </p:txBody>
      </p:sp>
      <p:sp>
        <p:nvSpPr>
          <p:cNvPr id="3" name="Segnaposto contenuto 2"/>
          <p:cNvSpPr>
            <a:spLocks noGrp="1"/>
          </p:cNvSpPr>
          <p:nvPr>
            <p:ph idx="1"/>
          </p:nvPr>
        </p:nvSpPr>
        <p:spPr>
          <a:xfrm>
            <a:off x="1952604" y="1045579"/>
            <a:ext cx="9598929" cy="5540416"/>
          </a:xfrm>
        </p:spPr>
        <p:txBody>
          <a:bodyPr>
            <a:normAutofit lnSpcReduction="10000"/>
          </a:bodyPr>
          <a:lstStyle/>
          <a:p>
            <a:pPr lvl="8"/>
            <a:endParaRPr lang="it-IT" sz="800" dirty="0" smtClean="0">
              <a:solidFill>
                <a:schemeClr val="tx1"/>
              </a:solidFill>
            </a:endParaRPr>
          </a:p>
          <a:p>
            <a:r>
              <a:rPr lang="it-IT" dirty="0" smtClean="0">
                <a:solidFill>
                  <a:schemeClr val="tx1"/>
                </a:solidFill>
              </a:rPr>
              <a:t>Il materiale descritto in queste lezioni costituisce il Capitolo 16 del testo.</a:t>
            </a:r>
          </a:p>
          <a:p>
            <a:pPr lvl="6"/>
            <a:endParaRPr lang="it-IT" sz="800" dirty="0" smtClean="0">
              <a:solidFill>
                <a:schemeClr val="tx1"/>
              </a:solidFill>
            </a:endParaRPr>
          </a:p>
          <a:p>
            <a:r>
              <a:rPr lang="it-IT" dirty="0" smtClean="0">
                <a:solidFill>
                  <a:schemeClr val="tx1"/>
                </a:solidFill>
              </a:rPr>
              <a:t>Iniziamo, con questa serie di lezioni, la parte finale del corso nella quale studiamo un diverso aspetto delle reti:</a:t>
            </a:r>
            <a:endParaRPr lang="it-IT" b="1" dirty="0" smtClean="0">
              <a:solidFill>
                <a:srgbClr val="DD51E7"/>
              </a:solidFill>
            </a:endParaRPr>
          </a:p>
          <a:p>
            <a:pPr lvl="1"/>
            <a:r>
              <a:rPr lang="it-IT" dirty="0" smtClean="0">
                <a:solidFill>
                  <a:schemeClr val="tx1"/>
                </a:solidFill>
              </a:rPr>
              <a:t>la rete come fonte di informazione</a:t>
            </a:r>
          </a:p>
          <a:p>
            <a:r>
              <a:rPr lang="it-IT" dirty="0" smtClean="0">
                <a:solidFill>
                  <a:schemeClr val="tx1"/>
                </a:solidFill>
              </a:rPr>
              <a:t>Ovvero, studiamo il contenuto </a:t>
            </a:r>
            <a:r>
              <a:rPr lang="it-IT" dirty="0">
                <a:solidFill>
                  <a:schemeClr val="tx1"/>
                </a:solidFill>
              </a:rPr>
              <a:t>informativo di una rete</a:t>
            </a:r>
            <a:endParaRPr lang="it-IT" dirty="0" smtClean="0">
              <a:solidFill>
                <a:schemeClr val="tx1"/>
              </a:solidFill>
            </a:endParaRPr>
          </a:p>
          <a:p>
            <a:pPr lvl="1"/>
            <a:r>
              <a:rPr lang="it-IT" sz="1800" dirty="0" smtClean="0">
                <a:solidFill>
                  <a:schemeClr val="tx1"/>
                </a:solidFill>
              </a:rPr>
              <a:t>che può indurre gli individui che la compongono a modificare il proprio comportamento</a:t>
            </a:r>
          </a:p>
          <a:p>
            <a:pPr lvl="2"/>
            <a:r>
              <a:rPr lang="it-IT" sz="1600" dirty="0" smtClean="0">
                <a:solidFill>
                  <a:schemeClr val="tx1"/>
                </a:solidFill>
              </a:rPr>
              <a:t>in questa serie di lucidi</a:t>
            </a:r>
          </a:p>
          <a:p>
            <a:pPr lvl="1"/>
            <a:r>
              <a:rPr lang="it-IT" sz="1800" dirty="0">
                <a:solidFill>
                  <a:schemeClr val="tx1"/>
                </a:solidFill>
              </a:rPr>
              <a:t>che deve essere sintetizzato per derivare una informazione cumulativa che tenga conto, in qualche modo, dei pezzi di informazione derivanti dai singoli individui</a:t>
            </a:r>
          </a:p>
          <a:p>
            <a:pPr lvl="2"/>
            <a:r>
              <a:rPr lang="it-IT" sz="1600" dirty="0" smtClean="0">
                <a:solidFill>
                  <a:schemeClr val="tx1"/>
                </a:solidFill>
              </a:rPr>
              <a:t>nella prossima </a:t>
            </a:r>
            <a:r>
              <a:rPr lang="it-IT" sz="1600" dirty="0">
                <a:solidFill>
                  <a:schemeClr val="tx1"/>
                </a:solidFill>
              </a:rPr>
              <a:t>serie di lucidi, nella quale ci occuperemo di sistemi di voto</a:t>
            </a:r>
          </a:p>
          <a:p>
            <a:pPr lvl="1"/>
            <a:r>
              <a:rPr lang="it-IT" sz="1800" dirty="0" smtClean="0">
                <a:solidFill>
                  <a:schemeClr val="tx1"/>
                </a:solidFill>
              </a:rPr>
              <a:t>dal quale deve essere individuato ed estratto quello rilevante ad una data richiesta</a:t>
            </a:r>
          </a:p>
          <a:p>
            <a:pPr lvl="2"/>
            <a:r>
              <a:rPr lang="it-IT" sz="1600" dirty="0" smtClean="0">
                <a:solidFill>
                  <a:schemeClr val="tx1"/>
                </a:solidFill>
              </a:rPr>
              <a:t>nell’ultima serie di lucidi, nella quale ci occuperemo di web </a:t>
            </a:r>
            <a:r>
              <a:rPr lang="it-IT" sz="1600" dirty="0" err="1" smtClean="0">
                <a:solidFill>
                  <a:schemeClr val="tx1"/>
                </a:solidFill>
              </a:rPr>
              <a:t>search</a:t>
            </a:r>
            <a:endParaRPr lang="it-IT" sz="1600" dirty="0" smtClean="0">
              <a:solidFill>
                <a:schemeClr val="tx1"/>
              </a:solidFill>
            </a:endParaRPr>
          </a:p>
        </p:txBody>
      </p:sp>
    </p:spTree>
    <p:extLst>
      <p:ext uri="{BB962C8B-B14F-4D97-AF65-F5344CB8AC3E}">
        <p14:creationId xmlns:p14="http://schemas.microsoft.com/office/powerpoint/2010/main" val="1944779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smtClean="0">
                <a:solidFill>
                  <a:schemeClr val="tx1"/>
                </a:solidFill>
              </a:rPr>
              <a:t>Un modello generale</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967520"/>
                <a:ext cx="9598929" cy="5723212"/>
              </a:xfrm>
            </p:spPr>
            <p:txBody>
              <a:bodyPr>
                <a:normAutofit/>
              </a:bodyPr>
              <a:lstStyle/>
              <a:p>
                <a:r>
                  <a:rPr lang="it-IT" dirty="0" smtClean="0">
                    <a:solidFill>
                      <a:schemeClr val="tx1"/>
                    </a:solidFill>
                  </a:rPr>
                  <a:t>Definiamo, ora, un modello generale di </a:t>
                </a:r>
                <a:r>
                  <a:rPr lang="it-IT" dirty="0" err="1" smtClean="0">
                    <a:solidFill>
                      <a:schemeClr val="tx1"/>
                    </a:solidFill>
                  </a:rPr>
                  <a:t>decision</a:t>
                </a:r>
                <a:r>
                  <a:rPr lang="it-IT" dirty="0" smtClean="0">
                    <a:solidFill>
                      <a:schemeClr val="tx1"/>
                    </a:solidFill>
                  </a:rPr>
                  <a:t> </a:t>
                </a:r>
                <a:r>
                  <a:rPr lang="it-IT" dirty="0" err="1" smtClean="0">
                    <a:solidFill>
                      <a:schemeClr val="tx1"/>
                    </a:solidFill>
                  </a:rPr>
                  <a:t>making</a:t>
                </a:r>
                <a:r>
                  <a:rPr lang="it-IT" dirty="0" smtClean="0">
                    <a:solidFill>
                      <a:schemeClr val="tx1"/>
                    </a:solidFill>
                  </a:rPr>
                  <a:t> sequenziale generalizzando le caratteristiche appena evidenziate:</a:t>
                </a:r>
              </a:p>
              <a:p>
                <a:r>
                  <a:rPr lang="it-IT" dirty="0" smtClean="0">
                    <a:solidFill>
                      <a:schemeClr val="tx1"/>
                    </a:solidFill>
                  </a:rPr>
                  <a:t>1) ogni individuo deve prendere una decisione: accettare (Y) 						  o non accettare (</a:t>
                </a:r>
                <a:r>
                  <a:rPr lang="it-IT" dirty="0" err="1" smtClean="0">
                    <a:solidFill>
                      <a:schemeClr val="tx1"/>
                    </a:solidFill>
                  </a:rPr>
                  <a:t>N</a:t>
                </a:r>
                <a:r>
                  <a:rPr lang="it-IT" dirty="0" smtClean="0">
                    <a:solidFill>
                      <a:schemeClr val="tx1"/>
                    </a:solidFill>
                  </a:rPr>
                  <a:t>) una proposta? </a:t>
                </a:r>
              </a:p>
              <a:p>
                <a:pPr lvl="1"/>
                <a:r>
                  <a:rPr lang="it-IT" dirty="0">
                    <a:solidFill>
                      <a:schemeClr val="tx1"/>
                    </a:solidFill>
                  </a:rPr>
                  <a:t>U</a:t>
                </a:r>
                <a:r>
                  <a:rPr lang="it-IT" dirty="0" smtClean="0">
                    <a:solidFill>
                      <a:schemeClr val="tx1"/>
                    </a:solidFill>
                  </a:rPr>
                  <a:t>na delle due è la scelta “giusta”, l’altra quella “sbagliata”</a:t>
                </a:r>
              </a:p>
              <a:p>
                <a:pPr lvl="1"/>
                <a:r>
                  <a:rPr lang="it-IT" dirty="0" smtClean="0">
                    <a:solidFill>
                      <a:schemeClr val="tx1"/>
                    </a:solidFill>
                  </a:rPr>
                  <a:t>la probabilità che sia “giusto” accettare la proposta è </a:t>
                </a:r>
                <a:r>
                  <a:rPr lang="it-IT" dirty="0" err="1" smtClean="0">
                    <a:solidFill>
                      <a:schemeClr val="tx1"/>
                    </a:solidFill>
                  </a:rPr>
                  <a:t>P</a:t>
                </a:r>
                <a:r>
                  <a:rPr lang="it-IT" dirty="0" smtClean="0">
                    <a:solidFill>
                      <a:schemeClr val="tx1"/>
                    </a:solidFill>
                  </a:rPr>
                  <a:t>(Y) = </a:t>
                </a:r>
                <a:r>
                  <a:rPr lang="it-IT" dirty="0" err="1" smtClean="0">
                    <a:solidFill>
                      <a:schemeClr val="tx1"/>
                    </a:solidFill>
                  </a:rPr>
                  <a:t>p</a:t>
                </a:r>
                <a:endParaRPr lang="it-IT" dirty="0" smtClean="0">
                  <a:solidFill>
                    <a:schemeClr val="tx1"/>
                  </a:solidFill>
                </a:endParaRPr>
              </a:p>
              <a:p>
                <a:pPr lvl="1"/>
                <a:r>
                  <a:rPr lang="it-IT" dirty="0" smtClean="0">
                    <a:solidFill>
                      <a:schemeClr val="tx1"/>
                    </a:solidFill>
                  </a:rPr>
                  <a:t>e, quindi, </a:t>
                </a:r>
                <a:r>
                  <a:rPr lang="it-IT" dirty="0">
                    <a:solidFill>
                      <a:schemeClr val="tx1"/>
                    </a:solidFill>
                  </a:rPr>
                  <a:t>la probabilità che sia “giusto” </a:t>
                </a:r>
                <a:r>
                  <a:rPr lang="it-IT" dirty="0" smtClean="0">
                    <a:solidFill>
                      <a:schemeClr val="tx1"/>
                    </a:solidFill>
                  </a:rPr>
                  <a:t>non accettare </a:t>
                </a:r>
                <a:r>
                  <a:rPr lang="it-IT" dirty="0">
                    <a:solidFill>
                      <a:schemeClr val="tx1"/>
                    </a:solidFill>
                  </a:rPr>
                  <a:t>la proposta è </a:t>
                </a:r>
                <a:r>
                  <a:rPr lang="it-IT" dirty="0" err="1" smtClean="0">
                    <a:solidFill>
                      <a:schemeClr val="tx1"/>
                    </a:solidFill>
                  </a:rPr>
                  <a:t>P</a:t>
                </a:r>
                <a:r>
                  <a:rPr lang="it-IT" dirty="0" smtClean="0">
                    <a:solidFill>
                      <a:schemeClr val="tx1"/>
                    </a:solidFill>
                  </a:rPr>
                  <a:t>(</a:t>
                </a:r>
                <a:r>
                  <a:rPr lang="it-IT" dirty="0" err="1" smtClean="0">
                    <a:solidFill>
                      <a:schemeClr val="tx1"/>
                    </a:solidFill>
                  </a:rPr>
                  <a:t>N</a:t>
                </a:r>
                <a:r>
                  <a:rPr lang="it-IT" dirty="0" smtClean="0">
                    <a:solidFill>
                      <a:schemeClr val="tx1"/>
                    </a:solidFill>
                  </a:rPr>
                  <a:t>) </a:t>
                </a:r>
                <a:r>
                  <a:rPr lang="it-IT" dirty="0">
                    <a:solidFill>
                      <a:schemeClr val="tx1"/>
                    </a:solidFill>
                  </a:rPr>
                  <a:t>= </a:t>
                </a:r>
                <a:r>
                  <a:rPr lang="it-IT" dirty="0" smtClean="0">
                    <a:solidFill>
                      <a:schemeClr val="tx1"/>
                    </a:solidFill>
                  </a:rPr>
                  <a:t>1-p</a:t>
                </a:r>
              </a:p>
              <a:p>
                <a:r>
                  <a:rPr lang="it-IT" dirty="0" smtClean="0">
                    <a:solidFill>
                      <a:schemeClr val="tx1"/>
                    </a:solidFill>
                  </a:rPr>
                  <a:t>Se un individuo </a:t>
                </a:r>
                <a:r>
                  <a:rPr lang="it-IT" b="1" dirty="0" smtClean="0">
                    <a:solidFill>
                      <a:schemeClr val="tx1"/>
                    </a:solidFill>
                  </a:rPr>
                  <a:t>accetta</a:t>
                </a:r>
                <a:r>
                  <a:rPr lang="it-IT" dirty="0" smtClean="0">
                    <a:solidFill>
                      <a:schemeClr val="tx1"/>
                    </a:solidFill>
                  </a:rPr>
                  <a:t> la proposta può avere un profitto oppure una perdita:</a:t>
                </a:r>
              </a:p>
              <a:p>
                <a:pPr lvl="1"/>
                <a:r>
                  <a:rPr lang="it-IT" dirty="0" smtClean="0">
                    <a:solidFill>
                      <a:schemeClr val="tx1"/>
                    </a:solidFill>
                  </a:rPr>
                  <a:t>se accettare è la scelta giusta, allora ha un profitto </a:t>
                </a:r>
                <a:r>
                  <a:rPr lang="it-IT" dirty="0" err="1" smtClean="0">
                    <a:solidFill>
                      <a:schemeClr val="tx1"/>
                    </a:solidFill>
                  </a:rPr>
                  <a:t>v</a:t>
                </a:r>
                <a:r>
                  <a:rPr lang="it-IT" baseline="-25000" dirty="0" err="1" smtClean="0">
                    <a:solidFill>
                      <a:schemeClr val="tx1"/>
                    </a:solidFill>
                  </a:rPr>
                  <a:t>g</a:t>
                </a:r>
                <a:r>
                  <a:rPr lang="it-IT" dirty="0" smtClean="0">
                    <a:solidFill>
                      <a:schemeClr val="tx1"/>
                    </a:solidFill>
                  </a:rPr>
                  <a:t> &gt; 0 </a:t>
                </a:r>
              </a:p>
              <a:p>
                <a:pPr lvl="1"/>
                <a:r>
                  <a:rPr lang="it-IT" dirty="0">
                    <a:solidFill>
                      <a:schemeClr val="tx1"/>
                    </a:solidFill>
                  </a:rPr>
                  <a:t>se </a:t>
                </a:r>
                <a:r>
                  <a:rPr lang="it-IT" dirty="0" smtClean="0">
                    <a:solidFill>
                      <a:schemeClr val="tx1"/>
                    </a:solidFill>
                  </a:rPr>
                  <a:t>accettare </a:t>
                </a:r>
                <a:r>
                  <a:rPr lang="it-IT" dirty="0">
                    <a:solidFill>
                      <a:schemeClr val="tx1"/>
                    </a:solidFill>
                  </a:rPr>
                  <a:t>è la scelta </a:t>
                </a:r>
                <a:r>
                  <a:rPr lang="it-IT" dirty="0" smtClean="0">
                    <a:solidFill>
                      <a:schemeClr val="tx1"/>
                    </a:solidFill>
                  </a:rPr>
                  <a:t>sbagliata, </a:t>
                </a:r>
                <a:r>
                  <a:rPr lang="it-IT" dirty="0">
                    <a:solidFill>
                      <a:schemeClr val="tx1"/>
                    </a:solidFill>
                  </a:rPr>
                  <a:t>allora ha un profitto </a:t>
                </a:r>
                <a:r>
                  <a:rPr lang="it-IT" dirty="0" err="1" smtClean="0">
                    <a:solidFill>
                      <a:schemeClr val="tx1"/>
                    </a:solidFill>
                  </a:rPr>
                  <a:t>v</a:t>
                </a:r>
                <a:r>
                  <a:rPr lang="it-IT" baseline="-25000" dirty="0" err="1" smtClean="0">
                    <a:solidFill>
                      <a:schemeClr val="tx1"/>
                    </a:solidFill>
                  </a:rPr>
                  <a:t>b</a:t>
                </a:r>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0 </a:t>
                </a:r>
              </a:p>
              <a:p>
                <a:r>
                  <a:rPr lang="it-IT" dirty="0">
                    <a:solidFill>
                      <a:schemeClr val="tx1"/>
                    </a:solidFill>
                  </a:rPr>
                  <a:t>Se un individuo </a:t>
                </a:r>
                <a:r>
                  <a:rPr lang="it-IT" b="1" dirty="0" smtClean="0">
                    <a:solidFill>
                      <a:schemeClr val="tx1"/>
                    </a:solidFill>
                  </a:rPr>
                  <a:t>non accetta </a:t>
                </a:r>
                <a:r>
                  <a:rPr lang="it-IT" dirty="0">
                    <a:solidFill>
                      <a:schemeClr val="tx1"/>
                    </a:solidFill>
                  </a:rPr>
                  <a:t>la proposta </a:t>
                </a:r>
                <a:r>
                  <a:rPr lang="it-IT" dirty="0" smtClean="0">
                    <a:solidFill>
                      <a:schemeClr val="tx1"/>
                    </a:solidFill>
                  </a:rPr>
                  <a:t>non ha alcun </a:t>
                </a:r>
                <a:r>
                  <a:rPr lang="it-IT" dirty="0">
                    <a:solidFill>
                      <a:schemeClr val="tx1"/>
                    </a:solidFill>
                  </a:rPr>
                  <a:t>profitto </a:t>
                </a:r>
                <a:r>
                  <a:rPr lang="it-IT" dirty="0" smtClean="0">
                    <a:solidFill>
                      <a:schemeClr val="tx1"/>
                    </a:solidFill>
                  </a:rPr>
                  <a:t>né alcuna perdita </a:t>
                </a:r>
              </a:p>
              <a:p>
                <a:r>
                  <a:rPr lang="it-IT" dirty="0" smtClean="0">
                    <a:solidFill>
                      <a:schemeClr val="tx1"/>
                    </a:solidFill>
                  </a:rPr>
                  <a:t>Affinché sia equivalente per un individuo accettare o non accettare la proposta in assenza di informazioni che permettano di guadagnare evidenza in favore di una delle due alternative deve essere: </a:t>
                </a:r>
                <a:r>
                  <a:rPr lang="it-IT" sz="800" dirty="0" smtClean="0">
                    <a:solidFill>
                      <a:schemeClr val="tx1"/>
                    </a:solidFill>
                  </a:rPr>
                  <a:t>																																					</a:t>
                </a:r>
                <a:r>
                  <a:rPr lang="it-IT" b="1" dirty="0" err="1" smtClean="0">
                    <a:solidFill>
                      <a:srgbClr val="DD51E7"/>
                    </a:solidFill>
                  </a:rPr>
                  <a:t>v</a:t>
                </a:r>
                <a:r>
                  <a:rPr lang="it-IT" b="1" baseline="-25000" dirty="0" err="1" smtClean="0">
                    <a:solidFill>
                      <a:srgbClr val="DD51E7"/>
                    </a:solidFill>
                  </a:rPr>
                  <a:t>g</a:t>
                </a:r>
                <a:r>
                  <a:rPr lang="it-IT" b="1" baseline="-25000" dirty="0" smtClean="0">
                    <a:solidFill>
                      <a:srgbClr val="DD51E7"/>
                    </a:solidFill>
                  </a:rPr>
                  <a:t> </a:t>
                </a:r>
                <a:r>
                  <a:rPr lang="it-IT" b="1" dirty="0" err="1" smtClean="0">
                    <a:solidFill>
                      <a:srgbClr val="DD51E7"/>
                    </a:solidFill>
                  </a:rPr>
                  <a:t>p</a:t>
                </a:r>
                <a:r>
                  <a:rPr lang="it-IT" b="1" dirty="0" smtClean="0">
                    <a:solidFill>
                      <a:srgbClr val="DD51E7"/>
                    </a:solidFill>
                  </a:rPr>
                  <a:t> + </a:t>
                </a:r>
                <a:r>
                  <a:rPr lang="it-IT" b="1" dirty="0" err="1" smtClean="0">
                    <a:solidFill>
                      <a:srgbClr val="DD51E7"/>
                    </a:solidFill>
                  </a:rPr>
                  <a:t>v</a:t>
                </a:r>
                <a:r>
                  <a:rPr lang="it-IT" b="1" baseline="-25000" dirty="0" err="1" smtClean="0">
                    <a:solidFill>
                      <a:srgbClr val="DD51E7"/>
                    </a:solidFill>
                  </a:rPr>
                  <a:t>b</a:t>
                </a:r>
                <a:r>
                  <a:rPr lang="it-IT" b="1" baseline="-25000" dirty="0" smtClean="0">
                    <a:solidFill>
                      <a:srgbClr val="DD51E7"/>
                    </a:solidFill>
                  </a:rPr>
                  <a:t> </a:t>
                </a:r>
                <a:r>
                  <a:rPr lang="it-IT" b="1" dirty="0" smtClean="0">
                    <a:solidFill>
                      <a:srgbClr val="DD51E7"/>
                    </a:solidFill>
                  </a:rPr>
                  <a:t>(1-p) = 0</a:t>
                </a:r>
              </a:p>
              <a:p>
                <a:pPr lvl="1"/>
                <a:r>
                  <a:rPr lang="it-IT" dirty="0" smtClean="0">
                    <a:solidFill>
                      <a:schemeClr val="tx1"/>
                    </a:solidFill>
                  </a:rPr>
                  <a:t>il valore atteso del profitto in caso di accettazione o di non accettazione è lo stesso</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967520"/>
                <a:ext cx="9598929" cy="5723212"/>
              </a:xfrm>
              <a:blipFill rotWithShape="0">
                <a:blip r:embed="rId2"/>
                <a:stretch>
                  <a:fillRect l="-445" t="-639" b="-745"/>
                </a:stretch>
              </a:blipFill>
            </p:spPr>
            <p:txBody>
              <a:bodyPr/>
              <a:lstStyle/>
              <a:p>
                <a:r>
                  <a:rPr lang="it-IT">
                    <a:noFill/>
                  </a:rPr>
                  <a:t> </a:t>
                </a:r>
              </a:p>
            </p:txBody>
          </p:sp>
        </mc:Fallback>
      </mc:AlternateContent>
    </p:spTree>
    <p:extLst>
      <p:ext uri="{BB962C8B-B14F-4D97-AF65-F5344CB8AC3E}">
        <p14:creationId xmlns:p14="http://schemas.microsoft.com/office/powerpoint/2010/main" val="168824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smtClean="0">
                <a:solidFill>
                  <a:schemeClr val="tx1"/>
                </a:solidFill>
              </a:rPr>
              <a:t>Un modello generale</a:t>
            </a:r>
            <a:endParaRPr lang="it-IT" dirty="0">
              <a:solidFill>
                <a:schemeClr val="tx1"/>
              </a:solidFill>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087196" y="1169539"/>
                <a:ext cx="9598929" cy="4912285"/>
              </a:xfrm>
            </p:spPr>
            <p:txBody>
              <a:bodyPr>
                <a:normAutofit/>
              </a:bodyPr>
              <a:lstStyle/>
              <a:p>
                <a:r>
                  <a:rPr lang="it-IT" dirty="0" smtClean="0">
                    <a:solidFill>
                      <a:schemeClr val="tx1"/>
                    </a:solidFill>
                  </a:rPr>
                  <a:t>2) </a:t>
                </a:r>
                <a:r>
                  <a:rPr lang="it-IT" dirty="0">
                    <a:solidFill>
                      <a:schemeClr val="tx1"/>
                    </a:solidFill>
                  </a:rPr>
                  <a:t>ogni individuo ha un’informazione </a:t>
                </a:r>
                <a:r>
                  <a:rPr lang="it-IT" dirty="0" smtClean="0">
                    <a:solidFill>
                      <a:schemeClr val="tx1"/>
                    </a:solidFill>
                  </a:rPr>
                  <a:t>privata</a:t>
                </a:r>
              </a:p>
              <a:p>
                <a:pPr lvl="1"/>
                <a:r>
                  <a:rPr lang="it-IT" dirty="0" smtClean="0">
                    <a:solidFill>
                      <a:schemeClr val="tx1"/>
                    </a:solidFill>
                  </a:rPr>
                  <a:t>che riceve nella forma di un segnale privato, che può avere uno di due valori: 		   A (accetta) o </a:t>
                </a:r>
                <a:r>
                  <a:rPr lang="it-IT" dirty="0" err="1" smtClean="0">
                    <a:solidFill>
                      <a:schemeClr val="tx1"/>
                    </a:solidFill>
                  </a:rPr>
                  <a:t>R</a:t>
                </a:r>
                <a:r>
                  <a:rPr lang="it-IT" dirty="0" smtClean="0">
                    <a:solidFill>
                      <a:schemeClr val="tx1"/>
                    </a:solidFill>
                  </a:rPr>
                  <a:t> (rifiuta)</a:t>
                </a:r>
              </a:p>
              <a:p>
                <a:pPr lvl="1"/>
                <a:r>
                  <a:rPr lang="it-IT" dirty="0" smtClean="0">
                    <a:solidFill>
                      <a:schemeClr val="tx1"/>
                    </a:solidFill>
                  </a:rPr>
                  <a:t>se la scelta giusta è accettare la proposta, la probabilità di ricevere A è </a:t>
                </a:r>
                <a:r>
                  <a:rPr lang="it-IT" dirty="0" err="1" smtClean="0">
                    <a:solidFill>
                      <a:schemeClr val="tx1"/>
                    </a:solidFill>
                  </a:rPr>
                  <a:t>q</a:t>
                </a:r>
                <a:r>
                  <a:rPr lang="it-IT" dirty="0" smtClean="0">
                    <a:solidFill>
                      <a:schemeClr val="tx1"/>
                    </a:solidFill>
                  </a:rPr>
                  <a:t> &gt; </a:t>
                </a:r>
                <a14:m>
                  <m:oMath xmlns:m="http://schemas.openxmlformats.org/officeDocument/2006/math">
                    <m:f>
                      <m:fPr>
                        <m:ctrlPr>
                          <a:rPr lang="bg-BG" sz="1800" i="1" smtClean="0">
                            <a:solidFill>
                              <a:schemeClr val="tx1"/>
                            </a:solidFill>
                            <a:latin typeface="Cambria Math" charset="0"/>
                          </a:rPr>
                        </m:ctrlPr>
                      </m:fPr>
                      <m:num>
                        <m:r>
                          <a:rPr lang="it-IT" sz="1800" b="0" i="1" smtClean="0">
                            <a:solidFill>
                              <a:schemeClr val="tx1"/>
                            </a:solidFill>
                            <a:latin typeface="Cambria Math" charset="0"/>
                          </a:rPr>
                          <m:t>1</m:t>
                        </m:r>
                      </m:num>
                      <m:den>
                        <m:r>
                          <a:rPr lang="it-IT" sz="1800" b="0" i="1" smtClean="0">
                            <a:solidFill>
                              <a:schemeClr val="tx1"/>
                            </a:solidFill>
                            <a:latin typeface="Cambria Math" charset="0"/>
                          </a:rPr>
                          <m:t>2</m:t>
                        </m:r>
                      </m:den>
                    </m:f>
                  </m:oMath>
                </a14:m>
                <a:endParaRPr lang="it-IT" sz="1800" dirty="0" smtClean="0">
                  <a:solidFill>
                    <a:schemeClr val="tx1"/>
                  </a:solidFill>
                </a:endParaRPr>
              </a:p>
              <a:p>
                <a:pPr lvl="1"/>
                <a:r>
                  <a:rPr lang="it-IT" dirty="0" smtClean="0">
                    <a:solidFill>
                      <a:schemeClr val="tx1"/>
                    </a:solidFill>
                  </a:rPr>
                  <a:t>se </a:t>
                </a:r>
                <a:r>
                  <a:rPr lang="it-IT" dirty="0">
                    <a:solidFill>
                      <a:schemeClr val="tx1"/>
                    </a:solidFill>
                  </a:rPr>
                  <a:t>la scelta giusta è </a:t>
                </a:r>
                <a:r>
                  <a:rPr lang="it-IT" dirty="0" smtClean="0">
                    <a:solidFill>
                      <a:schemeClr val="tx1"/>
                    </a:solidFill>
                  </a:rPr>
                  <a:t>non accettare </a:t>
                </a:r>
                <a:r>
                  <a:rPr lang="it-IT" dirty="0">
                    <a:solidFill>
                      <a:schemeClr val="tx1"/>
                    </a:solidFill>
                  </a:rPr>
                  <a:t>la proposta, la probabilità di ricevere A è </a:t>
                </a:r>
                <a:r>
                  <a:rPr lang="it-IT" dirty="0" smtClean="0">
                    <a:solidFill>
                      <a:schemeClr val="tx1"/>
                    </a:solidFill>
                  </a:rPr>
                  <a:t>1-q</a:t>
                </a:r>
              </a:p>
              <a:p>
                <a:pPr lvl="1"/>
                <a:r>
                  <a:rPr lang="it-IT" dirty="0" smtClean="0">
                    <a:solidFill>
                      <a:schemeClr val="tx1"/>
                    </a:solidFill>
                  </a:rPr>
                  <a:t>simmetricamente, </a:t>
                </a:r>
                <a:r>
                  <a:rPr lang="it-IT" dirty="0">
                    <a:solidFill>
                      <a:schemeClr val="tx1"/>
                    </a:solidFill>
                  </a:rPr>
                  <a:t>se la scelta giusta è accettare la </a:t>
                </a:r>
                <a:r>
                  <a:rPr lang="it-IT" dirty="0" smtClean="0">
                    <a:solidFill>
                      <a:schemeClr val="tx1"/>
                    </a:solidFill>
                  </a:rPr>
                  <a:t>proposta </a:t>
                </a:r>
                <a:r>
                  <a:rPr lang="it-IT" dirty="0">
                    <a:solidFill>
                      <a:schemeClr val="tx1"/>
                    </a:solidFill>
                  </a:rPr>
                  <a:t>la probabilità di ricevere </a:t>
                </a:r>
                <a:r>
                  <a:rPr lang="it-IT" dirty="0" err="1" smtClean="0">
                    <a:solidFill>
                      <a:schemeClr val="tx1"/>
                    </a:solidFill>
                  </a:rPr>
                  <a:t>R</a:t>
                </a:r>
                <a:r>
                  <a:rPr lang="it-IT" dirty="0" smtClean="0">
                    <a:solidFill>
                      <a:schemeClr val="tx1"/>
                    </a:solidFill>
                  </a:rPr>
                  <a:t> </a:t>
                </a:r>
                <a:r>
                  <a:rPr lang="it-IT" dirty="0">
                    <a:solidFill>
                      <a:schemeClr val="tx1"/>
                    </a:solidFill>
                  </a:rPr>
                  <a:t>è </a:t>
                </a:r>
                <a:r>
                  <a:rPr lang="it-IT" dirty="0" smtClean="0">
                    <a:solidFill>
                      <a:schemeClr val="tx1"/>
                    </a:solidFill>
                  </a:rPr>
                  <a:t>1-q, se </a:t>
                </a:r>
                <a:r>
                  <a:rPr lang="it-IT" dirty="0">
                    <a:solidFill>
                      <a:schemeClr val="tx1"/>
                    </a:solidFill>
                  </a:rPr>
                  <a:t>la scelta giusta è non accettare la </a:t>
                </a:r>
                <a:r>
                  <a:rPr lang="it-IT" dirty="0" smtClean="0">
                    <a:solidFill>
                      <a:schemeClr val="tx1"/>
                    </a:solidFill>
                  </a:rPr>
                  <a:t>proposta </a:t>
                </a:r>
                <a:r>
                  <a:rPr lang="it-IT" dirty="0">
                    <a:solidFill>
                      <a:schemeClr val="tx1"/>
                    </a:solidFill>
                  </a:rPr>
                  <a:t>la probabilità di ricevere </a:t>
                </a:r>
                <a:r>
                  <a:rPr lang="it-IT" dirty="0" err="1" smtClean="0">
                    <a:solidFill>
                      <a:schemeClr val="tx1"/>
                    </a:solidFill>
                  </a:rPr>
                  <a:t>R</a:t>
                </a:r>
                <a:r>
                  <a:rPr lang="it-IT" dirty="0" smtClean="0">
                    <a:solidFill>
                      <a:schemeClr val="tx1"/>
                    </a:solidFill>
                  </a:rPr>
                  <a:t> </a:t>
                </a:r>
                <a:r>
                  <a:rPr lang="it-IT" dirty="0">
                    <a:solidFill>
                      <a:schemeClr val="tx1"/>
                    </a:solidFill>
                  </a:rPr>
                  <a:t>è </a:t>
                </a:r>
                <a:r>
                  <a:rPr lang="it-IT" dirty="0" err="1" smtClean="0">
                    <a:solidFill>
                      <a:schemeClr val="tx1"/>
                    </a:solidFill>
                  </a:rPr>
                  <a:t>q</a:t>
                </a:r>
                <a:endParaRPr lang="it-IT" dirty="0">
                  <a:solidFill>
                    <a:schemeClr val="tx1"/>
                  </a:solidFill>
                </a:endParaRPr>
              </a:p>
              <a:p>
                <a:pPr lvl="1"/>
                <a:r>
                  <a:rPr lang="it-IT" dirty="0" smtClean="0">
                    <a:solidFill>
                      <a:schemeClr val="tx1"/>
                    </a:solidFill>
                  </a:rPr>
                  <a:t>Formalmente: 		</a:t>
                </a:r>
                <a:r>
                  <a:rPr lang="it-IT" dirty="0" err="1" smtClean="0">
                    <a:solidFill>
                      <a:schemeClr val="tx1"/>
                    </a:solidFill>
                  </a:rPr>
                  <a:t>P</a:t>
                </a:r>
                <a:r>
                  <a:rPr lang="it-IT" dirty="0" smtClean="0">
                    <a:solidFill>
                      <a:schemeClr val="tx1"/>
                    </a:solidFill>
                  </a:rPr>
                  <a:t>(A|Y) = </a:t>
                </a:r>
                <a:r>
                  <a:rPr lang="it-IT" dirty="0" err="1" smtClean="0">
                    <a:solidFill>
                      <a:schemeClr val="tx1"/>
                    </a:solidFill>
                  </a:rPr>
                  <a:t>q</a:t>
                </a:r>
                <a:r>
                  <a:rPr lang="it-IT" dirty="0" smtClean="0">
                    <a:solidFill>
                      <a:schemeClr val="tx1"/>
                    </a:solidFill>
                  </a:rPr>
                  <a:t> 		</a:t>
                </a:r>
                <a:r>
                  <a:rPr lang="it-IT" dirty="0" err="1" smtClean="0">
                    <a:solidFill>
                      <a:schemeClr val="tx1"/>
                    </a:solidFill>
                  </a:rPr>
                  <a:t>P</a:t>
                </a:r>
                <a:r>
                  <a:rPr lang="it-IT" dirty="0" smtClean="0">
                    <a:solidFill>
                      <a:schemeClr val="tx1"/>
                    </a:solidFill>
                  </a:rPr>
                  <a:t>(A|N) = 1 – </a:t>
                </a:r>
                <a:r>
                  <a:rPr lang="it-IT" dirty="0" err="1" smtClean="0">
                    <a:solidFill>
                      <a:schemeClr val="tx1"/>
                    </a:solidFill>
                  </a:rPr>
                  <a:t>q</a:t>
                </a:r>
                <a:r>
                  <a:rPr lang="it-IT" dirty="0" smtClean="0">
                    <a:solidFill>
                      <a:schemeClr val="tx1"/>
                    </a:solidFill>
                  </a:rPr>
                  <a:t> </a:t>
                </a:r>
                <a:r>
                  <a:rPr lang="it-IT" sz="800" dirty="0" smtClean="0">
                    <a:solidFill>
                      <a:schemeClr val="tx1"/>
                    </a:solidFill>
                  </a:rPr>
                  <a:t>																															</a:t>
                </a:r>
                <a:r>
                  <a:rPr lang="it-IT" dirty="0" err="1" smtClean="0">
                    <a:solidFill>
                      <a:schemeClr val="tx1"/>
                    </a:solidFill>
                  </a:rPr>
                  <a:t>P</a:t>
                </a:r>
                <a:r>
                  <a:rPr lang="it-IT" dirty="0" smtClean="0">
                    <a:solidFill>
                      <a:schemeClr val="tx1"/>
                    </a:solidFill>
                  </a:rPr>
                  <a:t>(R|Y</a:t>
                </a:r>
                <a:r>
                  <a:rPr lang="it-IT" dirty="0">
                    <a:solidFill>
                      <a:schemeClr val="tx1"/>
                    </a:solidFill>
                  </a:rPr>
                  <a:t>) = </a:t>
                </a:r>
                <a:r>
                  <a:rPr lang="it-IT" dirty="0" smtClean="0">
                    <a:solidFill>
                      <a:schemeClr val="tx1"/>
                    </a:solidFill>
                  </a:rPr>
                  <a:t>1 - </a:t>
                </a:r>
                <a:r>
                  <a:rPr lang="it-IT" dirty="0" err="1" smtClean="0">
                    <a:solidFill>
                      <a:schemeClr val="tx1"/>
                    </a:solidFill>
                  </a:rPr>
                  <a:t>q</a:t>
                </a:r>
                <a:r>
                  <a:rPr lang="it-IT" dirty="0" smtClean="0">
                    <a:solidFill>
                      <a:schemeClr val="tx1"/>
                    </a:solidFill>
                  </a:rPr>
                  <a:t> </a:t>
                </a:r>
                <a:r>
                  <a:rPr lang="it-IT" dirty="0">
                    <a:solidFill>
                      <a:schemeClr val="tx1"/>
                    </a:solidFill>
                  </a:rPr>
                  <a:t>	</a:t>
                </a:r>
                <a:r>
                  <a:rPr lang="it-IT" dirty="0" err="1" smtClean="0">
                    <a:solidFill>
                      <a:schemeClr val="tx1"/>
                    </a:solidFill>
                  </a:rPr>
                  <a:t>P</a:t>
                </a:r>
                <a:r>
                  <a:rPr lang="it-IT" dirty="0" smtClean="0">
                    <a:solidFill>
                      <a:schemeClr val="tx1"/>
                    </a:solidFill>
                  </a:rPr>
                  <a:t>(R|N</a:t>
                </a:r>
                <a:r>
                  <a:rPr lang="it-IT" dirty="0">
                    <a:solidFill>
                      <a:schemeClr val="tx1"/>
                    </a:solidFill>
                  </a:rPr>
                  <a:t>) = </a:t>
                </a:r>
                <a:r>
                  <a:rPr lang="it-IT" dirty="0" err="1" smtClean="0">
                    <a:solidFill>
                      <a:schemeClr val="tx1"/>
                    </a:solidFill>
                  </a:rPr>
                  <a:t>q</a:t>
                </a:r>
                <a:r>
                  <a:rPr lang="it-IT" dirty="0" smtClean="0">
                    <a:solidFill>
                      <a:schemeClr val="tx1"/>
                    </a:solidFill>
                  </a:rPr>
                  <a:t> </a:t>
                </a:r>
                <a:endParaRPr lang="it-IT" dirty="0">
                  <a:solidFill>
                    <a:schemeClr val="tx1"/>
                  </a:solidFill>
                </a:endParaRPr>
              </a:p>
              <a:p>
                <a:pPr lvl="1"/>
                <a:endParaRPr lang="it-IT" dirty="0">
                  <a:solidFill>
                    <a:schemeClr val="tx1"/>
                  </a:solidFill>
                </a:endParaRPr>
              </a:p>
              <a:p>
                <a:r>
                  <a:rPr lang="it-IT" dirty="0" smtClean="0">
                    <a:solidFill>
                      <a:schemeClr val="tx1"/>
                    </a:solidFill>
                  </a:rPr>
                  <a:t>3) ogni individuo riceve dalla rete solo un’informazione incompleta </a:t>
                </a:r>
              </a:p>
              <a:p>
                <a:pPr lvl="1"/>
                <a:r>
                  <a:rPr lang="it-IT" dirty="0" smtClean="0">
                    <a:solidFill>
                      <a:schemeClr val="tx1"/>
                    </a:solidFill>
                  </a:rPr>
                  <a:t>sa </a:t>
                </a:r>
                <a:r>
                  <a:rPr lang="it-IT" i="1" dirty="0" smtClean="0">
                    <a:solidFill>
                      <a:schemeClr val="tx1"/>
                    </a:solidFill>
                  </a:rPr>
                  <a:t>cosa</a:t>
                </a:r>
                <a:r>
                  <a:rPr lang="it-IT" dirty="0" smtClean="0">
                    <a:solidFill>
                      <a:schemeClr val="tx1"/>
                    </a:solidFill>
                  </a:rPr>
                  <a:t> hanno deciso altri individui, ma non </a:t>
                </a:r>
                <a:r>
                  <a:rPr lang="it-IT" i="1" dirty="0" smtClean="0">
                    <a:solidFill>
                      <a:schemeClr val="tx1"/>
                    </a:solidFill>
                  </a:rPr>
                  <a:t>perché</a:t>
                </a:r>
                <a:r>
                  <a:rPr lang="it-IT" dirty="0" smtClean="0">
                    <a:solidFill>
                      <a:schemeClr val="tx1"/>
                    </a:solidFill>
                  </a:rPr>
                  <a:t> hanno deciso in quel modo</a:t>
                </a: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087196" y="1169539"/>
                <a:ext cx="9598929" cy="4912285"/>
              </a:xfrm>
              <a:blipFill rotWithShape="0">
                <a:blip r:embed="rId2"/>
                <a:stretch>
                  <a:fillRect l="-444" t="-744"/>
                </a:stretch>
              </a:blipFill>
            </p:spPr>
            <p:txBody>
              <a:bodyPr/>
              <a:lstStyle/>
              <a:p>
                <a:r>
                  <a:rPr lang="it-IT">
                    <a:noFill/>
                  </a:rPr>
                  <a:t> </a:t>
                </a:r>
              </a:p>
            </p:txBody>
          </p:sp>
        </mc:Fallback>
      </mc:AlternateContent>
    </p:spTree>
    <p:extLst>
      <p:ext uri="{BB962C8B-B14F-4D97-AF65-F5344CB8AC3E}">
        <p14:creationId xmlns:p14="http://schemas.microsoft.com/office/powerpoint/2010/main" val="18584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smtClean="0">
                <a:solidFill>
                  <a:schemeClr val="tx1"/>
                </a:solidFill>
              </a:rPr>
              <a:t>Un modello generale</a:t>
            </a:r>
            <a:endParaRPr lang="it-IT" dirty="0">
              <a:solidFill>
                <a:schemeClr val="tx1"/>
              </a:solidFill>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74545" y="1243966"/>
                <a:ext cx="9598929" cy="5231261"/>
              </a:xfrm>
            </p:spPr>
            <p:txBody>
              <a:bodyPr>
                <a:normAutofit/>
              </a:bodyPr>
              <a:lstStyle/>
              <a:p>
                <a:r>
                  <a:rPr lang="it-IT" dirty="0" smtClean="0">
                    <a:solidFill>
                      <a:schemeClr val="tx1"/>
                    </a:solidFill>
                  </a:rPr>
                  <a:t>4) </a:t>
                </a:r>
                <a:r>
                  <a:rPr lang="it-IT" dirty="0">
                    <a:solidFill>
                      <a:schemeClr val="tx1"/>
                    </a:solidFill>
                  </a:rPr>
                  <a:t>le decisioni vengono prese sequenzialmente: un individuo prende una decisione </a:t>
                </a:r>
                <a:r>
                  <a:rPr lang="it-IT" i="1" dirty="0">
                    <a:solidFill>
                      <a:schemeClr val="tx1"/>
                    </a:solidFill>
                  </a:rPr>
                  <a:t>dopo</a:t>
                </a:r>
                <a:r>
                  <a:rPr lang="it-IT" dirty="0">
                    <a:solidFill>
                      <a:schemeClr val="tx1"/>
                    </a:solidFill>
                  </a:rPr>
                  <a:t> aver osservato il comportamento di altri </a:t>
                </a:r>
                <a:r>
                  <a:rPr lang="it-IT" dirty="0" smtClean="0">
                    <a:solidFill>
                      <a:schemeClr val="tx1"/>
                    </a:solidFill>
                  </a:rPr>
                  <a:t>individui</a:t>
                </a:r>
              </a:p>
              <a:p>
                <a:pPr lvl="4"/>
                <a:endParaRPr lang="it-IT" sz="800" dirty="0">
                  <a:solidFill>
                    <a:schemeClr val="tx1"/>
                  </a:solidFill>
                </a:endParaRPr>
              </a:p>
              <a:p>
                <a:r>
                  <a:rPr lang="it-IT" dirty="0" smtClean="0">
                    <a:solidFill>
                      <a:schemeClr val="tx1"/>
                    </a:solidFill>
                  </a:rPr>
                  <a:t>5) ogni individuo prende le sue decisioni su una base puramente razionale </a:t>
                </a:r>
              </a:p>
              <a:p>
                <a:pPr lvl="1"/>
                <a:r>
                  <a:rPr lang="it-IT" dirty="0" smtClean="0">
                    <a:solidFill>
                      <a:schemeClr val="tx1"/>
                    </a:solidFill>
                  </a:rPr>
                  <a:t>ossia, inferisce quale sia la decisione che, sulla base delle osservazioni dell’ambiente e del comportamento degli altri individui, sembra essere quella che gli porterà i benefici maggiori</a:t>
                </a:r>
              </a:p>
              <a:p>
                <a:pPr lvl="1"/>
                <a:r>
                  <a:rPr lang="it-IT" dirty="0" smtClean="0">
                    <a:solidFill>
                      <a:schemeClr val="tx1"/>
                    </a:solidFill>
                  </a:rPr>
                  <a:t>se, dopo aver ricevuto il proprio segnale privato e aver osservato le scelte di altri individui nella rete, la probabilità che la scelta giusta sia accettare la proposta è diventata </a:t>
                </a:r>
                <a:r>
                  <a:rPr lang="it-IT" dirty="0" err="1" smtClean="0">
                    <a:solidFill>
                      <a:schemeClr val="tx1"/>
                    </a:solidFill>
                  </a:rPr>
                  <a:t>p</a:t>
                </a:r>
                <a:r>
                  <a:rPr lang="it-IT" dirty="0" smtClean="0">
                    <a:solidFill>
                      <a:schemeClr val="tx1"/>
                    </a:solidFill>
                  </a:rPr>
                  <a:t>’, allora un individuo accetta la proposta se e solo se </a:t>
                </a:r>
                <a:r>
                  <a:rPr lang="it-IT" sz="800" dirty="0" smtClean="0">
                    <a:solidFill>
                      <a:schemeClr val="tx1"/>
                    </a:solidFill>
                  </a:rPr>
                  <a:t>																														</a:t>
                </a:r>
                <a:r>
                  <a:rPr lang="it-IT" b="1" dirty="0" err="1" smtClean="0">
                    <a:solidFill>
                      <a:srgbClr val="DD51E7"/>
                    </a:solidFill>
                  </a:rPr>
                  <a:t>v</a:t>
                </a:r>
                <a:r>
                  <a:rPr lang="it-IT" b="1" baseline="-25000" dirty="0" err="1" smtClean="0">
                    <a:solidFill>
                      <a:srgbClr val="DD51E7"/>
                    </a:solidFill>
                  </a:rPr>
                  <a:t>g</a:t>
                </a:r>
                <a:r>
                  <a:rPr lang="it-IT" b="1" dirty="0" smtClean="0">
                    <a:solidFill>
                      <a:srgbClr val="DD51E7"/>
                    </a:solidFill>
                  </a:rPr>
                  <a:t> </a:t>
                </a:r>
                <a:r>
                  <a:rPr lang="it-IT" b="1" dirty="0" err="1" smtClean="0">
                    <a:solidFill>
                      <a:srgbClr val="DD51E7"/>
                    </a:solidFill>
                  </a:rPr>
                  <a:t>p</a:t>
                </a:r>
                <a:r>
                  <a:rPr lang="it-IT" b="1" dirty="0" smtClean="0">
                    <a:solidFill>
                      <a:srgbClr val="DD51E7"/>
                    </a:solidFill>
                  </a:rPr>
                  <a:t>’ + </a:t>
                </a:r>
                <a:r>
                  <a:rPr lang="it-IT" b="1" dirty="0" err="1" smtClean="0">
                    <a:solidFill>
                      <a:srgbClr val="DD51E7"/>
                    </a:solidFill>
                  </a:rPr>
                  <a:t>v</a:t>
                </a:r>
                <a:r>
                  <a:rPr lang="it-IT" b="1" baseline="-25000" dirty="0" err="1" smtClean="0">
                    <a:solidFill>
                      <a:srgbClr val="DD51E7"/>
                    </a:solidFill>
                  </a:rPr>
                  <a:t>b</a:t>
                </a:r>
                <a:r>
                  <a:rPr lang="it-IT" b="1" dirty="0" smtClean="0">
                    <a:solidFill>
                      <a:srgbClr val="DD51E7"/>
                    </a:solidFill>
                  </a:rPr>
                  <a:t> (1 – </a:t>
                </a:r>
                <a:r>
                  <a:rPr lang="it-IT" b="1" dirty="0" err="1" smtClean="0">
                    <a:solidFill>
                      <a:srgbClr val="DD51E7"/>
                    </a:solidFill>
                  </a:rPr>
                  <a:t>p</a:t>
                </a:r>
                <a:r>
                  <a:rPr lang="it-IT" b="1" dirty="0" smtClean="0">
                    <a:solidFill>
                      <a:srgbClr val="DD51E7"/>
                    </a:solidFill>
                  </a:rPr>
                  <a:t>’) </a:t>
                </a:r>
                <a14:m>
                  <m:oMath xmlns:m="http://schemas.openxmlformats.org/officeDocument/2006/math">
                    <m:r>
                      <a:rPr lang="it-IT" b="1" i="1" smtClean="0">
                        <a:solidFill>
                          <a:srgbClr val="DD51E7"/>
                        </a:solidFill>
                        <a:latin typeface="Cambria Math" charset="0"/>
                        <a:ea typeface="Cambria Math" charset="0"/>
                        <a:cs typeface="Cambria Math" charset="0"/>
                      </a:rPr>
                      <m:t>≥</m:t>
                    </m:r>
                  </m:oMath>
                </a14:m>
                <a:r>
                  <a:rPr lang="it-IT" b="1" dirty="0" smtClean="0">
                    <a:solidFill>
                      <a:srgbClr val="DD51E7"/>
                    </a:solidFill>
                  </a:rPr>
                  <a:t> 0</a:t>
                </a:r>
              </a:p>
              <a:p>
                <a:pPr lvl="1"/>
                <a:r>
                  <a:rPr lang="it-IT" dirty="0" smtClean="0">
                    <a:solidFill>
                      <a:schemeClr val="tx1"/>
                    </a:solidFill>
                  </a:rPr>
                  <a:t>e, poiché </a:t>
                </a:r>
                <a:r>
                  <a:rPr lang="it-IT" dirty="0" err="1">
                    <a:solidFill>
                      <a:schemeClr val="tx1"/>
                    </a:solidFill>
                  </a:rPr>
                  <a:t>v</a:t>
                </a:r>
                <a:r>
                  <a:rPr lang="it-IT" baseline="-25000" dirty="0" err="1">
                    <a:solidFill>
                      <a:schemeClr val="tx1"/>
                    </a:solidFill>
                  </a:rPr>
                  <a:t>g</a:t>
                </a:r>
                <a:r>
                  <a:rPr lang="it-IT" dirty="0">
                    <a:solidFill>
                      <a:schemeClr val="tx1"/>
                    </a:solidFill>
                  </a:rPr>
                  <a:t> </a:t>
                </a:r>
                <a:r>
                  <a:rPr lang="it-IT" dirty="0" err="1" smtClean="0">
                    <a:solidFill>
                      <a:schemeClr val="tx1"/>
                    </a:solidFill>
                  </a:rPr>
                  <a:t>p</a:t>
                </a:r>
                <a:r>
                  <a:rPr lang="it-IT" dirty="0" smtClean="0">
                    <a:solidFill>
                      <a:schemeClr val="tx1"/>
                    </a:solidFill>
                  </a:rPr>
                  <a:t> </a:t>
                </a:r>
                <a:r>
                  <a:rPr lang="it-IT" dirty="0">
                    <a:solidFill>
                      <a:schemeClr val="tx1"/>
                    </a:solidFill>
                  </a:rPr>
                  <a:t>+ </a:t>
                </a:r>
                <a:r>
                  <a:rPr lang="it-IT" dirty="0" err="1">
                    <a:solidFill>
                      <a:schemeClr val="tx1"/>
                    </a:solidFill>
                  </a:rPr>
                  <a:t>v</a:t>
                </a:r>
                <a:r>
                  <a:rPr lang="it-IT" baseline="-25000" dirty="0" err="1">
                    <a:solidFill>
                      <a:schemeClr val="tx1"/>
                    </a:solidFill>
                  </a:rPr>
                  <a:t>b</a:t>
                </a:r>
                <a:r>
                  <a:rPr lang="it-IT" dirty="0">
                    <a:solidFill>
                      <a:schemeClr val="tx1"/>
                    </a:solidFill>
                  </a:rPr>
                  <a:t> (1 – </a:t>
                </a:r>
                <a:r>
                  <a:rPr lang="it-IT" dirty="0" err="1" smtClean="0">
                    <a:solidFill>
                      <a:schemeClr val="tx1"/>
                    </a:solidFill>
                  </a:rPr>
                  <a:t>p</a:t>
                </a:r>
                <a:r>
                  <a:rPr lang="it-IT" dirty="0" smtClean="0">
                    <a:solidFill>
                      <a:schemeClr val="tx1"/>
                    </a:solidFill>
                  </a:rPr>
                  <a:t>) = 0, ossia </a:t>
                </a:r>
                <a:r>
                  <a:rPr lang="it-IT" dirty="0" err="1" smtClean="0">
                    <a:solidFill>
                      <a:schemeClr val="tx1"/>
                    </a:solidFill>
                  </a:rPr>
                  <a:t>v</a:t>
                </a:r>
                <a:r>
                  <a:rPr lang="it-IT" baseline="-25000" dirty="0" err="1" smtClean="0">
                    <a:solidFill>
                      <a:schemeClr val="tx1"/>
                    </a:solidFill>
                  </a:rPr>
                  <a:t>b</a:t>
                </a:r>
                <a:r>
                  <a:rPr lang="it-IT" dirty="0" smtClean="0">
                    <a:solidFill>
                      <a:schemeClr val="tx1"/>
                    </a:solidFill>
                  </a:rPr>
                  <a:t> = </a:t>
                </a:r>
                <a14:m>
                  <m:oMath xmlns:m="http://schemas.openxmlformats.org/officeDocument/2006/math">
                    <m:r>
                      <a:rPr lang="it-IT" i="1">
                        <a:solidFill>
                          <a:schemeClr val="tx1"/>
                        </a:solidFill>
                        <a:latin typeface="Cambria Math" charset="0"/>
                      </a:rPr>
                      <m:t>−</m:t>
                    </m:r>
                  </m:oMath>
                </a14:m>
                <a:r>
                  <a:rPr lang="it-IT" dirty="0" smtClean="0">
                    <a:solidFill>
                      <a:schemeClr val="tx1"/>
                    </a:solidFill>
                  </a:rPr>
                  <a:t> </a:t>
                </a:r>
                <a14:m>
                  <m:oMath xmlns:m="http://schemas.openxmlformats.org/officeDocument/2006/math">
                    <m:f>
                      <m:fPr>
                        <m:ctrlPr>
                          <a:rPr lang="bg-BG" sz="1800" i="1" smtClean="0">
                            <a:solidFill>
                              <a:schemeClr val="tx1"/>
                            </a:solidFill>
                            <a:latin typeface="Cambria Math" charset="0"/>
                          </a:rPr>
                        </m:ctrlPr>
                      </m:fPr>
                      <m:num>
                        <m:r>
                          <m:rPr>
                            <m:sty m:val="p"/>
                          </m:rPr>
                          <a:rPr lang="it-IT" sz="1800" b="0" i="0" smtClean="0">
                            <a:solidFill>
                              <a:schemeClr val="tx1"/>
                            </a:solidFill>
                            <a:latin typeface="Cambria Math" charset="0"/>
                          </a:rPr>
                          <m:t>p</m:t>
                        </m:r>
                      </m:num>
                      <m:den>
                        <m:r>
                          <a:rPr lang="it-IT" sz="1800" b="0" i="0" smtClean="0">
                            <a:solidFill>
                              <a:schemeClr val="tx1"/>
                            </a:solidFill>
                            <a:latin typeface="Cambria Math" charset="0"/>
                          </a:rPr>
                          <m:t>1 − </m:t>
                        </m:r>
                        <m:r>
                          <m:rPr>
                            <m:sty m:val="p"/>
                          </m:rPr>
                          <a:rPr lang="it-IT" sz="1800" b="0" i="0" smtClean="0">
                            <a:solidFill>
                              <a:schemeClr val="tx1"/>
                            </a:solidFill>
                            <a:latin typeface="Cambria Math" charset="0"/>
                          </a:rPr>
                          <m:t>p</m:t>
                        </m:r>
                      </m:den>
                    </m:f>
                  </m:oMath>
                </a14:m>
                <a:r>
                  <a:rPr lang="it-IT" dirty="0" smtClean="0">
                    <a:solidFill>
                      <a:schemeClr val="tx1"/>
                    </a:solidFill>
                  </a:rPr>
                  <a:t> </a:t>
                </a:r>
                <a:r>
                  <a:rPr lang="it-IT" dirty="0" err="1" smtClean="0">
                    <a:solidFill>
                      <a:schemeClr val="tx1"/>
                    </a:solidFill>
                  </a:rPr>
                  <a:t>v</a:t>
                </a:r>
                <a:r>
                  <a:rPr lang="it-IT" baseline="-25000" dirty="0" err="1" smtClean="0">
                    <a:solidFill>
                      <a:schemeClr val="tx1"/>
                    </a:solidFill>
                  </a:rPr>
                  <a:t>g</a:t>
                </a:r>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0, questo accade se e solo se </a:t>
                </a:r>
                <a:r>
                  <a:rPr lang="it-IT" dirty="0" err="1" smtClean="0">
                    <a:solidFill>
                      <a:schemeClr val="tx1"/>
                    </a:solidFill>
                  </a:rPr>
                  <a:t>p</a:t>
                </a:r>
                <a:r>
                  <a:rPr lang="it-IT" dirty="0" smtClean="0">
                    <a:solidFill>
                      <a:schemeClr val="tx1"/>
                    </a:solidFill>
                  </a:rPr>
                  <a:t>’ </a:t>
                </a:r>
                <a14:m>
                  <m:oMath xmlns:m="http://schemas.openxmlformats.org/officeDocument/2006/math">
                    <m:r>
                      <a:rPr lang="it-IT" b="1" i="1" smtClean="0">
                        <a:solidFill>
                          <a:schemeClr val="tx1"/>
                        </a:solidFill>
                        <a:latin typeface="Cambria Math" charset="0"/>
                        <a:ea typeface="Cambria Math" charset="0"/>
                        <a:cs typeface="Cambria Math" charset="0"/>
                      </a:rPr>
                      <m:t>≥</m:t>
                    </m:r>
                  </m:oMath>
                </a14:m>
                <a:r>
                  <a:rPr lang="it-IT" dirty="0" smtClean="0">
                    <a:solidFill>
                      <a:schemeClr val="tx1"/>
                    </a:solidFill>
                  </a:rPr>
                  <a:t> p</a:t>
                </a:r>
              </a:p>
              <a:p>
                <a:pPr lvl="6"/>
                <a:endParaRPr lang="it-IT" sz="800" dirty="0" smtClean="0">
                  <a:solidFill>
                    <a:schemeClr val="tx1"/>
                  </a:solidFill>
                </a:endParaRPr>
              </a:p>
              <a:p>
                <a:r>
                  <a:rPr lang="it-IT" dirty="0">
                    <a:solidFill>
                      <a:schemeClr val="tx1"/>
                    </a:solidFill>
                  </a:rPr>
                  <a:t>6</a:t>
                </a:r>
                <a:r>
                  <a:rPr lang="it-IT" dirty="0" smtClean="0">
                    <a:solidFill>
                      <a:schemeClr val="tx1"/>
                    </a:solidFill>
                  </a:rPr>
                  <a:t>) la cascata imitativa si innesca solo quando una </a:t>
                </a:r>
                <a:r>
                  <a:rPr lang="it-IT" i="1" dirty="0" smtClean="0">
                    <a:solidFill>
                      <a:schemeClr val="tx1"/>
                    </a:solidFill>
                  </a:rPr>
                  <a:t>massa critica </a:t>
                </a:r>
                <a:r>
                  <a:rPr lang="it-IT" dirty="0" smtClean="0">
                    <a:solidFill>
                      <a:schemeClr val="tx1"/>
                    </a:solidFill>
                  </a:rPr>
                  <a:t>di individui ha preso la medesima decisione</a:t>
                </a:r>
              </a:p>
              <a:p>
                <a:pPr lvl="1"/>
                <a:r>
                  <a:rPr lang="it-IT" dirty="0" smtClean="0">
                    <a:solidFill>
                      <a:schemeClr val="tx1"/>
                    </a:solidFill>
                  </a:rPr>
                  <a:t>e pian piano andiamo a studiare questa massa critica</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74545" y="1243966"/>
                <a:ext cx="9598929" cy="5231261"/>
              </a:xfrm>
              <a:blipFill rotWithShape="0">
                <a:blip r:embed="rId2"/>
                <a:stretch>
                  <a:fillRect l="-445" t="-583" r="-191" b="-816"/>
                </a:stretch>
              </a:blipFill>
            </p:spPr>
            <p:txBody>
              <a:bodyPr/>
              <a:lstStyle/>
              <a:p>
                <a:r>
                  <a:rPr lang="it-IT">
                    <a:noFill/>
                  </a:rPr>
                  <a:t> </a:t>
                </a:r>
              </a:p>
            </p:txBody>
          </p:sp>
        </mc:Fallback>
      </mc:AlternateContent>
    </p:spTree>
    <p:extLst>
      <p:ext uri="{BB962C8B-B14F-4D97-AF65-F5344CB8AC3E}">
        <p14:creationId xmlns:p14="http://schemas.microsoft.com/office/powerpoint/2010/main" val="1590796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smtClean="0">
                <a:solidFill>
                  <a:schemeClr val="tx1"/>
                </a:solidFill>
              </a:rPr>
              <a:t>Un modello generale</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967520"/>
                <a:ext cx="9598929" cy="5723212"/>
              </a:xfrm>
            </p:spPr>
            <p:txBody>
              <a:bodyPr>
                <a:normAutofit/>
              </a:bodyPr>
              <a:lstStyle/>
              <a:p>
                <a:r>
                  <a:rPr lang="it-IT" dirty="0" smtClean="0">
                    <a:solidFill>
                      <a:schemeClr val="tx1"/>
                    </a:solidFill>
                  </a:rPr>
                  <a:t>Cominciamo ad analizzare come varia la probabilità che Y sia la scelta migliore nel caso in cui venga ricevuta una sequenza </a:t>
                </a:r>
                <a:r>
                  <a:rPr lang="it-IT" dirty="0" err="1" smtClean="0">
                    <a:solidFill>
                      <a:schemeClr val="tx1"/>
                    </a:solidFill>
                  </a:rPr>
                  <a:t>S</a:t>
                </a:r>
                <a:r>
                  <a:rPr lang="it-IT" dirty="0" smtClean="0">
                    <a:solidFill>
                      <a:schemeClr val="tx1"/>
                    </a:solidFill>
                  </a:rPr>
                  <a:t> di segnali</a:t>
                </a:r>
              </a:p>
              <a:p>
                <a:r>
                  <a:rPr lang="it-IT" dirty="0" smtClean="0">
                    <a:solidFill>
                      <a:schemeClr val="tx1"/>
                    </a:solidFill>
                  </a:rPr>
                  <a:t>se |</a:t>
                </a:r>
                <a:r>
                  <a:rPr lang="it-IT" dirty="0" err="1" smtClean="0">
                    <a:solidFill>
                      <a:schemeClr val="tx1"/>
                    </a:solidFill>
                  </a:rPr>
                  <a:t>S</a:t>
                </a:r>
                <a:r>
                  <a:rPr lang="it-IT" dirty="0" smtClean="0">
                    <a:solidFill>
                      <a:schemeClr val="tx1"/>
                    </a:solidFill>
                  </a:rPr>
                  <a:t>| = 1, ossia, viene ricevuto un solo segnale</a:t>
                </a:r>
              </a:p>
              <a:p>
                <a:pPr lvl="1"/>
                <a:r>
                  <a:rPr lang="it-IT" dirty="0" smtClean="0">
                    <a:solidFill>
                      <a:schemeClr val="tx1"/>
                    </a:solidFill>
                  </a:rPr>
                  <a:t>se viene ricevuto il segnale A allora </a:t>
                </a:r>
                <a:r>
                  <a:rPr lang="it-IT" sz="800" dirty="0" smtClean="0">
                    <a:solidFill>
                      <a:schemeClr val="tx1"/>
                    </a:solidFill>
                  </a:rPr>
                  <a:t>																														</a:t>
                </a:r>
                <a:r>
                  <a:rPr lang="it-IT" dirty="0" err="1" smtClean="0">
                    <a:solidFill>
                      <a:schemeClr val="tx1"/>
                    </a:solidFill>
                  </a:rPr>
                  <a:t>P</a:t>
                </a:r>
                <a:r>
                  <a:rPr lang="it-IT" dirty="0" smtClean="0">
                    <a:solidFill>
                      <a:schemeClr val="tx1"/>
                    </a:solidFill>
                  </a:rPr>
                  <a:t>(Y|A)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A</m:t>
                        </m:r>
                        <m:r>
                          <a:rPr lang="it-IT">
                            <a:solidFill>
                              <a:schemeClr val="tx1"/>
                            </a:solidFill>
                            <a:latin typeface="Cambria Math" charset="0"/>
                          </a:rPr>
                          <m:t>|</m:t>
                        </m:r>
                        <m:r>
                          <m:rPr>
                            <m:sty m:val="p"/>
                          </m:rPr>
                          <a:rPr lang="it-IT" b="0" i="0" smtClean="0">
                            <a:solidFill>
                              <a:schemeClr val="tx1"/>
                            </a:solidFill>
                            <a:latin typeface="Cambria Math" charset="0"/>
                          </a:rPr>
                          <m:t>Y</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Y</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A</m:t>
                        </m:r>
                        <m:r>
                          <a:rPr lang="it-IT">
                            <a:solidFill>
                              <a:schemeClr val="tx1"/>
                            </a:solidFill>
                            <a:latin typeface="Cambria Math" charset="0"/>
                          </a:rPr>
                          <m:t>|</m:t>
                        </m:r>
                        <m:r>
                          <m:rPr>
                            <m:sty m:val="p"/>
                          </m:rPr>
                          <a:rPr lang="it-IT" b="0" i="0" smtClean="0">
                            <a:solidFill>
                              <a:schemeClr val="tx1"/>
                            </a:solidFill>
                            <a:latin typeface="Cambria Math" charset="0"/>
                          </a:rPr>
                          <m:t>Y</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Y</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A</m:t>
                        </m:r>
                        <m:r>
                          <a:rPr lang="it-IT">
                            <a:solidFill>
                              <a:schemeClr val="tx1"/>
                            </a:solidFill>
                            <a:latin typeface="Cambria Math" charset="0"/>
                          </a:rPr>
                          <m:t>|</m:t>
                        </m:r>
                        <m:r>
                          <m:rPr>
                            <m:sty m:val="p"/>
                          </m:rPr>
                          <a:rPr lang="it-IT" b="0" i="0" smtClean="0">
                            <a:solidFill>
                              <a:schemeClr val="tx1"/>
                            </a:solidFill>
                            <a:latin typeface="Cambria Math" charset="0"/>
                          </a:rPr>
                          <m:t>N</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N</m:t>
                            </m:r>
                          </m:e>
                        </m:d>
                      </m:den>
                    </m:f>
                  </m:oMath>
                </a14:m>
                <a:r>
                  <a:rPr lang="it-IT" sz="1800" dirty="0">
                    <a:solidFill>
                      <a:schemeClr val="tx1"/>
                    </a:solidFill>
                  </a:rPr>
                  <a:t>  </a:t>
                </a:r>
                <a:r>
                  <a:rPr lang="it-IT" dirty="0">
                    <a:solidFill>
                      <a:schemeClr val="tx1"/>
                    </a:solidFill>
                  </a:rPr>
                  <a:t>= </a:t>
                </a:r>
                <a14:m>
                  <m:oMath xmlns:m="http://schemas.openxmlformats.org/officeDocument/2006/math">
                    <m:f>
                      <m:fPr>
                        <m:ctrlPr>
                          <a:rPr lang="bg-BG" sz="1800" i="1" smtClean="0">
                            <a:solidFill>
                              <a:schemeClr val="tx1"/>
                            </a:solidFill>
                            <a:latin typeface="Cambria Math" charset="0"/>
                          </a:rPr>
                        </m:ctrlPr>
                      </m:fPr>
                      <m:num>
                        <m:r>
                          <m:rPr>
                            <m:sty m:val="p"/>
                          </m:rPr>
                          <a:rPr lang="it-IT" sz="1800" b="0" i="0" smtClean="0">
                            <a:solidFill>
                              <a:schemeClr val="tx1"/>
                            </a:solidFill>
                            <a:latin typeface="Cambria Math" charset="0"/>
                          </a:rPr>
                          <m:t>qp</m:t>
                        </m:r>
                      </m:num>
                      <m:den>
                        <m:r>
                          <m:rPr>
                            <m:sty m:val="p"/>
                          </m:rPr>
                          <a:rPr lang="it-IT" sz="1800" b="0" i="0" smtClean="0">
                            <a:solidFill>
                              <a:schemeClr val="tx1"/>
                            </a:solidFill>
                            <a:latin typeface="Cambria Math" charset="0"/>
                          </a:rPr>
                          <m:t>qp</m:t>
                        </m:r>
                        <m:r>
                          <a:rPr lang="it-IT" sz="1800" b="0" i="0" smtClean="0">
                            <a:solidFill>
                              <a:schemeClr val="tx1"/>
                            </a:solidFill>
                            <a:latin typeface="Cambria Math" charset="0"/>
                          </a:rPr>
                          <m:t> + (1−</m:t>
                        </m:r>
                        <m:r>
                          <m:rPr>
                            <m:sty m:val="p"/>
                          </m:rPr>
                          <a:rPr lang="it-IT" sz="1800" b="0" i="0" smtClean="0">
                            <a:solidFill>
                              <a:schemeClr val="tx1"/>
                            </a:solidFill>
                            <a:latin typeface="Cambria Math" charset="0"/>
                          </a:rPr>
                          <m:t>q</m:t>
                        </m:r>
                        <m:r>
                          <a:rPr lang="it-IT" sz="1800" b="0" i="0" smtClean="0">
                            <a:solidFill>
                              <a:schemeClr val="tx1"/>
                            </a:solidFill>
                            <a:latin typeface="Cambria Math" charset="0"/>
                          </a:rPr>
                          <m:t>)(1−</m:t>
                        </m:r>
                        <m:r>
                          <m:rPr>
                            <m:sty m:val="p"/>
                          </m:rPr>
                          <a:rPr lang="it-IT" sz="1800" b="0" i="0" smtClean="0">
                            <a:solidFill>
                              <a:schemeClr val="tx1"/>
                            </a:solidFill>
                            <a:latin typeface="Cambria Math" charset="0"/>
                          </a:rPr>
                          <m:t>p</m:t>
                        </m:r>
                        <m:r>
                          <a:rPr lang="it-IT" sz="1800" b="0" i="0" smtClean="0">
                            <a:solidFill>
                              <a:schemeClr val="tx1"/>
                            </a:solidFill>
                            <a:latin typeface="Cambria Math" charset="0"/>
                          </a:rPr>
                          <m:t>)</m:t>
                        </m:r>
                      </m:den>
                    </m:f>
                  </m:oMath>
                </a14:m>
                <a:r>
                  <a:rPr lang="it-IT" dirty="0" smtClean="0">
                    <a:solidFill>
                      <a:schemeClr val="tx1"/>
                    </a:solidFill>
                  </a:rPr>
                  <a:t> </a:t>
                </a:r>
                <a:r>
                  <a:rPr lang="it-IT" b="1" dirty="0" smtClean="0">
                    <a:solidFill>
                      <a:srgbClr val="FF0000"/>
                    </a:solidFill>
                  </a:rPr>
                  <a:t>&gt;</a:t>
                </a:r>
                <a:r>
                  <a:rPr lang="it-IT" dirty="0" smtClean="0">
                    <a:solidFill>
                      <a:schemeClr val="tx1"/>
                    </a:solidFill>
                  </a:rPr>
                  <a:t> </a:t>
                </a:r>
                <a14:m>
                  <m:oMath xmlns:m="http://schemas.openxmlformats.org/officeDocument/2006/math">
                    <m:f>
                      <m:fPr>
                        <m:ctrlPr>
                          <a:rPr lang="bg-BG" sz="1800" i="1">
                            <a:solidFill>
                              <a:schemeClr val="tx1"/>
                            </a:solidFill>
                            <a:latin typeface="Cambria Math" charset="0"/>
                          </a:rPr>
                        </m:ctrlPr>
                      </m:fPr>
                      <m:num>
                        <m:r>
                          <m:rPr>
                            <m:sty m:val="p"/>
                          </m:rPr>
                          <a:rPr lang="it-IT" sz="1800">
                            <a:solidFill>
                              <a:schemeClr val="tx1"/>
                            </a:solidFill>
                            <a:latin typeface="Cambria Math" charset="0"/>
                          </a:rPr>
                          <m:t>qp</m:t>
                        </m:r>
                      </m:num>
                      <m:den>
                        <m:r>
                          <m:rPr>
                            <m:sty m:val="p"/>
                          </m:rPr>
                          <a:rPr lang="it-IT" sz="1800">
                            <a:solidFill>
                              <a:schemeClr val="tx1"/>
                            </a:solidFill>
                            <a:latin typeface="Cambria Math" charset="0"/>
                          </a:rPr>
                          <m:t>qp</m:t>
                        </m:r>
                        <m:r>
                          <a:rPr lang="it-IT" sz="1800">
                            <a:solidFill>
                              <a:schemeClr val="tx1"/>
                            </a:solidFill>
                            <a:latin typeface="Cambria Math" charset="0"/>
                          </a:rPr>
                          <m:t> + </m:t>
                        </m:r>
                        <m:r>
                          <m:rPr>
                            <m:sty m:val="p"/>
                          </m:rPr>
                          <a:rPr lang="it-IT" sz="1800">
                            <a:solidFill>
                              <a:schemeClr val="tx1"/>
                            </a:solidFill>
                            <a:latin typeface="Cambria Math" charset="0"/>
                          </a:rPr>
                          <m:t>q</m:t>
                        </m:r>
                        <m:r>
                          <a:rPr lang="it-IT" sz="1800">
                            <a:solidFill>
                              <a:schemeClr val="tx1"/>
                            </a:solidFill>
                            <a:latin typeface="Cambria Math" charset="0"/>
                          </a:rPr>
                          <m:t>(1−</m:t>
                        </m:r>
                        <m:r>
                          <m:rPr>
                            <m:sty m:val="p"/>
                          </m:rPr>
                          <a:rPr lang="it-IT" sz="1800">
                            <a:solidFill>
                              <a:schemeClr val="tx1"/>
                            </a:solidFill>
                            <a:latin typeface="Cambria Math" charset="0"/>
                          </a:rPr>
                          <m:t>p</m:t>
                        </m:r>
                        <m:r>
                          <a:rPr lang="it-IT" sz="1800">
                            <a:solidFill>
                              <a:schemeClr val="tx1"/>
                            </a:solidFill>
                            <a:latin typeface="Cambria Math" charset="0"/>
                          </a:rPr>
                          <m:t>)</m:t>
                        </m:r>
                      </m:den>
                    </m:f>
                  </m:oMath>
                </a14:m>
                <a:r>
                  <a:rPr lang="it-IT" dirty="0" smtClean="0">
                    <a:solidFill>
                      <a:schemeClr val="tx1"/>
                    </a:solidFill>
                  </a:rPr>
                  <a:t> = </a:t>
                </a:r>
                <a:r>
                  <a:rPr lang="it-IT" dirty="0" err="1" smtClean="0">
                    <a:solidFill>
                      <a:schemeClr val="tx1"/>
                    </a:solidFill>
                  </a:rPr>
                  <a:t>p</a:t>
                </a:r>
                <a:r>
                  <a:rPr lang="it-IT" dirty="0" smtClean="0">
                    <a:solidFill>
                      <a:schemeClr val="tx1"/>
                    </a:solidFill>
                  </a:rPr>
                  <a:t> </a:t>
                </a:r>
                <a:r>
                  <a:rPr lang="it-IT" sz="800" dirty="0" smtClean="0">
                    <a:solidFill>
                      <a:schemeClr val="tx1"/>
                    </a:solidFill>
                  </a:rPr>
                  <a:t>																									</a:t>
                </a:r>
                <a:r>
                  <a:rPr lang="it-IT" dirty="0" smtClean="0">
                    <a:solidFill>
                      <a:schemeClr val="tx1"/>
                    </a:solidFill>
                  </a:rPr>
                  <a:t>e </a:t>
                </a:r>
                <a:r>
                  <a:rPr lang="it-IT" dirty="0" err="1" smtClean="0">
                    <a:solidFill>
                      <a:schemeClr val="tx1"/>
                    </a:solidFill>
                  </a:rPr>
                  <a:t>P</a:t>
                </a:r>
                <a:r>
                  <a:rPr lang="it-IT" dirty="0" smtClean="0">
                    <a:solidFill>
                      <a:schemeClr val="tx1"/>
                    </a:solidFill>
                  </a:rPr>
                  <a:t>(N|A) = 1 </a:t>
                </a:r>
                <a14:m>
                  <m:oMath xmlns:m="http://schemas.openxmlformats.org/officeDocument/2006/math">
                    <m:r>
                      <a:rPr lang="it-IT">
                        <a:solidFill>
                          <a:schemeClr val="tx1"/>
                        </a:solidFill>
                        <a:latin typeface="Cambria Math" charset="0"/>
                      </a:rPr>
                      <m:t>−</m:t>
                    </m:r>
                  </m:oMath>
                </a14:m>
                <a:r>
                  <a:rPr lang="it-IT" dirty="0" smtClean="0">
                    <a:solidFill>
                      <a:schemeClr val="tx1"/>
                    </a:solidFill>
                  </a:rPr>
                  <a:t> </a:t>
                </a:r>
                <a:r>
                  <a:rPr lang="it-IT" dirty="0" err="1" smtClean="0">
                    <a:solidFill>
                      <a:schemeClr val="tx1"/>
                    </a:solidFill>
                  </a:rPr>
                  <a:t>P</a:t>
                </a:r>
                <a:r>
                  <a:rPr lang="it-IT" dirty="0" smtClean="0">
                    <a:solidFill>
                      <a:schemeClr val="tx1"/>
                    </a:solidFill>
                  </a:rPr>
                  <a:t>(Y|A) &lt; </a:t>
                </a:r>
                <a:r>
                  <a:rPr lang="it-IT" dirty="0" err="1" smtClean="0">
                    <a:solidFill>
                      <a:schemeClr val="tx1"/>
                    </a:solidFill>
                  </a:rPr>
                  <a:t>p</a:t>
                </a:r>
                <a:endParaRPr lang="it-IT" dirty="0" smtClean="0">
                  <a:solidFill>
                    <a:schemeClr val="tx1"/>
                  </a:solidFill>
                </a:endParaRPr>
              </a:p>
              <a:p>
                <a:pPr lvl="1"/>
                <a:r>
                  <a:rPr lang="it-IT" dirty="0" smtClean="0">
                    <a:solidFill>
                      <a:schemeClr val="tx1"/>
                    </a:solidFill>
                  </a:rPr>
                  <a:t>simmetricamente, se </a:t>
                </a:r>
                <a:r>
                  <a:rPr lang="it-IT" dirty="0">
                    <a:solidFill>
                      <a:schemeClr val="tx1"/>
                    </a:solidFill>
                  </a:rPr>
                  <a:t>viene ricevuto il segnale </a:t>
                </a:r>
                <a:r>
                  <a:rPr lang="it-IT" dirty="0" err="1" smtClean="0">
                    <a:solidFill>
                      <a:schemeClr val="tx1"/>
                    </a:solidFill>
                  </a:rPr>
                  <a:t>R</a:t>
                </a:r>
                <a:r>
                  <a:rPr lang="it-IT" dirty="0" smtClean="0">
                    <a:solidFill>
                      <a:schemeClr val="tx1"/>
                    </a:solidFill>
                  </a:rPr>
                  <a:t> </a:t>
                </a:r>
                <a:r>
                  <a:rPr lang="it-IT" dirty="0">
                    <a:solidFill>
                      <a:schemeClr val="tx1"/>
                    </a:solidFill>
                  </a:rPr>
                  <a:t>allora </a:t>
                </a:r>
                <a:r>
                  <a:rPr lang="it-IT" sz="800" dirty="0">
                    <a:solidFill>
                      <a:schemeClr val="tx1"/>
                    </a:solidFill>
                  </a:rPr>
                  <a:t>																											</a:t>
                </a:r>
                <a:r>
                  <a:rPr lang="it-IT" dirty="0" err="1" smtClean="0">
                    <a:solidFill>
                      <a:schemeClr val="tx1"/>
                    </a:solidFill>
                  </a:rPr>
                  <a:t>P</a:t>
                </a:r>
                <a:r>
                  <a:rPr lang="it-IT" dirty="0" smtClean="0">
                    <a:solidFill>
                      <a:schemeClr val="tx1"/>
                    </a:solidFill>
                  </a:rPr>
                  <a:t>(Y|R) </a:t>
                </a:r>
                <a:r>
                  <a:rPr lang="it-IT" dirty="0">
                    <a:solidFill>
                      <a:schemeClr val="tx1"/>
                    </a:solidFill>
                  </a:rPr>
                  <a:t>=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R</m:t>
                        </m:r>
                        <m:r>
                          <a:rPr lang="it-IT">
                            <a:solidFill>
                              <a:schemeClr val="tx1"/>
                            </a:solidFill>
                            <a:latin typeface="Cambria Math" charset="0"/>
                          </a:rPr>
                          <m:t>|</m:t>
                        </m:r>
                        <m:r>
                          <m:rPr>
                            <m:sty m:val="p"/>
                          </m:rPr>
                          <a:rPr lang="it-IT">
                            <a:solidFill>
                              <a:schemeClr val="tx1"/>
                            </a:solidFill>
                            <a:latin typeface="Cambria Math" charset="0"/>
                          </a:rPr>
                          <m:t>Y</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a:solidFill>
                              <a:schemeClr val="tx1"/>
                            </a:solidFill>
                            <a:latin typeface="Cambria Math" charset="0"/>
                            <a:ea typeface="Cambria Math" charset="0"/>
                            <a:cs typeface="Cambria Math" charset="0"/>
                          </a:rPr>
                          <m:t>Y</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R</m:t>
                        </m:r>
                        <m:r>
                          <a:rPr lang="it-IT">
                            <a:solidFill>
                              <a:schemeClr val="tx1"/>
                            </a:solidFill>
                            <a:latin typeface="Cambria Math" charset="0"/>
                          </a:rPr>
                          <m:t>|</m:t>
                        </m:r>
                        <m:r>
                          <m:rPr>
                            <m:sty m:val="p"/>
                          </m:rPr>
                          <a:rPr lang="it-IT">
                            <a:solidFill>
                              <a:schemeClr val="tx1"/>
                            </a:solidFill>
                            <a:latin typeface="Cambria Math" charset="0"/>
                          </a:rPr>
                          <m:t>Y</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a:solidFill>
                                  <a:schemeClr val="tx1"/>
                                </a:solidFill>
                                <a:latin typeface="Cambria Math" charset="0"/>
                                <a:ea typeface="Cambria Math" charset="0"/>
                                <a:cs typeface="Cambria Math" charset="0"/>
                              </a:rPr>
                              <m:t>Y</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R</m:t>
                        </m:r>
                        <m:r>
                          <a:rPr lang="it-IT">
                            <a:solidFill>
                              <a:schemeClr val="tx1"/>
                            </a:solidFill>
                            <a:latin typeface="Cambria Math" charset="0"/>
                          </a:rPr>
                          <m:t>|</m:t>
                        </m:r>
                        <m:r>
                          <m:rPr>
                            <m:sty m:val="p"/>
                          </m:rPr>
                          <a:rPr lang="it-IT">
                            <a:solidFill>
                              <a:schemeClr val="tx1"/>
                            </a:solidFill>
                            <a:latin typeface="Cambria Math" charset="0"/>
                          </a:rPr>
                          <m:t>N</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a:solidFill>
                                  <a:schemeClr val="tx1"/>
                                </a:solidFill>
                                <a:latin typeface="Cambria Math" charset="0"/>
                                <a:ea typeface="Cambria Math" charset="0"/>
                                <a:cs typeface="Cambria Math" charset="0"/>
                              </a:rPr>
                              <m:t>N</m:t>
                            </m:r>
                          </m:e>
                        </m:d>
                      </m:den>
                    </m:f>
                  </m:oMath>
                </a14:m>
                <a:r>
                  <a:rPr lang="it-IT" sz="1800" dirty="0">
                    <a:solidFill>
                      <a:schemeClr val="tx1"/>
                    </a:solidFill>
                  </a:rPr>
                  <a:t>  </a:t>
                </a:r>
                <a:r>
                  <a:rPr lang="it-IT" dirty="0">
                    <a:solidFill>
                      <a:schemeClr val="tx1"/>
                    </a:solidFill>
                  </a:rPr>
                  <a:t>= </a:t>
                </a:r>
                <a14:m>
                  <m:oMath xmlns:m="http://schemas.openxmlformats.org/officeDocument/2006/math">
                    <m:f>
                      <m:fPr>
                        <m:ctrlPr>
                          <a:rPr lang="bg-BG" sz="1800" i="1">
                            <a:solidFill>
                              <a:schemeClr val="tx1"/>
                            </a:solidFill>
                            <a:latin typeface="Cambria Math" charset="0"/>
                          </a:rPr>
                        </m:ctrlPr>
                      </m:fPr>
                      <m:num>
                        <m:r>
                          <a:rPr lang="it-IT" sz="1800" b="0" i="0" smtClean="0">
                            <a:solidFill>
                              <a:schemeClr val="tx1"/>
                            </a:solidFill>
                            <a:latin typeface="Cambria Math" charset="0"/>
                          </a:rPr>
                          <m:t>(1−</m:t>
                        </m:r>
                        <m:r>
                          <m:rPr>
                            <m:sty m:val="p"/>
                          </m:rPr>
                          <a:rPr lang="it-IT" sz="1800">
                            <a:solidFill>
                              <a:schemeClr val="tx1"/>
                            </a:solidFill>
                            <a:latin typeface="Cambria Math" charset="0"/>
                          </a:rPr>
                          <m:t>q</m:t>
                        </m:r>
                        <m:r>
                          <a:rPr lang="it-IT" sz="1800" b="0" i="0" smtClean="0">
                            <a:solidFill>
                              <a:schemeClr val="tx1"/>
                            </a:solidFill>
                            <a:latin typeface="Cambria Math" charset="0"/>
                          </a:rPr>
                          <m:t>)</m:t>
                        </m:r>
                        <m:r>
                          <m:rPr>
                            <m:sty m:val="p"/>
                          </m:rPr>
                          <a:rPr lang="it-IT" sz="1800">
                            <a:solidFill>
                              <a:schemeClr val="tx1"/>
                            </a:solidFill>
                            <a:latin typeface="Cambria Math" charset="0"/>
                          </a:rPr>
                          <m:t>p</m:t>
                        </m:r>
                      </m:num>
                      <m:den>
                        <m:r>
                          <a:rPr lang="it-IT" sz="1800" b="0" i="0" smtClean="0">
                            <a:solidFill>
                              <a:schemeClr val="tx1"/>
                            </a:solidFill>
                            <a:latin typeface="Cambria Math" charset="0"/>
                          </a:rPr>
                          <m:t>(1−</m:t>
                        </m:r>
                        <m:r>
                          <m:rPr>
                            <m:sty m:val="p"/>
                          </m:rPr>
                          <a:rPr lang="it-IT" sz="1800">
                            <a:solidFill>
                              <a:schemeClr val="tx1"/>
                            </a:solidFill>
                            <a:latin typeface="Cambria Math" charset="0"/>
                          </a:rPr>
                          <m:t>q</m:t>
                        </m:r>
                        <m:r>
                          <a:rPr lang="it-IT" sz="1800" b="0" i="0" smtClean="0">
                            <a:solidFill>
                              <a:schemeClr val="tx1"/>
                            </a:solidFill>
                            <a:latin typeface="Cambria Math" charset="0"/>
                          </a:rPr>
                          <m:t>)</m:t>
                        </m:r>
                        <m:r>
                          <m:rPr>
                            <m:sty m:val="p"/>
                          </m:rPr>
                          <a:rPr lang="it-IT" sz="1800">
                            <a:solidFill>
                              <a:schemeClr val="tx1"/>
                            </a:solidFill>
                            <a:latin typeface="Cambria Math" charset="0"/>
                          </a:rPr>
                          <m:t>p</m:t>
                        </m:r>
                        <m:r>
                          <a:rPr lang="it-IT" sz="1800">
                            <a:solidFill>
                              <a:schemeClr val="tx1"/>
                            </a:solidFill>
                            <a:latin typeface="Cambria Math" charset="0"/>
                          </a:rPr>
                          <m:t> + </m:t>
                        </m:r>
                        <m:r>
                          <m:rPr>
                            <m:sty m:val="p"/>
                          </m:rPr>
                          <a:rPr lang="it-IT" sz="1800">
                            <a:solidFill>
                              <a:schemeClr val="tx1"/>
                            </a:solidFill>
                            <a:latin typeface="Cambria Math" charset="0"/>
                          </a:rPr>
                          <m:t>q</m:t>
                        </m:r>
                        <m:r>
                          <a:rPr lang="it-IT" sz="1800">
                            <a:solidFill>
                              <a:schemeClr val="tx1"/>
                            </a:solidFill>
                            <a:latin typeface="Cambria Math" charset="0"/>
                          </a:rPr>
                          <m:t>(1−</m:t>
                        </m:r>
                        <m:r>
                          <m:rPr>
                            <m:sty m:val="p"/>
                          </m:rPr>
                          <a:rPr lang="it-IT" sz="1800">
                            <a:solidFill>
                              <a:schemeClr val="tx1"/>
                            </a:solidFill>
                            <a:latin typeface="Cambria Math" charset="0"/>
                          </a:rPr>
                          <m:t>p</m:t>
                        </m:r>
                        <m:r>
                          <a:rPr lang="it-IT" sz="1800">
                            <a:solidFill>
                              <a:schemeClr val="tx1"/>
                            </a:solidFill>
                            <a:latin typeface="Cambria Math" charset="0"/>
                          </a:rPr>
                          <m:t>)</m:t>
                        </m:r>
                      </m:den>
                    </m:f>
                  </m:oMath>
                </a14:m>
                <a:r>
                  <a:rPr lang="it-IT" dirty="0">
                    <a:solidFill>
                      <a:schemeClr val="tx1"/>
                    </a:solidFill>
                  </a:rPr>
                  <a:t> </a:t>
                </a:r>
                <a:r>
                  <a:rPr lang="it-IT" b="1" dirty="0" smtClean="0">
                    <a:solidFill>
                      <a:srgbClr val="FF0000"/>
                    </a:solidFill>
                  </a:rPr>
                  <a:t>&lt;</a:t>
                </a:r>
                <a:r>
                  <a:rPr lang="it-IT" dirty="0" smtClean="0">
                    <a:solidFill>
                      <a:schemeClr val="tx1"/>
                    </a:solidFill>
                  </a:rPr>
                  <a:t> </a:t>
                </a:r>
                <a14:m>
                  <m:oMath xmlns:m="http://schemas.openxmlformats.org/officeDocument/2006/math">
                    <m:f>
                      <m:fPr>
                        <m:ctrlPr>
                          <a:rPr lang="bg-BG" sz="1800" i="1">
                            <a:solidFill>
                              <a:schemeClr val="tx1"/>
                            </a:solidFill>
                            <a:latin typeface="Cambria Math" charset="0"/>
                          </a:rPr>
                        </m:ctrlPr>
                      </m:fPr>
                      <m:num>
                        <m:r>
                          <a:rPr lang="it-IT" sz="1800" b="0" i="0" smtClean="0">
                            <a:solidFill>
                              <a:schemeClr val="tx1"/>
                            </a:solidFill>
                            <a:latin typeface="Cambria Math" charset="0"/>
                          </a:rPr>
                          <m:t>(1−</m:t>
                        </m:r>
                        <m:r>
                          <m:rPr>
                            <m:sty m:val="p"/>
                          </m:rPr>
                          <a:rPr lang="it-IT" sz="1800">
                            <a:solidFill>
                              <a:schemeClr val="tx1"/>
                            </a:solidFill>
                            <a:latin typeface="Cambria Math" charset="0"/>
                          </a:rPr>
                          <m:t>q</m:t>
                        </m:r>
                        <m:r>
                          <a:rPr lang="it-IT" sz="1800" b="0" i="0" smtClean="0">
                            <a:solidFill>
                              <a:schemeClr val="tx1"/>
                            </a:solidFill>
                            <a:latin typeface="Cambria Math" charset="0"/>
                          </a:rPr>
                          <m:t>)</m:t>
                        </m:r>
                        <m:r>
                          <m:rPr>
                            <m:sty m:val="p"/>
                          </m:rPr>
                          <a:rPr lang="it-IT" sz="1800">
                            <a:solidFill>
                              <a:schemeClr val="tx1"/>
                            </a:solidFill>
                            <a:latin typeface="Cambria Math" charset="0"/>
                          </a:rPr>
                          <m:t>p</m:t>
                        </m:r>
                      </m:num>
                      <m:den>
                        <m:r>
                          <a:rPr lang="it-IT" sz="1800" b="0" i="0" smtClean="0">
                            <a:solidFill>
                              <a:schemeClr val="tx1"/>
                            </a:solidFill>
                            <a:latin typeface="Cambria Math" charset="0"/>
                          </a:rPr>
                          <m:t>(1−</m:t>
                        </m:r>
                        <m:r>
                          <m:rPr>
                            <m:sty m:val="p"/>
                          </m:rPr>
                          <a:rPr lang="it-IT" sz="1800">
                            <a:solidFill>
                              <a:schemeClr val="tx1"/>
                            </a:solidFill>
                            <a:latin typeface="Cambria Math" charset="0"/>
                          </a:rPr>
                          <m:t>q</m:t>
                        </m:r>
                        <m:r>
                          <a:rPr lang="it-IT" sz="1800" b="0" i="0" smtClean="0">
                            <a:solidFill>
                              <a:schemeClr val="tx1"/>
                            </a:solidFill>
                            <a:latin typeface="Cambria Math" charset="0"/>
                          </a:rPr>
                          <m:t>)</m:t>
                        </m:r>
                        <m:r>
                          <m:rPr>
                            <m:sty m:val="p"/>
                          </m:rPr>
                          <a:rPr lang="it-IT" sz="1800">
                            <a:solidFill>
                              <a:schemeClr val="tx1"/>
                            </a:solidFill>
                            <a:latin typeface="Cambria Math" charset="0"/>
                          </a:rPr>
                          <m:t>p</m:t>
                        </m:r>
                        <m:r>
                          <a:rPr lang="it-IT" sz="1800">
                            <a:solidFill>
                              <a:schemeClr val="tx1"/>
                            </a:solidFill>
                            <a:latin typeface="Cambria Math" charset="0"/>
                          </a:rPr>
                          <m:t> +(1−</m:t>
                        </m:r>
                        <m:r>
                          <m:rPr>
                            <m:sty m:val="p"/>
                          </m:rPr>
                          <a:rPr lang="it-IT" sz="1800" b="0" i="0" smtClean="0">
                            <a:solidFill>
                              <a:schemeClr val="tx1"/>
                            </a:solidFill>
                            <a:latin typeface="Cambria Math" charset="0"/>
                          </a:rPr>
                          <m:t>q</m:t>
                        </m:r>
                        <m:r>
                          <a:rPr lang="it-IT" sz="1800" b="0" i="0" smtClean="0">
                            <a:solidFill>
                              <a:schemeClr val="tx1"/>
                            </a:solidFill>
                            <a:latin typeface="Cambria Math" charset="0"/>
                          </a:rPr>
                          <m:t>)(1</m:t>
                        </m:r>
                        <m:r>
                          <a:rPr lang="it-IT" sz="1800">
                            <a:solidFill>
                              <a:schemeClr val="tx1"/>
                            </a:solidFill>
                            <a:latin typeface="Cambria Math" charset="0"/>
                          </a:rPr>
                          <m:t>−</m:t>
                        </m:r>
                        <m:r>
                          <m:rPr>
                            <m:sty m:val="p"/>
                          </m:rPr>
                          <a:rPr lang="it-IT" sz="1800">
                            <a:solidFill>
                              <a:schemeClr val="tx1"/>
                            </a:solidFill>
                            <a:latin typeface="Cambria Math" charset="0"/>
                          </a:rPr>
                          <m:t>p</m:t>
                        </m:r>
                        <m:r>
                          <a:rPr lang="it-IT" sz="1800">
                            <a:solidFill>
                              <a:schemeClr val="tx1"/>
                            </a:solidFill>
                            <a:latin typeface="Cambria Math" charset="0"/>
                          </a:rPr>
                          <m:t>)</m:t>
                        </m:r>
                      </m:den>
                    </m:f>
                  </m:oMath>
                </a14:m>
                <a:r>
                  <a:rPr lang="it-IT" dirty="0">
                    <a:solidFill>
                      <a:schemeClr val="tx1"/>
                    </a:solidFill>
                  </a:rPr>
                  <a:t> = </a:t>
                </a:r>
                <a:r>
                  <a:rPr lang="it-IT" dirty="0" err="1">
                    <a:solidFill>
                      <a:schemeClr val="tx1"/>
                    </a:solidFill>
                  </a:rPr>
                  <a:t>p</a:t>
                </a:r>
                <a:r>
                  <a:rPr lang="it-IT" dirty="0">
                    <a:solidFill>
                      <a:schemeClr val="tx1"/>
                    </a:solidFill>
                  </a:rPr>
                  <a:t> </a:t>
                </a:r>
                <a:r>
                  <a:rPr lang="it-IT" sz="800" dirty="0">
                    <a:solidFill>
                      <a:schemeClr val="tx1"/>
                    </a:solidFill>
                  </a:rPr>
                  <a:t>																							</a:t>
                </a:r>
                <a:r>
                  <a:rPr lang="it-IT" sz="800" dirty="0" smtClean="0">
                    <a:solidFill>
                      <a:schemeClr val="tx1"/>
                    </a:solidFill>
                  </a:rPr>
                  <a:t>     </a:t>
                </a:r>
                <a:r>
                  <a:rPr lang="it-IT" dirty="0" smtClean="0">
                    <a:solidFill>
                      <a:schemeClr val="tx1"/>
                    </a:solidFill>
                  </a:rPr>
                  <a:t>e </a:t>
                </a:r>
                <a:r>
                  <a:rPr lang="it-IT" dirty="0" err="1" smtClean="0">
                    <a:solidFill>
                      <a:schemeClr val="tx1"/>
                    </a:solidFill>
                  </a:rPr>
                  <a:t>P</a:t>
                </a:r>
                <a:r>
                  <a:rPr lang="it-IT" dirty="0" smtClean="0">
                    <a:solidFill>
                      <a:schemeClr val="tx1"/>
                    </a:solidFill>
                  </a:rPr>
                  <a:t>(N|R) </a:t>
                </a:r>
                <a:r>
                  <a:rPr lang="it-IT" dirty="0">
                    <a:solidFill>
                      <a:schemeClr val="tx1"/>
                    </a:solidFill>
                  </a:rPr>
                  <a:t>= 1 </a:t>
                </a:r>
                <a14:m>
                  <m:oMath xmlns:m="http://schemas.openxmlformats.org/officeDocument/2006/math">
                    <m:r>
                      <a:rPr lang="it-IT">
                        <a:solidFill>
                          <a:schemeClr val="tx1"/>
                        </a:solidFill>
                        <a:latin typeface="Cambria Math" charset="0"/>
                      </a:rPr>
                      <m:t>−</m:t>
                    </m:r>
                  </m:oMath>
                </a14:m>
                <a:r>
                  <a:rPr lang="it-IT" dirty="0">
                    <a:solidFill>
                      <a:schemeClr val="tx1"/>
                    </a:solidFill>
                  </a:rPr>
                  <a:t> </a:t>
                </a:r>
                <a:r>
                  <a:rPr lang="it-IT" dirty="0" smtClean="0">
                    <a:solidFill>
                      <a:schemeClr val="tx1"/>
                    </a:solidFill>
                  </a:rPr>
                  <a:t>P(Y|R) &gt; </a:t>
                </a:r>
                <a:r>
                  <a:rPr lang="it-IT" dirty="0" err="1" smtClean="0">
                    <a:solidFill>
                      <a:schemeClr val="tx1"/>
                    </a:solidFill>
                  </a:rPr>
                  <a:t>p</a:t>
                </a:r>
                <a:endParaRPr lang="it-IT" dirty="0">
                  <a:solidFill>
                    <a:schemeClr val="tx1"/>
                  </a:solidFill>
                </a:endParaRPr>
              </a:p>
              <a:p>
                <a:r>
                  <a:rPr lang="it-IT" dirty="0" smtClean="0">
                    <a:solidFill>
                      <a:schemeClr val="tx1"/>
                    </a:solidFill>
                  </a:rPr>
                  <a:t>conseguentemente, quando un individuo riceve un segnale</a:t>
                </a:r>
              </a:p>
              <a:p>
                <a:r>
                  <a:rPr lang="it-IT" dirty="0" smtClean="0">
                    <a:solidFill>
                      <a:schemeClr val="tx1"/>
                    </a:solidFill>
                  </a:rPr>
                  <a:t>e non ha altre informazioni </a:t>
                </a:r>
              </a:p>
              <a:p>
                <a:pPr lvl="1"/>
                <a:r>
                  <a:rPr lang="it-IT" dirty="0" smtClean="0">
                    <a:solidFill>
                      <a:schemeClr val="tx1"/>
                    </a:solidFill>
                  </a:rPr>
                  <a:t>derivanti dal comportamento di altri individui</a:t>
                </a:r>
              </a:p>
              <a:p>
                <a:r>
                  <a:rPr lang="it-IT" dirty="0" smtClean="0">
                    <a:solidFill>
                      <a:schemeClr val="tx1"/>
                    </a:solidFill>
                  </a:rPr>
                  <a:t>“segue” il segnale: sceglie Y quando riceve A, sceglie </a:t>
                </a:r>
                <a:r>
                  <a:rPr lang="it-IT" dirty="0" err="1" smtClean="0">
                    <a:solidFill>
                      <a:schemeClr val="tx1"/>
                    </a:solidFill>
                  </a:rPr>
                  <a:t>N</a:t>
                </a:r>
                <a:r>
                  <a:rPr lang="it-IT" dirty="0" smtClean="0">
                    <a:solidFill>
                      <a:schemeClr val="tx1"/>
                    </a:solidFill>
                  </a:rPr>
                  <a:t> quando riceve </a:t>
                </a:r>
                <a:r>
                  <a:rPr lang="it-IT" dirty="0" err="1" smtClean="0">
                    <a:solidFill>
                      <a:schemeClr val="tx1"/>
                    </a:solidFill>
                  </a:rPr>
                  <a:t>R</a:t>
                </a:r>
                <a:endParaRPr lang="it-IT" dirty="0" smtClean="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967520"/>
                <a:ext cx="9598929" cy="5723212"/>
              </a:xfrm>
              <a:blipFill rotWithShape="0">
                <a:blip r:embed="rId2"/>
                <a:stretch>
                  <a:fillRect l="-445" t="-639"/>
                </a:stretch>
              </a:blipFill>
            </p:spPr>
            <p:txBody>
              <a:bodyPr/>
              <a:lstStyle/>
              <a:p>
                <a:r>
                  <a:rPr lang="it-IT">
                    <a:noFill/>
                  </a:rPr>
                  <a:t> </a:t>
                </a:r>
              </a:p>
            </p:txBody>
          </p:sp>
        </mc:Fallback>
      </mc:AlternateContent>
    </p:spTree>
    <p:extLst>
      <p:ext uri="{BB962C8B-B14F-4D97-AF65-F5344CB8AC3E}">
        <p14:creationId xmlns:p14="http://schemas.microsoft.com/office/powerpoint/2010/main" val="32581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smtClean="0">
                <a:solidFill>
                  <a:schemeClr val="tx1"/>
                </a:solidFill>
              </a:rPr>
              <a:t>Un modello generale</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967520"/>
                <a:ext cx="9598929" cy="5723212"/>
              </a:xfrm>
            </p:spPr>
            <p:txBody>
              <a:bodyPr>
                <a:normAutofit/>
              </a:bodyPr>
              <a:lstStyle/>
              <a:p>
                <a:r>
                  <a:rPr lang="it-IT" dirty="0" smtClean="0">
                    <a:solidFill>
                      <a:schemeClr val="tx1"/>
                    </a:solidFill>
                  </a:rPr>
                  <a:t>Cominciamo ad analizzare come varia la probabilità che Y sia la scelta migliore nel caso in cui venga ricevuta una sequenza </a:t>
                </a:r>
                <a:r>
                  <a:rPr lang="it-IT" dirty="0" err="1" smtClean="0">
                    <a:solidFill>
                      <a:schemeClr val="tx1"/>
                    </a:solidFill>
                  </a:rPr>
                  <a:t>S</a:t>
                </a:r>
                <a:r>
                  <a:rPr lang="it-IT" dirty="0" smtClean="0">
                    <a:solidFill>
                      <a:schemeClr val="tx1"/>
                    </a:solidFill>
                  </a:rPr>
                  <a:t> di segnali</a:t>
                </a:r>
              </a:p>
              <a:p>
                <a:r>
                  <a:rPr lang="it-IT" dirty="0" smtClean="0">
                    <a:solidFill>
                      <a:schemeClr val="tx1"/>
                    </a:solidFill>
                  </a:rPr>
                  <a:t>se |</a:t>
                </a:r>
                <a:r>
                  <a:rPr lang="it-IT" dirty="0" err="1" smtClean="0">
                    <a:solidFill>
                      <a:schemeClr val="tx1"/>
                    </a:solidFill>
                  </a:rPr>
                  <a:t>S</a:t>
                </a:r>
                <a:r>
                  <a:rPr lang="it-IT" dirty="0" smtClean="0">
                    <a:solidFill>
                      <a:schemeClr val="tx1"/>
                    </a:solidFill>
                  </a:rPr>
                  <a:t>| &gt; 1, ossia, vengono ricevuti un certo numero di segnali </a:t>
                </a:r>
              </a:p>
              <a:p>
                <a:pPr lvl="1"/>
                <a:r>
                  <a:rPr lang="it-IT" dirty="0" smtClean="0">
                    <a:solidFill>
                      <a:schemeClr val="tx1"/>
                    </a:solidFill>
                  </a:rPr>
                  <a:t>diciamo, che vengono ricevuti a segnali A e </a:t>
                </a:r>
                <a:r>
                  <a:rPr lang="it-IT" dirty="0" err="1" smtClean="0">
                    <a:solidFill>
                      <a:schemeClr val="tx1"/>
                    </a:solidFill>
                  </a:rPr>
                  <a:t>r</a:t>
                </a:r>
                <a:r>
                  <a:rPr lang="it-IT" dirty="0" smtClean="0">
                    <a:solidFill>
                      <a:schemeClr val="tx1"/>
                    </a:solidFill>
                  </a:rPr>
                  <a:t> segnali </a:t>
                </a:r>
                <a:r>
                  <a:rPr lang="it-IT" dirty="0" err="1" smtClean="0">
                    <a:solidFill>
                      <a:schemeClr val="tx1"/>
                    </a:solidFill>
                  </a:rPr>
                  <a:t>R</a:t>
                </a:r>
                <a:r>
                  <a:rPr lang="it-IT" dirty="0" smtClean="0">
                    <a:solidFill>
                      <a:schemeClr val="tx1"/>
                    </a:solidFill>
                  </a:rPr>
                  <a:t> - allora </a:t>
                </a:r>
                <a:r>
                  <a:rPr lang="it-IT" sz="800" dirty="0" smtClean="0">
                    <a:solidFill>
                      <a:schemeClr val="tx1"/>
                    </a:solidFill>
                  </a:rPr>
                  <a:t>																										</a:t>
                </a:r>
                <a:r>
                  <a:rPr lang="it-IT" dirty="0" err="1" smtClean="0">
                    <a:solidFill>
                      <a:schemeClr val="tx1"/>
                    </a:solidFill>
                  </a:rPr>
                  <a:t>P</a:t>
                </a:r>
                <a:r>
                  <a:rPr lang="it-IT" dirty="0" smtClean="0">
                    <a:solidFill>
                      <a:schemeClr val="tx1"/>
                    </a:solidFill>
                  </a:rPr>
                  <a:t>(Y|S)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S</m:t>
                        </m:r>
                        <m:r>
                          <a:rPr lang="it-IT">
                            <a:solidFill>
                              <a:schemeClr val="tx1"/>
                            </a:solidFill>
                            <a:latin typeface="Cambria Math" charset="0"/>
                          </a:rPr>
                          <m:t>|</m:t>
                        </m:r>
                        <m:r>
                          <m:rPr>
                            <m:sty m:val="p"/>
                          </m:rPr>
                          <a:rPr lang="it-IT" b="0" i="0" smtClean="0">
                            <a:solidFill>
                              <a:schemeClr val="tx1"/>
                            </a:solidFill>
                            <a:latin typeface="Cambria Math" charset="0"/>
                          </a:rPr>
                          <m:t>Y</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r>
                          <a:rPr lang="it-IT">
                            <a:solidFill>
                              <a:schemeClr val="tx1"/>
                            </a:solidFill>
                            <a:latin typeface="Cambria Math" charset="0"/>
                            <a:ea typeface="Cambria Math" charset="0"/>
                            <a:cs typeface="Cambria Math" charset="0"/>
                          </a:rPr>
                          <m:t>(</m:t>
                        </m:r>
                        <m:r>
                          <m:rPr>
                            <m:sty m:val="p"/>
                          </m:rPr>
                          <a:rPr lang="it-IT" b="0" i="0" smtClean="0">
                            <a:solidFill>
                              <a:schemeClr val="tx1"/>
                            </a:solidFill>
                            <a:latin typeface="Cambria Math" charset="0"/>
                            <a:ea typeface="Cambria Math" charset="0"/>
                            <a:cs typeface="Cambria Math" charset="0"/>
                          </a:rPr>
                          <m:t>Y</m:t>
                        </m:r>
                        <m:r>
                          <a:rPr lang="it-IT">
                            <a:solidFill>
                              <a:schemeClr val="tx1"/>
                            </a:solidFill>
                            <a:latin typeface="Cambria Math" charset="0"/>
                            <a:ea typeface="Cambria Math" charset="0"/>
                            <a:cs typeface="Cambria Math" charset="0"/>
                          </a:rPr>
                          <m:t>)</m:t>
                        </m:r>
                      </m:num>
                      <m:den>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S</m:t>
                        </m:r>
                        <m:r>
                          <a:rPr lang="it-IT">
                            <a:solidFill>
                              <a:schemeClr val="tx1"/>
                            </a:solidFill>
                            <a:latin typeface="Cambria Math" charset="0"/>
                          </a:rPr>
                          <m:t>|</m:t>
                        </m:r>
                        <m:r>
                          <m:rPr>
                            <m:sty m:val="p"/>
                          </m:rPr>
                          <a:rPr lang="it-IT" b="0" i="0" smtClean="0">
                            <a:solidFill>
                              <a:schemeClr val="tx1"/>
                            </a:solidFill>
                            <a:latin typeface="Cambria Math" charset="0"/>
                          </a:rPr>
                          <m:t>Y</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Y</m:t>
                            </m:r>
                          </m:e>
                        </m:d>
                        <m:r>
                          <a:rPr lang="it-IT">
                            <a:solidFill>
                              <a:schemeClr val="tx1"/>
                            </a:solidFill>
                            <a:latin typeface="Cambria Math" charset="0"/>
                            <a:ea typeface="Cambria Math" charset="0"/>
                            <a:cs typeface="Cambria Math" charset="0"/>
                          </a:rPr>
                          <m:t> </m:t>
                        </m:r>
                        <m:r>
                          <a:rPr lang="it-IT">
                            <a:solidFill>
                              <a:schemeClr val="tx1"/>
                            </a:solidFill>
                            <a:latin typeface="Cambria Math" charset="0"/>
                          </a:rPr>
                          <m:t>+ </m:t>
                        </m:r>
                        <m:r>
                          <m:rPr>
                            <m:sty m:val="p"/>
                          </m:rPr>
                          <a:rPr lang="it-IT">
                            <a:solidFill>
                              <a:schemeClr val="tx1"/>
                            </a:solidFill>
                            <a:latin typeface="Cambria Math" charset="0"/>
                          </a:rPr>
                          <m:t>P</m:t>
                        </m:r>
                        <m:r>
                          <a:rPr lang="it-IT">
                            <a:solidFill>
                              <a:schemeClr val="tx1"/>
                            </a:solidFill>
                            <a:latin typeface="Cambria Math" charset="0"/>
                          </a:rPr>
                          <m:t>(</m:t>
                        </m:r>
                        <m:r>
                          <m:rPr>
                            <m:sty m:val="p"/>
                          </m:rPr>
                          <a:rPr lang="it-IT" b="0" i="0" smtClean="0">
                            <a:solidFill>
                              <a:schemeClr val="tx1"/>
                            </a:solidFill>
                            <a:latin typeface="Cambria Math" charset="0"/>
                          </a:rPr>
                          <m:t>S</m:t>
                        </m:r>
                        <m:r>
                          <a:rPr lang="it-IT">
                            <a:solidFill>
                              <a:schemeClr val="tx1"/>
                            </a:solidFill>
                            <a:latin typeface="Cambria Math" charset="0"/>
                          </a:rPr>
                          <m:t>|</m:t>
                        </m:r>
                        <m:r>
                          <m:rPr>
                            <m:sty m:val="p"/>
                          </m:rPr>
                          <a:rPr lang="it-IT" b="0" i="0" smtClean="0">
                            <a:solidFill>
                              <a:schemeClr val="tx1"/>
                            </a:solidFill>
                            <a:latin typeface="Cambria Math" charset="0"/>
                          </a:rPr>
                          <m:t>N</m:t>
                        </m:r>
                        <m:r>
                          <a:rPr lang="it-IT">
                            <a:solidFill>
                              <a:schemeClr val="tx1"/>
                            </a:solidFill>
                            <a:latin typeface="Cambria Math" charset="0"/>
                          </a:rPr>
                          <m:t>) ∙ </m:t>
                        </m:r>
                        <m:r>
                          <m:rPr>
                            <m:sty m:val="p"/>
                          </m:rPr>
                          <a:rPr lang="it-IT">
                            <a:solidFill>
                              <a:schemeClr val="tx1"/>
                            </a:solidFill>
                            <a:latin typeface="Cambria Math" charset="0"/>
                            <a:ea typeface="Cambria Math" charset="0"/>
                            <a:cs typeface="Cambria Math" charset="0"/>
                          </a:rPr>
                          <m:t>P</m:t>
                        </m:r>
                        <m:d>
                          <m:dPr>
                            <m:ctrlPr>
                              <a:rPr lang="it-IT" i="1">
                                <a:solidFill>
                                  <a:schemeClr val="tx1"/>
                                </a:solidFill>
                                <a:latin typeface="Cambria Math" charset="0"/>
                                <a:ea typeface="Cambria Math" charset="0"/>
                                <a:cs typeface="Cambria Math" charset="0"/>
                              </a:rPr>
                            </m:ctrlPr>
                          </m:dPr>
                          <m:e>
                            <m:r>
                              <m:rPr>
                                <m:sty m:val="p"/>
                              </m:rPr>
                              <a:rPr lang="it-IT" b="0" i="0" smtClean="0">
                                <a:solidFill>
                                  <a:schemeClr val="tx1"/>
                                </a:solidFill>
                                <a:latin typeface="Cambria Math" charset="0"/>
                                <a:ea typeface="Cambria Math" charset="0"/>
                                <a:cs typeface="Cambria Math" charset="0"/>
                              </a:rPr>
                              <m:t>N</m:t>
                            </m:r>
                          </m:e>
                        </m:d>
                      </m:den>
                    </m:f>
                  </m:oMath>
                </a14:m>
                <a:r>
                  <a:rPr lang="it-IT" sz="1800" dirty="0">
                    <a:solidFill>
                      <a:schemeClr val="tx1"/>
                    </a:solidFill>
                  </a:rPr>
                  <a:t>  </a:t>
                </a:r>
                <a:r>
                  <a:rPr lang="it-IT" dirty="0">
                    <a:solidFill>
                      <a:schemeClr val="tx1"/>
                    </a:solidFill>
                  </a:rPr>
                  <a:t>= </a:t>
                </a:r>
                <a14:m>
                  <m:oMath xmlns:m="http://schemas.openxmlformats.org/officeDocument/2006/math">
                    <m:f>
                      <m:fPr>
                        <m:ctrlPr>
                          <a:rPr lang="bg-BG" sz="1800" smtClean="0">
                            <a:solidFill>
                              <a:schemeClr val="tx1"/>
                            </a:solidFill>
                            <a:latin typeface="Cambria Math" charset="0"/>
                          </a:rPr>
                        </m:ctrlPr>
                      </m:fPr>
                      <m:num>
                        <m:sSup>
                          <m:sSupPr>
                            <m:ctrlPr>
                              <a:rPr lang="bg-BG" sz="1800" smtClean="0">
                                <a:solidFill>
                                  <a:schemeClr val="tx1"/>
                                </a:solidFill>
                                <a:latin typeface="Cambria Math" charset="0"/>
                              </a:rPr>
                            </m:ctrlPr>
                          </m:sSupPr>
                          <m:e>
                            <m:r>
                              <m:rPr>
                                <m:sty m:val="p"/>
                              </m:rPr>
                              <a:rPr lang="it-IT" sz="1800" b="0" i="0" smtClean="0">
                                <a:solidFill>
                                  <a:schemeClr val="tx1"/>
                                </a:solidFill>
                                <a:latin typeface="Cambria Math" charset="0"/>
                              </a:rPr>
                              <m:t>q</m:t>
                            </m:r>
                          </m:e>
                          <m:sup>
                            <m:r>
                              <m:rPr>
                                <m:sty m:val="p"/>
                              </m:rPr>
                              <a:rPr lang="it-IT" sz="1800" b="0" i="0" smtClean="0">
                                <a:solidFill>
                                  <a:schemeClr val="tx1"/>
                                </a:solidFill>
                                <a:latin typeface="Cambria Math" charset="0"/>
                              </a:rPr>
                              <m:t>a</m:t>
                            </m:r>
                          </m:sup>
                        </m:sSup>
                        <m:r>
                          <a:rPr lang="it-IT" sz="1800" b="0" i="0" smtClean="0">
                            <a:solidFill>
                              <a:schemeClr val="tx1"/>
                            </a:solidFill>
                            <a:latin typeface="Cambria Math" charset="0"/>
                          </a:rPr>
                          <m:t> </m:t>
                        </m:r>
                        <m:sSup>
                          <m:sSupPr>
                            <m:ctrlPr>
                              <a:rPr lang="it-IT" sz="1800" b="0" smtClean="0">
                                <a:solidFill>
                                  <a:schemeClr val="tx1"/>
                                </a:solidFill>
                                <a:latin typeface="Cambria Math" charset="0"/>
                              </a:rPr>
                            </m:ctrlPr>
                          </m:sSupPr>
                          <m:e>
                            <m:r>
                              <a:rPr lang="it-IT" sz="1800" b="0" i="0" smtClean="0">
                                <a:solidFill>
                                  <a:schemeClr val="tx1"/>
                                </a:solidFill>
                                <a:latin typeface="Cambria Math" charset="0"/>
                              </a:rPr>
                              <m:t>(1−</m:t>
                            </m:r>
                            <m:r>
                              <m:rPr>
                                <m:sty m:val="p"/>
                              </m:rPr>
                              <a:rPr lang="it-IT" sz="1800" b="0" i="0" smtClean="0">
                                <a:solidFill>
                                  <a:schemeClr val="tx1"/>
                                </a:solidFill>
                                <a:latin typeface="Cambria Math" charset="0"/>
                              </a:rPr>
                              <m:t>q</m:t>
                            </m:r>
                            <m:r>
                              <a:rPr lang="it-IT" sz="1800" b="0" i="0" smtClean="0">
                                <a:solidFill>
                                  <a:schemeClr val="tx1"/>
                                </a:solidFill>
                                <a:latin typeface="Cambria Math" charset="0"/>
                              </a:rPr>
                              <m:t>)</m:t>
                            </m:r>
                          </m:e>
                          <m:sup>
                            <m:r>
                              <m:rPr>
                                <m:sty m:val="p"/>
                              </m:rPr>
                              <a:rPr lang="it-IT" sz="1800" b="0" i="0" smtClean="0">
                                <a:solidFill>
                                  <a:schemeClr val="tx1"/>
                                </a:solidFill>
                                <a:latin typeface="Cambria Math" charset="0"/>
                              </a:rPr>
                              <m:t>r</m:t>
                            </m:r>
                          </m:sup>
                        </m:sSup>
                        <m:r>
                          <m:rPr>
                            <m:sty m:val="p"/>
                          </m:rPr>
                          <a:rPr lang="it-IT" sz="1800" b="0" i="0" smtClean="0">
                            <a:solidFill>
                              <a:schemeClr val="tx1"/>
                            </a:solidFill>
                            <a:latin typeface="Cambria Math" charset="0"/>
                          </a:rPr>
                          <m:t>p</m:t>
                        </m:r>
                      </m:num>
                      <m:den>
                        <m:sSup>
                          <m:sSupPr>
                            <m:ctrlPr>
                              <a:rPr lang="bg-BG" sz="1800">
                                <a:solidFill>
                                  <a:schemeClr val="tx1"/>
                                </a:solidFill>
                                <a:latin typeface="Cambria Math" charset="0"/>
                              </a:rPr>
                            </m:ctrlPr>
                          </m:sSupPr>
                          <m:e>
                            <m:r>
                              <m:rPr>
                                <m:sty m:val="p"/>
                              </m:rPr>
                              <a:rPr lang="it-IT" sz="1800" i="0">
                                <a:solidFill>
                                  <a:schemeClr val="tx1"/>
                                </a:solidFill>
                                <a:latin typeface="Cambria Math" charset="0"/>
                              </a:rPr>
                              <m:t>q</m:t>
                            </m:r>
                          </m:e>
                          <m:sup>
                            <m:r>
                              <m:rPr>
                                <m:sty m:val="p"/>
                              </m:rPr>
                              <a:rPr lang="it-IT" sz="1800" i="0">
                                <a:solidFill>
                                  <a:schemeClr val="tx1"/>
                                </a:solidFill>
                                <a:latin typeface="Cambria Math" charset="0"/>
                              </a:rPr>
                              <m:t>a</m:t>
                            </m:r>
                          </m:sup>
                        </m:sSup>
                        <m:r>
                          <a:rPr lang="it-IT" sz="1800" i="0">
                            <a:solidFill>
                              <a:schemeClr val="tx1"/>
                            </a:solidFill>
                            <a:latin typeface="Cambria Math" charset="0"/>
                          </a:rPr>
                          <m:t> </m:t>
                        </m:r>
                        <m:sSup>
                          <m:sSupPr>
                            <m:ctrlPr>
                              <a:rPr lang="it-IT" sz="1800">
                                <a:solidFill>
                                  <a:schemeClr val="tx1"/>
                                </a:solidFill>
                                <a:latin typeface="Cambria Math" charset="0"/>
                              </a:rPr>
                            </m:ctrlPr>
                          </m:sSupPr>
                          <m:e>
                            <m:r>
                              <a:rPr lang="it-IT" sz="1800" i="0">
                                <a:solidFill>
                                  <a:schemeClr val="tx1"/>
                                </a:solidFill>
                                <a:latin typeface="Cambria Math" charset="0"/>
                              </a:rPr>
                              <m:t>(1−</m:t>
                            </m:r>
                            <m:r>
                              <m:rPr>
                                <m:sty m:val="p"/>
                              </m:rPr>
                              <a:rPr lang="it-IT" sz="1800" i="0">
                                <a:solidFill>
                                  <a:schemeClr val="tx1"/>
                                </a:solidFill>
                                <a:latin typeface="Cambria Math" charset="0"/>
                              </a:rPr>
                              <m:t>q</m:t>
                            </m:r>
                            <m:r>
                              <a:rPr lang="it-IT" sz="1800" i="0">
                                <a:solidFill>
                                  <a:schemeClr val="tx1"/>
                                </a:solidFill>
                                <a:latin typeface="Cambria Math" charset="0"/>
                              </a:rPr>
                              <m:t>)</m:t>
                            </m:r>
                          </m:e>
                          <m:sup>
                            <m:r>
                              <m:rPr>
                                <m:sty m:val="p"/>
                              </m:rPr>
                              <a:rPr lang="it-IT" sz="1800" i="0">
                                <a:solidFill>
                                  <a:schemeClr val="tx1"/>
                                </a:solidFill>
                                <a:latin typeface="Cambria Math" charset="0"/>
                              </a:rPr>
                              <m:t>r</m:t>
                            </m:r>
                          </m:sup>
                        </m:sSup>
                        <m:r>
                          <m:rPr>
                            <m:sty m:val="p"/>
                          </m:rPr>
                          <a:rPr lang="it-IT" sz="1800" i="0">
                            <a:solidFill>
                              <a:schemeClr val="tx1"/>
                            </a:solidFill>
                            <a:latin typeface="Cambria Math" charset="0"/>
                          </a:rPr>
                          <m:t>p</m:t>
                        </m:r>
                        <m:r>
                          <a:rPr lang="it-IT" sz="1800" b="0" i="0" smtClean="0">
                            <a:solidFill>
                              <a:schemeClr val="tx1"/>
                            </a:solidFill>
                            <a:latin typeface="Cambria Math" charset="0"/>
                          </a:rPr>
                          <m:t>+ </m:t>
                        </m:r>
                        <m:sSup>
                          <m:sSupPr>
                            <m:ctrlPr>
                              <a:rPr lang="it-IT" sz="1800" b="0" smtClean="0">
                                <a:solidFill>
                                  <a:schemeClr val="tx1"/>
                                </a:solidFill>
                                <a:latin typeface="Cambria Math" charset="0"/>
                              </a:rPr>
                            </m:ctrlPr>
                          </m:sSupPr>
                          <m:e>
                            <m:r>
                              <a:rPr lang="it-IT" sz="1800" b="0" i="0" smtClean="0">
                                <a:solidFill>
                                  <a:schemeClr val="tx1"/>
                                </a:solidFill>
                                <a:latin typeface="Cambria Math" charset="0"/>
                              </a:rPr>
                              <m:t>(1−</m:t>
                            </m:r>
                            <m:r>
                              <m:rPr>
                                <m:sty m:val="p"/>
                              </m:rPr>
                              <a:rPr lang="it-IT" sz="1800" b="0" i="0" smtClean="0">
                                <a:solidFill>
                                  <a:schemeClr val="tx1"/>
                                </a:solidFill>
                                <a:latin typeface="Cambria Math" charset="0"/>
                              </a:rPr>
                              <m:t>q</m:t>
                            </m:r>
                            <m:r>
                              <a:rPr lang="it-IT" sz="1800" b="0" i="0" smtClean="0">
                                <a:solidFill>
                                  <a:schemeClr val="tx1"/>
                                </a:solidFill>
                                <a:latin typeface="Cambria Math" charset="0"/>
                              </a:rPr>
                              <m:t>)</m:t>
                            </m:r>
                          </m:e>
                          <m:sup>
                            <m:r>
                              <m:rPr>
                                <m:sty m:val="p"/>
                              </m:rPr>
                              <a:rPr lang="it-IT" sz="1800" b="0" i="0" smtClean="0">
                                <a:solidFill>
                                  <a:schemeClr val="tx1"/>
                                </a:solidFill>
                                <a:latin typeface="Cambria Math" charset="0"/>
                              </a:rPr>
                              <m:t>a</m:t>
                            </m:r>
                          </m:sup>
                        </m:sSup>
                        <m:r>
                          <a:rPr lang="it-IT" sz="1800" b="0" i="0" smtClean="0">
                            <a:solidFill>
                              <a:schemeClr val="tx1"/>
                            </a:solidFill>
                            <a:latin typeface="Cambria Math" charset="0"/>
                          </a:rPr>
                          <m:t> </m:t>
                        </m:r>
                        <m:sSup>
                          <m:sSupPr>
                            <m:ctrlPr>
                              <a:rPr lang="it-IT" sz="1800" b="0" smtClean="0">
                                <a:solidFill>
                                  <a:schemeClr val="tx1"/>
                                </a:solidFill>
                                <a:latin typeface="Cambria Math" charset="0"/>
                              </a:rPr>
                            </m:ctrlPr>
                          </m:sSupPr>
                          <m:e>
                            <m:r>
                              <m:rPr>
                                <m:sty m:val="p"/>
                              </m:rPr>
                              <a:rPr lang="it-IT" sz="1800" b="0" i="0" smtClean="0">
                                <a:solidFill>
                                  <a:schemeClr val="tx1"/>
                                </a:solidFill>
                                <a:latin typeface="Cambria Math" charset="0"/>
                              </a:rPr>
                              <m:t>q</m:t>
                            </m:r>
                          </m:e>
                          <m:sup>
                            <m:r>
                              <m:rPr>
                                <m:sty m:val="p"/>
                              </m:rPr>
                              <a:rPr lang="it-IT" sz="1800" b="0" i="0" smtClean="0">
                                <a:solidFill>
                                  <a:schemeClr val="tx1"/>
                                </a:solidFill>
                                <a:latin typeface="Cambria Math" charset="0"/>
                              </a:rPr>
                              <m:t>r</m:t>
                            </m:r>
                          </m:sup>
                        </m:sSup>
                        <m:r>
                          <a:rPr lang="it-IT" sz="1800" b="0" i="0" smtClean="0">
                            <a:solidFill>
                              <a:schemeClr val="tx1"/>
                            </a:solidFill>
                            <a:latin typeface="Cambria Math" charset="0"/>
                          </a:rPr>
                          <m:t>(1−</m:t>
                        </m:r>
                        <m:r>
                          <m:rPr>
                            <m:sty m:val="p"/>
                          </m:rPr>
                          <a:rPr lang="it-IT" sz="1800" b="0" i="0" smtClean="0">
                            <a:solidFill>
                              <a:schemeClr val="tx1"/>
                            </a:solidFill>
                            <a:latin typeface="Cambria Math" charset="0"/>
                          </a:rPr>
                          <m:t>p</m:t>
                        </m:r>
                        <m:r>
                          <a:rPr lang="it-IT" sz="1800" b="0" i="0" smtClean="0">
                            <a:solidFill>
                              <a:schemeClr val="tx1"/>
                            </a:solidFill>
                            <a:latin typeface="Cambria Math" charset="0"/>
                          </a:rPr>
                          <m:t>)</m:t>
                        </m:r>
                      </m:den>
                    </m:f>
                  </m:oMath>
                </a14:m>
                <a:r>
                  <a:rPr lang="it-IT" dirty="0" smtClean="0">
                    <a:solidFill>
                      <a:schemeClr val="tx1"/>
                    </a:solidFill>
                  </a:rPr>
                  <a:t> </a:t>
                </a:r>
                <a:r>
                  <a:rPr lang="it-IT" sz="800" dirty="0" smtClean="0">
                    <a:solidFill>
                      <a:schemeClr val="tx1"/>
                    </a:solidFill>
                  </a:rPr>
                  <a:t>																					</a:t>
                </a:r>
                <a:endParaRPr lang="it-IT" dirty="0" smtClean="0">
                  <a:solidFill>
                    <a:schemeClr val="tx1"/>
                  </a:solidFill>
                </a:endParaRPr>
              </a:p>
              <a:p>
                <a:pPr lvl="1"/>
                <a:r>
                  <a:rPr lang="it-IT" dirty="0" smtClean="0">
                    <a:solidFill>
                      <a:schemeClr val="tx1"/>
                    </a:solidFill>
                  </a:rPr>
                  <a:t>consideriamo il secondo addendo al denominatore: </a:t>
                </a:r>
                <a14:m>
                  <m:oMath xmlns:m="http://schemas.openxmlformats.org/officeDocument/2006/math">
                    <m:sSup>
                      <m:sSupPr>
                        <m:ctrlPr>
                          <a:rPr lang="it-IT">
                            <a:solidFill>
                              <a:schemeClr val="tx1"/>
                            </a:solidFill>
                            <a:latin typeface="Cambria Math" charset="0"/>
                          </a:rPr>
                        </m:ctrlPr>
                      </m:sSupPr>
                      <m:e>
                        <m:r>
                          <a:rPr lang="it-IT" i="0">
                            <a:solidFill>
                              <a:schemeClr val="tx1"/>
                            </a:solidFill>
                            <a:latin typeface="Cambria Math" charset="0"/>
                          </a:rPr>
                          <m:t>(1−</m:t>
                        </m:r>
                        <m:r>
                          <m:rPr>
                            <m:sty m:val="p"/>
                          </m:rPr>
                          <a:rPr lang="it-IT" i="0">
                            <a:solidFill>
                              <a:schemeClr val="tx1"/>
                            </a:solidFill>
                            <a:latin typeface="Cambria Math" charset="0"/>
                          </a:rPr>
                          <m:t>q</m:t>
                        </m:r>
                        <m:r>
                          <a:rPr lang="it-IT" i="0">
                            <a:solidFill>
                              <a:schemeClr val="tx1"/>
                            </a:solidFill>
                            <a:latin typeface="Cambria Math" charset="0"/>
                          </a:rPr>
                          <m:t>)</m:t>
                        </m:r>
                      </m:e>
                      <m:sup>
                        <m:r>
                          <m:rPr>
                            <m:sty m:val="p"/>
                          </m:rPr>
                          <a:rPr lang="it-IT" i="0">
                            <a:solidFill>
                              <a:schemeClr val="tx1"/>
                            </a:solidFill>
                            <a:latin typeface="Cambria Math" charset="0"/>
                          </a:rPr>
                          <m:t>a</m:t>
                        </m:r>
                      </m:sup>
                    </m:sSup>
                    <m:r>
                      <a:rPr lang="it-IT" i="0">
                        <a:solidFill>
                          <a:schemeClr val="tx1"/>
                        </a:solidFill>
                        <a:latin typeface="Cambria Math" charset="0"/>
                      </a:rPr>
                      <m:t> </m:t>
                    </m:r>
                    <m:sSup>
                      <m:sSupPr>
                        <m:ctrlPr>
                          <a:rPr lang="it-IT">
                            <a:solidFill>
                              <a:schemeClr val="tx1"/>
                            </a:solidFill>
                            <a:latin typeface="Cambria Math" charset="0"/>
                          </a:rPr>
                        </m:ctrlPr>
                      </m:sSupPr>
                      <m:e>
                        <m:r>
                          <m:rPr>
                            <m:sty m:val="p"/>
                          </m:rPr>
                          <a:rPr lang="it-IT" i="0">
                            <a:solidFill>
                              <a:schemeClr val="tx1"/>
                            </a:solidFill>
                            <a:latin typeface="Cambria Math" charset="0"/>
                          </a:rPr>
                          <m:t>q</m:t>
                        </m:r>
                      </m:e>
                      <m:sup>
                        <m:r>
                          <m:rPr>
                            <m:sty m:val="p"/>
                          </m:rPr>
                          <a:rPr lang="it-IT" i="0">
                            <a:solidFill>
                              <a:schemeClr val="tx1"/>
                            </a:solidFill>
                            <a:latin typeface="Cambria Math" charset="0"/>
                          </a:rPr>
                          <m:t>r</m:t>
                        </m:r>
                      </m:sup>
                    </m:sSup>
                    <m:sSup>
                      <m:sSupPr>
                        <m:ctrlPr>
                          <a:rPr lang="it-IT">
                            <a:solidFill>
                              <a:schemeClr val="tx1"/>
                            </a:solidFill>
                            <a:latin typeface="Cambria Math" charset="0"/>
                          </a:rPr>
                        </m:ctrlPr>
                      </m:sSupPr>
                      <m:e>
                        <m:r>
                          <a:rPr lang="it-IT" i="0">
                            <a:solidFill>
                              <a:schemeClr val="tx1"/>
                            </a:solidFill>
                            <a:latin typeface="Cambria Math" charset="0"/>
                          </a:rPr>
                          <m:t>(1−</m:t>
                        </m:r>
                        <m:r>
                          <m:rPr>
                            <m:sty m:val="p"/>
                          </m:rPr>
                          <a:rPr lang="it-IT" b="0" i="0" smtClean="0">
                            <a:solidFill>
                              <a:schemeClr val="tx1"/>
                            </a:solidFill>
                            <a:latin typeface="Cambria Math" charset="0"/>
                          </a:rPr>
                          <m:t>p</m:t>
                        </m:r>
                        <m:r>
                          <a:rPr lang="it-IT" i="0">
                            <a:solidFill>
                              <a:schemeClr val="tx1"/>
                            </a:solidFill>
                            <a:latin typeface="Cambria Math" charset="0"/>
                          </a:rPr>
                          <m:t>)</m:t>
                        </m:r>
                      </m:e>
                      <m:sup>
                        <m:r>
                          <a:rPr lang="it-IT" b="0" i="0" smtClean="0">
                            <a:solidFill>
                              <a:schemeClr val="tx1"/>
                            </a:solidFill>
                            <a:latin typeface="Cambria Math" charset="0"/>
                          </a:rPr>
                          <m:t> </m:t>
                        </m:r>
                      </m:sup>
                    </m:sSup>
                  </m:oMath>
                </a14:m>
                <a:r>
                  <a:rPr lang="it-IT" dirty="0" smtClean="0">
                    <a:solidFill>
                      <a:schemeClr val="tx1"/>
                    </a:solidFill>
                  </a:rPr>
                  <a:t>:</a:t>
                </a:r>
              </a:p>
              <a:p>
                <a:pPr lvl="2"/>
                <a:r>
                  <a:rPr lang="it-IT" sz="1600" dirty="0" smtClean="0">
                    <a:solidFill>
                      <a:schemeClr val="tx1"/>
                    </a:solidFill>
                  </a:rPr>
                  <a:t>se a &gt; </a:t>
                </a:r>
                <a:r>
                  <a:rPr lang="it-IT" sz="1600" dirty="0" err="1" smtClean="0">
                    <a:solidFill>
                      <a:schemeClr val="tx1"/>
                    </a:solidFill>
                  </a:rPr>
                  <a:t>r</a:t>
                </a:r>
                <a:r>
                  <a:rPr lang="it-IT" sz="1600" dirty="0" smtClean="0">
                    <a:solidFill>
                      <a:schemeClr val="tx1"/>
                    </a:solidFill>
                  </a:rPr>
                  <a:t> , poiché </a:t>
                </a:r>
                <a:r>
                  <a:rPr lang="it-IT" sz="1600" dirty="0" err="1" smtClean="0">
                    <a:solidFill>
                      <a:schemeClr val="tx1"/>
                    </a:solidFill>
                  </a:rPr>
                  <a:t>q</a:t>
                </a:r>
                <a:r>
                  <a:rPr lang="it-IT" sz="1600" dirty="0" smtClean="0">
                    <a:solidFill>
                      <a:schemeClr val="tx1"/>
                    </a:solidFill>
                  </a:rPr>
                  <a:t> &gt; </a:t>
                </a:r>
                <a14:m>
                  <m:oMath xmlns:m="http://schemas.openxmlformats.org/officeDocument/2006/math">
                    <m:f>
                      <m:fPr>
                        <m:ctrlPr>
                          <a:rPr lang="bg-BG" sz="1600" i="1" smtClean="0">
                            <a:solidFill>
                              <a:schemeClr val="tx1"/>
                            </a:solidFill>
                            <a:latin typeface="Cambria Math" charset="0"/>
                          </a:rPr>
                        </m:ctrlPr>
                      </m:fPr>
                      <m:num>
                        <m:r>
                          <a:rPr lang="it-IT" sz="1600" b="0" i="1" smtClean="0">
                            <a:solidFill>
                              <a:schemeClr val="tx1"/>
                            </a:solidFill>
                            <a:latin typeface="Cambria Math" charset="0"/>
                          </a:rPr>
                          <m:t>1</m:t>
                        </m:r>
                      </m:num>
                      <m:den>
                        <m:r>
                          <a:rPr lang="it-IT" sz="1600" b="0" i="1" smtClean="0">
                            <a:solidFill>
                              <a:schemeClr val="tx1"/>
                            </a:solidFill>
                            <a:latin typeface="Cambria Math" charset="0"/>
                          </a:rPr>
                          <m:t>2</m:t>
                        </m:r>
                      </m:den>
                    </m:f>
                  </m:oMath>
                </a14:m>
                <a:r>
                  <a:rPr lang="it-IT" sz="1600" dirty="0" smtClean="0">
                    <a:solidFill>
                      <a:schemeClr val="tx1"/>
                    </a:solidFill>
                  </a:rPr>
                  <a:t>, </a:t>
                </a:r>
                <a:r>
                  <a:rPr lang="it-IT" sz="1600" dirty="0">
                    <a:solidFill>
                      <a:schemeClr val="tx1"/>
                    </a:solidFill>
                  </a:rPr>
                  <a:t>allora </a:t>
                </a:r>
                <a:r>
                  <a:rPr lang="it-IT" sz="1600" dirty="0" smtClean="0">
                    <a:solidFill>
                      <a:schemeClr val="tx1"/>
                    </a:solidFill>
                  </a:rPr>
                  <a:t>														</a:t>
                </a:r>
                <a14:m>
                  <m:oMath xmlns:m="http://schemas.openxmlformats.org/officeDocument/2006/math">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r</m:t>
                        </m:r>
                      </m:sup>
                    </m:sSup>
                  </m:oMath>
                </a14:m>
                <a:r>
                  <a:rPr lang="it-IT" sz="1600" dirty="0" smtClean="0">
                    <a:solidFill>
                      <a:schemeClr val="tx1"/>
                    </a:solidFill>
                  </a:rPr>
                  <a:t> = </a:t>
                </a:r>
                <a14:m>
                  <m:oMath xmlns:m="http://schemas.openxmlformats.org/officeDocument/2006/math">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b="0" i="0" smtClean="0">
                            <a:solidFill>
                              <a:schemeClr val="tx1"/>
                            </a:solidFill>
                            <a:latin typeface="Cambria Math" charset="0"/>
                          </a:rPr>
                          <m:t>a</m:t>
                        </m:r>
                        <m:r>
                          <a:rPr lang="it-IT" sz="1600" b="0" i="0" smtClean="0">
                            <a:solidFill>
                              <a:schemeClr val="tx1"/>
                            </a:solidFill>
                            <a:latin typeface="Cambria Math" charset="0"/>
                          </a:rPr>
                          <m:t>−</m:t>
                        </m:r>
                        <m:r>
                          <m:rPr>
                            <m:sty m:val="p"/>
                          </m:rPr>
                          <a:rPr lang="it-IT" sz="1600" b="0" i="0" smtClean="0">
                            <a:solidFill>
                              <a:schemeClr val="tx1"/>
                            </a:solidFill>
                            <a:latin typeface="Cambria Math" charset="0"/>
                          </a:rPr>
                          <m:t>r</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b="0" i="0" smtClean="0">
                            <a:solidFill>
                              <a:schemeClr val="tx1"/>
                            </a:solidFill>
                            <a:latin typeface="Cambria Math" charset="0"/>
                          </a:rPr>
                          <m:t>r</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r</m:t>
                        </m:r>
                      </m:sup>
                    </m:sSup>
                  </m:oMath>
                </a14:m>
                <a:r>
                  <a:rPr lang="it-IT" sz="1600" dirty="0" smtClean="0">
                    <a:solidFill>
                      <a:schemeClr val="tx1"/>
                    </a:solidFill>
                  </a:rPr>
                  <a:t>&lt; </a:t>
                </a:r>
                <a14:m>
                  <m:oMath xmlns:m="http://schemas.openxmlformats.org/officeDocument/2006/math">
                    <m:sSup>
                      <m:sSupPr>
                        <m:ctrlPr>
                          <a:rPr lang="it-IT" sz="1600" smtClean="0">
                            <a:solidFill>
                              <a:schemeClr val="tx1"/>
                            </a:solidFill>
                            <a:latin typeface="Cambria Math" charset="0"/>
                          </a:rPr>
                        </m:ctrlPr>
                      </m:sSupPr>
                      <m:e>
                        <m:r>
                          <m:rPr>
                            <m:sty m:val="p"/>
                          </m:rPr>
                          <a:rPr lang="it-IT" sz="1600" b="0" i="0" smtClean="0">
                            <a:solidFill>
                              <a:schemeClr val="tx1"/>
                            </a:solidFill>
                            <a:latin typeface="Cambria Math" charset="0"/>
                          </a:rPr>
                          <m:t>q</m:t>
                        </m:r>
                      </m:e>
                      <m:sup>
                        <m:r>
                          <m:rPr>
                            <m:sty m:val="p"/>
                          </m:rPr>
                          <a:rPr lang="it-IT" sz="1600" b="0" i="0" smtClean="0">
                            <a:solidFill>
                              <a:schemeClr val="tx1"/>
                            </a:solidFill>
                            <a:latin typeface="Cambria Math" charset="0"/>
                          </a:rPr>
                          <m:t>a</m:t>
                        </m:r>
                        <m:r>
                          <a:rPr lang="it-IT" sz="1600" b="0" i="0" smtClean="0">
                            <a:solidFill>
                              <a:schemeClr val="tx1"/>
                            </a:solidFill>
                            <a:latin typeface="Cambria Math" charset="0"/>
                          </a:rPr>
                          <m:t>−</m:t>
                        </m:r>
                        <m:r>
                          <m:rPr>
                            <m:sty m:val="p"/>
                          </m:rPr>
                          <a:rPr lang="it-IT" sz="1600" b="0" i="0" smtClean="0">
                            <a:solidFill>
                              <a:schemeClr val="tx1"/>
                            </a:solidFill>
                            <a:latin typeface="Cambria Math" charset="0"/>
                          </a:rPr>
                          <m:t>r</m:t>
                        </m:r>
                      </m:sup>
                    </m:sSup>
                    <m:sSup>
                      <m:sSupPr>
                        <m:ctrlPr>
                          <a:rPr lang="it-IT" sz="1600" smtClean="0">
                            <a:solidFill>
                              <a:schemeClr val="tx1"/>
                            </a:solidFill>
                            <a:latin typeface="Cambria Math" charset="0"/>
                          </a:rPr>
                        </m:ctrlPr>
                      </m:sSupPr>
                      <m:e>
                        <m:r>
                          <a:rPr lang="it-IT" sz="1600" b="0" i="0" smtClean="0">
                            <a:solidFill>
                              <a:schemeClr val="tx1"/>
                            </a:solidFill>
                            <a:latin typeface="Cambria Math" charset="0"/>
                          </a:rPr>
                          <m:t>(1−</m:t>
                        </m:r>
                        <m:r>
                          <m:rPr>
                            <m:sty m:val="p"/>
                          </m:rPr>
                          <a:rPr lang="it-IT" sz="1600" b="0" i="0" smtClean="0">
                            <a:solidFill>
                              <a:schemeClr val="tx1"/>
                            </a:solidFill>
                            <a:latin typeface="Cambria Math" charset="0"/>
                          </a:rPr>
                          <m:t>q</m:t>
                        </m:r>
                        <m:r>
                          <a:rPr lang="it-IT" sz="1600" b="0" i="0" smtClean="0">
                            <a:solidFill>
                              <a:schemeClr val="tx1"/>
                            </a:solidFill>
                            <a:latin typeface="Cambria Math" charset="0"/>
                          </a:rPr>
                          <m:t>)</m:t>
                        </m:r>
                      </m:e>
                      <m:sup>
                        <m:r>
                          <m:rPr>
                            <m:sty m:val="p"/>
                          </m:rPr>
                          <a:rPr lang="it-IT" sz="1600" b="0" i="0" smtClean="0">
                            <a:solidFill>
                              <a:schemeClr val="tx1"/>
                            </a:solidFill>
                            <a:latin typeface="Cambria Math" charset="0"/>
                          </a:rPr>
                          <m:t>r</m:t>
                        </m:r>
                      </m:sup>
                    </m:sSup>
                    <m:sSup>
                      <m:sSupPr>
                        <m:ctrlPr>
                          <a:rPr lang="it-IT" sz="1600" smtClean="0">
                            <a:solidFill>
                              <a:schemeClr val="tx1"/>
                            </a:solidFill>
                            <a:latin typeface="Cambria Math" charset="0"/>
                          </a:rPr>
                        </m:ctrlPr>
                      </m:sSupPr>
                      <m:e>
                        <m:r>
                          <m:rPr>
                            <m:sty m:val="p"/>
                          </m:rPr>
                          <a:rPr lang="it-IT" sz="1600" b="0" i="0" smtClean="0">
                            <a:solidFill>
                              <a:schemeClr val="tx1"/>
                            </a:solidFill>
                            <a:latin typeface="Cambria Math" charset="0"/>
                          </a:rPr>
                          <m:t>q</m:t>
                        </m:r>
                      </m:e>
                      <m:sup>
                        <m:r>
                          <m:rPr>
                            <m:sty m:val="p"/>
                          </m:rPr>
                          <a:rPr lang="it-IT" sz="1600" b="0" i="0" smtClean="0">
                            <a:solidFill>
                              <a:schemeClr val="tx1"/>
                            </a:solidFill>
                            <a:latin typeface="Cambria Math" charset="0"/>
                          </a:rPr>
                          <m:t>r</m:t>
                        </m:r>
                      </m:sup>
                    </m:sSup>
                  </m:oMath>
                </a14:m>
                <a:r>
                  <a:rPr lang="it-IT" dirty="0" smtClean="0">
                    <a:solidFill>
                      <a:schemeClr val="tx1"/>
                    </a:solidFill>
                  </a:rPr>
                  <a:t> =   </a:t>
                </a:r>
                <a14:m>
                  <m:oMath xmlns:m="http://schemas.openxmlformats.org/officeDocument/2006/math">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oMath>
                </a14:m>
                <a:r>
                  <a:rPr lang="it-IT" sz="1600" dirty="0" smtClean="0">
                    <a:solidFill>
                      <a:schemeClr val="tx1"/>
                    </a:solidFill>
                  </a:rPr>
                  <a:t> </a:t>
                </a:r>
                <a:r>
                  <a:rPr lang="it-IT" sz="800" dirty="0" smtClean="0">
                    <a:solidFill>
                      <a:schemeClr val="tx1"/>
                    </a:solidFill>
                  </a:rPr>
                  <a:t>																					</a:t>
                </a:r>
                <a:r>
                  <a:rPr lang="it-IT" sz="800" smtClean="0">
                    <a:solidFill>
                      <a:schemeClr val="tx1"/>
                    </a:solidFill>
                  </a:rPr>
                  <a:t>     </a:t>
                </a:r>
                <a:r>
                  <a:rPr lang="it-IT" sz="800" smtClean="0">
                    <a:solidFill>
                      <a:schemeClr val="tx1"/>
                    </a:solidFill>
                  </a:rPr>
                  <a:t>                </a:t>
                </a:r>
                <a:r>
                  <a:rPr lang="it-IT" sz="1600" smtClean="0">
                    <a:solidFill>
                      <a:schemeClr val="tx1"/>
                    </a:solidFill>
                  </a:rPr>
                  <a:t>e </a:t>
                </a:r>
                <a:r>
                  <a:rPr lang="it-IT" sz="1600" dirty="0" smtClean="0">
                    <a:solidFill>
                      <a:schemeClr val="tx1"/>
                    </a:solidFill>
                  </a:rPr>
                  <a:t>quindi </a:t>
                </a:r>
                <a:r>
                  <a:rPr lang="it-IT" sz="1600" dirty="0">
                    <a:solidFill>
                      <a:schemeClr val="tx1"/>
                    </a:solidFill>
                  </a:rPr>
                  <a:t>P(Y|S) = </a:t>
                </a:r>
                <a14:m>
                  <m:oMath xmlns:m="http://schemas.openxmlformats.org/officeDocument/2006/math">
                    <m:f>
                      <m:fPr>
                        <m:ctrlPr>
                          <a:rPr lang="bg-BG" sz="1600">
                            <a:solidFill>
                              <a:schemeClr val="tx1"/>
                            </a:solidFill>
                            <a:latin typeface="Cambria Math" charset="0"/>
                          </a:rPr>
                        </m:ctrlPr>
                      </m:fPr>
                      <m:num>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num>
                      <m:den>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r</m:t>
                            </m:r>
                          </m:sup>
                        </m:sSup>
                        <m:r>
                          <a:rPr lang="it-IT" sz="1600" i="0">
                            <a:solidFill>
                              <a:schemeClr val="tx1"/>
                            </a:solidFill>
                            <a:latin typeface="Cambria Math" charset="0"/>
                          </a:rPr>
                          <m:t>(1−</m:t>
                        </m:r>
                        <m:r>
                          <m:rPr>
                            <m:sty m:val="p"/>
                          </m:rPr>
                          <a:rPr lang="it-IT" sz="1600" i="0">
                            <a:solidFill>
                              <a:schemeClr val="tx1"/>
                            </a:solidFill>
                            <a:latin typeface="Cambria Math" charset="0"/>
                          </a:rPr>
                          <m:t>p</m:t>
                        </m:r>
                        <m:r>
                          <a:rPr lang="it-IT" sz="1600" i="0">
                            <a:solidFill>
                              <a:schemeClr val="tx1"/>
                            </a:solidFill>
                            <a:latin typeface="Cambria Math" charset="0"/>
                          </a:rPr>
                          <m:t>)</m:t>
                        </m:r>
                      </m:den>
                    </m:f>
                  </m:oMath>
                </a14:m>
                <a:r>
                  <a:rPr lang="it-IT" sz="1600" dirty="0">
                    <a:solidFill>
                      <a:schemeClr val="tx1"/>
                    </a:solidFill>
                  </a:rPr>
                  <a:t> </a:t>
                </a:r>
                <a:r>
                  <a:rPr lang="it-IT" sz="1600" b="1" dirty="0">
                    <a:solidFill>
                      <a:srgbClr val="FF0000"/>
                    </a:solidFill>
                  </a:rPr>
                  <a:t>&gt;</a:t>
                </a:r>
                <a:r>
                  <a:rPr lang="it-IT" sz="1600" dirty="0">
                    <a:solidFill>
                      <a:schemeClr val="tx1"/>
                    </a:solidFill>
                  </a:rPr>
                  <a:t> </a:t>
                </a:r>
                <a14:m>
                  <m:oMath xmlns:m="http://schemas.openxmlformats.org/officeDocument/2006/math">
                    <m:f>
                      <m:fPr>
                        <m:ctrlPr>
                          <a:rPr lang="bg-BG" sz="1600" smtClean="0">
                            <a:solidFill>
                              <a:schemeClr val="tx1"/>
                            </a:solidFill>
                            <a:latin typeface="Cambria Math" charset="0"/>
                          </a:rPr>
                        </m:ctrlPr>
                      </m:fPr>
                      <m:num>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num>
                      <m:den>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r>
                          <a:rPr lang="it-IT" sz="1600" b="0" i="0" smtClean="0">
                            <a:solidFill>
                              <a:schemeClr val="tx1"/>
                            </a:solidFill>
                            <a:latin typeface="Cambria Math" charset="0"/>
                          </a:rPr>
                          <m:t>(1−</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r>
                              <a:rPr lang="it-IT" sz="1600" b="0" i="0" smtClean="0">
                                <a:solidFill>
                                  <a:schemeClr val="tx1"/>
                                </a:solidFill>
                                <a:latin typeface="Cambria Math" charset="0"/>
                              </a:rPr>
                              <m:t>)</m:t>
                            </m:r>
                          </m:e>
                          <m:sup>
                            <m:r>
                              <m:rPr>
                                <m:sty m:val="p"/>
                              </m:rPr>
                              <a:rPr lang="it-IT" sz="1600" i="0">
                                <a:solidFill>
                                  <a:schemeClr val="tx1"/>
                                </a:solidFill>
                                <a:latin typeface="Cambria Math" charset="0"/>
                              </a:rPr>
                              <m:t>r</m:t>
                            </m:r>
                          </m:sup>
                        </m:sSup>
                        <m:r>
                          <a:rPr lang="it-IT" sz="1600" i="0">
                            <a:solidFill>
                              <a:schemeClr val="tx1"/>
                            </a:solidFill>
                            <a:latin typeface="Cambria Math" charset="0"/>
                          </a:rPr>
                          <m:t>(1−</m:t>
                        </m:r>
                        <m:r>
                          <m:rPr>
                            <m:sty m:val="p"/>
                          </m:rPr>
                          <a:rPr lang="it-IT" sz="1600" i="0">
                            <a:solidFill>
                              <a:schemeClr val="tx1"/>
                            </a:solidFill>
                            <a:latin typeface="Cambria Math" charset="0"/>
                          </a:rPr>
                          <m:t>p</m:t>
                        </m:r>
                        <m:r>
                          <a:rPr lang="it-IT" sz="1600" i="0">
                            <a:solidFill>
                              <a:schemeClr val="tx1"/>
                            </a:solidFill>
                            <a:latin typeface="Cambria Math" charset="0"/>
                          </a:rPr>
                          <m:t>)</m:t>
                        </m:r>
                      </m:den>
                    </m:f>
                  </m:oMath>
                </a14:m>
                <a:r>
                  <a:rPr lang="it-IT" sz="1600" dirty="0">
                    <a:solidFill>
                      <a:schemeClr val="tx1"/>
                    </a:solidFill>
                  </a:rPr>
                  <a:t> </a:t>
                </a:r>
                <a:r>
                  <a:rPr lang="it-IT" sz="1600" dirty="0" smtClean="0">
                    <a:solidFill>
                      <a:schemeClr val="tx1"/>
                    </a:solidFill>
                  </a:rPr>
                  <a:t>= </a:t>
                </a:r>
                <a:r>
                  <a:rPr lang="it-IT" sz="1600" dirty="0" err="1">
                    <a:solidFill>
                      <a:schemeClr val="tx1"/>
                    </a:solidFill>
                  </a:rPr>
                  <a:t>p</a:t>
                </a:r>
                <a:r>
                  <a:rPr lang="it-IT" sz="1600" dirty="0">
                    <a:solidFill>
                      <a:schemeClr val="tx1"/>
                    </a:solidFill>
                  </a:rPr>
                  <a:t> </a:t>
                </a:r>
                <a:r>
                  <a:rPr lang="it-IT" sz="800" dirty="0" smtClean="0">
                    <a:solidFill>
                      <a:schemeClr val="tx1"/>
                    </a:solidFill>
                  </a:rPr>
                  <a:t>					</a:t>
                </a:r>
                <a:endParaRPr lang="it-IT" sz="1600" dirty="0" smtClean="0">
                  <a:solidFill>
                    <a:schemeClr val="tx1"/>
                  </a:solidFill>
                </a:endParaRPr>
              </a:p>
              <a:p>
                <a:pPr lvl="2"/>
                <a:r>
                  <a:rPr lang="it-IT" sz="1600" dirty="0">
                    <a:solidFill>
                      <a:schemeClr val="tx1"/>
                    </a:solidFill>
                  </a:rPr>
                  <a:t>se a </a:t>
                </a:r>
                <a:r>
                  <a:rPr lang="it-IT" sz="1600" dirty="0" smtClean="0">
                    <a:solidFill>
                      <a:schemeClr val="tx1"/>
                    </a:solidFill>
                  </a:rPr>
                  <a:t>&lt; </a:t>
                </a:r>
                <a:r>
                  <a:rPr lang="it-IT" sz="1600" dirty="0" err="1">
                    <a:solidFill>
                      <a:schemeClr val="tx1"/>
                    </a:solidFill>
                  </a:rPr>
                  <a:t>r</a:t>
                </a:r>
                <a:r>
                  <a:rPr lang="it-IT" sz="1600" dirty="0">
                    <a:solidFill>
                      <a:schemeClr val="tx1"/>
                    </a:solidFill>
                  </a:rPr>
                  <a:t> , </a:t>
                </a:r>
                <a:r>
                  <a:rPr lang="it-IT" sz="1600" dirty="0" smtClean="0">
                    <a:solidFill>
                      <a:schemeClr val="tx1"/>
                    </a:solidFill>
                  </a:rPr>
                  <a:t>allora </a:t>
                </a:r>
                <a:r>
                  <a:rPr lang="it-IT" sz="1600" dirty="0">
                    <a:solidFill>
                      <a:schemeClr val="tx1"/>
                    </a:solidFill>
                  </a:rPr>
                  <a:t>	</a:t>
                </a:r>
                <a14:m>
                  <m:oMath xmlns:m="http://schemas.openxmlformats.org/officeDocument/2006/math">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r</m:t>
                        </m:r>
                      </m:sup>
                    </m:sSup>
                  </m:oMath>
                </a14:m>
                <a:r>
                  <a:rPr lang="it-IT" sz="1600" dirty="0">
                    <a:solidFill>
                      <a:schemeClr val="tx1"/>
                    </a:solidFill>
                  </a:rPr>
                  <a:t> = </a:t>
                </a:r>
                <a14:m>
                  <m:oMath xmlns:m="http://schemas.openxmlformats.org/officeDocument/2006/math">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b="0" i="0" smtClean="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b="0" i="0" smtClean="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r</m:t>
                        </m:r>
                        <m:r>
                          <a:rPr lang="it-IT" sz="1600" b="0" i="0" smtClean="0">
                            <a:solidFill>
                              <a:schemeClr val="tx1"/>
                            </a:solidFill>
                            <a:latin typeface="Cambria Math" charset="0"/>
                          </a:rPr>
                          <m:t>−</m:t>
                        </m:r>
                        <m:r>
                          <m:rPr>
                            <m:sty m:val="p"/>
                          </m:rPr>
                          <a:rPr lang="it-IT" sz="1600" b="0" i="0" smtClean="0">
                            <a:solidFill>
                              <a:schemeClr val="tx1"/>
                            </a:solidFill>
                            <a:latin typeface="Cambria Math" charset="0"/>
                          </a:rPr>
                          <m:t>a</m:t>
                        </m:r>
                      </m:sup>
                    </m:sSup>
                  </m:oMath>
                </a14:m>
                <a:r>
                  <a:rPr lang="it-IT" sz="1600" dirty="0" smtClean="0">
                    <a:solidFill>
                      <a:schemeClr val="tx1"/>
                    </a:solidFill>
                  </a:rPr>
                  <a:t> &gt; </a:t>
                </a:r>
                <a14:m>
                  <m:oMath xmlns:m="http://schemas.openxmlformats.org/officeDocument/2006/math">
                    <m:sSup>
                      <m:sSupPr>
                        <m:ctrlPr>
                          <a:rPr lang="it-IT" sz="1600">
                            <a:solidFill>
                              <a:schemeClr val="tx1"/>
                            </a:solidFill>
                            <a:latin typeface="Cambria Math" charset="0"/>
                          </a:rPr>
                        </m:ctrlPr>
                      </m:sSupPr>
                      <m:e>
                        <m:r>
                          <a:rPr lang="it-IT" sz="1600" b="0" i="0" smtClean="0">
                            <a:solidFill>
                              <a:schemeClr val="tx1"/>
                            </a:solidFill>
                            <a:latin typeface="Cambria Math" charset="0"/>
                          </a:rPr>
                          <m:t>(1−</m:t>
                        </m:r>
                        <m:r>
                          <m:rPr>
                            <m:sty m:val="p"/>
                          </m:rPr>
                          <a:rPr lang="it-IT" sz="1600" i="0">
                            <a:solidFill>
                              <a:schemeClr val="tx1"/>
                            </a:solidFill>
                            <a:latin typeface="Cambria Math" charset="0"/>
                          </a:rPr>
                          <m:t>q</m:t>
                        </m:r>
                        <m:r>
                          <a:rPr lang="it-IT" sz="1600" b="0" i="0" smtClean="0">
                            <a:solidFill>
                              <a:schemeClr val="tx1"/>
                            </a:solidFill>
                            <a:latin typeface="Cambria Math" charset="0"/>
                          </a:rPr>
                          <m:t>)</m:t>
                        </m:r>
                      </m:e>
                      <m:sup>
                        <m:r>
                          <m:rPr>
                            <m:sty m:val="p"/>
                          </m:rPr>
                          <a:rPr lang="it-IT" sz="1600" i="0">
                            <a:solidFill>
                              <a:schemeClr val="tx1"/>
                            </a:solidFill>
                            <a:latin typeface="Cambria Math" charset="0"/>
                          </a:rPr>
                          <m:t>a</m:t>
                        </m:r>
                      </m:sup>
                    </m:sSup>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b="0" i="0" smtClean="0">
                            <a:solidFill>
                              <a:schemeClr val="tx1"/>
                            </a:solidFill>
                            <a:latin typeface="Cambria Math" charset="0"/>
                          </a:rPr>
                          <m:t>a</m:t>
                        </m:r>
                      </m:sup>
                    </m:sSup>
                    <m:sSup>
                      <m:sSupPr>
                        <m:ctrlPr>
                          <a:rPr lang="it-IT" sz="1600">
                            <a:solidFill>
                              <a:schemeClr val="tx1"/>
                            </a:solidFill>
                            <a:latin typeface="Cambria Math" charset="0"/>
                          </a:rPr>
                        </m:ctrlPr>
                      </m:sSupPr>
                      <m:e>
                        <m:r>
                          <a:rPr lang="it-IT" sz="1600" b="0" i="0" smtClean="0">
                            <a:solidFill>
                              <a:schemeClr val="tx1"/>
                            </a:solidFill>
                            <a:latin typeface="Cambria Math" charset="0"/>
                          </a:rPr>
                          <m:t>(1−</m:t>
                        </m:r>
                        <m:r>
                          <m:rPr>
                            <m:sty m:val="p"/>
                          </m:rPr>
                          <a:rPr lang="it-IT" sz="1600" i="0">
                            <a:solidFill>
                              <a:schemeClr val="tx1"/>
                            </a:solidFill>
                            <a:latin typeface="Cambria Math" charset="0"/>
                          </a:rPr>
                          <m:t>q</m:t>
                        </m:r>
                        <m:r>
                          <a:rPr lang="it-IT" sz="1600" b="0" i="0" smtClean="0">
                            <a:solidFill>
                              <a:schemeClr val="tx1"/>
                            </a:solidFill>
                            <a:latin typeface="Cambria Math" charset="0"/>
                          </a:rPr>
                          <m:t>)</m:t>
                        </m:r>
                      </m:e>
                      <m:sup>
                        <m:r>
                          <m:rPr>
                            <m:sty m:val="p"/>
                          </m:rPr>
                          <a:rPr lang="it-IT" sz="1600" i="0">
                            <a:solidFill>
                              <a:schemeClr val="tx1"/>
                            </a:solidFill>
                            <a:latin typeface="Cambria Math" charset="0"/>
                          </a:rPr>
                          <m:t>r</m:t>
                        </m:r>
                        <m:r>
                          <a:rPr lang="it-IT" sz="1600" b="0" i="0" smtClean="0">
                            <a:solidFill>
                              <a:schemeClr val="tx1"/>
                            </a:solidFill>
                            <a:latin typeface="Cambria Math" charset="0"/>
                          </a:rPr>
                          <m:t>−</m:t>
                        </m:r>
                        <m:r>
                          <m:rPr>
                            <m:sty m:val="p"/>
                          </m:rPr>
                          <a:rPr lang="it-IT" sz="1600" b="0" i="0" smtClean="0">
                            <a:solidFill>
                              <a:schemeClr val="tx1"/>
                            </a:solidFill>
                            <a:latin typeface="Cambria Math" charset="0"/>
                          </a:rPr>
                          <m:t>a</m:t>
                        </m:r>
                      </m:sup>
                    </m:sSup>
                  </m:oMath>
                </a14:m>
                <a:r>
                  <a:rPr lang="it-IT" sz="1600" dirty="0">
                    <a:solidFill>
                      <a:schemeClr val="tx1"/>
                    </a:solidFill>
                  </a:rPr>
                  <a:t> =   </a:t>
                </a:r>
                <a14:m>
                  <m:oMath xmlns:m="http://schemas.openxmlformats.org/officeDocument/2006/math">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oMath>
                </a14:m>
                <a:r>
                  <a:rPr lang="it-IT" sz="1600" dirty="0" smtClean="0">
                    <a:solidFill>
                      <a:schemeClr val="tx1"/>
                    </a:solidFill>
                  </a:rPr>
                  <a:t> </a:t>
                </a:r>
                <a:r>
                  <a:rPr lang="it-IT" sz="800" dirty="0" smtClean="0">
                    <a:solidFill>
                      <a:schemeClr val="tx1"/>
                    </a:solidFill>
                  </a:rPr>
                  <a:t>																				</a:t>
                </a:r>
                <a:r>
                  <a:rPr lang="it-IT" sz="1600" dirty="0" smtClean="0">
                    <a:solidFill>
                      <a:schemeClr val="tx1"/>
                    </a:solidFill>
                  </a:rPr>
                  <a:t>e </a:t>
                </a:r>
                <a:r>
                  <a:rPr lang="it-IT" sz="1600" dirty="0">
                    <a:solidFill>
                      <a:schemeClr val="tx1"/>
                    </a:solidFill>
                  </a:rPr>
                  <a:t>quindi P(Y|S) = </a:t>
                </a:r>
                <a14:m>
                  <m:oMath xmlns:m="http://schemas.openxmlformats.org/officeDocument/2006/math">
                    <m:f>
                      <m:fPr>
                        <m:ctrlPr>
                          <a:rPr lang="bg-BG" sz="1600">
                            <a:solidFill>
                              <a:schemeClr val="tx1"/>
                            </a:solidFill>
                            <a:latin typeface="Cambria Math" charset="0"/>
                          </a:rPr>
                        </m:ctrlPr>
                      </m:fPr>
                      <m:num>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num>
                      <m:den>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r</m:t>
                            </m:r>
                          </m:sup>
                        </m:sSup>
                        <m:r>
                          <a:rPr lang="it-IT" sz="1600" i="0">
                            <a:solidFill>
                              <a:schemeClr val="tx1"/>
                            </a:solidFill>
                            <a:latin typeface="Cambria Math" charset="0"/>
                          </a:rPr>
                          <m:t>(1−</m:t>
                        </m:r>
                        <m:r>
                          <m:rPr>
                            <m:sty m:val="p"/>
                          </m:rPr>
                          <a:rPr lang="it-IT" sz="1600" i="0">
                            <a:solidFill>
                              <a:schemeClr val="tx1"/>
                            </a:solidFill>
                            <a:latin typeface="Cambria Math" charset="0"/>
                          </a:rPr>
                          <m:t>p</m:t>
                        </m:r>
                        <m:r>
                          <a:rPr lang="it-IT" sz="1600" i="0">
                            <a:solidFill>
                              <a:schemeClr val="tx1"/>
                            </a:solidFill>
                            <a:latin typeface="Cambria Math" charset="0"/>
                          </a:rPr>
                          <m:t>)</m:t>
                        </m:r>
                      </m:den>
                    </m:f>
                  </m:oMath>
                </a14:m>
                <a:r>
                  <a:rPr lang="it-IT" sz="1600" dirty="0">
                    <a:solidFill>
                      <a:schemeClr val="tx1"/>
                    </a:solidFill>
                  </a:rPr>
                  <a:t> </a:t>
                </a:r>
                <a:r>
                  <a:rPr lang="it-IT" sz="1600" b="1" dirty="0" smtClean="0">
                    <a:solidFill>
                      <a:srgbClr val="FF0000"/>
                    </a:solidFill>
                  </a:rPr>
                  <a:t>&lt;</a:t>
                </a:r>
                <a:r>
                  <a:rPr lang="it-IT" sz="1600" dirty="0" smtClean="0">
                    <a:solidFill>
                      <a:schemeClr val="tx1"/>
                    </a:solidFill>
                  </a:rPr>
                  <a:t> </a:t>
                </a:r>
                <a14:m>
                  <m:oMath xmlns:m="http://schemas.openxmlformats.org/officeDocument/2006/math">
                    <m:f>
                      <m:fPr>
                        <m:ctrlPr>
                          <a:rPr lang="bg-BG" sz="1600">
                            <a:solidFill>
                              <a:schemeClr val="tx1"/>
                            </a:solidFill>
                            <a:latin typeface="Cambria Math" charset="0"/>
                          </a:rPr>
                        </m:ctrlPr>
                      </m:fPr>
                      <m:num>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num>
                      <m:den>
                        <m:sSup>
                          <m:sSupPr>
                            <m:ctrlPr>
                              <a:rPr lang="bg-BG"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m:rPr>
                            <m:sty m:val="p"/>
                          </m:rPr>
                          <a:rPr lang="it-IT" sz="1600" i="0">
                            <a:solidFill>
                              <a:schemeClr val="tx1"/>
                            </a:solidFill>
                            <a:latin typeface="Cambria Math" charset="0"/>
                          </a:rPr>
                          <m:t>p</m:t>
                        </m:r>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r>
                          <a:rPr lang="it-IT" sz="1600" i="0">
                            <a:solidFill>
                              <a:schemeClr val="tx1"/>
                            </a:solidFill>
                            <a:latin typeface="Cambria Math" charset="0"/>
                          </a:rPr>
                          <m:t> (1−</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r>
                          <a:rPr lang="it-IT" sz="1600" i="0">
                            <a:solidFill>
                              <a:schemeClr val="tx1"/>
                            </a:solidFill>
                            <a:latin typeface="Cambria Math" charset="0"/>
                          </a:rPr>
                          <m:t>(1−</m:t>
                        </m:r>
                        <m:r>
                          <m:rPr>
                            <m:sty m:val="p"/>
                          </m:rPr>
                          <a:rPr lang="it-IT" sz="1600" i="0">
                            <a:solidFill>
                              <a:schemeClr val="tx1"/>
                            </a:solidFill>
                            <a:latin typeface="Cambria Math" charset="0"/>
                          </a:rPr>
                          <m:t>p</m:t>
                        </m:r>
                        <m:r>
                          <a:rPr lang="it-IT" sz="1600" i="0">
                            <a:solidFill>
                              <a:schemeClr val="tx1"/>
                            </a:solidFill>
                            <a:latin typeface="Cambria Math" charset="0"/>
                          </a:rPr>
                          <m:t>)</m:t>
                        </m:r>
                      </m:den>
                    </m:f>
                  </m:oMath>
                </a14:m>
                <a:r>
                  <a:rPr lang="it-IT" sz="1600" dirty="0">
                    <a:solidFill>
                      <a:schemeClr val="tx1"/>
                    </a:solidFill>
                  </a:rPr>
                  <a:t> = </a:t>
                </a:r>
                <a:r>
                  <a:rPr lang="it-IT" sz="1600" dirty="0" err="1">
                    <a:solidFill>
                      <a:schemeClr val="tx1"/>
                    </a:solidFill>
                  </a:rPr>
                  <a:t>p</a:t>
                </a:r>
                <a:r>
                  <a:rPr lang="it-IT" sz="1600" dirty="0">
                    <a:solidFill>
                      <a:schemeClr val="tx1"/>
                    </a:solidFill>
                  </a:rPr>
                  <a:t> </a:t>
                </a:r>
                <a:r>
                  <a:rPr lang="it-IT" sz="800" dirty="0" smtClean="0">
                    <a:solidFill>
                      <a:schemeClr val="tx1"/>
                    </a:solidFill>
                  </a:rPr>
                  <a:t>				</a:t>
                </a:r>
                <a:endParaRPr lang="it-IT" sz="1600" dirty="0" smtClean="0">
                  <a:solidFill>
                    <a:schemeClr val="tx1"/>
                  </a:solidFill>
                </a:endParaRPr>
              </a:p>
              <a:p>
                <a:pPr lvl="2"/>
                <a:r>
                  <a:rPr lang="it-IT" sz="1600" dirty="0" smtClean="0">
                    <a:solidFill>
                      <a:schemeClr val="tx1"/>
                    </a:solidFill>
                  </a:rPr>
                  <a:t>se a = </a:t>
                </a:r>
                <a:r>
                  <a:rPr lang="it-IT" sz="1600" dirty="0" err="1" smtClean="0">
                    <a:solidFill>
                      <a:schemeClr val="tx1"/>
                    </a:solidFill>
                  </a:rPr>
                  <a:t>r</a:t>
                </a:r>
                <a:r>
                  <a:rPr lang="it-IT" sz="1600" dirty="0" smtClean="0">
                    <a:solidFill>
                      <a:schemeClr val="tx1"/>
                    </a:solidFill>
                  </a:rPr>
                  <a:t>, allora </a:t>
                </a:r>
                <a14:m>
                  <m:oMath xmlns:m="http://schemas.openxmlformats.org/officeDocument/2006/math">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a</m:t>
                        </m:r>
                      </m:sup>
                    </m:sSup>
                    <m:r>
                      <a:rPr lang="it-IT" sz="1600" i="0">
                        <a:solidFill>
                          <a:schemeClr val="tx1"/>
                        </a:solidFill>
                        <a:latin typeface="Cambria Math" charset="0"/>
                      </a:rPr>
                      <m:t> </m:t>
                    </m:r>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r</m:t>
                        </m:r>
                      </m:sup>
                    </m:sSup>
                  </m:oMath>
                </a14:m>
                <a:r>
                  <a:rPr lang="it-IT" sz="1600" dirty="0">
                    <a:solidFill>
                      <a:schemeClr val="tx1"/>
                    </a:solidFill>
                  </a:rPr>
                  <a:t> </a:t>
                </a:r>
                <a:r>
                  <a:rPr lang="it-IT" sz="1600" dirty="0" smtClean="0">
                    <a:solidFill>
                      <a:schemeClr val="tx1"/>
                    </a:solidFill>
                  </a:rPr>
                  <a:t>=   </a:t>
                </a:r>
                <a14:m>
                  <m:oMath xmlns:m="http://schemas.openxmlformats.org/officeDocument/2006/math">
                    <m:sSup>
                      <m:sSupPr>
                        <m:ctrlPr>
                          <a:rPr lang="it-IT" sz="1600">
                            <a:solidFill>
                              <a:schemeClr val="tx1"/>
                            </a:solidFill>
                            <a:latin typeface="Cambria Math" charset="0"/>
                          </a:rPr>
                        </m:ctrlPr>
                      </m:sSupPr>
                      <m:e>
                        <m:r>
                          <m:rPr>
                            <m:sty m:val="p"/>
                          </m:rPr>
                          <a:rPr lang="it-IT" sz="1600" i="0">
                            <a:solidFill>
                              <a:schemeClr val="tx1"/>
                            </a:solidFill>
                            <a:latin typeface="Cambria Math" charset="0"/>
                          </a:rPr>
                          <m:t>q</m:t>
                        </m:r>
                      </m:e>
                      <m:sup>
                        <m:r>
                          <m:rPr>
                            <m:sty m:val="p"/>
                          </m:rPr>
                          <a:rPr lang="it-IT" sz="1600" i="0">
                            <a:solidFill>
                              <a:schemeClr val="tx1"/>
                            </a:solidFill>
                            <a:latin typeface="Cambria Math" charset="0"/>
                          </a:rPr>
                          <m:t>a</m:t>
                        </m:r>
                      </m:sup>
                    </m:sSup>
                    <m:sSup>
                      <m:sSupPr>
                        <m:ctrlPr>
                          <a:rPr lang="it-IT" sz="1600">
                            <a:solidFill>
                              <a:schemeClr val="tx1"/>
                            </a:solidFill>
                            <a:latin typeface="Cambria Math" charset="0"/>
                          </a:rPr>
                        </m:ctrlPr>
                      </m:sSupPr>
                      <m:e>
                        <m:r>
                          <a:rPr lang="it-IT" sz="1600" i="0">
                            <a:solidFill>
                              <a:schemeClr val="tx1"/>
                            </a:solidFill>
                            <a:latin typeface="Cambria Math" charset="0"/>
                          </a:rPr>
                          <m:t>(1−</m:t>
                        </m:r>
                        <m:r>
                          <m:rPr>
                            <m:sty m:val="p"/>
                          </m:rPr>
                          <a:rPr lang="it-IT" sz="1600" i="0">
                            <a:solidFill>
                              <a:schemeClr val="tx1"/>
                            </a:solidFill>
                            <a:latin typeface="Cambria Math" charset="0"/>
                          </a:rPr>
                          <m:t>q</m:t>
                        </m:r>
                        <m:r>
                          <a:rPr lang="it-IT" sz="1600" i="0">
                            <a:solidFill>
                              <a:schemeClr val="tx1"/>
                            </a:solidFill>
                            <a:latin typeface="Cambria Math" charset="0"/>
                          </a:rPr>
                          <m:t>)</m:t>
                        </m:r>
                      </m:e>
                      <m:sup>
                        <m:r>
                          <m:rPr>
                            <m:sty m:val="p"/>
                          </m:rPr>
                          <a:rPr lang="it-IT" sz="1600" i="0">
                            <a:solidFill>
                              <a:schemeClr val="tx1"/>
                            </a:solidFill>
                            <a:latin typeface="Cambria Math" charset="0"/>
                          </a:rPr>
                          <m:t>r</m:t>
                        </m:r>
                      </m:sup>
                    </m:sSup>
                  </m:oMath>
                </a14:m>
                <a:r>
                  <a:rPr lang="it-IT" sz="1600" dirty="0" smtClean="0">
                    <a:solidFill>
                      <a:schemeClr val="tx1"/>
                    </a:solidFill>
                  </a:rPr>
                  <a:t> e quindi  </a:t>
                </a:r>
                <a:r>
                  <a:rPr lang="it-IT" sz="1600" dirty="0" err="1">
                    <a:solidFill>
                      <a:schemeClr val="tx1"/>
                    </a:solidFill>
                  </a:rPr>
                  <a:t>P</a:t>
                </a:r>
                <a:r>
                  <a:rPr lang="it-IT" sz="1600" dirty="0">
                    <a:solidFill>
                      <a:schemeClr val="tx1"/>
                    </a:solidFill>
                  </a:rPr>
                  <a:t>(Y|S) = </a:t>
                </a:r>
                <a:r>
                  <a:rPr lang="it-IT" sz="1600" dirty="0" err="1" smtClean="0">
                    <a:solidFill>
                      <a:schemeClr val="tx1"/>
                    </a:solidFill>
                  </a:rPr>
                  <a:t>p</a:t>
                </a:r>
                <a:endParaRPr lang="it-IT" sz="1600"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967520"/>
                <a:ext cx="9598929" cy="5723212"/>
              </a:xfrm>
              <a:blipFill rotWithShape="0">
                <a:blip r:embed="rId2"/>
                <a:stretch>
                  <a:fillRect l="-445" t="-639"/>
                </a:stretch>
              </a:blipFill>
            </p:spPr>
            <p:txBody>
              <a:bodyPr/>
              <a:lstStyle/>
              <a:p>
                <a:r>
                  <a:rPr lang="it-IT">
                    <a:noFill/>
                  </a:rPr>
                  <a:t> </a:t>
                </a:r>
              </a:p>
            </p:txBody>
          </p:sp>
        </mc:Fallback>
      </mc:AlternateContent>
    </p:spTree>
    <p:extLst>
      <p:ext uri="{BB962C8B-B14F-4D97-AF65-F5344CB8AC3E}">
        <p14:creationId xmlns:p14="http://schemas.microsoft.com/office/powerpoint/2010/main" val="1973358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smtClean="0">
                <a:solidFill>
                  <a:schemeClr val="tx1"/>
                </a:solidFill>
              </a:rPr>
              <a:t>Un modello generale</a:t>
            </a:r>
            <a:endParaRPr lang="it-IT" dirty="0">
              <a:solidFill>
                <a:schemeClr val="tx1"/>
              </a:solidFill>
            </a:endParaRPr>
          </a:p>
        </p:txBody>
      </p:sp>
      <p:sp>
        <p:nvSpPr>
          <p:cNvPr id="3" name="Segnaposto contenuto 2"/>
          <p:cNvSpPr>
            <a:spLocks noGrp="1"/>
          </p:cNvSpPr>
          <p:nvPr>
            <p:ph idx="1"/>
          </p:nvPr>
        </p:nvSpPr>
        <p:spPr>
          <a:xfrm>
            <a:off x="1874545" y="967520"/>
            <a:ext cx="9598929" cy="5723212"/>
          </a:xfrm>
        </p:spPr>
        <p:txBody>
          <a:bodyPr>
            <a:normAutofit/>
          </a:bodyPr>
          <a:lstStyle/>
          <a:p>
            <a:r>
              <a:rPr lang="it-IT" dirty="0">
                <a:solidFill>
                  <a:schemeClr val="tx1"/>
                </a:solidFill>
              </a:rPr>
              <a:t>S</a:t>
            </a:r>
            <a:r>
              <a:rPr lang="it-IT" dirty="0" smtClean="0">
                <a:solidFill>
                  <a:schemeClr val="tx1"/>
                </a:solidFill>
              </a:rPr>
              <a:t>e viene ricevuta una sequenza </a:t>
            </a:r>
            <a:r>
              <a:rPr lang="it-IT" dirty="0" err="1" smtClean="0">
                <a:solidFill>
                  <a:schemeClr val="tx1"/>
                </a:solidFill>
              </a:rPr>
              <a:t>S</a:t>
            </a:r>
            <a:r>
              <a:rPr lang="it-IT" dirty="0" smtClean="0">
                <a:solidFill>
                  <a:schemeClr val="tx1"/>
                </a:solidFill>
              </a:rPr>
              <a:t> di segnali</a:t>
            </a:r>
            <a:r>
              <a:rPr lang="it-IT" dirty="0">
                <a:solidFill>
                  <a:schemeClr val="tx1"/>
                </a:solidFill>
              </a:rPr>
              <a:t> </a:t>
            </a:r>
            <a:r>
              <a:rPr lang="it-IT" dirty="0" smtClean="0">
                <a:solidFill>
                  <a:schemeClr val="tx1"/>
                </a:solidFill>
              </a:rPr>
              <a:t>che contiene a segnali A 			  e </a:t>
            </a:r>
            <a:r>
              <a:rPr lang="it-IT" dirty="0" err="1" smtClean="0">
                <a:solidFill>
                  <a:schemeClr val="tx1"/>
                </a:solidFill>
              </a:rPr>
              <a:t>r</a:t>
            </a:r>
            <a:r>
              <a:rPr lang="it-IT" dirty="0" smtClean="0">
                <a:solidFill>
                  <a:schemeClr val="tx1"/>
                </a:solidFill>
              </a:rPr>
              <a:t> segnali </a:t>
            </a:r>
            <a:r>
              <a:rPr lang="it-IT" dirty="0" err="1" smtClean="0">
                <a:solidFill>
                  <a:schemeClr val="tx1"/>
                </a:solidFill>
              </a:rPr>
              <a:t>R</a:t>
            </a:r>
            <a:endParaRPr lang="it-IT" dirty="0">
              <a:solidFill>
                <a:schemeClr val="tx1"/>
              </a:solidFill>
            </a:endParaRPr>
          </a:p>
          <a:p>
            <a:pPr lvl="1"/>
            <a:r>
              <a:rPr lang="it-IT" dirty="0" smtClean="0">
                <a:solidFill>
                  <a:schemeClr val="tx1"/>
                </a:solidFill>
              </a:rPr>
              <a:t>se a &gt; </a:t>
            </a:r>
            <a:r>
              <a:rPr lang="it-IT" dirty="0" err="1" smtClean="0">
                <a:solidFill>
                  <a:schemeClr val="tx1"/>
                </a:solidFill>
              </a:rPr>
              <a:t>r</a:t>
            </a:r>
            <a:r>
              <a:rPr lang="it-IT" dirty="0" smtClean="0">
                <a:solidFill>
                  <a:schemeClr val="tx1"/>
                </a:solidFill>
              </a:rPr>
              <a:t> , allora </a:t>
            </a:r>
            <a:r>
              <a:rPr lang="it-IT" dirty="0" err="1" smtClean="0">
                <a:solidFill>
                  <a:schemeClr val="tx1"/>
                </a:solidFill>
              </a:rPr>
              <a:t>P</a:t>
            </a:r>
            <a:r>
              <a:rPr lang="it-IT" dirty="0" smtClean="0">
                <a:solidFill>
                  <a:schemeClr val="tx1"/>
                </a:solidFill>
              </a:rPr>
              <a:t>(Y|S</a:t>
            </a:r>
            <a:r>
              <a:rPr lang="it-IT" dirty="0">
                <a:solidFill>
                  <a:schemeClr val="tx1"/>
                </a:solidFill>
              </a:rPr>
              <a:t>) </a:t>
            </a:r>
            <a:r>
              <a:rPr lang="it-IT" dirty="0" smtClean="0">
                <a:solidFill>
                  <a:schemeClr val="tx1"/>
                </a:solidFill>
              </a:rPr>
              <a:t>&gt; </a:t>
            </a:r>
            <a:r>
              <a:rPr lang="it-IT" dirty="0" err="1" smtClean="0">
                <a:solidFill>
                  <a:schemeClr val="tx1"/>
                </a:solidFill>
              </a:rPr>
              <a:t>p</a:t>
            </a:r>
            <a:r>
              <a:rPr lang="it-IT" dirty="0" smtClean="0">
                <a:solidFill>
                  <a:schemeClr val="tx1"/>
                </a:solidFill>
              </a:rPr>
              <a:t> </a:t>
            </a:r>
            <a:endParaRPr lang="it-IT" sz="600" dirty="0">
              <a:solidFill>
                <a:schemeClr val="tx1"/>
              </a:solidFill>
            </a:endParaRPr>
          </a:p>
          <a:p>
            <a:pPr lvl="1"/>
            <a:r>
              <a:rPr lang="it-IT" sz="1600" dirty="0" smtClean="0">
                <a:solidFill>
                  <a:schemeClr val="tx1"/>
                </a:solidFill>
              </a:rPr>
              <a:t>se </a:t>
            </a:r>
            <a:r>
              <a:rPr lang="it-IT" sz="1600" dirty="0">
                <a:solidFill>
                  <a:schemeClr val="tx1"/>
                </a:solidFill>
              </a:rPr>
              <a:t>a </a:t>
            </a:r>
            <a:r>
              <a:rPr lang="it-IT" sz="1600" dirty="0" smtClean="0">
                <a:solidFill>
                  <a:schemeClr val="tx1"/>
                </a:solidFill>
              </a:rPr>
              <a:t>&lt; </a:t>
            </a:r>
            <a:r>
              <a:rPr lang="it-IT" sz="1600" dirty="0" err="1">
                <a:solidFill>
                  <a:schemeClr val="tx1"/>
                </a:solidFill>
              </a:rPr>
              <a:t>r</a:t>
            </a:r>
            <a:r>
              <a:rPr lang="it-IT" sz="1600" dirty="0">
                <a:solidFill>
                  <a:schemeClr val="tx1"/>
                </a:solidFill>
              </a:rPr>
              <a:t> , </a:t>
            </a:r>
            <a:r>
              <a:rPr lang="it-IT" sz="1600" dirty="0" smtClean="0">
                <a:solidFill>
                  <a:schemeClr val="tx1"/>
                </a:solidFill>
              </a:rPr>
              <a:t>allora </a:t>
            </a:r>
            <a:r>
              <a:rPr lang="it-IT" sz="1600" dirty="0" err="1" smtClean="0">
                <a:solidFill>
                  <a:schemeClr val="tx1"/>
                </a:solidFill>
              </a:rPr>
              <a:t>P</a:t>
            </a:r>
            <a:r>
              <a:rPr lang="it-IT" sz="1600" dirty="0" smtClean="0">
                <a:solidFill>
                  <a:schemeClr val="tx1"/>
                </a:solidFill>
              </a:rPr>
              <a:t>(Y|S</a:t>
            </a:r>
            <a:r>
              <a:rPr lang="it-IT" sz="1600" dirty="0">
                <a:solidFill>
                  <a:schemeClr val="tx1"/>
                </a:solidFill>
              </a:rPr>
              <a:t>) </a:t>
            </a:r>
            <a:r>
              <a:rPr lang="it-IT" sz="1600" dirty="0" smtClean="0">
                <a:solidFill>
                  <a:schemeClr val="tx1"/>
                </a:solidFill>
              </a:rPr>
              <a:t>&lt; </a:t>
            </a:r>
            <a:r>
              <a:rPr lang="it-IT" sz="1600" dirty="0" err="1" smtClean="0">
                <a:solidFill>
                  <a:schemeClr val="tx1"/>
                </a:solidFill>
              </a:rPr>
              <a:t>p</a:t>
            </a:r>
            <a:r>
              <a:rPr lang="it-IT" sz="1600" dirty="0" smtClean="0">
                <a:solidFill>
                  <a:schemeClr val="tx1"/>
                </a:solidFill>
              </a:rPr>
              <a:t> </a:t>
            </a:r>
            <a:endParaRPr lang="it-IT" sz="800" dirty="0">
              <a:solidFill>
                <a:schemeClr val="tx1"/>
              </a:solidFill>
            </a:endParaRPr>
          </a:p>
          <a:p>
            <a:pPr lvl="1"/>
            <a:r>
              <a:rPr lang="it-IT" sz="1600" dirty="0" smtClean="0">
                <a:solidFill>
                  <a:schemeClr val="tx1"/>
                </a:solidFill>
              </a:rPr>
              <a:t>se a = </a:t>
            </a:r>
            <a:r>
              <a:rPr lang="it-IT" sz="1600" dirty="0" err="1" smtClean="0">
                <a:solidFill>
                  <a:schemeClr val="tx1"/>
                </a:solidFill>
              </a:rPr>
              <a:t>r</a:t>
            </a:r>
            <a:r>
              <a:rPr lang="it-IT" sz="1600" dirty="0" smtClean="0">
                <a:solidFill>
                  <a:schemeClr val="tx1"/>
                </a:solidFill>
              </a:rPr>
              <a:t>, allora </a:t>
            </a:r>
            <a:r>
              <a:rPr lang="it-IT" sz="1600" dirty="0" err="1" smtClean="0">
                <a:solidFill>
                  <a:schemeClr val="tx1"/>
                </a:solidFill>
              </a:rPr>
              <a:t>P</a:t>
            </a:r>
            <a:r>
              <a:rPr lang="it-IT" sz="1600" dirty="0" smtClean="0">
                <a:solidFill>
                  <a:schemeClr val="tx1"/>
                </a:solidFill>
              </a:rPr>
              <a:t>(Y|S</a:t>
            </a:r>
            <a:r>
              <a:rPr lang="it-IT" sz="1600" dirty="0">
                <a:solidFill>
                  <a:schemeClr val="tx1"/>
                </a:solidFill>
              </a:rPr>
              <a:t>) = </a:t>
            </a:r>
            <a:r>
              <a:rPr lang="it-IT" sz="1600" dirty="0" err="1" smtClean="0">
                <a:solidFill>
                  <a:schemeClr val="tx1"/>
                </a:solidFill>
              </a:rPr>
              <a:t>p</a:t>
            </a:r>
            <a:endParaRPr lang="it-IT" sz="1600" dirty="0" smtClean="0">
              <a:solidFill>
                <a:schemeClr val="tx1"/>
              </a:solidFill>
            </a:endParaRPr>
          </a:p>
          <a:p>
            <a:r>
              <a:rPr lang="it-IT" dirty="0" smtClean="0">
                <a:solidFill>
                  <a:schemeClr val="tx1"/>
                </a:solidFill>
              </a:rPr>
              <a:t>se, dunque, un individuo conoscesse l’intera sequenza di segnali, saprebbe prendere la decisione che massimizza la sua probabilità di successo</a:t>
            </a:r>
          </a:p>
          <a:p>
            <a:pPr lvl="2"/>
            <a:endParaRPr lang="it-IT" dirty="0" smtClean="0">
              <a:solidFill>
                <a:schemeClr val="tx1"/>
              </a:solidFill>
            </a:endParaRPr>
          </a:p>
          <a:p>
            <a:r>
              <a:rPr lang="it-IT" sz="1800" dirty="0" smtClean="0">
                <a:solidFill>
                  <a:schemeClr val="tx1"/>
                </a:solidFill>
              </a:rPr>
              <a:t>Torniamo, ora, alle regole del gioco</a:t>
            </a:r>
          </a:p>
          <a:p>
            <a:pPr lvl="1"/>
            <a:r>
              <a:rPr lang="it-IT" sz="1800" dirty="0" smtClean="0">
                <a:solidFill>
                  <a:schemeClr val="tx1"/>
                </a:solidFill>
              </a:rPr>
              <a:t>gli individui prendono una decisione sequenzialmente – uno dopo l’altro</a:t>
            </a:r>
          </a:p>
          <a:p>
            <a:pPr lvl="1"/>
            <a:r>
              <a:rPr lang="it-IT" sz="1800" dirty="0" smtClean="0">
                <a:solidFill>
                  <a:schemeClr val="tx1"/>
                </a:solidFill>
              </a:rPr>
              <a:t>sulla base del loro segnale privato</a:t>
            </a:r>
          </a:p>
          <a:p>
            <a:pPr lvl="1"/>
            <a:r>
              <a:rPr lang="it-IT" sz="1800" dirty="0" smtClean="0">
                <a:solidFill>
                  <a:schemeClr val="tx1"/>
                </a:solidFill>
              </a:rPr>
              <a:t>e delle decisioni prese dai loro predecessori nella sequenza</a:t>
            </a:r>
          </a:p>
          <a:p>
            <a:pPr lvl="2"/>
            <a:r>
              <a:rPr lang="it-IT" sz="1600" dirty="0" smtClean="0">
                <a:solidFill>
                  <a:schemeClr val="tx1"/>
                </a:solidFill>
              </a:rPr>
              <a:t>ma senza conoscere i segnali privati dei predecessori</a:t>
            </a:r>
            <a:endParaRPr lang="it-IT" sz="1600" dirty="0">
              <a:solidFill>
                <a:schemeClr val="tx1"/>
              </a:solidFill>
            </a:endParaRPr>
          </a:p>
        </p:txBody>
      </p:sp>
    </p:spTree>
    <p:extLst>
      <p:ext uri="{BB962C8B-B14F-4D97-AF65-F5344CB8AC3E}">
        <p14:creationId xmlns:p14="http://schemas.microsoft.com/office/powerpoint/2010/main" val="1345899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smtClean="0">
                <a:solidFill>
                  <a:schemeClr val="tx1"/>
                </a:solidFill>
              </a:rPr>
              <a:t>Un modello generale</a:t>
            </a:r>
            <a:endParaRPr lang="it-IT" dirty="0">
              <a:solidFill>
                <a:schemeClr val="tx1"/>
              </a:solidFill>
            </a:endParaRPr>
          </a:p>
        </p:txBody>
      </p:sp>
      <p:sp>
        <p:nvSpPr>
          <p:cNvPr id="3" name="Segnaposto contenuto 2"/>
          <p:cNvSpPr>
            <a:spLocks noGrp="1"/>
          </p:cNvSpPr>
          <p:nvPr>
            <p:ph idx="1"/>
          </p:nvPr>
        </p:nvSpPr>
        <p:spPr>
          <a:xfrm>
            <a:off x="1874545" y="967520"/>
            <a:ext cx="9598929" cy="5723212"/>
          </a:xfrm>
        </p:spPr>
        <p:txBody>
          <a:bodyPr>
            <a:normAutofit lnSpcReduction="10000"/>
          </a:bodyPr>
          <a:lstStyle/>
          <a:p>
            <a:r>
              <a:rPr lang="it-IT" dirty="0">
                <a:solidFill>
                  <a:schemeClr val="tx1"/>
                </a:solidFill>
              </a:rPr>
              <a:t>G</a:t>
            </a:r>
            <a:r>
              <a:rPr lang="it-IT" sz="1800" dirty="0" smtClean="0">
                <a:solidFill>
                  <a:schemeClr val="tx1"/>
                </a:solidFill>
              </a:rPr>
              <a:t>li individui prendono una decisione sequenzialmente sulla base del loro segnale privato e delle decisioni prese dai loro predecessori nella sequenza</a:t>
            </a:r>
          </a:p>
          <a:p>
            <a:pPr lvl="2"/>
            <a:r>
              <a:rPr lang="it-IT" sz="1600" dirty="0" smtClean="0">
                <a:solidFill>
                  <a:schemeClr val="tx1"/>
                </a:solidFill>
              </a:rPr>
              <a:t>ma senza conoscere i segnali privati dei predecessori</a:t>
            </a:r>
          </a:p>
          <a:p>
            <a:r>
              <a:rPr lang="it-IT" dirty="0" smtClean="0">
                <a:solidFill>
                  <a:schemeClr val="tx1"/>
                </a:solidFill>
              </a:rPr>
              <a:t>Sulla base di quel che abbiamo visto a proposito di </a:t>
            </a:r>
            <a:r>
              <a:rPr lang="it-IT" dirty="0" err="1" smtClean="0">
                <a:solidFill>
                  <a:schemeClr val="tx1"/>
                </a:solidFill>
              </a:rPr>
              <a:t>P</a:t>
            </a:r>
            <a:r>
              <a:rPr lang="it-IT" dirty="0" smtClean="0">
                <a:solidFill>
                  <a:schemeClr val="tx1"/>
                </a:solidFill>
              </a:rPr>
              <a:t>(Y|S) sappiamo che</a:t>
            </a:r>
          </a:p>
          <a:p>
            <a:pPr lvl="1"/>
            <a:r>
              <a:rPr lang="it-IT" dirty="0" smtClean="0">
                <a:solidFill>
                  <a:schemeClr val="tx1"/>
                </a:solidFill>
              </a:rPr>
              <a:t>Il primo individuo nella sequenza segue il proprio segnale privato</a:t>
            </a:r>
          </a:p>
          <a:p>
            <a:pPr lvl="1"/>
            <a:r>
              <a:rPr lang="it-IT" dirty="0" smtClean="0">
                <a:solidFill>
                  <a:schemeClr val="tx1"/>
                </a:solidFill>
              </a:rPr>
              <a:t>anche il secondo individuo </a:t>
            </a:r>
            <a:r>
              <a:rPr lang="it-IT" dirty="0">
                <a:solidFill>
                  <a:schemeClr val="tx1"/>
                </a:solidFill>
              </a:rPr>
              <a:t>segue il proprio segnale </a:t>
            </a:r>
            <a:r>
              <a:rPr lang="it-IT" dirty="0" smtClean="0">
                <a:solidFill>
                  <a:schemeClr val="tx1"/>
                </a:solidFill>
              </a:rPr>
              <a:t>privato</a:t>
            </a:r>
          </a:p>
          <a:p>
            <a:pPr lvl="1"/>
            <a:r>
              <a:rPr lang="it-IT" dirty="0" smtClean="0">
                <a:solidFill>
                  <a:schemeClr val="tx1"/>
                </a:solidFill>
              </a:rPr>
              <a:t>il terzo individuo segue il proprio segnale privato solo se i primi due individui hanno preso decisioni differenti mentre, se i primi due individui hanno preso la stessa decisione, anche il terzo individuo prende quella decisione</a:t>
            </a:r>
          </a:p>
          <a:p>
            <a:pPr lvl="2"/>
            <a:r>
              <a:rPr lang="it-IT" sz="1600" dirty="0" smtClean="0">
                <a:solidFill>
                  <a:schemeClr val="tx1"/>
                </a:solidFill>
              </a:rPr>
              <a:t>indipendentemente dal proprio segnale privato</a:t>
            </a:r>
          </a:p>
          <a:p>
            <a:pPr lvl="1"/>
            <a:r>
              <a:rPr lang="it-IT" dirty="0" smtClean="0">
                <a:solidFill>
                  <a:schemeClr val="tx1"/>
                </a:solidFill>
              </a:rPr>
              <a:t>... ecc. ecc. ...</a:t>
            </a:r>
          </a:p>
          <a:p>
            <a:r>
              <a:rPr lang="it-IT" dirty="0" smtClean="0">
                <a:solidFill>
                  <a:schemeClr val="tx1"/>
                </a:solidFill>
              </a:rPr>
              <a:t>Consideriamo l’individuo </a:t>
            </a:r>
            <a:r>
              <a:rPr lang="it-IT" dirty="0" err="1" smtClean="0">
                <a:solidFill>
                  <a:schemeClr val="tx1"/>
                </a:solidFill>
              </a:rPr>
              <a:t>n</a:t>
            </a:r>
            <a:r>
              <a:rPr lang="it-IT" dirty="0" smtClean="0">
                <a:solidFill>
                  <a:schemeClr val="tx1"/>
                </a:solidFill>
              </a:rPr>
              <a:t> nella sequenza e supponiamo che egli riesca a inferire i segnali privati dei suoi predecessori</a:t>
            </a:r>
          </a:p>
          <a:p>
            <a:pPr lvl="1"/>
            <a:r>
              <a:rPr lang="it-IT" dirty="0" smtClean="0">
                <a:solidFill>
                  <a:schemeClr val="tx1"/>
                </a:solidFill>
              </a:rPr>
              <a:t>e, sappiamo, che questo si verifica quando la cascata imitativa non si è ancora innescata</a:t>
            </a:r>
          </a:p>
          <a:p>
            <a:pPr lvl="1"/>
            <a:r>
              <a:rPr lang="it-IT" dirty="0" smtClean="0">
                <a:solidFill>
                  <a:schemeClr val="tx1"/>
                </a:solidFill>
              </a:rPr>
              <a:t>ossia, le decisioni fra Y e </a:t>
            </a:r>
            <a:r>
              <a:rPr lang="it-IT" dirty="0" err="1" smtClean="0">
                <a:solidFill>
                  <a:schemeClr val="tx1"/>
                </a:solidFill>
              </a:rPr>
              <a:t>N</a:t>
            </a:r>
            <a:r>
              <a:rPr lang="it-IT" dirty="0" smtClean="0">
                <a:solidFill>
                  <a:schemeClr val="tx1"/>
                </a:solidFill>
              </a:rPr>
              <a:t>, fino all’individuo </a:t>
            </a:r>
            <a:r>
              <a:rPr lang="it-IT" dirty="0" err="1" smtClean="0">
                <a:solidFill>
                  <a:schemeClr val="tx1"/>
                </a:solidFill>
              </a:rPr>
              <a:t>n</a:t>
            </a:r>
            <a:r>
              <a:rPr lang="it-IT" dirty="0" smtClean="0">
                <a:solidFill>
                  <a:schemeClr val="tx1"/>
                </a:solidFill>
              </a:rPr>
              <a:t>, si sono “grosso modo” alternate</a:t>
            </a:r>
          </a:p>
          <a:p>
            <a:pPr lvl="1"/>
            <a:r>
              <a:rPr lang="it-IT" dirty="0" smtClean="0">
                <a:solidFill>
                  <a:schemeClr val="tx1"/>
                </a:solidFill>
              </a:rPr>
              <a:t>e  ora chiariamo il “grosso modo”</a:t>
            </a:r>
            <a:endParaRPr lang="it-IT" dirty="0">
              <a:solidFill>
                <a:schemeClr val="tx1"/>
              </a:solidFill>
            </a:endParaRPr>
          </a:p>
        </p:txBody>
      </p:sp>
    </p:spTree>
    <p:extLst>
      <p:ext uri="{BB962C8B-B14F-4D97-AF65-F5344CB8AC3E}">
        <p14:creationId xmlns:p14="http://schemas.microsoft.com/office/powerpoint/2010/main" val="7153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dirty="0" smtClean="0">
                <a:solidFill>
                  <a:schemeClr val="tx1"/>
                </a:solidFill>
              </a:rPr>
              <a:t>Un modello generale</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5" y="967520"/>
                <a:ext cx="9746841" cy="5723212"/>
              </a:xfrm>
            </p:spPr>
            <p:txBody>
              <a:bodyPr>
                <a:normAutofit lnSpcReduction="10000"/>
              </a:bodyPr>
              <a:lstStyle/>
              <a:p>
                <a:r>
                  <a:rPr lang="it-IT" dirty="0" smtClean="0">
                    <a:solidFill>
                      <a:schemeClr val="tx1"/>
                    </a:solidFill>
                  </a:rPr>
                  <a:t>Consideriamo l’individuo </a:t>
                </a:r>
                <a:r>
                  <a:rPr lang="it-IT" dirty="0" err="1" smtClean="0">
                    <a:solidFill>
                      <a:schemeClr val="tx1"/>
                    </a:solidFill>
                  </a:rPr>
                  <a:t>n</a:t>
                </a:r>
                <a:r>
                  <a:rPr lang="it-IT" dirty="0" smtClean="0">
                    <a:solidFill>
                      <a:schemeClr val="tx1"/>
                    </a:solidFill>
                  </a:rPr>
                  <a:t> nella sequenza:</a:t>
                </a:r>
              </a:p>
              <a:p>
                <a:pPr lvl="1"/>
                <a:r>
                  <a:rPr lang="it-IT" dirty="0" smtClean="0">
                    <a:solidFill>
                      <a:schemeClr val="tx1"/>
                    </a:solidFill>
                  </a:rPr>
                  <a:t>supponiamo che egli riesca a inferire i segnali privati dei suoi predecessori</a:t>
                </a:r>
              </a:p>
              <a:p>
                <a:pPr lvl="1"/>
                <a:r>
                  <a:rPr lang="it-IT" dirty="0" smtClean="0">
                    <a:solidFill>
                      <a:schemeClr val="tx1"/>
                    </a:solidFill>
                  </a:rPr>
                  <a:t>ossia, sa che è stata </a:t>
                </a:r>
                <a:r>
                  <a:rPr lang="it-IT" dirty="0">
                    <a:solidFill>
                      <a:schemeClr val="tx1"/>
                    </a:solidFill>
                  </a:rPr>
                  <a:t>ricevuta una sequenza </a:t>
                </a:r>
                <a:r>
                  <a:rPr lang="it-IT" dirty="0" err="1">
                    <a:solidFill>
                      <a:schemeClr val="tx1"/>
                    </a:solidFill>
                  </a:rPr>
                  <a:t>S</a:t>
                </a:r>
                <a:r>
                  <a:rPr lang="it-IT" dirty="0">
                    <a:solidFill>
                      <a:schemeClr val="tx1"/>
                    </a:solidFill>
                  </a:rPr>
                  <a:t> di segnali che contiene a segnali A </a:t>
                </a:r>
                <a:r>
                  <a:rPr lang="it-IT" dirty="0" smtClean="0">
                    <a:solidFill>
                      <a:schemeClr val="tx1"/>
                    </a:solidFill>
                  </a:rPr>
                  <a:t>e </a:t>
                </a:r>
                <a:r>
                  <a:rPr lang="it-IT" dirty="0" err="1">
                    <a:solidFill>
                      <a:schemeClr val="tx1"/>
                    </a:solidFill>
                  </a:rPr>
                  <a:t>r</a:t>
                </a:r>
                <a:r>
                  <a:rPr lang="it-IT" dirty="0">
                    <a:solidFill>
                      <a:schemeClr val="tx1"/>
                    </a:solidFill>
                  </a:rPr>
                  <a:t> segnali </a:t>
                </a:r>
                <a:r>
                  <a:rPr lang="it-IT" dirty="0" err="1" smtClean="0">
                    <a:solidFill>
                      <a:schemeClr val="tx1"/>
                    </a:solidFill>
                  </a:rPr>
                  <a:t>R</a:t>
                </a:r>
                <a:endParaRPr lang="it-IT" dirty="0" smtClean="0">
                  <a:solidFill>
                    <a:schemeClr val="tx1"/>
                  </a:solidFill>
                </a:endParaRPr>
              </a:p>
              <a:p>
                <a:pPr lvl="1"/>
                <a:r>
                  <a:rPr lang="it-IT" dirty="0" smtClean="0">
                    <a:solidFill>
                      <a:schemeClr val="tx1"/>
                    </a:solidFill>
                  </a:rPr>
                  <a:t>e sia </a:t>
                </a:r>
                <a14:m>
                  <m:oMath xmlns:m="http://schemas.openxmlformats.org/officeDocument/2006/math">
                    <m:r>
                      <a:rPr lang="it-IT" i="1" smtClean="0">
                        <a:solidFill>
                          <a:schemeClr val="tx1"/>
                        </a:solidFill>
                        <a:latin typeface="Cambria Math" charset="0"/>
                        <a:ea typeface="Cambria Math" charset="0"/>
                        <a:cs typeface="Cambria Math" charset="0"/>
                      </a:rPr>
                      <m:t>𝜎</m:t>
                    </m:r>
                    <m:r>
                      <a:rPr lang="it-IT" b="0" i="1" baseline="-25000" smtClean="0">
                        <a:solidFill>
                          <a:schemeClr val="tx1"/>
                        </a:solidFill>
                        <a:latin typeface="Cambria Math" charset="0"/>
                        <a:ea typeface="Cambria Math" charset="0"/>
                        <a:cs typeface="Cambria Math" charset="0"/>
                      </a:rPr>
                      <m:t>𝑛</m:t>
                    </m:r>
                  </m:oMath>
                </a14:m>
                <a:r>
                  <a:rPr lang="it-IT" dirty="0" smtClean="0">
                    <a:solidFill>
                      <a:schemeClr val="tx1"/>
                    </a:solidFill>
                  </a:rPr>
                  <a:t> in segnale privato ricevuto dall’individuo </a:t>
                </a:r>
                <a:r>
                  <a:rPr lang="it-IT" dirty="0" err="1" smtClean="0">
                    <a:solidFill>
                      <a:schemeClr val="tx1"/>
                    </a:solidFill>
                  </a:rPr>
                  <a:t>n</a:t>
                </a:r>
                <a:endParaRPr lang="it-IT" dirty="0" smtClean="0">
                  <a:solidFill>
                    <a:schemeClr val="tx1"/>
                  </a:solidFill>
                </a:endParaRPr>
              </a:p>
              <a:p>
                <a:r>
                  <a:rPr lang="it-IT" dirty="0" smtClean="0">
                    <a:solidFill>
                      <a:schemeClr val="tx1"/>
                    </a:solidFill>
                  </a:rPr>
                  <a:t>Se a = </a:t>
                </a:r>
                <a:r>
                  <a:rPr lang="it-IT" dirty="0" err="1" smtClean="0">
                    <a:solidFill>
                      <a:schemeClr val="tx1"/>
                    </a:solidFill>
                  </a:rPr>
                  <a:t>r</a:t>
                </a:r>
                <a:r>
                  <a:rPr lang="it-IT" dirty="0" smtClean="0">
                    <a:solidFill>
                      <a:schemeClr val="tx1"/>
                    </a:solidFill>
                  </a:rPr>
                  <a:t>  allora </a:t>
                </a:r>
                <a:r>
                  <a:rPr lang="it-IT" dirty="0" err="1" smtClean="0">
                    <a:solidFill>
                      <a:schemeClr val="tx1"/>
                    </a:solidFill>
                  </a:rPr>
                  <a:t>P</a:t>
                </a:r>
                <a:r>
                  <a:rPr lang="it-IT" dirty="0" smtClean="0">
                    <a:solidFill>
                      <a:schemeClr val="tx1"/>
                    </a:solidFill>
                  </a:rPr>
                  <a:t>(Y|S) = </a:t>
                </a:r>
                <a:r>
                  <a:rPr lang="it-IT" dirty="0" err="1" smtClean="0">
                    <a:solidFill>
                      <a:schemeClr val="tx1"/>
                    </a:solidFill>
                  </a:rPr>
                  <a:t>p</a:t>
                </a:r>
                <a:r>
                  <a:rPr lang="it-IT" dirty="0" smtClean="0">
                    <a:solidFill>
                      <a:schemeClr val="tx1"/>
                    </a:solidFill>
                  </a:rPr>
                  <a:t>: quindi </a:t>
                </a:r>
                <a:r>
                  <a:rPr lang="it-IT" dirty="0" err="1" smtClean="0">
                    <a:solidFill>
                      <a:schemeClr val="tx1"/>
                    </a:solidFill>
                  </a:rPr>
                  <a:t>P</a:t>
                </a:r>
                <a:r>
                  <a:rPr lang="it-IT" dirty="0" smtClean="0">
                    <a:solidFill>
                      <a:schemeClr val="tx1"/>
                    </a:solidFill>
                  </a:rPr>
                  <a:t>(Y|S</a:t>
                </a:r>
                <a14:m>
                  <m:oMath xmlns:m="http://schemas.openxmlformats.org/officeDocument/2006/math">
                    <m:r>
                      <a:rPr lang="it-IT" b="0" i="0" smtClean="0">
                        <a:solidFill>
                          <a:schemeClr val="tx1"/>
                        </a:solidFill>
                        <a:latin typeface="Cambria Math" charset="0"/>
                        <a:ea typeface="Cambria Math" charset="0"/>
                        <a:cs typeface="Cambria Math" charset="0"/>
                      </a:rPr>
                      <m:t> </m:t>
                    </m:r>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smtClean="0">
                    <a:solidFill>
                      <a:schemeClr val="tx1"/>
                    </a:solidFill>
                  </a:rPr>
                  <a:t>}) &gt; </a:t>
                </a:r>
                <a:r>
                  <a:rPr lang="it-IT" dirty="0" err="1" smtClean="0">
                    <a:solidFill>
                      <a:schemeClr val="tx1"/>
                    </a:solidFill>
                  </a:rPr>
                  <a:t>p</a:t>
                </a:r>
                <a:r>
                  <a:rPr lang="it-IT" dirty="0">
                    <a:solidFill>
                      <a:schemeClr val="tx1"/>
                    </a:solidFill>
                  </a:rPr>
                  <a:t> </a:t>
                </a:r>
                <a:r>
                  <a:rPr lang="it-IT" dirty="0" smtClean="0">
                    <a:solidFill>
                      <a:schemeClr val="tx1"/>
                    </a:solidFill>
                  </a:rPr>
                  <a:t>se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smtClean="0">
                    <a:solidFill>
                      <a:schemeClr val="tx1"/>
                    </a:solidFill>
                  </a:rPr>
                  <a:t> = A 													  e </a:t>
                </a:r>
                <a:r>
                  <a:rPr lang="it-IT" dirty="0">
                    <a:solidFill>
                      <a:schemeClr val="tx1"/>
                    </a:solidFill>
                  </a:rPr>
                  <a:t>P(Y|S</a:t>
                </a:r>
                <a14:m>
                  <m:oMath xmlns:m="http://schemas.openxmlformats.org/officeDocument/2006/math">
                    <m:r>
                      <a:rPr lang="it-IT">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a:solidFill>
                      <a:schemeClr val="tx1"/>
                    </a:solidFill>
                  </a:rPr>
                  <a:t>}) </a:t>
                </a:r>
                <a:r>
                  <a:rPr lang="it-IT" dirty="0" smtClean="0">
                    <a:solidFill>
                      <a:schemeClr val="tx1"/>
                    </a:solidFill>
                  </a:rPr>
                  <a:t>&lt; </a:t>
                </a:r>
                <a:r>
                  <a:rPr lang="it-IT" dirty="0" err="1">
                    <a:solidFill>
                      <a:schemeClr val="tx1"/>
                    </a:solidFill>
                  </a:rPr>
                  <a:t>p</a:t>
                </a:r>
                <a:r>
                  <a:rPr lang="it-IT" dirty="0">
                    <a:solidFill>
                      <a:schemeClr val="tx1"/>
                    </a:solidFill>
                  </a:rPr>
                  <a:t> se</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a:solidFill>
                      <a:schemeClr val="tx1"/>
                    </a:solidFill>
                  </a:rPr>
                  <a:t>= </a:t>
                </a:r>
                <a:r>
                  <a:rPr lang="it-IT" dirty="0" err="1" smtClean="0">
                    <a:solidFill>
                      <a:schemeClr val="tx1"/>
                    </a:solidFill>
                  </a:rPr>
                  <a:t>R</a:t>
                </a:r>
                <a:r>
                  <a:rPr lang="it-IT" dirty="0" smtClean="0">
                    <a:solidFill>
                      <a:schemeClr val="tx1"/>
                    </a:solidFill>
                  </a:rPr>
                  <a:t> </a:t>
                </a:r>
                <a:endParaRPr lang="it-IT" dirty="0" smtClean="0">
                  <a:solidFill>
                    <a:schemeClr val="tx1"/>
                  </a:solidFill>
                </a:endParaRPr>
              </a:p>
              <a:p>
                <a:pPr lvl="1"/>
                <a:r>
                  <a:rPr lang="it-IT" dirty="0" smtClean="0">
                    <a:solidFill>
                      <a:schemeClr val="tx1"/>
                    </a:solidFill>
                  </a:rPr>
                  <a:t>perciò l’individuo segue il suo segnale privato qualunque esso sia</a:t>
                </a:r>
              </a:p>
              <a:p>
                <a:r>
                  <a:rPr lang="it-IT" dirty="0">
                    <a:solidFill>
                      <a:schemeClr val="tx1"/>
                    </a:solidFill>
                  </a:rPr>
                  <a:t>Se a = </a:t>
                </a:r>
                <a:r>
                  <a:rPr lang="it-IT" dirty="0" err="1" smtClean="0">
                    <a:solidFill>
                      <a:schemeClr val="tx1"/>
                    </a:solidFill>
                  </a:rPr>
                  <a:t>r</a:t>
                </a:r>
                <a:r>
                  <a:rPr lang="it-IT" dirty="0" smtClean="0">
                    <a:solidFill>
                      <a:schemeClr val="tx1"/>
                    </a:solidFill>
                  </a:rPr>
                  <a:t> + 1: </a:t>
                </a:r>
                <a:r>
                  <a:rPr lang="it-IT" dirty="0">
                    <a:solidFill>
                      <a:schemeClr val="tx1"/>
                    </a:solidFill>
                  </a:rPr>
                  <a:t>allora </a:t>
                </a:r>
                <a:r>
                  <a:rPr lang="it-IT" dirty="0" err="1">
                    <a:solidFill>
                      <a:schemeClr val="tx1"/>
                    </a:solidFill>
                  </a:rPr>
                  <a:t>P</a:t>
                </a:r>
                <a:r>
                  <a:rPr lang="it-IT" dirty="0">
                    <a:solidFill>
                      <a:schemeClr val="tx1"/>
                    </a:solidFill>
                  </a:rPr>
                  <a:t>(Y|S</a:t>
                </a:r>
                <a14:m>
                  <m:oMath xmlns:m="http://schemas.openxmlformats.org/officeDocument/2006/math">
                    <m:r>
                      <a:rPr lang="it-IT">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a:solidFill>
                      <a:schemeClr val="tx1"/>
                    </a:solidFill>
                  </a:rPr>
                  <a:t>}) &gt; </a:t>
                </a:r>
                <a:r>
                  <a:rPr lang="it-IT" dirty="0" err="1" smtClean="0">
                    <a:solidFill>
                      <a:schemeClr val="tx1"/>
                    </a:solidFill>
                  </a:rPr>
                  <a:t>p</a:t>
                </a:r>
                <a:r>
                  <a:rPr lang="it-IT" dirty="0" smtClean="0">
                    <a:solidFill>
                      <a:schemeClr val="tx1"/>
                    </a:solidFill>
                  </a:rPr>
                  <a:t>  </a:t>
                </a:r>
                <a:r>
                  <a:rPr lang="it-IT" dirty="0">
                    <a:solidFill>
                      <a:schemeClr val="tx1"/>
                    </a:solidFill>
                  </a:rPr>
                  <a:t>se</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a:solidFill>
                      <a:schemeClr val="tx1"/>
                    </a:solidFill>
                  </a:rPr>
                  <a:t>= A e P(Y|S</a:t>
                </a:r>
                <a14:m>
                  <m:oMath xmlns:m="http://schemas.openxmlformats.org/officeDocument/2006/math">
                    <m:r>
                      <a:rPr lang="it-IT">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a:solidFill>
                      <a:schemeClr val="tx1"/>
                    </a:solidFill>
                  </a:rPr>
                  <a:t>}) </a:t>
                </a:r>
                <a:r>
                  <a:rPr lang="it-IT" dirty="0" smtClean="0">
                    <a:solidFill>
                      <a:schemeClr val="tx1"/>
                    </a:solidFill>
                  </a:rPr>
                  <a:t>= </a:t>
                </a:r>
                <a:r>
                  <a:rPr lang="it-IT" dirty="0" err="1">
                    <a:solidFill>
                      <a:schemeClr val="tx1"/>
                    </a:solidFill>
                  </a:rPr>
                  <a:t>p</a:t>
                </a:r>
                <a:r>
                  <a:rPr lang="it-IT" dirty="0">
                    <a:solidFill>
                      <a:schemeClr val="tx1"/>
                    </a:solidFill>
                  </a:rPr>
                  <a:t> se</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a:solidFill>
                      <a:schemeClr val="tx1"/>
                    </a:solidFill>
                  </a:rPr>
                  <a:t>= </a:t>
                </a:r>
                <a:r>
                  <a:rPr lang="it-IT" dirty="0" err="1" smtClean="0">
                    <a:solidFill>
                      <a:schemeClr val="tx1"/>
                    </a:solidFill>
                  </a:rPr>
                  <a:t>R</a:t>
                </a:r>
                <a:r>
                  <a:rPr lang="it-IT" dirty="0" smtClean="0">
                    <a:solidFill>
                      <a:schemeClr val="tx1"/>
                    </a:solidFill>
                  </a:rPr>
                  <a:t> </a:t>
                </a:r>
                <a:endParaRPr lang="it-IT" dirty="0" smtClean="0">
                  <a:solidFill>
                    <a:schemeClr val="tx1"/>
                  </a:solidFill>
                </a:endParaRPr>
              </a:p>
              <a:p>
                <a:pPr lvl="1"/>
                <a:r>
                  <a:rPr lang="it-IT" dirty="0" smtClean="0">
                    <a:solidFill>
                      <a:schemeClr val="tx1"/>
                    </a:solidFill>
                  </a:rPr>
                  <a:t>anche in questo caso l’individuo </a:t>
                </a:r>
                <a:r>
                  <a:rPr lang="it-IT" dirty="0">
                    <a:solidFill>
                      <a:schemeClr val="tx1"/>
                    </a:solidFill>
                  </a:rPr>
                  <a:t>segue il suo segnale </a:t>
                </a:r>
                <a:r>
                  <a:rPr lang="it-IT" dirty="0" smtClean="0">
                    <a:solidFill>
                      <a:schemeClr val="tx1"/>
                    </a:solidFill>
                  </a:rPr>
                  <a:t>privato </a:t>
                </a:r>
                <a:r>
                  <a:rPr lang="it-IT" dirty="0">
                    <a:solidFill>
                      <a:schemeClr val="tx1"/>
                    </a:solidFill>
                  </a:rPr>
                  <a:t>qualunque esso </a:t>
                </a:r>
                <a:r>
                  <a:rPr lang="it-IT" dirty="0" smtClean="0">
                    <a:solidFill>
                      <a:schemeClr val="tx1"/>
                    </a:solidFill>
                  </a:rPr>
                  <a:t>sia</a:t>
                </a:r>
                <a:endParaRPr lang="it-IT" dirty="0">
                  <a:solidFill>
                    <a:schemeClr val="tx1"/>
                  </a:solidFill>
                </a:endParaRPr>
              </a:p>
              <a:p>
                <a:r>
                  <a:rPr lang="it-IT" dirty="0" smtClean="0">
                    <a:solidFill>
                      <a:schemeClr val="tx1"/>
                    </a:solidFill>
                  </a:rPr>
                  <a:t>Se a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r</a:t>
                </a:r>
                <a:r>
                  <a:rPr lang="it-IT" dirty="0" smtClean="0">
                    <a:solidFill>
                      <a:schemeClr val="tx1"/>
                    </a:solidFill>
                  </a:rPr>
                  <a:t> + 2: </a:t>
                </a:r>
                <a:r>
                  <a:rPr lang="it-IT" dirty="0">
                    <a:solidFill>
                      <a:schemeClr val="tx1"/>
                    </a:solidFill>
                  </a:rPr>
                  <a:t>allora </a:t>
                </a:r>
                <a:r>
                  <a:rPr lang="it-IT" dirty="0" err="1">
                    <a:solidFill>
                      <a:schemeClr val="tx1"/>
                    </a:solidFill>
                  </a:rPr>
                  <a:t>P</a:t>
                </a:r>
                <a:r>
                  <a:rPr lang="it-IT" dirty="0">
                    <a:solidFill>
                      <a:schemeClr val="tx1"/>
                    </a:solidFill>
                  </a:rPr>
                  <a:t>(Y|S</a:t>
                </a:r>
                <a14:m>
                  <m:oMath xmlns:m="http://schemas.openxmlformats.org/officeDocument/2006/math">
                    <m:r>
                      <a:rPr lang="it-IT">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r>
                  <a:rPr lang="it-IT" dirty="0">
                    <a:solidFill>
                      <a:schemeClr val="tx1"/>
                    </a:solidFill>
                  </a:rPr>
                  <a:t>}) &gt; </a:t>
                </a:r>
                <a:r>
                  <a:rPr lang="it-IT" dirty="0" err="1" smtClean="0">
                    <a:solidFill>
                      <a:schemeClr val="tx1"/>
                    </a:solidFill>
                  </a:rPr>
                  <a:t>p</a:t>
                </a:r>
                <a:r>
                  <a:rPr lang="it-IT" dirty="0" smtClean="0">
                    <a:solidFill>
                      <a:schemeClr val="tx1"/>
                    </a:solidFill>
                  </a:rPr>
                  <a:t> qualunque sia</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𝜎</m:t>
                    </m:r>
                    <m:r>
                      <a:rPr lang="it-IT" i="1" baseline="-25000">
                        <a:solidFill>
                          <a:schemeClr val="tx1"/>
                        </a:solidFill>
                        <a:latin typeface="Cambria Math" charset="0"/>
                        <a:ea typeface="Cambria Math" charset="0"/>
                        <a:cs typeface="Cambria Math" charset="0"/>
                      </a:rPr>
                      <m:t>𝑛</m:t>
                    </m:r>
                  </m:oMath>
                </a14:m>
                <a:endParaRPr lang="it-IT" dirty="0" smtClean="0">
                  <a:solidFill>
                    <a:schemeClr val="tx1"/>
                  </a:solidFill>
                </a:endParaRPr>
              </a:p>
              <a:p>
                <a:pPr lvl="1"/>
                <a:r>
                  <a:rPr lang="it-IT" dirty="0" smtClean="0">
                    <a:solidFill>
                      <a:schemeClr val="tx1"/>
                    </a:solidFill>
                  </a:rPr>
                  <a:t>perciò l’individuo </a:t>
                </a:r>
                <a:r>
                  <a:rPr lang="it-IT" dirty="0" err="1" smtClean="0">
                    <a:solidFill>
                      <a:schemeClr val="tx1"/>
                    </a:solidFill>
                  </a:rPr>
                  <a:t>n</a:t>
                </a:r>
                <a:r>
                  <a:rPr lang="it-IT" dirty="0" smtClean="0">
                    <a:solidFill>
                      <a:schemeClr val="tx1"/>
                    </a:solidFill>
                  </a:rPr>
                  <a:t> sceglie </a:t>
                </a:r>
                <a:r>
                  <a:rPr lang="it-IT" dirty="0" smtClean="0">
                    <a:solidFill>
                      <a:schemeClr val="tx1"/>
                    </a:solidFill>
                  </a:rPr>
                  <a:t>Y qualunque sia il </a:t>
                </a:r>
                <a:r>
                  <a:rPr lang="it-IT" dirty="0">
                    <a:solidFill>
                      <a:schemeClr val="tx1"/>
                    </a:solidFill>
                  </a:rPr>
                  <a:t>suo segnale </a:t>
                </a:r>
                <a:r>
                  <a:rPr lang="it-IT" dirty="0" smtClean="0">
                    <a:solidFill>
                      <a:schemeClr val="tx1"/>
                    </a:solidFill>
                  </a:rPr>
                  <a:t>privato</a:t>
                </a:r>
              </a:p>
              <a:p>
                <a:pPr lvl="1"/>
                <a:r>
                  <a:rPr lang="it-IT" dirty="0" smtClean="0">
                    <a:solidFill>
                      <a:schemeClr val="tx1"/>
                    </a:solidFill>
                  </a:rPr>
                  <a:t>si è innescata una cascata imitativa!</a:t>
                </a:r>
              </a:p>
              <a:p>
                <a:r>
                  <a:rPr lang="it-IT" dirty="0" smtClean="0">
                    <a:solidFill>
                      <a:schemeClr val="tx1"/>
                    </a:solidFill>
                  </a:rPr>
                  <a:t>(I casi a = </a:t>
                </a:r>
                <a:r>
                  <a:rPr lang="it-IT" dirty="0" err="1" smtClean="0">
                    <a:solidFill>
                      <a:schemeClr val="tx1"/>
                    </a:solidFill>
                  </a:rPr>
                  <a:t>r</a:t>
                </a:r>
                <a:r>
                  <a:rPr lang="it-IT" dirty="0" smtClean="0">
                    <a:solidFill>
                      <a:schemeClr val="tx1"/>
                    </a:solidFill>
                  </a:rPr>
                  <a:t> – 1 e a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r</a:t>
                </a:r>
                <a:r>
                  <a:rPr lang="it-IT" dirty="0" smtClean="0">
                    <a:solidFill>
                      <a:schemeClr val="tx1"/>
                    </a:solidFill>
                  </a:rPr>
                  <a:t> – 2 sono simmetrici)</a:t>
                </a:r>
              </a:p>
              <a:p>
                <a:r>
                  <a:rPr lang="it-IT" dirty="0" smtClean="0">
                    <a:solidFill>
                      <a:schemeClr val="tx1"/>
                    </a:solidFill>
                  </a:rPr>
                  <a:t>Perciò, la cascata imitativa si innesca </a:t>
                </a:r>
                <a:r>
                  <a:rPr lang="it-IT" dirty="0" smtClean="0">
                    <a:solidFill>
                      <a:schemeClr val="tx1"/>
                    </a:solidFill>
                  </a:rPr>
                  <a:t>sicuramente non </a:t>
                </a:r>
                <a:r>
                  <a:rPr lang="it-IT" dirty="0" smtClean="0">
                    <a:solidFill>
                      <a:schemeClr val="tx1"/>
                    </a:solidFill>
                  </a:rPr>
                  <a:t>appena vengono ricevuti </a:t>
                </a:r>
                <a:r>
                  <a:rPr lang="it-IT" dirty="0" smtClean="0">
                    <a:solidFill>
                      <a:schemeClr val="tx1"/>
                    </a:solidFill>
                  </a:rPr>
                  <a:t>tre segnali consecutivi uguali</a:t>
                </a:r>
                <a:r>
                  <a:rPr lang="it-IT" dirty="0" smtClean="0">
                    <a:solidFill>
                      <a:schemeClr val="tx1"/>
                    </a:solidFill>
                  </a:rPr>
                  <a:t>!</a:t>
                </a:r>
                <a:endParaRPr lang="it-IT" dirty="0">
                  <a:solidFill>
                    <a:schemeClr val="tx1"/>
                  </a:solidFill>
                </a:endParaRPr>
              </a:p>
              <a:p>
                <a:endParaRPr lang="it-IT" dirty="0" smtClean="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5" y="967520"/>
                <a:ext cx="9746841" cy="5723212"/>
              </a:xfrm>
              <a:blipFill rotWithShape="0">
                <a:blip r:embed="rId2"/>
                <a:stretch>
                  <a:fillRect l="-438" t="-1171"/>
                </a:stretch>
              </a:blipFill>
            </p:spPr>
            <p:txBody>
              <a:bodyPr/>
              <a:lstStyle/>
              <a:p>
                <a:r>
                  <a:rPr lang="it-IT">
                    <a:noFill/>
                  </a:rPr>
                  <a:t> </a:t>
                </a:r>
              </a:p>
            </p:txBody>
          </p:sp>
        </mc:Fallback>
      </mc:AlternateContent>
    </p:spTree>
    <p:extLst>
      <p:ext uri="{BB962C8B-B14F-4D97-AF65-F5344CB8AC3E}">
        <p14:creationId xmlns:p14="http://schemas.microsoft.com/office/powerpoint/2010/main" val="514591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dirty="0" smtClean="0">
                <a:solidFill>
                  <a:schemeClr val="tx1"/>
                </a:solidFill>
              </a:rPr>
              <a:t>Un modello generale</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4" y="967520"/>
                <a:ext cx="9821269" cy="5723212"/>
              </a:xfrm>
            </p:spPr>
            <p:txBody>
              <a:bodyPr>
                <a:normAutofit lnSpcReduction="10000"/>
              </a:bodyPr>
              <a:lstStyle/>
              <a:p>
                <a:r>
                  <a:rPr lang="it-IT" dirty="0" smtClean="0">
                    <a:solidFill>
                      <a:schemeClr val="tx1"/>
                    </a:solidFill>
                  </a:rPr>
                  <a:t>La cascata imitativa si innesca </a:t>
                </a:r>
                <a:r>
                  <a:rPr lang="it-IT" dirty="0" smtClean="0">
                    <a:solidFill>
                      <a:schemeClr val="tx1"/>
                    </a:solidFill>
                  </a:rPr>
                  <a:t>sicuramente quando vengono </a:t>
                </a:r>
                <a:r>
                  <a:rPr lang="it-IT" dirty="0" smtClean="0">
                    <a:solidFill>
                      <a:schemeClr val="tx1"/>
                    </a:solidFill>
                  </a:rPr>
                  <a:t>ricevuti </a:t>
                </a:r>
                <a:r>
                  <a:rPr lang="it-IT" dirty="0" smtClean="0">
                    <a:solidFill>
                      <a:schemeClr val="tx1"/>
                    </a:solidFill>
                  </a:rPr>
                  <a:t>tre segnali consecutivi uguali</a:t>
                </a:r>
                <a:r>
                  <a:rPr lang="it-IT" dirty="0" smtClean="0">
                    <a:solidFill>
                      <a:schemeClr val="tx1"/>
                    </a:solidFill>
                  </a:rPr>
                  <a:t>!</a:t>
                </a:r>
              </a:p>
              <a:p>
                <a:r>
                  <a:rPr lang="it-IT" dirty="0" smtClean="0">
                    <a:solidFill>
                      <a:schemeClr val="tx1"/>
                    </a:solidFill>
                  </a:rPr>
                  <a:t>Ma qual è la probabilità che questo accada?</a:t>
                </a:r>
              </a:p>
              <a:p>
                <a:pPr lvl="6"/>
                <a:endParaRPr lang="it-IT" sz="800" dirty="0" smtClean="0">
                  <a:solidFill>
                    <a:schemeClr val="tx1"/>
                  </a:solidFill>
                </a:endParaRPr>
              </a:p>
              <a:p>
                <a:r>
                  <a:rPr lang="it-IT" dirty="0" smtClean="0">
                    <a:solidFill>
                      <a:schemeClr val="tx1"/>
                    </a:solidFill>
                  </a:rPr>
                  <a:t>Indichiamo con </a:t>
                </a:r>
                <a:r>
                  <a:rPr lang="it-IT" dirty="0" err="1" smtClean="0">
                    <a:solidFill>
                      <a:schemeClr val="tx1"/>
                    </a:solidFill>
                  </a:rPr>
                  <a:t>H</a:t>
                </a:r>
                <a:r>
                  <a:rPr lang="it-IT" baseline="-25000" dirty="0" err="1" smtClean="0">
                    <a:solidFill>
                      <a:schemeClr val="tx1"/>
                    </a:solidFill>
                  </a:rPr>
                  <a:t>n</a:t>
                </a:r>
                <a:r>
                  <a:rPr lang="it-IT" dirty="0" smtClean="0">
                    <a:solidFill>
                      <a:schemeClr val="tx1"/>
                    </a:solidFill>
                  </a:rPr>
                  <a:t> l’evento “la cascata imitativa si innesca entro il passo </a:t>
                </a:r>
                <a:r>
                  <a:rPr lang="it-IT" dirty="0" err="1" smtClean="0">
                    <a:solidFill>
                      <a:schemeClr val="tx1"/>
                    </a:solidFill>
                  </a:rPr>
                  <a:t>n</a:t>
                </a:r>
                <a:r>
                  <a:rPr lang="it-IT" dirty="0" smtClean="0">
                    <a:solidFill>
                      <a:schemeClr val="tx1"/>
                    </a:solidFill>
                  </a:rPr>
                  <a:t>”: </a:t>
                </a:r>
                <a:r>
                  <a:rPr lang="it-IT" sz="800" dirty="0" smtClean="0">
                    <a:solidFill>
                      <a:schemeClr val="tx1"/>
                    </a:solidFill>
                  </a:rPr>
                  <a:t>																									</a:t>
                </a:r>
                <a:r>
                  <a:rPr lang="it-IT" dirty="0" err="1" smtClean="0">
                    <a:solidFill>
                      <a:schemeClr val="tx1"/>
                    </a:solidFill>
                  </a:rPr>
                  <a:t>P</a:t>
                </a:r>
                <a:r>
                  <a:rPr lang="it-IT" dirty="0" smtClean="0">
                    <a:solidFill>
                      <a:schemeClr val="tx1"/>
                    </a:solidFill>
                  </a:rPr>
                  <a:t>(</a:t>
                </a:r>
                <a:r>
                  <a:rPr lang="it-IT" dirty="0" err="1" smtClean="0">
                    <a:solidFill>
                      <a:schemeClr val="tx1"/>
                    </a:solidFill>
                  </a:rPr>
                  <a:t>H</a:t>
                </a:r>
                <a:r>
                  <a:rPr lang="it-IT" baseline="-25000" dirty="0" err="1" smtClean="0">
                    <a:solidFill>
                      <a:schemeClr val="tx1"/>
                    </a:solidFill>
                  </a:rPr>
                  <a:t>n</a:t>
                </a:r>
                <a:r>
                  <a:rPr lang="it-IT" dirty="0" smtClean="0">
                    <a:solidFill>
                      <a:schemeClr val="tx1"/>
                    </a:solidFill>
                  </a:rPr>
                  <a:t>) </a:t>
                </a:r>
                <a14:m>
                  <m:oMath xmlns:m="http://schemas.openxmlformats.org/officeDocument/2006/math">
                    <m:r>
                      <a:rPr lang="it-IT" i="1" dirty="0"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P</a:t>
                </a:r>
                <a:r>
                  <a:rPr lang="it-IT" dirty="0" smtClean="0">
                    <a:solidFill>
                      <a:schemeClr val="tx1"/>
                    </a:solidFill>
                  </a:rPr>
                  <a:t>( </a:t>
                </a:r>
                <a14:m>
                  <m:oMath xmlns:m="http://schemas.openxmlformats.org/officeDocument/2006/math">
                    <m:nary>
                      <m:naryPr>
                        <m:chr m:val="⋁"/>
                        <m:supHide m:val="on"/>
                        <m:ctrlPr>
                          <a:rPr lang="it-IT" i="1" smtClean="0">
                            <a:solidFill>
                              <a:schemeClr val="tx1"/>
                            </a:solidFill>
                            <a:latin typeface="Cambria Math" charset="0"/>
                          </a:rPr>
                        </m:ctrlPr>
                      </m:naryPr>
                      <m:sub>
                        <m:r>
                          <m:rPr>
                            <m:brk m:alnAt="7"/>
                          </m:rPr>
                          <a:rPr lang="it-IT" b="0" i="1" smtClean="0">
                            <a:solidFill>
                              <a:schemeClr val="tx1"/>
                            </a:solidFill>
                            <a:latin typeface="Cambria Math" charset="0"/>
                          </a:rPr>
                          <m:t>1</m:t>
                        </m:r>
                        <m:r>
                          <a:rPr lang="it-IT" b="0" i="1" smtClean="0">
                            <a:solidFill>
                              <a:schemeClr val="tx1"/>
                            </a:solidFill>
                            <a:latin typeface="Cambria Math" charset="0"/>
                          </a:rPr>
                          <m:t> </m:t>
                        </m:r>
                        <m:r>
                          <a:rPr lang="it-IT" b="0" i="1" smtClean="0">
                            <a:solidFill>
                              <a:schemeClr val="tx1"/>
                            </a:solidFill>
                            <a:latin typeface="Cambria Math" charset="0"/>
                            <a:ea typeface="Cambria Math" charset="0"/>
                            <a:cs typeface="Cambria Math" charset="0"/>
                          </a:rPr>
                          <m:t>≤ </m:t>
                        </m:r>
                        <m:r>
                          <a:rPr lang="it-IT" b="0" i="1" smtClean="0">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 ≤ </m:t>
                        </m:r>
                        <m:r>
                          <a:rPr lang="it-IT" b="0" i="1" smtClean="0">
                            <a:solidFill>
                              <a:schemeClr val="tx1"/>
                            </a:solidFill>
                            <a:latin typeface="Cambria Math" charset="0"/>
                            <a:ea typeface="Cambria Math" charset="0"/>
                            <a:cs typeface="Cambria Math" charset="0"/>
                          </a:rPr>
                          <m:t>𝑛</m:t>
                        </m:r>
                        <m:r>
                          <a:rPr lang="it-IT" b="0" i="1" smtClean="0">
                            <a:solidFill>
                              <a:schemeClr val="tx1"/>
                            </a:solidFill>
                            <a:latin typeface="Cambria Math" charset="0"/>
                            <a:ea typeface="Cambria Math" charset="0"/>
                            <a:cs typeface="Cambria Math" charset="0"/>
                          </a:rPr>
                          <m:t> −2</m:t>
                        </m:r>
                      </m:sub>
                      <m:sup/>
                      <m:e>
                        <m:r>
                          <a:rPr lang="it-IT" b="0" i="1" smtClean="0">
                            <a:solidFill>
                              <a:schemeClr val="tx1"/>
                            </a:solidFill>
                            <a:latin typeface="Cambria Math" charset="0"/>
                          </a:rPr>
                          <m:t> (</m:t>
                        </m:r>
                        <m:sSub>
                          <m:sSubPr>
                            <m:ctrlPr>
                              <a:rPr lang="en-US" b="0" i="1" smtClean="0">
                                <a:solidFill>
                                  <a:schemeClr val="tx1"/>
                                </a:solidFill>
                                <a:latin typeface="Cambria Math" charset="0"/>
                              </a:rPr>
                            </m:ctrlPr>
                          </m:sSubPr>
                          <m:e>
                            <m:r>
                              <a:rPr lang="en-US" b="0" i="1" smtClean="0">
                                <a:solidFill>
                                  <a:schemeClr val="tx1"/>
                                </a:solidFill>
                                <a:latin typeface="Cambria Math" charset="0"/>
                                <a:ea typeface="Cambria Math" charset="0"/>
                                <a:cs typeface="Cambria Math" charset="0"/>
                              </a:rPr>
                              <m:t>𝜎</m:t>
                            </m:r>
                          </m:e>
                          <m:sub>
                            <m:r>
                              <a:rPr lang="it-IT" b="0" i="1" smtClean="0">
                                <a:solidFill>
                                  <a:schemeClr val="tx1"/>
                                </a:solidFill>
                                <a:latin typeface="Cambria Math" charset="0"/>
                              </a:rPr>
                              <m:t>𝑖</m:t>
                            </m:r>
                          </m:sub>
                        </m:sSub>
                        <m:r>
                          <a:rPr lang="it-IT" b="0" i="1" smtClean="0">
                            <a:solidFill>
                              <a:schemeClr val="tx1"/>
                            </a:solidFill>
                            <a:latin typeface="Cambria Math" charset="0"/>
                            <a:ea typeface="Cambria Math" charset="0"/>
                            <a:cs typeface="Cambria Math" charset="0"/>
                          </a:rPr>
                          <m:t>= </m:t>
                        </m:r>
                        <m:sSub>
                          <m:sSubPr>
                            <m:ctrlPr>
                              <a:rPr lang="en-US" b="0" i="1" smtClean="0">
                                <a:solidFill>
                                  <a:schemeClr val="tx1"/>
                                </a:solidFill>
                                <a:latin typeface="Cambria Math" charset="0"/>
                                <a:ea typeface="Cambria Math" charset="0"/>
                                <a:cs typeface="Cambria Math" charset="0"/>
                              </a:rPr>
                            </m:ctrlPr>
                          </m:sSubPr>
                          <m:e>
                            <m:r>
                              <a:rPr lang="en-US" b="0" i="1" smtClean="0">
                                <a:solidFill>
                                  <a:schemeClr val="tx1"/>
                                </a:solidFill>
                                <a:latin typeface="Cambria Math" charset="0"/>
                                <a:ea typeface="Cambria Math" charset="0"/>
                                <a:cs typeface="Cambria Math" charset="0"/>
                              </a:rPr>
                              <m:t>𝜎</m:t>
                            </m:r>
                          </m:e>
                          <m:sub>
                            <m:r>
                              <a:rPr lang="it-IT" b="0" i="1" smtClean="0">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+1</m:t>
                            </m:r>
                          </m:sub>
                        </m:sSub>
                        <m:r>
                          <a:rPr lang="it-IT" b="0" i="1" smtClean="0">
                            <a:solidFill>
                              <a:schemeClr val="tx1"/>
                            </a:solidFill>
                            <a:latin typeface="Cambria Math" charset="0"/>
                            <a:ea typeface="Cambria Math" charset="0"/>
                            <a:cs typeface="Cambria Math" charset="0"/>
                          </a:rPr>
                          <m:t>=</m:t>
                        </m:r>
                        <m:sSub>
                          <m:sSubPr>
                            <m:ctrlPr>
                              <a:rPr lang="en-US" b="0" i="1" smtClean="0">
                                <a:solidFill>
                                  <a:schemeClr val="tx1"/>
                                </a:solidFill>
                                <a:latin typeface="Cambria Math" charset="0"/>
                                <a:ea typeface="Cambria Math" charset="0"/>
                                <a:cs typeface="Cambria Math" charset="0"/>
                              </a:rPr>
                            </m:ctrlPr>
                          </m:sSubPr>
                          <m:e>
                            <m:r>
                              <a:rPr lang="en-US" b="0" i="1" smtClean="0">
                                <a:solidFill>
                                  <a:schemeClr val="tx1"/>
                                </a:solidFill>
                                <a:latin typeface="Cambria Math" charset="0"/>
                                <a:ea typeface="Cambria Math" charset="0"/>
                                <a:cs typeface="Cambria Math" charset="0"/>
                              </a:rPr>
                              <m:t>𝜎</m:t>
                            </m:r>
                          </m:e>
                          <m:sub>
                            <m:r>
                              <a:rPr lang="it-IT" b="0" i="1" smtClean="0">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+2</m:t>
                            </m:r>
                          </m:sub>
                        </m:sSub>
                        <m:r>
                          <a:rPr lang="it-IT" b="0" i="1" smtClean="0">
                            <a:solidFill>
                              <a:schemeClr val="tx1"/>
                            </a:solidFill>
                            <a:latin typeface="Cambria Math" charset="0"/>
                            <a:ea typeface="Cambria Math" charset="0"/>
                            <a:cs typeface="Cambria Math" charset="0"/>
                          </a:rPr>
                          <m:t>)</m:t>
                        </m:r>
                      </m:e>
                    </m:nary>
                    <m:r>
                      <a:rPr lang="it-IT" b="0" i="0" smtClean="0">
                        <a:solidFill>
                          <a:schemeClr val="tx1"/>
                        </a:solidFill>
                        <a:latin typeface="Cambria Math" charset="0"/>
                      </a:rPr>
                      <m:t> </m:t>
                    </m:r>
                  </m:oMath>
                </a14:m>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r>
                      <a:rPr lang="it-IT" b="0" i="1" smtClean="0">
                        <a:solidFill>
                          <a:schemeClr val="tx1"/>
                        </a:solidFill>
                        <a:latin typeface="Cambria Math" charset="0"/>
                        <a:ea typeface="Cambria Math" charset="0"/>
                        <a:cs typeface="Cambria Math" charset="0"/>
                      </a:rPr>
                      <m:t> </m:t>
                    </m:r>
                  </m:oMath>
                </a14:m>
                <a:r>
                  <a:rPr lang="it-IT" dirty="0">
                    <a:solidFill>
                      <a:schemeClr val="tx1"/>
                    </a:solidFill>
                  </a:rPr>
                  <a:t>P( </a:t>
                </a:r>
                <a14:m>
                  <m:oMath xmlns:m="http://schemas.openxmlformats.org/officeDocument/2006/math">
                    <m:nary>
                      <m:naryPr>
                        <m:chr m:val="⋁"/>
                        <m:supHide m:val="on"/>
                        <m:ctrlPr>
                          <a:rPr lang="it-IT" i="1">
                            <a:solidFill>
                              <a:schemeClr val="tx1"/>
                            </a:solidFill>
                            <a:latin typeface="Cambria Math" charset="0"/>
                          </a:rPr>
                        </m:ctrlPr>
                      </m:naryPr>
                      <m:sub>
                        <m:r>
                          <m:rPr>
                            <m:brk m:alnAt="7"/>
                          </m:rPr>
                          <a:rPr lang="it-IT" i="1">
                            <a:solidFill>
                              <a:schemeClr val="tx1"/>
                            </a:solidFill>
                            <a:latin typeface="Cambria Math" charset="0"/>
                          </a:rPr>
                          <m:t>1</m:t>
                        </m:r>
                        <m:r>
                          <a:rPr lang="it-IT" i="1">
                            <a:solidFill>
                              <a:schemeClr val="tx1"/>
                            </a:solidFill>
                            <a:latin typeface="Cambria Math" charset="0"/>
                          </a:rPr>
                          <m:t> </m:t>
                        </m:r>
                        <m:r>
                          <a:rPr lang="it-IT" i="1">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𝑖</m:t>
                        </m:r>
                        <m:r>
                          <a:rPr lang="it-IT" i="1">
                            <a:solidFill>
                              <a:schemeClr val="tx1"/>
                            </a:solidFill>
                            <a:latin typeface="Cambria Math" charset="0"/>
                            <a:ea typeface="Cambria Math" charset="0"/>
                            <a:cs typeface="Cambria Math" charset="0"/>
                          </a:rPr>
                          <m:t> ≤ </m:t>
                        </m:r>
                        <m:f>
                          <m:fPr>
                            <m:ctrlPr>
                              <a:rPr lang="bg-BG" i="1" smtClean="0">
                                <a:solidFill>
                                  <a:schemeClr val="tx1"/>
                                </a:solidFill>
                                <a:latin typeface="Cambria Math" charset="0"/>
                                <a:ea typeface="Cambria Math" charset="0"/>
                                <a:cs typeface="Cambria Math" charset="0"/>
                              </a:rPr>
                            </m:ctrlPr>
                          </m:fPr>
                          <m:num>
                            <m:r>
                              <a:rPr lang="it-IT" b="0" i="1" smtClean="0">
                                <a:solidFill>
                                  <a:schemeClr val="tx1"/>
                                </a:solidFill>
                                <a:latin typeface="Cambria Math" charset="0"/>
                                <a:ea typeface="Cambria Math" charset="0"/>
                                <a:cs typeface="Cambria Math" charset="0"/>
                              </a:rPr>
                              <m:t>𝑛</m:t>
                            </m:r>
                          </m:num>
                          <m:den>
                            <m:r>
                              <a:rPr lang="it-IT" b="0" i="1" smtClean="0">
                                <a:solidFill>
                                  <a:schemeClr val="tx1"/>
                                </a:solidFill>
                                <a:latin typeface="Cambria Math" charset="0"/>
                                <a:ea typeface="Cambria Math" charset="0"/>
                                <a:cs typeface="Cambria Math" charset="0"/>
                              </a:rPr>
                              <m:t>3</m:t>
                            </m:r>
                          </m:den>
                        </m:f>
                      </m:sub>
                      <m:sup/>
                      <m:e>
                        <m:r>
                          <a:rPr lang="it-IT" i="1">
                            <a:solidFill>
                              <a:schemeClr val="tx1"/>
                            </a:solidFill>
                            <a:latin typeface="Cambria Math" charset="0"/>
                          </a:rPr>
                          <m:t> (</m:t>
                        </m:r>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b="0" i="1" smtClean="0">
                                <a:solidFill>
                                  <a:schemeClr val="tx1"/>
                                </a:solidFill>
                                <a:latin typeface="Cambria Math" charset="0"/>
                              </a:rPr>
                              <m:t>3</m:t>
                            </m:r>
                            <m:r>
                              <a:rPr lang="it-IT" b="0" i="1" smtClean="0">
                                <a:solidFill>
                                  <a:schemeClr val="tx1"/>
                                </a:solidFill>
                                <a:latin typeface="Cambria Math" charset="0"/>
                              </a:rPr>
                              <m:t>𝑖</m:t>
                            </m:r>
                            <m:r>
                              <a:rPr lang="it-IT" b="0" i="1" smtClean="0">
                                <a:solidFill>
                                  <a:schemeClr val="tx1"/>
                                </a:solidFill>
                                <a:latin typeface="Cambria Math" charset="0"/>
                              </a:rPr>
                              <m:t>−2</m:t>
                            </m:r>
                          </m:sub>
                        </m:sSub>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b="0" i="1" smtClean="0">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b="0" i="1" smtClean="0">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b="0" i="1" smtClean="0">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r>
                          <a:rPr lang="it-IT" i="1">
                            <a:solidFill>
                              <a:schemeClr val="tx1"/>
                            </a:solidFill>
                            <a:latin typeface="Cambria Math" charset="0"/>
                            <a:ea typeface="Cambria Math" charset="0"/>
                            <a:cs typeface="Cambria Math" charset="0"/>
                          </a:rPr>
                          <m:t>)</m:t>
                        </m:r>
                      </m:e>
                    </m:nary>
                    <m:r>
                      <a:rPr lang="it-IT">
                        <a:solidFill>
                          <a:schemeClr val="tx1"/>
                        </a:solidFill>
                        <a:latin typeface="Cambria Math" charset="0"/>
                      </a:rPr>
                      <m:t> </m:t>
                    </m:r>
                  </m:oMath>
                </a14:m>
                <a:r>
                  <a:rPr lang="it-IT" dirty="0" smtClean="0">
                    <a:solidFill>
                      <a:schemeClr val="tx1"/>
                    </a:solidFill>
                  </a:rPr>
                  <a:t>) </a:t>
                </a:r>
                <a:r>
                  <a:rPr lang="it-IT" sz="800" dirty="0" smtClean="0">
                    <a:solidFill>
                      <a:schemeClr val="tx1"/>
                    </a:solidFill>
                  </a:rPr>
                  <a:t>	</a:t>
                </a:r>
              </a:p>
              <a:p>
                <a:r>
                  <a:rPr lang="it-IT" dirty="0" smtClean="0">
                    <a:solidFill>
                      <a:schemeClr val="tx1"/>
                    </a:solidFill>
                  </a:rPr>
                  <a:t>da cui </a:t>
                </a:r>
                <a:r>
                  <a:rPr lang="it-IT" dirty="0" err="1" smtClean="0">
                    <a:solidFill>
                      <a:schemeClr val="tx1"/>
                    </a:solidFill>
                  </a:rPr>
                  <a:t>P</a:t>
                </a:r>
                <a:r>
                  <a:rPr lang="it-IT" dirty="0" smtClean="0">
                    <a:solidFill>
                      <a:schemeClr val="tx1"/>
                    </a:solidFill>
                  </a:rPr>
                  <a:t>(</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H</a:t>
                </a:r>
                <a:r>
                  <a:rPr lang="it-IT" baseline="-25000" dirty="0" err="1" smtClean="0">
                    <a:solidFill>
                      <a:schemeClr val="tx1"/>
                    </a:solidFill>
                  </a:rPr>
                  <a:t>n</a:t>
                </a:r>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P</a:t>
                </a:r>
                <a:r>
                  <a:rPr lang="it-IT" dirty="0" smtClean="0">
                    <a:solidFill>
                      <a:schemeClr val="tx1"/>
                    </a:solidFill>
                  </a:rPr>
                  <a:t>(</a:t>
                </a:r>
                <a14:m>
                  <m:oMath xmlns:m="http://schemas.openxmlformats.org/officeDocument/2006/math">
                    <m:nary>
                      <m:naryPr>
                        <m:chr m:val="⋀"/>
                        <m:supHide m:val="on"/>
                        <m:ctrlPr>
                          <a:rPr lang="it-IT" i="1" smtClean="0">
                            <a:solidFill>
                              <a:schemeClr val="tx1"/>
                            </a:solidFill>
                            <a:latin typeface="Cambria Math" charset="0"/>
                          </a:rPr>
                        </m:ctrlPr>
                      </m:naryPr>
                      <m:sub>
                        <m:r>
                          <m:rPr>
                            <m:brk m:alnAt="7"/>
                          </m:rPr>
                          <a:rPr lang="it-IT" b="0" i="1" smtClean="0">
                            <a:solidFill>
                              <a:schemeClr val="tx1"/>
                            </a:solidFill>
                            <a:latin typeface="Cambria Math" charset="0"/>
                          </a:rPr>
                          <m:t> </m:t>
                        </m:r>
                        <m:r>
                          <a:rPr lang="it-IT" i="1">
                            <a:solidFill>
                              <a:schemeClr val="tx1"/>
                            </a:solidFill>
                            <a:latin typeface="Cambria Math" charset="0"/>
                          </a:rPr>
                          <m:t>1 </m:t>
                        </m:r>
                        <m:r>
                          <a:rPr lang="it-IT" i="1">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𝑖</m:t>
                        </m:r>
                        <m:r>
                          <a:rPr lang="it-IT" i="1">
                            <a:solidFill>
                              <a:schemeClr val="tx1"/>
                            </a:solidFill>
                            <a:latin typeface="Cambria Math" charset="0"/>
                            <a:ea typeface="Cambria Math" charset="0"/>
                            <a:cs typeface="Cambria Math" charset="0"/>
                          </a:rPr>
                          <m:t> ≤ </m:t>
                        </m:r>
                        <m:f>
                          <m:fPr>
                            <m:ctrlPr>
                              <a:rPr lang="bg-BG" i="1">
                                <a:solidFill>
                                  <a:schemeClr val="tx1"/>
                                </a:solidFill>
                                <a:latin typeface="Cambria Math" charset="0"/>
                                <a:ea typeface="Cambria Math" charset="0"/>
                                <a:cs typeface="Cambria Math" charset="0"/>
                              </a:rPr>
                            </m:ctrlPr>
                          </m:fPr>
                          <m:num>
                            <m:r>
                              <a:rPr lang="it-IT" i="1">
                                <a:solidFill>
                                  <a:schemeClr val="tx1"/>
                                </a:solidFill>
                                <a:latin typeface="Cambria Math" charset="0"/>
                                <a:ea typeface="Cambria Math" charset="0"/>
                                <a:cs typeface="Cambria Math" charset="0"/>
                              </a:rPr>
                              <m:t>𝑛</m:t>
                            </m:r>
                          </m:num>
                          <m:den>
                            <m:r>
                              <a:rPr lang="it-IT" i="1">
                                <a:solidFill>
                                  <a:schemeClr val="tx1"/>
                                </a:solidFill>
                                <a:latin typeface="Cambria Math" charset="0"/>
                                <a:ea typeface="Cambria Math" charset="0"/>
                                <a:cs typeface="Cambria Math" charset="0"/>
                              </a:rPr>
                              <m:t>3</m:t>
                            </m:r>
                          </m:den>
                        </m:f>
                      </m:sub>
                      <m:sup/>
                      <m:e>
                        <m:r>
                          <a:rPr lang="it-IT" i="1">
                            <a:solidFill>
                              <a:schemeClr val="tx1"/>
                            </a:solidFill>
                            <a:latin typeface="Cambria Math" charset="0"/>
                            <a:ea typeface="Cambria Math" charset="0"/>
                            <a:cs typeface="Cambria Math" charset="0"/>
                          </a:rPr>
                          <m:t>¬</m:t>
                        </m:r>
                        <m:r>
                          <a:rPr lang="it-IT" b="0" i="1" smtClean="0">
                            <a:solidFill>
                              <a:schemeClr val="tx1"/>
                            </a:solidFill>
                            <a:latin typeface="Cambria Math" charset="0"/>
                            <a:ea typeface="Cambria Math" charset="0"/>
                            <a:cs typeface="Cambria Math" charset="0"/>
                          </a:rPr>
                          <m:t> </m:t>
                        </m:r>
                        <m:r>
                          <a:rPr lang="it-IT" i="1">
                            <a:solidFill>
                              <a:schemeClr val="tx1"/>
                            </a:solidFill>
                            <a:latin typeface="Cambria Math" charset="0"/>
                          </a:rPr>
                          <m:t>(</m:t>
                        </m:r>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r>
                          <a:rPr lang="it-IT" i="1">
                            <a:solidFill>
                              <a:schemeClr val="tx1"/>
                            </a:solidFill>
                            <a:latin typeface="Cambria Math" charset="0"/>
                            <a:ea typeface="Cambria Math" charset="0"/>
                            <a:cs typeface="Cambria Math" charset="0"/>
                          </a:rPr>
                          <m:t>)</m:t>
                        </m:r>
                      </m:e>
                    </m:nary>
                  </m:oMath>
                </a14:m>
                <a:r>
                  <a:rPr lang="it-IT" dirty="0" smtClean="0">
                    <a:solidFill>
                      <a:schemeClr val="tx1"/>
                    </a:solidFill>
                  </a:rPr>
                  <a:t> )</a:t>
                </a:r>
                <a:r>
                  <a:rPr lang="it-IT" sz="800" dirty="0">
                    <a:solidFill>
                      <a:schemeClr val="tx1"/>
                    </a:solidFill>
                  </a:rPr>
                  <a:t>	</a:t>
                </a:r>
                <a:r>
                  <a:rPr lang="it-IT" sz="800" dirty="0" smtClean="0">
                    <a:solidFill>
                      <a:schemeClr val="tx1"/>
                    </a:solidFill>
                  </a:rPr>
                  <a:t>																																     </a:t>
                </a:r>
                <a:r>
                  <a:rPr lang="it-IT" dirty="0" smtClean="0">
                    <a:solidFill>
                      <a:schemeClr val="tx1"/>
                    </a:solidFill>
                  </a:rPr>
                  <a:t>= </a:t>
                </a:r>
                <a14:m>
                  <m:oMath xmlns:m="http://schemas.openxmlformats.org/officeDocument/2006/math">
                    <m:nary>
                      <m:naryPr>
                        <m:chr m:val="∏"/>
                        <m:supHide m:val="on"/>
                        <m:ctrlPr>
                          <a:rPr lang="it-IT" i="1" smtClean="0">
                            <a:solidFill>
                              <a:schemeClr val="tx1"/>
                            </a:solidFill>
                            <a:latin typeface="Cambria Math" charset="0"/>
                          </a:rPr>
                        </m:ctrlPr>
                      </m:naryPr>
                      <m:sub>
                        <m:r>
                          <m:rPr>
                            <m:brk m:alnAt="7"/>
                          </m:rPr>
                          <a:rPr lang="it-IT" i="1">
                            <a:solidFill>
                              <a:schemeClr val="tx1"/>
                            </a:solidFill>
                            <a:latin typeface="Cambria Math" charset="0"/>
                          </a:rPr>
                          <m:t>1</m:t>
                        </m:r>
                        <m:r>
                          <a:rPr lang="it-IT" i="1">
                            <a:solidFill>
                              <a:schemeClr val="tx1"/>
                            </a:solidFill>
                            <a:latin typeface="Cambria Math" charset="0"/>
                          </a:rPr>
                          <m:t> </m:t>
                        </m:r>
                        <m:r>
                          <a:rPr lang="it-IT" i="1">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𝑖</m:t>
                        </m:r>
                        <m:r>
                          <a:rPr lang="it-IT" i="1">
                            <a:solidFill>
                              <a:schemeClr val="tx1"/>
                            </a:solidFill>
                            <a:latin typeface="Cambria Math" charset="0"/>
                            <a:ea typeface="Cambria Math" charset="0"/>
                            <a:cs typeface="Cambria Math" charset="0"/>
                          </a:rPr>
                          <m:t> ≤ </m:t>
                        </m:r>
                        <m:f>
                          <m:fPr>
                            <m:ctrlPr>
                              <a:rPr lang="bg-BG" i="1">
                                <a:solidFill>
                                  <a:schemeClr val="tx1"/>
                                </a:solidFill>
                                <a:latin typeface="Cambria Math" charset="0"/>
                                <a:ea typeface="Cambria Math" charset="0"/>
                                <a:cs typeface="Cambria Math" charset="0"/>
                              </a:rPr>
                            </m:ctrlPr>
                          </m:fPr>
                          <m:num>
                            <m:r>
                              <a:rPr lang="it-IT" i="1">
                                <a:solidFill>
                                  <a:schemeClr val="tx1"/>
                                </a:solidFill>
                                <a:latin typeface="Cambria Math" charset="0"/>
                                <a:ea typeface="Cambria Math" charset="0"/>
                                <a:cs typeface="Cambria Math" charset="0"/>
                              </a:rPr>
                              <m:t>𝑛</m:t>
                            </m:r>
                          </m:num>
                          <m:den>
                            <m:r>
                              <a:rPr lang="it-IT" i="1">
                                <a:solidFill>
                                  <a:schemeClr val="tx1"/>
                                </a:solidFill>
                                <a:latin typeface="Cambria Math" charset="0"/>
                                <a:ea typeface="Cambria Math" charset="0"/>
                                <a:cs typeface="Cambria Math" charset="0"/>
                              </a:rPr>
                              <m:t>3</m:t>
                            </m:r>
                          </m:den>
                        </m:f>
                      </m:sub>
                      <m:sup/>
                      <m:e>
                        <m:r>
                          <a:rPr lang="it-IT" b="0" i="1" smtClean="0">
                            <a:solidFill>
                              <a:schemeClr val="tx1"/>
                            </a:solidFill>
                            <a:latin typeface="Cambria Math" charset="0"/>
                          </a:rPr>
                          <m:t> </m:t>
                        </m:r>
                      </m:e>
                    </m:nary>
                  </m:oMath>
                </a14:m>
                <a:r>
                  <a:rPr lang="it-IT" dirty="0" err="1" smtClean="0">
                    <a:solidFill>
                      <a:schemeClr val="tx1"/>
                    </a:solidFill>
                  </a:rPr>
                  <a:t>P</a:t>
                </a:r>
                <a:r>
                  <a:rPr lang="it-IT" dirty="0" smtClean="0">
                    <a:solidFill>
                      <a:schemeClr val="tx1"/>
                    </a:solidFill>
                  </a:rPr>
                  <a:t>(</a:t>
                </a:r>
                <a14:m>
                  <m:oMath xmlns:m="http://schemas.openxmlformats.org/officeDocument/2006/math">
                    <m:r>
                      <a:rPr lang="it-IT" i="1">
                        <a:solidFill>
                          <a:schemeClr val="tx1"/>
                        </a:solidFill>
                        <a:latin typeface="Cambria Math" charset="0"/>
                        <a:ea typeface="Cambria Math" charset="0"/>
                        <a:cs typeface="Cambria Math" charset="0"/>
                      </a:rPr>
                      <m:t>¬</m:t>
                    </m:r>
                    <m:r>
                      <a:rPr lang="it-IT" b="0" i="1" smtClean="0">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b="0" i="1" smtClean="0">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smtClean="0">
                    <a:solidFill>
                      <a:schemeClr val="tx1"/>
                    </a:solidFill>
                  </a:rPr>
                  <a:t>)) 		</a:t>
                </a:r>
                <a:r>
                  <a:rPr lang="it-IT" sz="1400" dirty="0" err="1" smtClean="0">
                    <a:solidFill>
                      <a:srgbClr val="00B050"/>
                    </a:solidFill>
                  </a:rPr>
                  <a:t>perchè</a:t>
                </a:r>
                <a:r>
                  <a:rPr lang="it-IT" sz="1400" dirty="0" smtClean="0">
                    <a:solidFill>
                      <a:srgbClr val="00B050"/>
                    </a:solidFill>
                  </a:rPr>
                  <a:t> eventi indipendenti </a:t>
                </a:r>
                <a:r>
                  <a:rPr lang="it-IT" sz="800" dirty="0" smtClean="0">
                    <a:solidFill>
                      <a:srgbClr val="00B050"/>
                    </a:solidFill>
                  </a:rPr>
                  <a:t>					</a:t>
                </a:r>
                <a:endParaRPr lang="it-IT" sz="1400" dirty="0" smtClean="0">
                  <a:solidFill>
                    <a:srgbClr val="00B050"/>
                  </a:solidFill>
                </a:endParaRPr>
              </a:p>
              <a:p>
                <a:r>
                  <a:rPr lang="it-IT" dirty="0">
                    <a:solidFill>
                      <a:schemeClr val="tx1"/>
                    </a:solidFill>
                  </a:rPr>
                  <a:t>P(</a:t>
                </a:r>
                <a14:m>
                  <m:oMath xmlns:m="http://schemas.openxmlformats.org/officeDocument/2006/math">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smtClean="0">
                    <a:solidFill>
                      <a:schemeClr val="tx1"/>
                    </a:solidFill>
                  </a:rPr>
                  <a:t>) = </a:t>
                </a:r>
                <a:r>
                  <a:rPr lang="it-IT" dirty="0">
                    <a:solidFill>
                      <a:schemeClr val="tx1"/>
                    </a:solidFill>
                  </a:rPr>
                  <a:t>P(</a:t>
                </a:r>
                <a14:m>
                  <m:oMath xmlns:m="http://schemas.openxmlformats.org/officeDocument/2006/math">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smtClean="0">
                    <a:solidFill>
                      <a:schemeClr val="tx1"/>
                    </a:solidFill>
                  </a:rPr>
                  <a:t>= A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14:m>
                  <m:oMath xmlns:m="http://schemas.openxmlformats.org/officeDocument/2006/math">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smtClean="0">
                    <a:solidFill>
                      <a:schemeClr val="tx1"/>
                    </a:solidFill>
                  </a:rPr>
                  <a:t>= </a:t>
                </a:r>
                <a:r>
                  <a:rPr lang="it-IT" dirty="0" err="1" smtClean="0">
                    <a:solidFill>
                      <a:schemeClr val="tx1"/>
                    </a:solidFill>
                  </a:rPr>
                  <a:t>R</a:t>
                </a:r>
                <a:r>
                  <a:rPr lang="it-IT" dirty="0" smtClean="0">
                    <a:solidFill>
                      <a:schemeClr val="tx1"/>
                    </a:solidFill>
                  </a:rPr>
                  <a:t> ) </a:t>
                </a:r>
                <a:r>
                  <a:rPr lang="it-IT" sz="1000" dirty="0" smtClean="0">
                    <a:solidFill>
                      <a:schemeClr val="tx1"/>
                    </a:solidFill>
                  </a:rPr>
                  <a:t>																												         </a:t>
                </a:r>
                <a:r>
                  <a:rPr lang="it-IT" dirty="0" smtClean="0">
                    <a:solidFill>
                      <a:schemeClr val="tx1"/>
                    </a:solidFill>
                  </a:rPr>
                  <a:t>= </a:t>
                </a:r>
                <a:r>
                  <a:rPr lang="it-IT" dirty="0">
                    <a:solidFill>
                      <a:schemeClr val="tx1"/>
                    </a:solidFill>
                  </a:rPr>
                  <a:t>P(</a:t>
                </a:r>
                <a14:m>
                  <m:oMath xmlns:m="http://schemas.openxmlformats.org/officeDocument/2006/math">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a:solidFill>
                      <a:schemeClr val="tx1"/>
                    </a:solidFill>
                  </a:rPr>
                  <a:t>= </a:t>
                </a:r>
                <a:r>
                  <a:rPr lang="it-IT" dirty="0" smtClean="0">
                    <a:solidFill>
                      <a:schemeClr val="tx1"/>
                    </a:solidFill>
                  </a:rPr>
                  <a:t>A) + </a:t>
                </a:r>
                <a:r>
                  <a:rPr lang="it-IT" dirty="0" err="1" smtClean="0">
                    <a:solidFill>
                      <a:schemeClr val="tx1"/>
                    </a:solidFill>
                  </a:rPr>
                  <a:t>P</a:t>
                </a:r>
                <a:r>
                  <a:rPr lang="it-IT" dirty="0" smtClean="0">
                    <a:solidFill>
                      <a:schemeClr val="tx1"/>
                    </a:solidFill>
                  </a:rPr>
                  <a:t>(</a:t>
                </a:r>
                <a14:m>
                  <m:oMath xmlns:m="http://schemas.openxmlformats.org/officeDocument/2006/math">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a:solidFill>
                      <a:schemeClr val="tx1"/>
                    </a:solidFill>
                  </a:rPr>
                  <a:t>= </a:t>
                </a:r>
                <a:r>
                  <a:rPr lang="it-IT" dirty="0" err="1">
                    <a:solidFill>
                      <a:schemeClr val="tx1"/>
                    </a:solidFill>
                  </a:rPr>
                  <a:t>R</a:t>
                </a:r>
                <a:r>
                  <a:rPr lang="it-IT" dirty="0">
                    <a:solidFill>
                      <a:schemeClr val="tx1"/>
                    </a:solidFill>
                  </a:rPr>
                  <a:t> </a:t>
                </a:r>
                <a:r>
                  <a:rPr lang="it-IT" dirty="0" smtClean="0">
                    <a:solidFill>
                      <a:schemeClr val="tx1"/>
                    </a:solidFill>
                  </a:rPr>
                  <a:t>) = </a:t>
                </a:r>
                <a:r>
                  <a:rPr lang="it-IT" b="1" dirty="0" err="1" smtClean="0">
                    <a:solidFill>
                      <a:srgbClr val="FF0000"/>
                    </a:solidFill>
                  </a:rPr>
                  <a:t>P</a:t>
                </a:r>
                <a:r>
                  <a:rPr lang="it-IT" b="1" dirty="0" smtClean="0">
                    <a:solidFill>
                      <a:srgbClr val="FF0000"/>
                    </a:solidFill>
                  </a:rPr>
                  <a:t>(AAA)</a:t>
                </a:r>
                <a:r>
                  <a:rPr lang="it-IT" dirty="0" smtClean="0">
                    <a:solidFill>
                      <a:schemeClr val="tx1"/>
                    </a:solidFill>
                  </a:rPr>
                  <a:t> + </a:t>
                </a:r>
                <a:r>
                  <a:rPr lang="it-IT" b="1" dirty="0" err="1" smtClean="0">
                    <a:solidFill>
                      <a:srgbClr val="162DCF"/>
                    </a:solidFill>
                  </a:rPr>
                  <a:t>P</a:t>
                </a:r>
                <a:r>
                  <a:rPr lang="it-IT" b="1" dirty="0" smtClean="0">
                    <a:solidFill>
                      <a:srgbClr val="162DCF"/>
                    </a:solidFill>
                  </a:rPr>
                  <a:t>(RRR)</a:t>
                </a:r>
                <a:r>
                  <a:rPr lang="it-IT" dirty="0" smtClean="0">
                    <a:solidFill>
                      <a:schemeClr val="tx1"/>
                    </a:solidFill>
                  </a:rPr>
                  <a:t>  </a:t>
                </a:r>
                <a:r>
                  <a:rPr lang="it-IT" sz="800" dirty="0" smtClean="0">
                    <a:solidFill>
                      <a:schemeClr val="tx1"/>
                    </a:solidFill>
                  </a:rPr>
                  <a:t>	</a:t>
                </a:r>
                <a:r>
                  <a:rPr lang="it-IT" sz="1000" dirty="0" smtClean="0">
                    <a:solidFill>
                      <a:schemeClr val="tx1"/>
                    </a:solidFill>
                  </a:rPr>
                  <a:t>																							</a:t>
                </a:r>
                <a:r>
                  <a:rPr lang="it-IT" sz="1000" dirty="0">
                    <a:solidFill>
                      <a:schemeClr val="tx1"/>
                    </a:solidFill>
                  </a:rPr>
                  <a:t> </a:t>
                </a:r>
                <a:r>
                  <a:rPr lang="it-IT" sz="1000" dirty="0" smtClean="0">
                    <a:solidFill>
                      <a:schemeClr val="tx1"/>
                    </a:solidFill>
                  </a:rPr>
                  <a:t>        </a:t>
                </a:r>
                <a:r>
                  <a:rPr lang="it-IT" dirty="0" smtClean="0">
                    <a:solidFill>
                      <a:schemeClr val="tx1"/>
                    </a:solidFill>
                  </a:rPr>
                  <a:t>= </a:t>
                </a:r>
                <a:r>
                  <a:rPr lang="it-IT" b="1" dirty="0" smtClean="0">
                    <a:solidFill>
                      <a:srgbClr val="FF0000"/>
                    </a:solidFill>
                  </a:rPr>
                  <a:t>P</a:t>
                </a:r>
                <a:r>
                  <a:rPr lang="it-IT" b="1" dirty="0" smtClean="0">
                    <a:solidFill>
                      <a:srgbClr val="FF0000"/>
                    </a:solidFill>
                  </a:rPr>
                  <a:t>(AAA|Y) </a:t>
                </a:r>
                <a14:m>
                  <m:oMath xmlns:m="http://schemas.openxmlformats.org/officeDocument/2006/math">
                    <m:r>
                      <a:rPr lang="it-IT" b="1" i="1">
                        <a:solidFill>
                          <a:srgbClr val="FF0000"/>
                        </a:solidFill>
                        <a:latin typeface="Cambria Math" charset="0"/>
                        <a:ea typeface="Cambria Math" charset="0"/>
                        <a:cs typeface="Cambria Math" charset="0"/>
                      </a:rPr>
                      <m:t>∙ </m:t>
                    </m:r>
                  </m:oMath>
                </a14:m>
                <a:r>
                  <a:rPr lang="it-IT" b="1" dirty="0" err="1" smtClean="0">
                    <a:solidFill>
                      <a:srgbClr val="FF0000"/>
                    </a:solidFill>
                  </a:rPr>
                  <a:t>P</a:t>
                </a:r>
                <a:r>
                  <a:rPr lang="it-IT" b="1" dirty="0" smtClean="0">
                    <a:solidFill>
                      <a:srgbClr val="FF0000"/>
                    </a:solidFill>
                  </a:rPr>
                  <a:t>(Y) + </a:t>
                </a:r>
                <a:r>
                  <a:rPr lang="it-IT" b="1" dirty="0" err="1" smtClean="0">
                    <a:solidFill>
                      <a:srgbClr val="FF0000"/>
                    </a:solidFill>
                  </a:rPr>
                  <a:t>P</a:t>
                </a:r>
                <a:r>
                  <a:rPr lang="it-IT" b="1" dirty="0" smtClean="0">
                    <a:solidFill>
                      <a:srgbClr val="FF0000"/>
                    </a:solidFill>
                  </a:rPr>
                  <a:t>(AAA|N) </a:t>
                </a:r>
                <a14:m>
                  <m:oMath xmlns:m="http://schemas.openxmlformats.org/officeDocument/2006/math">
                    <m:r>
                      <a:rPr lang="it-IT" b="1" i="1">
                        <a:solidFill>
                          <a:srgbClr val="FF0000"/>
                        </a:solidFill>
                        <a:latin typeface="Cambria Math" charset="0"/>
                        <a:ea typeface="Cambria Math" charset="0"/>
                        <a:cs typeface="Cambria Math" charset="0"/>
                      </a:rPr>
                      <m:t>∙ </m:t>
                    </m:r>
                  </m:oMath>
                </a14:m>
                <a:r>
                  <a:rPr lang="it-IT" b="1" dirty="0" err="1" smtClean="0">
                    <a:solidFill>
                      <a:srgbClr val="FF0000"/>
                    </a:solidFill>
                  </a:rPr>
                  <a:t>P</a:t>
                </a:r>
                <a:r>
                  <a:rPr lang="it-IT" b="1" dirty="0" smtClean="0">
                    <a:solidFill>
                      <a:srgbClr val="FF0000"/>
                    </a:solidFill>
                  </a:rPr>
                  <a:t>(</a:t>
                </a:r>
                <a:r>
                  <a:rPr lang="it-IT" b="1" dirty="0" err="1" smtClean="0">
                    <a:solidFill>
                      <a:srgbClr val="FF0000"/>
                    </a:solidFill>
                  </a:rPr>
                  <a:t>N</a:t>
                </a:r>
                <a:r>
                  <a:rPr lang="it-IT" b="1" dirty="0" smtClean="0">
                    <a:solidFill>
                      <a:srgbClr val="FF0000"/>
                    </a:solidFill>
                  </a:rPr>
                  <a:t>) </a:t>
                </a:r>
                <a:r>
                  <a:rPr lang="it-IT" dirty="0" smtClean="0">
                    <a:solidFill>
                      <a:schemeClr val="tx1"/>
                    </a:solidFill>
                  </a:rPr>
                  <a:t>+ </a:t>
                </a:r>
                <a:r>
                  <a:rPr lang="it-IT" b="1" dirty="0" smtClean="0">
                    <a:solidFill>
                      <a:srgbClr val="162DCF"/>
                    </a:solidFill>
                  </a:rPr>
                  <a:t>P</a:t>
                </a:r>
                <a:r>
                  <a:rPr lang="it-IT" b="1" dirty="0" smtClean="0">
                    <a:solidFill>
                      <a:srgbClr val="162DCF"/>
                    </a:solidFill>
                  </a:rPr>
                  <a:t>(RRR|Y) </a:t>
                </a:r>
                <a14:m>
                  <m:oMath xmlns:m="http://schemas.openxmlformats.org/officeDocument/2006/math">
                    <m:r>
                      <a:rPr lang="it-IT" b="1" i="1">
                        <a:solidFill>
                          <a:srgbClr val="162DCF"/>
                        </a:solidFill>
                        <a:latin typeface="Cambria Math" charset="0"/>
                        <a:ea typeface="Cambria Math" charset="0"/>
                        <a:cs typeface="Cambria Math" charset="0"/>
                      </a:rPr>
                      <m:t>∙ </m:t>
                    </m:r>
                  </m:oMath>
                </a14:m>
                <a:r>
                  <a:rPr lang="it-IT" b="1" dirty="0" err="1" smtClean="0">
                    <a:solidFill>
                      <a:srgbClr val="162DCF"/>
                    </a:solidFill>
                  </a:rPr>
                  <a:t>P</a:t>
                </a:r>
                <a:r>
                  <a:rPr lang="it-IT" b="1" dirty="0" smtClean="0">
                    <a:solidFill>
                      <a:srgbClr val="162DCF"/>
                    </a:solidFill>
                  </a:rPr>
                  <a:t>(Y</a:t>
                </a:r>
                <a:r>
                  <a:rPr lang="it-IT" b="1" dirty="0">
                    <a:solidFill>
                      <a:srgbClr val="162DCF"/>
                    </a:solidFill>
                  </a:rPr>
                  <a:t>) + </a:t>
                </a:r>
                <a:r>
                  <a:rPr lang="it-IT" b="1" dirty="0" err="1" smtClean="0">
                    <a:solidFill>
                      <a:srgbClr val="162DCF"/>
                    </a:solidFill>
                  </a:rPr>
                  <a:t>P</a:t>
                </a:r>
                <a:r>
                  <a:rPr lang="it-IT" b="1" dirty="0" smtClean="0">
                    <a:solidFill>
                      <a:srgbClr val="162DCF"/>
                    </a:solidFill>
                  </a:rPr>
                  <a:t>(RRR|N) </a:t>
                </a:r>
                <a14:m>
                  <m:oMath xmlns:m="http://schemas.openxmlformats.org/officeDocument/2006/math">
                    <m:r>
                      <a:rPr lang="it-IT" b="1" i="1" smtClean="0">
                        <a:solidFill>
                          <a:srgbClr val="162DCF"/>
                        </a:solidFill>
                        <a:latin typeface="Cambria Math" charset="0"/>
                        <a:ea typeface="Cambria Math" charset="0"/>
                        <a:cs typeface="Cambria Math" charset="0"/>
                      </a:rPr>
                      <m:t>∙ </m:t>
                    </m:r>
                  </m:oMath>
                </a14:m>
                <a:r>
                  <a:rPr lang="it-IT" b="1" dirty="0" err="1" smtClean="0">
                    <a:solidFill>
                      <a:srgbClr val="162DCF"/>
                    </a:solidFill>
                  </a:rPr>
                  <a:t>P</a:t>
                </a:r>
                <a:r>
                  <a:rPr lang="it-IT" b="1" dirty="0" smtClean="0">
                    <a:solidFill>
                      <a:srgbClr val="162DCF"/>
                    </a:solidFill>
                  </a:rPr>
                  <a:t>(</a:t>
                </a:r>
                <a:r>
                  <a:rPr lang="it-IT" b="1" dirty="0" err="1" smtClean="0">
                    <a:solidFill>
                      <a:srgbClr val="162DCF"/>
                    </a:solidFill>
                  </a:rPr>
                  <a:t>N</a:t>
                </a:r>
                <a:r>
                  <a:rPr lang="it-IT" b="1" dirty="0" smtClean="0">
                    <a:solidFill>
                      <a:srgbClr val="162DCF"/>
                    </a:solidFill>
                  </a:rPr>
                  <a:t>) </a:t>
                </a:r>
                <a:r>
                  <a:rPr lang="it-IT" sz="1000" dirty="0" smtClean="0">
                    <a:solidFill>
                      <a:schemeClr val="tx1"/>
                    </a:solidFill>
                  </a:rPr>
                  <a:t>																									</a:t>
                </a:r>
                <a:r>
                  <a:rPr lang="it-IT" sz="1000" dirty="0">
                    <a:solidFill>
                      <a:schemeClr val="tx1"/>
                    </a:solidFill>
                  </a:rPr>
                  <a:t> </a:t>
                </a:r>
                <a:r>
                  <a:rPr lang="it-IT" sz="1000" dirty="0" smtClean="0">
                    <a:solidFill>
                      <a:schemeClr val="tx1"/>
                    </a:solidFill>
                  </a:rPr>
                  <a:t>        </a:t>
                </a:r>
                <a:r>
                  <a:rPr lang="it-IT" dirty="0" smtClean="0">
                    <a:solidFill>
                      <a:schemeClr val="tx1"/>
                    </a:solidFill>
                  </a:rPr>
                  <a:t>= </a:t>
                </a:r>
                <a:r>
                  <a:rPr lang="it-IT" b="1" dirty="0" smtClean="0">
                    <a:solidFill>
                      <a:srgbClr val="FF0000"/>
                    </a:solidFill>
                  </a:rPr>
                  <a:t>q</a:t>
                </a:r>
                <a:r>
                  <a:rPr lang="it-IT" b="1" baseline="30000" dirty="0" smtClean="0">
                    <a:solidFill>
                      <a:srgbClr val="FF0000"/>
                    </a:solidFill>
                  </a:rPr>
                  <a:t>3</a:t>
                </a:r>
                <a:r>
                  <a:rPr lang="it-IT" b="1" dirty="0" smtClean="0">
                    <a:solidFill>
                      <a:srgbClr val="FF0000"/>
                    </a:solidFill>
                  </a:rPr>
                  <a:t>p + (1</a:t>
                </a:r>
                <a:r>
                  <a:rPr lang="it-IT" b="1" dirty="0">
                    <a:solidFill>
                      <a:srgbClr val="FF0000"/>
                    </a:solidFill>
                  </a:rPr>
                  <a:t> –</a:t>
                </a:r>
                <a:r>
                  <a:rPr lang="it-IT" b="1" dirty="0" smtClean="0">
                    <a:solidFill>
                      <a:srgbClr val="FF0000"/>
                    </a:solidFill>
                  </a:rPr>
                  <a:t> </a:t>
                </a:r>
                <a:r>
                  <a:rPr lang="it-IT" b="1" dirty="0" err="1" smtClean="0">
                    <a:solidFill>
                      <a:srgbClr val="FF0000"/>
                    </a:solidFill>
                  </a:rPr>
                  <a:t>q</a:t>
                </a:r>
                <a:r>
                  <a:rPr lang="it-IT" b="1" dirty="0" smtClean="0">
                    <a:solidFill>
                      <a:srgbClr val="FF0000"/>
                    </a:solidFill>
                  </a:rPr>
                  <a:t>)</a:t>
                </a:r>
                <a:r>
                  <a:rPr lang="it-IT" b="1" baseline="30000" dirty="0" smtClean="0">
                    <a:solidFill>
                      <a:srgbClr val="FF0000"/>
                    </a:solidFill>
                  </a:rPr>
                  <a:t>3</a:t>
                </a:r>
                <a:r>
                  <a:rPr lang="it-IT" b="1" dirty="0" smtClean="0">
                    <a:solidFill>
                      <a:srgbClr val="FF0000"/>
                    </a:solidFill>
                  </a:rPr>
                  <a:t>(1</a:t>
                </a:r>
                <a:r>
                  <a:rPr lang="it-IT" b="1" dirty="0">
                    <a:solidFill>
                      <a:srgbClr val="FF0000"/>
                    </a:solidFill>
                  </a:rPr>
                  <a:t> – </a:t>
                </a:r>
                <a:r>
                  <a:rPr lang="it-IT" b="1" dirty="0" err="1" smtClean="0">
                    <a:solidFill>
                      <a:srgbClr val="FF0000"/>
                    </a:solidFill>
                  </a:rPr>
                  <a:t>p</a:t>
                </a:r>
                <a:r>
                  <a:rPr lang="it-IT" b="1" dirty="0" smtClean="0">
                    <a:solidFill>
                      <a:srgbClr val="FF0000"/>
                    </a:solidFill>
                  </a:rPr>
                  <a:t>) </a:t>
                </a:r>
                <a:r>
                  <a:rPr lang="it-IT" dirty="0" smtClean="0">
                    <a:solidFill>
                      <a:schemeClr val="tx1"/>
                    </a:solidFill>
                  </a:rPr>
                  <a:t>+ </a:t>
                </a:r>
                <a:r>
                  <a:rPr lang="it-IT" b="1" dirty="0" smtClean="0">
                    <a:solidFill>
                      <a:srgbClr val="162DCF"/>
                    </a:solidFill>
                  </a:rPr>
                  <a:t>(1 – </a:t>
                </a:r>
                <a:r>
                  <a:rPr lang="it-IT" b="1" dirty="0" err="1" smtClean="0">
                    <a:solidFill>
                      <a:srgbClr val="162DCF"/>
                    </a:solidFill>
                  </a:rPr>
                  <a:t>q</a:t>
                </a:r>
                <a:r>
                  <a:rPr lang="it-IT" b="1" dirty="0" smtClean="0">
                    <a:solidFill>
                      <a:srgbClr val="162DCF"/>
                    </a:solidFill>
                  </a:rPr>
                  <a:t>)</a:t>
                </a:r>
                <a:r>
                  <a:rPr lang="it-IT" b="1" baseline="30000" dirty="0" smtClean="0">
                    <a:solidFill>
                      <a:srgbClr val="162DCF"/>
                    </a:solidFill>
                  </a:rPr>
                  <a:t>3</a:t>
                </a:r>
                <a:r>
                  <a:rPr lang="it-IT" b="1" dirty="0" smtClean="0">
                    <a:solidFill>
                      <a:srgbClr val="162DCF"/>
                    </a:solidFill>
                  </a:rPr>
                  <a:t>p + q</a:t>
                </a:r>
                <a:r>
                  <a:rPr lang="it-IT" b="1" baseline="30000" dirty="0" smtClean="0">
                    <a:solidFill>
                      <a:srgbClr val="162DCF"/>
                    </a:solidFill>
                  </a:rPr>
                  <a:t>3</a:t>
                </a:r>
                <a:r>
                  <a:rPr lang="it-IT" b="1" dirty="0" smtClean="0">
                    <a:solidFill>
                      <a:srgbClr val="162DCF"/>
                    </a:solidFill>
                  </a:rPr>
                  <a:t>(1 – </a:t>
                </a:r>
                <a:r>
                  <a:rPr lang="it-IT" b="1" dirty="0" err="1" smtClean="0">
                    <a:solidFill>
                      <a:srgbClr val="162DCF"/>
                    </a:solidFill>
                  </a:rPr>
                  <a:t>p</a:t>
                </a:r>
                <a:r>
                  <a:rPr lang="it-IT" b="1" dirty="0" smtClean="0">
                    <a:solidFill>
                      <a:srgbClr val="162DCF"/>
                    </a:solidFill>
                  </a:rPr>
                  <a:t>) </a:t>
                </a:r>
                <a:r>
                  <a:rPr lang="it-IT" dirty="0" smtClean="0">
                    <a:solidFill>
                      <a:schemeClr val="tx1"/>
                    </a:solidFill>
                  </a:rPr>
                  <a:t>= q</a:t>
                </a:r>
                <a:r>
                  <a:rPr lang="it-IT" baseline="30000" dirty="0" smtClean="0">
                    <a:solidFill>
                      <a:schemeClr val="tx1"/>
                    </a:solidFill>
                  </a:rPr>
                  <a:t>3</a:t>
                </a:r>
                <a:r>
                  <a:rPr lang="it-IT" dirty="0" smtClean="0">
                    <a:solidFill>
                      <a:schemeClr val="tx1"/>
                    </a:solidFill>
                  </a:rPr>
                  <a:t> + (1 – </a:t>
                </a:r>
                <a:r>
                  <a:rPr lang="it-IT" dirty="0" err="1" smtClean="0">
                    <a:solidFill>
                      <a:schemeClr val="tx1"/>
                    </a:solidFill>
                  </a:rPr>
                  <a:t>q</a:t>
                </a:r>
                <a:r>
                  <a:rPr lang="it-IT" dirty="0" smtClean="0">
                    <a:solidFill>
                      <a:schemeClr val="tx1"/>
                    </a:solidFill>
                  </a:rPr>
                  <a:t>)</a:t>
                </a:r>
                <a:r>
                  <a:rPr lang="it-IT" baseline="30000" dirty="0" smtClean="0">
                    <a:solidFill>
                      <a:schemeClr val="tx1"/>
                    </a:solidFill>
                  </a:rPr>
                  <a:t>3</a:t>
                </a:r>
                <a:r>
                  <a:rPr lang="it-IT" dirty="0" smtClean="0">
                    <a:solidFill>
                      <a:schemeClr val="tx1"/>
                    </a:solidFill>
                  </a:rPr>
                  <a:t> = 1 – 3q + 3q</a:t>
                </a:r>
                <a:r>
                  <a:rPr lang="it-IT" baseline="30000" dirty="0" smtClean="0">
                    <a:solidFill>
                      <a:schemeClr val="tx1"/>
                    </a:solidFill>
                  </a:rPr>
                  <a:t>2</a:t>
                </a:r>
                <a:r>
                  <a:rPr lang="it-IT" dirty="0" smtClean="0">
                    <a:solidFill>
                      <a:schemeClr val="tx1"/>
                    </a:solidFill>
                  </a:rPr>
                  <a:t>					</a:t>
                </a:r>
              </a:p>
              <a:p>
                <a:r>
                  <a:rPr lang="it-IT" dirty="0" smtClean="0">
                    <a:solidFill>
                      <a:schemeClr val="tx1"/>
                    </a:solidFill>
                  </a:rPr>
                  <a:t>e quindi </a:t>
                </a:r>
                <a:r>
                  <a:rPr lang="it-IT" b="1" dirty="0">
                    <a:solidFill>
                      <a:schemeClr val="tx1"/>
                    </a:solidFill>
                  </a:rPr>
                  <a:t>P(</a:t>
                </a:r>
                <a14:m>
                  <m:oMath xmlns:m="http://schemas.openxmlformats.org/officeDocument/2006/math">
                    <m:r>
                      <a:rPr lang="it-IT" b="1" i="1">
                        <a:solidFill>
                          <a:schemeClr val="tx1"/>
                        </a:solidFill>
                        <a:latin typeface="Cambria Math" charset="0"/>
                        <a:ea typeface="Cambria Math" charset="0"/>
                        <a:cs typeface="Cambria Math" charset="0"/>
                      </a:rPr>
                      <m:t>¬(</m:t>
                    </m:r>
                    <m:sSub>
                      <m:sSubPr>
                        <m:ctrlPr>
                          <a:rPr lang="en-US" b="1" i="1">
                            <a:solidFill>
                              <a:schemeClr val="tx1"/>
                            </a:solidFill>
                            <a:latin typeface="Cambria Math" charset="0"/>
                          </a:rPr>
                        </m:ctrlPr>
                      </m:sSubPr>
                      <m:e>
                        <m:r>
                          <a:rPr lang="en-US" b="1" i="1">
                            <a:solidFill>
                              <a:schemeClr val="tx1"/>
                            </a:solidFill>
                            <a:latin typeface="Cambria Math" charset="0"/>
                            <a:ea typeface="Cambria Math" charset="0"/>
                            <a:cs typeface="Cambria Math" charset="0"/>
                          </a:rPr>
                          <m:t>𝝈</m:t>
                        </m:r>
                      </m:e>
                      <m:sub>
                        <m:r>
                          <a:rPr lang="it-IT" b="1" i="1">
                            <a:solidFill>
                              <a:schemeClr val="tx1"/>
                            </a:solidFill>
                            <a:latin typeface="Cambria Math" charset="0"/>
                          </a:rPr>
                          <m:t>𝟑</m:t>
                        </m:r>
                        <m:r>
                          <a:rPr lang="it-IT" b="1" i="1">
                            <a:solidFill>
                              <a:schemeClr val="tx1"/>
                            </a:solidFill>
                            <a:latin typeface="Cambria Math" charset="0"/>
                          </a:rPr>
                          <m:t>𝒊</m:t>
                        </m:r>
                        <m:r>
                          <a:rPr lang="it-IT" b="1" i="1">
                            <a:solidFill>
                              <a:schemeClr val="tx1"/>
                            </a:solidFill>
                            <a:latin typeface="Cambria Math" charset="0"/>
                          </a:rPr>
                          <m:t>−</m:t>
                        </m:r>
                        <m:r>
                          <a:rPr lang="it-IT" b="1" i="1">
                            <a:solidFill>
                              <a:schemeClr val="tx1"/>
                            </a:solidFill>
                            <a:latin typeface="Cambria Math" charset="0"/>
                          </a:rPr>
                          <m:t>𝟐</m:t>
                        </m:r>
                      </m:sub>
                    </m:sSub>
                    <m:r>
                      <a:rPr lang="it-IT" b="1" i="1">
                        <a:solidFill>
                          <a:schemeClr val="tx1"/>
                        </a:solidFill>
                        <a:latin typeface="Cambria Math" charset="0"/>
                        <a:ea typeface="Cambria Math" charset="0"/>
                        <a:cs typeface="Cambria Math" charset="0"/>
                      </a:rPr>
                      <m:t>= </m:t>
                    </m:r>
                    <m:sSub>
                      <m:sSubPr>
                        <m:ctrlPr>
                          <a:rPr lang="en-US" b="1" i="1">
                            <a:solidFill>
                              <a:schemeClr val="tx1"/>
                            </a:solidFill>
                            <a:latin typeface="Cambria Math" charset="0"/>
                            <a:ea typeface="Cambria Math" charset="0"/>
                            <a:cs typeface="Cambria Math" charset="0"/>
                          </a:rPr>
                        </m:ctrlPr>
                      </m:sSubPr>
                      <m:e>
                        <m:r>
                          <a:rPr lang="en-US" b="1" i="1">
                            <a:solidFill>
                              <a:schemeClr val="tx1"/>
                            </a:solidFill>
                            <a:latin typeface="Cambria Math" charset="0"/>
                            <a:ea typeface="Cambria Math" charset="0"/>
                            <a:cs typeface="Cambria Math" charset="0"/>
                          </a:rPr>
                          <m:t>𝝈</m:t>
                        </m:r>
                      </m:e>
                      <m:sub>
                        <m:r>
                          <a:rPr lang="it-IT" b="1" i="1">
                            <a:solidFill>
                              <a:schemeClr val="tx1"/>
                            </a:solidFill>
                            <a:latin typeface="Cambria Math" charset="0"/>
                            <a:ea typeface="Cambria Math" charset="0"/>
                            <a:cs typeface="Cambria Math" charset="0"/>
                          </a:rPr>
                          <m:t>𝟑</m:t>
                        </m:r>
                        <m:r>
                          <a:rPr lang="it-IT" b="1" i="1">
                            <a:solidFill>
                              <a:schemeClr val="tx1"/>
                            </a:solidFill>
                            <a:latin typeface="Cambria Math" charset="0"/>
                            <a:ea typeface="Cambria Math" charset="0"/>
                            <a:cs typeface="Cambria Math" charset="0"/>
                          </a:rPr>
                          <m:t>𝒊</m:t>
                        </m:r>
                        <m:r>
                          <a:rPr lang="it-IT" b="1" i="1">
                            <a:solidFill>
                              <a:schemeClr val="tx1"/>
                            </a:solidFill>
                            <a:latin typeface="Cambria Math" charset="0"/>
                            <a:ea typeface="Cambria Math" charset="0"/>
                            <a:cs typeface="Cambria Math" charset="0"/>
                          </a:rPr>
                          <m:t>−</m:t>
                        </m:r>
                        <m:r>
                          <a:rPr lang="it-IT" b="1" i="1">
                            <a:solidFill>
                              <a:schemeClr val="tx1"/>
                            </a:solidFill>
                            <a:latin typeface="Cambria Math" charset="0"/>
                            <a:ea typeface="Cambria Math" charset="0"/>
                            <a:cs typeface="Cambria Math" charset="0"/>
                          </a:rPr>
                          <m:t>𝟏</m:t>
                        </m:r>
                      </m:sub>
                    </m:sSub>
                    <m:r>
                      <a:rPr lang="it-IT" b="1" i="1">
                        <a:solidFill>
                          <a:schemeClr val="tx1"/>
                        </a:solidFill>
                        <a:latin typeface="Cambria Math" charset="0"/>
                        <a:ea typeface="Cambria Math" charset="0"/>
                        <a:cs typeface="Cambria Math" charset="0"/>
                      </a:rPr>
                      <m:t>=</m:t>
                    </m:r>
                    <m:sSub>
                      <m:sSubPr>
                        <m:ctrlPr>
                          <a:rPr lang="en-US" b="1" i="1">
                            <a:solidFill>
                              <a:schemeClr val="tx1"/>
                            </a:solidFill>
                            <a:latin typeface="Cambria Math" charset="0"/>
                            <a:ea typeface="Cambria Math" charset="0"/>
                            <a:cs typeface="Cambria Math" charset="0"/>
                          </a:rPr>
                        </m:ctrlPr>
                      </m:sSubPr>
                      <m:e>
                        <m:r>
                          <a:rPr lang="en-US" b="1" i="1">
                            <a:solidFill>
                              <a:schemeClr val="tx1"/>
                            </a:solidFill>
                            <a:latin typeface="Cambria Math" charset="0"/>
                            <a:ea typeface="Cambria Math" charset="0"/>
                            <a:cs typeface="Cambria Math" charset="0"/>
                          </a:rPr>
                          <m:t>𝝈</m:t>
                        </m:r>
                      </m:e>
                      <m:sub>
                        <m:r>
                          <a:rPr lang="it-IT" b="1" i="1">
                            <a:solidFill>
                              <a:schemeClr val="tx1"/>
                            </a:solidFill>
                            <a:latin typeface="Cambria Math" charset="0"/>
                            <a:ea typeface="Cambria Math" charset="0"/>
                            <a:cs typeface="Cambria Math" charset="0"/>
                          </a:rPr>
                          <m:t>𝟑</m:t>
                        </m:r>
                        <m:r>
                          <a:rPr lang="it-IT" b="1" i="1">
                            <a:solidFill>
                              <a:schemeClr val="tx1"/>
                            </a:solidFill>
                            <a:latin typeface="Cambria Math" charset="0"/>
                            <a:ea typeface="Cambria Math" charset="0"/>
                            <a:cs typeface="Cambria Math" charset="0"/>
                          </a:rPr>
                          <m:t>𝒊</m:t>
                        </m:r>
                      </m:sub>
                    </m:sSub>
                  </m:oMath>
                </a14:m>
                <a:r>
                  <a:rPr lang="it-IT" b="1" dirty="0">
                    <a:solidFill>
                      <a:schemeClr val="tx1"/>
                    </a:solidFill>
                  </a:rPr>
                  <a:t>)) </a:t>
                </a:r>
                <a:r>
                  <a:rPr lang="it-IT" b="1" dirty="0" smtClean="0">
                    <a:solidFill>
                      <a:schemeClr val="tx1"/>
                    </a:solidFill>
                  </a:rPr>
                  <a:t>= 1 – (</a:t>
                </a:r>
                <a:r>
                  <a:rPr lang="it-IT" b="1" dirty="0">
                    <a:solidFill>
                      <a:schemeClr val="tx1"/>
                    </a:solidFill>
                  </a:rPr>
                  <a:t>1 – 3q </a:t>
                </a:r>
                <a:r>
                  <a:rPr lang="it-IT" b="1" dirty="0" smtClean="0">
                    <a:solidFill>
                      <a:schemeClr val="tx1"/>
                    </a:solidFill>
                  </a:rPr>
                  <a:t>+ </a:t>
                </a:r>
                <a:r>
                  <a:rPr lang="it-IT" b="1" dirty="0">
                    <a:solidFill>
                      <a:schemeClr val="tx1"/>
                    </a:solidFill>
                  </a:rPr>
                  <a:t>3q</a:t>
                </a:r>
                <a:r>
                  <a:rPr lang="it-IT" b="1" baseline="30000" dirty="0">
                    <a:solidFill>
                      <a:schemeClr val="tx1"/>
                    </a:solidFill>
                  </a:rPr>
                  <a:t>2</a:t>
                </a:r>
                <a:r>
                  <a:rPr lang="it-IT" b="1" dirty="0" smtClean="0">
                    <a:solidFill>
                      <a:schemeClr val="tx1"/>
                    </a:solidFill>
                  </a:rPr>
                  <a:t>) = 3q - 3q</a:t>
                </a:r>
                <a:r>
                  <a:rPr lang="it-IT" b="1" baseline="30000" dirty="0" smtClean="0">
                    <a:solidFill>
                      <a:schemeClr val="tx1"/>
                    </a:solidFill>
                  </a:rPr>
                  <a:t>2</a:t>
                </a:r>
                <a:endParaRPr lang="it-IT" b="1" baseline="30000" dirty="0">
                  <a:solidFill>
                    <a:schemeClr val="tx1"/>
                  </a:solidFill>
                </a:endParaRPr>
              </a:p>
              <a:p>
                <a:endParaRPr lang="it-IT" dirty="0" smtClean="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4" y="967520"/>
                <a:ext cx="9821269" cy="5723212"/>
              </a:xfrm>
              <a:blipFill rotWithShape="0">
                <a:blip r:embed="rId2"/>
                <a:stretch>
                  <a:fillRect l="-435" t="-1171"/>
                </a:stretch>
              </a:blipFill>
            </p:spPr>
            <p:txBody>
              <a:bodyPr/>
              <a:lstStyle/>
              <a:p>
                <a:r>
                  <a:rPr lang="it-IT">
                    <a:noFill/>
                  </a:rPr>
                  <a:t> </a:t>
                </a:r>
              </a:p>
            </p:txBody>
          </p:sp>
        </mc:Fallback>
      </mc:AlternateContent>
    </p:spTree>
    <p:extLst>
      <p:ext uri="{BB962C8B-B14F-4D97-AF65-F5344CB8AC3E}">
        <p14:creationId xmlns:p14="http://schemas.microsoft.com/office/powerpoint/2010/main" val="850905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314961"/>
            <a:ext cx="8911687" cy="652559"/>
          </a:xfrm>
        </p:spPr>
        <p:txBody>
          <a:bodyPr/>
          <a:lstStyle/>
          <a:p>
            <a:r>
              <a:rPr lang="it-IT" dirty="0" smtClean="0">
                <a:solidFill>
                  <a:schemeClr val="tx1"/>
                </a:solidFill>
              </a:rPr>
              <a:t>Un modello generale</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74544" y="967520"/>
                <a:ext cx="9821269" cy="5723212"/>
              </a:xfrm>
            </p:spPr>
            <p:txBody>
              <a:bodyPr>
                <a:normAutofit/>
              </a:bodyPr>
              <a:lstStyle/>
              <a:p>
                <a:r>
                  <a:rPr lang="it-IT" dirty="0" smtClean="0">
                    <a:solidFill>
                      <a:schemeClr val="tx1"/>
                    </a:solidFill>
                  </a:rPr>
                  <a:t>La cascata imitativa si innesca non appena vengono ricevuti tre segnali uguali!</a:t>
                </a:r>
              </a:p>
              <a:p>
                <a:r>
                  <a:rPr lang="it-IT" dirty="0" smtClean="0">
                    <a:solidFill>
                      <a:schemeClr val="tx1"/>
                    </a:solidFill>
                  </a:rPr>
                  <a:t>Ma qual è la probabilità che questo accada?</a:t>
                </a:r>
              </a:p>
              <a:p>
                <a:pPr lvl="6"/>
                <a:endParaRPr lang="it-IT" sz="800" dirty="0" smtClean="0">
                  <a:solidFill>
                    <a:schemeClr val="tx1"/>
                  </a:solidFill>
                </a:endParaRPr>
              </a:p>
              <a:p>
                <a:r>
                  <a:rPr lang="it-IT" dirty="0" smtClean="0">
                    <a:solidFill>
                      <a:schemeClr val="tx1"/>
                    </a:solidFill>
                  </a:rPr>
                  <a:t>Indichiamo con </a:t>
                </a:r>
                <a:r>
                  <a:rPr lang="it-IT" dirty="0" err="1" smtClean="0">
                    <a:solidFill>
                      <a:schemeClr val="tx1"/>
                    </a:solidFill>
                  </a:rPr>
                  <a:t>H</a:t>
                </a:r>
                <a:r>
                  <a:rPr lang="it-IT" baseline="-25000" dirty="0" err="1" smtClean="0">
                    <a:solidFill>
                      <a:schemeClr val="tx1"/>
                    </a:solidFill>
                  </a:rPr>
                  <a:t>n</a:t>
                </a:r>
                <a:r>
                  <a:rPr lang="it-IT" dirty="0" smtClean="0">
                    <a:solidFill>
                      <a:schemeClr val="tx1"/>
                    </a:solidFill>
                  </a:rPr>
                  <a:t> l’evento “la cascata si innesca entro il passo </a:t>
                </a:r>
                <a:r>
                  <a:rPr lang="it-IT" dirty="0" err="1" smtClean="0">
                    <a:solidFill>
                      <a:schemeClr val="tx1"/>
                    </a:solidFill>
                  </a:rPr>
                  <a:t>n</a:t>
                </a:r>
                <a:r>
                  <a:rPr lang="it-IT" dirty="0" smtClean="0">
                    <a:solidFill>
                      <a:schemeClr val="tx1"/>
                    </a:solidFill>
                  </a:rPr>
                  <a:t>”: </a:t>
                </a:r>
              </a:p>
              <a:p>
                <a:pPr lvl="1"/>
                <a:r>
                  <a:rPr lang="it-IT" dirty="0" err="1" smtClean="0">
                    <a:solidFill>
                      <a:schemeClr val="tx1"/>
                    </a:solidFill>
                  </a:rPr>
                  <a:t>P</a:t>
                </a:r>
                <a:r>
                  <a:rPr lang="it-IT" dirty="0" smtClean="0">
                    <a:solidFill>
                      <a:schemeClr val="tx1"/>
                    </a:solidFill>
                  </a:rPr>
                  <a:t>(</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H</a:t>
                </a:r>
                <a:r>
                  <a:rPr lang="it-IT" baseline="-25000" dirty="0" err="1" smtClean="0">
                    <a:solidFill>
                      <a:schemeClr val="tx1"/>
                    </a:solidFill>
                  </a:rPr>
                  <a:t>n</a:t>
                </a:r>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a:t>
                </a:r>
                <a14:m>
                  <m:oMath xmlns:m="http://schemas.openxmlformats.org/officeDocument/2006/math">
                    <m:nary>
                      <m:naryPr>
                        <m:chr m:val="∏"/>
                        <m:supHide m:val="on"/>
                        <m:ctrlPr>
                          <a:rPr lang="it-IT" i="1" smtClean="0">
                            <a:solidFill>
                              <a:schemeClr val="tx1"/>
                            </a:solidFill>
                            <a:latin typeface="Cambria Math" charset="0"/>
                          </a:rPr>
                        </m:ctrlPr>
                      </m:naryPr>
                      <m:sub>
                        <m:r>
                          <m:rPr>
                            <m:brk m:alnAt="7"/>
                          </m:rPr>
                          <a:rPr lang="it-IT" i="1">
                            <a:solidFill>
                              <a:schemeClr val="tx1"/>
                            </a:solidFill>
                            <a:latin typeface="Cambria Math" charset="0"/>
                          </a:rPr>
                          <m:t>1</m:t>
                        </m:r>
                        <m:r>
                          <a:rPr lang="it-IT" i="1">
                            <a:solidFill>
                              <a:schemeClr val="tx1"/>
                            </a:solidFill>
                            <a:latin typeface="Cambria Math" charset="0"/>
                          </a:rPr>
                          <m:t> </m:t>
                        </m:r>
                        <m:r>
                          <a:rPr lang="it-IT" i="1">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𝑖</m:t>
                        </m:r>
                        <m:r>
                          <a:rPr lang="it-IT" i="1">
                            <a:solidFill>
                              <a:schemeClr val="tx1"/>
                            </a:solidFill>
                            <a:latin typeface="Cambria Math" charset="0"/>
                            <a:ea typeface="Cambria Math" charset="0"/>
                            <a:cs typeface="Cambria Math" charset="0"/>
                          </a:rPr>
                          <m:t> ≤ </m:t>
                        </m:r>
                        <m:f>
                          <m:fPr>
                            <m:ctrlPr>
                              <a:rPr lang="bg-BG" i="1">
                                <a:solidFill>
                                  <a:schemeClr val="tx1"/>
                                </a:solidFill>
                                <a:latin typeface="Cambria Math" charset="0"/>
                                <a:ea typeface="Cambria Math" charset="0"/>
                                <a:cs typeface="Cambria Math" charset="0"/>
                              </a:rPr>
                            </m:ctrlPr>
                          </m:fPr>
                          <m:num>
                            <m:r>
                              <a:rPr lang="it-IT" i="1">
                                <a:solidFill>
                                  <a:schemeClr val="tx1"/>
                                </a:solidFill>
                                <a:latin typeface="Cambria Math" charset="0"/>
                                <a:ea typeface="Cambria Math" charset="0"/>
                                <a:cs typeface="Cambria Math" charset="0"/>
                              </a:rPr>
                              <m:t>𝑛</m:t>
                            </m:r>
                          </m:num>
                          <m:den>
                            <m:r>
                              <a:rPr lang="it-IT" i="1">
                                <a:solidFill>
                                  <a:schemeClr val="tx1"/>
                                </a:solidFill>
                                <a:latin typeface="Cambria Math" charset="0"/>
                                <a:ea typeface="Cambria Math" charset="0"/>
                                <a:cs typeface="Cambria Math" charset="0"/>
                              </a:rPr>
                              <m:t>3</m:t>
                            </m:r>
                          </m:den>
                        </m:f>
                      </m:sub>
                      <m:sup/>
                      <m:e>
                        <m:r>
                          <a:rPr lang="it-IT" b="0" i="1" smtClean="0">
                            <a:solidFill>
                              <a:schemeClr val="tx1"/>
                            </a:solidFill>
                            <a:latin typeface="Cambria Math" charset="0"/>
                          </a:rPr>
                          <m:t> </m:t>
                        </m:r>
                      </m:e>
                    </m:nary>
                  </m:oMath>
                </a14:m>
                <a:r>
                  <a:rPr lang="it-IT" dirty="0" err="1" smtClean="0">
                    <a:solidFill>
                      <a:schemeClr val="tx1"/>
                    </a:solidFill>
                  </a:rPr>
                  <a:t>P</a:t>
                </a:r>
                <a:r>
                  <a:rPr lang="it-IT" dirty="0" smtClean="0">
                    <a:solidFill>
                      <a:schemeClr val="tx1"/>
                    </a:solidFill>
                  </a:rPr>
                  <a:t>(</a:t>
                </a:r>
                <a14:m>
                  <m:oMath xmlns:m="http://schemas.openxmlformats.org/officeDocument/2006/math">
                    <m:r>
                      <a:rPr lang="it-IT" i="1">
                        <a:solidFill>
                          <a:schemeClr val="tx1"/>
                        </a:solidFill>
                        <a:latin typeface="Cambria Math" charset="0"/>
                        <a:ea typeface="Cambria Math" charset="0"/>
                        <a:cs typeface="Cambria Math" charset="0"/>
                      </a:rPr>
                      <m:t>¬</m:t>
                    </m:r>
                    <m:r>
                      <a:rPr lang="it-IT" b="0" i="1" smtClean="0">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b="0" i="1" smtClean="0">
                            <a:solidFill>
                              <a:schemeClr val="tx1"/>
                            </a:solidFill>
                            <a:latin typeface="Cambria Math" charset="0"/>
                          </a:rPr>
                          <m:t>−2</m:t>
                        </m:r>
                      </m:sub>
                    </m:sSub>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b="0" i="1" smtClean="0">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1</m:t>
                        </m:r>
                      </m:sub>
                    </m:sSub>
                    <m:r>
                      <a:rPr lang="it-IT" b="0" i="1" smtClean="0">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smtClean="0">
                    <a:solidFill>
                      <a:schemeClr val="tx1"/>
                    </a:solidFill>
                  </a:rPr>
                  <a:t>)) 	</a:t>
                </a:r>
              </a:p>
              <a:p>
                <a:pPr lvl="1"/>
                <a:r>
                  <a:rPr lang="it-IT" dirty="0" err="1" smtClean="0">
                    <a:solidFill>
                      <a:schemeClr val="tx1"/>
                    </a:solidFill>
                  </a:rPr>
                  <a:t>P</a:t>
                </a:r>
                <a:r>
                  <a:rPr lang="it-IT" dirty="0">
                    <a:solidFill>
                      <a:schemeClr val="tx1"/>
                    </a:solidFill>
                  </a:rPr>
                  <a:t>(</a:t>
                </a:r>
                <a14:m>
                  <m:oMath xmlns:m="http://schemas.openxmlformats.org/officeDocument/2006/math">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rPr>
                          <m:t>3</m:t>
                        </m:r>
                        <m:r>
                          <a:rPr lang="it-IT" i="1">
                            <a:solidFill>
                              <a:schemeClr val="tx1"/>
                            </a:solidFill>
                            <a:latin typeface="Cambria Math" charset="0"/>
                          </a:rPr>
                          <m:t>𝑖</m:t>
                        </m:r>
                        <m:r>
                          <a:rPr lang="it-IT" i="1">
                            <a:solidFill>
                              <a:schemeClr val="tx1"/>
                            </a:solidFill>
                            <a:latin typeface="Cambria Math" charset="0"/>
                          </a:rPr>
                          <m:t>−2</m:t>
                        </m:r>
                      </m:sub>
                    </m:sSub>
                    <m:r>
                      <a:rPr lang="it-IT" i="1">
                        <a:solidFill>
                          <a:schemeClr val="tx1"/>
                        </a:solidFill>
                        <a:latin typeface="Cambria Math" charset="0"/>
                        <a:ea typeface="Cambria Math" charset="0"/>
                        <a:cs typeface="Cambria Math" charset="0"/>
                      </a:rPr>
                      <m:t>= </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r>
                          <a:rPr lang="it-IT" i="1">
                            <a:solidFill>
                              <a:schemeClr val="tx1"/>
                            </a:solidFill>
                            <a:latin typeface="Cambria Math" charset="0"/>
                            <a:ea typeface="Cambria Math" charset="0"/>
                            <a:cs typeface="Cambria Math" charset="0"/>
                          </a:rPr>
                          <m:t>−1</m:t>
                        </m:r>
                      </m:sub>
                    </m:sSub>
                    <m:r>
                      <a:rPr lang="it-IT" i="1">
                        <a:solidFill>
                          <a:schemeClr val="tx1"/>
                        </a:solidFill>
                        <a:latin typeface="Cambria Math" charset="0"/>
                        <a:ea typeface="Cambria Math" charset="0"/>
                        <a:cs typeface="Cambria Math" charset="0"/>
                      </a:rPr>
                      <m:t>=</m:t>
                    </m:r>
                    <m:sSub>
                      <m:sSubPr>
                        <m:ctrlPr>
                          <a:rPr lang="en-US" i="1">
                            <a:solidFill>
                              <a:schemeClr val="tx1"/>
                            </a:solidFill>
                            <a:latin typeface="Cambria Math" charset="0"/>
                            <a:ea typeface="Cambria Math" charset="0"/>
                            <a:cs typeface="Cambria Math" charset="0"/>
                          </a:rPr>
                        </m:ctrlPr>
                      </m:sSubPr>
                      <m:e>
                        <m:r>
                          <a:rPr lang="en-US" i="1">
                            <a:solidFill>
                              <a:schemeClr val="tx1"/>
                            </a:solidFill>
                            <a:latin typeface="Cambria Math" charset="0"/>
                            <a:ea typeface="Cambria Math" charset="0"/>
                            <a:cs typeface="Cambria Math" charset="0"/>
                          </a:rPr>
                          <m:t>𝜎</m:t>
                        </m:r>
                      </m:e>
                      <m:sub>
                        <m:r>
                          <a:rPr lang="it-IT" i="1">
                            <a:solidFill>
                              <a:schemeClr val="tx1"/>
                            </a:solidFill>
                            <a:latin typeface="Cambria Math" charset="0"/>
                            <a:ea typeface="Cambria Math" charset="0"/>
                            <a:cs typeface="Cambria Math" charset="0"/>
                          </a:rPr>
                          <m:t>3</m:t>
                        </m:r>
                        <m:r>
                          <a:rPr lang="it-IT" i="1">
                            <a:solidFill>
                              <a:schemeClr val="tx1"/>
                            </a:solidFill>
                            <a:latin typeface="Cambria Math" charset="0"/>
                            <a:ea typeface="Cambria Math" charset="0"/>
                            <a:cs typeface="Cambria Math" charset="0"/>
                          </a:rPr>
                          <m:t>𝑖</m:t>
                        </m:r>
                      </m:sub>
                    </m:sSub>
                  </m:oMath>
                </a14:m>
                <a:r>
                  <a:rPr lang="it-IT" dirty="0">
                    <a:solidFill>
                      <a:schemeClr val="tx1"/>
                    </a:solidFill>
                  </a:rPr>
                  <a:t>)) </a:t>
                </a:r>
                <a:r>
                  <a:rPr lang="it-IT" dirty="0" smtClean="0">
                    <a:solidFill>
                      <a:schemeClr val="tx1"/>
                    </a:solidFill>
                  </a:rPr>
                  <a:t>= 1 – (</a:t>
                </a:r>
                <a:r>
                  <a:rPr lang="it-IT" dirty="0">
                    <a:solidFill>
                      <a:schemeClr val="tx1"/>
                    </a:solidFill>
                  </a:rPr>
                  <a:t>1 – 3q – 3q</a:t>
                </a:r>
                <a:r>
                  <a:rPr lang="it-IT" baseline="30000" dirty="0">
                    <a:solidFill>
                      <a:schemeClr val="tx1"/>
                    </a:solidFill>
                  </a:rPr>
                  <a:t>2</a:t>
                </a:r>
                <a:r>
                  <a:rPr lang="it-IT" dirty="0" smtClean="0">
                    <a:solidFill>
                      <a:schemeClr val="tx1"/>
                    </a:solidFill>
                  </a:rPr>
                  <a:t>) = 3q - 3q</a:t>
                </a:r>
                <a:r>
                  <a:rPr lang="it-IT" baseline="30000" dirty="0" smtClean="0">
                    <a:solidFill>
                      <a:schemeClr val="tx1"/>
                    </a:solidFill>
                  </a:rPr>
                  <a:t>2   	</a:t>
                </a:r>
                <a:r>
                  <a:rPr lang="it-IT" sz="1400" b="1" dirty="0" smtClean="0">
                    <a:solidFill>
                      <a:srgbClr val="00B050"/>
                    </a:solidFill>
                  </a:rPr>
                  <a:t>osserviamo che 0 &lt; </a:t>
                </a:r>
                <a:r>
                  <a:rPr lang="it-IT" sz="1400" b="1" dirty="0">
                    <a:solidFill>
                      <a:srgbClr val="00B050"/>
                    </a:solidFill>
                  </a:rPr>
                  <a:t>3q - 3q</a:t>
                </a:r>
                <a:r>
                  <a:rPr lang="it-IT" sz="1400" b="1" baseline="30000" dirty="0">
                    <a:solidFill>
                      <a:srgbClr val="00B050"/>
                    </a:solidFill>
                  </a:rPr>
                  <a:t>2 </a:t>
                </a:r>
                <a:r>
                  <a:rPr lang="it-IT" sz="1400" b="1" baseline="30000" dirty="0" smtClean="0">
                    <a:solidFill>
                      <a:srgbClr val="00B050"/>
                    </a:solidFill>
                  </a:rPr>
                  <a:t> </a:t>
                </a:r>
                <a:r>
                  <a:rPr lang="it-IT" sz="1400" b="1" dirty="0" smtClean="0">
                    <a:solidFill>
                      <a:srgbClr val="00B050"/>
                    </a:solidFill>
                  </a:rPr>
                  <a:t>&lt; 1 														per ogni </a:t>
                </a:r>
                <a:r>
                  <a:rPr lang="it-IT" sz="1400" b="1" dirty="0" err="1" smtClean="0">
                    <a:solidFill>
                      <a:srgbClr val="00B050"/>
                    </a:solidFill>
                  </a:rPr>
                  <a:t>q</a:t>
                </a:r>
                <a:r>
                  <a:rPr lang="it-IT" sz="1400" b="1" dirty="0" smtClean="0">
                    <a:solidFill>
                      <a:srgbClr val="00B050"/>
                    </a:solidFill>
                  </a:rPr>
                  <a:t> </a:t>
                </a:r>
                <a14:m>
                  <m:oMath xmlns:m="http://schemas.openxmlformats.org/officeDocument/2006/math">
                    <m:r>
                      <a:rPr lang="it-IT" sz="1400" b="1" i="1" smtClean="0">
                        <a:solidFill>
                          <a:srgbClr val="00B050"/>
                        </a:solidFill>
                        <a:latin typeface="Cambria Math" charset="0"/>
                        <a:ea typeface="Cambria Math" charset="0"/>
                        <a:cs typeface="Cambria Math" charset="0"/>
                      </a:rPr>
                      <m:t>∈</m:t>
                    </m:r>
                  </m:oMath>
                </a14:m>
                <a:r>
                  <a:rPr lang="it-IT" sz="1400" b="1" dirty="0" smtClean="0">
                    <a:solidFill>
                      <a:srgbClr val="00B050"/>
                    </a:solidFill>
                  </a:rPr>
                  <a:t> [0,1]</a:t>
                </a:r>
              </a:p>
              <a:p>
                <a:r>
                  <a:rPr lang="it-IT" dirty="0" smtClean="0">
                    <a:solidFill>
                      <a:schemeClr val="tx1"/>
                    </a:solidFill>
                  </a:rPr>
                  <a:t>e, quindi, </a:t>
                </a:r>
                <a:r>
                  <a:rPr lang="it-IT" dirty="0">
                    <a:solidFill>
                      <a:schemeClr val="tx1"/>
                    </a:solidFill>
                  </a:rPr>
                  <a:t>P(</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r>
                  <a:rPr lang="it-IT" dirty="0" err="1">
                    <a:solidFill>
                      <a:schemeClr val="tx1"/>
                    </a:solidFill>
                  </a:rPr>
                  <a:t>H</a:t>
                </a:r>
                <a:r>
                  <a:rPr lang="it-IT" baseline="-25000" dirty="0" err="1">
                    <a:solidFill>
                      <a:schemeClr val="tx1"/>
                    </a:solidFill>
                  </a:rPr>
                  <a:t>n</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sSup>
                      <m:sSupPr>
                        <m:ctrlPr>
                          <a:rPr lang="it-IT" i="1" dirty="0" smtClean="0">
                            <a:solidFill>
                              <a:schemeClr val="tx1"/>
                            </a:solidFill>
                            <a:latin typeface="Cambria Math" charset="0"/>
                          </a:rPr>
                        </m:ctrlPr>
                      </m:sSupPr>
                      <m:e>
                        <m:d>
                          <m:dPr>
                            <m:ctrlPr>
                              <a:rPr lang="is-IS" i="1" dirty="0" smtClean="0">
                                <a:solidFill>
                                  <a:schemeClr val="tx1"/>
                                </a:solidFill>
                                <a:latin typeface="Cambria Math" charset="0"/>
                              </a:rPr>
                            </m:ctrlPr>
                          </m:dPr>
                          <m:e>
                            <m:r>
                              <a:rPr lang="it-IT" b="0" i="0" dirty="0" smtClean="0">
                                <a:solidFill>
                                  <a:schemeClr val="tx1"/>
                                </a:solidFill>
                                <a:latin typeface="Cambria Math" charset="0"/>
                              </a:rPr>
                              <m:t>3</m:t>
                            </m:r>
                            <m:r>
                              <m:rPr>
                                <m:sty m:val="p"/>
                              </m:rPr>
                              <a:rPr lang="it-IT" b="0" i="0" dirty="0" smtClean="0">
                                <a:solidFill>
                                  <a:schemeClr val="tx1"/>
                                </a:solidFill>
                                <a:latin typeface="Cambria Math" charset="0"/>
                              </a:rPr>
                              <m:t>q</m:t>
                            </m:r>
                            <m:r>
                              <a:rPr lang="it-IT" b="0" i="0" dirty="0" smtClean="0">
                                <a:solidFill>
                                  <a:schemeClr val="tx1"/>
                                </a:solidFill>
                                <a:latin typeface="Cambria Math" charset="0"/>
                              </a:rPr>
                              <m:t> −3</m:t>
                            </m:r>
                            <m:sSup>
                              <m:sSupPr>
                                <m:ctrlPr>
                                  <a:rPr lang="it-IT" b="0" i="1" dirty="0" smtClean="0">
                                    <a:solidFill>
                                      <a:schemeClr val="tx1"/>
                                    </a:solidFill>
                                    <a:latin typeface="Cambria Math" charset="0"/>
                                  </a:rPr>
                                </m:ctrlPr>
                              </m:sSupPr>
                              <m:e>
                                <m:r>
                                  <m:rPr>
                                    <m:sty m:val="p"/>
                                  </m:rPr>
                                  <a:rPr lang="it-IT" b="0" i="0" dirty="0" smtClean="0">
                                    <a:solidFill>
                                      <a:schemeClr val="tx1"/>
                                    </a:solidFill>
                                    <a:latin typeface="Cambria Math" charset="0"/>
                                  </a:rPr>
                                  <m:t>q</m:t>
                                </m:r>
                              </m:e>
                              <m:sup>
                                <m:r>
                                  <a:rPr lang="it-IT" b="0" i="0" dirty="0" smtClean="0">
                                    <a:solidFill>
                                      <a:schemeClr val="tx1"/>
                                    </a:solidFill>
                                    <a:latin typeface="Cambria Math" charset="0"/>
                                  </a:rPr>
                                  <m:t>2</m:t>
                                </m:r>
                              </m:sup>
                            </m:sSup>
                          </m:e>
                        </m:d>
                      </m:e>
                      <m:sup>
                        <m:f>
                          <m:fPr>
                            <m:ctrlPr>
                              <a:rPr lang="bg-BG" i="1" dirty="0" smtClean="0">
                                <a:solidFill>
                                  <a:schemeClr val="tx1"/>
                                </a:solidFill>
                                <a:latin typeface="Cambria Math" charset="0"/>
                              </a:rPr>
                            </m:ctrlPr>
                          </m:fPr>
                          <m:num>
                            <m:r>
                              <m:rPr>
                                <m:sty m:val="p"/>
                              </m:rPr>
                              <a:rPr lang="it-IT" b="0" i="0" dirty="0" smtClean="0">
                                <a:solidFill>
                                  <a:schemeClr val="tx1"/>
                                </a:solidFill>
                                <a:latin typeface="Cambria Math" charset="0"/>
                              </a:rPr>
                              <m:t>n</m:t>
                            </m:r>
                          </m:num>
                          <m:den>
                            <m:r>
                              <a:rPr lang="it-IT" b="0" i="0" dirty="0" smtClean="0">
                                <a:solidFill>
                                  <a:schemeClr val="tx1"/>
                                </a:solidFill>
                                <a:latin typeface="Cambria Math" charset="0"/>
                              </a:rPr>
                              <m:t>3</m:t>
                            </m:r>
                          </m:den>
                        </m:f>
                      </m:sup>
                    </m:sSup>
                  </m:oMath>
                </a14:m>
                <a:endParaRPr lang="it-IT" dirty="0" smtClean="0">
                  <a:solidFill>
                    <a:schemeClr val="tx1"/>
                  </a:solidFill>
                </a:endParaRPr>
              </a:p>
              <a:p>
                <a:r>
                  <a:rPr lang="it-IT" dirty="0" smtClean="0">
                    <a:solidFill>
                      <a:schemeClr val="tx1"/>
                    </a:solidFill>
                  </a:rPr>
                  <a:t>Pertanto, </a:t>
                </a:r>
                <a:r>
                  <a:rPr lang="it-IT" dirty="0" err="1" smtClean="0">
                    <a:solidFill>
                      <a:schemeClr val="tx1"/>
                    </a:solidFill>
                  </a:rPr>
                  <a:t>P</a:t>
                </a:r>
                <a:r>
                  <a:rPr lang="it-IT" dirty="0" smtClean="0">
                    <a:solidFill>
                      <a:schemeClr val="tx1"/>
                    </a:solidFill>
                  </a:rPr>
                  <a:t>(</a:t>
                </a:r>
                <a:r>
                  <a:rPr lang="it-IT" dirty="0" err="1" smtClean="0">
                    <a:solidFill>
                      <a:schemeClr val="tx1"/>
                    </a:solidFill>
                  </a:rPr>
                  <a:t>H</a:t>
                </a:r>
                <a:r>
                  <a:rPr lang="it-IT" baseline="-25000" dirty="0" err="1" smtClean="0">
                    <a:solidFill>
                      <a:schemeClr val="tx1"/>
                    </a:solidFill>
                  </a:rPr>
                  <a:t>n</a:t>
                </a:r>
                <a:r>
                  <a:rPr lang="it-IT" dirty="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1 </a:t>
                </a:r>
                <a:r>
                  <a:rPr lang="it-IT" dirty="0">
                    <a:solidFill>
                      <a:schemeClr val="tx1"/>
                    </a:solidFill>
                  </a:rPr>
                  <a:t>–</a:t>
                </a:r>
                <a:r>
                  <a:rPr lang="it-IT" dirty="0" smtClean="0">
                    <a:solidFill>
                      <a:schemeClr val="tx1"/>
                    </a:solidFill>
                  </a:rPr>
                  <a:t> </a:t>
                </a:r>
                <a14:m>
                  <m:oMath xmlns:m="http://schemas.openxmlformats.org/officeDocument/2006/math">
                    <m:sSup>
                      <m:sSupPr>
                        <m:ctrlPr>
                          <a:rPr lang="it-IT" i="1" dirty="0">
                            <a:solidFill>
                              <a:schemeClr val="tx1"/>
                            </a:solidFill>
                            <a:latin typeface="Cambria Math" charset="0"/>
                          </a:rPr>
                        </m:ctrlPr>
                      </m:sSupPr>
                      <m:e>
                        <m:d>
                          <m:dPr>
                            <m:ctrlPr>
                              <a:rPr lang="is-IS" i="1" dirty="0">
                                <a:solidFill>
                                  <a:schemeClr val="tx1"/>
                                </a:solidFill>
                                <a:latin typeface="Cambria Math" charset="0"/>
                              </a:rPr>
                            </m:ctrlPr>
                          </m:dPr>
                          <m:e>
                            <m:r>
                              <a:rPr lang="it-IT" i="0" dirty="0">
                                <a:solidFill>
                                  <a:schemeClr val="tx1"/>
                                </a:solidFill>
                                <a:latin typeface="Cambria Math" charset="0"/>
                              </a:rPr>
                              <m:t>3</m:t>
                            </m:r>
                            <m:r>
                              <m:rPr>
                                <m:sty m:val="p"/>
                              </m:rPr>
                              <a:rPr lang="it-IT" i="0" dirty="0">
                                <a:solidFill>
                                  <a:schemeClr val="tx1"/>
                                </a:solidFill>
                                <a:latin typeface="Cambria Math" charset="0"/>
                              </a:rPr>
                              <m:t>q</m:t>
                            </m:r>
                            <m:r>
                              <a:rPr lang="it-IT" i="0" dirty="0">
                                <a:solidFill>
                                  <a:schemeClr val="tx1"/>
                                </a:solidFill>
                                <a:latin typeface="Cambria Math" charset="0"/>
                              </a:rPr>
                              <m:t> −3</m:t>
                            </m:r>
                            <m:sSup>
                              <m:sSupPr>
                                <m:ctrlPr>
                                  <a:rPr lang="it-IT" i="1" dirty="0">
                                    <a:solidFill>
                                      <a:schemeClr val="tx1"/>
                                    </a:solidFill>
                                    <a:latin typeface="Cambria Math" charset="0"/>
                                  </a:rPr>
                                </m:ctrlPr>
                              </m:sSupPr>
                              <m:e>
                                <m:r>
                                  <m:rPr>
                                    <m:sty m:val="p"/>
                                  </m:rPr>
                                  <a:rPr lang="it-IT" i="0" dirty="0">
                                    <a:solidFill>
                                      <a:schemeClr val="tx1"/>
                                    </a:solidFill>
                                    <a:latin typeface="Cambria Math" charset="0"/>
                                  </a:rPr>
                                  <m:t>q</m:t>
                                </m:r>
                              </m:e>
                              <m:sup>
                                <m:r>
                                  <a:rPr lang="it-IT" i="0" dirty="0">
                                    <a:solidFill>
                                      <a:schemeClr val="tx1"/>
                                    </a:solidFill>
                                    <a:latin typeface="Cambria Math" charset="0"/>
                                  </a:rPr>
                                  <m:t>2</m:t>
                                </m:r>
                              </m:sup>
                            </m:sSup>
                          </m:e>
                        </m:d>
                      </m:e>
                      <m:sup>
                        <m:f>
                          <m:fPr>
                            <m:ctrlPr>
                              <a:rPr lang="bg-BG" i="1" dirty="0">
                                <a:solidFill>
                                  <a:schemeClr val="tx1"/>
                                </a:solidFill>
                                <a:latin typeface="Cambria Math" charset="0"/>
                              </a:rPr>
                            </m:ctrlPr>
                          </m:fPr>
                          <m:num>
                            <m:r>
                              <m:rPr>
                                <m:sty m:val="p"/>
                              </m:rPr>
                              <a:rPr lang="it-IT" i="0" dirty="0">
                                <a:solidFill>
                                  <a:schemeClr val="tx1"/>
                                </a:solidFill>
                                <a:latin typeface="Cambria Math" charset="0"/>
                              </a:rPr>
                              <m:t>n</m:t>
                            </m:r>
                          </m:num>
                          <m:den>
                            <m:r>
                              <a:rPr lang="it-IT" i="0" dirty="0">
                                <a:solidFill>
                                  <a:schemeClr val="tx1"/>
                                </a:solidFill>
                                <a:latin typeface="Cambria Math" charset="0"/>
                              </a:rPr>
                              <m:t>3</m:t>
                            </m:r>
                          </m:den>
                        </m:f>
                      </m:sup>
                    </m:sSup>
                    <m:r>
                      <a:rPr lang="it-IT" b="0" i="0" dirty="0" smtClean="0">
                        <a:solidFill>
                          <a:schemeClr val="tx1"/>
                        </a:solidFill>
                        <a:latin typeface="Cambria Math" charset="0"/>
                      </a:rPr>
                      <m:t> </m:t>
                    </m:r>
                  </m:oMath>
                </a14:m>
                <a:r>
                  <a:rPr lang="it-IT" dirty="0" smtClean="0">
                    <a:solidFill>
                      <a:schemeClr val="tx1"/>
                    </a:solidFill>
                  </a:rPr>
                  <a:t> </a:t>
                </a:r>
                <a:r>
                  <a:rPr lang="it-IT" sz="1000" dirty="0" smtClean="0">
                    <a:solidFill>
                      <a:schemeClr val="tx1"/>
                    </a:solidFill>
                  </a:rPr>
                  <a:t>																																								</a:t>
                </a:r>
                <a:r>
                  <a:rPr lang="it-IT" dirty="0" smtClean="0">
                    <a:solidFill>
                      <a:schemeClr val="tx1"/>
                    </a:solidFill>
                  </a:rPr>
                  <a:t>e </a:t>
                </a:r>
                <a14:m>
                  <m:oMath xmlns:m="http://schemas.openxmlformats.org/officeDocument/2006/math">
                    <m:func>
                      <m:funcPr>
                        <m:ctrlPr>
                          <a:rPr lang="is-IS" i="1" smtClean="0">
                            <a:solidFill>
                              <a:schemeClr val="tx1"/>
                            </a:solidFill>
                            <a:latin typeface="Cambria Math" charset="0"/>
                          </a:rPr>
                        </m:ctrlPr>
                      </m:funcPr>
                      <m:fName>
                        <m:limLow>
                          <m:limLowPr>
                            <m:ctrlPr>
                              <a:rPr lang="is-IS" i="1" smtClean="0">
                                <a:solidFill>
                                  <a:schemeClr val="tx1"/>
                                </a:solidFill>
                                <a:latin typeface="Cambria Math" charset="0"/>
                              </a:rPr>
                            </m:ctrlPr>
                          </m:limLowPr>
                          <m:e>
                            <m:r>
                              <m:rPr>
                                <m:sty m:val="p"/>
                              </m:rPr>
                              <a:rPr lang="is-IS" i="0" smtClean="0">
                                <a:solidFill>
                                  <a:schemeClr val="tx1"/>
                                </a:solidFill>
                                <a:latin typeface="Cambria Math" charset="0"/>
                              </a:rPr>
                              <m:t>lim</m:t>
                            </m:r>
                            <m:r>
                              <a:rPr lang="it-IT" b="0" i="0" smtClean="0">
                                <a:solidFill>
                                  <a:schemeClr val="tx1"/>
                                </a:solidFill>
                                <a:latin typeface="Cambria Math" charset="0"/>
                              </a:rPr>
                              <m:t> </m:t>
                            </m:r>
                          </m:e>
                          <m:lim>
                            <m:r>
                              <m:rPr>
                                <m:sty m:val="p"/>
                              </m:rPr>
                              <a:rPr lang="is-IS" i="0" smtClean="0">
                                <a:solidFill>
                                  <a:schemeClr val="tx1"/>
                                </a:solidFill>
                                <a:latin typeface="Cambria Math" charset="0"/>
                              </a:rPr>
                              <m:t>n</m:t>
                            </m:r>
                            <m:r>
                              <a:rPr lang="is-IS" i="0" smtClean="0">
                                <a:solidFill>
                                  <a:schemeClr val="tx1"/>
                                </a:solidFill>
                                <a:latin typeface="Cambria Math" charset="0"/>
                              </a:rPr>
                              <m:t>→∞</m:t>
                            </m:r>
                          </m:lim>
                        </m:limLow>
                      </m:fName>
                      <m:e>
                        <m:sSup>
                          <m:sSupPr>
                            <m:ctrlPr>
                              <a:rPr lang="is-IS" i="1" smtClean="0">
                                <a:solidFill>
                                  <a:schemeClr val="tx1"/>
                                </a:solidFill>
                                <a:latin typeface="Cambria Math" charset="0"/>
                              </a:rPr>
                            </m:ctrlPr>
                          </m:sSupPr>
                          <m:e>
                            <m:r>
                              <a:rPr lang="it-IT" b="0" i="1" smtClean="0">
                                <a:solidFill>
                                  <a:schemeClr val="tx1"/>
                                </a:solidFill>
                                <a:latin typeface="Cambria Math" charset="0"/>
                              </a:rPr>
                              <m:t> </m:t>
                            </m:r>
                          </m:e>
                          <m:sup>
                            <m:r>
                              <a:rPr lang="it-IT" b="0" i="1" smtClean="0">
                                <a:solidFill>
                                  <a:schemeClr val="tx1"/>
                                </a:solidFill>
                                <a:latin typeface="Cambria Math" charset="0"/>
                              </a:rPr>
                              <m:t> </m:t>
                            </m:r>
                          </m:sup>
                        </m:sSup>
                      </m:e>
                    </m:func>
                  </m:oMath>
                </a14:m>
                <a:r>
                  <a:rPr lang="it-IT" dirty="0">
                    <a:solidFill>
                      <a:schemeClr val="tx1"/>
                    </a:solidFill>
                  </a:rPr>
                  <a:t> </a:t>
                </a:r>
                <a:r>
                  <a:rPr lang="it-IT" dirty="0" err="1">
                    <a:solidFill>
                      <a:schemeClr val="tx1"/>
                    </a:solidFill>
                  </a:rPr>
                  <a:t>P</a:t>
                </a:r>
                <a:r>
                  <a:rPr lang="it-IT" dirty="0">
                    <a:solidFill>
                      <a:schemeClr val="tx1"/>
                    </a:solidFill>
                  </a:rPr>
                  <a:t>(</a:t>
                </a:r>
                <a:r>
                  <a:rPr lang="it-IT" dirty="0" err="1">
                    <a:solidFill>
                      <a:schemeClr val="tx1"/>
                    </a:solidFill>
                  </a:rPr>
                  <a:t>H</a:t>
                </a:r>
                <a:r>
                  <a:rPr lang="it-IT" baseline="-25000" dirty="0" err="1">
                    <a:solidFill>
                      <a:schemeClr val="tx1"/>
                    </a:solidFill>
                  </a:rPr>
                  <a:t>n</a:t>
                </a:r>
                <a:r>
                  <a:rPr lang="it-IT" dirty="0" smtClean="0">
                    <a:solidFill>
                      <a:schemeClr val="tx1"/>
                    </a:solidFill>
                  </a:rPr>
                  <a:t>) = 1</a:t>
                </a:r>
              </a:p>
              <a:p>
                <a:endParaRPr lang="it-IT" dirty="0" smtClean="0">
                  <a:solidFill>
                    <a:schemeClr val="tx1"/>
                  </a:solidFill>
                </a:endParaRPr>
              </a:p>
              <a:p>
                <a:r>
                  <a:rPr lang="it-IT" dirty="0" smtClean="0">
                    <a:solidFill>
                      <a:schemeClr val="tx1"/>
                    </a:solidFill>
                  </a:rPr>
                  <a:t>E questo dimostra che </a:t>
                </a:r>
                <a:r>
                  <a:rPr lang="it-IT" b="1" i="1" dirty="0" smtClean="0">
                    <a:solidFill>
                      <a:srgbClr val="FF0000"/>
                    </a:solidFill>
                  </a:rPr>
                  <a:t>la </a:t>
                </a:r>
                <a:r>
                  <a:rPr lang="it-IT" b="1" i="1" dirty="0" smtClean="0">
                    <a:solidFill>
                      <a:srgbClr val="FF0000"/>
                    </a:solidFill>
                  </a:rPr>
                  <a:t>cascata imitativa </a:t>
                </a:r>
                <a:r>
                  <a:rPr lang="it-IT" b="1" i="1" dirty="0" smtClean="0">
                    <a:solidFill>
                      <a:srgbClr val="FF0000"/>
                    </a:solidFill>
                  </a:rPr>
                  <a:t>si innesca quasi sicuramente</a:t>
                </a:r>
                <a:endParaRPr lang="it-IT" b="1" i="1" dirty="0">
                  <a:solidFill>
                    <a:srgbClr val="FF0000"/>
                  </a:solidFill>
                </a:endParaRPr>
              </a:p>
              <a:p>
                <a:endParaRPr lang="it-IT" dirty="0" smtClean="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74544" y="967520"/>
                <a:ext cx="9821269" cy="5723212"/>
              </a:xfrm>
              <a:blipFill rotWithShape="0">
                <a:blip r:embed="rId2"/>
                <a:stretch>
                  <a:fillRect l="-435" t="-639"/>
                </a:stretch>
              </a:blipFill>
            </p:spPr>
            <p:txBody>
              <a:bodyPr/>
              <a:lstStyle/>
              <a:p>
                <a:r>
                  <a:rPr lang="it-IT">
                    <a:noFill/>
                  </a:rPr>
                  <a:t> </a:t>
                </a:r>
              </a:p>
            </p:txBody>
          </p:sp>
        </mc:Fallback>
      </mc:AlternateContent>
    </p:spTree>
    <p:extLst>
      <p:ext uri="{BB962C8B-B14F-4D97-AF65-F5344CB8AC3E}">
        <p14:creationId xmlns:p14="http://schemas.microsoft.com/office/powerpoint/2010/main" val="41640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119604"/>
            <a:ext cx="8911687" cy="925975"/>
          </a:xfrm>
        </p:spPr>
        <p:txBody>
          <a:bodyPr/>
          <a:lstStyle/>
          <a:p>
            <a:r>
              <a:rPr lang="it-IT" dirty="0" smtClean="0">
                <a:solidFill>
                  <a:schemeClr val="tx1"/>
                </a:solidFill>
              </a:rPr>
              <a:t>Reti e informazione</a:t>
            </a:r>
            <a:endParaRPr lang="it-IT" dirty="0"/>
          </a:p>
        </p:txBody>
      </p:sp>
      <p:sp>
        <p:nvSpPr>
          <p:cNvPr id="3" name="Segnaposto contenuto 2"/>
          <p:cNvSpPr>
            <a:spLocks noGrp="1"/>
          </p:cNvSpPr>
          <p:nvPr>
            <p:ph idx="1"/>
          </p:nvPr>
        </p:nvSpPr>
        <p:spPr>
          <a:xfrm>
            <a:off x="1874545" y="777949"/>
            <a:ext cx="9598929" cy="6158110"/>
          </a:xfrm>
        </p:spPr>
        <p:txBody>
          <a:bodyPr>
            <a:normAutofit lnSpcReduction="10000"/>
          </a:bodyPr>
          <a:lstStyle/>
          <a:p>
            <a:pPr lvl="8"/>
            <a:endParaRPr lang="it-IT" sz="800" dirty="0" smtClean="0">
              <a:solidFill>
                <a:schemeClr val="tx1"/>
              </a:solidFill>
            </a:endParaRPr>
          </a:p>
          <a:p>
            <a:r>
              <a:rPr lang="it-IT" dirty="0" smtClean="0">
                <a:solidFill>
                  <a:schemeClr val="tx1"/>
                </a:solidFill>
              </a:rPr>
              <a:t>L’informazione presente in una rete può indurre gli individui che la compongono a modificare il proprio comportamento</a:t>
            </a:r>
          </a:p>
          <a:p>
            <a:pPr lvl="1"/>
            <a:r>
              <a:rPr lang="it-IT" dirty="0">
                <a:solidFill>
                  <a:schemeClr val="tx1"/>
                </a:solidFill>
              </a:rPr>
              <a:t>e</a:t>
            </a:r>
            <a:r>
              <a:rPr lang="it-IT" dirty="0" smtClean="0">
                <a:solidFill>
                  <a:schemeClr val="tx1"/>
                </a:solidFill>
              </a:rPr>
              <a:t> questa questione l’abbiamo già affrontata parlando di diffusione</a:t>
            </a:r>
          </a:p>
          <a:p>
            <a:r>
              <a:rPr lang="it-IT" dirty="0" smtClean="0">
                <a:solidFill>
                  <a:schemeClr val="tx1"/>
                </a:solidFill>
              </a:rPr>
              <a:t>Ma il punto di vista è ora sensibilmente diverso</a:t>
            </a:r>
          </a:p>
          <a:p>
            <a:r>
              <a:rPr lang="it-IT" dirty="0">
                <a:solidFill>
                  <a:schemeClr val="tx1"/>
                </a:solidFill>
              </a:rPr>
              <a:t>N</a:t>
            </a:r>
            <a:r>
              <a:rPr lang="it-IT" dirty="0" smtClean="0">
                <a:solidFill>
                  <a:schemeClr val="tx1"/>
                </a:solidFill>
              </a:rPr>
              <a:t>ei processi di diffusione, un individuo cambia il proprio comportamento </a:t>
            </a:r>
          </a:p>
          <a:p>
            <a:pPr lvl="1"/>
            <a:r>
              <a:rPr lang="it-IT" dirty="0" smtClean="0">
                <a:solidFill>
                  <a:schemeClr val="tx1"/>
                </a:solidFill>
              </a:rPr>
              <a:t>a) come conseguenza di </a:t>
            </a:r>
            <a:r>
              <a:rPr lang="it-IT" b="1" dirty="0" smtClean="0">
                <a:solidFill>
                  <a:schemeClr val="tx1"/>
                </a:solidFill>
              </a:rPr>
              <a:t>comunicazioni esplicite </a:t>
            </a:r>
            <a:r>
              <a:rPr lang="it-IT" dirty="0" smtClean="0">
                <a:solidFill>
                  <a:schemeClr val="tx1"/>
                </a:solidFill>
              </a:rPr>
              <a:t>di </a:t>
            </a:r>
            <a:r>
              <a:rPr lang="it-IT" dirty="0">
                <a:solidFill>
                  <a:schemeClr val="tx1"/>
                </a:solidFill>
              </a:rPr>
              <a:t>una serie di </a:t>
            </a:r>
            <a:r>
              <a:rPr lang="it-IT" dirty="0" smtClean="0">
                <a:solidFill>
                  <a:schemeClr val="tx1"/>
                </a:solidFill>
              </a:rPr>
              <a:t>informazioni da parte degli individui con i quali è in relazione</a:t>
            </a:r>
          </a:p>
          <a:p>
            <a:pPr lvl="2"/>
            <a:r>
              <a:rPr lang="it-IT" dirty="0">
                <a:solidFill>
                  <a:schemeClr val="tx1"/>
                </a:solidFill>
              </a:rPr>
              <a:t>i semi ibridi di </a:t>
            </a:r>
            <a:r>
              <a:rPr lang="it-IT" dirty="0" smtClean="0">
                <a:solidFill>
                  <a:schemeClr val="tx1"/>
                </a:solidFill>
              </a:rPr>
              <a:t>mais</a:t>
            </a:r>
            <a:endParaRPr lang="it-IT" dirty="0">
              <a:solidFill>
                <a:schemeClr val="tx1"/>
              </a:solidFill>
            </a:endParaRPr>
          </a:p>
          <a:p>
            <a:pPr lvl="1"/>
            <a:r>
              <a:rPr lang="it-IT" dirty="0" smtClean="0">
                <a:solidFill>
                  <a:schemeClr val="tx1"/>
                </a:solidFill>
              </a:rPr>
              <a:t>b) per ottenere una serie di benefici dalla presenza della rete </a:t>
            </a:r>
          </a:p>
          <a:p>
            <a:pPr lvl="2"/>
            <a:r>
              <a:rPr lang="it-IT" dirty="0" smtClean="0">
                <a:solidFill>
                  <a:schemeClr val="tx1"/>
                </a:solidFill>
              </a:rPr>
              <a:t>potersi scambiare file con gli amici che cambiano sistema operativo</a:t>
            </a:r>
          </a:p>
          <a:p>
            <a:r>
              <a:rPr lang="it-IT" dirty="0" smtClean="0">
                <a:solidFill>
                  <a:schemeClr val="tx1"/>
                </a:solidFill>
              </a:rPr>
              <a:t>In questa serie di lezioni studiamo il fenomeno in virtù del quale un individuo modifica il proprio comportamento semplicemente </a:t>
            </a:r>
            <a:r>
              <a:rPr lang="it-IT" i="1" dirty="0" smtClean="0">
                <a:solidFill>
                  <a:schemeClr val="tx1"/>
                </a:solidFill>
              </a:rPr>
              <a:t>osservando</a:t>
            </a:r>
            <a:r>
              <a:rPr lang="it-IT" dirty="0" smtClean="0">
                <a:solidFill>
                  <a:schemeClr val="tx1"/>
                </a:solidFill>
              </a:rPr>
              <a:t> il comportamento che </a:t>
            </a:r>
            <a:r>
              <a:rPr lang="it-IT" i="1" dirty="0" smtClean="0">
                <a:solidFill>
                  <a:schemeClr val="tx1"/>
                </a:solidFill>
              </a:rPr>
              <a:t>globalmente</a:t>
            </a:r>
            <a:r>
              <a:rPr lang="it-IT" dirty="0" smtClean="0">
                <a:solidFill>
                  <a:schemeClr val="tx1"/>
                </a:solidFill>
              </a:rPr>
              <a:t> hanno gli altri individui nella rete</a:t>
            </a:r>
          </a:p>
          <a:p>
            <a:pPr lvl="1"/>
            <a:r>
              <a:rPr lang="it-IT" dirty="0" smtClean="0">
                <a:solidFill>
                  <a:schemeClr val="tx1"/>
                </a:solidFill>
              </a:rPr>
              <a:t>in assenza di comunicazione diretta con gli individui con i quali è in relazione</a:t>
            </a:r>
          </a:p>
          <a:p>
            <a:r>
              <a:rPr lang="it-IT" dirty="0">
                <a:solidFill>
                  <a:schemeClr val="tx1"/>
                </a:solidFill>
              </a:rPr>
              <a:t>I</a:t>
            </a:r>
            <a:r>
              <a:rPr lang="it-IT" dirty="0" smtClean="0">
                <a:solidFill>
                  <a:schemeClr val="tx1"/>
                </a:solidFill>
              </a:rPr>
              <a:t>l </a:t>
            </a:r>
            <a:r>
              <a:rPr lang="it-IT" dirty="0">
                <a:solidFill>
                  <a:schemeClr val="tx1"/>
                </a:solidFill>
              </a:rPr>
              <a:t>comportamento che </a:t>
            </a:r>
            <a:r>
              <a:rPr lang="it-IT" i="1" dirty="0">
                <a:solidFill>
                  <a:schemeClr val="tx1"/>
                </a:solidFill>
              </a:rPr>
              <a:t>globalmente</a:t>
            </a:r>
            <a:r>
              <a:rPr lang="it-IT" dirty="0">
                <a:solidFill>
                  <a:schemeClr val="tx1"/>
                </a:solidFill>
              </a:rPr>
              <a:t> hanno gli altri individui nella rete</a:t>
            </a:r>
          </a:p>
          <a:p>
            <a:pPr lvl="1"/>
            <a:r>
              <a:rPr lang="it-IT" dirty="0" smtClean="0">
                <a:solidFill>
                  <a:schemeClr val="tx1"/>
                </a:solidFill>
              </a:rPr>
              <a:t>questo significa che considereremo una visione globale e non puntuale della rete</a:t>
            </a:r>
          </a:p>
          <a:p>
            <a:pPr lvl="1"/>
            <a:r>
              <a:rPr lang="it-IT" dirty="0" smtClean="0">
                <a:solidFill>
                  <a:schemeClr val="tx1"/>
                </a:solidFill>
              </a:rPr>
              <a:t>ossia, non ci interesserà l’analisi diretta delle singole relazioni personali</a:t>
            </a:r>
          </a:p>
        </p:txBody>
      </p:sp>
    </p:spTree>
    <p:extLst>
      <p:ext uri="{BB962C8B-B14F-4D97-AF65-F5344CB8AC3E}">
        <p14:creationId xmlns:p14="http://schemas.microsoft.com/office/powerpoint/2010/main" val="997434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119604"/>
            <a:ext cx="8911687" cy="925975"/>
          </a:xfrm>
        </p:spPr>
        <p:txBody>
          <a:bodyPr/>
          <a:lstStyle/>
          <a:p>
            <a:r>
              <a:rPr lang="it-IT" dirty="0" smtClean="0">
                <a:solidFill>
                  <a:schemeClr val="tx1"/>
                </a:solidFill>
              </a:rPr>
              <a:t>Considerazioni finali</a:t>
            </a:r>
            <a:endParaRPr lang="it-IT" dirty="0"/>
          </a:p>
        </p:txBody>
      </p:sp>
      <p:sp>
        <p:nvSpPr>
          <p:cNvPr id="3" name="Segnaposto contenuto 2"/>
          <p:cNvSpPr>
            <a:spLocks noGrp="1"/>
          </p:cNvSpPr>
          <p:nvPr>
            <p:ph idx="1"/>
          </p:nvPr>
        </p:nvSpPr>
        <p:spPr>
          <a:xfrm>
            <a:off x="1952604" y="1045579"/>
            <a:ext cx="9598929" cy="5540416"/>
          </a:xfrm>
        </p:spPr>
        <p:txBody>
          <a:bodyPr>
            <a:normAutofit/>
          </a:bodyPr>
          <a:lstStyle/>
          <a:p>
            <a:r>
              <a:rPr lang="it-IT" dirty="0" smtClean="0">
                <a:solidFill>
                  <a:schemeClr val="tx1"/>
                </a:solidFill>
              </a:rPr>
              <a:t>Le cascate imitative sono fenomeni facili da innescare</a:t>
            </a:r>
          </a:p>
          <a:p>
            <a:pPr lvl="1"/>
            <a:r>
              <a:rPr lang="it-IT" dirty="0" smtClean="0">
                <a:solidFill>
                  <a:schemeClr val="tx1"/>
                </a:solidFill>
              </a:rPr>
              <a:t>perché richiedono la condivisione di poche informazioni</a:t>
            </a:r>
          </a:p>
          <a:p>
            <a:pPr lvl="1"/>
            <a:r>
              <a:rPr lang="it-IT" dirty="0" smtClean="0">
                <a:solidFill>
                  <a:schemeClr val="tx1"/>
                </a:solidFill>
              </a:rPr>
              <a:t>in effetti, le sole informazioni che precedono la sua insorgenza sono quelle che hanno rilevanza in questo fenomeno</a:t>
            </a:r>
          </a:p>
          <a:p>
            <a:pPr lvl="1"/>
            <a:r>
              <a:rPr lang="it-IT" dirty="0" smtClean="0">
                <a:solidFill>
                  <a:schemeClr val="tx1"/>
                </a:solidFill>
              </a:rPr>
              <a:t>le informazioni che vengono ricevute dopo che la cascata si è innescata sono inutili</a:t>
            </a:r>
          </a:p>
          <a:p>
            <a:pPr lvl="1"/>
            <a:r>
              <a:rPr lang="it-IT" dirty="0" smtClean="0">
                <a:solidFill>
                  <a:schemeClr val="tx1"/>
                </a:solidFill>
              </a:rPr>
              <a:t>perciò, se una cascata imitativa si innesca “presto”, la maggior parte delle informazioni che una popolazione acquisisce rimangono inutilizzate</a:t>
            </a:r>
          </a:p>
          <a:p>
            <a:r>
              <a:rPr lang="it-IT" dirty="0" smtClean="0">
                <a:solidFill>
                  <a:schemeClr val="tx1"/>
                </a:solidFill>
              </a:rPr>
              <a:t>Questo tipo di fenomeno può indurre </a:t>
            </a:r>
            <a:r>
              <a:rPr lang="it-IT" dirty="0">
                <a:solidFill>
                  <a:schemeClr val="tx1"/>
                </a:solidFill>
              </a:rPr>
              <a:t>decisioni </a:t>
            </a:r>
            <a:r>
              <a:rPr lang="it-IT" dirty="0" smtClean="0">
                <a:solidFill>
                  <a:schemeClr val="tx1"/>
                </a:solidFill>
              </a:rPr>
              <a:t>sbagliate</a:t>
            </a:r>
          </a:p>
          <a:p>
            <a:pPr lvl="1"/>
            <a:r>
              <a:rPr lang="it-IT" dirty="0" smtClean="0">
                <a:solidFill>
                  <a:schemeClr val="tx1"/>
                </a:solidFill>
              </a:rPr>
              <a:t>proprio in virtù del fatto che non viene utilizzata tutta l’informazione disponibile della rete</a:t>
            </a:r>
            <a:endParaRPr lang="it-IT" dirty="0">
              <a:solidFill>
                <a:schemeClr val="tx1"/>
              </a:solidFill>
            </a:endParaRPr>
          </a:p>
          <a:p>
            <a:r>
              <a:rPr lang="it-IT" dirty="0" smtClean="0">
                <a:solidFill>
                  <a:schemeClr val="tx1"/>
                </a:solidFill>
              </a:rPr>
              <a:t>Una cascata imitativa è facile da rompere</a:t>
            </a:r>
          </a:p>
          <a:p>
            <a:pPr lvl="1"/>
            <a:r>
              <a:rPr lang="it-IT" dirty="0" smtClean="0">
                <a:solidFill>
                  <a:schemeClr val="tx1"/>
                </a:solidFill>
              </a:rPr>
              <a:t>è sufficiente che qualcuno diffonda il proprio segnale privato</a:t>
            </a:r>
          </a:p>
          <a:p>
            <a:pPr lvl="1"/>
            <a:r>
              <a:rPr lang="it-IT" dirty="0" smtClean="0">
                <a:solidFill>
                  <a:schemeClr val="tx1"/>
                </a:solidFill>
              </a:rPr>
              <a:t>oppure che un segnale venga diffuso pubblicamente</a:t>
            </a:r>
          </a:p>
          <a:p>
            <a:pPr lvl="2"/>
            <a:r>
              <a:rPr lang="it-IT" sz="1600" dirty="0" smtClean="0">
                <a:solidFill>
                  <a:schemeClr val="tx1"/>
                </a:solidFill>
              </a:rPr>
              <a:t>e queste eventualità sono tanto più probabili quanto più grande è la popolazione interessata dal fenomeno</a:t>
            </a:r>
            <a:endParaRPr lang="it-IT" sz="1600" dirty="0">
              <a:solidFill>
                <a:schemeClr val="tx1"/>
              </a:solidFill>
            </a:endParaRPr>
          </a:p>
          <a:p>
            <a:pPr lvl="1"/>
            <a:r>
              <a:rPr lang="it-IT" dirty="0" smtClean="0">
                <a:solidFill>
                  <a:schemeClr val="tx1"/>
                </a:solidFill>
              </a:rPr>
              <a:t>perché la cascata imitativa si interrompa</a:t>
            </a:r>
            <a:endParaRPr lang="it-IT" dirty="0">
              <a:solidFill>
                <a:schemeClr val="tx1"/>
              </a:solidFill>
            </a:endParaRPr>
          </a:p>
          <a:p>
            <a:endParaRPr lang="it-IT" dirty="0" smtClean="0">
              <a:solidFill>
                <a:srgbClr val="162DCF"/>
              </a:solidFill>
            </a:endParaRPr>
          </a:p>
        </p:txBody>
      </p:sp>
    </p:spTree>
    <p:extLst>
      <p:ext uri="{BB962C8B-B14F-4D97-AF65-F5344CB8AC3E}">
        <p14:creationId xmlns:p14="http://schemas.microsoft.com/office/powerpoint/2010/main" val="1728876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119604"/>
            <a:ext cx="8911687" cy="925975"/>
          </a:xfrm>
        </p:spPr>
        <p:txBody>
          <a:bodyPr/>
          <a:lstStyle/>
          <a:p>
            <a:r>
              <a:rPr lang="it-IT" dirty="0" smtClean="0">
                <a:solidFill>
                  <a:schemeClr val="tx1"/>
                </a:solidFill>
              </a:rPr>
              <a:t>La saggezza della folla</a:t>
            </a:r>
            <a:endParaRPr lang="it-IT" dirty="0"/>
          </a:p>
        </p:txBody>
      </p:sp>
      <p:sp>
        <p:nvSpPr>
          <p:cNvPr id="3" name="Segnaposto contenuto 2"/>
          <p:cNvSpPr>
            <a:spLocks noGrp="1"/>
          </p:cNvSpPr>
          <p:nvPr>
            <p:ph idx="1"/>
          </p:nvPr>
        </p:nvSpPr>
        <p:spPr>
          <a:xfrm>
            <a:off x="1952604" y="1045579"/>
            <a:ext cx="9598929" cy="5540416"/>
          </a:xfrm>
        </p:spPr>
        <p:txBody>
          <a:bodyPr>
            <a:normAutofit/>
          </a:bodyPr>
          <a:lstStyle/>
          <a:p>
            <a:r>
              <a:rPr lang="it-IT" dirty="0" smtClean="0">
                <a:solidFill>
                  <a:schemeClr val="tx1"/>
                </a:solidFill>
              </a:rPr>
              <a:t>Una cascata imitativa può indurre </a:t>
            </a:r>
            <a:r>
              <a:rPr lang="it-IT" dirty="0">
                <a:solidFill>
                  <a:schemeClr val="tx1"/>
                </a:solidFill>
              </a:rPr>
              <a:t>decisioni </a:t>
            </a:r>
            <a:r>
              <a:rPr lang="it-IT" dirty="0" smtClean="0">
                <a:solidFill>
                  <a:schemeClr val="tx1"/>
                </a:solidFill>
              </a:rPr>
              <a:t>sbagliate</a:t>
            </a:r>
          </a:p>
          <a:p>
            <a:r>
              <a:rPr lang="it-IT" dirty="0" smtClean="0">
                <a:solidFill>
                  <a:schemeClr val="tx1"/>
                </a:solidFill>
              </a:rPr>
              <a:t>questo significa che non è sempre una buona idea imitare il comportamento della massa...</a:t>
            </a:r>
          </a:p>
          <a:p>
            <a:endParaRPr lang="it-IT" dirty="0" smtClean="0">
              <a:solidFill>
                <a:schemeClr val="tx1"/>
              </a:solidFill>
            </a:endParaRPr>
          </a:p>
          <a:p>
            <a:r>
              <a:rPr lang="it-IT" dirty="0" smtClean="0">
                <a:solidFill>
                  <a:schemeClr val="tx1"/>
                </a:solidFill>
              </a:rPr>
              <a:t>Nel libro </a:t>
            </a:r>
            <a:r>
              <a:rPr lang="it-IT" i="1" dirty="0" smtClean="0">
                <a:solidFill>
                  <a:schemeClr val="tx1"/>
                </a:solidFill>
              </a:rPr>
              <a:t>The </a:t>
            </a:r>
            <a:r>
              <a:rPr lang="it-IT" i="1" dirty="0" err="1" smtClean="0">
                <a:solidFill>
                  <a:schemeClr val="tx1"/>
                </a:solidFill>
              </a:rPr>
              <a:t>wisdom</a:t>
            </a:r>
            <a:r>
              <a:rPr lang="it-IT" i="1" dirty="0" smtClean="0">
                <a:solidFill>
                  <a:schemeClr val="tx1"/>
                </a:solidFill>
              </a:rPr>
              <a:t> of </a:t>
            </a:r>
            <a:r>
              <a:rPr lang="it-IT" i="1" dirty="0" err="1" smtClean="0">
                <a:solidFill>
                  <a:schemeClr val="tx1"/>
                </a:solidFill>
              </a:rPr>
              <a:t>crowd</a:t>
            </a:r>
            <a:r>
              <a:rPr lang="it-IT" i="1" dirty="0" smtClean="0">
                <a:solidFill>
                  <a:schemeClr val="tx1"/>
                </a:solidFill>
              </a:rPr>
              <a:t> </a:t>
            </a:r>
            <a:r>
              <a:rPr lang="it-IT" dirty="0" smtClean="0">
                <a:solidFill>
                  <a:schemeClr val="tx1"/>
                </a:solidFill>
              </a:rPr>
              <a:t>(2004), James </a:t>
            </a:r>
            <a:r>
              <a:rPr lang="it-IT" dirty="0" err="1" smtClean="0">
                <a:solidFill>
                  <a:schemeClr val="tx1"/>
                </a:solidFill>
              </a:rPr>
              <a:t>Surowiecki</a:t>
            </a:r>
            <a:r>
              <a:rPr lang="it-IT" dirty="0" smtClean="0">
                <a:solidFill>
                  <a:schemeClr val="tx1"/>
                </a:solidFill>
              </a:rPr>
              <a:t> sostiene la tesi secondo la quale “il comportamento aggregato di un numero elevato di persone in possesso di informazione molto limitata può produrre risultati molto accurati”</a:t>
            </a:r>
          </a:p>
          <a:p>
            <a:pPr lvl="1"/>
            <a:r>
              <a:rPr lang="it-IT" dirty="0" smtClean="0">
                <a:solidFill>
                  <a:schemeClr val="tx1"/>
                </a:solidFill>
              </a:rPr>
              <a:t>l’assunzione alla base di questa affermazione è che gli individui, ciascuno in possesso di un’informazione privata, operano le loro scelte </a:t>
            </a:r>
            <a:r>
              <a:rPr lang="it-IT" i="1" dirty="0" smtClean="0">
                <a:solidFill>
                  <a:schemeClr val="tx1"/>
                </a:solidFill>
              </a:rPr>
              <a:t>indipendentemente</a:t>
            </a:r>
            <a:r>
              <a:rPr lang="it-IT" dirty="0" smtClean="0">
                <a:solidFill>
                  <a:schemeClr val="tx1"/>
                </a:solidFill>
              </a:rPr>
              <a:t> gli uni dagli altri – senza che nessuno conosca le scelte operate dagli altri</a:t>
            </a:r>
          </a:p>
          <a:p>
            <a:r>
              <a:rPr lang="it-IT" dirty="0" smtClean="0">
                <a:solidFill>
                  <a:schemeClr val="tx1"/>
                </a:solidFill>
              </a:rPr>
              <a:t>Tutto ciò non contrasta con la nostra discussione che è, invece, incentrata nel singolo individuo che </a:t>
            </a:r>
            <a:r>
              <a:rPr lang="it-IT" i="1" dirty="0" smtClean="0">
                <a:solidFill>
                  <a:schemeClr val="tx1"/>
                </a:solidFill>
              </a:rPr>
              <a:t>osserva i comportamenti degli altri individui e li imita</a:t>
            </a:r>
          </a:p>
          <a:p>
            <a:pPr lvl="1"/>
            <a:r>
              <a:rPr lang="it-IT" dirty="0" smtClean="0">
                <a:solidFill>
                  <a:schemeClr val="tx1"/>
                </a:solidFill>
              </a:rPr>
              <a:t>in questo caso non c’è ragione di inferire che le “illazioni di massa” siano in alcun </a:t>
            </a:r>
            <a:r>
              <a:rPr lang="it-IT" smtClean="0">
                <a:solidFill>
                  <a:schemeClr val="tx1"/>
                </a:solidFill>
              </a:rPr>
              <a:t>modo affidabili</a:t>
            </a:r>
            <a:endParaRPr lang="it-IT" dirty="0" smtClean="0">
              <a:solidFill>
                <a:schemeClr val="tx1"/>
              </a:solidFill>
            </a:endParaRPr>
          </a:p>
          <a:p>
            <a:r>
              <a:rPr lang="it-IT" dirty="0" smtClean="0">
                <a:solidFill>
                  <a:schemeClr val="tx1"/>
                </a:solidFill>
              </a:rPr>
              <a:t>In effetti, lo </a:t>
            </a:r>
            <a:r>
              <a:rPr lang="it-IT" dirty="0">
                <a:solidFill>
                  <a:schemeClr val="tx1"/>
                </a:solidFill>
              </a:rPr>
              <a:t>stesso </a:t>
            </a:r>
            <a:r>
              <a:rPr lang="it-IT" dirty="0" err="1" smtClean="0">
                <a:solidFill>
                  <a:schemeClr val="tx1"/>
                </a:solidFill>
              </a:rPr>
              <a:t>Surowiecki</a:t>
            </a:r>
            <a:r>
              <a:rPr lang="it-IT" dirty="0" smtClean="0">
                <a:solidFill>
                  <a:schemeClr val="tx1"/>
                </a:solidFill>
              </a:rPr>
              <a:t> mette in guardia dai rischi derivanti dal seguire la folla</a:t>
            </a:r>
            <a:endParaRPr lang="it-IT" dirty="0">
              <a:solidFill>
                <a:schemeClr val="tx1"/>
              </a:solidFill>
            </a:endParaRPr>
          </a:p>
          <a:p>
            <a:endParaRPr lang="it-IT" dirty="0" smtClean="0">
              <a:solidFill>
                <a:srgbClr val="162DCF"/>
              </a:solidFill>
            </a:endParaRPr>
          </a:p>
        </p:txBody>
      </p:sp>
    </p:spTree>
    <p:extLst>
      <p:ext uri="{BB962C8B-B14F-4D97-AF65-F5344CB8AC3E}">
        <p14:creationId xmlns:p14="http://schemas.microsoft.com/office/powerpoint/2010/main" val="149949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119604"/>
            <a:ext cx="8911687" cy="925975"/>
          </a:xfrm>
        </p:spPr>
        <p:txBody>
          <a:bodyPr/>
          <a:lstStyle/>
          <a:p>
            <a:r>
              <a:rPr lang="it-IT" dirty="0" smtClean="0">
                <a:solidFill>
                  <a:schemeClr val="tx1"/>
                </a:solidFill>
              </a:rPr>
              <a:t>Cenare in una città sconosciuta</a:t>
            </a:r>
            <a:endParaRPr lang="it-IT" dirty="0"/>
          </a:p>
        </p:txBody>
      </p:sp>
      <p:sp>
        <p:nvSpPr>
          <p:cNvPr id="3" name="Segnaposto contenuto 2"/>
          <p:cNvSpPr>
            <a:spLocks noGrp="1"/>
          </p:cNvSpPr>
          <p:nvPr>
            <p:ph idx="1"/>
          </p:nvPr>
        </p:nvSpPr>
        <p:spPr>
          <a:xfrm>
            <a:off x="1874545" y="777949"/>
            <a:ext cx="9598929" cy="6158110"/>
          </a:xfrm>
        </p:spPr>
        <p:txBody>
          <a:bodyPr>
            <a:normAutofit/>
          </a:bodyPr>
          <a:lstStyle/>
          <a:p>
            <a:pPr lvl="8"/>
            <a:endParaRPr lang="it-IT" sz="800" dirty="0" smtClean="0">
              <a:solidFill>
                <a:schemeClr val="tx1"/>
              </a:solidFill>
            </a:endParaRPr>
          </a:p>
          <a:p>
            <a:r>
              <a:rPr lang="it-IT" dirty="0" smtClean="0">
                <a:solidFill>
                  <a:schemeClr val="tx1"/>
                </a:solidFill>
              </a:rPr>
              <a:t>L’informazione presente in una rete può indurre gli individui che la compongono a modificare il proprio comportamento</a:t>
            </a:r>
          </a:p>
          <a:p>
            <a:r>
              <a:rPr lang="it-IT" dirty="0" smtClean="0">
                <a:solidFill>
                  <a:schemeClr val="tx1"/>
                </a:solidFill>
              </a:rPr>
              <a:t>Facciamo un esempio:</a:t>
            </a:r>
          </a:p>
          <a:p>
            <a:r>
              <a:rPr lang="it-IT" dirty="0" smtClean="0">
                <a:solidFill>
                  <a:schemeClr val="tx1"/>
                </a:solidFill>
              </a:rPr>
              <a:t>stiamo visitando, da turisti, una città sconosciuta</a:t>
            </a:r>
          </a:p>
          <a:p>
            <a:pPr lvl="1"/>
            <a:r>
              <a:rPr lang="it-IT" dirty="0" smtClean="0">
                <a:solidFill>
                  <a:schemeClr val="tx1"/>
                </a:solidFill>
              </a:rPr>
              <a:t>sempre seguendo le indicazioni della nostra guida – il prezioso libricino che ci indica monumenti e luoghi interessanti da visitare</a:t>
            </a:r>
          </a:p>
          <a:p>
            <a:pPr lvl="1"/>
            <a:r>
              <a:rPr lang="it-IT" dirty="0" smtClean="0">
                <a:solidFill>
                  <a:schemeClr val="tx1"/>
                </a:solidFill>
              </a:rPr>
              <a:t>e i suggerimenti di locali in cui cenare</a:t>
            </a:r>
          </a:p>
          <a:p>
            <a:r>
              <a:rPr lang="it-IT" dirty="0" smtClean="0">
                <a:solidFill>
                  <a:schemeClr val="tx1"/>
                </a:solidFill>
              </a:rPr>
              <a:t>Giunge l’ora di cena, e seguiamo il suggerimento della guida: un locale che pare perfetto nel rapporto qualità/prezzo!</a:t>
            </a:r>
          </a:p>
          <a:p>
            <a:r>
              <a:rPr lang="it-IT" dirty="0" smtClean="0">
                <a:solidFill>
                  <a:schemeClr val="tx1"/>
                </a:solidFill>
              </a:rPr>
              <a:t>Ci rechiamo sul posto e, di fronte al locale segnalato sulla nostra guida </a:t>
            </a:r>
          </a:p>
          <a:p>
            <a:pPr lvl="1"/>
            <a:r>
              <a:rPr lang="it-IT" dirty="0" smtClean="0">
                <a:solidFill>
                  <a:schemeClr val="tx1"/>
                </a:solidFill>
              </a:rPr>
              <a:t>con un ragguardevole numero di stelle</a:t>
            </a:r>
          </a:p>
          <a:p>
            <a:r>
              <a:rPr lang="it-IT" dirty="0" smtClean="0">
                <a:solidFill>
                  <a:schemeClr val="tx1"/>
                </a:solidFill>
              </a:rPr>
              <a:t>proprio dall’altro lato della strada si trova un altro locale</a:t>
            </a:r>
          </a:p>
          <a:p>
            <a:pPr lvl="1"/>
            <a:r>
              <a:rPr lang="it-IT" dirty="0" smtClean="0">
                <a:solidFill>
                  <a:schemeClr val="tx1"/>
                </a:solidFill>
              </a:rPr>
              <a:t>una </a:t>
            </a:r>
            <a:r>
              <a:rPr lang="it-IT" dirty="0" err="1" smtClean="0">
                <a:solidFill>
                  <a:schemeClr val="tx1"/>
                </a:solidFill>
              </a:rPr>
              <a:t>bettolaccia</a:t>
            </a:r>
            <a:r>
              <a:rPr lang="it-IT" dirty="0" smtClean="0">
                <a:solidFill>
                  <a:schemeClr val="tx1"/>
                </a:solidFill>
              </a:rPr>
              <a:t> alla quale non daremmo alcun credito</a:t>
            </a:r>
          </a:p>
          <a:p>
            <a:r>
              <a:rPr lang="it-IT" dirty="0" smtClean="0">
                <a:solidFill>
                  <a:schemeClr val="tx1"/>
                </a:solidFill>
              </a:rPr>
              <a:t>Poiché è un po’ presto, attendiamo prima di entrare nel locale</a:t>
            </a:r>
          </a:p>
          <a:p>
            <a:r>
              <a:rPr lang="it-IT" dirty="0" smtClean="0">
                <a:solidFill>
                  <a:schemeClr val="tx1"/>
                </a:solidFill>
              </a:rPr>
              <a:t>e, mentre attendiamo, ci accorgiamo che, mentre il locale suggerito dalla guida rimane vuoto, la </a:t>
            </a:r>
            <a:r>
              <a:rPr lang="it-IT" dirty="0" err="1" smtClean="0">
                <a:solidFill>
                  <a:schemeClr val="tx1"/>
                </a:solidFill>
              </a:rPr>
              <a:t>bettolaccia</a:t>
            </a:r>
            <a:r>
              <a:rPr lang="it-IT" dirty="0" smtClean="0">
                <a:solidFill>
                  <a:schemeClr val="tx1"/>
                </a:solidFill>
              </a:rPr>
              <a:t> si riempie di avventori...</a:t>
            </a:r>
          </a:p>
        </p:txBody>
      </p:sp>
    </p:spTree>
    <p:extLst>
      <p:ext uri="{BB962C8B-B14F-4D97-AF65-F5344CB8AC3E}">
        <p14:creationId xmlns:p14="http://schemas.microsoft.com/office/powerpoint/2010/main" val="152036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119604"/>
            <a:ext cx="8911687" cy="925975"/>
          </a:xfrm>
        </p:spPr>
        <p:txBody>
          <a:bodyPr/>
          <a:lstStyle/>
          <a:p>
            <a:r>
              <a:rPr lang="it-IT" dirty="0" smtClean="0">
                <a:solidFill>
                  <a:schemeClr val="tx1"/>
                </a:solidFill>
              </a:rPr>
              <a:t>Cenare in una città sconosciuta</a:t>
            </a:r>
            <a:endParaRPr lang="it-IT" dirty="0"/>
          </a:p>
        </p:txBody>
      </p:sp>
      <p:sp>
        <p:nvSpPr>
          <p:cNvPr id="3" name="Segnaposto contenuto 2"/>
          <p:cNvSpPr>
            <a:spLocks noGrp="1"/>
          </p:cNvSpPr>
          <p:nvPr>
            <p:ph idx="1"/>
          </p:nvPr>
        </p:nvSpPr>
        <p:spPr>
          <a:xfrm>
            <a:off x="1874545" y="777949"/>
            <a:ext cx="9598929" cy="6158110"/>
          </a:xfrm>
        </p:spPr>
        <p:txBody>
          <a:bodyPr>
            <a:normAutofit/>
          </a:bodyPr>
          <a:lstStyle/>
          <a:p>
            <a:pPr lvl="8"/>
            <a:endParaRPr lang="it-IT" sz="800" dirty="0" smtClean="0">
              <a:solidFill>
                <a:schemeClr val="tx1"/>
              </a:solidFill>
            </a:endParaRPr>
          </a:p>
          <a:p>
            <a:r>
              <a:rPr lang="it-IT" dirty="0" smtClean="0">
                <a:solidFill>
                  <a:schemeClr val="tx1"/>
                </a:solidFill>
              </a:rPr>
              <a:t>L’informazione presente in una rete può indurre gli individui che la compongono a modificare il proprio comportamento</a:t>
            </a:r>
          </a:p>
          <a:p>
            <a:r>
              <a:rPr lang="it-IT" dirty="0" smtClean="0">
                <a:solidFill>
                  <a:schemeClr val="tx1"/>
                </a:solidFill>
              </a:rPr>
              <a:t>Di fronte al locale segnalato sulla nostra guida (con un ragguardevole numero di stelle) si trova un altro locale</a:t>
            </a:r>
          </a:p>
          <a:p>
            <a:pPr lvl="1"/>
            <a:r>
              <a:rPr lang="it-IT" dirty="0" smtClean="0">
                <a:solidFill>
                  <a:schemeClr val="tx1"/>
                </a:solidFill>
              </a:rPr>
              <a:t>una </a:t>
            </a:r>
            <a:r>
              <a:rPr lang="it-IT" dirty="0" err="1" smtClean="0">
                <a:solidFill>
                  <a:schemeClr val="tx1"/>
                </a:solidFill>
              </a:rPr>
              <a:t>bettolaccia</a:t>
            </a:r>
            <a:r>
              <a:rPr lang="it-IT" dirty="0" smtClean="0">
                <a:solidFill>
                  <a:schemeClr val="tx1"/>
                </a:solidFill>
              </a:rPr>
              <a:t> alla quale non daremmo alcun credito</a:t>
            </a:r>
          </a:p>
          <a:p>
            <a:r>
              <a:rPr lang="it-IT" dirty="0" smtClean="0">
                <a:solidFill>
                  <a:schemeClr val="tx1"/>
                </a:solidFill>
              </a:rPr>
              <a:t>e, mentre attendiamo, ci accorgiamo che, mentre il locale suggerito dalla guida rimane vuoto, la </a:t>
            </a:r>
            <a:r>
              <a:rPr lang="it-IT" dirty="0" err="1" smtClean="0">
                <a:solidFill>
                  <a:schemeClr val="tx1"/>
                </a:solidFill>
              </a:rPr>
              <a:t>bettolaccia</a:t>
            </a:r>
            <a:r>
              <a:rPr lang="it-IT" dirty="0" smtClean="0">
                <a:solidFill>
                  <a:schemeClr val="tx1"/>
                </a:solidFill>
              </a:rPr>
              <a:t> si riempie di avventori...</a:t>
            </a:r>
          </a:p>
          <a:p>
            <a:r>
              <a:rPr lang="it-IT" dirty="0" smtClean="0">
                <a:solidFill>
                  <a:schemeClr val="tx1"/>
                </a:solidFill>
              </a:rPr>
              <a:t>Quasi certamente, a quel punto, decideremmo di... seguire la folla nella </a:t>
            </a:r>
            <a:r>
              <a:rPr lang="it-IT" dirty="0" err="1" smtClean="0">
                <a:solidFill>
                  <a:schemeClr val="tx1"/>
                </a:solidFill>
              </a:rPr>
              <a:t>bettolaccia</a:t>
            </a:r>
            <a:endParaRPr lang="it-IT" dirty="0" smtClean="0">
              <a:solidFill>
                <a:schemeClr val="tx1"/>
              </a:solidFill>
            </a:endParaRPr>
          </a:p>
          <a:p>
            <a:r>
              <a:rPr lang="it-IT" dirty="0" smtClean="0">
                <a:solidFill>
                  <a:schemeClr val="tx1"/>
                </a:solidFill>
              </a:rPr>
              <a:t>Perché assumeremo che se fra i due locali è quello preferito dalla stragrande maggioranza delle persone, una ragione deve pur esserci</a:t>
            </a:r>
          </a:p>
          <a:p>
            <a:pPr lvl="1"/>
            <a:r>
              <a:rPr lang="it-IT" dirty="0" smtClean="0">
                <a:solidFill>
                  <a:schemeClr val="tx1"/>
                </a:solidFill>
              </a:rPr>
              <a:t>una ragione a noi sconosciuta</a:t>
            </a:r>
          </a:p>
          <a:p>
            <a:pPr lvl="1"/>
            <a:r>
              <a:rPr lang="it-IT" dirty="0" smtClean="0">
                <a:solidFill>
                  <a:schemeClr val="tx1"/>
                </a:solidFill>
              </a:rPr>
              <a:t>ma che è certamente nota agli altri avventori</a:t>
            </a:r>
          </a:p>
          <a:p>
            <a:r>
              <a:rPr lang="it-IT" dirty="0" smtClean="0">
                <a:solidFill>
                  <a:schemeClr val="tx1"/>
                </a:solidFill>
              </a:rPr>
              <a:t>Ossia: loro possiedono un’informazione che noi non abbiamo</a:t>
            </a:r>
          </a:p>
          <a:p>
            <a:pPr lvl="1"/>
            <a:r>
              <a:rPr lang="it-IT" sz="1800" dirty="0" smtClean="0">
                <a:solidFill>
                  <a:schemeClr val="tx1"/>
                </a:solidFill>
              </a:rPr>
              <a:t>ma che desumiamo dal loro comportamento</a:t>
            </a:r>
          </a:p>
          <a:p>
            <a:r>
              <a:rPr lang="it-IT" dirty="0" smtClean="0">
                <a:solidFill>
                  <a:schemeClr val="tx1"/>
                </a:solidFill>
              </a:rPr>
              <a:t>ossia, è un’informazione che ricaviamo dalla rete</a:t>
            </a:r>
          </a:p>
        </p:txBody>
      </p:sp>
    </p:spTree>
    <p:extLst>
      <p:ext uri="{BB962C8B-B14F-4D97-AF65-F5344CB8AC3E}">
        <p14:creationId xmlns:p14="http://schemas.microsoft.com/office/powerpoint/2010/main" val="19066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119604"/>
            <a:ext cx="8911687" cy="925975"/>
          </a:xfrm>
        </p:spPr>
        <p:txBody>
          <a:bodyPr/>
          <a:lstStyle/>
          <a:p>
            <a:r>
              <a:rPr lang="it-IT" dirty="0" smtClean="0">
                <a:solidFill>
                  <a:schemeClr val="tx1"/>
                </a:solidFill>
              </a:rPr>
              <a:t>A naso in su</a:t>
            </a:r>
            <a:endParaRPr lang="it-IT" dirty="0"/>
          </a:p>
        </p:txBody>
      </p:sp>
      <p:sp>
        <p:nvSpPr>
          <p:cNvPr id="3" name="Segnaposto contenuto 2"/>
          <p:cNvSpPr>
            <a:spLocks noGrp="1"/>
          </p:cNvSpPr>
          <p:nvPr>
            <p:ph idx="1"/>
          </p:nvPr>
        </p:nvSpPr>
        <p:spPr>
          <a:xfrm>
            <a:off x="1874545" y="777949"/>
            <a:ext cx="9598929" cy="6158110"/>
          </a:xfrm>
        </p:spPr>
        <p:txBody>
          <a:bodyPr>
            <a:normAutofit/>
          </a:bodyPr>
          <a:lstStyle/>
          <a:p>
            <a:r>
              <a:rPr lang="it-IT" dirty="0" smtClean="0">
                <a:solidFill>
                  <a:schemeClr val="tx1"/>
                </a:solidFill>
              </a:rPr>
              <a:t>Un esempio ancora più estremo</a:t>
            </a:r>
          </a:p>
          <a:p>
            <a:pPr lvl="1"/>
            <a:r>
              <a:rPr lang="it-IT" dirty="0" smtClean="0">
                <a:solidFill>
                  <a:schemeClr val="tx1"/>
                </a:solidFill>
              </a:rPr>
              <a:t>da un esperimento di </a:t>
            </a:r>
            <a:r>
              <a:rPr lang="it-IT" dirty="0" err="1" smtClean="0">
                <a:solidFill>
                  <a:schemeClr val="tx1"/>
                </a:solidFill>
              </a:rPr>
              <a:t>Milgram</a:t>
            </a:r>
            <a:r>
              <a:rPr lang="it-IT" dirty="0" smtClean="0">
                <a:solidFill>
                  <a:schemeClr val="tx1"/>
                </a:solidFill>
              </a:rPr>
              <a:t> et al. eseguito negli anni ‘60</a:t>
            </a:r>
          </a:p>
          <a:p>
            <a:r>
              <a:rPr lang="it-IT" dirty="0" smtClean="0">
                <a:solidFill>
                  <a:schemeClr val="tx1"/>
                </a:solidFill>
              </a:rPr>
              <a:t>Diversi gruppi di persone</a:t>
            </a:r>
          </a:p>
          <a:p>
            <a:pPr lvl="1"/>
            <a:r>
              <a:rPr lang="it-IT" dirty="0" smtClean="0">
                <a:solidFill>
                  <a:schemeClr val="tx1"/>
                </a:solidFill>
              </a:rPr>
              <a:t>il cui numero variava, da gruppo a gruppo, fra 1 e 15</a:t>
            </a:r>
          </a:p>
          <a:p>
            <a:r>
              <a:rPr lang="it-IT" dirty="0" smtClean="0">
                <a:solidFill>
                  <a:schemeClr val="tx1"/>
                </a:solidFill>
              </a:rPr>
              <a:t>vennero dislocate ad altrettanti incroci cittadini</a:t>
            </a:r>
          </a:p>
          <a:p>
            <a:r>
              <a:rPr lang="it-IT" dirty="0" smtClean="0">
                <a:solidFill>
                  <a:schemeClr val="tx1"/>
                </a:solidFill>
              </a:rPr>
              <a:t>Ciascun gruppo di persone aveva un unico compito: rimanere fermi e guardare il cielo</a:t>
            </a:r>
          </a:p>
          <a:p>
            <a:r>
              <a:rPr lang="it-IT" dirty="0" smtClean="0">
                <a:solidFill>
                  <a:schemeClr val="tx1"/>
                </a:solidFill>
              </a:rPr>
              <a:t>Scopo dell’esperimento era studiare il comportamento dei passanti: ciò che venne rilevato è che</a:t>
            </a:r>
          </a:p>
          <a:p>
            <a:pPr lvl="1"/>
            <a:r>
              <a:rPr lang="it-IT" dirty="0" smtClean="0">
                <a:solidFill>
                  <a:schemeClr val="tx1"/>
                </a:solidFill>
              </a:rPr>
              <a:t>agli incroci nei quali si trovava una sola persona a guardare il cielo, quasi nessun passante imitava il comportamento</a:t>
            </a:r>
          </a:p>
          <a:p>
            <a:pPr lvl="1"/>
            <a:r>
              <a:rPr lang="it-IT" dirty="0">
                <a:solidFill>
                  <a:schemeClr val="tx1"/>
                </a:solidFill>
              </a:rPr>
              <a:t>agli incroci nei quali si trovava </a:t>
            </a:r>
            <a:r>
              <a:rPr lang="it-IT" dirty="0" smtClean="0">
                <a:solidFill>
                  <a:schemeClr val="tx1"/>
                </a:solidFill>
              </a:rPr>
              <a:t>un gruppo 5 persone </a:t>
            </a:r>
            <a:r>
              <a:rPr lang="it-IT" dirty="0">
                <a:solidFill>
                  <a:schemeClr val="tx1"/>
                </a:solidFill>
              </a:rPr>
              <a:t>a guardare il cielo, </a:t>
            </a:r>
            <a:r>
              <a:rPr lang="it-IT" dirty="0" smtClean="0">
                <a:solidFill>
                  <a:schemeClr val="tx1"/>
                </a:solidFill>
              </a:rPr>
              <a:t>solo qualche passante </a:t>
            </a:r>
            <a:r>
              <a:rPr lang="it-IT" dirty="0">
                <a:solidFill>
                  <a:schemeClr val="tx1"/>
                </a:solidFill>
              </a:rPr>
              <a:t>imitava il </a:t>
            </a:r>
            <a:r>
              <a:rPr lang="it-IT" dirty="0" smtClean="0">
                <a:solidFill>
                  <a:schemeClr val="tx1"/>
                </a:solidFill>
              </a:rPr>
              <a:t>comportamento </a:t>
            </a:r>
            <a:endParaRPr lang="it-IT" dirty="0">
              <a:solidFill>
                <a:schemeClr val="tx1"/>
              </a:solidFill>
            </a:endParaRPr>
          </a:p>
          <a:p>
            <a:pPr lvl="1"/>
            <a:r>
              <a:rPr lang="it-IT" dirty="0">
                <a:solidFill>
                  <a:schemeClr val="tx1"/>
                </a:solidFill>
              </a:rPr>
              <a:t>agli incroci nei quali si trovava </a:t>
            </a:r>
            <a:r>
              <a:rPr lang="it-IT" dirty="0" smtClean="0">
                <a:solidFill>
                  <a:schemeClr val="tx1"/>
                </a:solidFill>
              </a:rPr>
              <a:t>un gruppo di 15 persone </a:t>
            </a:r>
            <a:r>
              <a:rPr lang="it-IT" dirty="0">
                <a:solidFill>
                  <a:schemeClr val="tx1"/>
                </a:solidFill>
              </a:rPr>
              <a:t>a guardare il cielo, </a:t>
            </a:r>
            <a:r>
              <a:rPr lang="it-IT" dirty="0" smtClean="0">
                <a:solidFill>
                  <a:schemeClr val="tx1"/>
                </a:solidFill>
              </a:rPr>
              <a:t>il 45% dei passanti </a:t>
            </a:r>
            <a:r>
              <a:rPr lang="it-IT" dirty="0">
                <a:solidFill>
                  <a:schemeClr val="tx1"/>
                </a:solidFill>
              </a:rPr>
              <a:t>imitava il </a:t>
            </a:r>
            <a:r>
              <a:rPr lang="it-IT" dirty="0" smtClean="0">
                <a:solidFill>
                  <a:schemeClr val="tx1"/>
                </a:solidFill>
              </a:rPr>
              <a:t>comportamento</a:t>
            </a:r>
          </a:p>
          <a:p>
            <a:r>
              <a:rPr lang="it-IT" dirty="0" smtClean="0">
                <a:solidFill>
                  <a:schemeClr val="tx1"/>
                </a:solidFill>
              </a:rPr>
              <a:t>Con 15 persone ferme a fissare il cielo, il 45% </a:t>
            </a:r>
            <a:r>
              <a:rPr lang="it-IT" dirty="0">
                <a:solidFill>
                  <a:schemeClr val="tx1"/>
                </a:solidFill>
              </a:rPr>
              <a:t>(quasi la metà</a:t>
            </a:r>
            <a:r>
              <a:rPr lang="it-IT" dirty="0" smtClean="0">
                <a:solidFill>
                  <a:schemeClr val="tx1"/>
                </a:solidFill>
              </a:rPr>
              <a:t>) dei passanti si fermava a fissare il cielo!</a:t>
            </a:r>
            <a:endParaRPr lang="it-IT" dirty="0">
              <a:solidFill>
                <a:schemeClr val="tx1"/>
              </a:solidFill>
            </a:endParaRPr>
          </a:p>
        </p:txBody>
      </p:sp>
    </p:spTree>
    <p:extLst>
      <p:ext uri="{BB962C8B-B14F-4D97-AF65-F5344CB8AC3E}">
        <p14:creationId xmlns:p14="http://schemas.microsoft.com/office/powerpoint/2010/main" val="119355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0112" y="119604"/>
            <a:ext cx="8911687" cy="925975"/>
          </a:xfrm>
        </p:spPr>
        <p:txBody>
          <a:bodyPr/>
          <a:lstStyle/>
          <a:p>
            <a:r>
              <a:rPr lang="it-IT" dirty="0" smtClean="0">
                <a:solidFill>
                  <a:schemeClr val="tx1"/>
                </a:solidFill>
              </a:rPr>
              <a:t>A naso in su</a:t>
            </a:r>
            <a:endParaRPr lang="it-IT" dirty="0"/>
          </a:p>
        </p:txBody>
      </p:sp>
      <p:sp>
        <p:nvSpPr>
          <p:cNvPr id="3" name="Segnaposto contenuto 2"/>
          <p:cNvSpPr>
            <a:spLocks noGrp="1"/>
          </p:cNvSpPr>
          <p:nvPr>
            <p:ph idx="1"/>
          </p:nvPr>
        </p:nvSpPr>
        <p:spPr>
          <a:xfrm>
            <a:off x="1874545" y="777949"/>
            <a:ext cx="9598929" cy="6158110"/>
          </a:xfrm>
        </p:spPr>
        <p:txBody>
          <a:bodyPr>
            <a:normAutofit/>
          </a:bodyPr>
          <a:lstStyle/>
          <a:p>
            <a:r>
              <a:rPr lang="it-IT" dirty="0" smtClean="0">
                <a:solidFill>
                  <a:schemeClr val="tx1"/>
                </a:solidFill>
              </a:rPr>
              <a:t>Con 15 persone ferme a fissare il cielo, il 45% </a:t>
            </a:r>
            <a:r>
              <a:rPr lang="it-IT" dirty="0">
                <a:solidFill>
                  <a:schemeClr val="tx1"/>
                </a:solidFill>
              </a:rPr>
              <a:t>(quasi la metà</a:t>
            </a:r>
            <a:r>
              <a:rPr lang="it-IT" dirty="0" smtClean="0">
                <a:solidFill>
                  <a:schemeClr val="tx1"/>
                </a:solidFill>
              </a:rPr>
              <a:t>) dei passanti si fermava a fissare il cielo!</a:t>
            </a:r>
          </a:p>
          <a:p>
            <a:r>
              <a:rPr lang="it-IT" dirty="0" smtClean="0">
                <a:solidFill>
                  <a:schemeClr val="tx1"/>
                </a:solidFill>
              </a:rPr>
              <a:t>Ma perché?!</a:t>
            </a:r>
          </a:p>
          <a:p>
            <a:r>
              <a:rPr lang="it-IT" dirty="0" smtClean="0">
                <a:solidFill>
                  <a:schemeClr val="tx1"/>
                </a:solidFill>
              </a:rPr>
              <a:t>Perché, vedendo 15 persone ferme come salami che guardavano il cielo, cercavano una motivazione razionale che li induceva a farlo</a:t>
            </a:r>
          </a:p>
          <a:p>
            <a:pPr lvl="1"/>
            <a:r>
              <a:rPr lang="it-IT" dirty="0" smtClean="0">
                <a:solidFill>
                  <a:schemeClr val="tx1"/>
                </a:solidFill>
              </a:rPr>
              <a:t>e potevano concludere che, magari, erano persone con qualche disagio comportamentale – ma 15, tutti insieme, allo stesso incrocio pareva poco probabile</a:t>
            </a:r>
          </a:p>
          <a:p>
            <a:pPr lvl="1"/>
            <a:r>
              <a:rPr lang="it-IT" dirty="0" smtClean="0">
                <a:solidFill>
                  <a:schemeClr val="tx1"/>
                </a:solidFill>
              </a:rPr>
              <a:t>oppure che doveva esserci qualcosa di interessante da vedere lassù, e, quindi, che sarebbe convenuto alzare gli occhi al cielo!</a:t>
            </a:r>
          </a:p>
          <a:p>
            <a:r>
              <a:rPr lang="it-IT" dirty="0" smtClean="0">
                <a:solidFill>
                  <a:schemeClr val="tx1"/>
                </a:solidFill>
              </a:rPr>
              <a:t>Naturalmente, affinché la bilancia pendesse nella direzione “c’è qualcosa di interessante da vedere” invece che in quella del disagio mentale era necessario osservare un numero abbastanza elevato di persone che fissavano il cielo</a:t>
            </a:r>
          </a:p>
          <a:p>
            <a:pPr lvl="1"/>
            <a:r>
              <a:rPr lang="it-IT" dirty="0" smtClean="0">
                <a:solidFill>
                  <a:schemeClr val="tx1"/>
                </a:solidFill>
              </a:rPr>
              <a:t>infatti, i gruppi costituiti da poche persone avevano pochi imitatori</a:t>
            </a:r>
          </a:p>
          <a:p>
            <a:r>
              <a:rPr lang="it-IT" dirty="0" smtClean="0">
                <a:solidFill>
                  <a:schemeClr val="tx1"/>
                </a:solidFill>
              </a:rPr>
              <a:t>O, detto più formalmente, perché il fenomeno di imitazione avesse inizio occorreva raggiungere una </a:t>
            </a:r>
            <a:r>
              <a:rPr lang="it-IT" b="1" i="1" dirty="0" smtClean="0">
                <a:solidFill>
                  <a:srgbClr val="DD51E7"/>
                </a:solidFill>
              </a:rPr>
              <a:t>soglia critica </a:t>
            </a:r>
            <a:r>
              <a:rPr lang="it-IT" dirty="0" smtClean="0">
                <a:solidFill>
                  <a:schemeClr val="tx1"/>
                </a:solidFill>
              </a:rPr>
              <a:t>di iniziatori</a:t>
            </a:r>
          </a:p>
          <a:p>
            <a:pPr lvl="1"/>
            <a:r>
              <a:rPr lang="it-IT" dirty="0" smtClean="0">
                <a:solidFill>
                  <a:schemeClr val="tx1"/>
                </a:solidFill>
              </a:rPr>
              <a:t>e questo era vero anche nell’esempio del ristorante</a:t>
            </a:r>
          </a:p>
          <a:p>
            <a:r>
              <a:rPr lang="it-IT" dirty="0" smtClean="0">
                <a:solidFill>
                  <a:schemeClr val="tx1"/>
                </a:solidFill>
              </a:rPr>
              <a:t>Ma come si fa a capire qual è la soglia critica?</a:t>
            </a:r>
            <a:endParaRPr lang="it-IT" dirty="0">
              <a:solidFill>
                <a:schemeClr val="tx1"/>
              </a:solidFill>
            </a:endParaRPr>
          </a:p>
        </p:txBody>
      </p:sp>
    </p:spTree>
    <p:extLst>
      <p:ext uri="{BB962C8B-B14F-4D97-AF65-F5344CB8AC3E}">
        <p14:creationId xmlns:p14="http://schemas.microsoft.com/office/powerpoint/2010/main" val="151738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91503" y="283063"/>
            <a:ext cx="8911687" cy="925975"/>
          </a:xfrm>
        </p:spPr>
        <p:txBody>
          <a:bodyPr/>
          <a:lstStyle/>
          <a:p>
            <a:r>
              <a:rPr lang="it-IT" dirty="0" smtClean="0">
                <a:solidFill>
                  <a:schemeClr val="tx1"/>
                </a:solidFill>
              </a:rPr>
              <a:t>Il gioco delle due urne</a:t>
            </a:r>
            <a:endParaRPr lang="it-IT" dirty="0">
              <a:solidFill>
                <a:schemeClr val="tx1"/>
              </a:solidFill>
            </a:endParaRPr>
          </a:p>
        </p:txBody>
      </p:sp>
      <p:sp>
        <p:nvSpPr>
          <p:cNvPr id="3" name="Segnaposto contenuto 2"/>
          <p:cNvSpPr>
            <a:spLocks noGrp="1"/>
          </p:cNvSpPr>
          <p:nvPr>
            <p:ph idx="1"/>
          </p:nvPr>
        </p:nvSpPr>
        <p:spPr>
          <a:xfrm>
            <a:off x="1874545" y="967520"/>
            <a:ext cx="9598929" cy="5723212"/>
          </a:xfrm>
        </p:spPr>
        <p:txBody>
          <a:bodyPr>
            <a:normAutofit/>
          </a:bodyPr>
          <a:lstStyle/>
          <a:p>
            <a:r>
              <a:rPr lang="it-IT" dirty="0" smtClean="0">
                <a:solidFill>
                  <a:schemeClr val="tx1"/>
                </a:solidFill>
              </a:rPr>
              <a:t>Per rispondere, consideriamo un terzo esempio che ci permetterà di fare valutazioni più precise</a:t>
            </a:r>
          </a:p>
          <a:p>
            <a:r>
              <a:rPr lang="it-IT" dirty="0" smtClean="0">
                <a:solidFill>
                  <a:schemeClr val="tx1"/>
                </a:solidFill>
              </a:rPr>
              <a:t>C’è uno scommettitore, in una stanza chiusa, e un insieme di giocatori, che attendono fuori della stanza</a:t>
            </a:r>
          </a:p>
          <a:p>
            <a:r>
              <a:rPr lang="it-IT" dirty="0" smtClean="0">
                <a:solidFill>
                  <a:schemeClr val="tx1"/>
                </a:solidFill>
              </a:rPr>
              <a:t>Lo scommettitore inserisce 2 palline rosse e 1 pallina blu in un’urna (che chiameremo MR, a maggioranza rossa), </a:t>
            </a:r>
            <a:r>
              <a:rPr lang="it-IT" dirty="0">
                <a:solidFill>
                  <a:schemeClr val="tx1"/>
                </a:solidFill>
              </a:rPr>
              <a:t>e 2 </a:t>
            </a:r>
            <a:r>
              <a:rPr lang="it-IT" dirty="0" smtClean="0">
                <a:solidFill>
                  <a:schemeClr val="tx1"/>
                </a:solidFill>
              </a:rPr>
              <a:t>palline blu e </a:t>
            </a:r>
            <a:r>
              <a:rPr lang="it-IT" dirty="0">
                <a:solidFill>
                  <a:schemeClr val="tx1"/>
                </a:solidFill>
              </a:rPr>
              <a:t>1 </a:t>
            </a:r>
            <a:r>
              <a:rPr lang="it-IT" dirty="0" smtClean="0">
                <a:solidFill>
                  <a:schemeClr val="tx1"/>
                </a:solidFill>
              </a:rPr>
              <a:t>pallina rossa in </a:t>
            </a:r>
            <a:r>
              <a:rPr lang="it-IT" dirty="0">
                <a:solidFill>
                  <a:schemeClr val="tx1"/>
                </a:solidFill>
              </a:rPr>
              <a:t>una </a:t>
            </a:r>
            <a:r>
              <a:rPr lang="it-IT" dirty="0" smtClean="0">
                <a:solidFill>
                  <a:schemeClr val="tx1"/>
                </a:solidFill>
              </a:rPr>
              <a:t>seconda urna identica alla prima (che </a:t>
            </a:r>
            <a:r>
              <a:rPr lang="it-IT" dirty="0">
                <a:solidFill>
                  <a:schemeClr val="tx1"/>
                </a:solidFill>
              </a:rPr>
              <a:t>chiameremo </a:t>
            </a:r>
            <a:r>
              <a:rPr lang="it-IT" dirty="0" smtClean="0">
                <a:solidFill>
                  <a:schemeClr val="tx1"/>
                </a:solidFill>
              </a:rPr>
              <a:t>MB, </a:t>
            </a:r>
            <a:r>
              <a:rPr lang="it-IT" dirty="0">
                <a:solidFill>
                  <a:schemeClr val="tx1"/>
                </a:solidFill>
              </a:rPr>
              <a:t>a maggioranza </a:t>
            </a:r>
            <a:r>
              <a:rPr lang="it-IT" dirty="0" smtClean="0">
                <a:solidFill>
                  <a:schemeClr val="tx1"/>
                </a:solidFill>
              </a:rPr>
              <a:t>blu)</a:t>
            </a:r>
          </a:p>
          <a:p>
            <a:r>
              <a:rPr lang="it-IT" dirty="0" smtClean="0">
                <a:solidFill>
                  <a:schemeClr val="tx1"/>
                </a:solidFill>
              </a:rPr>
              <a:t>Poi, “mischia” le due urne e ne sceglie una a caso</a:t>
            </a:r>
          </a:p>
          <a:p>
            <a:r>
              <a:rPr lang="it-IT" dirty="0" smtClean="0">
                <a:solidFill>
                  <a:schemeClr val="tx1"/>
                </a:solidFill>
              </a:rPr>
              <a:t>Le regole del gioco sono le seguenti:</a:t>
            </a:r>
          </a:p>
          <a:p>
            <a:pPr lvl="1"/>
            <a:r>
              <a:rPr lang="it-IT" dirty="0" smtClean="0">
                <a:solidFill>
                  <a:schemeClr val="tx1"/>
                </a:solidFill>
              </a:rPr>
              <a:t>un giocatore alla volta entra nella stanza, estrae una pallina dall’urna (che può essere rossa o blu), e poi re-inserisce la pallina nell’urna</a:t>
            </a:r>
          </a:p>
          <a:p>
            <a:pPr lvl="1"/>
            <a:r>
              <a:rPr lang="it-IT" dirty="0" smtClean="0">
                <a:solidFill>
                  <a:schemeClr val="tx1"/>
                </a:solidFill>
              </a:rPr>
              <a:t>il giocatore comunica allo scommettitore e a tutti gli altri giocatori </a:t>
            </a:r>
            <a:r>
              <a:rPr lang="it-IT" dirty="0">
                <a:solidFill>
                  <a:schemeClr val="tx1"/>
                </a:solidFill>
              </a:rPr>
              <a:t>se</a:t>
            </a:r>
            <a:r>
              <a:rPr lang="it-IT" dirty="0" smtClean="0">
                <a:solidFill>
                  <a:schemeClr val="tx1"/>
                </a:solidFill>
              </a:rPr>
              <a:t>, </a:t>
            </a:r>
            <a:r>
              <a:rPr lang="it-IT" dirty="0">
                <a:solidFill>
                  <a:schemeClr val="tx1"/>
                </a:solidFill>
              </a:rPr>
              <a:t>sulla base delle </a:t>
            </a:r>
            <a:r>
              <a:rPr lang="it-IT" dirty="0" smtClean="0">
                <a:solidFill>
                  <a:schemeClr val="tx1"/>
                </a:solidFill>
              </a:rPr>
              <a:t>informazioni in suo possesso, ritiene che si tratti dell’urna MR o dell’urna MB</a:t>
            </a:r>
          </a:p>
          <a:p>
            <a:pPr lvl="1"/>
            <a:r>
              <a:rPr lang="it-IT" dirty="0" smtClean="0">
                <a:solidFill>
                  <a:schemeClr val="tx1"/>
                </a:solidFill>
              </a:rPr>
              <a:t>ma il giocatore </a:t>
            </a:r>
            <a:r>
              <a:rPr lang="it-IT" b="1" dirty="0" smtClean="0">
                <a:solidFill>
                  <a:schemeClr val="tx1"/>
                </a:solidFill>
              </a:rPr>
              <a:t>non deve comunicare l’esito dell’estrazione </a:t>
            </a:r>
            <a:r>
              <a:rPr lang="it-IT" dirty="0" smtClean="0">
                <a:solidFill>
                  <a:schemeClr val="tx1"/>
                </a:solidFill>
              </a:rPr>
              <a:t>(</a:t>
            </a:r>
            <a:r>
              <a:rPr lang="it-IT" dirty="0">
                <a:solidFill>
                  <a:schemeClr val="tx1"/>
                </a:solidFill>
              </a:rPr>
              <a:t>pena </a:t>
            </a:r>
            <a:r>
              <a:rPr lang="it-IT" dirty="0" smtClean="0">
                <a:solidFill>
                  <a:schemeClr val="tx1"/>
                </a:solidFill>
              </a:rPr>
              <a:t>la sconfitta </a:t>
            </a:r>
            <a:r>
              <a:rPr lang="it-IT" dirty="0">
                <a:solidFill>
                  <a:schemeClr val="tx1"/>
                </a:solidFill>
              </a:rPr>
              <a:t>per tutti i giocatori</a:t>
            </a:r>
            <a:r>
              <a:rPr lang="it-IT" dirty="0" smtClean="0">
                <a:solidFill>
                  <a:schemeClr val="tx1"/>
                </a:solidFill>
              </a:rPr>
              <a:t>), ossia, se ha estratto una pallina rossa o una pallina blu </a:t>
            </a:r>
          </a:p>
          <a:p>
            <a:r>
              <a:rPr lang="it-IT" dirty="0" smtClean="0">
                <a:solidFill>
                  <a:schemeClr val="tx1"/>
                </a:solidFill>
              </a:rPr>
              <a:t>Al termine del gioco, solo i giocatori che hanno indovinato di quale urna si tratti ricevono un premio</a:t>
            </a:r>
          </a:p>
        </p:txBody>
      </p:sp>
    </p:spTree>
    <p:extLst>
      <p:ext uri="{BB962C8B-B14F-4D97-AF65-F5344CB8AC3E}">
        <p14:creationId xmlns:p14="http://schemas.microsoft.com/office/powerpoint/2010/main" val="52247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74545" y="147692"/>
            <a:ext cx="8911687" cy="925975"/>
          </a:xfrm>
        </p:spPr>
        <p:txBody>
          <a:bodyPr/>
          <a:lstStyle/>
          <a:p>
            <a:r>
              <a:rPr lang="it-IT" dirty="0">
                <a:solidFill>
                  <a:schemeClr val="tx1"/>
                </a:solidFill>
              </a:rPr>
              <a:t>Il gioco delle due urne</a:t>
            </a:r>
          </a:p>
        </p:txBody>
      </p:sp>
      <p:sp>
        <p:nvSpPr>
          <p:cNvPr id="3" name="Segnaposto contenuto 2"/>
          <p:cNvSpPr>
            <a:spLocks noGrp="1"/>
          </p:cNvSpPr>
          <p:nvPr>
            <p:ph idx="1"/>
          </p:nvPr>
        </p:nvSpPr>
        <p:spPr>
          <a:xfrm>
            <a:off x="1874545" y="878309"/>
            <a:ext cx="9598929" cy="5979691"/>
          </a:xfrm>
        </p:spPr>
        <p:txBody>
          <a:bodyPr>
            <a:normAutofit/>
          </a:bodyPr>
          <a:lstStyle/>
          <a:p>
            <a:r>
              <a:rPr lang="it-IT" dirty="0" smtClean="0">
                <a:solidFill>
                  <a:schemeClr val="tx1"/>
                </a:solidFill>
              </a:rPr>
              <a:t>Cerchiamo, ora, di capire </a:t>
            </a:r>
          </a:p>
          <a:p>
            <a:pPr lvl="1"/>
            <a:r>
              <a:rPr lang="it-IT" dirty="0" smtClean="0">
                <a:solidFill>
                  <a:schemeClr val="tx1"/>
                </a:solidFill>
              </a:rPr>
              <a:t>in che modo risponderanno i giocatori</a:t>
            </a:r>
          </a:p>
          <a:p>
            <a:pPr lvl="1"/>
            <a:r>
              <a:rPr lang="it-IT" dirty="0" smtClean="0">
                <a:solidFill>
                  <a:schemeClr val="tx1"/>
                </a:solidFill>
              </a:rPr>
              <a:t>in base a quali motivazioni prenderanno le loro decisioni </a:t>
            </a:r>
          </a:p>
          <a:p>
            <a:r>
              <a:rPr lang="it-IT" dirty="0" smtClean="0">
                <a:solidFill>
                  <a:schemeClr val="tx1"/>
                </a:solidFill>
              </a:rPr>
              <a:t>GIOCATORE 1: </a:t>
            </a:r>
          </a:p>
          <a:p>
            <a:pPr lvl="1"/>
            <a:r>
              <a:rPr lang="it-IT" dirty="0" smtClean="0">
                <a:solidFill>
                  <a:schemeClr val="tx1"/>
                </a:solidFill>
              </a:rPr>
              <a:t>prima di estrarre la pallina, l’unica informazione in suo possesso è che le urne MR e MB sono equiprobabili</a:t>
            </a:r>
          </a:p>
          <a:p>
            <a:pPr lvl="1"/>
            <a:r>
              <a:rPr lang="it-IT" dirty="0" smtClean="0">
                <a:solidFill>
                  <a:schemeClr val="tx1"/>
                </a:solidFill>
              </a:rPr>
              <a:t>dopo aver estratto una pallina, la probabilità che l’urna sia di un certo tipo verrà modificata: se estrae una pallina blu (rossa) il giocatore penserà che è più probabile che l’urna sia MB (MR)</a:t>
            </a:r>
          </a:p>
          <a:p>
            <a:pPr lvl="1"/>
            <a:r>
              <a:rPr lang="it-IT" dirty="0" smtClean="0">
                <a:solidFill>
                  <a:schemeClr val="tx1"/>
                </a:solidFill>
              </a:rPr>
              <a:t>perciò, gli conviene rispondere in accordo alla pallina che ha estratto – diciamo, blu</a:t>
            </a:r>
          </a:p>
          <a:p>
            <a:r>
              <a:rPr lang="it-IT" dirty="0">
                <a:solidFill>
                  <a:schemeClr val="tx1"/>
                </a:solidFill>
              </a:rPr>
              <a:t>GIOCATORE </a:t>
            </a:r>
            <a:r>
              <a:rPr lang="it-IT" dirty="0" smtClean="0">
                <a:solidFill>
                  <a:schemeClr val="tx1"/>
                </a:solidFill>
              </a:rPr>
              <a:t>2: </a:t>
            </a:r>
          </a:p>
          <a:p>
            <a:pPr lvl="1"/>
            <a:r>
              <a:rPr lang="it-IT" dirty="0" smtClean="0">
                <a:solidFill>
                  <a:schemeClr val="tx1"/>
                </a:solidFill>
              </a:rPr>
              <a:t>ora, prima </a:t>
            </a:r>
            <a:r>
              <a:rPr lang="it-IT" dirty="0">
                <a:solidFill>
                  <a:schemeClr val="tx1"/>
                </a:solidFill>
              </a:rPr>
              <a:t>di estrarre la </a:t>
            </a:r>
            <a:r>
              <a:rPr lang="it-IT" dirty="0" smtClean="0">
                <a:solidFill>
                  <a:schemeClr val="tx1"/>
                </a:solidFill>
              </a:rPr>
              <a:t>pallina, il giocatore deduce ciò che ha estratto il </a:t>
            </a:r>
            <a:r>
              <a:rPr lang="it-IT" dirty="0">
                <a:solidFill>
                  <a:schemeClr val="tx1"/>
                </a:solidFill>
              </a:rPr>
              <a:t>GIOCATORE </a:t>
            </a:r>
            <a:r>
              <a:rPr lang="it-IT" dirty="0" smtClean="0">
                <a:solidFill>
                  <a:schemeClr val="tx1"/>
                </a:solidFill>
              </a:rPr>
              <a:t>1: siccome sa che chi lo ha preceduto è il GIOCATORE 1, il GIOCATORE 2 sa che, se il </a:t>
            </a:r>
            <a:r>
              <a:rPr lang="it-IT" dirty="0">
                <a:solidFill>
                  <a:schemeClr val="tx1"/>
                </a:solidFill>
              </a:rPr>
              <a:t>GIOCATORE 1 </a:t>
            </a:r>
            <a:r>
              <a:rPr lang="it-IT" dirty="0" smtClean="0">
                <a:solidFill>
                  <a:schemeClr val="tx1"/>
                </a:solidFill>
              </a:rPr>
              <a:t>ha risposto MB è perché ha estratto una pallina blu</a:t>
            </a:r>
          </a:p>
          <a:p>
            <a:pPr lvl="1"/>
            <a:r>
              <a:rPr lang="it-IT" dirty="0" smtClean="0">
                <a:solidFill>
                  <a:schemeClr val="tx1"/>
                </a:solidFill>
              </a:rPr>
              <a:t>a questo punto, se il GIOCATORE 2 estrae una pallina rossa, sa che sono state estratte una pallina blu e una pallina rossa: quindi, si trova come nella stessa situazione in cui si trovava il </a:t>
            </a:r>
            <a:r>
              <a:rPr lang="it-IT" dirty="0">
                <a:solidFill>
                  <a:schemeClr val="tx1"/>
                </a:solidFill>
              </a:rPr>
              <a:t>GIOCATORE </a:t>
            </a:r>
            <a:r>
              <a:rPr lang="it-IT" dirty="0" smtClean="0">
                <a:solidFill>
                  <a:schemeClr val="tx1"/>
                </a:solidFill>
              </a:rPr>
              <a:t>1 prima dell’estrazione </a:t>
            </a:r>
          </a:p>
          <a:p>
            <a:pPr lvl="1"/>
            <a:r>
              <a:rPr lang="it-IT" dirty="0" smtClean="0">
                <a:solidFill>
                  <a:schemeClr val="tx1"/>
                </a:solidFill>
              </a:rPr>
              <a:t>e, a questo punto, risponde MR - in accordo alla pallina che ha estratto </a:t>
            </a:r>
            <a:endParaRPr lang="it-IT" dirty="0">
              <a:solidFill>
                <a:schemeClr val="tx1"/>
              </a:solidFill>
            </a:endParaRPr>
          </a:p>
        </p:txBody>
      </p:sp>
    </p:spTree>
    <p:extLst>
      <p:ext uri="{BB962C8B-B14F-4D97-AF65-F5344CB8AC3E}">
        <p14:creationId xmlns:p14="http://schemas.microsoft.com/office/powerpoint/2010/main" val="432798074"/>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Filo</Template>
  <TotalTime>15980</TotalTime>
  <Words>3168</Words>
  <Application>Microsoft Macintosh PowerPoint</Application>
  <PresentationFormat>Widescreen</PresentationFormat>
  <Paragraphs>334</Paragraphs>
  <Slides>31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Calibri</vt:lpstr>
      <vt:lpstr>Cambria Math</vt:lpstr>
      <vt:lpstr>Century Gothic</vt:lpstr>
      <vt:lpstr>Wingdings 3</vt:lpstr>
      <vt:lpstr>Arial</vt:lpstr>
      <vt:lpstr>Filo</vt:lpstr>
      <vt:lpstr>Herding: seguire il gregge</vt:lpstr>
      <vt:lpstr>Reti e informazione</vt:lpstr>
      <vt:lpstr>Reti e informazione</vt:lpstr>
      <vt:lpstr>Cenare in una città sconosciuta</vt:lpstr>
      <vt:lpstr>Cenare in una città sconosciuta</vt:lpstr>
      <vt:lpstr>A naso in su</vt:lpstr>
      <vt:lpstr>A naso in su</vt:lpstr>
      <vt:lpstr>Il gioco delle due urne</vt:lpstr>
      <vt:lpstr>Il gioco delle due urne</vt:lpstr>
      <vt:lpstr>Il gioco delle due urne</vt:lpstr>
      <vt:lpstr>Il gioco delle due urne</vt:lpstr>
      <vt:lpstr>Il Teorema di Bayes</vt:lpstr>
      <vt:lpstr>Il gioco delle due urne e il Teorema di Bayes</vt:lpstr>
      <vt:lpstr>Il gioco delle due urne e il Teorema di Bayes</vt:lpstr>
      <vt:lpstr>Il gioco delle due urne e il Teorema di Bayes</vt:lpstr>
      <vt:lpstr>Il gioco delle due urne e il Teorema di Bayes</vt:lpstr>
      <vt:lpstr>Il gioco delle due urne e il Teorema di Bayes</vt:lpstr>
      <vt:lpstr>Il gioco delle due urne e il Teorema di Bayes</vt:lpstr>
      <vt:lpstr>Ingredienti del gioco</vt:lpstr>
      <vt:lpstr>Un modello generale</vt:lpstr>
      <vt:lpstr>Un modello generale</vt:lpstr>
      <vt:lpstr>Un modello generale</vt:lpstr>
      <vt:lpstr>Un modello generale</vt:lpstr>
      <vt:lpstr>Un modello generale</vt:lpstr>
      <vt:lpstr>Un modello generale</vt:lpstr>
      <vt:lpstr>Un modello generale</vt:lpstr>
      <vt:lpstr>Un modello generale</vt:lpstr>
      <vt:lpstr>Un modello generale</vt:lpstr>
      <vt:lpstr>Un modello generale</vt:lpstr>
      <vt:lpstr>Considerazioni finali</vt:lpstr>
      <vt:lpstr>La saggezza della folla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Lezione a distanza 1</dc:title>
  <dc:creator>Utente di Microsoft Office</dc:creator>
  <cp:lastModifiedBy>Utente di Microsoft Office</cp:lastModifiedBy>
  <cp:revision>586</cp:revision>
  <dcterms:created xsi:type="dcterms:W3CDTF">2020-03-06T09:19:14Z</dcterms:created>
  <dcterms:modified xsi:type="dcterms:W3CDTF">2020-12-02T10:09:12Z</dcterms:modified>
</cp:coreProperties>
</file>