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86" r:id="rId8"/>
    <p:sldId id="285" r:id="rId9"/>
    <p:sldId id="289" r:id="rId10"/>
    <p:sldId id="287" r:id="rId11"/>
    <p:sldId id="288" r:id="rId12"/>
    <p:sldId id="259" r:id="rId13"/>
    <p:sldId id="294" r:id="rId14"/>
    <p:sldId id="295" r:id="rId15"/>
    <p:sldId id="296" r:id="rId16"/>
    <p:sldId id="297" r:id="rId17"/>
    <p:sldId id="298" r:id="rId18"/>
    <p:sldId id="299" r:id="rId19"/>
    <p:sldId id="290" r:id="rId20"/>
    <p:sldId id="291" r:id="rId21"/>
    <p:sldId id="301" r:id="rId22"/>
    <p:sldId id="30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DCF"/>
    <a:srgbClr val="DD5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35"/>
  </p:normalViewPr>
  <p:slideViewPr>
    <p:cSldViewPr snapToGrid="0" snapToObjects="1">
      <p:cViewPr>
        <p:scale>
          <a:sx n="110" d="100"/>
          <a:sy n="110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Introduzione al corso di</a:t>
            </a:r>
            <a:br>
              <a:rPr lang="it-IT" dirty="0" smtClean="0"/>
            </a:br>
            <a:r>
              <a:rPr lang="it-IT" dirty="0" smtClean="0"/>
              <a:t>Analisi di Reti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Modelli generativi di grafi casuali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482334" y="1480457"/>
            <a:ext cx="8915400" cy="4587834"/>
          </a:xfrm>
        </p:spPr>
        <p:txBody>
          <a:bodyPr/>
          <a:lstStyle/>
          <a:p>
            <a:r>
              <a:rPr lang="it-IT" dirty="0" smtClean="0"/>
              <a:t>Ma cosa vuol dire “inventare” una rete?</a:t>
            </a:r>
          </a:p>
          <a:p>
            <a:r>
              <a:rPr lang="it-IT" dirty="0" smtClean="0"/>
              <a:t>Beh, semplice: generare un grafo in modo casuale </a:t>
            </a:r>
          </a:p>
          <a:p>
            <a:pPr lvl="1"/>
            <a:r>
              <a:rPr lang="it-IT" dirty="0" smtClean="0"/>
              <a:t>ossia, un grafo in cui gli archi fra i nodi sono scelti sulla base di un evento aleatorio</a:t>
            </a:r>
          </a:p>
          <a:p>
            <a:pPr lvl="1"/>
            <a:r>
              <a:rPr lang="it-IT" dirty="0" smtClean="0"/>
              <a:t>per esempio. sulla base del lancio di una moneta</a:t>
            </a:r>
          </a:p>
          <a:p>
            <a:r>
              <a:rPr lang="it-IT" dirty="0" smtClean="0"/>
              <a:t>Sono stati proposti molti modelli per generare grafi casuali</a:t>
            </a:r>
          </a:p>
          <a:p>
            <a:pPr lvl="1"/>
            <a:r>
              <a:rPr lang="it-IT" dirty="0" smtClean="0"/>
              <a:t>ossia, regole probabilistiche che permettono di connettere nodi</a:t>
            </a:r>
          </a:p>
          <a:p>
            <a:pPr lvl="1"/>
            <a:r>
              <a:rPr lang="it-IT" dirty="0" smtClean="0"/>
              <a:t>e noi ne studieremo quattro</a:t>
            </a:r>
          </a:p>
          <a:p>
            <a:r>
              <a:rPr lang="it-IT" dirty="0" smtClean="0"/>
              <a:t>Naturalmente, alcuni di questi modelli riprodurranno taluni fenomeni che sono stati osservati nelle reti reali, ma non tutti!</a:t>
            </a:r>
          </a:p>
          <a:p>
            <a:r>
              <a:rPr lang="it-IT" dirty="0" smtClean="0"/>
              <a:t>E noi cercheremo di capire quali modelli utilizzare per riprodurre quale fenomeno</a:t>
            </a:r>
            <a:r>
              <a:rPr lang="is-IS" dirty="0" smtClean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01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 smtClean="0"/>
                  <a:t>Il modello di </a:t>
                </a:r>
                <a:r>
                  <a:rPr lang="it-IT" dirty="0" err="1" smtClean="0"/>
                  <a:t>Erd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4000" i="1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4000">
                            <a:latin typeface="Cambria Math" charset="0"/>
                          </a:rPr>
                          <m:t>o</m:t>
                        </m:r>
                      </m:e>
                    </m:acc>
                  </m:oMath>
                </a14:m>
                <a:r>
                  <a:rPr lang="it-IT" dirty="0" err="1" smtClean="0"/>
                  <a:t>s-Renyi</a:t>
                </a:r>
                <a:endParaRPr lang="it-IT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2" t="-42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719841" y="1706089"/>
                <a:ext cx="8915400" cy="4504706"/>
              </a:xfrm>
            </p:spPr>
            <p:txBody>
              <a:bodyPr/>
              <a:lstStyle/>
              <a:p>
                <a:r>
                  <a:rPr lang="it-IT" dirty="0" smtClean="0"/>
                  <a:t>Fissiamo 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/>
                  <a:t>  e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/>
                  <a:t> [0,1]</a:t>
                </a:r>
              </a:p>
              <a:p>
                <a:r>
                  <a:rPr lang="it-IT" dirty="0" smtClean="0"/>
                  <a:t>A partire da 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 e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 costruiamo il grafo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G</a:t>
                </a:r>
                <a:r>
                  <a:rPr lang="it-IT" b="1" baseline="-25000" dirty="0" err="1" smtClean="0">
                    <a:solidFill>
                      <a:srgbClr val="FF0000"/>
                    </a:solidFill>
                  </a:rPr>
                  <a:t>n,p</a:t>
                </a:r>
                <a:r>
                  <a:rPr lang="it-IT" dirty="0" smtClean="0"/>
                  <a:t> nel modo seguente</a:t>
                </a:r>
              </a:p>
              <a:p>
                <a:pPr lvl="1"/>
                <a:r>
                  <a:rPr lang="it-IT" dirty="0" smtClean="0"/>
                  <a:t>l’insieme dei nodi di</a:t>
                </a:r>
                <a:r>
                  <a:rPr lang="it-IT" dirty="0"/>
                  <a:t> </a:t>
                </a:r>
                <a:r>
                  <a:rPr lang="it-IT" dirty="0" err="1"/>
                  <a:t>G</a:t>
                </a:r>
                <a:r>
                  <a:rPr lang="it-IT" baseline="-25000" dirty="0" err="1"/>
                  <a:t>n,p</a:t>
                </a:r>
                <a:r>
                  <a:rPr lang="it-IT" dirty="0" smtClean="0"/>
                  <a:t>  è [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] = {1,2, </a:t>
                </a:r>
                <a:r>
                  <a:rPr lang="is-IS" dirty="0" smtClean="0"/>
                  <a:t>… , n }</a:t>
                </a:r>
              </a:p>
              <a:p>
                <a:pPr lvl="1"/>
                <a:r>
                  <a:rPr lang="is-IS" dirty="0" smtClean="0"/>
                  <a:t>per ogni coppia di elementi distinti i e j in [n]: con probabilità p viene inserito in </a:t>
                </a:r>
                <a:r>
                  <a:rPr lang="it-IT" dirty="0" err="1"/>
                  <a:t>G</a:t>
                </a:r>
                <a:r>
                  <a:rPr lang="it-IT" baseline="-25000" dirty="0" err="1"/>
                  <a:t>n,p</a:t>
                </a:r>
                <a:r>
                  <a:rPr lang="is-IS" dirty="0" smtClean="0"/>
                  <a:t>  l’arco (i , j) </a:t>
                </a:r>
                <a:endParaRPr lang="it-IT" dirty="0" smtClean="0"/>
              </a:p>
              <a:p>
                <a:r>
                  <a:rPr lang="it-IT" dirty="0"/>
                  <a:t>Naturalmente,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G</a:t>
                </a:r>
                <a:r>
                  <a:rPr lang="it-IT" b="1" baseline="-25000" dirty="0" err="1">
                    <a:solidFill>
                      <a:srgbClr val="FF0000"/>
                    </a:solidFill>
                  </a:rPr>
                  <a:t>n,p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 è un grafo aleatorio</a:t>
                </a:r>
              </a:p>
              <a:p>
                <a:r>
                  <a:rPr lang="it-IT" dirty="0" smtClean="0"/>
                  <a:t>del quale ora studieremo alcune caratteristiche</a:t>
                </a:r>
              </a:p>
              <a:p>
                <a:pPr lvl="1"/>
                <a:r>
                  <a:rPr lang="it-IT" dirty="0" smtClean="0"/>
                  <a:t>esistenza di una componente gigante</a:t>
                </a:r>
                <a:endParaRPr lang="it-IT" dirty="0"/>
              </a:p>
              <a:p>
                <a:pPr lvl="1"/>
                <a:r>
                  <a:rPr lang="it-IT" dirty="0"/>
                  <a:t>grado dei nodi </a:t>
                </a:r>
              </a:p>
              <a:p>
                <a:pPr lvl="1"/>
                <a:endParaRPr lang="it-IT" dirty="0" smtClean="0"/>
              </a:p>
              <a:p>
                <a:r>
                  <a:rPr lang="it-IT" dirty="0" smtClean="0"/>
                  <a:t>neanche a dirlo, utilizzando il calcolo delle probabilità!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9841" y="1706089"/>
                <a:ext cx="8915400" cy="4504706"/>
              </a:xfrm>
              <a:blipFill rotWithShape="0">
                <a:blip r:embed="rId3"/>
                <a:stretch>
                  <a:fillRect l="-478" t="-8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62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2592925" y="624110"/>
                <a:ext cx="8911687" cy="683829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dirty="0"/>
                  <a:t>Il modello di </a:t>
                </a:r>
                <a:r>
                  <a:rPr lang="it-IT" dirty="0" err="1"/>
                  <a:t>Erd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4000" i="1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4000">
                            <a:latin typeface="Cambria Math" charset="0"/>
                          </a:rPr>
                          <m:t>o</m:t>
                        </m:r>
                      </m:e>
                    </m:acc>
                  </m:oMath>
                </a14:m>
                <a:r>
                  <a:rPr lang="it-IT" dirty="0" err="1"/>
                  <a:t>s-Renyi</a:t>
                </a:r>
                <a:endParaRPr lang="it-IT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92925" y="624110"/>
                <a:ext cx="8911687" cy="683829"/>
              </a:xfrm>
              <a:blipFill rotWithShape="0">
                <a:blip r:embed="rId2"/>
                <a:stretch>
                  <a:fillRect l="-1710" t="-6195" b="-185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36234" y="1307939"/>
            <a:ext cx="9483183" cy="4768770"/>
          </a:xfrm>
        </p:spPr>
        <p:txBody>
          <a:bodyPr/>
          <a:lstStyle/>
          <a:p>
            <a:r>
              <a:rPr lang="it-IT" dirty="0" smtClean="0"/>
              <a:t>Osserviamo, innanzi tutto, che, fissato il numero </a:t>
            </a:r>
            <a:r>
              <a:rPr lang="it-IT" dirty="0" err="1" smtClean="0"/>
              <a:t>n</a:t>
            </a:r>
            <a:r>
              <a:rPr lang="it-IT" dirty="0" smtClean="0"/>
              <a:t> dei nodi, </a:t>
            </a:r>
            <a:r>
              <a:rPr lang="it-IT" i="1" dirty="0" smtClean="0"/>
              <a:t>al variare di </a:t>
            </a:r>
            <a:r>
              <a:rPr lang="it-IT" i="1" dirty="0" err="1" smtClean="0"/>
              <a:t>p</a:t>
            </a:r>
            <a:r>
              <a:rPr lang="it-IT" i="1" dirty="0" smtClean="0"/>
              <a:t> </a:t>
            </a:r>
            <a:r>
              <a:rPr lang="it-IT" dirty="0" smtClean="0"/>
              <a:t>si otterranno grafi con caratteristiche molto differenti</a:t>
            </a:r>
          </a:p>
          <a:p>
            <a:pPr lvl="1"/>
            <a:r>
              <a:rPr lang="it-IT" dirty="0" smtClean="0"/>
              <a:t>quando </a:t>
            </a:r>
            <a:r>
              <a:rPr lang="it-IT" dirty="0" err="1" smtClean="0"/>
              <a:t>p</a:t>
            </a:r>
            <a:r>
              <a:rPr lang="it-IT" dirty="0" smtClean="0"/>
              <a:t> = 0 sarà possibile ottenere un unico grafo G</a:t>
            </a:r>
            <a:r>
              <a:rPr lang="it-IT" baseline="-25000" dirty="0" smtClean="0"/>
              <a:t>n,0 </a:t>
            </a:r>
            <a:r>
              <a:rPr lang="it-IT" dirty="0" smtClean="0"/>
              <a:t>: quello che non contiene alcun arco!</a:t>
            </a:r>
          </a:p>
          <a:p>
            <a:pPr lvl="1"/>
            <a:r>
              <a:rPr lang="it-IT" dirty="0" smtClean="0"/>
              <a:t>Analogamente</a:t>
            </a:r>
            <a:r>
              <a:rPr lang="it-IT" dirty="0"/>
              <a:t>, quando </a:t>
            </a:r>
            <a:r>
              <a:rPr lang="it-IT" dirty="0" err="1"/>
              <a:t>p</a:t>
            </a:r>
            <a:r>
              <a:rPr lang="it-IT" dirty="0"/>
              <a:t> = </a:t>
            </a:r>
            <a:r>
              <a:rPr lang="it-IT" dirty="0" smtClean="0"/>
              <a:t>1 </a:t>
            </a:r>
            <a:r>
              <a:rPr lang="it-IT" dirty="0"/>
              <a:t>sarà possibile ottenere un unico grafo </a:t>
            </a:r>
            <a:r>
              <a:rPr lang="it-IT" dirty="0" smtClean="0"/>
              <a:t>G</a:t>
            </a:r>
            <a:r>
              <a:rPr lang="it-IT" baseline="-25000" dirty="0" smtClean="0"/>
              <a:t>n,1 </a:t>
            </a:r>
            <a:r>
              <a:rPr lang="it-IT" dirty="0"/>
              <a:t>: </a:t>
            </a:r>
            <a:r>
              <a:rPr lang="it-IT" dirty="0" smtClean="0"/>
              <a:t>il grafo completo su </a:t>
            </a:r>
            <a:r>
              <a:rPr lang="it-IT" dirty="0" err="1" smtClean="0"/>
              <a:t>n</a:t>
            </a:r>
            <a:r>
              <a:rPr lang="it-IT" dirty="0" smtClean="0"/>
              <a:t> nodi!</a:t>
            </a:r>
            <a:endParaRPr lang="it-IT" dirty="0"/>
          </a:p>
          <a:p>
            <a:pPr lvl="1"/>
            <a:r>
              <a:rPr lang="it-IT" dirty="0" smtClean="0"/>
              <a:t>In generale</a:t>
            </a:r>
            <a:r>
              <a:rPr lang="it-IT" dirty="0"/>
              <a:t>, </a:t>
            </a:r>
            <a:r>
              <a:rPr lang="it-IT" dirty="0" err="1" smtClean="0"/>
              <a:t>G</a:t>
            </a:r>
            <a:r>
              <a:rPr lang="it-IT" baseline="-25000" dirty="0" err="1" smtClean="0"/>
              <a:t>n,p</a:t>
            </a:r>
            <a:r>
              <a:rPr lang="it-IT" baseline="-25000" dirty="0" smtClean="0"/>
              <a:t>  </a:t>
            </a:r>
            <a:r>
              <a:rPr lang="it-IT" dirty="0" smtClean="0"/>
              <a:t>conterrà </a:t>
            </a:r>
            <a:r>
              <a:rPr lang="it-IT" i="1" dirty="0" smtClean="0"/>
              <a:t>mediamente</a:t>
            </a:r>
            <a:r>
              <a:rPr lang="it-IT" dirty="0" smtClean="0"/>
              <a:t> tanti più archi quanto più </a:t>
            </a:r>
            <a:r>
              <a:rPr lang="it-IT" dirty="0" err="1" smtClean="0"/>
              <a:t>p</a:t>
            </a:r>
            <a:r>
              <a:rPr lang="it-IT" dirty="0" smtClean="0"/>
              <a:t> si avvicina a 1</a:t>
            </a:r>
            <a:endParaRPr lang="it-IT" dirty="0"/>
          </a:p>
          <a:p>
            <a:r>
              <a:rPr lang="it-IT" dirty="0" smtClean="0"/>
              <a:t>In particolare, </a:t>
            </a:r>
            <a:r>
              <a:rPr lang="it-IT" i="1" dirty="0" smtClean="0"/>
              <a:t>mediamente</a:t>
            </a:r>
            <a:r>
              <a:rPr lang="it-IT" dirty="0" smtClean="0"/>
              <a:t>, un nodo avrà tanti più vicini quanto più </a:t>
            </a:r>
            <a:r>
              <a:rPr lang="it-IT" dirty="0" err="1" smtClean="0"/>
              <a:t>p</a:t>
            </a:r>
            <a:r>
              <a:rPr lang="it-IT" dirty="0" smtClean="0"/>
              <a:t> si avvicina a 1</a:t>
            </a:r>
          </a:p>
          <a:p>
            <a:r>
              <a:rPr lang="it-IT" dirty="0" smtClean="0"/>
              <a:t>E, </a:t>
            </a:r>
            <a:r>
              <a:rPr lang="it-IT" i="1" dirty="0" smtClean="0"/>
              <a:t>mediamente</a:t>
            </a:r>
            <a:r>
              <a:rPr lang="it-IT" dirty="0" smtClean="0"/>
              <a:t>, le componenti connesse di </a:t>
            </a:r>
            <a:r>
              <a:rPr lang="it-IT" dirty="0" err="1"/>
              <a:t>G</a:t>
            </a:r>
            <a:r>
              <a:rPr lang="it-IT" baseline="-25000" dirty="0" err="1"/>
              <a:t>n,p</a:t>
            </a:r>
            <a:r>
              <a:rPr lang="it-IT" dirty="0" smtClean="0"/>
              <a:t> saranno tanto più grandi quanto </a:t>
            </a:r>
            <a:r>
              <a:rPr lang="it-IT" dirty="0"/>
              <a:t>più </a:t>
            </a:r>
            <a:r>
              <a:rPr lang="it-IT" dirty="0" err="1"/>
              <a:t>p</a:t>
            </a:r>
            <a:r>
              <a:rPr lang="it-IT" dirty="0"/>
              <a:t> si avvicina a 1 </a:t>
            </a:r>
            <a:endParaRPr lang="it-IT" dirty="0" smtClean="0"/>
          </a:p>
          <a:p>
            <a:r>
              <a:rPr lang="it-IT" dirty="0" smtClean="0"/>
              <a:t>Non resta che quantificare!																																	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04162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2121981" y="493481"/>
                <a:ext cx="9456461" cy="683829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dirty="0"/>
                  <a:t>Il modello di </a:t>
                </a:r>
                <a:r>
                  <a:rPr lang="it-IT" dirty="0" err="1" smtClean="0"/>
                  <a:t>Erd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4000" i="1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4000">
                            <a:latin typeface="Cambria Math" charset="0"/>
                          </a:rPr>
                          <m:t>o</m:t>
                        </m:r>
                      </m:e>
                    </m:acc>
                  </m:oMath>
                </a14:m>
                <a:r>
                  <a:rPr lang="it-IT" dirty="0" err="1" smtClean="0"/>
                  <a:t>s-Renyi</a:t>
                </a:r>
                <a:r>
                  <a:rPr lang="it-IT" dirty="0" smtClean="0"/>
                  <a:t> – componenti giganti</a:t>
                </a:r>
                <a:endParaRPr lang="it-IT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21981" y="493481"/>
                <a:ext cx="9456461" cy="683829"/>
              </a:xfrm>
              <a:blipFill rotWithShape="0">
                <a:blip r:embed="rId2"/>
                <a:stretch>
                  <a:fillRect l="-1612" t="-6250" b="-19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307939"/>
                <a:ext cx="9483183" cy="51759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 smtClean="0"/>
                  <a:t>Una componente gigante in un grafo è una componente connessa che contiene una frazione del numero dei nodi</a:t>
                </a:r>
                <a:endParaRPr lang="is-IS" sz="2000" dirty="0" smtClean="0"/>
              </a:p>
              <a:p>
                <a:r>
                  <a:rPr lang="is-IS" dirty="0" smtClean="0"/>
                  <a:t>Molte reti reali contengono una componente gigante</a:t>
                </a:r>
              </a:p>
              <a:p>
                <a:pPr lvl="1"/>
                <a:r>
                  <a:rPr lang="is-IS" dirty="0" smtClean="0"/>
                  <a:t>questo è vero nelle reti sociali - come ha mostrato l’esperimento di </a:t>
                </a:r>
                <a:r>
                  <a:rPr lang="it-IT" dirty="0"/>
                  <a:t>esperimento di </a:t>
                </a:r>
                <a:r>
                  <a:rPr lang="it-IT" dirty="0" err="1"/>
                  <a:t>Leskovec</a:t>
                </a:r>
                <a:r>
                  <a:rPr lang="it-IT" dirty="0"/>
                  <a:t> e </a:t>
                </a:r>
                <a:r>
                  <a:rPr lang="it-IT" dirty="0" err="1"/>
                  <a:t>Horvitz</a:t>
                </a:r>
                <a:r>
                  <a:rPr lang="it-IT" dirty="0"/>
                  <a:t> </a:t>
                </a:r>
                <a:r>
                  <a:rPr lang="it-IT" dirty="0" smtClean="0"/>
                  <a:t>nella di conversazioni su </a:t>
                </a:r>
                <a:r>
                  <a:rPr lang="it-IT" dirty="0" err="1"/>
                  <a:t>Instant</a:t>
                </a:r>
                <a:r>
                  <a:rPr lang="it-IT" dirty="0"/>
                  <a:t> Messenger 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e, come vedremo più avanti, è vero anche nella rete del Web – i cui nodi sono le pagine presenti nel web e gli archi gli hyperlink fra esse</a:t>
                </a:r>
                <a:endParaRPr lang="is-IS" dirty="0" smtClean="0"/>
              </a:p>
              <a:p>
                <a:r>
                  <a:rPr lang="is-IS" dirty="0" smtClean="0"/>
                  <a:t>Cominciamo col domandarci: il modello di Erdos-Renyi riesce a rappresentare questa caratteristica di molte reti reali?</a:t>
                </a:r>
              </a:p>
              <a:p>
                <a:r>
                  <a:rPr lang="is-IS" dirty="0" smtClean="0"/>
                  <a:t>Più precisamente: esistono valori del parametro p per i quali </a:t>
                </a:r>
                <a:r>
                  <a:rPr lang="it-IT" dirty="0" err="1" smtClean="0"/>
                  <a:t>G</a:t>
                </a:r>
                <a:r>
                  <a:rPr lang="it-IT" baseline="-25000" dirty="0" err="1" smtClean="0"/>
                  <a:t>n,p</a:t>
                </a:r>
                <a:r>
                  <a:rPr lang="is-IS" dirty="0" smtClean="0"/>
                  <a:t> contiene componenti giganti? </a:t>
                </a:r>
              </a:p>
              <a:p>
                <a:r>
                  <a:rPr lang="it-IT" dirty="0" smtClean="0"/>
                  <a:t>Come primo risultato dimostreremo che</a:t>
                </a:r>
                <a:endParaRPr lang="is-IS" baseline="30000" dirty="0" smtClean="0"/>
              </a:p>
              <a:p>
                <a:r>
                  <a:rPr lang="is-IS" b="1" i="1" dirty="0" smtClean="0">
                    <a:solidFill>
                      <a:srgbClr val="C00000"/>
                    </a:solidFill>
                  </a:rPr>
                  <a:t>se p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𝒍𝒏</m:t>
                            </m:r>
                          </m:fName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𝟔𝟒</m:t>
                            </m:r>
                          </m:e>
                        </m:func>
                      </m:num>
                      <m:den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is-IS" b="1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is-IS" b="1" i="1" dirty="0">
                    <a:solidFill>
                      <a:srgbClr val="C00000"/>
                    </a:solidFill>
                  </a:rPr>
                  <a:t> </a:t>
                </a:r>
                <a:r>
                  <a:rPr lang="is-IS" b="1" i="1" dirty="0" smtClean="0">
                    <a:solidFill>
                      <a:srgbClr val="C00000"/>
                    </a:solidFill>
                  </a:rPr>
                  <a:t>allora  con alta probabilità </a:t>
                </a:r>
                <a:r>
                  <a:rPr lang="it-IT" b="1" i="1" dirty="0" err="1">
                    <a:solidFill>
                      <a:srgbClr val="C00000"/>
                    </a:solidFill>
                  </a:rPr>
                  <a:t>G</a:t>
                </a:r>
                <a:r>
                  <a:rPr lang="it-IT" b="1" i="1" baseline="-25000" dirty="0" err="1">
                    <a:solidFill>
                      <a:srgbClr val="C00000"/>
                    </a:solidFill>
                  </a:rPr>
                  <a:t>n,p</a:t>
                </a:r>
                <a:r>
                  <a:rPr lang="is-IS" b="1" i="1" dirty="0" smtClean="0">
                    <a:solidFill>
                      <a:srgbClr val="C00000"/>
                    </a:solidFill>
                  </a:rPr>
                  <a:t> contiene una componente connessa costituita da almeno metà dei suoi nodi		</a:t>
                </a:r>
                <a:r>
                  <a:rPr lang="is-IS" dirty="0" smtClean="0"/>
                  <a:t>																																		*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307939"/>
                <a:ext cx="9483183" cy="5175988"/>
              </a:xfrm>
              <a:blipFill rotWithShape="0">
                <a:blip r:embed="rId3"/>
                <a:stretch>
                  <a:fillRect l="-450" t="-1296" r="-5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24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2121981" y="493481"/>
                <a:ext cx="9456461" cy="683829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dirty="0"/>
                  <a:t>Il modello di </a:t>
                </a:r>
                <a:r>
                  <a:rPr lang="it-IT" dirty="0" err="1" smtClean="0"/>
                  <a:t>Erd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4000" i="1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4000">
                            <a:latin typeface="Cambria Math" charset="0"/>
                          </a:rPr>
                          <m:t>o</m:t>
                        </m:r>
                      </m:e>
                    </m:acc>
                  </m:oMath>
                </a14:m>
                <a:r>
                  <a:rPr lang="it-IT" dirty="0" err="1" smtClean="0"/>
                  <a:t>s-Renyi</a:t>
                </a:r>
                <a:r>
                  <a:rPr lang="it-IT" dirty="0" smtClean="0"/>
                  <a:t> – componenti giganti</a:t>
                </a:r>
                <a:endParaRPr lang="it-IT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21981" y="493481"/>
                <a:ext cx="9456461" cy="683829"/>
              </a:xfrm>
              <a:blipFill rotWithShape="0">
                <a:blip r:embed="rId2"/>
                <a:stretch>
                  <a:fillRect l="-1612" t="-6250" b="-19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307939"/>
                <a:ext cx="9483183" cy="54516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s-IS" dirty="0" smtClean="0"/>
                  <a:t>se p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t-IT" sz="20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sz="2000" b="0" i="1" smtClean="0">
                                <a:latin typeface="Cambria Math" charset="0"/>
                              </a:rPr>
                              <m:t>64</m:t>
                            </m:r>
                          </m:e>
                        </m:func>
                      </m:num>
                      <m:den>
                        <m:r>
                          <a:rPr lang="it-IT" sz="2000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is-IS" dirty="0" smtClean="0"/>
                  <a:t> </a:t>
                </a:r>
                <a:r>
                  <a:rPr lang="is-IS" dirty="0"/>
                  <a:t> </a:t>
                </a:r>
                <a:r>
                  <a:rPr lang="is-IS" dirty="0" smtClean="0"/>
                  <a:t>allora  con alta probabilità </a:t>
                </a:r>
                <a:r>
                  <a:rPr lang="it-IT" dirty="0" err="1"/>
                  <a:t>G</a:t>
                </a:r>
                <a:r>
                  <a:rPr lang="it-IT" baseline="-25000" dirty="0" err="1"/>
                  <a:t>n,p</a:t>
                </a:r>
                <a:r>
                  <a:rPr lang="is-IS" dirty="0" smtClean="0"/>
                  <a:t> contiene una componente connessa costituita da almeno metà dei suoi nodi	</a:t>
                </a:r>
              </a:p>
              <a:p>
                <a:r>
                  <a:rPr lang="is-IS" dirty="0" smtClean="0"/>
                  <a:t>Chiariamo:</a:t>
                </a:r>
              </a:p>
              <a:p>
                <a:pPr lvl="1"/>
                <a:r>
                  <a:rPr lang="is-IS" sz="1800" dirty="0" smtClean="0"/>
                  <a:t>intanto, </a:t>
                </a:r>
                <a:r>
                  <a:rPr lang="is-IS" sz="1800" b="1" i="1" dirty="0" smtClean="0">
                    <a:solidFill>
                      <a:srgbClr val="162DCF"/>
                    </a:solidFill>
                  </a:rPr>
                  <a:t>con alta probabilità </a:t>
                </a:r>
                <a:r>
                  <a:rPr lang="is-IS" sz="1800" dirty="0" smtClean="0"/>
                  <a:t>significa con </a:t>
                </a:r>
                <a:r>
                  <a:rPr lang="is-IS" sz="1800" dirty="0"/>
                  <a:t>probabilità </a:t>
                </a:r>
                <a:r>
                  <a:rPr lang="is-IS" sz="1800" dirty="0" smtClean="0"/>
                  <a:t>proporzionale </a:t>
                </a:r>
                <a:r>
                  <a:rPr lang="is-IS" sz="1800" i="1" dirty="0" smtClean="0"/>
                  <a:t>almeno</a:t>
                </a:r>
                <a:r>
                  <a:rPr lang="is-IS" sz="1800" dirty="0" smtClean="0"/>
                  <a:t> a (1 -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charset="0"/>
                          </a:rPr>
                          <m:t>b</m:t>
                        </m:r>
                      </m:num>
                      <m:den>
                        <m:r>
                          <m:rPr>
                            <m:nor/>
                          </m:rPr>
                          <a:rPr lang="it-IT" sz="2000" b="0" smtClean="0"/>
                          <m:t>n</m:t>
                        </m:r>
                        <m:r>
                          <m:rPr>
                            <m:nor/>
                          </m:rPr>
                          <a:rPr lang="it-IT" sz="2000" b="0" baseline="30000" smtClean="0"/>
                          <m:t>c</m:t>
                        </m:r>
                      </m:den>
                    </m:f>
                    <m:r>
                      <a:rPr lang="it-IT" sz="20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is-IS" sz="1800" dirty="0" smtClean="0"/>
                  <a:t>) per qualche coppia di costanti </a:t>
                </a:r>
                <a:r>
                  <a:rPr lang="is-IS" sz="1800" i="1" dirty="0" smtClean="0"/>
                  <a:t>positive</a:t>
                </a:r>
                <a:r>
                  <a:rPr lang="is-IS" sz="1800" dirty="0" smtClean="0"/>
                  <a:t> b e c </a:t>
                </a:r>
                <a:endParaRPr lang="is-IS" sz="1800" dirty="0"/>
              </a:p>
              <a:p>
                <a:pPr lvl="2"/>
                <a:r>
                  <a:rPr lang="is-IS" sz="1600" dirty="0" smtClean="0"/>
                  <a:t>cioè, al crescere di n tende </a:t>
                </a:r>
                <a:r>
                  <a:rPr lang="is-IS" sz="1600" i="1" dirty="0" smtClean="0"/>
                  <a:t>velocemente </a:t>
                </a:r>
                <a:r>
                  <a:rPr lang="is-IS" sz="1600" dirty="0" smtClean="0"/>
                  <a:t>a 1 </a:t>
                </a:r>
              </a:p>
              <a:p>
                <a:pPr lvl="1"/>
                <a:r>
                  <a:rPr lang="is-IS" sz="1800" dirty="0" smtClean="0"/>
                  <a:t>poi, definiamo </a:t>
                </a:r>
                <a:r>
                  <a:rPr lang="is-IS" sz="1800" b="1" dirty="0" smtClean="0">
                    <a:solidFill>
                      <a:srgbClr val="162DCF"/>
                    </a:solidFill>
                  </a:rPr>
                  <a:t>X</a:t>
                </a:r>
                <a:r>
                  <a:rPr lang="is-IS" sz="1800" dirty="0" smtClean="0"/>
                  <a:t> </a:t>
                </a:r>
                <a:r>
                  <a:rPr lang="is-IS" sz="1800" dirty="0" smtClean="0">
                    <a:solidFill>
                      <a:srgbClr val="162DCF"/>
                    </a:solidFill>
                  </a:rPr>
                  <a:t>come la variabile aleatoria corrispondente al numero di nodi nella più grande componente connessa di </a:t>
                </a:r>
                <a:r>
                  <a:rPr lang="it-IT" sz="1800" dirty="0" err="1">
                    <a:solidFill>
                      <a:srgbClr val="162DCF"/>
                    </a:solidFill>
                  </a:rPr>
                  <a:t>G</a:t>
                </a:r>
                <a:r>
                  <a:rPr lang="it-IT" sz="1800" baseline="-25000" dirty="0" err="1">
                    <a:solidFill>
                      <a:srgbClr val="162DCF"/>
                    </a:solidFill>
                  </a:rPr>
                  <a:t>n,p</a:t>
                </a:r>
                <a:endParaRPr lang="is-IS" sz="1800" dirty="0" smtClean="0">
                  <a:solidFill>
                    <a:srgbClr val="162DCF"/>
                  </a:solidFill>
                </a:endParaRPr>
              </a:p>
              <a:p>
                <a:r>
                  <a:rPr lang="is-IS" dirty="0" smtClean="0"/>
                  <a:t>allora, il teorema è così enunciato formalmente: 																										  </a:t>
                </a:r>
                <a:r>
                  <a:rPr lang="is-IS" b="1" u="sng" dirty="0" smtClean="0">
                    <a:solidFill>
                      <a:srgbClr val="C00000"/>
                    </a:solidFill>
                  </a:rPr>
                  <a:t>Teorema</a:t>
                </a:r>
                <a:r>
                  <a:rPr lang="is-IS" b="1" dirty="0" smtClean="0">
                    <a:solidFill>
                      <a:srgbClr val="C00000"/>
                    </a:solidFill>
                  </a:rPr>
                  <a:t>:</a:t>
                </a:r>
                <a:r>
                  <a:rPr lang="is-IS" b="1" dirty="0">
                    <a:solidFill>
                      <a:srgbClr val="C00000"/>
                    </a:solidFill>
                  </a:rPr>
                  <a:t> </a:t>
                </a:r>
                <a:r>
                  <a:rPr lang="is-IS" b="1" dirty="0" smtClean="0">
                    <a:solidFill>
                      <a:srgbClr val="C00000"/>
                    </a:solidFill>
                  </a:rPr>
                  <a:t> se </a:t>
                </a:r>
                <a:r>
                  <a:rPr lang="is-IS" b="1" dirty="0">
                    <a:solidFill>
                      <a:srgbClr val="C00000"/>
                    </a:solidFill>
                  </a:rPr>
                  <a:t>p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t-IT" sz="2000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a:rPr lang="it-IT" sz="2000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𝒍𝒏</m:t>
                            </m:r>
                          </m:fName>
                          <m:e>
                            <m:r>
                              <a:rPr lang="it-IT" sz="2000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𝟔𝟒</m:t>
                            </m:r>
                          </m:e>
                        </m:func>
                      </m:num>
                      <m:den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is-IS" b="1" dirty="0">
                    <a:solidFill>
                      <a:srgbClr val="C00000"/>
                    </a:solidFill>
                  </a:rPr>
                  <a:t>  allora </a:t>
                </a:r>
                <a:r>
                  <a:rPr lang="is-IS" b="1" dirty="0" smtClean="0">
                    <a:solidFill>
                      <a:srgbClr val="C00000"/>
                    </a:solidFill>
                  </a:rPr>
                  <a:t>P( X </a:t>
                </a:r>
                <a14:m>
                  <m:oMath xmlns:m="http://schemas.openxmlformats.org/officeDocument/2006/math">
                    <m:r>
                      <a:rPr lang="is-IS" b="1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s-IS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𝒏</m:t>
                        </m:r>
                      </m:num>
                      <m:den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𝟐</m:t>
                        </m:r>
                      </m:den>
                    </m:f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s-IS" b="1" dirty="0" smtClean="0">
                    <a:solidFill>
                      <a:srgbClr val="C00000"/>
                    </a:solidFill>
                  </a:rPr>
                  <a:t> )</a:t>
                </a:r>
                <a:r>
                  <a:rPr lang="is-IS" b="1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s-IS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s-IS" b="1" dirty="0" smtClean="0">
                    <a:solidFill>
                      <a:srgbClr val="C00000"/>
                    </a:solidFill>
                  </a:rPr>
                  <a:t> 1- 2 </a:t>
                </a:r>
                <a:r>
                  <a:rPr lang="is-IS" sz="2000" b="1" baseline="30000" dirty="0" smtClean="0">
                    <a:solidFill>
                      <a:srgbClr val="C00000"/>
                    </a:solidFill>
                  </a:rPr>
                  <a:t>-n/8</a:t>
                </a:r>
                <a:r>
                  <a:rPr lang="is-IS" dirty="0"/>
                  <a:t>	</a:t>
                </a:r>
                <a:endParaRPr lang="is-IS" dirty="0" smtClean="0"/>
              </a:p>
              <a:p>
                <a:endParaRPr lang="is-IS" dirty="0"/>
              </a:p>
              <a:p>
                <a:r>
                  <a:rPr lang="is-IS" dirty="0" smtClean="0"/>
                  <a:t>Per dimostrare il teorema abbiamo bisogno di un lemma</a:t>
                </a:r>
                <a:r>
                  <a:rPr lang="is-IS" dirty="0"/>
                  <a:t>	</a:t>
                </a:r>
                <a:endParaRPr lang="is-IS" dirty="0" smtClean="0"/>
              </a:p>
              <a:p>
                <a:pPr lvl="1"/>
                <a:r>
                  <a:rPr lang="is-IS" dirty="0" smtClean="0"/>
                  <a:t>e della notazione [n] = {1, 2, ... , n}</a:t>
                </a:r>
                <a:r>
                  <a:rPr lang="is-IS" dirty="0"/>
                  <a:t>																										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307939"/>
                <a:ext cx="9483183" cy="5451676"/>
              </a:xfrm>
              <a:blipFill rotWithShape="0">
                <a:blip r:embed="rId3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72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836234" y="303475"/>
                <a:ext cx="9456461" cy="683829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dirty="0"/>
                  <a:t>Il modello di </a:t>
                </a:r>
                <a:r>
                  <a:rPr lang="it-IT" dirty="0" err="1" smtClean="0"/>
                  <a:t>Erd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4000" i="1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4000">
                            <a:latin typeface="Cambria Math" charset="0"/>
                          </a:rPr>
                          <m:t>o</m:t>
                        </m:r>
                      </m:e>
                    </m:acc>
                  </m:oMath>
                </a14:m>
                <a:r>
                  <a:rPr lang="it-IT" dirty="0" err="1" smtClean="0"/>
                  <a:t>s-Renyi</a:t>
                </a:r>
                <a:r>
                  <a:rPr lang="it-IT" dirty="0" smtClean="0"/>
                  <a:t> – componenti giganti</a:t>
                </a:r>
                <a:endParaRPr lang="it-IT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36234" y="303475"/>
                <a:ext cx="9456461" cy="683829"/>
              </a:xfrm>
              <a:blipFill rotWithShape="0">
                <a:blip r:embed="rId2"/>
                <a:stretch>
                  <a:fillRect l="-1612" t="-6250" b="-19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9512" y="987304"/>
                <a:ext cx="9483183" cy="5769756"/>
              </a:xfrm>
            </p:spPr>
            <p:txBody>
              <a:bodyPr>
                <a:normAutofit/>
              </a:bodyPr>
              <a:lstStyle/>
              <a:p>
                <a:r>
                  <a:rPr lang="is-IS" dirty="0" smtClean="0"/>
                  <a:t>Per dimostrare il teorema abbiamo bisogno di un lemma: 																								    </a:t>
                </a:r>
                <a:r>
                  <a:rPr lang="is-IS" b="1" u="sng" dirty="0" smtClean="0">
                    <a:solidFill>
                      <a:srgbClr val="162DCF"/>
                    </a:solidFill>
                  </a:rPr>
                  <a:t>Lemma</a:t>
                </a:r>
                <a:r>
                  <a:rPr lang="is-IS" dirty="0" smtClean="0">
                    <a:solidFill>
                      <a:srgbClr val="162DCF"/>
                    </a:solidFill>
                  </a:rPr>
                  <a:t>: </a:t>
                </a:r>
                <a:r>
                  <a:rPr lang="it-IT" b="1" dirty="0">
                    <a:solidFill>
                      <a:srgbClr val="162DCF"/>
                    </a:solidFill>
                  </a:rPr>
                  <a:t>s</a:t>
                </a:r>
                <a:r>
                  <a:rPr lang="it-IT" b="1" dirty="0" smtClean="0">
                    <a:solidFill>
                      <a:srgbClr val="162DCF"/>
                    </a:solidFill>
                  </a:rPr>
                  <a:t>e </a:t>
                </a:r>
                <a:r>
                  <a:rPr lang="it-IT" b="1" dirty="0">
                    <a:solidFill>
                      <a:srgbClr val="162DCF"/>
                    </a:solidFill>
                  </a:rPr>
                  <a:t>X </a:t>
                </a:r>
                <a:r>
                  <a:rPr lang="it-IT" b="1" dirty="0" smtClean="0">
                    <a:solidFill>
                      <a:srgbClr val="162DCF"/>
                    </a:solidFill>
                  </a:rPr>
                  <a:t>&lt; </a:t>
                </a:r>
                <a:r>
                  <a:rPr lang="it-IT" b="1" dirty="0" err="1" smtClean="0">
                    <a:solidFill>
                      <a:srgbClr val="162DCF"/>
                    </a:solidFill>
                  </a:rPr>
                  <a:t>n</a:t>
                </a:r>
                <a:r>
                  <a:rPr lang="it-IT" b="1" dirty="0" smtClean="0">
                    <a:solidFill>
                      <a:srgbClr val="162DCF"/>
                    </a:solidFill>
                  </a:rPr>
                  <a:t>/2 allora </a:t>
                </a:r>
                <a:r>
                  <a:rPr lang="it-IT" b="1" dirty="0">
                    <a:solidFill>
                      <a:srgbClr val="162DCF"/>
                    </a:solidFill>
                  </a:rPr>
                  <a:t>esiste </a:t>
                </a:r>
                <a:r>
                  <a:rPr lang="it-IT" b="1" dirty="0" smtClean="0">
                    <a:solidFill>
                      <a:srgbClr val="162DCF"/>
                    </a:solidFill>
                  </a:rPr>
                  <a:t>un insieme A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162DC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b="1" dirty="0" smtClean="0">
                    <a:solidFill>
                      <a:srgbClr val="162DCF"/>
                    </a:solidFill>
                  </a:rPr>
                  <a:t> [</a:t>
                </a:r>
                <a:r>
                  <a:rPr lang="it-IT" b="1" dirty="0" err="1" smtClean="0">
                    <a:solidFill>
                      <a:srgbClr val="162DCF"/>
                    </a:solidFill>
                  </a:rPr>
                  <a:t>n</a:t>
                </a:r>
                <a:r>
                  <a:rPr lang="it-IT" b="1" dirty="0" smtClean="0">
                    <a:solidFill>
                      <a:srgbClr val="162DCF"/>
                    </a:solidFill>
                  </a:rPr>
                  <a:t>] tale che </a:t>
                </a:r>
                <a:r>
                  <a:rPr lang="it-IT" b="1" dirty="0" err="1" smtClean="0">
                    <a:solidFill>
                      <a:srgbClr val="162DCF"/>
                    </a:solidFill>
                  </a:rPr>
                  <a:t>n</a:t>
                </a:r>
                <a:r>
                  <a:rPr lang="it-IT" b="1" dirty="0" smtClean="0">
                    <a:solidFill>
                      <a:srgbClr val="162DCF"/>
                    </a:solidFill>
                  </a:rPr>
                  <a:t>/4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162DC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it-IT" b="1" dirty="0" smtClean="0">
                    <a:solidFill>
                      <a:srgbClr val="162DCF"/>
                    </a:solidFill>
                  </a:rPr>
                  <a:t>IAI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162DC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</m:oMath>
                </a14:m>
                <a:r>
                  <a:rPr lang="it-IT" b="1" dirty="0" smtClean="0">
                    <a:solidFill>
                      <a:srgbClr val="162DCF"/>
                    </a:solidFill>
                  </a:rPr>
                  <a:t> 3n/4 </a:t>
                </a:r>
                <a:r>
                  <a:rPr lang="it-IT" b="1" dirty="0">
                    <a:solidFill>
                      <a:srgbClr val="162DCF"/>
                    </a:solidFill>
                  </a:rPr>
                  <a:t>e </a:t>
                </a:r>
                <a:r>
                  <a:rPr lang="it-IT" b="1" dirty="0" smtClean="0">
                    <a:solidFill>
                      <a:srgbClr val="162DCF"/>
                    </a:solidFill>
                  </a:rPr>
                  <a:t>non esistono archi fra i nodi in A e i nodi in [</a:t>
                </a:r>
                <a:r>
                  <a:rPr lang="it-IT" b="1" dirty="0" err="1" smtClean="0">
                    <a:solidFill>
                      <a:srgbClr val="162DCF"/>
                    </a:solidFill>
                  </a:rPr>
                  <a:t>n</a:t>
                </a:r>
                <a:r>
                  <a:rPr lang="it-IT" b="1" dirty="0" smtClean="0">
                    <a:solidFill>
                      <a:srgbClr val="162DCF"/>
                    </a:solidFill>
                  </a:rPr>
                  <a:t>]-A </a:t>
                </a:r>
                <a:endParaRPr lang="it-IT" b="1" dirty="0">
                  <a:solidFill>
                    <a:srgbClr val="162DCF"/>
                  </a:solidFill>
                </a:endParaRPr>
              </a:p>
              <a:p>
                <a:pPr marL="342900" lvl="1" indent="-342900"/>
                <a:r>
                  <a:rPr lang="is-IS" b="1" dirty="0" smtClean="0"/>
                  <a:t>Dimostrazione</a:t>
                </a:r>
                <a:r>
                  <a:rPr lang="is-IS" dirty="0" smtClean="0"/>
                  <a:t>: siano C</a:t>
                </a:r>
                <a:r>
                  <a:rPr lang="is-IS" sz="2000" baseline="-25000" dirty="0" smtClean="0"/>
                  <a:t>1</a:t>
                </a:r>
                <a:r>
                  <a:rPr lang="is-IS" dirty="0" smtClean="0"/>
                  <a:t>, C</a:t>
                </a:r>
                <a:r>
                  <a:rPr lang="is-IS" sz="2000" baseline="-25000" dirty="0" smtClean="0"/>
                  <a:t>2</a:t>
                </a:r>
                <a:r>
                  <a:rPr lang="is-IS" dirty="0" smtClean="0"/>
                  <a:t>, ... , C</a:t>
                </a:r>
                <a:r>
                  <a:rPr lang="is-IS" sz="2000" baseline="-25000" dirty="0" smtClean="0"/>
                  <a:t>k</a:t>
                </a:r>
                <a:r>
                  <a:rPr lang="is-IS" dirty="0" smtClean="0"/>
                  <a:t> tutte le componenti connesse di </a:t>
                </a:r>
                <a:r>
                  <a:rPr lang="it-IT" dirty="0" err="1" smtClean="0"/>
                  <a:t>G</a:t>
                </a:r>
                <a:r>
                  <a:rPr lang="it-IT" baseline="-25000" dirty="0" err="1" smtClean="0"/>
                  <a:t>n,p</a:t>
                </a:r>
                <a:r>
                  <a:rPr lang="is-IS" dirty="0" smtClean="0"/>
                  <a:t> e sia                          |C</a:t>
                </a:r>
                <a:r>
                  <a:rPr lang="is-IS" sz="2000" baseline="-25000" dirty="0" smtClean="0"/>
                  <a:t>1</a:t>
                </a:r>
                <a:r>
                  <a:rPr lang="is-IS" dirty="0" smtClean="0"/>
                  <a:t>|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is-IS" dirty="0" smtClean="0"/>
                  <a:t>|C</a:t>
                </a:r>
                <a:r>
                  <a:rPr lang="is-IS" sz="2000" baseline="-25000" dirty="0" smtClean="0"/>
                  <a:t>2</a:t>
                </a:r>
                <a:r>
                  <a:rPr lang="is-IS" dirty="0" smtClean="0"/>
                  <a:t>|</a:t>
                </a:r>
                <a:r>
                  <a:rPr lang="it-IT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s-IS" dirty="0" smtClean="0"/>
                  <a:t> </a:t>
                </a:r>
                <a:r>
                  <a:rPr lang="is-IS" dirty="0"/>
                  <a:t>...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s-IS" dirty="0" smtClean="0"/>
                  <a:t>|C</a:t>
                </a:r>
                <a:r>
                  <a:rPr lang="is-IS" sz="2000" baseline="-25000" dirty="0" smtClean="0"/>
                  <a:t>k</a:t>
                </a:r>
                <a:r>
                  <a:rPr lang="is-IS" dirty="0" smtClean="0"/>
                  <a:t>|</a:t>
                </a:r>
              </a:p>
              <a:p>
                <a:pPr lvl="1"/>
                <a:r>
                  <a:rPr lang="is-IS" dirty="0"/>
                  <a:t>poiché X &lt; n/2, allora |C</a:t>
                </a:r>
                <a:r>
                  <a:rPr lang="is-IS" sz="1800" baseline="-25000" dirty="0"/>
                  <a:t>i</a:t>
                </a:r>
                <a:r>
                  <a:rPr lang="is-IS" dirty="0"/>
                  <a:t>|&lt; n/2 per ogni i</a:t>
                </a:r>
                <a:r>
                  <a:rPr lang="is-IS" dirty="0" smtClean="0"/>
                  <a:t>=0,1</a:t>
                </a:r>
                <a:r>
                  <a:rPr lang="is-IS" dirty="0"/>
                  <a:t>, ... , k</a:t>
                </a:r>
              </a:p>
              <a:p>
                <a:pPr lvl="1"/>
                <a:r>
                  <a:rPr lang="is-IS" dirty="0"/>
                  <a:t>scegliamo un indice h tale che </a:t>
                </a:r>
                <a:r>
                  <a:rPr lang="is-IS" dirty="0" smtClean="0">
                    <a:solidFill>
                      <a:srgbClr val="FF0000"/>
                    </a:solidFill>
                  </a:rPr>
                  <a:t>|C</a:t>
                </a:r>
                <a:r>
                  <a:rPr lang="is-IS" sz="18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s-IS" dirty="0">
                    <a:solidFill>
                      <a:srgbClr val="FF0000"/>
                    </a:solidFill>
                  </a:rPr>
                  <a:t>|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</m:oMath>
                </a14:m>
                <a:r>
                  <a:rPr lang="is-IS" dirty="0">
                    <a:solidFill>
                      <a:srgbClr val="FF0000"/>
                    </a:solidFill>
                  </a:rPr>
                  <a:t>|C</a:t>
                </a:r>
                <a:r>
                  <a:rPr lang="is-IS" sz="18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s-IS" dirty="0">
                    <a:solidFill>
                      <a:srgbClr val="FF0000"/>
                    </a:solidFill>
                  </a:rPr>
                  <a:t>|</a:t>
                </a:r>
                <a:r>
                  <a:rPr lang="it-IT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</m:oMath>
                </a14:m>
                <a:r>
                  <a:rPr lang="is-IS" dirty="0">
                    <a:solidFill>
                      <a:srgbClr val="FF0000"/>
                    </a:solidFill>
                  </a:rPr>
                  <a:t> ...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</m:oMath>
                </a14:m>
                <a:r>
                  <a:rPr lang="is-IS" dirty="0">
                    <a:solidFill>
                      <a:srgbClr val="FF0000"/>
                    </a:solidFill>
                  </a:rPr>
                  <a:t>|C</a:t>
                </a:r>
                <a:r>
                  <a:rPr lang="is-IS" sz="1800" baseline="-25000" dirty="0">
                    <a:solidFill>
                      <a:srgbClr val="FF0000"/>
                    </a:solidFill>
                  </a:rPr>
                  <a:t>h-1</a:t>
                </a:r>
                <a:r>
                  <a:rPr lang="is-IS" dirty="0">
                    <a:solidFill>
                      <a:srgbClr val="FF0000"/>
                    </a:solidFill>
                  </a:rPr>
                  <a:t>| &lt; n/4 </a:t>
                </a:r>
                <a:r>
                  <a:rPr lang="is-IS" dirty="0"/>
                  <a:t>					 e </a:t>
                </a:r>
                <a:r>
                  <a:rPr lang="is-IS" dirty="0" smtClean="0">
                    <a:solidFill>
                      <a:srgbClr val="FF0000"/>
                    </a:solidFill>
                  </a:rPr>
                  <a:t>|C</a:t>
                </a:r>
                <a:r>
                  <a:rPr lang="is-I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s-IS" dirty="0">
                    <a:solidFill>
                      <a:srgbClr val="FF0000"/>
                    </a:solidFill>
                  </a:rPr>
                  <a:t>|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</m:oMath>
                </a14:m>
                <a:r>
                  <a:rPr lang="is-IS" dirty="0">
                    <a:solidFill>
                      <a:srgbClr val="FF0000"/>
                    </a:solidFill>
                  </a:rPr>
                  <a:t>|C</a:t>
                </a:r>
                <a:r>
                  <a:rPr lang="is-IS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s-IS" dirty="0">
                    <a:solidFill>
                      <a:srgbClr val="FF0000"/>
                    </a:solidFill>
                  </a:rPr>
                  <a:t>|</a:t>
                </a:r>
                <a:r>
                  <a:rPr lang="it-IT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</m:oMath>
                </a14:m>
                <a:r>
                  <a:rPr lang="is-IS" dirty="0">
                    <a:solidFill>
                      <a:srgbClr val="FF0000"/>
                    </a:solidFill>
                  </a:rPr>
                  <a:t> ...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</m:oMath>
                </a14:m>
                <a:r>
                  <a:rPr lang="is-IS" dirty="0">
                    <a:solidFill>
                      <a:srgbClr val="FF0000"/>
                    </a:solidFill>
                  </a:rPr>
                  <a:t>|C</a:t>
                </a:r>
                <a:r>
                  <a:rPr lang="is-IS" baseline="-25000" dirty="0">
                    <a:solidFill>
                      <a:srgbClr val="FF0000"/>
                    </a:solidFill>
                  </a:rPr>
                  <a:t>h-1</a:t>
                </a:r>
                <a:r>
                  <a:rPr lang="is-IS" dirty="0">
                    <a:solidFill>
                      <a:srgbClr val="FF0000"/>
                    </a:solidFill>
                  </a:rPr>
                  <a:t>| </a:t>
                </a:r>
                <a:r>
                  <a:rPr lang="is-IS" dirty="0"/>
                  <a:t>+ </a:t>
                </a:r>
                <a:r>
                  <a:rPr lang="is-IS" b="1" dirty="0"/>
                  <a:t>|C</a:t>
                </a:r>
                <a:r>
                  <a:rPr lang="is-IS" b="1" baseline="-25000" dirty="0"/>
                  <a:t>h</a:t>
                </a:r>
                <a:r>
                  <a:rPr lang="is-IS" b="1" dirty="0"/>
                  <a:t>|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s-IS" b="1" dirty="0"/>
                  <a:t> n/4 </a:t>
                </a:r>
              </a:p>
              <a:p>
                <a:pPr lvl="2"/>
                <a:r>
                  <a:rPr lang="is-IS" sz="1600" b="1" dirty="0">
                    <a:solidFill>
                      <a:srgbClr val="162DCF"/>
                    </a:solidFill>
                  </a:rPr>
                  <a:t>h &lt; k</a:t>
                </a:r>
                <a:r>
                  <a:rPr lang="is-IS" sz="1600" dirty="0"/>
                  <a:t>: infatti, poiché |C</a:t>
                </a:r>
                <a:r>
                  <a:rPr lang="is-IS" sz="1600" baseline="-25000" dirty="0"/>
                  <a:t>k</a:t>
                </a:r>
                <a:r>
                  <a:rPr lang="is-IS" sz="1600" dirty="0"/>
                  <a:t>|&lt; n/2 , se fosse h=k risulterebbe 								</a:t>
                </a:r>
                <a:r>
                  <a:rPr lang="is-IS" sz="1600" dirty="0" smtClean="0">
                    <a:solidFill>
                      <a:srgbClr val="FF0000"/>
                    </a:solidFill>
                  </a:rPr>
                  <a:t>|C</a:t>
                </a:r>
                <a:r>
                  <a:rPr lang="is-IS" sz="16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s-IS" sz="1600" dirty="0">
                    <a:solidFill>
                      <a:srgbClr val="FF0000"/>
                    </a:solidFill>
                  </a:rPr>
                  <a:t>|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</m:oMath>
                </a14:m>
                <a:r>
                  <a:rPr lang="is-IS" sz="1600" dirty="0">
                    <a:solidFill>
                      <a:srgbClr val="FF0000"/>
                    </a:solidFill>
                  </a:rPr>
                  <a:t>|C</a:t>
                </a:r>
                <a:r>
                  <a:rPr lang="is-IS" sz="16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s-IS" sz="1600" dirty="0">
                    <a:solidFill>
                      <a:srgbClr val="FF0000"/>
                    </a:solidFill>
                  </a:rPr>
                  <a:t>|</a:t>
                </a:r>
                <a:r>
                  <a:rPr lang="it-IT" sz="1600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</m:oMath>
                </a14:m>
                <a:r>
                  <a:rPr lang="is-IS" sz="1600" dirty="0">
                    <a:solidFill>
                      <a:srgbClr val="FF0000"/>
                    </a:solidFill>
                  </a:rPr>
                  <a:t> ...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</m:oMath>
                </a14:m>
                <a:r>
                  <a:rPr lang="is-IS" sz="1600" dirty="0">
                    <a:solidFill>
                      <a:srgbClr val="FF0000"/>
                    </a:solidFill>
                  </a:rPr>
                  <a:t>|C</a:t>
                </a:r>
                <a:r>
                  <a:rPr lang="is-IS" sz="1600" baseline="-25000" dirty="0">
                    <a:solidFill>
                      <a:srgbClr val="FF0000"/>
                    </a:solidFill>
                  </a:rPr>
                  <a:t>k-1</a:t>
                </a:r>
                <a:r>
                  <a:rPr lang="is-IS" sz="1600" dirty="0">
                    <a:solidFill>
                      <a:srgbClr val="FF0000"/>
                    </a:solidFill>
                  </a:rPr>
                  <a:t>| </a:t>
                </a:r>
                <a:r>
                  <a:rPr lang="is-IS" sz="1600" dirty="0"/>
                  <a:t>+ </a:t>
                </a:r>
                <a:r>
                  <a:rPr lang="is-IS" sz="1600" b="1" dirty="0"/>
                  <a:t>|C</a:t>
                </a:r>
                <a:r>
                  <a:rPr lang="is-IS" sz="1600" b="1" baseline="-25000" dirty="0"/>
                  <a:t>k</a:t>
                </a:r>
                <a:r>
                  <a:rPr lang="is-IS" sz="1600" b="1" dirty="0"/>
                  <a:t>| </a:t>
                </a:r>
                <a:r>
                  <a:rPr lang="is-IS" sz="1600" dirty="0"/>
                  <a:t>&lt; </a:t>
                </a:r>
                <a:r>
                  <a:rPr lang="is-IS" sz="1600" dirty="0">
                    <a:solidFill>
                      <a:srgbClr val="FF0000"/>
                    </a:solidFill>
                  </a:rPr>
                  <a:t>n/4</a:t>
                </a:r>
                <a:r>
                  <a:rPr lang="is-IS" sz="1600" dirty="0"/>
                  <a:t> + </a:t>
                </a:r>
                <a:r>
                  <a:rPr lang="is-IS" sz="1600" b="1" dirty="0"/>
                  <a:t>n/2</a:t>
                </a:r>
                <a:r>
                  <a:rPr lang="is-IS" sz="1600" dirty="0"/>
                  <a:t> &lt; n</a:t>
                </a:r>
              </a:p>
              <a:p>
                <a:pPr lvl="1"/>
                <a:r>
                  <a:rPr lang="is-IS" dirty="0"/>
                  <a:t>Scegliamo A = C</a:t>
                </a:r>
                <a:r>
                  <a:rPr lang="is-IS" baseline="-25000" dirty="0"/>
                  <a:t>1</a:t>
                </a:r>
                <a:r>
                  <a:rPr lang="is-IS" dirty="0"/>
                  <a:t> </a:t>
                </a:r>
                <a14:m>
                  <m:oMath xmlns:m="http://schemas.openxmlformats.org/officeDocument/2006/math">
                    <m:r>
                      <a:rPr lang="is-IS" sz="1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s-IS" dirty="0"/>
                  <a:t>C</a:t>
                </a:r>
                <a:r>
                  <a:rPr lang="is-IS" baseline="-25000" dirty="0"/>
                  <a:t>2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s-IS" sz="1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∪ </m:t>
                    </m:r>
                  </m:oMath>
                </a14:m>
                <a:r>
                  <a:rPr lang="is-IS" dirty="0"/>
                  <a:t>... </a:t>
                </a:r>
                <a14:m>
                  <m:oMath xmlns:m="http://schemas.openxmlformats.org/officeDocument/2006/math">
                    <m:r>
                      <a:rPr lang="is-IS" sz="1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∪ </m:t>
                    </m:r>
                  </m:oMath>
                </a14:m>
                <a:r>
                  <a:rPr lang="is-IS" dirty="0"/>
                  <a:t>C</a:t>
                </a:r>
                <a:r>
                  <a:rPr lang="is-IS" baseline="-25000" dirty="0"/>
                  <a:t>h</a:t>
                </a:r>
                <a:r>
                  <a:rPr lang="is-IS" dirty="0"/>
                  <a:t> </a:t>
                </a:r>
                <a:r>
                  <a:rPr lang="is-IS" dirty="0" smtClean="0"/>
                  <a:t>e, dunque, [n]-A </a:t>
                </a:r>
                <a:r>
                  <a:rPr lang="is-IS" dirty="0"/>
                  <a:t>= C</a:t>
                </a:r>
                <a:r>
                  <a:rPr lang="is-IS" baseline="-25000" dirty="0"/>
                  <a:t>h+1</a:t>
                </a:r>
                <a:r>
                  <a:rPr lang="is-IS" dirty="0"/>
                  <a:t> </a:t>
                </a:r>
                <a14:m>
                  <m:oMath xmlns:m="http://schemas.openxmlformats.org/officeDocument/2006/math">
                    <m:r>
                      <a:rPr lang="is-IS" sz="1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s-IS" dirty="0"/>
                  <a:t>... </a:t>
                </a:r>
                <a14:m>
                  <m:oMath xmlns:m="http://schemas.openxmlformats.org/officeDocument/2006/math">
                    <m:r>
                      <a:rPr lang="is-IS" sz="1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∪ </m:t>
                    </m:r>
                  </m:oMath>
                </a14:m>
                <a:r>
                  <a:rPr lang="is-IS" dirty="0"/>
                  <a:t>C</a:t>
                </a:r>
                <a:r>
                  <a:rPr lang="is-IS" baseline="-25000" dirty="0"/>
                  <a:t>k</a:t>
                </a:r>
                <a:r>
                  <a:rPr lang="is-IS" dirty="0"/>
                  <a:t> </a:t>
                </a:r>
              </a:p>
              <a:p>
                <a:pPr lvl="1"/>
                <a:r>
                  <a:rPr lang="is-IS" dirty="0"/>
                  <a:t>per costruzione, poichè C</a:t>
                </a:r>
                <a:r>
                  <a:rPr lang="is-IS" sz="1800" baseline="-25000" dirty="0"/>
                  <a:t>1</a:t>
                </a:r>
                <a:r>
                  <a:rPr lang="is-IS" dirty="0"/>
                  <a:t>, C</a:t>
                </a:r>
                <a:r>
                  <a:rPr lang="is-IS" sz="1800" baseline="-25000" dirty="0"/>
                  <a:t>2</a:t>
                </a:r>
                <a:r>
                  <a:rPr lang="is-IS" dirty="0"/>
                  <a:t>, ... , C</a:t>
                </a:r>
                <a:r>
                  <a:rPr lang="is-IS" sz="1800" baseline="-25000" dirty="0"/>
                  <a:t>k</a:t>
                </a:r>
                <a:r>
                  <a:rPr lang="is-IS" dirty="0"/>
                  <a:t> sono tutte le componenti connesse di </a:t>
                </a:r>
                <a:r>
                  <a:rPr lang="it-IT" dirty="0" err="1"/>
                  <a:t>G</a:t>
                </a:r>
                <a:r>
                  <a:rPr lang="it-IT" baseline="-25000" dirty="0" err="1"/>
                  <a:t>n,p</a:t>
                </a:r>
                <a:r>
                  <a:rPr lang="is-IS" dirty="0"/>
                  <a:t> , non ci sono archi fra A e </a:t>
                </a:r>
                <a:r>
                  <a:rPr lang="is-IS" dirty="0" smtClean="0"/>
                  <a:t>[n]-A</a:t>
                </a:r>
                <a:endParaRPr lang="is-IS" dirty="0"/>
              </a:p>
              <a:p>
                <a:pPr lvl="1"/>
                <a:r>
                  <a:rPr lang="is-IS" dirty="0"/>
                  <a:t>infine, |</a:t>
                </a:r>
                <a:r>
                  <a:rPr lang="is-IS" dirty="0" smtClean="0"/>
                  <a:t>A|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s-IS" dirty="0"/>
                  <a:t> n/4 per costruzione </a:t>
                </a:r>
                <a:r>
                  <a:rPr lang="is-IS" dirty="0" smtClean="0"/>
                  <a:t>e |A|= </a:t>
                </a:r>
                <a:r>
                  <a:rPr lang="is-IS" dirty="0" smtClean="0">
                    <a:solidFill>
                      <a:srgbClr val="FF0000"/>
                    </a:solidFill>
                  </a:rPr>
                  <a:t>(|</a:t>
                </a:r>
                <a:r>
                  <a:rPr lang="is-IS" dirty="0">
                    <a:solidFill>
                      <a:srgbClr val="FF0000"/>
                    </a:solidFill>
                  </a:rPr>
                  <a:t>C</a:t>
                </a:r>
                <a:r>
                  <a:rPr lang="is-IS" sz="18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s-IS" dirty="0">
                    <a:solidFill>
                      <a:srgbClr val="FF0000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</m:oMath>
                </a14:m>
                <a:r>
                  <a:rPr lang="is-IS" dirty="0">
                    <a:solidFill>
                      <a:srgbClr val="FF0000"/>
                    </a:solidFill>
                  </a:rPr>
                  <a:t>...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</m:oMath>
                </a14:m>
                <a:r>
                  <a:rPr lang="is-IS" dirty="0">
                    <a:solidFill>
                      <a:srgbClr val="FF0000"/>
                    </a:solidFill>
                  </a:rPr>
                  <a:t>|</a:t>
                </a:r>
                <a:r>
                  <a:rPr lang="is-IS" dirty="0" smtClean="0">
                    <a:solidFill>
                      <a:srgbClr val="FF0000"/>
                    </a:solidFill>
                  </a:rPr>
                  <a:t>C</a:t>
                </a:r>
                <a:r>
                  <a:rPr lang="is-IS" sz="1800" baseline="-25000" dirty="0" smtClean="0">
                    <a:solidFill>
                      <a:srgbClr val="FF0000"/>
                    </a:solidFill>
                  </a:rPr>
                  <a:t>h-1</a:t>
                </a:r>
                <a:r>
                  <a:rPr lang="is-IS" dirty="0" smtClean="0">
                    <a:solidFill>
                      <a:srgbClr val="FF0000"/>
                    </a:solidFill>
                  </a:rPr>
                  <a:t>|) </a:t>
                </a:r>
                <a:r>
                  <a:rPr lang="is-IS" dirty="0"/>
                  <a:t>+ |</a:t>
                </a:r>
                <a:r>
                  <a:rPr lang="is-IS" dirty="0" smtClean="0"/>
                  <a:t>C</a:t>
                </a:r>
                <a:r>
                  <a:rPr lang="is-IS" sz="1800" baseline="-25000" dirty="0" smtClean="0"/>
                  <a:t>h</a:t>
                </a:r>
                <a:r>
                  <a:rPr lang="is-IS" dirty="0" smtClean="0"/>
                  <a:t>| </a:t>
                </a:r>
                <a:r>
                  <a:rPr lang="is-IS" dirty="0"/>
                  <a:t>&lt; </a:t>
                </a:r>
                <a:r>
                  <a:rPr lang="is-IS" dirty="0">
                    <a:solidFill>
                      <a:srgbClr val="FF0000"/>
                    </a:solidFill>
                  </a:rPr>
                  <a:t>n/4</a:t>
                </a:r>
                <a:r>
                  <a:rPr lang="is-IS" dirty="0"/>
                  <a:t> + n/2 = </a:t>
                </a:r>
                <a:r>
                  <a:rPr lang="is-IS" dirty="0" smtClean="0"/>
                  <a:t>3n/4</a:t>
                </a:r>
              </a:p>
              <a:p>
                <a:pPr marL="342900" lvl="1" indent="-342900"/>
                <a:r>
                  <a:rPr lang="is-IS" dirty="0" smtClean="0"/>
                  <a:t>Chiamiamo </a:t>
                </a:r>
                <a:r>
                  <a:rPr lang="is-IS" b="1" i="1" dirty="0" smtClean="0">
                    <a:solidFill>
                      <a:srgbClr val="DD51E7"/>
                    </a:solidFill>
                  </a:rPr>
                  <a:t>buono</a:t>
                </a:r>
                <a:r>
                  <a:rPr lang="is-IS" dirty="0"/>
                  <a:t> </a:t>
                </a:r>
                <a:r>
                  <a:rPr lang="is-IS" dirty="0" smtClean="0"/>
                  <a:t>l’insieme </a:t>
                </a:r>
                <a:r>
                  <a:rPr lang="is-IS" dirty="0"/>
                  <a:t>A individuato dal lemma 															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9512" y="987304"/>
                <a:ext cx="9483183" cy="5769756"/>
              </a:xfrm>
              <a:blipFill rotWithShape="0">
                <a:blip r:embed="rId3"/>
                <a:stretch>
                  <a:fillRect l="-450" t="-634" r="-10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2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2121981" y="493481"/>
                <a:ext cx="9456461" cy="683829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dirty="0"/>
                  <a:t>Il modello di </a:t>
                </a:r>
                <a:r>
                  <a:rPr lang="it-IT" dirty="0" err="1" smtClean="0"/>
                  <a:t>Erd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4000" i="1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4000">
                            <a:latin typeface="Cambria Math" charset="0"/>
                          </a:rPr>
                          <m:t>o</m:t>
                        </m:r>
                      </m:e>
                    </m:acc>
                  </m:oMath>
                </a14:m>
                <a:r>
                  <a:rPr lang="it-IT" dirty="0" err="1" smtClean="0"/>
                  <a:t>s-Renyi</a:t>
                </a:r>
                <a:r>
                  <a:rPr lang="it-IT" dirty="0" smtClean="0"/>
                  <a:t> – componenti giganti</a:t>
                </a:r>
                <a:endParaRPr lang="it-IT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21981" y="493481"/>
                <a:ext cx="9456461" cy="683829"/>
              </a:xfrm>
              <a:blipFill rotWithShape="0">
                <a:blip r:embed="rId2"/>
                <a:stretch>
                  <a:fillRect l="-1612" t="-6250" b="-19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307939"/>
                <a:ext cx="9647205" cy="51759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s-IS" b="1" u="sng" dirty="0" smtClean="0">
                    <a:solidFill>
                      <a:srgbClr val="C00000"/>
                    </a:solidFill>
                  </a:rPr>
                  <a:t>Teorema</a:t>
                </a:r>
                <a:r>
                  <a:rPr lang="is-IS" b="1" dirty="0">
                    <a:solidFill>
                      <a:srgbClr val="C00000"/>
                    </a:solidFill>
                  </a:rPr>
                  <a:t>:  se p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t-IT" sz="2000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a:rPr lang="it-IT" sz="2000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𝒍𝒏</m:t>
                            </m:r>
                          </m:fName>
                          <m:e>
                            <m:r>
                              <a:rPr lang="it-IT" sz="2000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𝟔𝟒</m:t>
                            </m:r>
                          </m:e>
                        </m:func>
                      </m:num>
                      <m:den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is-IS" b="1" dirty="0">
                    <a:solidFill>
                      <a:srgbClr val="C00000"/>
                    </a:solidFill>
                  </a:rPr>
                  <a:t>  allora P( X </a:t>
                </a:r>
                <a14:m>
                  <m:oMath xmlns:m="http://schemas.openxmlformats.org/officeDocument/2006/math">
                    <m:r>
                      <a:rPr lang="is-IS" b="1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s-I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𝒏</m:t>
                        </m:r>
                      </m:num>
                      <m:den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𝟐</m:t>
                        </m:r>
                      </m:den>
                    </m:f>
                    <m:r>
                      <a:rPr lang="it-IT" sz="2000" b="1" i="1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s-IS" b="1" dirty="0" smtClean="0">
                    <a:solidFill>
                      <a:srgbClr val="C00000"/>
                    </a:solidFill>
                  </a:rPr>
                  <a:t>)</a:t>
                </a:r>
                <a:r>
                  <a:rPr lang="is-I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b="1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s-IS" b="1" dirty="0">
                    <a:solidFill>
                      <a:srgbClr val="C00000"/>
                    </a:solidFill>
                  </a:rPr>
                  <a:t> 1- 2 </a:t>
                </a:r>
                <a:r>
                  <a:rPr lang="is-IS" sz="2000" b="1" baseline="30000" dirty="0" smtClean="0">
                    <a:solidFill>
                      <a:srgbClr val="C00000"/>
                    </a:solidFill>
                  </a:rPr>
                  <a:t>-n/8</a:t>
                </a:r>
                <a:r>
                  <a:rPr lang="is-IS" dirty="0"/>
                  <a:t>	</a:t>
                </a:r>
              </a:p>
              <a:p>
                <a:pPr marL="342900" lvl="1" indent="-342900"/>
                <a:r>
                  <a:rPr lang="is-IS" sz="1800" b="1" dirty="0" smtClean="0"/>
                  <a:t>Dimostrazione</a:t>
                </a:r>
                <a:r>
                  <a:rPr lang="is-IS" sz="1800" dirty="0" smtClean="0"/>
                  <a:t>: </a:t>
                </a:r>
                <a:r>
                  <a:rPr lang="it-IT" sz="1800" dirty="0" smtClean="0"/>
                  <a:t>calcoliamo </a:t>
                </a:r>
                <a:r>
                  <a:rPr lang="it-IT" sz="1800" b="1" dirty="0" smtClean="0">
                    <a:solidFill>
                      <a:schemeClr val="tx1"/>
                    </a:solidFill>
                  </a:rPr>
                  <a:t>P(X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f>
                      <m:fPr>
                        <m:ctrlPr>
                          <a:rPr lang="bg-BG" sz="18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18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𝒏</m:t>
                        </m:r>
                      </m:num>
                      <m:den>
                        <m:r>
                          <a:rPr lang="it-IT" sz="18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𝟐</m:t>
                        </m:r>
                      </m:den>
                    </m:f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s-I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is-IS" sz="1800" b="1" dirty="0" smtClean="0">
                    <a:solidFill>
                      <a:schemeClr val="tx1"/>
                    </a:solidFill>
                  </a:rPr>
                  <a:t>): </a:t>
                </a:r>
                <a:r>
                  <a:rPr lang="is-IS" sz="1800" dirty="0" smtClean="0"/>
                  <a:t>in virtù del lemma, tale probabilità è minore o uguale alla probabilità che esista in </a:t>
                </a:r>
                <a:r>
                  <a:rPr lang="it-IT" sz="1800" dirty="0" err="1" smtClean="0"/>
                  <a:t>G</a:t>
                </a:r>
                <a:r>
                  <a:rPr lang="it-IT" sz="1800" baseline="-25000" dirty="0" err="1" smtClean="0"/>
                  <a:t>n,p</a:t>
                </a:r>
                <a:r>
                  <a:rPr lang="it-IT" sz="1800" baseline="-25000" dirty="0" smtClean="0"/>
                  <a:t>  </a:t>
                </a:r>
                <a:r>
                  <a:rPr lang="is-IS" sz="1800" dirty="0" smtClean="0"/>
                  <a:t>un insieme buono A:</a:t>
                </a:r>
              </a:p>
              <a:p>
                <a:pPr marL="342900" lvl="1" indent="-342900"/>
                <a:r>
                  <a:rPr lang="it-IT" sz="1800" dirty="0" err="1" smtClean="0"/>
                  <a:t>P</a:t>
                </a:r>
                <a:r>
                  <a:rPr lang="it-IT" sz="1800" dirty="0" smtClean="0"/>
                  <a:t>(X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it-IT" sz="18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f>
                      <m:fPr>
                        <m:ctrlPr>
                          <a:rPr lang="bg-BG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000" b="0" i="1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lang="it-IT" sz="2000" b="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it-IT" sz="2000" b="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is-IS" sz="1800" dirty="0"/>
                  <a:t> </a:t>
                </a:r>
                <a:r>
                  <a:rPr lang="is-IS" sz="1800" dirty="0" smtClean="0"/>
                  <a:t>) </a:t>
                </a:r>
                <a14:m>
                  <m:oMath xmlns:m="http://schemas.openxmlformats.org/officeDocument/2006/math">
                    <m:r>
                      <a:rPr lang="it-IT" sz="18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s-IS" sz="1800" dirty="0" smtClean="0"/>
                  <a:t> P(</a:t>
                </a:r>
                <a14:m>
                  <m:oMath xmlns:m="http://schemas.openxmlformats.org/officeDocument/2006/math">
                    <m:r>
                      <a:rPr lang="is-IS" sz="20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s-IS" sz="1800" dirty="0" smtClean="0"/>
                  <a:t> A </a:t>
                </a:r>
                <a14:m>
                  <m:oMath xmlns:m="http://schemas.openxmlformats.org/officeDocument/2006/math">
                    <m:r>
                      <a:rPr lang="it-IT" sz="1800" b="0" i="1">
                        <a:latin typeface="Cambria Math" charset="0"/>
                      </a:rPr>
                      <m:t>⊆</m:t>
                    </m:r>
                  </m:oMath>
                </a14:m>
                <a:r>
                  <a:rPr lang="is-IS" sz="1800" dirty="0" smtClean="0">
                    <a:latin typeface="Apple Chancery" charset="0"/>
                    <a:ea typeface="Apple Chancery" charset="0"/>
                    <a:cs typeface="Apple Chancery" charset="0"/>
                  </a:rPr>
                  <a:t> </a:t>
                </a:r>
                <a:r>
                  <a:rPr lang="is-IS" sz="1800" dirty="0"/>
                  <a:t>[n]</a:t>
                </a:r>
                <a:r>
                  <a:rPr lang="is-IS" sz="1800" dirty="0" smtClean="0">
                    <a:latin typeface="Apple Chancery" charset="0"/>
                    <a:ea typeface="Apple Chancery" charset="0"/>
                    <a:cs typeface="Apple Chancery" charset="0"/>
                  </a:rPr>
                  <a:t> </a:t>
                </a:r>
                <a:r>
                  <a:rPr lang="is-IS" sz="1800" dirty="0" smtClean="0"/>
                  <a:t>: A è buono ) 									               </a:t>
                </a:r>
              </a:p>
              <a:p>
                <a:pPr marL="342900" lvl="1" indent="-342900"/>
                <a:r>
                  <a:rPr lang="is-IS" sz="1800" dirty="0" smtClean="0"/>
                  <a:t>= P</a:t>
                </a:r>
                <a:r>
                  <a:rPr lang="is-IS" sz="2000" dirty="0" smtClean="0"/>
                  <a:t>(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charset="0"/>
                      </a:rPr>
                      <m:t> </m:t>
                    </m:r>
                    <m:nary>
                      <m:naryPr>
                        <m:chr m:val="⋃"/>
                        <m:supHide m:val="on"/>
                        <m:ctrlPr>
                          <a:rPr lang="is-IS" sz="2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it-IT" sz="2000" i="1">
                            <a:latin typeface="Cambria Math" charset="0"/>
                          </a:rPr>
                          <m:t>𝐴</m:t>
                        </m:r>
                        <m:r>
                          <a:rPr lang="it-IT" sz="2000" i="1">
                            <a:latin typeface="Cambria Math" charset="0"/>
                          </a:rPr>
                          <m:t>  ⊆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it-IT" sz="2000" i="1">
                                <a:latin typeface="Cambria Math" charset="0"/>
                              </a:rPr>
                              <m:t>𝑛</m:t>
                            </m:r>
                          </m:e>
                        </m:d>
                        <m:r>
                          <a:rPr lang="it-IT" sz="2000" i="1">
                            <a:latin typeface="Cambria Math" charset="0"/>
                          </a:rPr>
                          <m:t> </m:t>
                        </m:r>
                        <m:r>
                          <a:rPr lang="it-IT" sz="2000" i="1">
                            <a:latin typeface="Cambria Math" charset="0"/>
                          </a:rPr>
                          <m:t>𝑒</m:t>
                        </m:r>
                        <m:r>
                          <a:rPr lang="it-IT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it-IT" sz="2000" i="1">
                            <a:latin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lang="bg-BG" sz="2000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2000" i="1" dirty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it-IT" sz="2000" i="1" dirty="0">
                                <a:latin typeface="Cambria Math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it-IT" sz="2000" i="1" dirty="0">
                                <a:latin typeface="Cambria Math" charset="0"/>
                              </a:rPr>
                              <m:t>4</m:t>
                            </m:r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 </m:t>
                            </m:r>
                          </m:den>
                        </m:f>
                        <m:r>
                          <a:rPr lang="it-IT" sz="20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it-IT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it-IT" sz="2000" i="1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it-IT" sz="2000" b="0" i="1" smtClean="0">
                            <a:latin typeface="Cambria Math" charset="0"/>
                          </a:rPr>
                          <m:t> &lt;</m:t>
                        </m:r>
                        <m:r>
                          <a:rPr lang="it-IT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lang="bg-BG" sz="2000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2000" i="1" dirty="0">
                                <a:latin typeface="Cambria Math" charset="0"/>
                              </a:rPr>
                              <m:t>3</m:t>
                            </m:r>
                            <m:r>
                              <a:rPr lang="it-IT" sz="2000" i="1" dirty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t-IT" sz="2000" i="1" dirty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</m:sub>
                      <m:sup/>
                      <m:e>
                        <m:r>
                          <a:rPr lang="it-IT" sz="2000" i="1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is-IS" sz="1800" dirty="0" smtClean="0"/>
                  <a:t>[ non ci sono archi fra A</a:t>
                </a:r>
                <a:r>
                  <a:rPr lang="is-IS" sz="1800" dirty="0"/>
                  <a:t> </a:t>
                </a:r>
                <a:r>
                  <a:rPr lang="is-IS" sz="1800" dirty="0" smtClean="0"/>
                  <a:t>e[n]-A)] </a:t>
                </a:r>
                <a:r>
                  <a:rPr lang="is-IS" sz="2000" dirty="0" smtClean="0"/>
                  <a:t>)</a:t>
                </a:r>
                <a:r>
                  <a:rPr lang="is-IS" sz="1800" dirty="0" smtClean="0"/>
                  <a:t>                      			</a:t>
                </a:r>
                <a:endParaRPr lang="it-IT" sz="1800" b="0" i="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42900" lvl="1" indent="-342900"/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s-IS" sz="1800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sz="20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it-IT" sz="2000" i="1">
                            <a:latin typeface="Cambria Math" charset="0"/>
                          </a:rPr>
                          <m:t>𝐴</m:t>
                        </m:r>
                        <m:r>
                          <a:rPr lang="it-IT" sz="2000" i="1">
                            <a:latin typeface="Cambria Math" charset="0"/>
                          </a:rPr>
                          <m:t>  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d>
                        <m:r>
                          <a:rPr lang="it-IT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it-IT" sz="2000" b="0" i="1" smtClean="0">
                            <a:latin typeface="Cambria Math" charset="0"/>
                          </a:rPr>
                          <m:t>  </m:t>
                        </m:r>
                        <m:f>
                          <m:fPr>
                            <m:ctrlPr>
                              <a:rPr lang="bg-BG" sz="2000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2000" i="1" dirty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it-IT" sz="2000" i="1" dirty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it-IT" sz="2000" b="0" i="1" dirty="0" smtClean="0">
                            <a:latin typeface="Cambria Math" charset="0"/>
                          </a:rPr>
                          <m:t>  </m:t>
                        </m:r>
                        <m:r>
                          <a:rPr lang="it-IT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it-I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it-IT" sz="2000" b="0" i="1" smtClean="0">
                            <a:latin typeface="Cambria Math" charset="0"/>
                          </a:rPr>
                          <m:t> &lt; </m:t>
                        </m:r>
                        <m:r>
                          <a:rPr lang="it-I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lang="bg-BG" sz="2000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3</m:t>
                            </m:r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t-IT" sz="2000" i="1" dirty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</m:sub>
                      <m:sup/>
                      <m:e>
                        <m:r>
                          <a:rPr lang="it-IT" sz="2000" i="1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is-IS" sz="1800" dirty="0" smtClean="0"/>
                  <a:t>P(non ci sono archi fra A e [n]-A)  													</a:t>
                </a:r>
                <a:r>
                  <a:rPr lang="is-IS" sz="1800" i="1" dirty="0" smtClean="0">
                    <a:solidFill>
                      <a:srgbClr val="DD51E7"/>
                    </a:solidFill>
                  </a:rPr>
                  <a:t>per lo Union Bound: la probabilità dell’unione di eventi è 							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rgbClr val="DD51E7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is-IS" sz="1800" i="1" dirty="0" smtClean="0">
                    <a:solidFill>
                      <a:srgbClr val="DD51E7"/>
                    </a:solidFill>
                  </a:rPr>
                  <a:t> della somma delle probabilità degli eventi</a:t>
                </a:r>
                <a:r>
                  <a:rPr lang="is-IS" sz="1800" dirty="0" smtClean="0"/>
                  <a:t>	</a:t>
                </a:r>
                <a:endParaRPr lang="it-IT" sz="18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42900" lvl="1" indent="-342900"/>
                <a:r>
                  <a:rPr lang="it-IT" sz="2000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sz="20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it-IT" sz="2000" i="1">
                            <a:latin typeface="Cambria Math" charset="0"/>
                          </a:rPr>
                          <m:t>𝐴</m:t>
                        </m:r>
                        <m:r>
                          <a:rPr lang="it-IT" sz="2000" i="1">
                            <a:latin typeface="Cambria Math" charset="0"/>
                          </a:rPr>
                          <m:t>  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it-IT" sz="2000" i="1">
                                <a:latin typeface="Cambria Math" charset="0"/>
                              </a:rPr>
                              <m:t>𝑛</m:t>
                            </m:r>
                          </m:e>
                        </m:d>
                        <m:r>
                          <a:rPr lang="it-IT" sz="2000" i="1">
                            <a:latin typeface="Cambria Math" charset="0"/>
                          </a:rPr>
                          <m:t> </m:t>
                        </m:r>
                        <m:r>
                          <a:rPr lang="it-IT" sz="2000" i="1">
                            <a:latin typeface="Cambria Math" charset="0"/>
                          </a:rPr>
                          <m:t>𝑒</m:t>
                        </m:r>
                        <m:r>
                          <a:rPr lang="it-IT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it-IT" sz="2000" i="1">
                            <a:latin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lang="bg-BG" sz="2000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2000" i="1" dirty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it-IT" sz="2000" i="1" dirty="0">
                                <a:latin typeface="Cambria Math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it-IT" sz="2000" i="1" dirty="0">
                                <a:latin typeface="Cambria Math" charset="0"/>
                              </a:rPr>
                              <m:t>4</m:t>
                            </m:r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 </m:t>
                            </m:r>
                          </m:den>
                        </m:f>
                        <m:r>
                          <a:rPr lang="it-IT" sz="20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it-IT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it-IT" sz="2000" i="1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it-IT" sz="2000" i="1">
                            <a:latin typeface="Cambria Math" charset="0"/>
                          </a:rPr>
                          <m:t> </m:t>
                        </m:r>
                        <m:r>
                          <a:rPr lang="it-IT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 </m:t>
                        </m:r>
                        <m:f>
                          <m:fPr>
                            <m:ctrlPr>
                              <a:rPr lang="bg-BG" sz="2000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2000" i="1" dirty="0">
                                <a:latin typeface="Cambria Math" charset="0"/>
                              </a:rPr>
                              <m:t>3</m:t>
                            </m:r>
                            <m:r>
                              <a:rPr lang="it-IT" sz="2000" i="1" dirty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t-IT" sz="2000" i="1" dirty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</m:sub>
                      <m:sup/>
                      <m:e>
                        <m:r>
                          <a:rPr lang="it-IT" sz="2000" i="1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is-IS" sz="1800" dirty="0" smtClean="0"/>
                  <a:t>(1- p)</a:t>
                </a:r>
                <a:r>
                  <a:rPr lang="is-IS" sz="1800" baseline="30000" dirty="0" smtClean="0"/>
                  <a:t>|A|(n-|A|)     </a:t>
                </a:r>
                <a:r>
                  <a:rPr lang="is-IS" sz="1800" dirty="0"/>
                  <a:t> </a:t>
                </a:r>
                <a:r>
                  <a:rPr lang="is-IS" sz="1800" dirty="0" smtClean="0"/>
                  <a:t>								                                </a:t>
                </a:r>
              </a:p>
              <a:p>
                <a:pPr marL="342900" lvl="1" indent="-342900"/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s-IS" sz="1800" dirty="0" smtClean="0"/>
                  <a:t>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it-IT" sz="20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it-IT" sz="2000" i="1">
                            <a:latin typeface="Cambria Math" charset="0"/>
                          </a:rPr>
                          <m:t>𝐴</m:t>
                        </m:r>
                        <m:r>
                          <a:rPr lang="it-IT" sz="2000" i="1">
                            <a:latin typeface="Cambria Math" charset="0"/>
                          </a:rPr>
                          <m:t>  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it-IT" sz="2000" i="1">
                                <a:latin typeface="Cambria Math" charset="0"/>
                              </a:rPr>
                              <m:t>𝑛</m:t>
                            </m:r>
                          </m:e>
                        </m:d>
                        <m:r>
                          <a:rPr lang="it-IT" sz="2000" i="1">
                            <a:latin typeface="Cambria Math" charset="0"/>
                          </a:rPr>
                          <m:t> </m:t>
                        </m:r>
                        <m:r>
                          <a:rPr lang="it-IT" sz="2000" i="1">
                            <a:latin typeface="Cambria Math" charset="0"/>
                          </a:rPr>
                          <m:t>𝑒</m:t>
                        </m:r>
                        <m:r>
                          <a:rPr lang="it-IT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it-IT" sz="2000" i="1">
                            <a:latin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lang="bg-BG" sz="2000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2000" i="1" dirty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it-IT" sz="2000" i="1" dirty="0">
                                <a:latin typeface="Cambria Math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it-IT" sz="2000" i="1" dirty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it-IT" sz="2000" b="0" i="1" dirty="0" smtClean="0">
                            <a:latin typeface="Cambria Math" charset="0"/>
                          </a:rPr>
                          <m:t>  </m:t>
                        </m:r>
                        <m:r>
                          <a:rPr lang="it-IT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it-IT" sz="2000" i="1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it-IT" sz="2000" i="1">
                            <a:latin typeface="Cambria Math" charset="0"/>
                          </a:rPr>
                          <m:t> </m:t>
                        </m:r>
                        <m:r>
                          <a:rPr lang="it-IT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 </m:t>
                        </m:r>
                        <m:f>
                          <m:fPr>
                            <m:ctrlPr>
                              <a:rPr lang="bg-BG" sz="2000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2000" i="1" dirty="0">
                                <a:latin typeface="Cambria Math" charset="0"/>
                              </a:rPr>
                              <m:t>3</m:t>
                            </m:r>
                            <m:r>
                              <a:rPr lang="it-IT" sz="2000" i="1" dirty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t-IT" sz="2000" i="1" dirty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</m:sub>
                      <m:sup/>
                      <m:e>
                        <m:r>
                          <a:rPr lang="it-IT" sz="2000" i="1">
                            <a:latin typeface="Cambria Math" charset="0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is-IS" sz="200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2000" b="0" i="1" dirty="0" smtClean="0">
                            <a:latin typeface="Cambria Math" charset="0"/>
                          </a:rPr>
                          <m:t>(1−</m:t>
                        </m:r>
                        <m:r>
                          <a:rPr lang="it-IT" sz="2000" b="0" i="1" dirty="0" smtClean="0">
                            <a:latin typeface="Cambria Math" charset="0"/>
                          </a:rPr>
                          <m:t>𝑝</m:t>
                        </m:r>
                        <m:r>
                          <a:rPr lang="it-IT" sz="2000" b="0" i="1" dirty="0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is-IS" sz="200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3</m:t>
                            </m:r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000" b="0" i="1" dirty="0" smtClean="0">
                            <a:latin typeface="Cambria Math" charset="0"/>
                          </a:rPr>
                          <m:t>/16</m:t>
                        </m:r>
                      </m:sup>
                    </m:sSup>
                  </m:oMath>
                </a14:m>
                <a:r>
                  <a:rPr lang="is-IS" sz="1800" dirty="0" smtClean="0"/>
                  <a:t> 																		</a:t>
                </a:r>
                <a:r>
                  <a:rPr lang="is-IS" sz="1800" i="1" dirty="0" smtClean="0">
                    <a:solidFill>
                      <a:srgbClr val="DD51E7"/>
                    </a:solidFill>
                  </a:rPr>
                  <a:t>perchè (1-p) &lt; 1 e |A|(n-|A|) è minimo per |A| = n/4</a:t>
                </a:r>
                <a:r>
                  <a:rPr lang="is-IS" sz="1800" dirty="0"/>
                  <a:t>	</a:t>
                </a:r>
                <a:r>
                  <a:rPr lang="is-IS" dirty="0"/>
                  <a:t>																									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307939"/>
                <a:ext cx="9647205" cy="5175988"/>
              </a:xfrm>
              <a:blipFill rotWithShape="0">
                <a:blip r:embed="rId3"/>
                <a:stretch>
                  <a:fillRect l="-505" t="-6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8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2121981" y="493481"/>
                <a:ext cx="9456461" cy="683829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dirty="0"/>
                  <a:t>Il modello di </a:t>
                </a:r>
                <a:r>
                  <a:rPr lang="it-IT" dirty="0" err="1" smtClean="0"/>
                  <a:t>Erd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4000" i="1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4000">
                            <a:latin typeface="Cambria Math" charset="0"/>
                          </a:rPr>
                          <m:t>o</m:t>
                        </m:r>
                      </m:e>
                    </m:acc>
                  </m:oMath>
                </a14:m>
                <a:r>
                  <a:rPr lang="it-IT" dirty="0" err="1" smtClean="0"/>
                  <a:t>s-Renyi</a:t>
                </a:r>
                <a:r>
                  <a:rPr lang="it-IT" dirty="0" smtClean="0"/>
                  <a:t> – componenti giganti</a:t>
                </a:r>
                <a:endParaRPr lang="it-IT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21981" y="493481"/>
                <a:ext cx="9456461" cy="683829"/>
              </a:xfrm>
              <a:blipFill rotWithShape="0">
                <a:blip r:embed="rId2"/>
                <a:stretch>
                  <a:fillRect l="-1612" t="-6250" b="-19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307938"/>
                <a:ext cx="9647205" cy="555006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s-IS" b="1" u="sng" dirty="0" smtClean="0">
                    <a:solidFill>
                      <a:srgbClr val="C00000"/>
                    </a:solidFill>
                  </a:rPr>
                  <a:t>Teorema</a:t>
                </a:r>
                <a:r>
                  <a:rPr lang="is-IS" b="1" dirty="0">
                    <a:solidFill>
                      <a:srgbClr val="C00000"/>
                    </a:solidFill>
                  </a:rPr>
                  <a:t>:  se p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t-IT" sz="2000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a:rPr lang="it-IT" sz="2000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𝒍𝒏</m:t>
                            </m:r>
                          </m:fName>
                          <m:e>
                            <m:r>
                              <a:rPr lang="it-IT" sz="2000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𝟔𝟒</m:t>
                            </m:r>
                          </m:e>
                        </m:func>
                      </m:num>
                      <m:den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is-IS" b="1" dirty="0">
                    <a:solidFill>
                      <a:srgbClr val="C00000"/>
                    </a:solidFill>
                  </a:rPr>
                  <a:t>  allora P( X </a:t>
                </a:r>
                <a14:m>
                  <m:oMath xmlns:m="http://schemas.openxmlformats.org/officeDocument/2006/math">
                    <m:r>
                      <a:rPr lang="is-IS" b="1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s-I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𝒏</m:t>
                        </m:r>
                      </m:num>
                      <m:den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𝟐</m:t>
                        </m:r>
                      </m:den>
                    </m:f>
                    <m:r>
                      <a:rPr lang="it-IT" sz="2000" b="1" i="1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s-IS" b="1" dirty="0">
                    <a:solidFill>
                      <a:srgbClr val="C00000"/>
                    </a:solidFill>
                  </a:rPr>
                  <a:t> )	</a:t>
                </a:r>
                <a14:m>
                  <m:oMath xmlns:m="http://schemas.openxmlformats.org/officeDocument/2006/math">
                    <m:r>
                      <a:rPr lang="is-IS" b="1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s-IS" b="1" dirty="0">
                    <a:solidFill>
                      <a:srgbClr val="C00000"/>
                    </a:solidFill>
                  </a:rPr>
                  <a:t> 1- 2 </a:t>
                </a:r>
                <a:r>
                  <a:rPr lang="is-IS" sz="2000" b="1" baseline="30000" dirty="0" smtClean="0">
                    <a:solidFill>
                      <a:srgbClr val="C00000"/>
                    </a:solidFill>
                  </a:rPr>
                  <a:t>-n/8</a:t>
                </a:r>
                <a:r>
                  <a:rPr lang="is-IS" dirty="0"/>
                  <a:t>	</a:t>
                </a:r>
              </a:p>
              <a:p>
                <a:pPr marL="342900" lvl="1" indent="-342900"/>
                <a:r>
                  <a:rPr lang="is-IS" sz="1800" b="1" dirty="0" smtClean="0"/>
                  <a:t>Dimostrazione</a:t>
                </a:r>
                <a:r>
                  <a:rPr lang="is-IS" sz="1800" dirty="0" smtClean="0"/>
                  <a:t>: </a:t>
                </a:r>
                <a:r>
                  <a:rPr lang="it-IT" sz="1800" dirty="0" smtClean="0"/>
                  <a:t>calcoliamo </a:t>
                </a:r>
                <a:r>
                  <a:rPr lang="it-IT" sz="1800" dirty="0" err="1" smtClean="0"/>
                  <a:t>P</a:t>
                </a:r>
                <a:r>
                  <a:rPr lang="it-IT" sz="1800" dirty="0" smtClean="0"/>
                  <a:t>(X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is-IS" sz="18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1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1800" i="1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lang="it-IT" sz="18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it-IT" sz="18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is-IS" sz="1800" dirty="0"/>
                  <a:t> </a:t>
                </a:r>
                <a:r>
                  <a:rPr lang="is-IS" sz="1800" dirty="0" smtClean="0"/>
                  <a:t>): </a:t>
                </a:r>
              </a:p>
              <a:p>
                <a:pPr marL="342900" lvl="1" indent="-342900"/>
                <a:r>
                  <a:rPr lang="it-IT" sz="1800" dirty="0" err="1" smtClean="0"/>
                  <a:t>P</a:t>
                </a:r>
                <a:r>
                  <a:rPr lang="it-IT" sz="1800" dirty="0" smtClean="0"/>
                  <a:t>(X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f>
                      <m:fPr>
                        <m:ctrlPr>
                          <a:rPr lang="bg-BG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lang="it-IT" sz="20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it-IT" sz="20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is-IS" sz="1800" dirty="0"/>
                  <a:t> </a:t>
                </a:r>
                <a:r>
                  <a:rPr lang="is-IS" sz="1800" dirty="0" smtClean="0"/>
                  <a:t>)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s-I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sz="1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it-IT" sz="1800" i="1">
                            <a:latin typeface="Cambria Math" charset="0"/>
                          </a:rPr>
                          <m:t>𝐴</m:t>
                        </m:r>
                        <m:r>
                          <a:rPr lang="it-IT" sz="1800" i="1">
                            <a:latin typeface="Cambria Math" charset="0"/>
                          </a:rPr>
                          <m:t>  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it-IT" sz="1800" i="1">
                                <a:latin typeface="Cambria Math" charset="0"/>
                              </a:rPr>
                              <m:t>𝑛</m:t>
                            </m:r>
                          </m:e>
                        </m:d>
                        <m:r>
                          <a:rPr lang="it-IT" sz="1800" i="1">
                            <a:latin typeface="Cambria Math" charset="0"/>
                          </a:rPr>
                          <m:t> </m:t>
                        </m:r>
                        <m:r>
                          <a:rPr lang="it-IT" sz="1800" i="1">
                            <a:latin typeface="Cambria Math" charset="0"/>
                          </a:rPr>
                          <m:t>𝑒</m:t>
                        </m:r>
                        <m:r>
                          <a:rPr lang="it-IT" sz="1800" i="1">
                            <a:latin typeface="Cambria Math" charset="0"/>
                          </a:rPr>
                          <m:t>  </m:t>
                        </m:r>
                        <m:f>
                          <m:fPr>
                            <m:ctrlPr>
                              <a:rPr lang="bg-BG" sz="1800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1800" i="1" dirty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it-IT" sz="1800" i="1" dirty="0">
                                <a:latin typeface="Cambria Math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it-IT" sz="1800" i="1" dirty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it-IT" sz="1800" i="1" dirty="0">
                            <a:latin typeface="Cambria Math" charset="0"/>
                          </a:rPr>
                          <m:t>  </m:t>
                        </m:r>
                        <m:r>
                          <a:rPr lang="it-I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it-IT" sz="1800" i="1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it-IT" sz="1800" i="1">
                            <a:latin typeface="Cambria Math" charset="0"/>
                          </a:rPr>
                          <m:t> </m:t>
                        </m:r>
                        <m:r>
                          <a:rPr lang="it-I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 </m:t>
                        </m:r>
                        <m:f>
                          <m:fPr>
                            <m:ctrlPr>
                              <a:rPr lang="bg-BG" sz="1800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1800" i="1" dirty="0">
                                <a:latin typeface="Cambria Math" charset="0"/>
                              </a:rPr>
                              <m:t>3</m:t>
                            </m:r>
                            <m:r>
                              <a:rPr lang="it-IT" sz="1800" i="1" dirty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t-IT" sz="1800" i="1" dirty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</m:sub>
                      <m:sup/>
                      <m:e>
                        <m:r>
                          <a:rPr lang="it-IT" sz="1800" i="1">
                            <a:latin typeface="Cambria Math" charset="0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is-IS" sz="18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1800" i="1" dirty="0">
                            <a:latin typeface="Cambria Math" charset="0"/>
                          </a:rPr>
                          <m:t>(1−</m:t>
                        </m:r>
                        <m:r>
                          <a:rPr lang="it-IT" sz="1800" i="1" dirty="0">
                            <a:latin typeface="Cambria Math" charset="0"/>
                          </a:rPr>
                          <m:t>𝑝</m:t>
                        </m:r>
                        <m:r>
                          <a:rPr lang="it-IT" sz="1800" i="1" dirty="0">
                            <a:latin typeface="Cambria Math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is-IS" sz="1800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t-IT" sz="1800" i="1" dirty="0">
                                <a:latin typeface="Cambria Math" charset="0"/>
                              </a:rPr>
                              <m:t>3</m:t>
                            </m:r>
                            <m:r>
                              <a:rPr lang="it-IT" sz="1800" i="1" dirty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18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1800" i="1" dirty="0">
                            <a:latin typeface="Cambria Math" charset="0"/>
                          </a:rPr>
                          <m:t>/16</m:t>
                        </m:r>
                      </m:sup>
                    </m:sSup>
                  </m:oMath>
                </a14:m>
                <a:r>
                  <a:rPr lang="is-IS" sz="1800" dirty="0" smtClean="0"/>
                  <a:t>									               </a:t>
                </a:r>
              </a:p>
              <a:p>
                <a:pPr marL="342900" lvl="1" indent="-342900"/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s-IS" sz="1800" dirty="0"/>
                  <a:t> </a:t>
                </a:r>
                <a:r>
                  <a:rPr lang="is-IS" sz="1800" dirty="0" smtClean="0"/>
                  <a:t>2</a:t>
                </a:r>
                <a:r>
                  <a:rPr lang="is-IS" sz="1800" baseline="30000" dirty="0" smtClean="0"/>
                  <a:t>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sz="18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it-IT" sz="1800" i="1" dirty="0">
                            <a:latin typeface="Cambria Math" charset="0"/>
                          </a:rPr>
                          <m:t>(1−</m:t>
                        </m:r>
                        <m:r>
                          <a:rPr lang="it-IT" sz="1800" i="1" dirty="0">
                            <a:latin typeface="Cambria Math" charset="0"/>
                          </a:rPr>
                          <m:t>𝑝</m:t>
                        </m:r>
                        <m:r>
                          <a:rPr lang="it-IT" sz="1800" i="1" dirty="0">
                            <a:latin typeface="Cambria Math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is-IS" sz="1800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t-IT" sz="1800" i="1" dirty="0">
                                <a:latin typeface="Cambria Math" charset="0"/>
                              </a:rPr>
                              <m:t>3</m:t>
                            </m:r>
                            <m:r>
                              <a:rPr lang="it-IT" sz="1800" i="1" dirty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18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1800" i="1" dirty="0">
                            <a:latin typeface="Cambria Math" charset="0"/>
                          </a:rPr>
                          <m:t>/16</m:t>
                        </m:r>
                      </m:sup>
                    </m:sSup>
                  </m:oMath>
                </a14:m>
                <a:r>
                  <a:rPr lang="is-IS" sz="1800" dirty="0" smtClean="0"/>
                  <a:t> 		</a:t>
                </a:r>
                <a:r>
                  <a:rPr lang="is-IS" sz="1800" i="1" dirty="0" smtClean="0">
                    <a:solidFill>
                      <a:srgbClr val="DD51E7"/>
                    </a:solidFill>
                  </a:rPr>
                  <a:t>perché [n] contiene 2</a:t>
                </a:r>
                <a:r>
                  <a:rPr lang="is-IS" sz="1800" i="1" baseline="30000" dirty="0" smtClean="0">
                    <a:solidFill>
                      <a:srgbClr val="DD51E7"/>
                    </a:solidFill>
                  </a:rPr>
                  <a:t>n</a:t>
                </a:r>
                <a:r>
                  <a:rPr lang="is-IS" sz="1800" i="1" dirty="0" smtClean="0">
                    <a:solidFill>
                      <a:srgbClr val="DD51E7"/>
                    </a:solidFill>
                  </a:rPr>
                  <a:t> sottoinsiemi            </a:t>
                </a:r>
                <a:r>
                  <a:rPr lang="is-IS" sz="1800" dirty="0" smtClean="0"/>
                  <a:t>				</a:t>
                </a:r>
                <a:r>
                  <a:rPr lang="is-IS" sz="1800" dirty="0"/>
                  <a:t> </a:t>
                </a:r>
                <a:r>
                  <a:rPr lang="is-IS" sz="1800" dirty="0" smtClean="0"/>
                  <a:t>  </a:t>
                </a:r>
              </a:p>
              <a:p>
                <a:pPr marL="342900" lvl="1" indent="-342900"/>
                <a:r>
                  <a:rPr lang="is-IS" sz="1800" dirty="0" smtClean="0"/>
                  <a:t>&lt; </a:t>
                </a:r>
                <a:r>
                  <a:rPr lang="is-IS" sz="1800" dirty="0"/>
                  <a:t>2</a:t>
                </a:r>
                <a:r>
                  <a:rPr lang="is-IS" sz="1800" baseline="30000" dirty="0"/>
                  <a:t>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sz="18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1800" i="1" dirty="0">
                            <a:latin typeface="Cambria Math" charset="0"/>
                          </a:rPr>
                          <m:t> (1−</m:t>
                        </m:r>
                        <m:f>
                          <m:fPr>
                            <m:ctrlPr>
                              <a:rPr lang="bg-BG" sz="1800" i="1">
                                <a:latin typeface="Cambria Math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t-IT" sz="18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sz="1800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it-IT" sz="1800" i="1">
                                    <a:latin typeface="Cambria Math" charset="0"/>
                                  </a:rPr>
                                  <m:t>64</m:t>
                                </m:r>
                              </m:e>
                            </m:func>
                          </m:num>
                          <m:den>
                            <m:r>
                              <a:rPr lang="it-IT" sz="1800" i="1"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  <m:r>
                          <a:rPr lang="it-IT" sz="1800" i="1" dirty="0">
                            <a:latin typeface="Cambria Math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is-IS" sz="1800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t-IT" sz="1800" i="1" dirty="0">
                                <a:latin typeface="Cambria Math" charset="0"/>
                              </a:rPr>
                              <m:t>3</m:t>
                            </m:r>
                            <m:r>
                              <a:rPr lang="it-IT" sz="1800" i="1" dirty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18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1800" i="1" dirty="0">
                            <a:latin typeface="Cambria Math" charset="0"/>
                          </a:rPr>
                          <m:t>/16</m:t>
                        </m:r>
                      </m:sup>
                    </m:sSup>
                  </m:oMath>
                </a14:m>
                <a:endParaRPr lang="is-IS" sz="1800" dirty="0" smtClean="0"/>
              </a:p>
              <a:p>
                <a:pPr marL="342900" lvl="1" indent="-342900"/>
                <a:r>
                  <a:rPr lang="is-IS" sz="1800" dirty="0"/>
                  <a:t>= 2</a:t>
                </a:r>
                <a:r>
                  <a:rPr lang="is-IS" sz="1800" baseline="30000" dirty="0"/>
                  <a:t>n</a:t>
                </a:r>
                <a:r>
                  <a:rPr lang="is-IS" sz="1800" dirty="0"/>
                  <a:t> [ </a:t>
                </a:r>
                <a:r>
                  <a:rPr lang="is-IS" sz="1800" b="1" dirty="0" smtClean="0">
                    <a:solidFill>
                      <a:schemeClr val="tx1"/>
                    </a:solidFill>
                  </a:rPr>
                  <a:t>(1 -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18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t-IT" sz="18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a:rPr lang="it-IT" sz="18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𝒍𝒏</m:t>
                            </m:r>
                          </m:fName>
                          <m:e>
                            <m:r>
                              <a:rPr lang="it-IT" sz="18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𝟔𝟒</m:t>
                            </m:r>
                          </m:e>
                        </m:func>
                      </m:num>
                      <m:den>
                        <m:r>
                          <a:rPr lang="it-IT" sz="18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is-I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is-IS" sz="1800" b="1" dirty="0" smtClean="0">
                    <a:solidFill>
                      <a:schemeClr val="tx1"/>
                    </a:solidFill>
                  </a:rPr>
                  <a:t>)</a:t>
                </a:r>
                <a:r>
                  <a:rPr lang="is-IS" sz="1800" b="1" baseline="30000" dirty="0" smtClean="0">
                    <a:solidFill>
                      <a:schemeClr val="tx1"/>
                    </a:solidFill>
                  </a:rPr>
                  <a:t>n</a:t>
                </a:r>
                <a:r>
                  <a:rPr lang="is-IS" sz="1800" b="1" baseline="30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is-IS" sz="1800" dirty="0" smtClean="0"/>
                  <a:t>]</a:t>
                </a:r>
                <a:r>
                  <a:rPr lang="is-IS" sz="1800" baseline="30000" dirty="0" smtClean="0"/>
                  <a:t>3n/16</a:t>
                </a:r>
                <a:r>
                  <a:rPr lang="is-IS" sz="1800" dirty="0" smtClean="0"/>
                  <a:t> </a:t>
                </a:r>
                <a:r>
                  <a:rPr lang="is-IS" sz="1800" dirty="0"/>
                  <a:t>		           </a:t>
                </a:r>
              </a:p>
              <a:p>
                <a:pPr marL="342900" lvl="1" indent="-342900"/>
                <a:r>
                  <a:rPr lang="is-IS" sz="1800" dirty="0" smtClean="0"/>
                  <a:t>= 2</a:t>
                </a:r>
                <a:r>
                  <a:rPr lang="is-IS" sz="1800" baseline="30000" dirty="0" smtClean="0"/>
                  <a:t>n</a:t>
                </a:r>
                <a:r>
                  <a:rPr lang="is-IS" sz="1800" dirty="0" smtClean="0"/>
                  <a:t> [ </a:t>
                </a:r>
                <a:r>
                  <a:rPr lang="is-IS" sz="1800" b="1" dirty="0" smtClean="0">
                    <a:solidFill>
                      <a:srgbClr val="00B050"/>
                    </a:solidFill>
                  </a:rPr>
                  <a:t>(1 -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1800" b="1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t-IT" sz="1800" b="1" i="1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a:rPr lang="it-IT" sz="1800" b="1" i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𝐥𝐧</m:t>
                            </m:r>
                          </m:fName>
                          <m:e>
                            <m:r>
                              <a:rPr lang="it-IT" sz="1800" b="1" i="1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𝟔𝟒</m:t>
                            </m:r>
                          </m:e>
                        </m:func>
                      </m:num>
                      <m:den>
                        <m:r>
                          <a:rPr lang="it-IT" sz="1800" b="1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is-IS" sz="1800" b="1" dirty="0" smtClean="0">
                    <a:solidFill>
                      <a:srgbClr val="00B050"/>
                    </a:solidFill>
                  </a:rPr>
                  <a:t> ) </a:t>
                </a:r>
                <a:r>
                  <a:rPr lang="is-IS" sz="1800" b="1" baseline="30000" dirty="0" smtClean="0">
                    <a:solidFill>
                      <a:srgbClr val="00B050"/>
                    </a:solidFill>
                  </a:rPr>
                  <a:t>-n/ ln 64</a:t>
                </a:r>
                <a:r>
                  <a:rPr lang="is-IS" sz="1800" b="1" dirty="0">
                    <a:solidFill>
                      <a:srgbClr val="00B050"/>
                    </a:solidFill>
                  </a:rPr>
                  <a:t> </a:t>
                </a:r>
                <a:r>
                  <a:rPr lang="is-IS" sz="1800" baseline="30000" dirty="0" smtClean="0"/>
                  <a:t>(- ln 64)</a:t>
                </a:r>
                <a:r>
                  <a:rPr lang="is-IS" sz="1800" dirty="0" smtClean="0"/>
                  <a:t> ]</a:t>
                </a:r>
                <a:r>
                  <a:rPr lang="is-IS" sz="1800" baseline="30000" dirty="0" smtClean="0"/>
                  <a:t>3n/16</a:t>
                </a:r>
                <a:r>
                  <a:rPr lang="is-IS" sz="1800" dirty="0" smtClean="0"/>
                  <a:t>  	</a:t>
                </a:r>
                <a14:m>
                  <m:oMath xmlns:m="http://schemas.openxmlformats.org/officeDocument/2006/math">
                    <m:r>
                      <a:rPr lang="is-I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is-IS" sz="1800" dirty="0"/>
                  <a:t> 2</a:t>
                </a:r>
                <a:r>
                  <a:rPr lang="is-IS" sz="1800" baseline="30000" dirty="0"/>
                  <a:t>n</a:t>
                </a:r>
                <a:r>
                  <a:rPr lang="is-IS" sz="1800" dirty="0" smtClean="0"/>
                  <a:t> [</a:t>
                </a:r>
                <a:r>
                  <a:rPr lang="is-IS" sz="1800" b="1" dirty="0" smtClean="0">
                    <a:solidFill>
                      <a:srgbClr val="00B050"/>
                    </a:solidFill>
                  </a:rPr>
                  <a:t>e</a:t>
                </a:r>
                <a:r>
                  <a:rPr lang="is-IS" sz="1800" dirty="0" smtClean="0"/>
                  <a:t> </a:t>
                </a:r>
                <a:r>
                  <a:rPr lang="is-IS" sz="1800" baseline="30000" dirty="0" smtClean="0"/>
                  <a:t> (- ln 64 )</a:t>
                </a:r>
                <a:r>
                  <a:rPr lang="is-IS" sz="1800" dirty="0" smtClean="0"/>
                  <a:t> ]</a:t>
                </a:r>
                <a:r>
                  <a:rPr lang="is-IS" sz="1800" baseline="30000" dirty="0" smtClean="0"/>
                  <a:t> </a:t>
                </a:r>
                <a:r>
                  <a:rPr lang="is-IS" sz="1800" baseline="30000" dirty="0"/>
                  <a:t>3n/16 </a:t>
                </a:r>
                <a:r>
                  <a:rPr lang="is-IS" sz="1800" baseline="30000" dirty="0" smtClean="0"/>
                  <a:t>    											                </a:t>
                </a:r>
                <a:r>
                  <a:rPr lang="is-IS" sz="1800" i="1" dirty="0" smtClean="0">
                    <a:solidFill>
                      <a:srgbClr val="DD51E7"/>
                    </a:solidFill>
                  </a:rPr>
                  <a:t>per </a:t>
                </a:r>
                <a:r>
                  <a:rPr lang="is-IS" sz="1800" i="1" dirty="0">
                    <a:solidFill>
                      <a:srgbClr val="DD51E7"/>
                    </a:solidFill>
                  </a:rPr>
                  <a:t>n sufficientemente grande, in quanto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s-IS" sz="1800" i="1">
                            <a:solidFill>
                              <a:srgbClr val="DD51E7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s-IS" sz="1800" i="1">
                                <a:solidFill>
                                  <a:srgbClr val="DD51E7"/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a:rPr lang="is-IS" sz="1800" i="1">
                                <a:solidFill>
                                  <a:srgbClr val="DD51E7"/>
                                </a:solidFill>
                                <a:latin typeface="Cambria Math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is-IS" sz="1800" i="1">
                                <a:solidFill>
                                  <a:srgbClr val="DD51E7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a:rPr lang="is-IS" sz="1800" i="1">
                                <a:solidFill>
                                  <a:srgbClr val="DD51E7"/>
                                </a:solidFill>
                                <a:latin typeface="Cambria Math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is-IS" sz="1800" i="1">
                                <a:solidFill>
                                  <a:srgbClr val="DD51E7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sz="1800" i="1">
                                    <a:solidFill>
                                      <a:srgbClr val="DD51E7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is-IS" sz="1800" i="1">
                                    <a:solidFill>
                                      <a:srgbClr val="DD51E7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lang="it-IT" sz="1800" i="1">
                                    <a:solidFill>
                                      <a:srgbClr val="DD51E7"/>
                                    </a:solidFill>
                                    <a:latin typeface="Cambria Math" charset="0"/>
                                  </a:rPr>
                                  <m:t> −</m:t>
                                </m:r>
                                <m:f>
                                  <m:fPr>
                                    <m:ctrlPr>
                                      <a:rPr lang="is-IS" sz="1800" i="1">
                                        <a:solidFill>
                                          <a:srgbClr val="DD51E7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s-IS" sz="1800" i="1">
                                        <a:solidFill>
                                          <a:srgbClr val="DD51E7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s-IS" sz="1800" i="1">
                                        <a:solidFill>
                                          <a:srgbClr val="DD51E7"/>
                                        </a:solidFill>
                                        <a:latin typeface="Cambria Math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it-IT" sz="1800" b="0" i="1" smtClean="0">
                                <a:solidFill>
                                  <a:srgbClr val="DD51E7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is-IS" sz="1800" i="1">
                                <a:solidFill>
                                  <a:srgbClr val="DD51E7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r>
                  <a:rPr lang="is-IS" sz="1800" i="1" dirty="0">
                    <a:solidFill>
                      <a:srgbClr val="DD51E7"/>
                    </a:solidFill>
                  </a:rPr>
                  <a:t>= </a:t>
                </a:r>
                <a:r>
                  <a:rPr lang="is-IS" sz="1800" i="1" dirty="0" smtClean="0">
                    <a:solidFill>
                      <a:srgbClr val="DD51E7"/>
                    </a:solidFill>
                  </a:rPr>
                  <a:t>e </a:t>
                </a:r>
                <a:endParaRPr lang="is-IS" sz="1800" i="1" dirty="0" smtClean="0"/>
              </a:p>
              <a:p>
                <a:pPr marL="342900" lvl="1" indent="-342900"/>
                <a:r>
                  <a:rPr lang="is-IS" sz="1800" dirty="0" smtClean="0"/>
                  <a:t>= </a:t>
                </a:r>
                <a:r>
                  <a:rPr lang="is-IS" sz="1800" dirty="0"/>
                  <a:t>2</a:t>
                </a:r>
                <a:r>
                  <a:rPr lang="is-IS" sz="1800" baseline="30000" dirty="0"/>
                  <a:t>n</a:t>
                </a:r>
                <a:r>
                  <a:rPr lang="is-IS" sz="1800" dirty="0"/>
                  <a:t> [</a:t>
                </a:r>
                <a:r>
                  <a:rPr lang="is-IS" sz="1800" dirty="0" smtClean="0"/>
                  <a:t>64</a:t>
                </a:r>
                <a:r>
                  <a:rPr lang="is-IS" sz="2000" baseline="30000" dirty="0" smtClean="0"/>
                  <a:t>-1</a:t>
                </a:r>
                <a:r>
                  <a:rPr lang="is-IS" sz="1800" dirty="0" smtClean="0"/>
                  <a:t> </a:t>
                </a:r>
                <a:r>
                  <a:rPr lang="is-IS" sz="1800" dirty="0"/>
                  <a:t>]</a:t>
                </a:r>
                <a:r>
                  <a:rPr lang="is-IS" sz="1800" baseline="30000" dirty="0" smtClean="0"/>
                  <a:t> </a:t>
                </a:r>
                <a:r>
                  <a:rPr lang="is-IS" sz="1800" baseline="30000" dirty="0"/>
                  <a:t>3n/16 </a:t>
                </a:r>
                <a:r>
                  <a:rPr lang="is-IS" sz="1800" baseline="30000" dirty="0" smtClean="0"/>
                  <a:t> </a:t>
                </a:r>
                <a:r>
                  <a:rPr lang="is-IS" sz="1800" dirty="0" smtClean="0"/>
                  <a:t>= </a:t>
                </a:r>
                <a:r>
                  <a:rPr lang="is-IS" sz="1800" dirty="0"/>
                  <a:t>2</a:t>
                </a:r>
                <a:r>
                  <a:rPr lang="is-IS" sz="1800" baseline="30000" dirty="0"/>
                  <a:t>n</a:t>
                </a:r>
                <a:r>
                  <a:rPr lang="is-IS" sz="1800" dirty="0"/>
                  <a:t> [</a:t>
                </a:r>
                <a:r>
                  <a:rPr lang="is-IS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sz="18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sz="180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b="0" i="0" smtClean="0">
                                    <a:latin typeface="Cambria Math" charset="0"/>
                                  </a:rPr>
                                  <m:t> 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18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1800" b="0" i="1" smtClean="0">
                                <a:latin typeface="Cambria Math" charset="0"/>
                              </a:rPr>
                              <m:t>64</m:t>
                            </m:r>
                          </m:e>
                        </m:func>
                      </m:sup>
                    </m:sSup>
                    <m:r>
                      <a:rPr lang="it-IT" sz="1800" b="0" i="0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is-IS" sz="1800" baseline="30000" dirty="0" smtClean="0"/>
                  <a:t> </a:t>
                </a:r>
                <a:r>
                  <a:rPr lang="is-IS" sz="1800" baseline="30000" dirty="0"/>
                  <a:t>3n/16  </a:t>
                </a:r>
                <a:endParaRPr lang="is-IS" sz="1800" baseline="30000" dirty="0" smtClean="0"/>
              </a:p>
              <a:p>
                <a:pPr marL="342900" lvl="1" indent="-342900"/>
                <a:r>
                  <a:rPr lang="is-IS" sz="1800" dirty="0" smtClean="0"/>
                  <a:t>= </a:t>
                </a:r>
                <a:r>
                  <a:rPr lang="is-IS" sz="1800" dirty="0"/>
                  <a:t>2</a:t>
                </a:r>
                <a:r>
                  <a:rPr lang="is-IS" sz="1800" baseline="30000" dirty="0"/>
                  <a:t>n</a:t>
                </a:r>
                <a:r>
                  <a:rPr lang="is-IS" sz="1800" dirty="0"/>
                  <a:t> [</a:t>
                </a:r>
                <a:r>
                  <a:rPr lang="is-IS" sz="1800" dirty="0" smtClean="0"/>
                  <a:t>2</a:t>
                </a:r>
                <a:r>
                  <a:rPr lang="is-IS" sz="1800" baseline="30000" dirty="0" smtClean="0"/>
                  <a:t>-6</a:t>
                </a:r>
                <a:r>
                  <a:rPr lang="is-IS" sz="1800" dirty="0" smtClean="0"/>
                  <a:t>]</a:t>
                </a:r>
                <a:r>
                  <a:rPr lang="is-IS" sz="1800" baseline="30000" dirty="0" smtClean="0"/>
                  <a:t> </a:t>
                </a:r>
                <a:r>
                  <a:rPr lang="is-IS" sz="1800" baseline="30000" dirty="0"/>
                  <a:t>3n/16  </a:t>
                </a:r>
                <a:r>
                  <a:rPr lang="is-IS" sz="1800" dirty="0"/>
                  <a:t>= 2</a:t>
                </a:r>
                <a:r>
                  <a:rPr lang="is-IS" sz="1800" baseline="30000" dirty="0"/>
                  <a:t>n </a:t>
                </a:r>
                <a:r>
                  <a:rPr lang="is-IS" sz="1800" dirty="0" smtClean="0"/>
                  <a:t>2</a:t>
                </a:r>
                <a:r>
                  <a:rPr lang="is-IS" sz="1800" baseline="30000" dirty="0" smtClean="0"/>
                  <a:t>-18n/16 </a:t>
                </a:r>
                <a:r>
                  <a:rPr lang="is-IS" sz="1800" dirty="0" smtClean="0"/>
                  <a:t>= 2 </a:t>
                </a:r>
                <a:r>
                  <a:rPr lang="is-IS" sz="1800" baseline="30000" dirty="0" smtClean="0"/>
                  <a:t>-n/8</a:t>
                </a:r>
                <a:r>
                  <a:rPr lang="is-IS" sz="1800" dirty="0" smtClean="0"/>
                  <a:t>	</a:t>
                </a:r>
              </a:p>
              <a:p>
                <a:r>
                  <a:rPr lang="is-IS" dirty="0" smtClean="0"/>
                  <a:t>da cui segue il teorema																							</a:t>
                </a:r>
                <a:endParaRPr lang="is-IS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307938"/>
                <a:ext cx="9647205" cy="5550061"/>
              </a:xfrm>
              <a:blipFill rotWithShape="0"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58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2121981" y="493481"/>
                <a:ext cx="9456461" cy="683829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dirty="0"/>
                  <a:t>Il modello di </a:t>
                </a:r>
                <a:r>
                  <a:rPr lang="it-IT" dirty="0" err="1" smtClean="0"/>
                  <a:t>Erd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4000" i="1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4000">
                            <a:latin typeface="Cambria Math" charset="0"/>
                          </a:rPr>
                          <m:t>o</m:t>
                        </m:r>
                      </m:e>
                    </m:acc>
                  </m:oMath>
                </a14:m>
                <a:r>
                  <a:rPr lang="it-IT" dirty="0" err="1" smtClean="0"/>
                  <a:t>s-Renyi</a:t>
                </a:r>
                <a:r>
                  <a:rPr lang="it-IT" dirty="0" smtClean="0"/>
                  <a:t> – componenti giganti</a:t>
                </a:r>
                <a:endParaRPr lang="it-IT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21981" y="493481"/>
                <a:ext cx="9456461" cy="683829"/>
              </a:xfrm>
              <a:blipFill rotWithShape="0">
                <a:blip r:embed="rId2"/>
                <a:stretch>
                  <a:fillRect l="-1612" t="-6250" b="-19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307938"/>
                <a:ext cx="9647205" cy="5550061"/>
              </a:xfrm>
            </p:spPr>
            <p:txBody>
              <a:bodyPr>
                <a:normAutofit/>
              </a:bodyPr>
              <a:lstStyle/>
              <a:p>
                <a:r>
                  <a:rPr lang="is-IS" b="1" u="sng" dirty="0" smtClean="0"/>
                  <a:t>Teorema</a:t>
                </a:r>
                <a:r>
                  <a:rPr lang="is-IS" dirty="0"/>
                  <a:t>:  se p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t-IT" sz="20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20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sz="2000" i="1">
                                <a:latin typeface="Cambria Math" charset="0"/>
                              </a:rPr>
                              <m:t>64</m:t>
                            </m:r>
                          </m:e>
                        </m:func>
                      </m:num>
                      <m:den>
                        <m:r>
                          <a:rPr lang="it-IT" sz="2000" i="1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is-IS" dirty="0"/>
                  <a:t>  allora P( X </a:t>
                </a:r>
                <a14:m>
                  <m:oMath xmlns:m="http://schemas.openxmlformats.org/officeDocument/2006/math">
                    <m:r>
                      <a:rPr lang="is-IS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s-I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lang="it-IT" sz="20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it-IT" sz="20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is-IS" dirty="0"/>
                  <a:t> )	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s-IS" dirty="0"/>
                  <a:t> 1- 2 </a:t>
                </a:r>
                <a:r>
                  <a:rPr lang="is-IS" sz="2000" baseline="30000" dirty="0" smtClean="0"/>
                  <a:t>-n/8</a:t>
                </a:r>
                <a:r>
                  <a:rPr lang="is-IS" dirty="0"/>
                  <a:t>	</a:t>
                </a:r>
                <a:endParaRPr lang="is-IS" dirty="0" smtClean="0"/>
              </a:p>
              <a:p>
                <a:r>
                  <a:rPr lang="is-IS" sz="1800" dirty="0" smtClean="0"/>
                  <a:t>Il precedente teorema può essere generalizzato:																										    </a:t>
                </a:r>
                <a:r>
                  <a:rPr lang="is-IS" sz="1800" b="1" u="sng" dirty="0" smtClean="0">
                    <a:solidFill>
                      <a:srgbClr val="C00000"/>
                    </a:solidFill>
                  </a:rPr>
                  <a:t>Teorema</a:t>
                </a:r>
                <a:r>
                  <a:rPr lang="is-IS" sz="1800" b="1" dirty="0" smtClean="0">
                    <a:solidFill>
                      <a:srgbClr val="C00000"/>
                    </a:solidFill>
                  </a:rPr>
                  <a:t>: 																				    1) se p(n-1) &lt; 1 allora quasi sicuramente  tutte le componenti 							connesse di </a:t>
                </a:r>
                <a:r>
                  <a:rPr lang="it-IT" sz="1800" b="1" dirty="0" err="1">
                    <a:solidFill>
                      <a:srgbClr val="C00000"/>
                    </a:solidFill>
                  </a:rPr>
                  <a:t>G</a:t>
                </a:r>
                <a:r>
                  <a:rPr lang="it-IT" sz="1800" b="1" baseline="-25000" dirty="0" err="1">
                    <a:solidFill>
                      <a:srgbClr val="C00000"/>
                    </a:solidFill>
                  </a:rPr>
                  <a:t>n,p</a:t>
                </a:r>
                <a:r>
                  <a:rPr lang="it-IT" sz="1800" b="1" baseline="-25000" dirty="0">
                    <a:solidFill>
                      <a:srgbClr val="C00000"/>
                    </a:solidFill>
                  </a:rPr>
                  <a:t> </a:t>
                </a:r>
                <a:r>
                  <a:rPr lang="it-IT" sz="1800" b="1" baseline="-25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is-IS" sz="1800" b="1" dirty="0" smtClean="0">
                    <a:solidFill>
                      <a:srgbClr val="C00000"/>
                    </a:solidFill>
                  </a:rPr>
                  <a:t>hanno O(log n) nodi								</a:t>
                </a:r>
                <a:r>
                  <a:rPr lang="is-IS" sz="1800" b="1" dirty="0">
                    <a:solidFill>
                      <a:srgbClr val="C00000"/>
                    </a:solidFill>
                  </a:rPr>
                  <a:t>	</a:t>
                </a:r>
                <a:r>
                  <a:rPr lang="is-IS" sz="1800" b="1" dirty="0" smtClean="0">
                    <a:solidFill>
                      <a:srgbClr val="C00000"/>
                    </a:solidFill>
                  </a:rPr>
                  <a:t>    2) </a:t>
                </a:r>
                <a:r>
                  <a:rPr lang="is-IS" sz="1800" b="1" dirty="0">
                    <a:solidFill>
                      <a:srgbClr val="C00000"/>
                    </a:solidFill>
                  </a:rPr>
                  <a:t>se p(n-1) = 1 allora quasi sicuramente </a:t>
                </a:r>
                <a:r>
                  <a:rPr lang="it-IT" sz="1800" b="1" dirty="0" err="1">
                    <a:solidFill>
                      <a:srgbClr val="C00000"/>
                    </a:solidFill>
                  </a:rPr>
                  <a:t>G</a:t>
                </a:r>
                <a:r>
                  <a:rPr lang="it-IT" sz="1800" b="1" baseline="-25000" dirty="0" err="1">
                    <a:solidFill>
                      <a:srgbClr val="C00000"/>
                    </a:solidFill>
                  </a:rPr>
                  <a:t>n,p</a:t>
                </a:r>
                <a:r>
                  <a:rPr lang="is-IS" sz="1800" b="1" dirty="0">
                    <a:solidFill>
                      <a:srgbClr val="C00000"/>
                    </a:solidFill>
                  </a:rPr>
                  <a:t> ha una componente 						connessa di </a:t>
                </a:r>
                <a:r>
                  <a:rPr lang="is-IS" sz="18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sz="1800" b="1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is-IS" sz="1800" b="1" dirty="0">
                    <a:solidFill>
                      <a:srgbClr val="C00000"/>
                    </a:solidFill>
                  </a:rPr>
                  <a:t> n </a:t>
                </a:r>
                <a:r>
                  <a:rPr lang="is-IS" sz="2000" b="1" baseline="30000" dirty="0">
                    <a:solidFill>
                      <a:srgbClr val="C00000"/>
                    </a:solidFill>
                  </a:rPr>
                  <a:t>2/3</a:t>
                </a:r>
                <a:r>
                  <a:rPr lang="is-I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is-IS" sz="1800" b="1" dirty="0" smtClean="0">
                    <a:solidFill>
                      <a:srgbClr val="C00000"/>
                    </a:solidFill>
                  </a:rPr>
                  <a:t>nodi 												</a:t>
                </a:r>
                <a:r>
                  <a:rPr lang="is-I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is-IS" sz="1800" b="1" dirty="0" smtClean="0">
                    <a:solidFill>
                      <a:srgbClr val="C00000"/>
                    </a:solidFill>
                  </a:rPr>
                  <a:t>   3)</a:t>
                </a:r>
                <a:r>
                  <a:rPr lang="is-IS" sz="1800" b="1" dirty="0">
                    <a:solidFill>
                      <a:srgbClr val="C00000"/>
                    </a:solidFill>
                  </a:rPr>
                  <a:t> se p(n-1) &gt; 1 allora quasi sicuramente </a:t>
                </a:r>
                <a:r>
                  <a:rPr lang="it-IT" sz="1800" b="1" dirty="0" err="1">
                    <a:solidFill>
                      <a:srgbClr val="C00000"/>
                    </a:solidFill>
                  </a:rPr>
                  <a:t>G</a:t>
                </a:r>
                <a:r>
                  <a:rPr lang="it-IT" sz="1800" b="1" baseline="-25000" dirty="0" err="1">
                    <a:solidFill>
                      <a:srgbClr val="C00000"/>
                    </a:solidFill>
                  </a:rPr>
                  <a:t>n,p</a:t>
                </a:r>
                <a:r>
                  <a:rPr lang="is-IS" sz="1800" b="1" dirty="0">
                    <a:solidFill>
                      <a:srgbClr val="C00000"/>
                    </a:solidFill>
                  </a:rPr>
                  <a:t> ha una componente 						connessa di </a:t>
                </a:r>
                <a14:m>
                  <m:oMath xmlns:m="http://schemas.openxmlformats.org/officeDocument/2006/math">
                    <m:r>
                      <a:rPr lang="el-GR" sz="2000" b="1" i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𝛀</m:t>
                    </m:r>
                  </m:oMath>
                </a14:m>
                <a:r>
                  <a:rPr lang="is-IS" sz="1800" b="1" dirty="0">
                    <a:solidFill>
                      <a:srgbClr val="C00000"/>
                    </a:solidFill>
                  </a:rPr>
                  <a:t>(n) nodi e tutte le altre componenti connesse 						hanno O(log n) nodi	</a:t>
                </a:r>
                <a:r>
                  <a:rPr lang="is-IS" sz="1800" dirty="0" smtClean="0"/>
                  <a:t>	</a:t>
                </a:r>
              </a:p>
              <a:p>
                <a:pPr marL="342900" lvl="1" indent="-342900"/>
                <a:r>
                  <a:rPr lang="is-IS" sz="1800" b="1" i="1" dirty="0" smtClean="0">
                    <a:solidFill>
                      <a:srgbClr val="162DCF"/>
                    </a:solidFill>
                  </a:rPr>
                  <a:t>“quasi sicuramente” </a:t>
                </a:r>
                <a:r>
                  <a:rPr lang="is-IS" sz="1800" dirty="0" smtClean="0"/>
                  <a:t>significa che, al tendere di n all’infinito la probabilità dell’evento tende a 1</a:t>
                </a:r>
              </a:p>
              <a:p>
                <a:pPr marL="742950" lvl="2" indent="-342900"/>
                <a:r>
                  <a:rPr lang="is-IS" sz="1600" dirty="0" smtClean="0"/>
                  <a:t>un po’ meno che con alta probabilità </a:t>
                </a:r>
              </a:p>
              <a:p>
                <a:pPr marL="342900" lvl="1" indent="-342900"/>
                <a:r>
                  <a:rPr lang="is-IS" sz="1800" dirty="0" smtClean="0"/>
                  <a:t>In conclusione, la presenza di componenti giganti dipende dal prodotto p(n-1)</a:t>
                </a:r>
              </a:p>
              <a:p>
                <a:pPr marL="742950" lvl="2" indent="-342900"/>
                <a:r>
                  <a:rPr lang="is-IS" sz="1600" dirty="0" smtClean="0"/>
                  <a:t>ma cosa rappresenta p(n-1)?</a:t>
                </a:r>
                <a:r>
                  <a:rPr lang="is-IS" dirty="0" smtClean="0"/>
                  <a:t>															</a:t>
                </a:r>
                <a:endParaRPr lang="is-IS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307938"/>
                <a:ext cx="9647205" cy="5550061"/>
              </a:xfrm>
              <a:blipFill rotWithShape="0"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26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2592925" y="624110"/>
                <a:ext cx="8911687" cy="683829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dirty="0"/>
                  <a:t>Il modello di </a:t>
                </a:r>
                <a:r>
                  <a:rPr lang="it-IT" dirty="0" err="1" smtClean="0"/>
                  <a:t>Erd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4000" i="1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4000">
                            <a:latin typeface="Cambria Math" charset="0"/>
                          </a:rPr>
                          <m:t>o</m:t>
                        </m:r>
                      </m:e>
                    </m:acc>
                  </m:oMath>
                </a14:m>
                <a:r>
                  <a:rPr lang="it-IT" dirty="0" err="1" smtClean="0"/>
                  <a:t>s-Renyi</a:t>
                </a:r>
                <a:r>
                  <a:rPr lang="it-IT" dirty="0" smtClean="0"/>
                  <a:t> – grado dei nodi</a:t>
                </a:r>
                <a:endParaRPr lang="it-IT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92925" y="624110"/>
                <a:ext cx="8911687" cy="683829"/>
              </a:xfrm>
              <a:blipFill rotWithShape="0">
                <a:blip r:embed="rId2"/>
                <a:stretch>
                  <a:fillRect l="-1710" t="-6195" b="-185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307939"/>
                <a:ext cx="9483183" cy="51759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P</a:t>
                </a:r>
                <a:r>
                  <a:rPr lang="it-IT" dirty="0" smtClean="0"/>
                  <a:t>er </a:t>
                </a:r>
                <a:r>
                  <a:rPr lang="it-IT" dirty="0"/>
                  <a:t>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/>
                  <a:t> [</a:t>
                </a:r>
                <a:r>
                  <a:rPr lang="it-IT" dirty="0" err="1"/>
                  <a:t>n</a:t>
                </a:r>
                <a:r>
                  <a:rPr lang="it-IT" dirty="0"/>
                  <a:t>], se indichiamo con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rgbClr val="DD51E7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𝜹</m:t>
                    </m:r>
                  </m:oMath>
                </a14:m>
                <a:r>
                  <a:rPr lang="it-IT" sz="2000" b="1" baseline="-25000" dirty="0">
                    <a:solidFill>
                      <a:srgbClr val="DD51E7"/>
                    </a:solidFill>
                  </a:rPr>
                  <a:t>i</a:t>
                </a:r>
                <a:r>
                  <a:rPr lang="it-IT" sz="2000" b="1" dirty="0">
                    <a:solidFill>
                      <a:srgbClr val="DD51E7"/>
                    </a:solidFill>
                  </a:rPr>
                  <a:t> </a:t>
                </a:r>
                <a:r>
                  <a:rPr lang="it-IT" b="1" dirty="0">
                    <a:solidFill>
                      <a:srgbClr val="DD51E7"/>
                    </a:solidFill>
                  </a:rPr>
                  <a:t>la variabile aleatoria che esprime il grado del nodo i,</a:t>
                </a:r>
                <a:r>
                  <a:rPr lang="it-IT" dirty="0"/>
                  <a:t> </a:t>
                </a:r>
                <a:r>
                  <a:rPr lang="it-IT" dirty="0" smtClean="0"/>
                  <a:t>abbiamo che il valore atteso del grado di un nodo è																												</a:t>
                </a:r>
                <a:r>
                  <a:rPr lang="it-IT" b="1" dirty="0" smtClean="0">
                    <a:solidFill>
                      <a:srgbClr val="DD51E7"/>
                    </a:solidFill>
                  </a:rPr>
                  <a:t>E[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D51E7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𝜹</m:t>
                    </m:r>
                  </m:oMath>
                </a14:m>
                <a:r>
                  <a:rPr lang="it-IT" b="1" baseline="-25000" dirty="0">
                    <a:solidFill>
                      <a:srgbClr val="DD51E7"/>
                    </a:solidFill>
                  </a:rPr>
                  <a:t>i</a:t>
                </a:r>
                <a:r>
                  <a:rPr lang="it-IT" b="1" dirty="0">
                    <a:solidFill>
                      <a:srgbClr val="DD51E7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DD51E7"/>
                    </a:solidFill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1" i="1" smtClean="0">
                            <a:solidFill>
                              <a:srgbClr val="DD51E7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1" i="1" smtClean="0">
                            <a:solidFill>
                              <a:srgbClr val="DD51E7"/>
                            </a:solidFill>
                            <a:latin typeface="Cambria Math" charset="0"/>
                          </a:rPr>
                          <m:t>𝒋</m:t>
                        </m:r>
                        <m:r>
                          <a:rPr lang="it-IT" b="1" i="1" smtClean="0">
                            <a:solidFill>
                              <a:srgbClr val="DD51E7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t-IT" b="1" i="1">
                            <a:solidFill>
                              <a:srgbClr val="DD51E7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it-IT" b="1" i="0" smtClean="0">
                            <a:solidFill>
                              <a:srgbClr val="DD51E7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[</m:t>
                        </m:r>
                        <m:r>
                          <m:rPr>
                            <m:nor/>
                          </m:rPr>
                          <a:rPr lang="it-IT" b="1" i="0" smtClean="0">
                            <a:solidFill>
                              <a:srgbClr val="DD51E7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it-IT" b="1" i="0" smtClean="0">
                            <a:solidFill>
                              <a:srgbClr val="DD51E7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 </m:t>
                        </m:r>
                        <m:r>
                          <a:rPr lang="it-IT" b="1" i="1" smtClean="0">
                            <a:solidFill>
                              <a:srgbClr val="DD51E7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it-IT" b="1" i="0" smtClean="0">
                            <a:solidFill>
                              <a:srgbClr val="DD51E7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{</m:t>
                        </m:r>
                        <m:r>
                          <m:rPr>
                            <m:nor/>
                          </m:rPr>
                          <a:rPr lang="it-IT" b="1" i="0" smtClean="0">
                            <a:solidFill>
                              <a:srgbClr val="DD51E7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it-IT" b="1" i="0" smtClean="0">
                            <a:solidFill>
                              <a:srgbClr val="DD51E7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it-IT" b="1" i="1" smtClean="0">
                            <a:solidFill>
                              <a:srgbClr val="DD51E7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is-IS" b="1" dirty="0" smtClean="0">
                    <a:solidFill>
                      <a:srgbClr val="DD51E7"/>
                    </a:solidFill>
                  </a:rPr>
                  <a:t>[1</a:t>
                </a:r>
                <a14:m>
                  <m:oMath xmlns:m="http://schemas.openxmlformats.org/officeDocument/2006/math">
                    <m:r>
                      <a:rPr lang="is-IS" b="1" i="1" smtClean="0">
                        <a:solidFill>
                          <a:srgbClr val="DD51E7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</m:oMath>
                </a14:m>
                <a:r>
                  <a:rPr lang="is-IS" b="1" dirty="0" smtClean="0">
                    <a:solidFill>
                      <a:srgbClr val="DD51E7"/>
                    </a:solidFill>
                  </a:rPr>
                  <a:t> p + 0 </a:t>
                </a:r>
                <a14:m>
                  <m:oMath xmlns:m="http://schemas.openxmlformats.org/officeDocument/2006/math">
                    <m:r>
                      <a:rPr lang="is-IS" b="1" i="1">
                        <a:solidFill>
                          <a:srgbClr val="DD51E7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</m:oMath>
                </a14:m>
                <a:r>
                  <a:rPr lang="is-IS" b="1" dirty="0" smtClean="0">
                    <a:solidFill>
                      <a:srgbClr val="DD51E7"/>
                    </a:solidFill>
                  </a:rPr>
                  <a:t>(1-p)]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1" i="1">
                            <a:solidFill>
                              <a:srgbClr val="DD51E7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1" i="1">
                            <a:solidFill>
                              <a:srgbClr val="DD51E7"/>
                            </a:solidFill>
                            <a:latin typeface="Cambria Math" charset="0"/>
                          </a:rPr>
                          <m:t>𝒋</m:t>
                        </m:r>
                        <m:r>
                          <a:rPr lang="it-IT" b="1" i="1">
                            <a:solidFill>
                              <a:srgbClr val="DD51E7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t-IT" b="1" i="1">
                            <a:solidFill>
                              <a:srgbClr val="DD51E7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it-IT" b="1">
                            <a:solidFill>
                              <a:srgbClr val="DD51E7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[</m:t>
                        </m:r>
                        <m:r>
                          <m:rPr>
                            <m:nor/>
                          </m:rPr>
                          <a:rPr lang="it-IT" b="1">
                            <a:solidFill>
                              <a:srgbClr val="DD51E7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it-IT" b="1">
                            <a:solidFill>
                              <a:srgbClr val="DD51E7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 </m:t>
                        </m:r>
                        <m:r>
                          <a:rPr lang="it-IT" b="1" i="1">
                            <a:solidFill>
                              <a:srgbClr val="DD51E7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it-IT" b="1">
                            <a:solidFill>
                              <a:srgbClr val="DD51E7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{</m:t>
                        </m:r>
                        <m:r>
                          <m:rPr>
                            <m:nor/>
                          </m:rPr>
                          <a:rPr lang="it-IT" b="1">
                            <a:solidFill>
                              <a:srgbClr val="DD51E7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it-IT" b="1">
                            <a:solidFill>
                              <a:srgbClr val="DD51E7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it-IT" b="1" i="1">
                            <a:solidFill>
                              <a:srgbClr val="DD51E7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is-IS" b="1" dirty="0" smtClean="0">
                    <a:solidFill>
                      <a:srgbClr val="DD51E7"/>
                    </a:solidFill>
                  </a:rPr>
                  <a:t>p = (n-1)p</a:t>
                </a:r>
              </a:p>
              <a:p>
                <a:r>
                  <a:rPr lang="is-IS" dirty="0" smtClean="0"/>
                  <a:t>Questo significa che, se p è una costante, il grado dei nodi, in media, cresce linearmente con il numero dei nodi</a:t>
                </a:r>
              </a:p>
              <a:p>
                <a:r>
                  <a:rPr lang="is-IS" dirty="0" smtClean="0"/>
                  <a:t>Cerchiamo ora di capire se </a:t>
                </a:r>
                <a:r>
                  <a:rPr lang="it-IT" dirty="0" err="1"/>
                  <a:t>G</a:t>
                </a:r>
                <a:r>
                  <a:rPr lang="it-IT" baseline="-25000" dirty="0" err="1"/>
                  <a:t>n,p</a:t>
                </a:r>
                <a:r>
                  <a:rPr lang="is-IS" dirty="0" smtClean="0"/>
                  <a:t> ben si presta a descrivere una rete sociale</a:t>
                </a:r>
              </a:p>
              <a:p>
                <a:pPr lvl="1"/>
                <a:r>
                  <a:rPr lang="is-IS" dirty="0" smtClean="0"/>
                  <a:t>costituita da tanti, ma proprio tanti tanti, individui</a:t>
                </a:r>
                <a:endParaRPr lang="is-IS" dirty="0"/>
              </a:p>
              <a:p>
                <a:r>
                  <a:rPr lang="is-IS" dirty="0" smtClean="0"/>
                  <a:t>Se il grado medio di un nodo è (n-1)p , e p è un valore costante, allora, mediamente, il numero di contatti di un individuo in una rete sociale </a:t>
                </a:r>
                <a:r>
                  <a:rPr lang="is-IS" smtClean="0"/>
                  <a:t>è </a:t>
                </a:r>
                <a:r>
                  <a:rPr lang="is-IS" smtClean="0"/>
                  <a:t>proporzionale </a:t>
                </a:r>
                <a:r>
                  <a:rPr lang="is-IS" dirty="0" smtClean="0"/>
                  <a:t>agli individui che costituiscono la rete sociale!</a:t>
                </a:r>
              </a:p>
              <a:p>
                <a:r>
                  <a:rPr lang="is-IS" dirty="0" smtClean="0"/>
                  <a:t>Che non è propriamente ragionevole!</a:t>
                </a:r>
              </a:p>
              <a:p>
                <a:r>
                  <a:rPr lang="is-IS" dirty="0" smtClean="0"/>
                  <a:t>Per questa ragione, al fine di modellare significativamente reti reali di grandi dimensioni è opportuno che p sia una funzione decrescente di n</a:t>
                </a:r>
              </a:p>
              <a:p>
                <a:pPr lvl="1"/>
                <a:r>
                  <a:rPr lang="is-IS" sz="1800" dirty="0" smtClean="0"/>
                  <a:t>del tipo p = p(n)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num>
                      <m:den>
                        <m:r>
                          <a:rPr lang="it-IT" sz="2200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endParaRPr lang="is-IS" sz="2200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307939"/>
                <a:ext cx="9483183" cy="5175988"/>
              </a:xfrm>
              <a:blipFill rotWithShape="0">
                <a:blip r:embed="rId3"/>
                <a:stretch>
                  <a:fillRect l="-450" t="-8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77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380868" y="1427545"/>
                <a:ext cx="8915400" cy="4556566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In genere, quando vengono resi disponibili agli studenti i lucidi delle lezioni, gli studenti si limitano a studiare sui lucidi.</a:t>
                </a:r>
              </a:p>
              <a:p>
                <a:r>
                  <a:rPr lang="it-IT" dirty="0" smtClean="0"/>
                  <a:t>Questo comportamento risulta sempre (e necessariamente in una preparazione superficiale e insufficiente</a:t>
                </a:r>
              </a:p>
              <a:p>
                <a:r>
                  <a:rPr lang="it-IT" dirty="0" smtClean="0"/>
                  <a:t>Perciò, il libro di testo (e, in alcuni casi, qualche dispensa che renderò disponibile on-line) è un necessario complemento al materiale contenuto in questi lucidi al fine di conseguire una preparazione adeguata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Nei lucidi indicherò sempre la porzione di testo (o la dispensa) cui far riferimento per l’argomento trattato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con una sola eccezione: il modello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Erd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18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o</m:t>
                        </m:r>
                      </m:e>
                    </m:acc>
                  </m:oMath>
                </a14:m>
                <a:r>
                  <a:rPr lang="it-IT" dirty="0" err="1" smtClean="0">
                    <a:solidFill>
                      <a:schemeClr val="tx1"/>
                    </a:solidFill>
                  </a:rPr>
                  <a:t>s-Renyi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di cui ci occupiamo in questa lezione, che viene trattato solo in questi lucidi</a:t>
                </a:r>
                <a:endParaRPr lang="it-IT" dirty="0" smtClean="0"/>
              </a:p>
              <a:p>
                <a:r>
                  <a:rPr lang="it-IT" dirty="0" smtClean="0"/>
                  <a:t>Ricordate che potete interrompermi in qualsiasi momento (per chiarimenti o osservazioni) e che sono sempre disponibile a fissare ricevimenti, o a rispondere alle vostre mail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0868" y="1427545"/>
                <a:ext cx="8915400" cy="4556566"/>
              </a:xfrm>
              <a:blipFill rotWithShape="0">
                <a:blip r:embed="rId2"/>
                <a:stretch>
                  <a:fillRect l="-479" t="-668" r="-137" b="-14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01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2121981" y="493481"/>
                <a:ext cx="8911687" cy="683829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dirty="0" smtClean="0"/>
                  <a:t>Il modello di </a:t>
                </a:r>
                <a:r>
                  <a:rPr lang="it-IT" dirty="0" err="1" smtClean="0"/>
                  <a:t>Erd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40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4000" b="0" i="0" smtClean="0">
                            <a:latin typeface="Cambria Math" charset="0"/>
                          </a:rPr>
                          <m:t>o</m:t>
                        </m:r>
                      </m:e>
                    </m:acc>
                  </m:oMath>
                </a14:m>
                <a:r>
                  <a:rPr lang="it-IT" dirty="0" err="1" smtClean="0"/>
                  <a:t>s-Renyi</a:t>
                </a:r>
                <a:r>
                  <a:rPr lang="it-IT" dirty="0" smtClean="0"/>
                  <a:t> - </a:t>
                </a:r>
                <a:r>
                  <a:rPr lang="it-IT" dirty="0"/>
                  <a:t>grado dei nodi</a:t>
                </a: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21981" y="493481"/>
                <a:ext cx="8911687" cy="683829"/>
              </a:xfrm>
              <a:blipFill rotWithShape="0">
                <a:blip r:embed="rId2"/>
                <a:stretch>
                  <a:fillRect l="-1710" t="-6250" b="-19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307939"/>
                <a:ext cx="9483183" cy="5175988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Scegliamo, dunque, </a:t>
                </a:r>
                <a:r>
                  <a:rPr lang="is-IS" sz="1800" dirty="0" smtClean="0"/>
                  <a:t>p = p(n)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num>
                      <m:den>
                        <m:r>
                          <a:rPr lang="it-IT" sz="2200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is-IS" sz="2200" dirty="0" smtClean="0"/>
                  <a:t> </a:t>
                </a:r>
                <a:r>
                  <a:rPr lang="is-IS" dirty="0" smtClean="0"/>
                  <a:t>per</a:t>
                </a:r>
                <a:r>
                  <a:rPr lang="is-IS" sz="2200" dirty="0" smtClean="0"/>
                  <a:t>  </a:t>
                </a:r>
                <a:r>
                  <a:rPr lang="is-IS" dirty="0" smtClean="0"/>
                  <a:t>qualche costante positiva </a:t>
                </a:r>
                <a14:m>
                  <m:oMath xmlns:m="http://schemas.openxmlformats.org/officeDocument/2006/math">
                    <m:r>
                      <a:rPr lang="bg-BG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is-IS" sz="2000" dirty="0" smtClean="0"/>
              </a:p>
              <a:p>
                <a:r>
                  <a:rPr lang="is-IS" dirty="0"/>
                  <a:t>F</a:t>
                </a:r>
                <a:r>
                  <a:rPr lang="is-IS" dirty="0" smtClean="0"/>
                  <a:t>issato un intero k </a:t>
                </a:r>
                <a14:m>
                  <m:oMath xmlns:m="http://schemas.openxmlformats.org/officeDocument/2006/math">
                    <m:r>
                      <a:rPr lang="is-I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s-IS" dirty="0" smtClean="0"/>
                  <a:t> n, vogliamo ora calcolare con quale probabilità un nodo in </a:t>
                </a:r>
                <a:r>
                  <a:rPr lang="it-IT" dirty="0" err="1" smtClean="0"/>
                  <a:t>G</a:t>
                </a:r>
                <a:r>
                  <a:rPr lang="it-IT" baseline="-25000" dirty="0" err="1" smtClean="0"/>
                  <a:t>n,p</a:t>
                </a:r>
                <a:r>
                  <a:rPr lang="is-IS" dirty="0" smtClean="0"/>
                  <a:t> ha grado k</a:t>
                </a:r>
              </a:p>
              <a:p>
                <a:r>
                  <a:rPr lang="is-IS" dirty="0" smtClean="0"/>
                  <a:t>Sia 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s-IS" dirty="0" smtClean="0"/>
                  <a:t> [n]: </a:t>
                </a:r>
              </a:p>
              <a:p>
                <a:r>
                  <a:rPr lang="is-IS" dirty="0" smtClean="0"/>
                  <a:t>P(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it-IT" baseline="-25000" dirty="0"/>
                  <a:t>i</a:t>
                </a:r>
                <a:r>
                  <a:rPr lang="it-IT" dirty="0"/>
                  <a:t> </a:t>
                </a:r>
                <a:r>
                  <a:rPr lang="is-IS" dirty="0" smtClean="0"/>
                  <a:t>= k 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sz="2000" i="1" dirty="0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s-IS" sz="2000" i="1" dirty="0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is-IS" dirty="0" smtClean="0"/>
                  <a:t> p</a:t>
                </a:r>
                <a:r>
                  <a:rPr lang="is-IS" sz="2000" baseline="30000" dirty="0" smtClean="0"/>
                  <a:t>k</a:t>
                </a:r>
                <a:r>
                  <a:rPr lang="is-IS" dirty="0" smtClean="0"/>
                  <a:t> (1-p)</a:t>
                </a:r>
                <a:r>
                  <a:rPr lang="is-IS" sz="2000" baseline="30000" dirty="0" smtClean="0"/>
                  <a:t>n-k-1</a:t>
                </a:r>
                <a:r>
                  <a:rPr lang="is-IS" sz="2000" dirty="0" smtClean="0"/>
                  <a:t>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sz="2000" i="1" dirty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s-IS" sz="2000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2000" i="1" dirty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it-IT" sz="2000" i="1" dirty="0">
                                <a:latin typeface="Cambria Math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it-IT" sz="2000" i="1" dirty="0">
                                <a:latin typeface="Cambria Math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is-IS" sz="2000" dirty="0"/>
                  <a:t> </a:t>
                </a:r>
                <a:r>
                  <a:rPr lang="is-IS" sz="20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bg-BG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num>
                      <m:den>
                        <m:r>
                          <a:rPr lang="it-IT" sz="2000" i="1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is-IS" sz="2000" dirty="0" smtClean="0"/>
                  <a:t> )</a:t>
                </a:r>
                <a:r>
                  <a:rPr lang="is-IS" sz="2000" baseline="30000" dirty="0" smtClean="0"/>
                  <a:t>k</a:t>
                </a:r>
                <a:r>
                  <a:rPr lang="is-IS" sz="2000" dirty="0" smtClean="0"/>
                  <a:t> </a:t>
                </a:r>
                <a:r>
                  <a:rPr lang="is-IS" sz="2000" dirty="0"/>
                  <a:t>(</a:t>
                </a:r>
                <a:r>
                  <a:rPr lang="is-IS" sz="2000" dirty="0" smtClean="0"/>
                  <a:t>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num>
                      <m:den>
                        <m:r>
                          <a:rPr lang="it-IT" sz="2000" i="1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is-IS" sz="2000" dirty="0" smtClean="0"/>
                  <a:t> )</a:t>
                </a:r>
                <a:r>
                  <a:rPr lang="is-IS" sz="2000" baseline="30000" dirty="0" smtClean="0"/>
                  <a:t>n-k-1</a:t>
                </a:r>
                <a:r>
                  <a:rPr lang="is-IS" sz="2000" dirty="0" smtClean="0"/>
                  <a:t>  =</a:t>
                </a:r>
                <a:endParaRPr lang="is-IS" sz="2000" baseline="30000" dirty="0" smtClean="0"/>
              </a:p>
              <a:p>
                <a:r>
                  <a:rPr lang="is-I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it-IT" sz="2000" b="0" i="1" smtClean="0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  <m:r>
                          <a:rPr lang="it-I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it-IT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.2</m:t>
                            </m:r>
                          </m:e>
                        </m:d>
                        <m:r>
                          <a:rPr lang="it-IT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it-I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… ∙(</m:t>
                        </m:r>
                        <m:r>
                          <a:rPr lang="it-I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it-I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it-IT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it-IT" sz="20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it-IT" sz="2000" b="0" i="1" smtClean="0">
                            <a:latin typeface="Cambria Math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is-IS" sz="2000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dirty="0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sz="200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bg-BG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bg-BG" sz="200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is-IS" sz="2000" dirty="0"/>
                  <a:t>  (1-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num>
                      <m:den>
                        <m:r>
                          <a:rPr lang="it-IT" sz="2000" i="1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is-IS" sz="2000" dirty="0"/>
                  <a:t> )</a:t>
                </a:r>
                <a:r>
                  <a:rPr lang="is-IS" sz="2000" baseline="30000" dirty="0" smtClean="0"/>
                  <a:t>n-k-1</a:t>
                </a:r>
                <a:r>
                  <a:rPr lang="is-IS" sz="2000" dirty="0" smtClean="0"/>
                  <a:t> 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it-IT" sz="2000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it-IT" sz="2000" i="1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  <m:r>
                          <a:rPr lang="it-IT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d>
                          <m:dPr>
                            <m:ctrlPr>
                              <a:rPr lang="it-IT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it-IT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it-IT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it-IT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it-IT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 … ∙(</m:t>
                        </m:r>
                        <m:r>
                          <a:rPr lang="it-IT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it-IT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it-IT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it-IT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it-IT" sz="2000" i="1">
                            <a:latin typeface="Cambria Math" charset="0"/>
                          </a:rPr>
                          <m:t>𝑘</m:t>
                        </m:r>
                        <m:r>
                          <a:rPr lang="it-IT" sz="2000" i="1">
                            <a:latin typeface="Cambria Math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is-IS" sz="20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dirty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sz="2000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bg-BG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sz="2000" i="1" dirty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bg-BG" sz="2000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t-IT" sz="2000" i="1" dirty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2000" i="1" dirty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is-IS" sz="20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sz="200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2000" b="0" i="1" dirty="0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bg-BG" sz="2000" i="1" dirty="0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bg-BG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  <m:r>
                              <m:rPr>
                                <m:nor/>
                              </m:rPr>
                              <a:rPr lang="is-IS" sz="2000" dirty="0"/>
                              <m:t> </m:t>
                            </m:r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is-IS" sz="2000" dirty="0" smtClean="0"/>
              </a:p>
              <a:p>
                <a:pPr lvl="3"/>
                <a:r>
                  <a:rPr lang="is-IS" sz="1400" i="1" dirty="0" smtClean="0">
                    <a:solidFill>
                      <a:srgbClr val="DD51E7"/>
                    </a:solidFill>
                  </a:rPr>
                  <a:t>perché (1-x) &lt; e</a:t>
                </a:r>
                <a:r>
                  <a:rPr lang="is-IS" sz="1600" i="1" baseline="30000" dirty="0" smtClean="0">
                    <a:solidFill>
                      <a:srgbClr val="DD51E7"/>
                    </a:solidFill>
                  </a:rPr>
                  <a:t>--x</a:t>
                </a:r>
                <a:r>
                  <a:rPr lang="is-IS" sz="1400" i="1" dirty="0" smtClean="0">
                    <a:solidFill>
                      <a:srgbClr val="DD51E7"/>
                    </a:solidFill>
                  </a:rPr>
                  <a:t> per ogni 0 &lt; x &lt; 1 (vedi dispensa D01GeometricRandomGraphs)</a:t>
                </a:r>
              </a:p>
              <a:p>
                <a:r>
                  <a:rPr lang="is-IS" dirty="0" smtClean="0"/>
                  <a:t>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sz="20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it-IT" sz="20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it-IT" sz="2000" b="0" i="1" smtClean="0">
                            <a:latin typeface="Cambria Math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is-IS" sz="20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dirty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sz="2000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bg-BG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sz="2000" i="1" dirty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bg-BG" sz="2000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t-IT" sz="2000" i="1" dirty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2000" i="1" dirty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is-I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sz="20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2000" i="1" dirty="0">
                            <a:latin typeface="Cambria Math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bg-BG" sz="2000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20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bg-BG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  <m:r>
                              <m:rPr>
                                <m:nor/>
                              </m:rPr>
                              <a:rPr lang="is-IS" sz="2000" dirty="0"/>
                              <m:t> </m:t>
                            </m:r>
                            <m:r>
                              <a:rPr lang="it-IT" sz="2000" i="1" dirty="0">
                                <a:latin typeface="Cambria Math" charset="0"/>
                              </a:rPr>
                              <m:t>(</m:t>
                            </m:r>
                            <m:r>
                              <a:rPr lang="it-IT" sz="2000" i="1" dirty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it-IT" sz="20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it-IT" sz="2000" i="1" dirty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it-IT" sz="2000" i="1" dirty="0">
                                <a:latin typeface="Cambria Math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it-IT" sz="2000" i="1" dirty="0"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is-IS" dirty="0" smtClean="0"/>
                  <a:t>   </a:t>
                </a:r>
                <a14:m>
                  <m:oMath xmlns:m="http://schemas.openxmlformats.org/officeDocument/2006/math">
                    <m:r>
                      <a:rPr lang="is-I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is-IS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sz="2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t-IT" sz="2000" i="1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2000" i="1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it-IT" sz="2000" i="1">
                            <a:latin typeface="Cambria Math" charset="0"/>
                          </a:rPr>
                          <m:t>𝑘</m:t>
                        </m:r>
                        <m:r>
                          <a:rPr lang="it-IT" sz="2000" i="1">
                            <a:latin typeface="Cambria Math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is-IS" sz="20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dirty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sz="2000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bg-BG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sz="2000" i="1" dirty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bg-BG" sz="2000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t-IT" sz="2000" i="1" dirty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2000" i="1" dirty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is-IS" sz="2000" dirty="0" smtClean="0"/>
                  <a:t>  </a:t>
                </a:r>
                <a:r>
                  <a:rPr lang="is-IS" dirty="0" smtClean="0"/>
                  <a:t>e</a:t>
                </a:r>
                <a:r>
                  <a:rPr lang="is-IS" sz="2000" dirty="0" smtClean="0"/>
                  <a:t> </a:t>
                </a:r>
                <a:r>
                  <a:rPr lang="is-IS" sz="2000" baseline="30000" dirty="0" smtClean="0"/>
                  <a:t>- </a:t>
                </a:r>
                <a14:m>
                  <m:oMath xmlns:m="http://schemas.openxmlformats.org/officeDocument/2006/math">
                    <m:r>
                      <a:rPr lang="bg-BG" sz="2000" i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it-IT" sz="2000" b="0" i="0" baseline="30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s-IS" sz="1400" dirty="0" smtClean="0"/>
                  <a:t>        		</a:t>
                </a:r>
                <a:r>
                  <a:rPr lang="is-IS" sz="1400" i="1" dirty="0" smtClean="0">
                    <a:solidFill>
                      <a:srgbClr val="DD51E7"/>
                    </a:solidFill>
                  </a:rPr>
                  <a:t>per n sufficientemente grande</a:t>
                </a:r>
                <a:endParaRPr lang="is-IS" sz="1400" i="1" baseline="30000" dirty="0" smtClean="0">
                  <a:solidFill>
                    <a:srgbClr val="DD51E7"/>
                  </a:solidFill>
                </a:endParaRPr>
              </a:p>
              <a:p>
                <a:r>
                  <a:rPr lang="is-IS" dirty="0" smtClean="0"/>
                  <a:t>ossia, P</a:t>
                </a:r>
                <a:r>
                  <a:rPr lang="is-IS" dirty="0"/>
                  <a:t>(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it-IT" baseline="-25000" dirty="0"/>
                  <a:t>i</a:t>
                </a:r>
                <a:r>
                  <a:rPr lang="it-IT" dirty="0"/>
                  <a:t> </a:t>
                </a:r>
                <a:r>
                  <a:rPr lang="is-IS" dirty="0"/>
                  <a:t>= k ) </a:t>
                </a:r>
                <a:r>
                  <a:rPr lang="is-IS" dirty="0" smtClean="0"/>
                  <a:t>&lt; </a:t>
                </a:r>
                <a:r>
                  <a:rPr lang="is-IS" sz="20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sz="2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bg-BG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sz="2000" i="1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it-IT" sz="2000" i="1">
                            <a:latin typeface="Cambria Math" charset="0"/>
                          </a:rPr>
                          <m:t>𝑘</m:t>
                        </m:r>
                        <m:r>
                          <a:rPr lang="it-IT" sz="2000" i="1">
                            <a:latin typeface="Cambria Math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is-IS" dirty="0"/>
                  <a:t> </a:t>
                </a:r>
                <a:r>
                  <a:rPr lang="is-IS" dirty="0" smtClean="0"/>
                  <a:t> e </a:t>
                </a:r>
                <a:r>
                  <a:rPr lang="is-IS" sz="2000" baseline="30000" dirty="0"/>
                  <a:t>- </a:t>
                </a:r>
                <a14:m>
                  <m:oMath xmlns:m="http://schemas.openxmlformats.org/officeDocument/2006/math">
                    <m:r>
                      <a:rPr lang="bg-BG" sz="2000" i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it-IT" sz="2000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s-IS" dirty="0"/>
                  <a:t>																															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307939"/>
                <a:ext cx="9483183" cy="5175988"/>
              </a:xfrm>
              <a:blipFill rotWithShape="0">
                <a:blip r:embed="rId3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732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2121981" y="493481"/>
                <a:ext cx="8911687" cy="683829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dirty="0" smtClean="0"/>
                  <a:t>Il modello di </a:t>
                </a:r>
                <a:r>
                  <a:rPr lang="it-IT" dirty="0" err="1" smtClean="0"/>
                  <a:t>Erd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40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4000" b="0" i="0" smtClean="0">
                            <a:latin typeface="Cambria Math" charset="0"/>
                          </a:rPr>
                          <m:t>o</m:t>
                        </m:r>
                      </m:e>
                    </m:acc>
                  </m:oMath>
                </a14:m>
                <a:r>
                  <a:rPr lang="it-IT" dirty="0" err="1" smtClean="0"/>
                  <a:t>s-Renyi</a:t>
                </a:r>
                <a:r>
                  <a:rPr lang="it-IT" dirty="0" smtClean="0"/>
                  <a:t> - </a:t>
                </a:r>
                <a:r>
                  <a:rPr lang="it-IT" dirty="0"/>
                  <a:t>grado dei nodi</a:t>
                </a: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21981" y="493481"/>
                <a:ext cx="8911687" cy="683829"/>
              </a:xfrm>
              <a:blipFill rotWithShape="0">
                <a:blip r:embed="rId2"/>
                <a:stretch>
                  <a:fillRect l="-1710" t="-6250" b="-19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307939"/>
                <a:ext cx="9483183" cy="5175988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Scegliamo, dunque, </a:t>
                </a:r>
                <a:r>
                  <a:rPr lang="is-IS" sz="1800" dirty="0" smtClean="0"/>
                  <a:t>p = p(n)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num>
                      <m:den>
                        <m:r>
                          <a:rPr lang="it-IT" sz="2200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is-IS" sz="2200" dirty="0" smtClean="0"/>
                  <a:t> </a:t>
                </a:r>
                <a:r>
                  <a:rPr lang="is-IS" dirty="0" smtClean="0"/>
                  <a:t>per</a:t>
                </a:r>
                <a:r>
                  <a:rPr lang="is-IS" sz="2200" dirty="0" smtClean="0"/>
                  <a:t>  </a:t>
                </a:r>
                <a:r>
                  <a:rPr lang="is-IS" dirty="0" smtClean="0"/>
                  <a:t>qualche costante positiva </a:t>
                </a:r>
                <a14:m>
                  <m:oMath xmlns:m="http://schemas.openxmlformats.org/officeDocument/2006/math">
                    <m:r>
                      <a:rPr lang="bg-BG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is-IS" sz="2000" dirty="0" smtClean="0"/>
              </a:p>
              <a:p>
                <a:r>
                  <a:rPr lang="is-IS" dirty="0" smtClean="0"/>
                  <a:t>P</a:t>
                </a:r>
                <a:r>
                  <a:rPr lang="is-IS" dirty="0"/>
                  <a:t>(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it-IT" baseline="-25000" dirty="0"/>
                  <a:t>i</a:t>
                </a:r>
                <a:r>
                  <a:rPr lang="it-IT" dirty="0"/>
                  <a:t> </a:t>
                </a:r>
                <a:r>
                  <a:rPr lang="is-IS" dirty="0"/>
                  <a:t>= k )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bg-BG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i="1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it-IT" i="1">
                            <a:latin typeface="Cambria Math" charset="0"/>
                          </a:rPr>
                          <m:t>𝑘</m:t>
                        </m:r>
                        <m:r>
                          <a:rPr lang="it-IT" i="1">
                            <a:latin typeface="Cambria Math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is-IS" dirty="0"/>
                  <a:t>  e </a:t>
                </a:r>
                <a:r>
                  <a:rPr lang="is-IS" sz="2000" baseline="30000" dirty="0"/>
                  <a:t>- </a:t>
                </a:r>
                <a14:m>
                  <m:oMath xmlns:m="http://schemas.openxmlformats.org/officeDocument/2006/math">
                    <m:r>
                      <a:rPr lang="bg-BG" sz="2000" i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is-IS" dirty="0" smtClean="0"/>
              </a:p>
              <a:p>
                <a:r>
                  <a:rPr lang="is-IS" dirty="0" smtClean="0"/>
                  <a:t>e poiché k!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is-I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s-IS" i="1" dirty="0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it-IT" b="0" i="1" dirty="0" smtClean="0">
                            <a:latin typeface="Cambria Math" charset="0"/>
                          </a:rPr>
                          <m:t>2 </m:t>
                        </m:r>
                        <m:r>
                          <a:rPr lang="it-IT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it-IT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it-IT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is-IS" dirty="0" smtClean="0"/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charset="0"/>
                          </a:rPr>
                          <m:t>𝑘</m:t>
                        </m:r>
                      </m:num>
                      <m:den>
                        <m:r>
                          <a:rPr lang="it-IT" b="0" i="1" dirty="0" smtClean="0">
                            <a:latin typeface="Cambria Math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is-IS" dirty="0" smtClean="0"/>
                  <a:t> ) </a:t>
                </a:r>
                <a:r>
                  <a:rPr lang="is-IS" baseline="30000" dirty="0" smtClean="0"/>
                  <a:t>k</a:t>
                </a:r>
                <a:r>
                  <a:rPr lang="is-IS" dirty="0"/>
                  <a:t> </a:t>
                </a:r>
                <a:r>
                  <a:rPr lang="is-IS" dirty="0" smtClean="0"/>
                  <a:t>  </a:t>
                </a:r>
                <a:r>
                  <a:rPr lang="is-IS" sz="1600" i="1" dirty="0" smtClean="0">
                    <a:solidFill>
                      <a:srgbClr val="DD51E7"/>
                    </a:solidFill>
                  </a:rPr>
                  <a:t>(approssimazione di Stirling)</a:t>
                </a:r>
                <a:endParaRPr lang="is-IS" sz="1600" i="1" baseline="30000" dirty="0" smtClean="0">
                  <a:solidFill>
                    <a:srgbClr val="DD51E7"/>
                  </a:solidFill>
                </a:endParaRPr>
              </a:p>
              <a:p>
                <a:r>
                  <a:rPr lang="is-IS" dirty="0" smtClean="0"/>
                  <a:t>P</a:t>
                </a:r>
                <a:r>
                  <a:rPr lang="is-IS" dirty="0"/>
                  <a:t>(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it-IT" baseline="-25000" dirty="0"/>
                  <a:t>i</a:t>
                </a:r>
                <a:r>
                  <a:rPr lang="it-IT" dirty="0"/>
                  <a:t> </a:t>
                </a:r>
                <a:r>
                  <a:rPr lang="is-IS" dirty="0"/>
                  <a:t>= k ) </a:t>
                </a:r>
                <a:r>
                  <a:rPr lang="is-IS" dirty="0" smtClean="0"/>
                  <a:t>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bg-BG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is-IS" dirty="0"/>
                              <m:t> 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is-IS" i="1" dirty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 dirty="0">
                                <a:latin typeface="Cambria Math" charset="0"/>
                              </a:rPr>
                              <m:t>2 </m:t>
                            </m:r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</m:rad>
                        <m:r>
                          <a:rPr lang="it-IT" b="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it-IT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it-IT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it-IT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it-IT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is-IS" dirty="0"/>
                  <a:t>e </a:t>
                </a:r>
                <a:r>
                  <a:rPr lang="is-IS" baseline="30000" dirty="0"/>
                  <a:t>- </a:t>
                </a:r>
                <a14:m>
                  <m:oMath xmlns:m="http://schemas.openxmlformats.org/officeDocument/2006/math">
                    <m:r>
                      <a:rPr lang="bg-BG" i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it-IT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0" i="0" baseline="30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s-IS" dirty="0" smtClean="0"/>
                  <a:t> =</a:t>
                </a:r>
                <a:r>
                  <a:rPr lang="is-I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bg-BG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  <m:r>
                              <m:rPr>
                                <m:nor/>
                              </m:rPr>
                              <a:rPr lang="is-IS" dirty="0"/>
                              <m:t> 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is-IS" i="1" dirty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 dirty="0">
                                <a:latin typeface="Cambria Math" charset="0"/>
                              </a:rPr>
                              <m:t>2 </m:t>
                            </m:r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r>
                  <a:rPr lang="is-IS" dirty="0" smtClean="0"/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m:rPr>
                            <m:nor/>
                          </m:rPr>
                          <a:rPr lang="is-IS" dirty="0"/>
                          <m:t> </m:t>
                        </m:r>
                        <m:r>
                          <a:rPr lang="it-IT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it-IT" b="0" i="1" dirty="0" smtClean="0">
                            <a:latin typeface="Cambria Math" charset="0"/>
                          </a:rPr>
                          <m:t>𝑒</m:t>
                        </m:r>
                      </m:num>
                      <m:den>
                        <m:r>
                          <a:rPr lang="it-IT" b="0" i="1" smtClean="0">
                            <a:latin typeface="Cambria Math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is-IS" dirty="0" smtClean="0"/>
                  <a:t> )</a:t>
                </a:r>
                <a:r>
                  <a:rPr lang="is-IS" sz="2000" baseline="30000" dirty="0" smtClean="0"/>
                  <a:t>k</a:t>
                </a:r>
              </a:p>
              <a:p>
                <a:endParaRPr lang="is-IS" dirty="0"/>
              </a:p>
              <a:p>
                <a:r>
                  <a:rPr lang="is-IS" dirty="0" smtClean="0"/>
                  <a:t>Dunque, possiamo concludere che </a:t>
                </a:r>
                <a:r>
                  <a:rPr lang="is-IS" b="1" dirty="0" smtClean="0">
                    <a:solidFill>
                      <a:srgbClr val="DD51E7"/>
                    </a:solidFill>
                  </a:rPr>
                  <a:t>la probabilità che un generico nodo abbia grado k </a:t>
                </a:r>
                <a:r>
                  <a:rPr lang="is-IS" dirty="0" smtClean="0"/>
                  <a:t>decresce </a:t>
                </a:r>
                <a:r>
                  <a:rPr lang="is-IS" i="1" dirty="0" smtClean="0"/>
                  <a:t>molto velocemente </a:t>
                </a:r>
                <a:r>
                  <a:rPr lang="is-IS" dirty="0" smtClean="0"/>
                  <a:t>al crescere di k</a:t>
                </a:r>
              </a:p>
              <a:p>
                <a:r>
                  <a:rPr lang="is-IS" dirty="0" smtClean="0"/>
                  <a:t>più precisamente, decresce come k</a:t>
                </a:r>
                <a:r>
                  <a:rPr lang="is-IS" sz="2000" baseline="30000" dirty="0" smtClean="0"/>
                  <a:t>-k</a:t>
                </a:r>
                <a:r>
                  <a:rPr lang="is-IS" dirty="0" smtClean="0"/>
                  <a:t> – ossia, </a:t>
                </a:r>
                <a:r>
                  <a:rPr lang="is-IS" b="1" dirty="0" smtClean="0">
                    <a:solidFill>
                      <a:srgbClr val="DD51E7"/>
                    </a:solidFill>
                  </a:rPr>
                  <a:t>decresce esponenzialmente in k </a:t>
                </a:r>
                <a:r>
                  <a:rPr lang="is-IS" dirty="0"/>
                  <a:t>																									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307939"/>
                <a:ext cx="9483183" cy="5175988"/>
              </a:xfrm>
              <a:blipFill rotWithShape="0">
                <a:blip r:embed="rId3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792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2121981" y="493481"/>
                <a:ext cx="8911687" cy="683829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dirty="0" smtClean="0"/>
                  <a:t>Il modello di </a:t>
                </a:r>
                <a:r>
                  <a:rPr lang="it-IT" dirty="0" err="1" smtClean="0"/>
                  <a:t>Erd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40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4000" b="0" i="0" smtClean="0">
                            <a:latin typeface="Cambria Math" charset="0"/>
                          </a:rPr>
                          <m:t>o</m:t>
                        </m:r>
                      </m:e>
                    </m:acc>
                  </m:oMath>
                </a14:m>
                <a:r>
                  <a:rPr lang="it-IT" dirty="0" err="1" smtClean="0"/>
                  <a:t>s-Renyi</a:t>
                </a:r>
                <a:r>
                  <a:rPr lang="it-IT" dirty="0" smtClean="0"/>
                  <a:t> - </a:t>
                </a:r>
                <a:r>
                  <a:rPr lang="it-IT" dirty="0"/>
                  <a:t>grado dei nodi</a:t>
                </a: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21981" y="493481"/>
                <a:ext cx="8911687" cy="683829"/>
              </a:xfrm>
              <a:blipFill rotWithShape="0">
                <a:blip r:embed="rId2"/>
                <a:stretch>
                  <a:fillRect l="-1710" t="-6250" b="-196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36234" y="1307939"/>
                <a:ext cx="9703725" cy="5175988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Scegliamo, dunque, </a:t>
                </a:r>
                <a:r>
                  <a:rPr lang="is-IS" sz="1800" dirty="0" smtClean="0"/>
                  <a:t>p = p(n)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num>
                      <m:den>
                        <m:r>
                          <a:rPr lang="it-IT" sz="2200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is-IS" sz="2200" dirty="0" smtClean="0"/>
                  <a:t> </a:t>
                </a:r>
                <a:r>
                  <a:rPr lang="is-IS" dirty="0" smtClean="0"/>
                  <a:t>per</a:t>
                </a:r>
                <a:r>
                  <a:rPr lang="is-IS" sz="2200" dirty="0" smtClean="0"/>
                  <a:t>  </a:t>
                </a:r>
                <a:r>
                  <a:rPr lang="is-IS" dirty="0" smtClean="0"/>
                  <a:t>qualche costante positiva </a:t>
                </a:r>
                <a14:m>
                  <m:oMath xmlns:m="http://schemas.openxmlformats.org/officeDocument/2006/math">
                    <m:r>
                      <a:rPr lang="bg-BG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is-IS" sz="2000" dirty="0" smtClean="0"/>
              </a:p>
              <a:p>
                <a:r>
                  <a:rPr lang="is-IS" dirty="0" smtClean="0"/>
                  <a:t>P</a:t>
                </a:r>
                <a:r>
                  <a:rPr lang="is-IS" dirty="0"/>
                  <a:t>(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it-IT" baseline="-25000" dirty="0"/>
                  <a:t>i</a:t>
                </a:r>
                <a:r>
                  <a:rPr lang="it-IT" dirty="0"/>
                  <a:t> </a:t>
                </a:r>
                <a:r>
                  <a:rPr lang="is-IS" dirty="0"/>
                  <a:t>= k ) </a:t>
                </a:r>
                <a:r>
                  <a:rPr lang="is-IS" dirty="0" smtClean="0"/>
                  <a:t>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bg-BG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  <m:r>
                              <m:rPr>
                                <m:nor/>
                              </m:rPr>
                              <a:rPr lang="is-IS" dirty="0"/>
                              <m:t> 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is-IS" i="1" dirty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 dirty="0">
                                <a:latin typeface="Cambria Math" charset="0"/>
                              </a:rPr>
                              <m:t>2 </m:t>
                            </m:r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r>
                  <a:rPr lang="is-IS" dirty="0" smtClean="0"/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m:rPr>
                            <m:nor/>
                          </m:rPr>
                          <a:rPr lang="is-IS" dirty="0"/>
                          <m:t> </m:t>
                        </m:r>
                        <m:r>
                          <a:rPr lang="it-IT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it-IT" b="0" i="1" dirty="0" smtClean="0">
                            <a:latin typeface="Cambria Math" charset="0"/>
                          </a:rPr>
                          <m:t>𝑒</m:t>
                        </m:r>
                      </m:num>
                      <m:den>
                        <m:r>
                          <a:rPr lang="it-IT" b="0" i="1" smtClean="0">
                            <a:latin typeface="Cambria Math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is-IS" dirty="0" smtClean="0"/>
                  <a:t> )</a:t>
                </a:r>
                <a:r>
                  <a:rPr lang="is-IS" sz="2000" baseline="30000" dirty="0" smtClean="0"/>
                  <a:t>k</a:t>
                </a:r>
                <a:endParaRPr lang="is-IS" dirty="0"/>
              </a:p>
              <a:p>
                <a:r>
                  <a:rPr lang="is-IS" dirty="0" smtClean="0"/>
                  <a:t>Consideriamo ora la frazione del numero di nodi che hanno grado k: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indichiamo con F</a:t>
                </a:r>
                <a:r>
                  <a:rPr lang="is-IS" sz="1800" baseline="-25000" dirty="0" smtClean="0">
                    <a:solidFill>
                      <a:schemeClr val="tx1"/>
                    </a:solidFill>
                  </a:rPr>
                  <a:t>k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 la variabile aleatoria che esprime tale frazione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indichiamo con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it-IT" sz="1800" baseline="-25000" dirty="0" smtClean="0"/>
                  <a:t>i k</a:t>
                </a:r>
                <a:r>
                  <a:rPr lang="is-IS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la variabile aleatoria che vale: 1 se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it-IT" sz="1800" baseline="-25000" dirty="0"/>
                  <a:t>i</a:t>
                </a:r>
                <a:r>
                  <a:rPr lang="is-IS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= k, 0 altrimenti</a:t>
                </a:r>
              </a:p>
              <a:p>
                <a:pPr lvl="1"/>
                <a:r>
                  <a:rPr lang="is-IS" dirty="0" smtClean="0"/>
                  <a:t>allora, </a:t>
                </a:r>
                <a:r>
                  <a:rPr lang="is-IS" dirty="0">
                    <a:solidFill>
                      <a:schemeClr val="tx1"/>
                    </a:solidFill>
                  </a:rPr>
                  <a:t>F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is-IS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s-IS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s-I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1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18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1800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is-IS" sz="18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s-IS" sz="18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1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it-IT" sz="1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it-IT" sz="1800" b="0" i="1" smtClean="0">
                            <a:latin typeface="Cambria Math" charset="0"/>
                          </a:rPr>
                          <m:t> ∈[</m:t>
                        </m:r>
                        <m:r>
                          <a:rPr lang="it-I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it-I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sub>
                      <m:sup/>
                      <m:e>
                        <m:r>
                          <a:rPr lang="it-IT" sz="1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it-I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m:rPr>
                            <m:nor/>
                          </m:rPr>
                          <a:rPr lang="it-IT" sz="1800" baseline="-25000" dirty="0"/>
                          <m:t>i</m:t>
                        </m:r>
                        <m:r>
                          <m:rPr>
                            <m:nor/>
                          </m:rPr>
                          <a:rPr lang="it-IT" sz="1800" baseline="-25000" dirty="0"/>
                          <m:t> </m:t>
                        </m:r>
                        <m:r>
                          <m:rPr>
                            <m:nor/>
                          </m:rPr>
                          <a:rPr lang="it-IT" sz="1800" baseline="-25000" dirty="0"/>
                          <m:t>k</m:t>
                        </m:r>
                      </m:e>
                    </m:nary>
                  </m:oMath>
                </a14:m>
                <a:endParaRPr lang="is-IS" sz="1800" dirty="0"/>
              </a:p>
              <a:p>
                <a:r>
                  <a:rPr lang="is-IS" dirty="0" smtClean="0"/>
                  <a:t>Allora, </a:t>
                </a:r>
                <a:r>
                  <a:rPr lang="is-IS" b="1" dirty="0" smtClean="0">
                    <a:solidFill>
                      <a:srgbClr val="C00000"/>
                    </a:solidFill>
                  </a:rPr>
                  <a:t>E[ F</a:t>
                </a:r>
                <a:r>
                  <a:rPr lang="is-IS" sz="2000" b="1" baseline="-25000" dirty="0" smtClean="0">
                    <a:solidFill>
                      <a:srgbClr val="C00000"/>
                    </a:solidFill>
                  </a:rPr>
                  <a:t>k</a:t>
                </a:r>
                <a:r>
                  <a:rPr lang="is-IS" b="1" dirty="0" smtClean="0">
                    <a:solidFill>
                      <a:srgbClr val="C00000"/>
                    </a:solidFill>
                  </a:rPr>
                  <a:t>] = E </a:t>
                </a:r>
                <a:r>
                  <a:rPr lang="is-IS" sz="2000" b="1" dirty="0" smtClean="0">
                    <a:solidFill>
                      <a:srgbClr val="C00000"/>
                    </a:solidFill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𝟏</m:t>
                        </m:r>
                      </m:num>
                      <m:den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is-I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s-IS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𝒊</m:t>
                        </m:r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∈[</m:t>
                        </m:r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sub>
                      <m:sup/>
                      <m:e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𝜹</m:t>
                        </m:r>
                        <m:r>
                          <m:rPr>
                            <m:nor/>
                          </m:rPr>
                          <a:rPr lang="it-IT" sz="2000" b="1" baseline="-25000" dirty="0">
                            <a:solidFill>
                              <a:srgbClr val="C00000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it-IT" sz="2000" b="1" baseline="-25000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z="2000" b="1" baseline="-25000" dirty="0">
                            <a:solidFill>
                              <a:srgbClr val="C00000"/>
                            </a:solidFill>
                          </a:rPr>
                          <m:t>k</m:t>
                        </m:r>
                      </m:e>
                    </m:nary>
                  </m:oMath>
                </a14:m>
                <a:r>
                  <a:rPr lang="is-I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is-IS" sz="2000" b="1" dirty="0" smtClean="0">
                    <a:solidFill>
                      <a:srgbClr val="C00000"/>
                    </a:solidFill>
                  </a:rPr>
                  <a:t>]</a:t>
                </a:r>
                <a:r>
                  <a:rPr lang="is-IS" b="1" dirty="0" smtClean="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𝟏</m:t>
                        </m:r>
                      </m:num>
                      <m:den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is-I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s-IS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𝒊</m:t>
                        </m:r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∈[</m:t>
                        </m:r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  <m:r>
                          <a:rPr lang="it-IT" sz="2000" b="1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sub>
                      <m:sup/>
                      <m:e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is-IS" b="1" dirty="0" smtClean="0">
                    <a:solidFill>
                      <a:srgbClr val="C00000"/>
                    </a:solidFill>
                  </a:rPr>
                  <a:t>E[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𝜹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rgbClr val="C0000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rgbClr val="C00000"/>
                        </a:solidFill>
                      </a:rPr>
                      <m:t>k</m:t>
                    </m:r>
                  </m:oMath>
                </a14:m>
                <a:r>
                  <a:rPr lang="is-IS" b="1" dirty="0" smtClean="0">
                    <a:solidFill>
                      <a:srgbClr val="C00000"/>
                    </a:solidFill>
                  </a:rPr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𝟏</m:t>
                        </m:r>
                      </m:num>
                      <m:den>
                        <m:r>
                          <a:rPr lang="it-IT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t-IT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is-I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s-IS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t-IT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𝒊</m:t>
                        </m:r>
                        <m:r>
                          <a:rPr lang="it-IT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∈[</m:t>
                        </m:r>
                        <m:r>
                          <a:rPr lang="it-IT" b="1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  <m:r>
                          <a:rPr lang="it-IT" b="1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sub>
                      <m:sup/>
                      <m:e>
                        <m:r>
                          <a:rPr lang="it-IT" b="1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is-IS" b="1" dirty="0" smtClean="0">
                    <a:solidFill>
                      <a:srgbClr val="C00000"/>
                    </a:solidFill>
                  </a:rPr>
                  <a:t>P</a:t>
                </a:r>
                <a:r>
                  <a:rPr lang="is-IS" b="1" dirty="0">
                    <a:solidFill>
                      <a:srgbClr val="C00000"/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lang="it-IT" sz="2000" b="1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𝜹</m:t>
                    </m:r>
                  </m:oMath>
                </a14:m>
                <a:r>
                  <a:rPr lang="it-IT" b="1" baseline="-25000" dirty="0">
                    <a:solidFill>
                      <a:srgbClr val="C00000"/>
                    </a:solidFill>
                  </a:rPr>
                  <a:t>i</a:t>
                </a:r>
                <a:r>
                  <a:rPr lang="it-IT" b="1" dirty="0">
                    <a:solidFill>
                      <a:srgbClr val="C00000"/>
                    </a:solidFill>
                  </a:rPr>
                  <a:t> </a:t>
                </a:r>
                <a:r>
                  <a:rPr lang="is-IS" b="1" dirty="0">
                    <a:solidFill>
                      <a:srgbClr val="C00000"/>
                    </a:solidFill>
                  </a:rPr>
                  <a:t>= k ) </a:t>
                </a:r>
                <a:r>
                  <a:rPr lang="is-IS" b="1" dirty="0" smtClean="0">
                    <a:solidFill>
                      <a:srgbClr val="C00000"/>
                    </a:solidFill>
                  </a:rPr>
                  <a:t>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t-IT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it-IT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bg-BG" b="1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  <m:r>
                              <m:rPr>
                                <m:nor/>
                              </m:rPr>
                              <a:rPr lang="is-IS" b="1" dirty="0">
                                <a:solidFill>
                                  <a:srgbClr val="C00000"/>
                                </a:solidFill>
                              </a:rPr>
                              <m:t> 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is-IS" b="1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1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𝟐</m:t>
                            </m:r>
                            <m:r>
                              <a:rPr lang="it-IT" b="1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it-IT" b="1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𝝅</m:t>
                            </m:r>
                            <m:r>
                              <a:rPr lang="it-IT" b="1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it-IT" b="1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e>
                        </m:rad>
                      </m:den>
                    </m:f>
                  </m:oMath>
                </a14:m>
                <a:r>
                  <a:rPr lang="is-IS" b="1" dirty="0">
                    <a:solidFill>
                      <a:srgbClr val="C00000"/>
                    </a:solidFill>
                  </a:rPr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b="1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r>
                          <m:rPr>
                            <m:nor/>
                          </m:rPr>
                          <a:rPr lang="is-IS" b="1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  <m:r>
                          <a:rPr lang="it-IT" b="1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it-IT" b="1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𝒆</m:t>
                        </m:r>
                      </m:num>
                      <m:den>
                        <m:r>
                          <a:rPr lang="it-IT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lang="is-IS" b="1" dirty="0">
                    <a:solidFill>
                      <a:srgbClr val="C00000"/>
                    </a:solidFill>
                  </a:rPr>
                  <a:t> )</a:t>
                </a:r>
                <a:r>
                  <a:rPr lang="is-IS" sz="2000" b="1" baseline="30000" dirty="0">
                    <a:solidFill>
                      <a:srgbClr val="C00000"/>
                    </a:solidFill>
                  </a:rPr>
                  <a:t>k</a:t>
                </a:r>
                <a:endParaRPr lang="is-IS" b="1" dirty="0" smtClean="0">
                  <a:solidFill>
                    <a:srgbClr val="C00000"/>
                  </a:solidFill>
                </a:endParaRPr>
              </a:p>
              <a:p>
                <a:r>
                  <a:rPr lang="is-IS" dirty="0" smtClean="0"/>
                  <a:t>Ossia, mediamente, la frazione </a:t>
                </a:r>
                <a:r>
                  <a:rPr lang="is-IS" dirty="0"/>
                  <a:t>del numero di nodi che hanno grado k </a:t>
                </a:r>
                <a:r>
                  <a:rPr lang="is-IS" dirty="0" smtClean="0"/>
                  <a:t>decresce </a:t>
                </a:r>
                <a:r>
                  <a:rPr lang="is-IS" dirty="0"/>
                  <a:t>come k</a:t>
                </a:r>
                <a:r>
                  <a:rPr lang="is-IS" sz="2000" baseline="30000" dirty="0"/>
                  <a:t>-k</a:t>
                </a:r>
                <a:r>
                  <a:rPr lang="is-IS" dirty="0"/>
                  <a:t> – ossia, </a:t>
                </a:r>
                <a:r>
                  <a:rPr lang="is-IS" b="1" dirty="0">
                    <a:solidFill>
                      <a:srgbClr val="DD51E7"/>
                    </a:solidFill>
                  </a:rPr>
                  <a:t>decresce esponenzialmente in k </a:t>
                </a:r>
                <a:endParaRPr lang="is-IS" b="1" dirty="0" smtClean="0">
                  <a:solidFill>
                    <a:srgbClr val="DD51E7"/>
                  </a:solidFill>
                </a:endParaRPr>
              </a:p>
              <a:p>
                <a:r>
                  <a:rPr lang="is-IS" dirty="0" smtClean="0"/>
                  <a:t>E vedremo la prossima lezione quanto questo corrisponda a quanto accade nelle reti reali...</a:t>
                </a:r>
                <a:r>
                  <a:rPr lang="is-IS" dirty="0"/>
                  <a:t>																										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6234" y="1307939"/>
                <a:ext cx="9703725" cy="5175988"/>
              </a:xfrm>
              <a:blipFill rotWithShape="0">
                <a:blip r:embed="rId3"/>
                <a:stretch>
                  <a:fillRect l="-440" r="-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29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829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Analisi di Reti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36234" y="1307939"/>
            <a:ext cx="9483183" cy="5382228"/>
          </a:xfrm>
        </p:spPr>
        <p:txBody>
          <a:bodyPr>
            <a:normAutofit/>
          </a:bodyPr>
          <a:lstStyle/>
          <a:p>
            <a:r>
              <a:rPr lang="it-IT" dirty="0" smtClean="0"/>
              <a:t>Obiettivo del corso: partiamo dal nome</a:t>
            </a:r>
          </a:p>
          <a:p>
            <a:r>
              <a:rPr lang="it-IT" dirty="0" smtClean="0"/>
              <a:t>Analisi di </a:t>
            </a:r>
            <a:r>
              <a:rPr lang="it-IT" b="1" dirty="0" smtClean="0">
                <a:solidFill>
                  <a:srgbClr val="FF0000"/>
                </a:solidFill>
              </a:rPr>
              <a:t>Reti</a:t>
            </a:r>
          </a:p>
          <a:p>
            <a:pPr lvl="1"/>
            <a:r>
              <a:rPr lang="it-IT" dirty="0" smtClean="0"/>
              <a:t>ci occuperemo di reti – nell’accezione del termine più ampia possibile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Analisi</a:t>
            </a:r>
            <a:r>
              <a:rPr lang="it-IT" dirty="0" smtClean="0"/>
              <a:t> di Reti</a:t>
            </a:r>
          </a:p>
          <a:p>
            <a:pPr lvl="1"/>
            <a:r>
              <a:rPr lang="it-IT" dirty="0" smtClean="0"/>
              <a:t>e le reti le analizzeremo</a:t>
            </a:r>
          </a:p>
          <a:p>
            <a:pPr lvl="1"/>
            <a:r>
              <a:rPr lang="it-IT" dirty="0" smtClean="0"/>
              <a:t>da molti punti vista: </a:t>
            </a:r>
            <a:r>
              <a:rPr lang="it-IT" b="1" dirty="0" smtClean="0">
                <a:solidFill>
                  <a:srgbClr val="162DCF"/>
                </a:solidFill>
              </a:rPr>
              <a:t>prestazioni</a:t>
            </a:r>
            <a:r>
              <a:rPr lang="it-IT" dirty="0" smtClean="0"/>
              <a:t>, </a:t>
            </a:r>
            <a:r>
              <a:rPr lang="it-IT" b="1" dirty="0" smtClean="0">
                <a:solidFill>
                  <a:srgbClr val="162DCF"/>
                </a:solidFill>
              </a:rPr>
              <a:t>struttura</a:t>
            </a:r>
            <a:r>
              <a:rPr lang="it-IT" dirty="0" smtClean="0"/>
              <a:t>, </a:t>
            </a:r>
            <a:r>
              <a:rPr lang="it-IT" b="1" dirty="0" smtClean="0">
                <a:solidFill>
                  <a:srgbClr val="162DCF"/>
                </a:solidFill>
              </a:rPr>
              <a:t>utilizzo</a:t>
            </a:r>
            <a:r>
              <a:rPr lang="is-IS" dirty="0" smtClean="0"/>
              <a:t>…</a:t>
            </a:r>
            <a:endParaRPr lang="it-IT" dirty="0" smtClean="0"/>
          </a:p>
          <a:p>
            <a:pPr lvl="1"/>
            <a:r>
              <a:rPr lang="it-IT" dirty="0" smtClean="0"/>
              <a:t>e utilizzando </a:t>
            </a:r>
            <a:r>
              <a:rPr lang="it-IT" b="1" dirty="0" smtClean="0">
                <a:solidFill>
                  <a:srgbClr val="162DCF"/>
                </a:solidFill>
              </a:rPr>
              <a:t>tecniche</a:t>
            </a:r>
            <a:r>
              <a:rPr lang="it-IT" dirty="0" smtClean="0"/>
              <a:t> prese in prestito da numerose discipline</a:t>
            </a:r>
          </a:p>
          <a:p>
            <a:pPr lvl="1"/>
            <a:r>
              <a:rPr lang="it-IT" dirty="0" smtClean="0"/>
              <a:t>e riservando attenzione a queste tecniche: ossia, </a:t>
            </a:r>
            <a:r>
              <a:rPr lang="it-IT" i="1" dirty="0" smtClean="0"/>
              <a:t>gli argomenti che tratteremo saranno anche uno spunto per studiare le tecniche utilizzate per analizzarli</a:t>
            </a:r>
          </a:p>
          <a:p>
            <a:r>
              <a:rPr lang="it-IT" dirty="0" smtClean="0"/>
              <a:t>I </a:t>
            </a:r>
            <a:r>
              <a:rPr lang="it-IT" dirty="0"/>
              <a:t>contenuti del corso sono una sintesi </a:t>
            </a:r>
            <a:r>
              <a:rPr lang="it-IT" dirty="0" smtClean="0"/>
              <a:t>fra</a:t>
            </a:r>
          </a:p>
          <a:p>
            <a:pPr lvl="1"/>
            <a:r>
              <a:rPr lang="it-IT" dirty="0" smtClean="0"/>
              <a:t>Matematica/informatica </a:t>
            </a:r>
            <a:r>
              <a:rPr lang="it-IT" dirty="0"/>
              <a:t>(modelli, analisi, algoritmi, </a:t>
            </a:r>
            <a:r>
              <a:rPr lang="it-IT" dirty="0" smtClean="0"/>
              <a:t>complessità)</a:t>
            </a:r>
          </a:p>
          <a:p>
            <a:pPr lvl="1"/>
            <a:r>
              <a:rPr lang="it-IT" dirty="0" smtClean="0"/>
              <a:t>Economia </a:t>
            </a:r>
            <a:r>
              <a:rPr lang="it-IT" dirty="0"/>
              <a:t>(relazioni come incentivo/disincentivo a </a:t>
            </a:r>
            <a:r>
              <a:rPr lang="it-IT" dirty="0" smtClean="0"/>
              <a:t>comportamenti)</a:t>
            </a:r>
          </a:p>
          <a:p>
            <a:pPr lvl="1"/>
            <a:r>
              <a:rPr lang="it-IT" dirty="0" smtClean="0"/>
              <a:t>Scienze </a:t>
            </a:r>
            <a:r>
              <a:rPr lang="it-IT" dirty="0"/>
              <a:t>sociali (studio di strutture e interazioni caratteristiche di gruppi e popolazioni)</a:t>
            </a:r>
          </a:p>
        </p:txBody>
      </p:sp>
    </p:spTree>
    <p:extLst>
      <p:ext uri="{BB962C8B-B14F-4D97-AF65-F5344CB8AC3E}">
        <p14:creationId xmlns:p14="http://schemas.microsoft.com/office/powerpoint/2010/main" val="160276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82873" y="1409204"/>
            <a:ext cx="9321739" cy="4967845"/>
          </a:xfrm>
        </p:spPr>
        <p:txBody>
          <a:bodyPr/>
          <a:lstStyle/>
          <a:p>
            <a:pPr lvl="0"/>
            <a:r>
              <a:rPr lang="it-IT" dirty="0" smtClean="0"/>
              <a:t>Genericamente parlando, una rete è uno schema </a:t>
            </a:r>
            <a:r>
              <a:rPr lang="it-IT" dirty="0"/>
              <a:t>di interconnessione fra un insieme di </a:t>
            </a:r>
            <a:r>
              <a:rPr lang="it-IT" dirty="0" smtClean="0"/>
              <a:t>entità</a:t>
            </a:r>
          </a:p>
          <a:p>
            <a:pPr lvl="0"/>
            <a:r>
              <a:rPr lang="it-IT" dirty="0" smtClean="0"/>
              <a:t>Dipendentemente </a:t>
            </a:r>
            <a:r>
              <a:rPr lang="it-IT" dirty="0"/>
              <a:t>dal tipo di entità parliamo di reti fisiche, </a:t>
            </a:r>
            <a:r>
              <a:rPr lang="it-IT" dirty="0" smtClean="0"/>
              <a:t>reti sociali</a:t>
            </a:r>
            <a:r>
              <a:rPr lang="it-IT" dirty="0"/>
              <a:t>, </a:t>
            </a:r>
            <a:r>
              <a:rPr lang="it-IT" dirty="0" smtClean="0"/>
              <a:t>reti di informazioni…</a:t>
            </a:r>
          </a:p>
          <a:p>
            <a:pPr lvl="0"/>
            <a:r>
              <a:rPr lang="it-IT" dirty="0" smtClean="0"/>
              <a:t>L’idea di rete alla base di questo corso: </a:t>
            </a:r>
            <a:r>
              <a:rPr lang="it-IT" i="1" dirty="0"/>
              <a:t>ampia popolazione che reagisce alle azioni dei </a:t>
            </a:r>
            <a:r>
              <a:rPr lang="it-IT" i="1" dirty="0" smtClean="0"/>
              <a:t>singoli</a:t>
            </a:r>
          </a:p>
          <a:p>
            <a:pPr lvl="0"/>
            <a:r>
              <a:rPr lang="it-IT" dirty="0" smtClean="0"/>
              <a:t>Ciò che ci interessa è studiare </a:t>
            </a:r>
            <a:r>
              <a:rPr lang="it-IT" dirty="0"/>
              <a:t>il comportamento aggregato di gruppi di </a:t>
            </a:r>
            <a:r>
              <a:rPr lang="it-IT" dirty="0" smtClean="0"/>
              <a:t>individui:</a:t>
            </a:r>
          </a:p>
          <a:p>
            <a:pPr lvl="1"/>
            <a:r>
              <a:rPr lang="it-IT" dirty="0" smtClean="0"/>
              <a:t>Come </a:t>
            </a:r>
            <a:r>
              <a:rPr lang="it-IT" dirty="0"/>
              <a:t>la presenza di legami </a:t>
            </a:r>
            <a:r>
              <a:rPr lang="it-IT" dirty="0" smtClean="0"/>
              <a:t>influisce sul comportamento </a:t>
            </a:r>
            <a:r>
              <a:rPr lang="it-IT" dirty="0"/>
              <a:t>dei singoli individui (effetti </a:t>
            </a:r>
            <a:r>
              <a:rPr lang="it-IT" dirty="0" smtClean="0"/>
              <a:t>informativi, fenomeni di diffusione, ricerca decentralizzata di percorsi brevi)</a:t>
            </a:r>
          </a:p>
          <a:p>
            <a:pPr lvl="1"/>
            <a:r>
              <a:rPr lang="it-IT" dirty="0" smtClean="0"/>
              <a:t>Come </a:t>
            </a:r>
            <a:r>
              <a:rPr lang="it-IT" dirty="0"/>
              <a:t>la presenza di legami modifica la struttura stessa della rete (stabilità, fenomeno </a:t>
            </a:r>
            <a:r>
              <a:rPr lang="it-IT" dirty="0" err="1"/>
              <a:t>rich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richer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come la struttura dell’insieme dei legami permette di desumere informazioni (web-</a:t>
            </a:r>
            <a:r>
              <a:rPr lang="it-IT" dirty="0" err="1" smtClean="0"/>
              <a:t>search</a:t>
            </a:r>
            <a:r>
              <a:rPr lang="it-IT" dirty="0" smtClean="0"/>
              <a:t>, sistemi di voto)</a:t>
            </a:r>
          </a:p>
          <a:p>
            <a:pPr lvl="1"/>
            <a:r>
              <a:rPr lang="it-IT" dirty="0" smtClean="0"/>
              <a:t>Una descrizione di tutto ciò lo trovate nel Cap. 1, pag. 1-17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18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428"/>
          </a:xfrm>
        </p:spPr>
        <p:txBody>
          <a:bodyPr/>
          <a:lstStyle/>
          <a:p>
            <a:r>
              <a:rPr lang="it-IT" smtClean="0"/>
              <a:t>Struttura di una rete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29191" y="1694212"/>
            <a:ext cx="8915400" cy="4857059"/>
          </a:xfrm>
        </p:spPr>
        <p:txBody>
          <a:bodyPr>
            <a:normAutofit/>
          </a:bodyPr>
          <a:lstStyle/>
          <a:p>
            <a:r>
              <a:rPr lang="it-IT" dirty="0"/>
              <a:t>È </a:t>
            </a:r>
            <a:r>
              <a:rPr lang="it-IT" dirty="0" smtClean="0"/>
              <a:t>difficile </a:t>
            </a:r>
            <a:r>
              <a:rPr lang="it-IT" dirty="0"/>
              <a:t>rappresentare e studiare puntualmente reti di milioni di </a:t>
            </a:r>
            <a:r>
              <a:rPr lang="it-IT" dirty="0" smtClean="0"/>
              <a:t>individui</a:t>
            </a:r>
          </a:p>
          <a:p>
            <a:r>
              <a:rPr lang="it-IT" dirty="0" smtClean="0"/>
              <a:t>si possono però analizzare proprietà “globali” di una rete di grandi dimensioni</a:t>
            </a:r>
            <a:endParaRPr lang="it-IT" dirty="0"/>
          </a:p>
          <a:p>
            <a:pPr lvl="1"/>
            <a:r>
              <a:rPr lang="it-IT" dirty="0" smtClean="0"/>
              <a:t>se la rete contiene Componenti </a:t>
            </a:r>
            <a:r>
              <a:rPr lang="it-IT" dirty="0"/>
              <a:t>Giganti: </a:t>
            </a:r>
            <a:endParaRPr lang="it-IT" dirty="0" smtClean="0"/>
          </a:p>
          <a:p>
            <a:pPr lvl="2"/>
            <a:r>
              <a:rPr lang="it-IT" sz="1600" dirty="0" smtClean="0"/>
              <a:t>esperimento </a:t>
            </a:r>
            <a:r>
              <a:rPr lang="it-IT" sz="1600" dirty="0"/>
              <a:t>di </a:t>
            </a:r>
            <a:r>
              <a:rPr lang="it-IT" sz="1600" dirty="0" err="1"/>
              <a:t>Leskovec</a:t>
            </a:r>
            <a:r>
              <a:rPr lang="it-IT" sz="1600" dirty="0"/>
              <a:t> e </a:t>
            </a:r>
            <a:r>
              <a:rPr lang="it-IT" sz="1600" dirty="0" err="1"/>
              <a:t>Horvitz</a:t>
            </a:r>
            <a:r>
              <a:rPr lang="it-IT" sz="1600" dirty="0"/>
              <a:t> su </a:t>
            </a:r>
            <a:r>
              <a:rPr lang="it-IT" sz="1600" dirty="0" err="1"/>
              <a:t>Instant</a:t>
            </a:r>
            <a:r>
              <a:rPr lang="it-IT" sz="1600" dirty="0"/>
              <a:t> Messenger </a:t>
            </a:r>
            <a:r>
              <a:rPr lang="it-IT" sz="1600" dirty="0" smtClean="0"/>
              <a:t>mostra che il grafo </a:t>
            </a:r>
            <a:r>
              <a:rPr lang="it-IT" sz="1600" dirty="0"/>
              <a:t>delle conversazioni bidirezionali in un mese ha una componente di 200 milioni di utenti su 240 milioni </a:t>
            </a:r>
            <a:r>
              <a:rPr lang="it-IT" sz="1600" dirty="0" smtClean="0"/>
              <a:t>totali</a:t>
            </a:r>
          </a:p>
          <a:p>
            <a:pPr lvl="1"/>
            <a:r>
              <a:rPr lang="it-IT" dirty="0" smtClean="0"/>
              <a:t>all’interno di una componente connessa può avere interesse ricercare porzioni </a:t>
            </a:r>
            <a:r>
              <a:rPr lang="it-IT" i="1" dirty="0"/>
              <a:t>densamente</a:t>
            </a:r>
            <a:r>
              <a:rPr lang="it-IT" dirty="0"/>
              <a:t> connesse </a:t>
            </a:r>
          </a:p>
          <a:p>
            <a:pPr lvl="1"/>
            <a:r>
              <a:rPr lang="it-IT" dirty="0" smtClean="0"/>
              <a:t>si può studiare se la rete presenta una struttura centro / </a:t>
            </a:r>
            <a:r>
              <a:rPr lang="it-IT" dirty="0"/>
              <a:t>periferia</a:t>
            </a:r>
          </a:p>
          <a:p>
            <a:pPr lvl="1"/>
            <a:r>
              <a:rPr lang="it-IT" dirty="0"/>
              <a:t>si può studiare </a:t>
            </a:r>
            <a:r>
              <a:rPr lang="it-IT" dirty="0" smtClean="0"/>
              <a:t>il ruolo dei nodi che costituiscono una porzione densamente connessa, suddividendoli in entità </a:t>
            </a:r>
            <a:r>
              <a:rPr lang="it-IT" dirty="0"/>
              <a:t>centrali / </a:t>
            </a:r>
            <a:r>
              <a:rPr lang="it-IT" dirty="0" smtClean="0"/>
              <a:t>periferiche</a:t>
            </a:r>
          </a:p>
          <a:p>
            <a:pPr lvl="1"/>
            <a:r>
              <a:rPr lang="is-IS" dirty="0" smtClean="0"/>
              <a:t>…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81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428"/>
          </a:xfrm>
        </p:spPr>
        <p:txBody>
          <a:bodyPr/>
          <a:lstStyle/>
          <a:p>
            <a:r>
              <a:rPr lang="it-IT" smtClean="0"/>
              <a:t>Struttura di una rete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29191" y="1694212"/>
            <a:ext cx="8915400" cy="4671864"/>
          </a:xfrm>
        </p:spPr>
        <p:txBody>
          <a:bodyPr>
            <a:normAutofit/>
          </a:bodyPr>
          <a:lstStyle/>
          <a:p>
            <a:r>
              <a:rPr lang="it-IT" dirty="0" smtClean="0"/>
              <a:t>Talvolta, lo studio dei fenomeni lo porteremo avanti </a:t>
            </a:r>
            <a:r>
              <a:rPr lang="it-IT" i="1" dirty="0" smtClean="0"/>
              <a:t>a </a:t>
            </a:r>
            <a:r>
              <a:rPr lang="it-IT" i="1" dirty="0"/>
              <a:t>livello di </a:t>
            </a:r>
            <a:r>
              <a:rPr lang="it-IT" i="1" dirty="0" smtClean="0"/>
              <a:t>popolazione</a:t>
            </a:r>
            <a:r>
              <a:rPr lang="it-IT" dirty="0" smtClean="0"/>
              <a:t> - senza </a:t>
            </a:r>
            <a:r>
              <a:rPr lang="it-IT" dirty="0"/>
              <a:t>considerare i singoli </a:t>
            </a:r>
            <a:r>
              <a:rPr lang="it-IT" dirty="0" smtClean="0"/>
              <a:t>individui</a:t>
            </a:r>
            <a:endParaRPr lang="it-IT" dirty="0"/>
          </a:p>
          <a:p>
            <a:pPr lvl="1"/>
            <a:r>
              <a:rPr lang="it-IT" sz="1800" dirty="0" smtClean="0"/>
              <a:t>quando consideriamo il fenomeno </a:t>
            </a:r>
            <a:r>
              <a:rPr lang="it-IT" sz="1800" dirty="0" err="1" smtClean="0"/>
              <a:t>rich</a:t>
            </a:r>
            <a:r>
              <a:rPr lang="it-IT" sz="1800" dirty="0" smtClean="0"/>
              <a:t> </a:t>
            </a:r>
            <a:r>
              <a:rPr lang="it-IT" sz="1800" dirty="0" err="1"/>
              <a:t>get</a:t>
            </a:r>
            <a:r>
              <a:rPr lang="it-IT" sz="1800" dirty="0"/>
              <a:t> </a:t>
            </a:r>
            <a:r>
              <a:rPr lang="it-IT" sz="1800" dirty="0" err="1" smtClean="0"/>
              <a:t>richer</a:t>
            </a:r>
            <a:r>
              <a:rPr lang="it-IT" sz="1800" dirty="0" smtClean="0"/>
              <a:t>, ad esempio, studiamo quale è, mediamente, la frazione di individui che ha un elevato grado di popolarità </a:t>
            </a:r>
          </a:p>
          <a:p>
            <a:pPr lvl="1"/>
            <a:r>
              <a:rPr lang="it-IT" sz="1800" dirty="0" smtClean="0"/>
              <a:t>non studiamo, individuo per individuo, qual è la sua popolarità!</a:t>
            </a:r>
          </a:p>
          <a:p>
            <a:r>
              <a:rPr lang="it-IT" dirty="0" smtClean="0"/>
              <a:t>Talvolta </a:t>
            </a:r>
            <a:r>
              <a:rPr lang="it-IT" dirty="0"/>
              <a:t>per comprendere </a:t>
            </a:r>
            <a:r>
              <a:rPr lang="it-IT" dirty="0" smtClean="0"/>
              <a:t>altri fenomeni, </a:t>
            </a:r>
            <a:r>
              <a:rPr lang="it-IT" dirty="0"/>
              <a:t>occorrerà considerare la struttura fisica della </a:t>
            </a:r>
            <a:r>
              <a:rPr lang="it-IT" dirty="0" smtClean="0"/>
              <a:t>rete </a:t>
            </a:r>
          </a:p>
          <a:p>
            <a:pPr lvl="1"/>
            <a:r>
              <a:rPr lang="it-IT" sz="1800" dirty="0" smtClean="0"/>
              <a:t>ad esempio, per comprendere il ruolo di una certa relazione all’interno di una data rete, dobbiamo studiare precisamente la topologia di quella rete 	</a:t>
            </a:r>
          </a:p>
          <a:p>
            <a:pPr lvl="2"/>
            <a:r>
              <a:rPr lang="it-IT" sz="1600" dirty="0" smtClean="0"/>
              <a:t>come </a:t>
            </a:r>
            <a:r>
              <a:rPr lang="it-IT" sz="1600" dirty="0"/>
              <a:t>accade </a:t>
            </a:r>
            <a:r>
              <a:rPr lang="it-IT" sz="1600" dirty="0" smtClean="0"/>
              <a:t>nello studio dei </a:t>
            </a:r>
            <a:r>
              <a:rPr lang="it-IT" sz="1600" dirty="0"/>
              <a:t>fenomeni di </a:t>
            </a:r>
            <a:r>
              <a:rPr lang="it-IT" sz="1600" dirty="0" smtClean="0"/>
              <a:t>diffusione</a:t>
            </a:r>
          </a:p>
          <a:p>
            <a:pPr lvl="1"/>
            <a:r>
              <a:rPr lang="it-IT" sz="1800" dirty="0" smtClean="0"/>
              <a:t>relazione per relazione!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04249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428"/>
          </a:xfrm>
        </p:spPr>
        <p:txBody>
          <a:bodyPr/>
          <a:lstStyle/>
          <a:p>
            <a:r>
              <a:rPr lang="it-IT" smtClean="0"/>
              <a:t>Struttura di una rete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29191" y="1694212"/>
            <a:ext cx="8915400" cy="4556117"/>
          </a:xfrm>
        </p:spPr>
        <p:txBody>
          <a:bodyPr>
            <a:normAutofit/>
          </a:bodyPr>
          <a:lstStyle/>
          <a:p>
            <a:r>
              <a:rPr lang="it-IT" dirty="0" smtClean="0"/>
              <a:t>In ogni caso, poiché una rete è un insieme di individui e delle relazioni che intercorrono fra essi</a:t>
            </a:r>
          </a:p>
          <a:p>
            <a:r>
              <a:rPr lang="it-IT" dirty="0"/>
              <a:t>n</a:t>
            </a:r>
            <a:r>
              <a:rPr lang="it-IT" dirty="0" smtClean="0"/>
              <a:t>eanche a dirlo, una rete viene modellata attraverso un grafo!</a:t>
            </a:r>
          </a:p>
          <a:p>
            <a:r>
              <a:rPr lang="it-IT" dirty="0" smtClean="0"/>
              <a:t>E per studiare i fenomeni che avvengono all’interno di una rete utilizzeremo tutte le nozioni che già conosciamo di teoria dei grafi</a:t>
            </a:r>
          </a:p>
          <a:p>
            <a:pPr lvl="1"/>
            <a:r>
              <a:rPr lang="it-IT" dirty="0"/>
              <a:t>grafi non orientati / orientati</a:t>
            </a:r>
          </a:p>
          <a:p>
            <a:pPr lvl="1"/>
            <a:r>
              <a:rPr lang="it-IT" dirty="0"/>
              <a:t>percorsi</a:t>
            </a:r>
          </a:p>
          <a:p>
            <a:pPr lvl="1"/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trees</a:t>
            </a:r>
            <a:endParaRPr lang="it-IT" dirty="0"/>
          </a:p>
          <a:p>
            <a:pPr lvl="1"/>
            <a:r>
              <a:rPr lang="it-IT" dirty="0"/>
              <a:t>componenti connesse</a:t>
            </a:r>
          </a:p>
          <a:p>
            <a:pPr lvl="1"/>
            <a:r>
              <a:rPr lang="it-IT" dirty="0"/>
              <a:t>diametro</a:t>
            </a:r>
          </a:p>
          <a:p>
            <a:pPr lvl="1"/>
            <a:r>
              <a:rPr lang="is-IS" dirty="0" smtClean="0"/>
              <a:t>BFS …</a:t>
            </a:r>
            <a:endParaRPr lang="it-IT" dirty="0" smtClean="0"/>
          </a:p>
          <a:p>
            <a:r>
              <a:rPr lang="it-IT" dirty="0" smtClean="0"/>
              <a:t>Tutto ciò è descritto nel capitolo 2 del testo (argomenti che assumo noti)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998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428"/>
          </a:xfrm>
        </p:spPr>
        <p:txBody>
          <a:bodyPr/>
          <a:lstStyle/>
          <a:p>
            <a:r>
              <a:rPr lang="it-IT" dirty="0" smtClean="0"/>
              <a:t>C’è rete e rete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4812" y="1290452"/>
            <a:ext cx="8193583" cy="4575958"/>
          </a:xfrm>
        </p:spPr>
        <p:txBody>
          <a:bodyPr>
            <a:normAutofit/>
          </a:bodyPr>
          <a:lstStyle/>
          <a:p>
            <a:r>
              <a:rPr lang="it-IT" dirty="0" smtClean="0"/>
              <a:t>Sì</a:t>
            </a:r>
            <a:r>
              <a:rPr lang="it-IT" dirty="0"/>
              <a:t>, ma </a:t>
            </a:r>
            <a:r>
              <a:rPr lang="it-IT" dirty="0" smtClean="0"/>
              <a:t>per </a:t>
            </a:r>
            <a:r>
              <a:rPr lang="it-IT" dirty="0"/>
              <a:t>studiare i fenomeni che avvengono all’interno di </a:t>
            </a:r>
            <a:r>
              <a:rPr lang="it-IT" i="1" dirty="0"/>
              <a:t>una</a:t>
            </a:r>
            <a:r>
              <a:rPr lang="it-IT" dirty="0"/>
              <a:t> </a:t>
            </a:r>
            <a:r>
              <a:rPr lang="it-IT" dirty="0" smtClean="0"/>
              <a:t>rete, </a:t>
            </a:r>
            <a:r>
              <a:rPr lang="it-IT" i="1" dirty="0"/>
              <a:t>quella</a:t>
            </a:r>
            <a:r>
              <a:rPr lang="it-IT" dirty="0"/>
              <a:t> </a:t>
            </a:r>
            <a:r>
              <a:rPr lang="it-IT" dirty="0" smtClean="0"/>
              <a:t>rete bisogna averla sotto gli occhi!</a:t>
            </a:r>
          </a:p>
          <a:p>
            <a:r>
              <a:rPr lang="it-IT" dirty="0" smtClean="0"/>
              <a:t>Così, per esempio, qualcuno ci mostra una certa rete, noi la modelliamo tramite un grafo, e poi studiamo le sue proprietà</a:t>
            </a:r>
          </a:p>
          <a:p>
            <a:pPr lvl="1"/>
            <a:r>
              <a:rPr lang="it-IT" dirty="0"/>
              <a:t>se la rete contiene Componenti </a:t>
            </a:r>
            <a:r>
              <a:rPr lang="it-IT" dirty="0" smtClean="0"/>
              <a:t>Giganti </a:t>
            </a:r>
          </a:p>
          <a:p>
            <a:pPr lvl="1"/>
            <a:r>
              <a:rPr lang="it-IT" dirty="0" smtClean="0"/>
              <a:t>possiamo studiare la funzione che, in quel grafo, esprime il numero di nodi che hanno un certo grado</a:t>
            </a:r>
          </a:p>
          <a:p>
            <a:pPr lvl="1"/>
            <a:r>
              <a:rPr lang="it-IT" dirty="0" smtClean="0"/>
              <a:t>possiamo studiare il diametro di quel grafo</a:t>
            </a:r>
          </a:p>
          <a:p>
            <a:pPr lvl="1"/>
            <a:r>
              <a:rPr lang="is-IS" dirty="0" smtClean="0"/>
              <a:t>…</a:t>
            </a:r>
            <a:r>
              <a:rPr lang="it-IT" dirty="0" smtClean="0"/>
              <a:t> </a:t>
            </a:r>
            <a:endParaRPr lang="it-IT" dirty="0"/>
          </a:p>
          <a:p>
            <a:r>
              <a:rPr lang="it-IT" dirty="0" smtClean="0"/>
              <a:t>Però, potremmo essere interessati a studiare le stesse questioni da un altro punto di vista</a:t>
            </a:r>
            <a:r>
              <a:rPr lang="is-IS" dirty="0" smtClean="0"/>
              <a:t>…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131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428"/>
          </a:xfrm>
        </p:spPr>
        <p:txBody>
          <a:bodyPr/>
          <a:lstStyle/>
          <a:p>
            <a:r>
              <a:rPr lang="it-IT" dirty="0" smtClean="0"/>
              <a:t>C’è rete e rete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4812" y="1290451"/>
            <a:ext cx="8915400" cy="5110349"/>
          </a:xfrm>
        </p:spPr>
        <p:txBody>
          <a:bodyPr>
            <a:normAutofit/>
          </a:bodyPr>
          <a:lstStyle/>
          <a:p>
            <a:r>
              <a:rPr lang="it-IT" dirty="0" smtClean="0"/>
              <a:t>Però, potremmo essere interessati a studiare le stesse questioni da un altro punto di vista:</a:t>
            </a:r>
          </a:p>
          <a:p>
            <a:pPr lvl="1"/>
            <a:r>
              <a:rPr lang="it-IT" dirty="0" smtClean="0"/>
              <a:t>qual è, mediamente, il diametro di una rete sociale, espresso in funzione del numero dei nodi?</a:t>
            </a:r>
          </a:p>
          <a:p>
            <a:pPr lvl="1"/>
            <a:r>
              <a:rPr lang="it-IT" dirty="0"/>
              <a:t>in funzione del </a:t>
            </a:r>
            <a:r>
              <a:rPr lang="it-IT" dirty="0" smtClean="0"/>
              <a:t>grado, qual è, mediamente, la frazione del numero di nodi  che ha un certo grado in una rete sociale?</a:t>
            </a:r>
          </a:p>
          <a:p>
            <a:r>
              <a:rPr lang="it-IT" dirty="0" smtClean="0"/>
              <a:t>Per occuparci di queste questioni occorre considerare tante (ma tante) reti</a:t>
            </a:r>
          </a:p>
          <a:p>
            <a:r>
              <a:rPr lang="it-IT" dirty="0" smtClean="0"/>
              <a:t>E queste reti, dove le prendiamo????</a:t>
            </a:r>
          </a:p>
          <a:p>
            <a:r>
              <a:rPr lang="it-IT" dirty="0" smtClean="0"/>
              <a:t>Sì perché ottenere i dati di una rete vera non è una cosa facile facile</a:t>
            </a:r>
          </a:p>
          <a:p>
            <a:pPr lvl="1"/>
            <a:r>
              <a:rPr lang="it-IT" dirty="0" smtClean="0"/>
              <a:t>i dati, chi ce li ha se li tiene!</a:t>
            </a:r>
          </a:p>
          <a:p>
            <a:r>
              <a:rPr lang="it-IT" dirty="0" smtClean="0"/>
              <a:t>E poi, comunque, di reti vere, in circolazione, ce ne sono un numero limitato</a:t>
            </a:r>
          </a:p>
          <a:p>
            <a:pPr lvl="1"/>
            <a:r>
              <a:rPr lang="it-IT" dirty="0" smtClean="0"/>
              <a:t>comunque non abbastanza per un’indagine statistica</a:t>
            </a:r>
          </a:p>
          <a:p>
            <a:r>
              <a:rPr lang="it-IT" dirty="0" smtClean="0"/>
              <a:t>E allora?! Vorrà dire che le reti ce le dovremo inventare</a:t>
            </a:r>
            <a:r>
              <a:rPr lang="is-IS" dirty="0" smtClean="0"/>
              <a:t>…</a:t>
            </a:r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33260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8215</TotalTime>
  <Words>1502</Words>
  <Application>Microsoft Macintosh PowerPoint</Application>
  <PresentationFormat>Widescreen</PresentationFormat>
  <Paragraphs>197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Apple Chancery</vt:lpstr>
      <vt:lpstr>Cambria Math</vt:lpstr>
      <vt:lpstr>Century Gothic</vt:lpstr>
      <vt:lpstr>Wingdings 3</vt:lpstr>
      <vt:lpstr>Arial</vt:lpstr>
      <vt:lpstr>Filo</vt:lpstr>
      <vt:lpstr>Introduzione al corso di Analisi di Reti</vt:lpstr>
      <vt:lpstr>Premessa</vt:lpstr>
      <vt:lpstr>Analisi di Reti</vt:lpstr>
      <vt:lpstr>Reti</vt:lpstr>
      <vt:lpstr>Struttura di una rete</vt:lpstr>
      <vt:lpstr>Struttura di una rete</vt:lpstr>
      <vt:lpstr>Struttura di una rete</vt:lpstr>
      <vt:lpstr>C’è rete e rete</vt:lpstr>
      <vt:lpstr>C’è rete e rete</vt:lpstr>
      <vt:lpstr>Modelli generativi di grafi casuali</vt:lpstr>
      <vt:lpstr>Il modello di Erdo ̈s-Renyi</vt:lpstr>
      <vt:lpstr>Il modello di Erdo ̈s-Renyi</vt:lpstr>
      <vt:lpstr>Il modello di Erdo ̈s-Renyi – componenti giganti</vt:lpstr>
      <vt:lpstr>Il modello di Erdo ̈s-Renyi – componenti giganti</vt:lpstr>
      <vt:lpstr>Il modello di Erdo ̈s-Renyi – componenti giganti</vt:lpstr>
      <vt:lpstr>Il modello di Erdo ̈s-Renyi – componenti giganti</vt:lpstr>
      <vt:lpstr>Il modello di Erdo ̈s-Renyi – componenti giganti</vt:lpstr>
      <vt:lpstr>Il modello di Erdo ̈s-Renyi – componenti giganti</vt:lpstr>
      <vt:lpstr>Il modello di Erdo ̈s-Renyi – grado dei nodi</vt:lpstr>
      <vt:lpstr>Il modello di Erdo ̈s-Renyi - grado dei nodi</vt:lpstr>
      <vt:lpstr>Il modello di Erdo ̈s-Renyi - grado dei nodi</vt:lpstr>
      <vt:lpstr>Il modello di Erdo ̈s-Renyi - grado dei nodi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Utente di Microsoft Office</cp:lastModifiedBy>
  <cp:revision>218</cp:revision>
  <dcterms:created xsi:type="dcterms:W3CDTF">2020-03-06T09:19:14Z</dcterms:created>
  <dcterms:modified xsi:type="dcterms:W3CDTF">2020-11-20T10:31:52Z</dcterms:modified>
</cp:coreProperties>
</file>