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03" r:id="rId4"/>
    <p:sldId id="304" r:id="rId5"/>
    <p:sldId id="311" r:id="rId6"/>
    <p:sldId id="305" r:id="rId7"/>
    <p:sldId id="307" r:id="rId8"/>
    <p:sldId id="306" r:id="rId9"/>
    <p:sldId id="308" r:id="rId10"/>
    <p:sldId id="309" r:id="rId11"/>
    <p:sldId id="318" r:id="rId12"/>
    <p:sldId id="312" r:id="rId13"/>
    <p:sldId id="313" r:id="rId14"/>
    <p:sldId id="314" r:id="rId15"/>
    <p:sldId id="315" r:id="rId16"/>
    <p:sldId id="316" r:id="rId17"/>
    <p:sldId id="319" r:id="rId18"/>
    <p:sldId id="317" r:id="rId19"/>
    <p:sldId id="320" r:id="rId20"/>
    <p:sldId id="321" r:id="rId21"/>
    <p:sldId id="322" r:id="rId22"/>
    <p:sldId id="323" r:id="rId23"/>
    <p:sldId id="324" r:id="rId24"/>
    <p:sldId id="325" r:id="rId25"/>
    <p:sldId id="326" r:id="rId26"/>
    <p:sldId id="327" r:id="rId27"/>
    <p:sldId id="329" r:id="rId28"/>
    <p:sldId id="302" r:id="rId29"/>
    <p:sldId id="33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DCF"/>
    <a:srgbClr val="DD5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611"/>
  </p:normalViewPr>
  <p:slideViewPr>
    <p:cSldViewPr snapToGrid="0" snapToObjects="1">
      <p:cViewPr>
        <p:scale>
          <a:sx n="110" d="100"/>
          <a:sy n="110" d="100"/>
        </p:scale>
        <p:origin x="82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stile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stile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stile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stile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stile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stile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stile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stile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stile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stile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stile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stile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Trascinare l'immagine su un segnaposto o fare clic sull'icona per aggiungerla</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stile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10/19/20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Questioni di popolarità</a:t>
            </a:r>
            <a:endParaRPr lang="it-IT" dirty="0"/>
          </a:p>
        </p:txBody>
      </p:sp>
      <p:sp>
        <p:nvSpPr>
          <p:cNvPr id="3" name="Sottotitolo 2"/>
          <p:cNvSpPr>
            <a:spLocks noGrp="1"/>
          </p:cNvSpPr>
          <p:nvPr>
            <p:ph type="subTitle" idx="1"/>
          </p:nvPr>
        </p:nvSpPr>
        <p:spPr/>
        <p:txBody>
          <a:bodyPr/>
          <a:lstStyle/>
          <a:p>
            <a:r>
              <a:rPr lang="it-IT" dirty="0" smtClean="0"/>
              <a:t>Il materiale esposto in questi lucidi corrisponde al Cap. 18 del testo</a:t>
            </a:r>
          </a:p>
        </p:txBody>
      </p:sp>
    </p:spTree>
    <p:extLst>
      <p:ext uri="{BB962C8B-B14F-4D97-AF65-F5344CB8AC3E}">
        <p14:creationId xmlns:p14="http://schemas.microsoft.com/office/powerpoint/2010/main" val="19232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25766" y="104172"/>
            <a:ext cx="8911687" cy="925975"/>
          </a:xfrm>
        </p:spPr>
        <p:txBody>
          <a:bodyPr>
            <a:normAutofit/>
          </a:bodyPr>
          <a:lstStyle/>
          <a:p>
            <a:r>
              <a:rPr lang="it-IT" dirty="0" smtClean="0"/>
              <a:t>Un modello per la </a:t>
            </a:r>
            <a:r>
              <a:rPr lang="it-IT" dirty="0" err="1" smtClean="0"/>
              <a:t>Power</a:t>
            </a:r>
            <a:r>
              <a:rPr lang="it-IT" dirty="0" smtClean="0"/>
              <a:t> Law</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025765" y="868102"/>
                <a:ext cx="9132229" cy="5798916"/>
              </a:xfrm>
            </p:spPr>
            <p:txBody>
              <a:bodyPr>
                <a:normAutofit/>
              </a:bodyPr>
              <a:lstStyle/>
              <a:p>
                <a:r>
                  <a:rPr lang="it-IT" dirty="0" smtClean="0">
                    <a:solidFill>
                      <a:schemeClr val="tx1"/>
                    </a:solidFill>
                  </a:rPr>
                  <a:t>Abbiamo costruito un modello che descrive il fenomeno </a:t>
                </a:r>
                <a:r>
                  <a:rPr lang="it-IT" b="1" dirty="0" err="1">
                    <a:solidFill>
                      <a:srgbClr val="DD51E7"/>
                    </a:solidFill>
                  </a:rPr>
                  <a:t>Rich</a:t>
                </a:r>
                <a:r>
                  <a:rPr lang="it-IT" b="1" dirty="0">
                    <a:solidFill>
                      <a:srgbClr val="DD51E7"/>
                    </a:solidFill>
                  </a:rPr>
                  <a:t> </a:t>
                </a:r>
                <a:r>
                  <a:rPr lang="it-IT" b="1" dirty="0" err="1">
                    <a:solidFill>
                      <a:srgbClr val="DD51E7"/>
                    </a:solidFill>
                  </a:rPr>
                  <a:t>Get</a:t>
                </a:r>
                <a:r>
                  <a:rPr lang="it-IT" b="1" dirty="0">
                    <a:solidFill>
                      <a:srgbClr val="DD51E7"/>
                    </a:solidFill>
                  </a:rPr>
                  <a:t> </a:t>
                </a:r>
                <a:r>
                  <a:rPr lang="it-IT" b="1" dirty="0" err="1" smtClean="0">
                    <a:solidFill>
                      <a:srgbClr val="DD51E7"/>
                    </a:solidFill>
                  </a:rPr>
                  <a:t>Richer</a:t>
                </a:r>
                <a:endParaRPr lang="it-IT" b="1" dirty="0" smtClean="0">
                  <a:solidFill>
                    <a:srgbClr val="DD51E7"/>
                  </a:solidFill>
                </a:endParaRPr>
              </a:p>
              <a:p>
                <a:r>
                  <a:rPr lang="it-IT" dirty="0" smtClean="0">
                    <a:solidFill>
                      <a:schemeClr val="tx1"/>
                    </a:solidFill>
                  </a:rPr>
                  <a:t>Resta da verificare se i grafi generati in accordo a questo modello esibiscono una </a:t>
                </a:r>
                <a:r>
                  <a:rPr lang="it-IT" dirty="0" err="1" smtClean="0">
                    <a:solidFill>
                      <a:schemeClr val="tx1"/>
                    </a:solidFill>
                  </a:rPr>
                  <a:t>Power</a:t>
                </a:r>
                <a:r>
                  <a:rPr lang="it-IT" dirty="0" smtClean="0">
                    <a:solidFill>
                      <a:schemeClr val="tx1"/>
                    </a:solidFill>
                  </a:rPr>
                  <a:t> Law</a:t>
                </a:r>
              </a:p>
              <a:p>
                <a:pPr lvl="1"/>
                <a:r>
                  <a:rPr lang="it-IT" dirty="0" smtClean="0">
                    <a:solidFill>
                      <a:schemeClr val="tx1"/>
                    </a:solidFill>
                  </a:rPr>
                  <a:t>ossia, che la funzione che descrive il numero atteso di nodi di grado k si comporta come l’inverso di un polinomio</a:t>
                </a:r>
              </a:p>
              <a:p>
                <a:r>
                  <a:rPr lang="it-IT" dirty="0" smtClean="0">
                    <a:solidFill>
                      <a:schemeClr val="tx1"/>
                    </a:solidFill>
                  </a:rPr>
                  <a:t>Per farlo, occorre formalizzare: per ogni coppia di interi i e </a:t>
                </a:r>
                <a:r>
                  <a:rPr lang="it-IT" dirty="0" err="1" smtClean="0">
                    <a:solidFill>
                      <a:schemeClr val="tx1"/>
                    </a:solidFill>
                  </a:rPr>
                  <a:t>j</a:t>
                </a:r>
                <a:r>
                  <a:rPr lang="it-IT" dirty="0" smtClean="0">
                    <a:solidFill>
                      <a:schemeClr val="tx1"/>
                    </a:solidFill>
                  </a:rPr>
                  <a:t> tali che i &gt; </a:t>
                </a:r>
                <a:r>
                  <a:rPr lang="it-IT" dirty="0" err="1" smtClean="0">
                    <a:solidFill>
                      <a:schemeClr val="tx1"/>
                    </a:solidFill>
                  </a:rPr>
                  <a:t>j</a:t>
                </a:r>
                <a:r>
                  <a:rPr lang="it-IT" dirty="0" smtClean="0">
                    <a:solidFill>
                      <a:schemeClr val="tx1"/>
                    </a:solidFill>
                  </a:rPr>
                  <a:t> e 	    i </a:t>
                </a:r>
                <a14:m>
                  <m:oMath xmlns:m="http://schemas.openxmlformats.org/officeDocument/2006/math">
                    <m:r>
                      <a:rPr lang="it-IT" i="1" dirty="0" smtClean="0">
                        <a:solidFill>
                          <a:schemeClr val="tx1"/>
                        </a:solidFill>
                        <a:latin typeface="Cambria Math" charset="0"/>
                        <a:ea typeface="Cambria Math" charset="0"/>
                        <a:cs typeface="Cambria Math" charset="0"/>
                      </a:rPr>
                      <m:t>≥</m:t>
                    </m:r>
                  </m:oMath>
                </a14:m>
                <a:r>
                  <a:rPr lang="it-IT" dirty="0" smtClean="0">
                    <a:solidFill>
                      <a:schemeClr val="tx1"/>
                    </a:solidFill>
                  </a:rPr>
                  <a:t> 2, introduciamo la variabile aleatoria </a:t>
                </a:r>
                <a:r>
                  <a:rPr lang="it-IT" dirty="0">
                    <a:solidFill>
                      <a:schemeClr val="tx1"/>
                    </a:solidFill>
                  </a:rPr>
                  <a:t>												</a:t>
                </a:r>
                <a:r>
                  <a:rPr lang="it-IT" dirty="0" smtClean="0">
                    <a:solidFill>
                      <a:schemeClr val="tx1"/>
                    </a:solidFill>
                  </a:rPr>
                  <a:t>	d</a:t>
                </a:r>
                <a:r>
                  <a:rPr lang="it-IT" sz="1100" dirty="0" smtClean="0">
                    <a:solidFill>
                      <a:schemeClr val="tx1"/>
                    </a:solidFill>
                  </a:rPr>
                  <a:t> </a:t>
                </a:r>
                <a:r>
                  <a:rPr lang="it-IT" sz="2000" baseline="-25000" dirty="0">
                    <a:solidFill>
                      <a:schemeClr val="tx1"/>
                    </a:solidFill>
                  </a:rPr>
                  <a:t>i </a:t>
                </a:r>
                <a:r>
                  <a:rPr lang="it-IT" sz="2000" baseline="-25000" dirty="0" err="1">
                    <a:solidFill>
                      <a:schemeClr val="tx1"/>
                    </a:solidFill>
                  </a:rPr>
                  <a:t>j</a:t>
                </a:r>
                <a:r>
                  <a:rPr lang="it-IT" baseline="-25000" dirty="0">
                    <a:solidFill>
                      <a:schemeClr val="tx1"/>
                    </a:solidFill>
                  </a:rPr>
                  <a:t> </a:t>
                </a:r>
                <a:r>
                  <a:rPr lang="it-IT" dirty="0">
                    <a:solidFill>
                      <a:schemeClr val="tx1"/>
                    </a:solidFill>
                  </a:rPr>
                  <a:t>= </a:t>
                </a:r>
                <a14:m>
                  <m:oMath xmlns:m="http://schemas.openxmlformats.org/officeDocument/2006/math">
                    <m:d>
                      <m:dPr>
                        <m:begChr m:val="{"/>
                        <m:endChr m:val=""/>
                        <m:ctrlPr>
                          <a:rPr lang="cs-CZ" i="1">
                            <a:solidFill>
                              <a:schemeClr val="tx1"/>
                            </a:solidFill>
                            <a:latin typeface="Cambria Math" charset="0"/>
                          </a:rPr>
                        </m:ctrlPr>
                      </m:dPr>
                      <m:e>
                        <m:eqArr>
                          <m:eqArrPr>
                            <m:ctrlPr>
                              <a:rPr lang="cs-CZ" i="1">
                                <a:solidFill>
                                  <a:schemeClr val="tx1"/>
                                </a:solidFill>
                                <a:latin typeface="Cambria Math" charset="0"/>
                              </a:rPr>
                            </m:ctrlPr>
                          </m:eqArrPr>
                          <m:e>
                            <m:r>
                              <a:rPr lang="it-IT">
                                <a:solidFill>
                                  <a:schemeClr val="tx1"/>
                                </a:solidFill>
                                <a:latin typeface="Cambria Math" charset="0"/>
                              </a:rPr>
                              <m:t>1         </m:t>
                            </m:r>
                            <m:r>
                              <m:rPr>
                                <m:sty m:val="p"/>
                              </m:rPr>
                              <a:rPr lang="it-IT">
                                <a:solidFill>
                                  <a:schemeClr val="tx1"/>
                                </a:solidFill>
                                <a:latin typeface="Cambria Math" charset="0"/>
                              </a:rPr>
                              <m:t>se</m:t>
                            </m:r>
                            <m:r>
                              <a:rPr lang="it-IT">
                                <a:solidFill>
                                  <a:schemeClr val="tx1"/>
                                </a:solidFill>
                                <a:latin typeface="Cambria Math" charset="0"/>
                              </a:rPr>
                              <m:t> </m:t>
                            </m:r>
                            <m:d>
                              <m:dPr>
                                <m:ctrlPr>
                                  <a:rPr lang="it-IT" i="1">
                                    <a:solidFill>
                                      <a:schemeClr val="tx1"/>
                                    </a:solidFill>
                                    <a:latin typeface="Cambria Math" charset="0"/>
                                  </a:rPr>
                                </m:ctrlPr>
                              </m:dPr>
                              <m:e>
                                <m:r>
                                  <m:rPr>
                                    <m:sty m:val="p"/>
                                  </m:rPr>
                                  <a:rPr lang="it-IT">
                                    <a:solidFill>
                                      <a:schemeClr val="tx1"/>
                                    </a:solidFill>
                                    <a:latin typeface="Cambria Math" charset="0"/>
                                  </a:rPr>
                                  <m:t>i</m:t>
                                </m:r>
                                <m:r>
                                  <a:rPr lang="it-IT">
                                    <a:solidFill>
                                      <a:schemeClr val="tx1"/>
                                    </a:solidFill>
                                    <a:latin typeface="Cambria Math" charset="0"/>
                                  </a:rPr>
                                  <m:t>,</m:t>
                                </m:r>
                                <m:r>
                                  <m:rPr>
                                    <m:sty m:val="p"/>
                                  </m:rPr>
                                  <a:rPr lang="it-IT">
                                    <a:solidFill>
                                      <a:schemeClr val="tx1"/>
                                    </a:solidFill>
                                    <a:latin typeface="Cambria Math" charset="0"/>
                                  </a:rPr>
                                  <m:t>j</m:t>
                                </m:r>
                              </m:e>
                            </m:d>
                            <m:r>
                              <a:rPr lang="it-IT">
                                <a:solidFill>
                                  <a:schemeClr val="tx1"/>
                                </a:solidFill>
                                <a:latin typeface="Cambria Math" charset="0"/>
                                <a:ea typeface="Cambria Math" charset="0"/>
                                <a:cs typeface="Cambria Math" charset="0"/>
                              </a:rPr>
                              <m:t>∈</m:t>
                            </m:r>
                            <m:r>
                              <m:rPr>
                                <m:sty m:val="p"/>
                              </m:rPr>
                              <a:rPr lang="it-IT">
                                <a:solidFill>
                                  <a:schemeClr val="tx1"/>
                                </a:solidFill>
                                <a:latin typeface="Cambria Math" charset="0"/>
                                <a:ea typeface="Cambria Math" charset="0"/>
                                <a:cs typeface="Cambria Math" charset="0"/>
                              </a:rPr>
                              <m:t>E</m:t>
                            </m:r>
                          </m:e>
                          <m:e>
                            <m:r>
                              <a:rPr lang="it-IT">
                                <a:solidFill>
                                  <a:schemeClr val="tx1"/>
                                </a:solidFill>
                                <a:latin typeface="Cambria Math" charset="0"/>
                              </a:rPr>
                              <m:t>0          </m:t>
                            </m:r>
                            <m:r>
                              <m:rPr>
                                <m:sty m:val="p"/>
                              </m:rPr>
                              <a:rPr lang="it-IT">
                                <a:solidFill>
                                  <a:schemeClr val="tx1"/>
                                </a:solidFill>
                                <a:latin typeface="Cambria Math" charset="0"/>
                              </a:rPr>
                              <m:t>altrimenti</m:t>
                            </m:r>
                          </m:e>
                        </m:eqArr>
                      </m:e>
                    </m:d>
                  </m:oMath>
                </a14:m>
                <a:endParaRPr lang="it-IT" dirty="0" smtClean="0">
                  <a:solidFill>
                    <a:schemeClr val="tx1"/>
                  </a:solidFill>
                </a:endParaRPr>
              </a:p>
              <a:p>
                <a:r>
                  <a:rPr lang="it-IT" dirty="0" smtClean="0">
                    <a:solidFill>
                      <a:schemeClr val="tx1"/>
                    </a:solidFill>
                  </a:rPr>
                  <a:t>Allora, </a:t>
                </a:r>
                <a:r>
                  <a:rPr lang="it-IT" dirty="0">
                    <a:solidFill>
                      <a:schemeClr val="tx1"/>
                    </a:solidFill>
                  </a:rPr>
                  <a:t>in accordo alle regole che abbiamo descritto</a:t>
                </a:r>
              </a:p>
              <a:p>
                <a:pPr lvl="1"/>
                <a:r>
                  <a:rPr lang="it-IT" dirty="0" err="1" smtClean="0">
                    <a:solidFill>
                      <a:schemeClr val="tx1"/>
                    </a:solidFill>
                  </a:rPr>
                  <a:t>P</a:t>
                </a:r>
                <a:r>
                  <a:rPr lang="it-IT" dirty="0" smtClean="0">
                    <a:solidFill>
                      <a:schemeClr val="tx1"/>
                    </a:solidFill>
                  </a:rPr>
                  <a:t>(d </a:t>
                </a:r>
                <a:r>
                  <a:rPr lang="it-IT" sz="1800" baseline="-25000" dirty="0">
                    <a:solidFill>
                      <a:schemeClr val="tx1"/>
                    </a:solidFill>
                  </a:rPr>
                  <a:t>i </a:t>
                </a:r>
                <a:r>
                  <a:rPr lang="it-IT" sz="1800" baseline="-25000" dirty="0" err="1" smtClean="0">
                    <a:solidFill>
                      <a:schemeClr val="tx1"/>
                    </a:solidFill>
                  </a:rPr>
                  <a:t>j</a:t>
                </a:r>
                <a:r>
                  <a:rPr lang="it-IT" sz="1800" baseline="-25000" dirty="0" smtClean="0">
                    <a:solidFill>
                      <a:schemeClr val="tx1"/>
                    </a:solidFill>
                  </a:rPr>
                  <a:t> </a:t>
                </a:r>
                <a:r>
                  <a:rPr lang="it-IT" dirty="0" smtClean="0">
                    <a:solidFill>
                      <a:schemeClr val="tx1"/>
                    </a:solidFill>
                  </a:rPr>
                  <a:t>=1</a:t>
                </a:r>
                <a:r>
                  <a:rPr lang="it-IT" dirty="0">
                    <a:solidFill>
                      <a:schemeClr val="tx1"/>
                    </a:solidFill>
                  </a:rPr>
                  <a:t>) </a:t>
                </a:r>
                <a:r>
                  <a:rPr lang="it-IT" dirty="0" smtClean="0">
                    <a:solidFill>
                      <a:schemeClr val="tx1"/>
                    </a:solidFill>
                  </a:rPr>
                  <a:t> =  </a:t>
                </a:r>
                <a:r>
                  <a:rPr lang="it-IT" dirty="0" err="1" smtClean="0">
                    <a:solidFill>
                      <a:schemeClr val="tx1"/>
                    </a:solidFill>
                  </a:rPr>
                  <a:t>p</a:t>
                </a:r>
                <a:r>
                  <a:rPr lang="it-IT" dirty="0" smtClean="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probabilità che venga scelto il nodo </a:t>
                </a:r>
                <a:r>
                  <a:rPr lang="it-IT" dirty="0" err="1">
                    <a:solidFill>
                      <a:schemeClr val="tx1"/>
                    </a:solidFill>
                  </a:rPr>
                  <a:t>j</a:t>
                </a:r>
                <a:r>
                  <a:rPr lang="it-IT" dirty="0">
                    <a:solidFill>
                      <a:schemeClr val="tx1"/>
                    </a:solidFill>
                  </a:rPr>
                  <a:t> 								</a:t>
                </a:r>
                <a:r>
                  <a:rPr lang="it-IT" dirty="0" smtClean="0">
                    <a:solidFill>
                      <a:schemeClr val="tx1"/>
                    </a:solidFill>
                  </a:rPr>
                  <a:t>		+ </a:t>
                </a:r>
                <a:r>
                  <a:rPr lang="it-IT" dirty="0">
                    <a:solidFill>
                      <a:schemeClr val="tx1"/>
                    </a:solidFill>
                  </a:rPr>
                  <a:t>(1-p)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probabilità che venga scelto un nodo h tale che </a:t>
                </a:r>
                <a:r>
                  <a:rPr lang="it-IT" dirty="0" smtClean="0">
                    <a:solidFill>
                      <a:schemeClr val="tx1"/>
                    </a:solidFill>
                  </a:rPr>
                  <a:t>d</a:t>
                </a:r>
                <a:r>
                  <a:rPr lang="it-IT" sz="800" dirty="0" smtClean="0">
                    <a:solidFill>
                      <a:schemeClr val="tx1"/>
                    </a:solidFill>
                  </a:rPr>
                  <a:t>  </a:t>
                </a:r>
                <a:r>
                  <a:rPr lang="it-IT" sz="1800" baseline="-25000" dirty="0" smtClean="0">
                    <a:solidFill>
                      <a:schemeClr val="tx1"/>
                    </a:solidFill>
                  </a:rPr>
                  <a:t>h </a:t>
                </a:r>
                <a:r>
                  <a:rPr lang="it-IT" sz="1800" baseline="-25000" dirty="0" err="1" smtClean="0">
                    <a:solidFill>
                      <a:schemeClr val="tx1"/>
                    </a:solidFill>
                  </a:rPr>
                  <a:t>j</a:t>
                </a:r>
                <a:r>
                  <a:rPr lang="it-IT" baseline="-25000" dirty="0" smtClean="0">
                    <a:solidFill>
                      <a:schemeClr val="tx1"/>
                    </a:solidFill>
                  </a:rPr>
                  <a:t> </a:t>
                </a:r>
                <a:r>
                  <a:rPr lang="it-IT" dirty="0" smtClean="0">
                    <a:solidFill>
                      <a:schemeClr val="tx1"/>
                    </a:solidFill>
                  </a:rPr>
                  <a:t>=</a:t>
                </a:r>
                <a:r>
                  <a:rPr lang="it-IT" dirty="0">
                    <a:solidFill>
                      <a:schemeClr val="tx1"/>
                    </a:solidFill>
                  </a:rPr>
                  <a:t>1 	</a:t>
                </a:r>
                <a:r>
                  <a:rPr lang="it-IT" dirty="0" smtClean="0">
                    <a:solidFill>
                      <a:schemeClr val="tx1"/>
                    </a:solidFill>
                  </a:rPr>
                  <a:t>																		</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num>
                      <m:den>
                        <m:r>
                          <m:rPr>
                            <m:sty m:val="p"/>
                          </m:rPr>
                          <a:rPr lang="it-IT">
                            <a:solidFill>
                              <a:schemeClr val="tx1"/>
                            </a:solidFill>
                            <a:latin typeface="Cambria Math" charset="0"/>
                          </a:rPr>
                          <m:t>i</m:t>
                        </m:r>
                        <m:r>
                          <a:rPr lang="it-IT">
                            <a:solidFill>
                              <a:schemeClr val="tx1"/>
                            </a:solidFill>
                            <a:latin typeface="Cambria Math" charset="0"/>
                          </a:rPr>
                          <m:t>−1</m:t>
                        </m:r>
                      </m:den>
                    </m:f>
                  </m:oMath>
                </a14:m>
                <a:r>
                  <a:rPr lang="it-IT" dirty="0">
                    <a:solidFill>
                      <a:schemeClr val="tx1"/>
                    </a:solidFill>
                  </a:rPr>
                  <a:t> + (1-p) </a:t>
                </a:r>
                <a:r>
                  <a:rPr lang="it-IT" dirty="0" err="1">
                    <a:solidFill>
                      <a:schemeClr val="tx1"/>
                    </a:solidFill>
                  </a:rPr>
                  <a:t>P</a:t>
                </a:r>
                <a:r>
                  <a:rPr lang="it-IT" dirty="0">
                    <a:solidFill>
                      <a:schemeClr val="tx1"/>
                    </a:solidFill>
                  </a:rPr>
                  <a:t>( </a:t>
                </a:r>
                <a14:m>
                  <m:oMath xmlns:m="http://schemas.openxmlformats.org/officeDocument/2006/math">
                    <m:nary>
                      <m:naryPr>
                        <m:chr m:val="⋃"/>
                        <m:limLoc m:val="subSup"/>
                        <m:supHide m:val="on"/>
                        <m:ctrlPr>
                          <a:rPr lang="it-IT" sz="1800" i="1">
                            <a:solidFill>
                              <a:schemeClr val="tx1"/>
                            </a:solidFill>
                            <a:latin typeface="Cambria Math" charset="0"/>
                          </a:rPr>
                        </m:ctrlPr>
                      </m:naryPr>
                      <m:sub>
                        <m:r>
                          <m:rPr>
                            <m:brk m:alnAt="9"/>
                          </m:rPr>
                          <a:rPr lang="it-IT" sz="1800" i="1">
                            <a:solidFill>
                              <a:schemeClr val="tx1"/>
                            </a:solidFill>
                            <a:latin typeface="Cambria Math" charset="0"/>
                          </a:rPr>
                          <m:t>h</m:t>
                        </m:r>
                        <m:r>
                          <a:rPr lang="it-IT" sz="1800" i="1">
                            <a:solidFill>
                              <a:schemeClr val="tx1"/>
                            </a:solidFill>
                            <a:latin typeface="Cambria Math" charset="0"/>
                          </a:rPr>
                          <m:t> &lt;</m:t>
                        </m:r>
                        <m:r>
                          <a:rPr lang="it-IT" sz="1800" b="0" i="1" smtClean="0">
                            <a:solidFill>
                              <a:schemeClr val="tx1"/>
                            </a:solidFill>
                            <a:latin typeface="Cambria Math" charset="0"/>
                          </a:rPr>
                          <m:t>𝑖</m:t>
                        </m:r>
                        <m:r>
                          <a:rPr lang="it-IT" sz="1800" b="0" i="1" smtClean="0">
                            <a:solidFill>
                              <a:schemeClr val="tx1"/>
                            </a:solidFill>
                            <a:latin typeface="Cambria Math" charset="0"/>
                          </a:rPr>
                          <m:t> :</m:t>
                        </m:r>
                        <m:r>
                          <m:rPr>
                            <m:nor/>
                          </m:rPr>
                          <a:rPr lang="it-IT" sz="1800" b="0" i="0" smtClean="0">
                            <a:solidFill>
                              <a:schemeClr val="tx1"/>
                            </a:solidFill>
                            <a:latin typeface="Cambria Math" charset="0"/>
                          </a:rPr>
                          <m:t> </m:t>
                        </m:r>
                        <m:r>
                          <a:rPr lang="it-IT" sz="1800" b="0" i="1" smtClean="0">
                            <a:solidFill>
                              <a:schemeClr val="tx1"/>
                            </a:solidFill>
                            <a:latin typeface="Cambria Math" charset="0"/>
                          </a:rPr>
                          <m:t>(</m:t>
                        </m:r>
                        <m:r>
                          <a:rPr lang="it-IT" sz="1800" b="0" i="1" smtClean="0">
                            <a:solidFill>
                              <a:schemeClr val="tx1"/>
                            </a:solidFill>
                            <a:latin typeface="Cambria Math" charset="0"/>
                          </a:rPr>
                          <m:t>h</m:t>
                        </m:r>
                        <m:r>
                          <a:rPr lang="it-IT" sz="1800" b="0" i="1" smtClean="0">
                            <a:solidFill>
                              <a:schemeClr val="tx1"/>
                            </a:solidFill>
                            <a:latin typeface="Cambria Math" charset="0"/>
                          </a:rPr>
                          <m:t>,</m:t>
                        </m:r>
                        <m:r>
                          <a:rPr lang="it-IT" sz="1800" b="0" i="1" smtClean="0">
                            <a:solidFill>
                              <a:schemeClr val="tx1"/>
                            </a:solidFill>
                            <a:latin typeface="Cambria Math" charset="0"/>
                          </a:rPr>
                          <m:t>𝑗</m:t>
                        </m:r>
                        <m:r>
                          <a:rPr lang="it-IT" sz="1800" b="0" i="1" smtClean="0">
                            <a:solidFill>
                              <a:schemeClr val="tx1"/>
                            </a:solidFill>
                            <a:latin typeface="Cambria Math" charset="0"/>
                          </a:rPr>
                          <m:t>)</m:t>
                        </m:r>
                        <m:r>
                          <m:rPr>
                            <m:nor/>
                          </m:rPr>
                          <a:rPr lang="it-IT" sz="1800" dirty="0">
                            <a:solidFill>
                              <a:schemeClr val="tx1"/>
                            </a:solidFill>
                          </a:rPr>
                          <m:t> </m:t>
                        </m:r>
                        <m:r>
                          <a:rPr lang="it-IT" sz="1800" i="1">
                            <a:solidFill>
                              <a:schemeClr val="tx1"/>
                            </a:solidFill>
                            <a:latin typeface="Cambria Math" charset="0"/>
                            <a:ea typeface="Cambria Math" charset="0"/>
                            <a:cs typeface="Cambria Math" charset="0"/>
                          </a:rPr>
                          <m:t>∈</m:t>
                        </m:r>
                        <m:r>
                          <m:rPr>
                            <m:nor/>
                          </m:rPr>
                          <a:rPr lang="it-IT" sz="1800" dirty="0">
                            <a:solidFill>
                              <a:schemeClr val="tx1"/>
                            </a:solidFill>
                          </a:rPr>
                          <m:t> </m:t>
                        </m:r>
                        <m:r>
                          <a:rPr lang="it-IT" sz="1800" b="0" i="1" dirty="0" smtClean="0">
                            <a:solidFill>
                              <a:schemeClr val="tx1"/>
                            </a:solidFill>
                            <a:latin typeface="Cambria Math" charset="0"/>
                          </a:rPr>
                          <m:t>𝐸</m:t>
                        </m:r>
                      </m:sub>
                      <m:sup/>
                      <m:e>
                        <m:r>
                          <a:rPr lang="it-IT" sz="1800" i="1">
                            <a:solidFill>
                              <a:schemeClr val="tx1"/>
                            </a:solidFill>
                            <a:latin typeface="Cambria Math" charset="0"/>
                          </a:rPr>
                          <m:t> </m:t>
                        </m:r>
                      </m:e>
                    </m:nary>
                    <m:r>
                      <a:rPr lang="it-IT" sz="1800">
                        <a:solidFill>
                          <a:schemeClr val="tx1"/>
                        </a:solidFill>
                        <a:latin typeface="Cambria Math" charset="0"/>
                      </a:rPr>
                      <m:t>{</m:t>
                    </m:r>
                  </m:oMath>
                </a14:m>
                <a:r>
                  <a:rPr lang="it-IT" dirty="0">
                    <a:solidFill>
                      <a:schemeClr val="tx1"/>
                    </a:solidFill>
                  </a:rPr>
                  <a:t>viene scelto </a:t>
                </a:r>
                <a:r>
                  <a:rPr lang="it-IT" dirty="0" smtClean="0">
                    <a:solidFill>
                      <a:schemeClr val="tx1"/>
                    </a:solidFill>
                  </a:rPr>
                  <a:t>h} </a:t>
                </a:r>
                <a:r>
                  <a:rPr lang="it-IT" dirty="0">
                    <a:solidFill>
                      <a:schemeClr val="tx1"/>
                    </a:solidFill>
                  </a:rPr>
                  <a:t>) 								</a:t>
                </a:r>
                <a:r>
                  <a:rPr lang="it-IT" dirty="0" smtClean="0">
                    <a:solidFill>
                      <a:schemeClr val="tx1"/>
                    </a:solidFill>
                  </a:rPr>
                  <a:t>																			=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num>
                      <m:den>
                        <m:r>
                          <m:rPr>
                            <m:sty m:val="p"/>
                          </m:rPr>
                          <a:rPr lang="it-IT">
                            <a:solidFill>
                              <a:schemeClr val="tx1"/>
                            </a:solidFill>
                            <a:latin typeface="Cambria Math" charset="0"/>
                          </a:rPr>
                          <m:t>i</m:t>
                        </m:r>
                        <m:r>
                          <a:rPr lang="it-IT">
                            <a:solidFill>
                              <a:schemeClr val="tx1"/>
                            </a:solidFill>
                            <a:latin typeface="Cambria Math" charset="0"/>
                          </a:rPr>
                          <m:t>−1</m:t>
                        </m:r>
                      </m:den>
                    </m:f>
                  </m:oMath>
                </a14:m>
                <a:r>
                  <a:rPr lang="it-IT" dirty="0">
                    <a:solidFill>
                      <a:schemeClr val="tx1"/>
                    </a:solidFill>
                  </a:rPr>
                  <a:t> + (1-p) </a:t>
                </a:r>
                <a14:m>
                  <m:oMath xmlns:m="http://schemas.openxmlformats.org/officeDocument/2006/math">
                    <m:nary>
                      <m:naryPr>
                        <m:chr m:val="∑"/>
                        <m:supHide m:val="on"/>
                        <m:ctrlPr>
                          <a:rPr lang="it-IT" sz="1800" i="1" dirty="0">
                            <a:solidFill>
                              <a:schemeClr val="tx1"/>
                            </a:solidFill>
                            <a:latin typeface="Cambria Math" charset="0"/>
                          </a:rPr>
                        </m:ctrlPr>
                      </m:naryPr>
                      <m:sub>
                        <m:r>
                          <m:rPr>
                            <m:brk m:alnAt="1"/>
                          </m:rPr>
                          <a:rPr lang="it-IT" sz="1800" i="1">
                            <a:solidFill>
                              <a:schemeClr val="tx1"/>
                            </a:solidFill>
                            <a:latin typeface="Cambria Math" charset="0"/>
                          </a:rPr>
                          <m:t>1</m:t>
                        </m:r>
                        <m:r>
                          <a:rPr lang="it-IT" sz="1800" i="1">
                            <a:solidFill>
                              <a:schemeClr val="tx1"/>
                            </a:solidFill>
                            <a:latin typeface="Cambria Math" charset="0"/>
                          </a:rPr>
                          <m:t> </m:t>
                        </m:r>
                        <m:r>
                          <a:rPr lang="it-IT" sz="1800" i="1">
                            <a:solidFill>
                              <a:schemeClr val="tx1"/>
                            </a:solidFill>
                            <a:latin typeface="Cambria Math" charset="0"/>
                            <a:ea typeface="Cambria Math" charset="0"/>
                            <a:cs typeface="Cambria Math" charset="0"/>
                          </a:rPr>
                          <m:t>≤ </m:t>
                        </m:r>
                        <m:r>
                          <m:rPr>
                            <m:brk m:alnAt="9"/>
                          </m:rPr>
                          <a:rPr lang="it-IT" sz="1800" i="1">
                            <a:solidFill>
                              <a:schemeClr val="tx1"/>
                            </a:solidFill>
                            <a:latin typeface="Cambria Math" charset="0"/>
                          </a:rPr>
                          <m:t>h</m:t>
                        </m:r>
                        <m:r>
                          <a:rPr lang="it-IT" sz="1800" i="1">
                            <a:solidFill>
                              <a:schemeClr val="tx1"/>
                            </a:solidFill>
                            <a:latin typeface="Cambria Math" charset="0"/>
                          </a:rPr>
                          <m:t> &lt; </m:t>
                        </m:r>
                        <m:r>
                          <a:rPr lang="it-IT" sz="1800" i="1">
                            <a:solidFill>
                              <a:schemeClr val="tx1"/>
                            </a:solidFill>
                            <a:latin typeface="Cambria Math" charset="0"/>
                          </a:rPr>
                          <m:t>𝑖</m:t>
                        </m:r>
                        <m:r>
                          <a:rPr lang="it-IT" sz="1800" b="0" i="1" smtClean="0">
                            <a:solidFill>
                              <a:schemeClr val="tx1"/>
                            </a:solidFill>
                            <a:latin typeface="Cambria Math" charset="0"/>
                          </a:rPr>
                          <m:t>  : </m:t>
                        </m:r>
                        <m:d>
                          <m:dPr>
                            <m:ctrlPr>
                              <a:rPr lang="it-IT" sz="1800" b="0" i="1" smtClean="0">
                                <a:solidFill>
                                  <a:schemeClr val="tx1"/>
                                </a:solidFill>
                                <a:latin typeface="Cambria Math" charset="0"/>
                              </a:rPr>
                            </m:ctrlPr>
                          </m:dPr>
                          <m:e>
                            <m:r>
                              <a:rPr lang="it-IT" sz="1800" b="0" i="1" smtClean="0">
                                <a:solidFill>
                                  <a:schemeClr val="tx1"/>
                                </a:solidFill>
                                <a:latin typeface="Cambria Math" charset="0"/>
                              </a:rPr>
                              <m:t>h</m:t>
                            </m:r>
                            <m:r>
                              <a:rPr lang="it-IT" sz="1800" b="0" i="1" smtClean="0">
                                <a:solidFill>
                                  <a:schemeClr val="tx1"/>
                                </a:solidFill>
                                <a:latin typeface="Cambria Math" charset="0"/>
                              </a:rPr>
                              <m:t>,</m:t>
                            </m:r>
                            <m:r>
                              <a:rPr lang="it-IT" sz="1800" b="0" i="1" smtClean="0">
                                <a:solidFill>
                                  <a:schemeClr val="tx1"/>
                                </a:solidFill>
                                <a:latin typeface="Cambria Math" charset="0"/>
                              </a:rPr>
                              <m:t>𝑗</m:t>
                            </m:r>
                          </m:e>
                        </m:d>
                        <m:r>
                          <a:rPr lang="it-IT" sz="1800" b="0" i="1" smtClean="0">
                            <a:solidFill>
                              <a:schemeClr val="tx1"/>
                            </a:solidFill>
                            <a:latin typeface="Cambria Math" charset="0"/>
                          </a:rPr>
                          <m:t> </m:t>
                        </m:r>
                        <m:r>
                          <a:rPr lang="it-IT" sz="1800" i="1">
                            <a:solidFill>
                              <a:schemeClr val="tx1"/>
                            </a:solidFill>
                            <a:latin typeface="Cambria Math" charset="0"/>
                            <a:ea typeface="Cambria Math" charset="0"/>
                            <a:cs typeface="Cambria Math" charset="0"/>
                          </a:rPr>
                          <m:t>∈</m:t>
                        </m:r>
                        <m:r>
                          <a:rPr lang="it-IT" sz="1800" b="0" i="1" smtClean="0">
                            <a:solidFill>
                              <a:schemeClr val="tx1"/>
                            </a:solidFill>
                            <a:latin typeface="Cambria Math" charset="0"/>
                            <a:ea typeface="Cambria Math" charset="0"/>
                            <a:cs typeface="Cambria Math" charset="0"/>
                          </a:rPr>
                          <m:t> </m:t>
                        </m:r>
                        <m:r>
                          <a:rPr lang="it-IT" sz="1800" b="0" i="1" smtClean="0">
                            <a:solidFill>
                              <a:schemeClr val="tx1"/>
                            </a:solidFill>
                            <a:latin typeface="Cambria Math" charset="0"/>
                            <a:ea typeface="Cambria Math" charset="0"/>
                            <a:cs typeface="Cambria Math" charset="0"/>
                          </a:rPr>
                          <m:t>𝐸</m:t>
                        </m:r>
                      </m:sub>
                      <m:sup/>
                      <m:e>
                        <m:r>
                          <a:rPr lang="it-IT" sz="1800" i="1" dirty="0">
                            <a:solidFill>
                              <a:schemeClr val="tx1"/>
                            </a:solidFill>
                            <a:latin typeface="Cambria Math" charset="0"/>
                          </a:rPr>
                          <m:t> </m:t>
                        </m:r>
                      </m:e>
                    </m:nary>
                  </m:oMath>
                </a14:m>
                <a:r>
                  <a:rPr lang="it-IT" dirty="0">
                    <a:solidFill>
                      <a:schemeClr val="tx1"/>
                    </a:solidFill>
                  </a:rPr>
                  <a:t> </a:t>
                </a:r>
                <a:r>
                  <a:rPr lang="it-IT" dirty="0" err="1">
                    <a:solidFill>
                      <a:schemeClr val="tx1"/>
                    </a:solidFill>
                  </a:rPr>
                  <a:t>P</a:t>
                </a:r>
                <a:r>
                  <a:rPr lang="it-IT" dirty="0" smtClean="0">
                    <a:solidFill>
                      <a:schemeClr val="tx1"/>
                    </a:solidFill>
                  </a:rPr>
                  <a:t>( viene </a:t>
                </a:r>
                <a:r>
                  <a:rPr lang="it-IT" dirty="0">
                    <a:solidFill>
                      <a:schemeClr val="tx1"/>
                    </a:solidFill>
                  </a:rPr>
                  <a:t>scelto </a:t>
                </a:r>
                <a:r>
                  <a:rPr lang="it-IT" dirty="0" smtClean="0">
                    <a:solidFill>
                      <a:schemeClr val="tx1"/>
                    </a:solidFill>
                  </a:rPr>
                  <a:t>h )  </a:t>
                </a:r>
                <a:r>
                  <a:rPr lang="it-IT" sz="1400" b="1" i="1" dirty="0">
                    <a:solidFill>
                      <a:srgbClr val="DD51E7"/>
                    </a:solidFill>
                  </a:rPr>
                  <a:t>perché eventi disgiunti </a:t>
                </a:r>
                <a:r>
                  <a:rPr lang="it-IT" dirty="0">
                    <a:solidFill>
                      <a:schemeClr val="tx1"/>
                    </a:solidFill>
                  </a:rPr>
                  <a:t>				</a:t>
                </a:r>
                <a:r>
                  <a:rPr lang="it-IT" dirty="0" smtClean="0">
                    <a:solidFill>
                      <a:schemeClr val="tx1"/>
                    </a:solidFill>
                  </a:rPr>
                  <a:t>																		</a:t>
                </a:r>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num>
                      <m:den>
                        <m:r>
                          <m:rPr>
                            <m:sty m:val="p"/>
                          </m:rPr>
                          <a:rPr lang="it-IT">
                            <a:solidFill>
                              <a:schemeClr val="tx1"/>
                            </a:solidFill>
                            <a:latin typeface="Cambria Math" charset="0"/>
                          </a:rPr>
                          <m:t>i</m:t>
                        </m:r>
                        <m:r>
                          <a:rPr lang="it-IT">
                            <a:solidFill>
                              <a:schemeClr val="tx1"/>
                            </a:solidFill>
                            <a:latin typeface="Cambria Math" charset="0"/>
                          </a:rPr>
                          <m:t>−1</m:t>
                        </m:r>
                      </m:den>
                    </m:f>
                  </m:oMath>
                </a14:m>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a:solidFill>
                              <a:schemeClr val="tx1"/>
                            </a:solidFill>
                            <a:latin typeface="Cambria Math" charset="0"/>
                          </a:rPr>
                          <m:t>1 − </m:t>
                        </m:r>
                        <m:r>
                          <m:rPr>
                            <m:sty m:val="p"/>
                          </m:rPr>
                          <a:rPr lang="it-IT">
                            <a:solidFill>
                              <a:schemeClr val="tx1"/>
                            </a:solidFill>
                            <a:latin typeface="Cambria Math" charset="0"/>
                          </a:rPr>
                          <m:t>p</m:t>
                        </m:r>
                      </m:num>
                      <m:den>
                        <m:r>
                          <m:rPr>
                            <m:sty m:val="p"/>
                          </m:rPr>
                          <a:rPr lang="it-IT">
                            <a:solidFill>
                              <a:schemeClr val="tx1"/>
                            </a:solidFill>
                            <a:latin typeface="Cambria Math" charset="0"/>
                          </a:rPr>
                          <m:t>i</m:t>
                        </m:r>
                        <m:r>
                          <a:rPr lang="it-IT">
                            <a:solidFill>
                              <a:schemeClr val="tx1"/>
                            </a:solidFill>
                            <a:latin typeface="Cambria Math" charset="0"/>
                          </a:rPr>
                          <m:t>−1</m:t>
                        </m:r>
                      </m:den>
                    </m:f>
                  </m:oMath>
                </a14:m>
                <a:r>
                  <a:rPr lang="it-IT" dirty="0">
                    <a:solidFill>
                      <a:schemeClr val="tx1"/>
                    </a:solidFill>
                  </a:rPr>
                  <a:t> </a:t>
                </a:r>
                <a:r>
                  <a:rPr lang="it-IT" dirty="0" smtClean="0">
                    <a:solidFill>
                      <a:schemeClr val="tx1"/>
                    </a:solidFill>
                  </a:rPr>
                  <a:t> </a:t>
                </a:r>
                <a14:m>
                  <m:oMath xmlns:m="http://schemas.openxmlformats.org/officeDocument/2006/math">
                    <m:nary>
                      <m:naryPr>
                        <m:chr m:val="∑"/>
                        <m:supHide m:val="on"/>
                        <m:ctrlPr>
                          <a:rPr lang="it-IT" i="1" dirty="0">
                            <a:solidFill>
                              <a:schemeClr val="tx1"/>
                            </a:solidFill>
                            <a:latin typeface="Cambria Math" charset="0"/>
                          </a:rPr>
                        </m:ctrlPr>
                      </m:naryPr>
                      <m:sub>
                        <m:r>
                          <m:rPr>
                            <m:brk m:alnAt="1"/>
                          </m:rPr>
                          <a:rPr lang="it-IT" i="1">
                            <a:solidFill>
                              <a:schemeClr val="tx1"/>
                            </a:solidFill>
                            <a:latin typeface="Cambria Math" charset="0"/>
                          </a:rPr>
                          <m:t>1</m:t>
                        </m:r>
                        <m:r>
                          <a:rPr lang="it-IT" i="1">
                            <a:solidFill>
                              <a:schemeClr val="tx1"/>
                            </a:solidFill>
                            <a:latin typeface="Cambria Math" charset="0"/>
                          </a:rPr>
                          <m:t> </m:t>
                        </m:r>
                        <m:r>
                          <a:rPr lang="it-IT" i="1">
                            <a:solidFill>
                              <a:schemeClr val="tx1"/>
                            </a:solidFill>
                            <a:latin typeface="Cambria Math" charset="0"/>
                            <a:ea typeface="Cambria Math" charset="0"/>
                            <a:cs typeface="Cambria Math" charset="0"/>
                          </a:rPr>
                          <m:t>≤ </m:t>
                        </m:r>
                        <m:r>
                          <m:rPr>
                            <m:brk m:alnAt="9"/>
                          </m:rPr>
                          <a:rPr lang="it-IT" i="1">
                            <a:solidFill>
                              <a:schemeClr val="tx1"/>
                            </a:solidFill>
                            <a:latin typeface="Cambria Math" charset="0"/>
                          </a:rPr>
                          <m:t>h</m:t>
                        </m:r>
                        <m:r>
                          <a:rPr lang="it-IT" i="1">
                            <a:solidFill>
                              <a:schemeClr val="tx1"/>
                            </a:solidFill>
                            <a:latin typeface="Cambria Math" charset="0"/>
                          </a:rPr>
                          <m:t> &lt; </m:t>
                        </m:r>
                        <m:r>
                          <a:rPr lang="it-IT" i="1">
                            <a:solidFill>
                              <a:schemeClr val="tx1"/>
                            </a:solidFill>
                            <a:latin typeface="Cambria Math" charset="0"/>
                          </a:rPr>
                          <m:t>𝑖</m:t>
                        </m:r>
                        <m:r>
                          <a:rPr lang="it-IT" i="1">
                            <a:solidFill>
                              <a:schemeClr val="tx1"/>
                            </a:solidFill>
                            <a:latin typeface="Cambria Math" charset="0"/>
                          </a:rPr>
                          <m:t>  : </m:t>
                        </m:r>
                        <m:d>
                          <m:dPr>
                            <m:ctrlPr>
                              <a:rPr lang="it-IT" i="1">
                                <a:solidFill>
                                  <a:schemeClr val="tx1"/>
                                </a:solidFill>
                                <a:latin typeface="Cambria Math" charset="0"/>
                              </a:rPr>
                            </m:ctrlPr>
                          </m:dPr>
                          <m:e>
                            <m:r>
                              <a:rPr lang="it-IT" i="1">
                                <a:solidFill>
                                  <a:schemeClr val="tx1"/>
                                </a:solidFill>
                                <a:latin typeface="Cambria Math" charset="0"/>
                              </a:rPr>
                              <m:t>h</m:t>
                            </m:r>
                            <m:r>
                              <a:rPr lang="it-IT" i="1">
                                <a:solidFill>
                                  <a:schemeClr val="tx1"/>
                                </a:solidFill>
                                <a:latin typeface="Cambria Math" charset="0"/>
                              </a:rPr>
                              <m:t>,</m:t>
                            </m:r>
                            <m:r>
                              <a:rPr lang="it-IT" i="1">
                                <a:solidFill>
                                  <a:schemeClr val="tx1"/>
                                </a:solidFill>
                                <a:latin typeface="Cambria Math" charset="0"/>
                              </a:rPr>
                              <m:t>𝑗</m:t>
                            </m:r>
                          </m:e>
                        </m:d>
                        <m:r>
                          <a:rPr lang="it-IT" i="1">
                            <a:solidFill>
                              <a:schemeClr val="tx1"/>
                            </a:solidFill>
                            <a:latin typeface="Cambria Math" charset="0"/>
                          </a:rPr>
                          <m:t> </m:t>
                        </m:r>
                        <m:r>
                          <a:rPr lang="it-IT" i="1">
                            <a:solidFill>
                              <a:schemeClr val="tx1"/>
                            </a:solidFill>
                            <a:latin typeface="Cambria Math" charset="0"/>
                            <a:ea typeface="Cambria Math" charset="0"/>
                            <a:cs typeface="Cambria Math" charset="0"/>
                          </a:rPr>
                          <m:t>∈ </m:t>
                        </m:r>
                        <m:r>
                          <a:rPr lang="it-IT" i="1">
                            <a:solidFill>
                              <a:schemeClr val="tx1"/>
                            </a:solidFill>
                            <a:latin typeface="Cambria Math" charset="0"/>
                            <a:ea typeface="Cambria Math" charset="0"/>
                            <a:cs typeface="Cambria Math" charset="0"/>
                          </a:rPr>
                          <m:t>𝐸</m:t>
                        </m:r>
                      </m:sub>
                      <m:sup/>
                      <m:e>
                        <m:r>
                          <a:rPr lang="it-IT" i="1" dirty="0">
                            <a:solidFill>
                              <a:schemeClr val="tx1"/>
                            </a:solidFill>
                            <a:latin typeface="Cambria Math" charset="0"/>
                          </a:rPr>
                          <m:t> </m:t>
                        </m:r>
                      </m:e>
                    </m:nary>
                  </m:oMath>
                </a14:m>
                <a:r>
                  <a:rPr lang="it-IT" dirty="0" smtClean="0">
                    <a:solidFill>
                      <a:schemeClr val="tx1"/>
                    </a:solidFill>
                  </a:rPr>
                  <a:t> 1 = </a:t>
                </a:r>
                <a14:m>
                  <m:oMath xmlns:m="http://schemas.openxmlformats.org/officeDocument/2006/math">
                    <m:f>
                      <m:fPr>
                        <m:ctrlPr>
                          <a:rPr lang="bg-BG" i="1">
                            <a:solidFill>
                              <a:schemeClr val="tx1"/>
                            </a:solidFill>
                            <a:latin typeface="Cambria Math" charset="0"/>
                          </a:rPr>
                        </m:ctrlPr>
                      </m:fPr>
                      <m:num>
                        <m:r>
                          <m:rPr>
                            <m:sty m:val="p"/>
                          </m:rPr>
                          <a:rPr lang="it-IT">
                            <a:solidFill>
                              <a:schemeClr val="tx1"/>
                            </a:solidFill>
                            <a:latin typeface="Cambria Math" charset="0"/>
                          </a:rPr>
                          <m:t>p</m:t>
                        </m:r>
                      </m:num>
                      <m:den>
                        <m:r>
                          <m:rPr>
                            <m:sty m:val="p"/>
                          </m:rPr>
                          <a:rPr lang="it-IT">
                            <a:solidFill>
                              <a:schemeClr val="tx1"/>
                            </a:solidFill>
                            <a:latin typeface="Cambria Math" charset="0"/>
                          </a:rPr>
                          <m:t>i</m:t>
                        </m:r>
                        <m:r>
                          <a:rPr lang="it-IT">
                            <a:solidFill>
                              <a:schemeClr val="tx1"/>
                            </a:solidFill>
                            <a:latin typeface="Cambria Math" charset="0"/>
                          </a:rPr>
                          <m:t>−1</m:t>
                        </m:r>
                      </m:den>
                    </m:f>
                  </m:oMath>
                </a14:m>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a:solidFill>
                              <a:schemeClr val="tx1"/>
                            </a:solidFill>
                            <a:latin typeface="Cambria Math" charset="0"/>
                          </a:rPr>
                          <m:t>1 − </m:t>
                        </m:r>
                        <m:r>
                          <m:rPr>
                            <m:sty m:val="p"/>
                          </m:rPr>
                          <a:rPr lang="it-IT">
                            <a:solidFill>
                              <a:schemeClr val="tx1"/>
                            </a:solidFill>
                            <a:latin typeface="Cambria Math" charset="0"/>
                          </a:rPr>
                          <m:t>p</m:t>
                        </m:r>
                      </m:num>
                      <m:den>
                        <m:r>
                          <m:rPr>
                            <m:sty m:val="p"/>
                          </m:rPr>
                          <a:rPr lang="it-IT">
                            <a:solidFill>
                              <a:schemeClr val="tx1"/>
                            </a:solidFill>
                            <a:latin typeface="Cambria Math" charset="0"/>
                          </a:rPr>
                          <m:t>i</m:t>
                        </m:r>
                        <m:r>
                          <a:rPr lang="it-IT">
                            <a:solidFill>
                              <a:schemeClr val="tx1"/>
                            </a:solidFill>
                            <a:latin typeface="Cambria Math" charset="0"/>
                          </a:rPr>
                          <m:t>−1</m:t>
                        </m:r>
                      </m:den>
                    </m:f>
                  </m:oMath>
                </a14:m>
                <a:r>
                  <a:rPr lang="it-IT" dirty="0">
                    <a:solidFill>
                      <a:schemeClr val="tx1"/>
                    </a:solidFill>
                  </a:rPr>
                  <a:t>  </a:t>
                </a:r>
                <a14:m>
                  <m:oMath xmlns:m="http://schemas.openxmlformats.org/officeDocument/2006/math">
                    <m:nary>
                      <m:naryPr>
                        <m:chr m:val="∑"/>
                        <m:supHide m:val="on"/>
                        <m:ctrlPr>
                          <a:rPr lang="it-IT" sz="1800" i="1" dirty="0">
                            <a:solidFill>
                              <a:schemeClr val="tx1"/>
                            </a:solidFill>
                            <a:latin typeface="Cambria Math" charset="0"/>
                          </a:rPr>
                        </m:ctrlPr>
                      </m:naryPr>
                      <m:sub>
                        <m:r>
                          <m:rPr>
                            <m:brk m:alnAt="1"/>
                          </m:rPr>
                          <a:rPr lang="it-IT" sz="1800" i="1">
                            <a:solidFill>
                              <a:schemeClr val="tx1"/>
                            </a:solidFill>
                            <a:latin typeface="Cambria Math" charset="0"/>
                          </a:rPr>
                          <m:t>1</m:t>
                        </m:r>
                        <m:r>
                          <a:rPr lang="it-IT" sz="1800" i="1">
                            <a:solidFill>
                              <a:schemeClr val="tx1"/>
                            </a:solidFill>
                            <a:latin typeface="Cambria Math" charset="0"/>
                          </a:rPr>
                          <m:t> </m:t>
                        </m:r>
                        <m:r>
                          <a:rPr lang="it-IT" sz="1800" i="1">
                            <a:solidFill>
                              <a:schemeClr val="tx1"/>
                            </a:solidFill>
                            <a:latin typeface="Cambria Math" charset="0"/>
                            <a:ea typeface="Cambria Math" charset="0"/>
                            <a:cs typeface="Cambria Math" charset="0"/>
                          </a:rPr>
                          <m:t>≤ </m:t>
                        </m:r>
                        <m:r>
                          <m:rPr>
                            <m:brk m:alnAt="9"/>
                          </m:rPr>
                          <a:rPr lang="it-IT" sz="1800" i="1">
                            <a:solidFill>
                              <a:schemeClr val="tx1"/>
                            </a:solidFill>
                            <a:latin typeface="Cambria Math" charset="0"/>
                          </a:rPr>
                          <m:t>h</m:t>
                        </m:r>
                        <m:r>
                          <a:rPr lang="it-IT" sz="1800" i="1">
                            <a:solidFill>
                              <a:schemeClr val="tx1"/>
                            </a:solidFill>
                            <a:latin typeface="Cambria Math" charset="0"/>
                          </a:rPr>
                          <m:t> &lt; </m:t>
                        </m:r>
                        <m:r>
                          <a:rPr lang="it-IT" sz="1800" i="1">
                            <a:solidFill>
                              <a:schemeClr val="tx1"/>
                            </a:solidFill>
                            <a:latin typeface="Cambria Math" charset="0"/>
                          </a:rPr>
                          <m:t>𝑖</m:t>
                        </m:r>
                      </m:sub>
                      <m:sup/>
                      <m:e>
                        <m:r>
                          <a:rPr lang="it-IT" sz="1800" i="1" dirty="0">
                            <a:solidFill>
                              <a:schemeClr val="tx1"/>
                            </a:solidFill>
                            <a:latin typeface="Cambria Math" charset="0"/>
                          </a:rPr>
                          <m:t> </m:t>
                        </m:r>
                      </m:e>
                    </m:nary>
                  </m:oMath>
                </a14:m>
                <a:r>
                  <a:rPr lang="it-IT" dirty="0">
                    <a:solidFill>
                      <a:schemeClr val="tx1"/>
                    </a:solidFill>
                  </a:rPr>
                  <a:t> d</a:t>
                </a:r>
                <a:r>
                  <a:rPr lang="it-IT" sz="700" dirty="0">
                    <a:solidFill>
                      <a:schemeClr val="tx1"/>
                    </a:solidFill>
                  </a:rPr>
                  <a:t>  </a:t>
                </a:r>
                <a:r>
                  <a:rPr lang="it-IT" sz="1800" baseline="-25000" dirty="0">
                    <a:solidFill>
                      <a:schemeClr val="tx1"/>
                    </a:solidFill>
                  </a:rPr>
                  <a:t>h j</a:t>
                </a:r>
                <a:r>
                  <a:rPr lang="it-IT" sz="1800" dirty="0" smtClean="0">
                    <a:solidFill>
                      <a:schemeClr val="tx1"/>
                    </a:solidFill>
                  </a:rPr>
                  <a:t> </a:t>
                </a:r>
                <a:endParaRPr lang="it-IT" sz="1800" dirty="0">
                  <a:solidFill>
                    <a:schemeClr val="tx1"/>
                  </a:solidFill>
                </a:endParaRPr>
              </a:p>
              <a:p>
                <a:endParaRPr lang="it-IT" dirty="0" smtClean="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025765" y="868102"/>
                <a:ext cx="9132229" cy="5798916"/>
              </a:xfrm>
              <a:blipFill rotWithShape="0">
                <a:blip r:embed="rId2"/>
                <a:stretch>
                  <a:fillRect l="-467" t="-525" r="-1001" b="-9139"/>
                </a:stretch>
              </a:blipFill>
            </p:spPr>
            <p:txBody>
              <a:bodyPr/>
              <a:lstStyle/>
              <a:p>
                <a:r>
                  <a:rPr lang="it-IT">
                    <a:noFill/>
                  </a:rPr>
                  <a:t> </a:t>
                </a:r>
              </a:p>
            </p:txBody>
          </p:sp>
        </mc:Fallback>
      </mc:AlternateContent>
    </p:spTree>
    <p:extLst>
      <p:ext uri="{BB962C8B-B14F-4D97-AF65-F5344CB8AC3E}">
        <p14:creationId xmlns:p14="http://schemas.microsoft.com/office/powerpoint/2010/main" val="47019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25766" y="104172"/>
            <a:ext cx="8911687" cy="925975"/>
          </a:xfrm>
        </p:spPr>
        <p:txBody>
          <a:bodyPr>
            <a:normAutofit/>
          </a:bodyPr>
          <a:lstStyle/>
          <a:p>
            <a:r>
              <a:rPr lang="it-IT" dirty="0" smtClean="0"/>
              <a:t>Un modello per la </a:t>
            </a:r>
            <a:r>
              <a:rPr lang="it-IT" dirty="0" err="1" smtClean="0"/>
              <a:t>Power</a:t>
            </a:r>
            <a:r>
              <a:rPr lang="it-IT" dirty="0" smtClean="0"/>
              <a:t> Law</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863720" y="1030146"/>
                <a:ext cx="8915400" cy="5567423"/>
              </a:xfrm>
            </p:spPr>
            <p:txBody>
              <a:bodyPr>
                <a:normAutofit/>
              </a:bodyPr>
              <a:lstStyle/>
              <a:p>
                <a:r>
                  <a:rPr lang="it-IT" b="1" dirty="0" smtClean="0">
                    <a:solidFill>
                      <a:srgbClr val="C00000"/>
                    </a:solidFill>
                  </a:rPr>
                  <a:t>P( (</a:t>
                </a:r>
                <a:r>
                  <a:rPr lang="it-IT" b="1" dirty="0" err="1" smtClean="0">
                    <a:solidFill>
                      <a:srgbClr val="C00000"/>
                    </a:solidFill>
                  </a:rPr>
                  <a:t>i,j</a:t>
                </a:r>
                <a:r>
                  <a:rPr lang="it-IT" b="1" dirty="0" smtClean="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b="1" i="1">
                        <a:solidFill>
                          <a:srgbClr val="C00000"/>
                        </a:solidFill>
                        <a:latin typeface="Cambria Math" charset="0"/>
                        <a:ea typeface="Cambria Math" charset="0"/>
                        <a:cs typeface="Cambria Math" charset="0"/>
                      </a:rPr>
                      <m:t>∈</m:t>
                    </m:r>
                  </m:oMath>
                </a14:m>
                <a:r>
                  <a:rPr lang="it-IT" b="1" dirty="0" smtClean="0">
                    <a:solidFill>
                      <a:srgbClr val="C00000"/>
                    </a:solidFill>
                  </a:rPr>
                  <a:t> E) =</a:t>
                </a:r>
                <a:r>
                  <a:rPr lang="it-IT" b="1" dirty="0">
                    <a:solidFill>
                      <a:srgbClr val="C00000"/>
                    </a:solidFill>
                  </a:rPr>
                  <a:t> </a:t>
                </a:r>
                <a:r>
                  <a:rPr lang="it-IT" b="1" dirty="0" err="1">
                    <a:solidFill>
                      <a:srgbClr val="C00000"/>
                    </a:solidFill>
                  </a:rPr>
                  <a:t>P</a:t>
                </a:r>
                <a:r>
                  <a:rPr lang="it-IT" b="1" dirty="0">
                    <a:solidFill>
                      <a:srgbClr val="C00000"/>
                    </a:solidFill>
                  </a:rPr>
                  <a:t>(d </a:t>
                </a:r>
                <a:r>
                  <a:rPr lang="it-IT" b="1" baseline="-25000" dirty="0">
                    <a:solidFill>
                      <a:srgbClr val="C00000"/>
                    </a:solidFill>
                  </a:rPr>
                  <a:t>i </a:t>
                </a:r>
                <a:r>
                  <a:rPr lang="it-IT" b="1" baseline="-25000" dirty="0" err="1">
                    <a:solidFill>
                      <a:srgbClr val="C00000"/>
                    </a:solidFill>
                  </a:rPr>
                  <a:t>j</a:t>
                </a:r>
                <a:r>
                  <a:rPr lang="it-IT" b="1" baseline="-25000" dirty="0">
                    <a:solidFill>
                      <a:srgbClr val="C00000"/>
                    </a:solidFill>
                  </a:rPr>
                  <a:t> </a:t>
                </a:r>
                <a:r>
                  <a:rPr lang="it-IT" b="1" dirty="0">
                    <a:solidFill>
                      <a:srgbClr val="C00000"/>
                    </a:solidFill>
                  </a:rPr>
                  <a:t>=1)  =</a:t>
                </a:r>
                <a:r>
                  <a:rPr lang="it-IT" b="1" dirty="0" smtClean="0">
                    <a:solidFill>
                      <a:srgbClr val="C00000"/>
                    </a:solidFill>
                  </a:rPr>
                  <a:t> </a:t>
                </a:r>
                <a14:m>
                  <m:oMath xmlns:m="http://schemas.openxmlformats.org/officeDocument/2006/math">
                    <m:f>
                      <m:fPr>
                        <m:ctrlPr>
                          <a:rPr lang="bg-BG" sz="2000" b="1" i="1">
                            <a:solidFill>
                              <a:srgbClr val="C00000"/>
                            </a:solidFill>
                            <a:latin typeface="Cambria Math" charset="0"/>
                          </a:rPr>
                        </m:ctrlPr>
                      </m:fPr>
                      <m:num>
                        <m:r>
                          <a:rPr lang="it-IT" sz="2000" b="1" i="1">
                            <a:solidFill>
                              <a:srgbClr val="C00000"/>
                            </a:solidFill>
                            <a:latin typeface="Cambria Math" charset="0"/>
                          </a:rPr>
                          <m:t>𝒑</m:t>
                        </m:r>
                      </m:num>
                      <m:den>
                        <m:r>
                          <a:rPr lang="it-IT" sz="2000" b="1" i="1">
                            <a:solidFill>
                              <a:srgbClr val="C00000"/>
                            </a:solidFill>
                            <a:latin typeface="Cambria Math" charset="0"/>
                          </a:rPr>
                          <m:t>𝒊</m:t>
                        </m:r>
                        <m:r>
                          <a:rPr lang="it-IT" sz="2000" b="1">
                            <a:solidFill>
                              <a:srgbClr val="C00000"/>
                            </a:solidFill>
                            <a:latin typeface="Cambria Math" charset="0"/>
                          </a:rPr>
                          <m:t>−</m:t>
                        </m:r>
                        <m:r>
                          <a:rPr lang="it-IT" sz="2000" b="1" i="1">
                            <a:solidFill>
                              <a:srgbClr val="C00000"/>
                            </a:solidFill>
                            <a:latin typeface="Cambria Math" charset="0"/>
                          </a:rPr>
                          <m:t>𝟏</m:t>
                        </m:r>
                      </m:den>
                    </m:f>
                  </m:oMath>
                </a14:m>
                <a:r>
                  <a:rPr lang="it-IT" b="1" dirty="0">
                    <a:solidFill>
                      <a:srgbClr val="C00000"/>
                    </a:solidFill>
                  </a:rPr>
                  <a:t> + </a:t>
                </a:r>
                <a14:m>
                  <m:oMath xmlns:m="http://schemas.openxmlformats.org/officeDocument/2006/math">
                    <m:f>
                      <m:fPr>
                        <m:ctrlPr>
                          <a:rPr lang="bg-BG" sz="2000" b="1" i="1">
                            <a:solidFill>
                              <a:srgbClr val="C00000"/>
                            </a:solidFill>
                            <a:latin typeface="Cambria Math" charset="0"/>
                          </a:rPr>
                        </m:ctrlPr>
                      </m:fPr>
                      <m:num>
                        <m:r>
                          <a:rPr lang="it-IT" sz="2000" b="1" i="0" smtClean="0">
                            <a:solidFill>
                              <a:srgbClr val="C00000"/>
                            </a:solidFill>
                            <a:latin typeface="Cambria Math" charset="0"/>
                          </a:rPr>
                          <m:t>𝟏</m:t>
                        </m:r>
                        <m:r>
                          <a:rPr lang="it-IT" sz="2000" b="1" i="0" smtClean="0">
                            <a:solidFill>
                              <a:srgbClr val="C00000"/>
                            </a:solidFill>
                            <a:latin typeface="Cambria Math" charset="0"/>
                          </a:rPr>
                          <m:t> − </m:t>
                        </m:r>
                        <m:r>
                          <a:rPr lang="it-IT" sz="2000" b="1" i="1">
                            <a:solidFill>
                              <a:srgbClr val="C00000"/>
                            </a:solidFill>
                            <a:latin typeface="Cambria Math" charset="0"/>
                          </a:rPr>
                          <m:t>𝒑</m:t>
                        </m:r>
                      </m:num>
                      <m:den>
                        <m:r>
                          <a:rPr lang="it-IT" sz="2000" b="1" i="1">
                            <a:solidFill>
                              <a:srgbClr val="C00000"/>
                            </a:solidFill>
                            <a:latin typeface="Cambria Math" charset="0"/>
                          </a:rPr>
                          <m:t>𝒊</m:t>
                        </m:r>
                        <m:r>
                          <a:rPr lang="it-IT" sz="2000" b="1">
                            <a:solidFill>
                              <a:srgbClr val="C00000"/>
                            </a:solidFill>
                            <a:latin typeface="Cambria Math" charset="0"/>
                          </a:rPr>
                          <m:t>−</m:t>
                        </m:r>
                        <m:r>
                          <a:rPr lang="it-IT" sz="2000" b="1" i="1">
                            <a:solidFill>
                              <a:srgbClr val="C00000"/>
                            </a:solidFill>
                            <a:latin typeface="Cambria Math" charset="0"/>
                          </a:rPr>
                          <m:t>𝟏</m:t>
                        </m:r>
                      </m:den>
                    </m:f>
                  </m:oMath>
                </a14:m>
                <a:r>
                  <a:rPr lang="it-IT" b="1" dirty="0" smtClean="0">
                    <a:solidFill>
                      <a:srgbClr val="C00000"/>
                    </a:solidFill>
                  </a:rPr>
                  <a:t>  </a:t>
                </a:r>
                <a14:m>
                  <m:oMath xmlns:m="http://schemas.openxmlformats.org/officeDocument/2006/math">
                    <m:nary>
                      <m:naryPr>
                        <m:chr m:val="∑"/>
                        <m:supHide m:val="on"/>
                        <m:ctrlPr>
                          <a:rPr lang="it-IT" b="1" i="1" dirty="0" smtClean="0">
                            <a:solidFill>
                              <a:srgbClr val="C00000"/>
                            </a:solidFill>
                            <a:latin typeface="Cambria Math" charset="0"/>
                          </a:rPr>
                        </m:ctrlPr>
                      </m:naryPr>
                      <m:sub>
                        <m:r>
                          <m:rPr>
                            <m:brk m:alnAt="1"/>
                          </m:rPr>
                          <a:rPr lang="it-IT" b="1" i="1">
                            <a:solidFill>
                              <a:srgbClr val="C00000"/>
                            </a:solidFill>
                            <a:latin typeface="Cambria Math" charset="0"/>
                          </a:rPr>
                          <m:t>𝟏</m:t>
                        </m:r>
                        <m:r>
                          <a:rPr lang="it-IT" b="1" i="1">
                            <a:solidFill>
                              <a:srgbClr val="C00000"/>
                            </a:solidFill>
                            <a:latin typeface="Cambria Math" charset="0"/>
                          </a:rPr>
                          <m:t> </m:t>
                        </m:r>
                        <m:r>
                          <a:rPr lang="it-IT" b="1" i="1">
                            <a:solidFill>
                              <a:srgbClr val="C00000"/>
                            </a:solidFill>
                            <a:latin typeface="Cambria Math" charset="0"/>
                            <a:ea typeface="Cambria Math" charset="0"/>
                            <a:cs typeface="Cambria Math" charset="0"/>
                          </a:rPr>
                          <m:t>≤ </m:t>
                        </m:r>
                        <m:r>
                          <m:rPr>
                            <m:brk m:alnAt="9"/>
                          </m:rPr>
                          <a:rPr lang="it-IT" b="1" i="1">
                            <a:solidFill>
                              <a:srgbClr val="C00000"/>
                            </a:solidFill>
                            <a:latin typeface="Cambria Math" charset="0"/>
                          </a:rPr>
                          <m:t>𝒉</m:t>
                        </m:r>
                        <m:r>
                          <a:rPr lang="it-IT" b="1" i="1">
                            <a:solidFill>
                              <a:srgbClr val="C00000"/>
                            </a:solidFill>
                            <a:latin typeface="Cambria Math" charset="0"/>
                          </a:rPr>
                          <m:t> &lt; </m:t>
                        </m:r>
                        <m:r>
                          <a:rPr lang="it-IT" b="1" i="1">
                            <a:solidFill>
                              <a:srgbClr val="C00000"/>
                            </a:solidFill>
                            <a:latin typeface="Cambria Math" charset="0"/>
                          </a:rPr>
                          <m:t>𝒊</m:t>
                        </m:r>
                      </m:sub>
                      <m:sup/>
                      <m:e>
                        <m:r>
                          <a:rPr lang="it-IT" b="1" i="1" dirty="0" smtClean="0">
                            <a:solidFill>
                              <a:srgbClr val="C00000"/>
                            </a:solidFill>
                            <a:latin typeface="Cambria Math" charset="0"/>
                          </a:rPr>
                          <m:t> </m:t>
                        </m:r>
                      </m:e>
                    </m:nary>
                  </m:oMath>
                </a14:m>
                <a:r>
                  <a:rPr lang="it-IT" b="1" dirty="0" smtClean="0">
                    <a:solidFill>
                      <a:srgbClr val="C00000"/>
                    </a:solidFill>
                  </a:rPr>
                  <a:t> </a:t>
                </a:r>
                <a:r>
                  <a:rPr lang="it-IT" b="1" dirty="0">
                    <a:solidFill>
                      <a:srgbClr val="C00000"/>
                    </a:solidFill>
                  </a:rPr>
                  <a:t>d</a:t>
                </a:r>
                <a:r>
                  <a:rPr lang="it-IT" sz="800" b="1" dirty="0">
                    <a:solidFill>
                      <a:srgbClr val="C00000"/>
                    </a:solidFill>
                  </a:rPr>
                  <a:t>  </a:t>
                </a:r>
                <a:r>
                  <a:rPr lang="it-IT" b="1" baseline="-25000" dirty="0">
                    <a:solidFill>
                      <a:srgbClr val="C00000"/>
                    </a:solidFill>
                  </a:rPr>
                  <a:t>h j </a:t>
                </a:r>
                <a:endParaRPr lang="it-IT" b="1" dirty="0" smtClean="0">
                  <a:solidFill>
                    <a:srgbClr val="C00000"/>
                  </a:solidFill>
                </a:endParaRPr>
              </a:p>
              <a:p>
                <a:pPr marL="342900" lvl="1" indent="-342900"/>
                <a:r>
                  <a:rPr lang="it-IT" sz="1800" dirty="0">
                    <a:solidFill>
                      <a:schemeClr val="tx1"/>
                    </a:solidFill>
                  </a:rPr>
                  <a:t>Osservazione </a:t>
                </a:r>
                <a:r>
                  <a:rPr lang="it-IT" sz="1800" dirty="0" smtClean="0">
                    <a:solidFill>
                      <a:schemeClr val="tx1"/>
                    </a:solidFill>
                  </a:rPr>
                  <a:t>1: </a:t>
                </a:r>
                <a:r>
                  <a:rPr lang="it-IT" sz="1800" dirty="0">
                    <a:solidFill>
                      <a:schemeClr val="tx1"/>
                    </a:solidFill>
                  </a:rPr>
                  <a:t>ha senso calcolare P( (</a:t>
                </a:r>
                <a:r>
                  <a:rPr lang="it-IT" sz="1800" dirty="0" err="1">
                    <a:solidFill>
                      <a:schemeClr val="tx1"/>
                    </a:solidFill>
                  </a:rPr>
                  <a:t>i,j</a:t>
                </a:r>
                <a:r>
                  <a:rPr lang="it-IT" sz="1800" dirty="0">
                    <a:solidFill>
                      <a:schemeClr val="tx1"/>
                    </a:solidFill>
                  </a:rPr>
                  <a:t>)</a:t>
                </a:r>
                <a:r>
                  <a:rPr lang="it-IT" sz="1800" dirty="0">
                    <a:solidFill>
                      <a:schemeClr val="tx1"/>
                    </a:solidFill>
                    <a:ea typeface="Cambria Math" charset="0"/>
                    <a:cs typeface="Cambria Math" charset="0"/>
                  </a:rPr>
                  <a:t> </a:t>
                </a:r>
                <a14:m>
                  <m:oMath xmlns:m="http://schemas.openxmlformats.org/officeDocument/2006/math">
                    <m:r>
                      <a:rPr lang="it-IT" sz="1800" i="1">
                        <a:solidFill>
                          <a:schemeClr val="tx1"/>
                        </a:solidFill>
                        <a:latin typeface="Cambria Math" charset="0"/>
                        <a:ea typeface="Cambria Math" charset="0"/>
                        <a:cs typeface="Cambria Math" charset="0"/>
                      </a:rPr>
                      <m:t>∈</m:t>
                    </m:r>
                  </m:oMath>
                </a14:m>
                <a:r>
                  <a:rPr lang="it-IT" sz="1800" dirty="0">
                    <a:solidFill>
                      <a:schemeClr val="tx1"/>
                    </a:solidFill>
                  </a:rPr>
                  <a:t> E) per i &gt; 1  (il nodo 1 non ha archi entranti</a:t>
                </a:r>
                <a:r>
                  <a:rPr lang="it-IT" sz="1800" dirty="0" smtClean="0">
                    <a:solidFill>
                      <a:schemeClr val="tx1"/>
                    </a:solidFill>
                  </a:rPr>
                  <a:t>!)</a:t>
                </a:r>
                <a:endParaRPr lang="it-IT" dirty="0">
                  <a:solidFill>
                    <a:schemeClr val="tx1"/>
                  </a:solidFill>
                </a:endParaRPr>
              </a:p>
              <a:p>
                <a:r>
                  <a:rPr lang="it-IT" dirty="0" smtClean="0">
                    <a:solidFill>
                      <a:schemeClr val="tx1"/>
                    </a:solidFill>
                  </a:rPr>
                  <a:t>Osservazione 2: ogni nodo i &gt; 1 ha esattamente un arco uscente. Quindi, deve essere </a:t>
                </a:r>
                <a:r>
                  <a:rPr lang="it-IT" dirty="0" err="1" smtClean="0">
                    <a:solidFill>
                      <a:schemeClr val="tx1"/>
                    </a:solidFill>
                  </a:rPr>
                  <a:t>P</a:t>
                </a:r>
                <a:r>
                  <a:rPr lang="it-IT" dirty="0" smtClean="0">
                    <a:solidFill>
                      <a:schemeClr val="tx1"/>
                    </a:solidFill>
                  </a:rPr>
                  <a:t>(</a:t>
                </a:r>
                <a14:m>
                  <m:oMath xmlns:m="http://schemas.openxmlformats.org/officeDocument/2006/math">
                    <m:r>
                      <a:rPr lang="it-IT" sz="2000" i="1" smtClean="0">
                        <a:solidFill>
                          <a:schemeClr val="tx1"/>
                        </a:solidFill>
                        <a:latin typeface="Cambria Math" charset="0"/>
                        <a:ea typeface="Cambria Math" charset="0"/>
                        <a:cs typeface="Cambria Math" charset="0"/>
                      </a:rPr>
                      <m:t>∃</m:t>
                    </m:r>
                  </m:oMath>
                </a14:m>
                <a:r>
                  <a:rPr lang="it-IT" dirty="0" smtClean="0">
                    <a:solidFill>
                      <a:schemeClr val="tx1"/>
                    </a:solidFill>
                  </a:rPr>
                  <a:t> </a:t>
                </a:r>
                <a:r>
                  <a:rPr lang="it-IT" dirty="0" err="1" smtClean="0">
                    <a:solidFill>
                      <a:schemeClr val="tx1"/>
                    </a:solidFill>
                  </a:rPr>
                  <a:t>j</a:t>
                </a:r>
                <a:r>
                  <a:rPr lang="it-IT" dirty="0" smtClean="0">
                    <a:solidFill>
                      <a:schemeClr val="tx1"/>
                    </a:solidFill>
                  </a:rPr>
                  <a:t> &lt; i: (</a:t>
                </a:r>
                <a:r>
                  <a:rPr lang="it-IT" dirty="0" err="1" smtClean="0">
                    <a:solidFill>
                      <a:schemeClr val="tx1"/>
                    </a:solidFill>
                  </a:rPr>
                  <a:t>i,j</a:t>
                </a:r>
                <a:r>
                  <a:rPr lang="it-IT" dirty="0" smtClean="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E</a:t>
                </a:r>
                <a:r>
                  <a:rPr lang="it-IT" dirty="0" smtClean="0">
                    <a:solidFill>
                      <a:schemeClr val="tx1"/>
                    </a:solidFill>
                  </a:rPr>
                  <a:t>) = 1. Infatti:</a:t>
                </a:r>
              </a:p>
              <a:p>
                <a:pPr lvl="1"/>
                <a:r>
                  <a:rPr lang="it-IT" dirty="0">
                    <a:solidFill>
                      <a:schemeClr val="tx1"/>
                    </a:solidFill>
                  </a:rPr>
                  <a:t>P(</a:t>
                </a:r>
                <a14:m>
                  <m:oMath xmlns:m="http://schemas.openxmlformats.org/officeDocument/2006/math">
                    <m:r>
                      <a:rPr lang="it-IT" sz="1800" i="1">
                        <a:solidFill>
                          <a:schemeClr val="tx1"/>
                        </a:solidFill>
                        <a:latin typeface="Cambria Math" charset="0"/>
                        <a:ea typeface="Cambria Math" charset="0"/>
                        <a:cs typeface="Cambria Math" charset="0"/>
                      </a:rPr>
                      <m:t>∃</m:t>
                    </m:r>
                  </m:oMath>
                </a14:m>
                <a:r>
                  <a:rPr lang="it-IT" dirty="0">
                    <a:solidFill>
                      <a:schemeClr val="tx1"/>
                    </a:solidFill>
                  </a:rPr>
                  <a:t> </a:t>
                </a:r>
                <a:r>
                  <a:rPr lang="it-IT" dirty="0" err="1">
                    <a:solidFill>
                      <a:schemeClr val="tx1"/>
                    </a:solidFill>
                  </a:rPr>
                  <a:t>j</a:t>
                </a:r>
                <a:r>
                  <a:rPr lang="it-IT" dirty="0">
                    <a:solidFill>
                      <a:schemeClr val="tx1"/>
                    </a:solidFill>
                  </a:rPr>
                  <a:t> &lt; i: (</a:t>
                </a:r>
                <a:r>
                  <a:rPr lang="it-IT" dirty="0" err="1">
                    <a:solidFill>
                      <a:schemeClr val="tx1"/>
                    </a:solidFill>
                  </a:rPr>
                  <a:t>i,j</a:t>
                </a:r>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E) =</a:t>
                </a:r>
                <a:r>
                  <a:rPr lang="it-IT" dirty="0" smtClean="0">
                    <a:solidFill>
                      <a:schemeClr val="tx1"/>
                    </a:solidFill>
                  </a:rPr>
                  <a:t> </a:t>
                </a:r>
                <a14:m>
                  <m:oMath xmlns:m="http://schemas.openxmlformats.org/officeDocument/2006/math">
                    <m:nary>
                      <m:naryPr>
                        <m:chr m:val="∑"/>
                        <m:supHide m:val="on"/>
                        <m:ctrlPr>
                          <a:rPr lang="it-IT" i="1" dirty="0">
                            <a:solidFill>
                              <a:schemeClr val="tx1"/>
                            </a:solidFill>
                            <a:latin typeface="Cambria Math" charset="0"/>
                          </a:rPr>
                        </m:ctrlPr>
                      </m:naryPr>
                      <m:sub>
                        <m:r>
                          <m:rPr>
                            <m:brk m:alnAt="1"/>
                          </m:rPr>
                          <a:rPr lang="it-IT" i="1">
                            <a:solidFill>
                              <a:schemeClr val="tx1"/>
                            </a:solidFill>
                            <a:latin typeface="Cambria Math" charset="0"/>
                          </a:rPr>
                          <m:t>1</m:t>
                        </m:r>
                        <m:r>
                          <a:rPr lang="it-IT" i="1">
                            <a:solidFill>
                              <a:schemeClr val="tx1"/>
                            </a:solidFill>
                            <a:latin typeface="Cambria Math" charset="0"/>
                          </a:rPr>
                          <m:t> </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rPr>
                          <m:t>𝑗</m:t>
                        </m:r>
                        <m:r>
                          <a:rPr lang="it-IT" i="1">
                            <a:solidFill>
                              <a:schemeClr val="tx1"/>
                            </a:solidFill>
                            <a:latin typeface="Cambria Math" charset="0"/>
                          </a:rPr>
                          <m:t> &lt; </m:t>
                        </m:r>
                        <m:r>
                          <a:rPr lang="it-IT" i="1">
                            <a:solidFill>
                              <a:schemeClr val="tx1"/>
                            </a:solidFill>
                            <a:latin typeface="Cambria Math" charset="0"/>
                          </a:rPr>
                          <m:t>𝑖</m:t>
                        </m:r>
                      </m:sub>
                      <m:sup/>
                      <m:e>
                        <m:r>
                          <a:rPr lang="it-IT" i="1" dirty="0">
                            <a:solidFill>
                              <a:schemeClr val="tx1"/>
                            </a:solidFill>
                            <a:latin typeface="Cambria Math" charset="0"/>
                          </a:rPr>
                          <m:t> </m:t>
                        </m:r>
                      </m:e>
                    </m:nary>
                  </m:oMath>
                </a14:m>
                <a:r>
                  <a:rPr lang="it-IT" dirty="0">
                    <a:solidFill>
                      <a:schemeClr val="tx1"/>
                    </a:solidFill>
                  </a:rPr>
                  <a:t> </a:t>
                </a:r>
                <a:r>
                  <a:rPr lang="it-IT" dirty="0" err="1">
                    <a:solidFill>
                      <a:schemeClr val="tx1"/>
                    </a:solidFill>
                  </a:rPr>
                  <a:t>P</a:t>
                </a:r>
                <a:r>
                  <a:rPr lang="it-IT" dirty="0">
                    <a:solidFill>
                      <a:schemeClr val="tx1"/>
                    </a:solidFill>
                  </a:rPr>
                  <a:t>((</a:t>
                </a:r>
                <a:r>
                  <a:rPr lang="it-IT" dirty="0" err="1">
                    <a:solidFill>
                      <a:schemeClr val="tx1"/>
                    </a:solidFill>
                  </a:rPr>
                  <a:t>i,j</a:t>
                </a:r>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E ) </a:t>
                </a:r>
                <a:r>
                  <a:rPr lang="it-IT" dirty="0" smtClean="0">
                    <a:solidFill>
                      <a:schemeClr val="tx1"/>
                    </a:solidFill>
                  </a:rPr>
                  <a:t>e, per induzione:</a:t>
                </a:r>
              </a:p>
              <a:p>
                <a:pPr lvl="1"/>
                <a:r>
                  <a:rPr lang="it-IT" dirty="0" smtClean="0">
                    <a:solidFill>
                      <a:schemeClr val="tx1"/>
                    </a:solidFill>
                  </a:rPr>
                  <a:t>per i =2:     </a:t>
                </a:r>
                <a14:m>
                  <m:oMath xmlns:m="http://schemas.openxmlformats.org/officeDocument/2006/math">
                    <m:nary>
                      <m:naryPr>
                        <m:chr m:val="∑"/>
                        <m:supHide m:val="on"/>
                        <m:ctrlPr>
                          <a:rPr lang="it-IT" i="1" dirty="0">
                            <a:solidFill>
                              <a:schemeClr val="tx1"/>
                            </a:solidFill>
                            <a:latin typeface="Cambria Math" charset="0"/>
                          </a:rPr>
                        </m:ctrlPr>
                      </m:naryPr>
                      <m:sub>
                        <m:r>
                          <m:rPr>
                            <m:brk m:alnAt="1"/>
                          </m:rPr>
                          <a:rPr lang="it-IT" i="1">
                            <a:solidFill>
                              <a:schemeClr val="tx1"/>
                            </a:solidFill>
                            <a:latin typeface="Cambria Math" charset="0"/>
                          </a:rPr>
                          <m:t>1</m:t>
                        </m:r>
                        <m:r>
                          <a:rPr lang="it-IT" i="1">
                            <a:solidFill>
                              <a:schemeClr val="tx1"/>
                            </a:solidFill>
                            <a:latin typeface="Cambria Math" charset="0"/>
                          </a:rPr>
                          <m:t> </m:t>
                        </m:r>
                        <m:r>
                          <a:rPr lang="it-IT" i="1">
                            <a:solidFill>
                              <a:schemeClr val="tx1"/>
                            </a:solidFill>
                            <a:latin typeface="Cambria Math" charset="0"/>
                            <a:ea typeface="Cambria Math" charset="0"/>
                            <a:cs typeface="Cambria Math" charset="0"/>
                          </a:rPr>
                          <m:t>≤</m:t>
                        </m:r>
                        <m:r>
                          <a:rPr lang="it-IT" i="1">
                            <a:solidFill>
                              <a:schemeClr val="tx1"/>
                            </a:solidFill>
                            <a:latin typeface="Cambria Math" charset="0"/>
                          </a:rPr>
                          <m:t>𝑗</m:t>
                        </m:r>
                        <m:r>
                          <a:rPr lang="it-IT" i="1">
                            <a:solidFill>
                              <a:schemeClr val="tx1"/>
                            </a:solidFill>
                            <a:latin typeface="Cambria Math" charset="0"/>
                          </a:rPr>
                          <m:t> &lt; 2</m:t>
                        </m:r>
                      </m:sub>
                      <m:sup/>
                      <m:e>
                        <m:r>
                          <a:rPr lang="it-IT" i="1" dirty="0">
                            <a:solidFill>
                              <a:schemeClr val="tx1"/>
                            </a:solidFill>
                            <a:latin typeface="Cambria Math" charset="0"/>
                          </a:rPr>
                          <m:t> </m:t>
                        </m:r>
                      </m:e>
                    </m:nary>
                  </m:oMath>
                </a14:m>
                <a:r>
                  <a:rPr lang="it-IT" dirty="0">
                    <a:solidFill>
                      <a:schemeClr val="tx1"/>
                    </a:solidFill>
                  </a:rPr>
                  <a:t> </a:t>
                </a:r>
                <a:r>
                  <a:rPr lang="it-IT" dirty="0" err="1">
                    <a:solidFill>
                      <a:schemeClr val="tx1"/>
                    </a:solidFill>
                  </a:rPr>
                  <a:t>P</a:t>
                </a:r>
                <a:r>
                  <a:rPr lang="it-IT" dirty="0" smtClean="0">
                    <a:solidFill>
                      <a:schemeClr val="tx1"/>
                    </a:solidFill>
                  </a:rPr>
                  <a:t>((2, </a:t>
                </a:r>
                <a:r>
                  <a:rPr lang="it-IT" dirty="0" err="1" smtClean="0">
                    <a:solidFill>
                      <a:schemeClr val="tx1"/>
                    </a:solidFill>
                  </a:rPr>
                  <a:t>j</a:t>
                </a:r>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E ) </a:t>
                </a:r>
                <a:r>
                  <a:rPr lang="it-IT" dirty="0" smtClean="0">
                    <a:solidFill>
                      <a:schemeClr val="tx1"/>
                    </a:solidFill>
                  </a:rPr>
                  <a:t>= </a:t>
                </a:r>
                <a:r>
                  <a:rPr lang="it-IT" dirty="0">
                    <a:solidFill>
                      <a:schemeClr val="tx1"/>
                    </a:solidFill>
                  </a:rPr>
                  <a:t>P((2, </a:t>
                </a:r>
                <a:r>
                  <a:rPr lang="it-IT" dirty="0" smtClean="0">
                    <a:solidFill>
                      <a:schemeClr val="tx1"/>
                    </a:solidFill>
                  </a:rPr>
                  <a:t>1)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E </a:t>
                </a:r>
                <a:r>
                  <a:rPr lang="it-IT" dirty="0" smtClean="0">
                    <a:solidFill>
                      <a:schemeClr val="tx1"/>
                    </a:solidFill>
                  </a:rPr>
                  <a:t>)= 1 per costruzione</a:t>
                </a:r>
              </a:p>
              <a:p>
                <a:pPr lvl="1"/>
                <a:r>
                  <a:rPr lang="it-IT" dirty="0" smtClean="0">
                    <a:solidFill>
                      <a:schemeClr val="tx1"/>
                    </a:solidFill>
                  </a:rPr>
                  <a:t>assumendo </a:t>
                </a:r>
                <a14:m>
                  <m:oMath xmlns:m="http://schemas.openxmlformats.org/officeDocument/2006/math">
                    <m:nary>
                      <m:naryPr>
                        <m:chr m:val="∑"/>
                        <m:supHide m:val="on"/>
                        <m:ctrlPr>
                          <a:rPr lang="it-IT" sz="1800" i="1" dirty="0">
                            <a:solidFill>
                              <a:schemeClr val="tx1"/>
                            </a:solidFill>
                            <a:latin typeface="Cambria Math" charset="0"/>
                          </a:rPr>
                        </m:ctrlPr>
                      </m:naryPr>
                      <m:sub>
                        <m:r>
                          <m:rPr>
                            <m:brk m:alnAt="1"/>
                          </m:rPr>
                          <a:rPr lang="it-IT" sz="1800" i="1">
                            <a:solidFill>
                              <a:schemeClr val="tx1"/>
                            </a:solidFill>
                            <a:latin typeface="Cambria Math" charset="0"/>
                          </a:rPr>
                          <m:t>1</m:t>
                        </m:r>
                        <m:r>
                          <a:rPr lang="it-IT" sz="1800" i="1">
                            <a:solidFill>
                              <a:schemeClr val="tx1"/>
                            </a:solidFill>
                            <a:latin typeface="Cambria Math" charset="0"/>
                          </a:rPr>
                          <m:t> </m:t>
                        </m:r>
                        <m:r>
                          <a:rPr lang="it-IT" sz="1800" i="1">
                            <a:solidFill>
                              <a:schemeClr val="tx1"/>
                            </a:solidFill>
                            <a:latin typeface="Cambria Math" charset="0"/>
                            <a:ea typeface="Cambria Math" charset="0"/>
                            <a:cs typeface="Cambria Math" charset="0"/>
                          </a:rPr>
                          <m:t>≤</m:t>
                        </m:r>
                        <m:r>
                          <a:rPr lang="it-IT" sz="1800" i="1">
                            <a:solidFill>
                              <a:schemeClr val="tx1"/>
                            </a:solidFill>
                            <a:latin typeface="Cambria Math" charset="0"/>
                          </a:rPr>
                          <m:t>𝑗</m:t>
                        </m:r>
                        <m:r>
                          <a:rPr lang="it-IT" sz="1800" i="1">
                            <a:solidFill>
                              <a:schemeClr val="tx1"/>
                            </a:solidFill>
                            <a:latin typeface="Cambria Math" charset="0"/>
                          </a:rPr>
                          <m:t> &lt; </m:t>
                        </m:r>
                        <m:r>
                          <a:rPr lang="it-IT" sz="1800" b="0" i="1" smtClean="0">
                            <a:solidFill>
                              <a:schemeClr val="tx1"/>
                            </a:solidFill>
                            <a:latin typeface="Cambria Math" charset="0"/>
                          </a:rPr>
                          <m:t>𝑎</m:t>
                        </m:r>
                      </m:sub>
                      <m:sup/>
                      <m:e>
                        <m:r>
                          <a:rPr lang="it-IT" sz="1800" i="1" dirty="0">
                            <a:solidFill>
                              <a:schemeClr val="tx1"/>
                            </a:solidFill>
                            <a:latin typeface="Cambria Math" charset="0"/>
                          </a:rPr>
                          <m:t> </m:t>
                        </m:r>
                      </m:e>
                    </m:nary>
                  </m:oMath>
                </a14:m>
                <a:r>
                  <a:rPr lang="it-IT" dirty="0">
                    <a:solidFill>
                      <a:schemeClr val="tx1"/>
                    </a:solidFill>
                  </a:rPr>
                  <a:t> </a:t>
                </a:r>
                <a:r>
                  <a:rPr lang="it-IT" dirty="0" err="1">
                    <a:solidFill>
                      <a:schemeClr val="tx1"/>
                    </a:solidFill>
                  </a:rPr>
                  <a:t>P</a:t>
                </a:r>
                <a:r>
                  <a:rPr lang="it-IT" dirty="0" smtClean="0">
                    <a:solidFill>
                      <a:schemeClr val="tx1"/>
                    </a:solidFill>
                  </a:rPr>
                  <a:t>((a, </a:t>
                </a:r>
                <a:r>
                  <a:rPr lang="it-IT" dirty="0" err="1" smtClean="0">
                    <a:solidFill>
                      <a:schemeClr val="tx1"/>
                    </a:solidFill>
                  </a:rPr>
                  <a:t>j</a:t>
                </a:r>
                <a:r>
                  <a:rPr lang="it-IT" dirty="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E ) </a:t>
                </a:r>
                <a:r>
                  <a:rPr lang="it-IT" dirty="0" smtClean="0">
                    <a:solidFill>
                      <a:schemeClr val="tx1"/>
                    </a:solidFill>
                  </a:rPr>
                  <a:t>= 1 per ogni a </a:t>
                </a:r>
                <a14:m>
                  <m:oMath xmlns:m="http://schemas.openxmlformats.org/officeDocument/2006/math">
                    <m:r>
                      <a:rPr lang="it-IT" i="1" smtClean="0">
                        <a:solidFill>
                          <a:schemeClr val="tx1"/>
                        </a:solidFill>
                        <a:latin typeface="Cambria Math" charset="0"/>
                        <a:ea typeface="Cambria Math" charset="0"/>
                        <a:cs typeface="Cambria Math" charset="0"/>
                      </a:rPr>
                      <m:t>≤</m:t>
                    </m:r>
                    <m:r>
                      <a:rPr lang="it-IT" b="0" i="1" smtClean="0">
                        <a:solidFill>
                          <a:schemeClr val="tx1"/>
                        </a:solidFill>
                        <a:latin typeface="Cambria Math" charset="0"/>
                        <a:ea typeface="Cambria Math" charset="0"/>
                        <a:cs typeface="Cambria Math" charset="0"/>
                      </a:rPr>
                      <m:t> </m:t>
                    </m:r>
                  </m:oMath>
                </a14:m>
                <a:r>
                  <a:rPr lang="it-IT" dirty="0" smtClean="0">
                    <a:solidFill>
                      <a:schemeClr val="tx1"/>
                    </a:solidFill>
                  </a:rPr>
                  <a:t>i-1, si ha che																								</a:t>
                </a:r>
                <a:r>
                  <a:rPr lang="it-IT" dirty="0">
                    <a:solidFill>
                      <a:schemeClr val="tx1"/>
                    </a:solidFill>
                  </a:rPr>
                  <a:t> </a:t>
                </a:r>
                <a:r>
                  <a:rPr lang="it-IT" dirty="0" smtClean="0">
                    <a:solidFill>
                      <a:schemeClr val="tx1"/>
                    </a:solidFill>
                  </a:rPr>
                  <a:t>     </a:t>
                </a:r>
                <a14:m>
                  <m:oMath xmlns:m="http://schemas.openxmlformats.org/officeDocument/2006/math">
                    <m:nary>
                      <m:naryPr>
                        <m:chr m:val="∑"/>
                        <m:supHide m:val="on"/>
                        <m:ctrlPr>
                          <a:rPr lang="it-IT" sz="1800" i="1" dirty="0">
                            <a:solidFill>
                              <a:schemeClr val="tx1"/>
                            </a:solidFill>
                            <a:latin typeface="Cambria Math" charset="0"/>
                          </a:rPr>
                        </m:ctrlPr>
                      </m:naryPr>
                      <m:sub>
                        <m:r>
                          <m:rPr>
                            <m:brk m:alnAt="1"/>
                          </m:rPr>
                          <a:rPr lang="it-IT" sz="1800" i="1">
                            <a:solidFill>
                              <a:schemeClr val="tx1"/>
                            </a:solidFill>
                            <a:latin typeface="Cambria Math" charset="0"/>
                          </a:rPr>
                          <m:t>1</m:t>
                        </m:r>
                        <m:r>
                          <a:rPr lang="it-IT" sz="1800" i="1">
                            <a:solidFill>
                              <a:schemeClr val="tx1"/>
                            </a:solidFill>
                            <a:latin typeface="Cambria Math" charset="0"/>
                          </a:rPr>
                          <m:t> </m:t>
                        </m:r>
                        <m:r>
                          <a:rPr lang="it-IT" sz="1800" i="1">
                            <a:solidFill>
                              <a:schemeClr val="tx1"/>
                            </a:solidFill>
                            <a:latin typeface="Cambria Math" charset="0"/>
                            <a:ea typeface="Cambria Math" charset="0"/>
                            <a:cs typeface="Cambria Math" charset="0"/>
                          </a:rPr>
                          <m:t>≤</m:t>
                        </m:r>
                        <m:r>
                          <a:rPr lang="it-IT" sz="1800" b="0" i="1" smtClean="0">
                            <a:solidFill>
                              <a:schemeClr val="tx1"/>
                            </a:solidFill>
                            <a:latin typeface="Cambria Math" charset="0"/>
                          </a:rPr>
                          <m:t>𝑗</m:t>
                        </m:r>
                        <m:r>
                          <a:rPr lang="it-IT" sz="1800" i="1">
                            <a:solidFill>
                              <a:schemeClr val="tx1"/>
                            </a:solidFill>
                            <a:latin typeface="Cambria Math" charset="0"/>
                          </a:rPr>
                          <m:t> &lt; </m:t>
                        </m:r>
                        <m:r>
                          <a:rPr lang="it-IT" sz="1800" i="1">
                            <a:solidFill>
                              <a:schemeClr val="tx1"/>
                            </a:solidFill>
                            <a:latin typeface="Cambria Math" charset="0"/>
                          </a:rPr>
                          <m:t>𝑖</m:t>
                        </m:r>
                      </m:sub>
                      <m:sup/>
                      <m:e>
                        <m:r>
                          <a:rPr lang="it-IT" sz="1800" i="1" dirty="0">
                            <a:solidFill>
                              <a:schemeClr val="tx1"/>
                            </a:solidFill>
                            <a:latin typeface="Cambria Math" charset="0"/>
                          </a:rPr>
                          <m:t> </m:t>
                        </m:r>
                      </m:e>
                    </m:nary>
                  </m:oMath>
                </a14:m>
                <a:r>
                  <a:rPr lang="it-IT" sz="1800" dirty="0">
                    <a:solidFill>
                      <a:schemeClr val="tx1"/>
                    </a:solidFill>
                  </a:rPr>
                  <a:t> </a:t>
                </a:r>
                <a:r>
                  <a:rPr lang="it-IT" sz="1800" dirty="0" err="1">
                    <a:solidFill>
                      <a:schemeClr val="tx1"/>
                    </a:solidFill>
                  </a:rPr>
                  <a:t>P</a:t>
                </a:r>
                <a:r>
                  <a:rPr lang="it-IT" sz="1800" dirty="0" smtClean="0">
                    <a:solidFill>
                      <a:schemeClr val="tx1"/>
                    </a:solidFill>
                  </a:rPr>
                  <a:t>((</a:t>
                </a:r>
                <a:r>
                  <a:rPr lang="it-IT" sz="1800" dirty="0" err="1" smtClean="0">
                    <a:solidFill>
                      <a:schemeClr val="tx1"/>
                    </a:solidFill>
                  </a:rPr>
                  <a:t>i,j</a:t>
                </a:r>
                <a:r>
                  <a:rPr lang="it-IT" sz="1800" dirty="0">
                    <a:solidFill>
                      <a:schemeClr val="tx1"/>
                    </a:solidFill>
                  </a:rPr>
                  <a:t>) </a:t>
                </a:r>
                <a14:m>
                  <m:oMath xmlns:m="http://schemas.openxmlformats.org/officeDocument/2006/math">
                    <m:r>
                      <a:rPr lang="it-IT" sz="1800" i="1">
                        <a:solidFill>
                          <a:schemeClr val="tx1"/>
                        </a:solidFill>
                        <a:latin typeface="Cambria Math" charset="0"/>
                        <a:ea typeface="Cambria Math" charset="0"/>
                        <a:cs typeface="Cambria Math" charset="0"/>
                      </a:rPr>
                      <m:t>∈</m:t>
                    </m:r>
                  </m:oMath>
                </a14:m>
                <a:r>
                  <a:rPr lang="it-IT" sz="1800" dirty="0">
                    <a:solidFill>
                      <a:schemeClr val="tx1"/>
                    </a:solidFill>
                  </a:rPr>
                  <a:t> E ) </a:t>
                </a:r>
                <a:r>
                  <a:rPr lang="it-IT" sz="1800" dirty="0" smtClean="0">
                    <a:solidFill>
                      <a:schemeClr val="tx1"/>
                    </a:solidFill>
                  </a:rPr>
                  <a:t>= </a:t>
                </a:r>
                <a14:m>
                  <m:oMath xmlns:m="http://schemas.openxmlformats.org/officeDocument/2006/math">
                    <m:nary>
                      <m:naryPr>
                        <m:chr m:val="∑"/>
                        <m:supHide m:val="on"/>
                        <m:ctrlPr>
                          <a:rPr lang="it-IT" sz="1800" i="1" dirty="0">
                            <a:solidFill>
                              <a:schemeClr val="tx1"/>
                            </a:solidFill>
                            <a:latin typeface="Cambria Math" charset="0"/>
                          </a:rPr>
                        </m:ctrlPr>
                      </m:naryPr>
                      <m:sub>
                        <m:r>
                          <m:rPr>
                            <m:brk m:alnAt="1"/>
                          </m:rPr>
                          <a:rPr lang="it-IT" sz="1800" i="1">
                            <a:solidFill>
                              <a:schemeClr val="tx1"/>
                            </a:solidFill>
                            <a:latin typeface="Cambria Math" charset="0"/>
                          </a:rPr>
                          <m:t>1</m:t>
                        </m:r>
                        <m:r>
                          <a:rPr lang="it-IT" sz="1800" i="1">
                            <a:solidFill>
                              <a:schemeClr val="tx1"/>
                            </a:solidFill>
                            <a:latin typeface="Cambria Math" charset="0"/>
                          </a:rPr>
                          <m:t> </m:t>
                        </m:r>
                        <m:r>
                          <a:rPr lang="it-IT" sz="1800" i="1">
                            <a:solidFill>
                              <a:schemeClr val="tx1"/>
                            </a:solidFill>
                            <a:latin typeface="Cambria Math" charset="0"/>
                            <a:ea typeface="Cambria Math" charset="0"/>
                            <a:cs typeface="Cambria Math" charset="0"/>
                          </a:rPr>
                          <m:t>≤</m:t>
                        </m:r>
                        <m:r>
                          <a:rPr lang="it-IT" sz="1800" i="1">
                            <a:solidFill>
                              <a:schemeClr val="tx1"/>
                            </a:solidFill>
                            <a:latin typeface="Cambria Math" charset="0"/>
                          </a:rPr>
                          <m:t>𝑗</m:t>
                        </m:r>
                        <m:r>
                          <a:rPr lang="it-IT" sz="1800" i="1">
                            <a:solidFill>
                              <a:schemeClr val="tx1"/>
                            </a:solidFill>
                            <a:latin typeface="Cambria Math" charset="0"/>
                          </a:rPr>
                          <m:t> &lt; </m:t>
                        </m:r>
                        <m:r>
                          <a:rPr lang="it-IT" sz="1800" i="1">
                            <a:solidFill>
                              <a:schemeClr val="tx1"/>
                            </a:solidFill>
                            <a:latin typeface="Cambria Math" charset="0"/>
                          </a:rPr>
                          <m:t>𝑖</m:t>
                        </m:r>
                      </m:sub>
                      <m:sup/>
                      <m:e>
                        <m:r>
                          <a:rPr lang="it-IT" sz="1800" i="1" dirty="0">
                            <a:solidFill>
                              <a:schemeClr val="tx1"/>
                            </a:solidFill>
                            <a:latin typeface="Cambria Math" charset="0"/>
                          </a:rPr>
                          <m:t> </m:t>
                        </m:r>
                      </m:e>
                    </m:nary>
                  </m:oMath>
                </a14:m>
                <a:r>
                  <a:rPr lang="it-IT" sz="1800" dirty="0" smtClean="0">
                    <a:solidFill>
                      <a:schemeClr val="tx1"/>
                    </a:solidFill>
                  </a:rPr>
                  <a:t>[ </a:t>
                </a:r>
                <a14:m>
                  <m:oMath xmlns:m="http://schemas.openxmlformats.org/officeDocument/2006/math">
                    <m:f>
                      <m:fPr>
                        <m:ctrlPr>
                          <a:rPr lang="bg-BG" sz="1800" i="1">
                            <a:solidFill>
                              <a:schemeClr val="tx1"/>
                            </a:solidFill>
                            <a:latin typeface="Cambria Math" charset="0"/>
                          </a:rPr>
                        </m:ctrlPr>
                      </m:fPr>
                      <m:num>
                        <m:r>
                          <m:rPr>
                            <m:sty m:val="p"/>
                          </m:rPr>
                          <a:rPr lang="it-IT" sz="1800">
                            <a:solidFill>
                              <a:schemeClr val="tx1"/>
                            </a:solidFill>
                            <a:latin typeface="Cambria Math" charset="0"/>
                          </a:rPr>
                          <m:t>p</m:t>
                        </m:r>
                      </m:num>
                      <m:den>
                        <m:r>
                          <m:rPr>
                            <m:sty m:val="p"/>
                          </m:rPr>
                          <a:rPr lang="it-IT" sz="1800">
                            <a:solidFill>
                              <a:schemeClr val="tx1"/>
                            </a:solidFill>
                            <a:latin typeface="Cambria Math" charset="0"/>
                          </a:rPr>
                          <m:t>i</m:t>
                        </m:r>
                        <m:r>
                          <a:rPr lang="it-IT" sz="1800">
                            <a:solidFill>
                              <a:schemeClr val="tx1"/>
                            </a:solidFill>
                            <a:latin typeface="Cambria Math" charset="0"/>
                          </a:rPr>
                          <m:t>−1</m:t>
                        </m:r>
                      </m:den>
                    </m:f>
                  </m:oMath>
                </a14:m>
                <a:r>
                  <a:rPr lang="it-IT" sz="1800" dirty="0">
                    <a:solidFill>
                      <a:schemeClr val="tx1"/>
                    </a:solidFill>
                  </a:rPr>
                  <a:t> + </a:t>
                </a:r>
                <a14:m>
                  <m:oMath xmlns:m="http://schemas.openxmlformats.org/officeDocument/2006/math">
                    <m:f>
                      <m:fPr>
                        <m:ctrlPr>
                          <a:rPr lang="bg-BG" sz="1800" i="1">
                            <a:solidFill>
                              <a:schemeClr val="tx1"/>
                            </a:solidFill>
                            <a:latin typeface="Cambria Math" charset="0"/>
                          </a:rPr>
                        </m:ctrlPr>
                      </m:fPr>
                      <m:num>
                        <m:r>
                          <a:rPr lang="it-IT" sz="1800">
                            <a:solidFill>
                              <a:schemeClr val="tx1"/>
                            </a:solidFill>
                            <a:latin typeface="Cambria Math" charset="0"/>
                          </a:rPr>
                          <m:t>1 − </m:t>
                        </m:r>
                        <m:r>
                          <m:rPr>
                            <m:sty m:val="p"/>
                          </m:rPr>
                          <a:rPr lang="it-IT" sz="1800">
                            <a:solidFill>
                              <a:schemeClr val="tx1"/>
                            </a:solidFill>
                            <a:latin typeface="Cambria Math" charset="0"/>
                          </a:rPr>
                          <m:t>p</m:t>
                        </m:r>
                      </m:num>
                      <m:den>
                        <m:r>
                          <m:rPr>
                            <m:sty m:val="p"/>
                          </m:rPr>
                          <a:rPr lang="it-IT" sz="1800">
                            <a:solidFill>
                              <a:schemeClr val="tx1"/>
                            </a:solidFill>
                            <a:latin typeface="Cambria Math" charset="0"/>
                          </a:rPr>
                          <m:t>i</m:t>
                        </m:r>
                        <m:r>
                          <a:rPr lang="it-IT" sz="1800">
                            <a:solidFill>
                              <a:schemeClr val="tx1"/>
                            </a:solidFill>
                            <a:latin typeface="Cambria Math" charset="0"/>
                          </a:rPr>
                          <m:t>−1</m:t>
                        </m:r>
                      </m:den>
                    </m:f>
                  </m:oMath>
                </a14:m>
                <a:r>
                  <a:rPr lang="it-IT" sz="1800" dirty="0">
                    <a:solidFill>
                      <a:schemeClr val="tx1"/>
                    </a:solidFill>
                  </a:rPr>
                  <a:t>  </a:t>
                </a:r>
                <a14:m>
                  <m:oMath xmlns:m="http://schemas.openxmlformats.org/officeDocument/2006/math">
                    <m:nary>
                      <m:naryPr>
                        <m:chr m:val="∑"/>
                        <m:supHide m:val="on"/>
                        <m:ctrlPr>
                          <a:rPr lang="it-IT" sz="1800" i="1" dirty="0">
                            <a:solidFill>
                              <a:schemeClr val="tx1"/>
                            </a:solidFill>
                            <a:latin typeface="Cambria Math" charset="0"/>
                          </a:rPr>
                        </m:ctrlPr>
                      </m:naryPr>
                      <m:sub>
                        <m:r>
                          <m:rPr>
                            <m:brk m:alnAt="1"/>
                          </m:rPr>
                          <a:rPr lang="it-IT" sz="1800" i="1">
                            <a:solidFill>
                              <a:schemeClr val="tx1"/>
                            </a:solidFill>
                            <a:latin typeface="Cambria Math" charset="0"/>
                          </a:rPr>
                          <m:t>1</m:t>
                        </m:r>
                        <m:r>
                          <a:rPr lang="it-IT" sz="1800" i="1">
                            <a:solidFill>
                              <a:schemeClr val="tx1"/>
                            </a:solidFill>
                            <a:latin typeface="Cambria Math" charset="0"/>
                          </a:rPr>
                          <m:t> </m:t>
                        </m:r>
                        <m:r>
                          <a:rPr lang="it-IT" sz="1800" i="1">
                            <a:solidFill>
                              <a:schemeClr val="tx1"/>
                            </a:solidFill>
                            <a:latin typeface="Cambria Math" charset="0"/>
                            <a:ea typeface="Cambria Math" charset="0"/>
                            <a:cs typeface="Cambria Math" charset="0"/>
                          </a:rPr>
                          <m:t>≤ </m:t>
                        </m:r>
                        <m:r>
                          <m:rPr>
                            <m:brk m:alnAt="9"/>
                          </m:rPr>
                          <a:rPr lang="it-IT" sz="1800" i="1">
                            <a:solidFill>
                              <a:schemeClr val="tx1"/>
                            </a:solidFill>
                            <a:latin typeface="Cambria Math" charset="0"/>
                          </a:rPr>
                          <m:t>h</m:t>
                        </m:r>
                        <m:r>
                          <a:rPr lang="it-IT" sz="1800" i="1">
                            <a:solidFill>
                              <a:schemeClr val="tx1"/>
                            </a:solidFill>
                            <a:latin typeface="Cambria Math" charset="0"/>
                          </a:rPr>
                          <m:t> &lt; </m:t>
                        </m:r>
                        <m:r>
                          <a:rPr lang="it-IT" sz="1800" i="1">
                            <a:solidFill>
                              <a:schemeClr val="tx1"/>
                            </a:solidFill>
                            <a:latin typeface="Cambria Math" charset="0"/>
                          </a:rPr>
                          <m:t>𝑖</m:t>
                        </m:r>
                      </m:sub>
                      <m:sup/>
                      <m:e>
                        <m:r>
                          <a:rPr lang="it-IT" sz="1800" i="1" dirty="0">
                            <a:solidFill>
                              <a:schemeClr val="tx1"/>
                            </a:solidFill>
                            <a:latin typeface="Cambria Math" charset="0"/>
                          </a:rPr>
                          <m:t> </m:t>
                        </m:r>
                      </m:e>
                    </m:nary>
                  </m:oMath>
                </a14:m>
                <a:r>
                  <a:rPr lang="it-IT" sz="1800" dirty="0">
                    <a:solidFill>
                      <a:schemeClr val="tx1"/>
                    </a:solidFill>
                  </a:rPr>
                  <a:t> d  </a:t>
                </a:r>
                <a:r>
                  <a:rPr lang="it-IT" sz="1800" baseline="-25000" dirty="0">
                    <a:solidFill>
                      <a:schemeClr val="tx1"/>
                    </a:solidFill>
                  </a:rPr>
                  <a:t>h </a:t>
                </a:r>
                <a:r>
                  <a:rPr lang="it-IT" sz="1800" baseline="-25000" dirty="0" err="1">
                    <a:solidFill>
                      <a:schemeClr val="tx1"/>
                    </a:solidFill>
                  </a:rPr>
                  <a:t>j</a:t>
                </a:r>
                <a:r>
                  <a:rPr lang="it-IT" sz="1800" baseline="-25000" dirty="0">
                    <a:solidFill>
                      <a:schemeClr val="tx1"/>
                    </a:solidFill>
                  </a:rPr>
                  <a:t> </a:t>
                </a:r>
                <a:r>
                  <a:rPr lang="it-IT" sz="1800" dirty="0" smtClean="0">
                    <a:solidFill>
                      <a:schemeClr val="tx1"/>
                    </a:solidFill>
                  </a:rPr>
                  <a:t>] </a:t>
                </a:r>
                <a:r>
                  <a:rPr lang="it-IT" dirty="0" smtClean="0">
                    <a:solidFill>
                      <a:schemeClr val="tx1"/>
                    </a:solidFill>
                  </a:rPr>
                  <a:t>									     														</a:t>
                </a:r>
                <a:r>
                  <a:rPr lang="it-IT" dirty="0">
                    <a:solidFill>
                      <a:schemeClr val="tx1"/>
                    </a:solidFill>
                  </a:rPr>
                  <a:t> </a:t>
                </a:r>
                <a:r>
                  <a:rPr lang="it-IT" dirty="0" smtClean="0">
                    <a:solidFill>
                      <a:schemeClr val="tx1"/>
                    </a:solidFill>
                  </a:rPr>
                  <a:t>    = </a:t>
                </a:r>
                <a14:m>
                  <m:oMath xmlns:m="http://schemas.openxmlformats.org/officeDocument/2006/math">
                    <m:nary>
                      <m:naryPr>
                        <m:chr m:val="∑"/>
                        <m:supHide m:val="on"/>
                        <m:ctrlPr>
                          <a:rPr lang="it-IT" sz="1800" i="1" dirty="0">
                            <a:solidFill>
                              <a:schemeClr val="tx1"/>
                            </a:solidFill>
                            <a:latin typeface="Cambria Math" charset="0"/>
                          </a:rPr>
                        </m:ctrlPr>
                      </m:naryPr>
                      <m:sub>
                        <m:r>
                          <m:rPr>
                            <m:brk m:alnAt="1"/>
                          </m:rPr>
                          <a:rPr lang="it-IT" sz="1800" i="1">
                            <a:solidFill>
                              <a:schemeClr val="tx1"/>
                            </a:solidFill>
                            <a:latin typeface="Cambria Math" charset="0"/>
                          </a:rPr>
                          <m:t>1</m:t>
                        </m:r>
                        <m:r>
                          <a:rPr lang="it-IT" sz="1800" i="1">
                            <a:solidFill>
                              <a:schemeClr val="tx1"/>
                            </a:solidFill>
                            <a:latin typeface="Cambria Math" charset="0"/>
                          </a:rPr>
                          <m:t> </m:t>
                        </m:r>
                        <m:r>
                          <a:rPr lang="it-IT" sz="1800" i="1">
                            <a:solidFill>
                              <a:schemeClr val="tx1"/>
                            </a:solidFill>
                            <a:latin typeface="Cambria Math" charset="0"/>
                            <a:ea typeface="Cambria Math" charset="0"/>
                            <a:cs typeface="Cambria Math" charset="0"/>
                          </a:rPr>
                          <m:t>≤</m:t>
                        </m:r>
                        <m:r>
                          <a:rPr lang="it-IT" sz="1800" i="1">
                            <a:solidFill>
                              <a:schemeClr val="tx1"/>
                            </a:solidFill>
                            <a:latin typeface="Cambria Math" charset="0"/>
                          </a:rPr>
                          <m:t>𝑗</m:t>
                        </m:r>
                        <m:r>
                          <a:rPr lang="it-IT" sz="1800" i="1">
                            <a:solidFill>
                              <a:schemeClr val="tx1"/>
                            </a:solidFill>
                            <a:latin typeface="Cambria Math" charset="0"/>
                          </a:rPr>
                          <m:t> &lt; </m:t>
                        </m:r>
                        <m:r>
                          <a:rPr lang="it-IT" sz="1800" i="1">
                            <a:solidFill>
                              <a:schemeClr val="tx1"/>
                            </a:solidFill>
                            <a:latin typeface="Cambria Math" charset="0"/>
                          </a:rPr>
                          <m:t>𝑖</m:t>
                        </m:r>
                      </m:sub>
                      <m:sup/>
                      <m:e>
                        <m:r>
                          <a:rPr lang="it-IT" sz="1800" i="1" dirty="0">
                            <a:solidFill>
                              <a:schemeClr val="tx1"/>
                            </a:solidFill>
                            <a:latin typeface="Cambria Math" charset="0"/>
                          </a:rPr>
                          <m:t> </m:t>
                        </m:r>
                      </m:e>
                    </m:nary>
                  </m:oMath>
                </a14:m>
                <a:r>
                  <a:rPr lang="it-IT" sz="1800" dirty="0">
                    <a:solidFill>
                      <a:schemeClr val="tx1"/>
                    </a:solidFill>
                  </a:rPr>
                  <a:t>[ </a:t>
                </a:r>
                <a14:m>
                  <m:oMath xmlns:m="http://schemas.openxmlformats.org/officeDocument/2006/math">
                    <m:f>
                      <m:fPr>
                        <m:ctrlPr>
                          <a:rPr lang="bg-BG" sz="1800" i="1">
                            <a:solidFill>
                              <a:schemeClr val="tx1"/>
                            </a:solidFill>
                            <a:latin typeface="Cambria Math" charset="0"/>
                          </a:rPr>
                        </m:ctrlPr>
                      </m:fPr>
                      <m:num>
                        <m:r>
                          <m:rPr>
                            <m:sty m:val="p"/>
                          </m:rPr>
                          <a:rPr lang="it-IT" sz="1800">
                            <a:solidFill>
                              <a:schemeClr val="tx1"/>
                            </a:solidFill>
                            <a:latin typeface="Cambria Math" charset="0"/>
                          </a:rPr>
                          <m:t>p</m:t>
                        </m:r>
                      </m:num>
                      <m:den>
                        <m:r>
                          <m:rPr>
                            <m:sty m:val="p"/>
                          </m:rPr>
                          <a:rPr lang="it-IT" sz="1800">
                            <a:solidFill>
                              <a:schemeClr val="tx1"/>
                            </a:solidFill>
                            <a:latin typeface="Cambria Math" charset="0"/>
                          </a:rPr>
                          <m:t>i</m:t>
                        </m:r>
                        <m:r>
                          <a:rPr lang="it-IT" sz="1800">
                            <a:solidFill>
                              <a:schemeClr val="tx1"/>
                            </a:solidFill>
                            <a:latin typeface="Cambria Math" charset="0"/>
                          </a:rPr>
                          <m:t>−1</m:t>
                        </m:r>
                      </m:den>
                    </m:f>
                  </m:oMath>
                </a14:m>
                <a:r>
                  <a:rPr lang="it-IT" sz="1800" dirty="0">
                    <a:solidFill>
                      <a:schemeClr val="tx1"/>
                    </a:solidFill>
                  </a:rPr>
                  <a:t> + </a:t>
                </a:r>
                <a14:m>
                  <m:oMath xmlns:m="http://schemas.openxmlformats.org/officeDocument/2006/math">
                    <m:f>
                      <m:fPr>
                        <m:ctrlPr>
                          <a:rPr lang="bg-BG" sz="1800" i="1">
                            <a:solidFill>
                              <a:schemeClr val="tx1"/>
                            </a:solidFill>
                            <a:latin typeface="Cambria Math" charset="0"/>
                          </a:rPr>
                        </m:ctrlPr>
                      </m:fPr>
                      <m:num>
                        <m:r>
                          <a:rPr lang="it-IT" sz="1800">
                            <a:solidFill>
                              <a:schemeClr val="tx1"/>
                            </a:solidFill>
                            <a:latin typeface="Cambria Math" charset="0"/>
                          </a:rPr>
                          <m:t>1 − </m:t>
                        </m:r>
                        <m:r>
                          <m:rPr>
                            <m:sty m:val="p"/>
                          </m:rPr>
                          <a:rPr lang="it-IT" sz="1800">
                            <a:solidFill>
                              <a:schemeClr val="tx1"/>
                            </a:solidFill>
                            <a:latin typeface="Cambria Math" charset="0"/>
                          </a:rPr>
                          <m:t>p</m:t>
                        </m:r>
                      </m:num>
                      <m:den>
                        <m:r>
                          <m:rPr>
                            <m:sty m:val="p"/>
                          </m:rPr>
                          <a:rPr lang="it-IT" sz="1800">
                            <a:solidFill>
                              <a:schemeClr val="tx1"/>
                            </a:solidFill>
                            <a:latin typeface="Cambria Math" charset="0"/>
                          </a:rPr>
                          <m:t>i</m:t>
                        </m:r>
                        <m:r>
                          <a:rPr lang="it-IT" sz="1800">
                            <a:solidFill>
                              <a:schemeClr val="tx1"/>
                            </a:solidFill>
                            <a:latin typeface="Cambria Math" charset="0"/>
                          </a:rPr>
                          <m:t>−1</m:t>
                        </m:r>
                      </m:den>
                    </m:f>
                  </m:oMath>
                </a14:m>
                <a:r>
                  <a:rPr lang="it-IT" sz="1800" dirty="0" smtClean="0">
                    <a:solidFill>
                      <a:schemeClr val="tx1"/>
                    </a:solidFill>
                  </a:rPr>
                  <a:t> ] </a:t>
                </a:r>
                <a:r>
                  <a:rPr lang="it-IT" dirty="0" smtClean="0">
                    <a:solidFill>
                      <a:schemeClr val="tx1"/>
                    </a:solidFill>
                  </a:rPr>
                  <a:t>	 </a:t>
                </a:r>
                <a:r>
                  <a:rPr lang="it-IT" i="1" dirty="0" smtClean="0">
                    <a:solidFill>
                      <a:srgbClr val="DD51E7"/>
                    </a:solidFill>
                  </a:rPr>
                  <a:t>in quanto, per  l’ipotesi induttiva, 											 ogni h &lt; i ha esattamente un arco 											 uscente  e quindi </a:t>
                </a:r>
                <a14:m>
                  <m:oMath xmlns:m="http://schemas.openxmlformats.org/officeDocument/2006/math">
                    <m:nary>
                      <m:naryPr>
                        <m:chr m:val="∑"/>
                        <m:supHide m:val="on"/>
                        <m:ctrlPr>
                          <a:rPr lang="it-IT" i="1" dirty="0">
                            <a:solidFill>
                              <a:srgbClr val="DD51E7"/>
                            </a:solidFill>
                            <a:latin typeface="Cambria Math" charset="0"/>
                          </a:rPr>
                        </m:ctrlPr>
                      </m:naryPr>
                      <m:sub>
                        <m:r>
                          <m:rPr>
                            <m:brk m:alnAt="1"/>
                          </m:rPr>
                          <a:rPr lang="it-IT" i="1">
                            <a:solidFill>
                              <a:srgbClr val="DD51E7"/>
                            </a:solidFill>
                            <a:latin typeface="Cambria Math" charset="0"/>
                          </a:rPr>
                          <m:t>1</m:t>
                        </m:r>
                        <m:r>
                          <a:rPr lang="it-IT" i="1">
                            <a:solidFill>
                              <a:srgbClr val="DD51E7"/>
                            </a:solidFill>
                            <a:latin typeface="Cambria Math" charset="0"/>
                          </a:rPr>
                          <m:t> </m:t>
                        </m:r>
                        <m:r>
                          <a:rPr lang="it-IT" i="1">
                            <a:solidFill>
                              <a:srgbClr val="DD51E7"/>
                            </a:solidFill>
                            <a:latin typeface="Cambria Math" charset="0"/>
                            <a:ea typeface="Cambria Math" charset="0"/>
                            <a:cs typeface="Cambria Math" charset="0"/>
                          </a:rPr>
                          <m:t>≤ </m:t>
                        </m:r>
                        <m:r>
                          <m:rPr>
                            <m:brk m:alnAt="9"/>
                          </m:rPr>
                          <a:rPr lang="it-IT" i="1">
                            <a:solidFill>
                              <a:srgbClr val="DD51E7"/>
                            </a:solidFill>
                            <a:latin typeface="Cambria Math" charset="0"/>
                          </a:rPr>
                          <m:t>h</m:t>
                        </m:r>
                        <m:r>
                          <a:rPr lang="it-IT" i="1">
                            <a:solidFill>
                              <a:srgbClr val="DD51E7"/>
                            </a:solidFill>
                            <a:latin typeface="Cambria Math" charset="0"/>
                          </a:rPr>
                          <m:t> &lt; </m:t>
                        </m:r>
                        <m:r>
                          <a:rPr lang="it-IT" i="1">
                            <a:solidFill>
                              <a:srgbClr val="DD51E7"/>
                            </a:solidFill>
                            <a:latin typeface="Cambria Math" charset="0"/>
                          </a:rPr>
                          <m:t>𝑖</m:t>
                        </m:r>
                      </m:sub>
                      <m:sup/>
                      <m:e>
                        <m:r>
                          <a:rPr lang="it-IT" i="1" dirty="0">
                            <a:solidFill>
                              <a:srgbClr val="DD51E7"/>
                            </a:solidFill>
                            <a:latin typeface="Cambria Math" charset="0"/>
                          </a:rPr>
                          <m:t> </m:t>
                        </m:r>
                      </m:e>
                    </m:nary>
                  </m:oMath>
                </a14:m>
                <a:r>
                  <a:rPr lang="it-IT" i="1" dirty="0">
                    <a:solidFill>
                      <a:srgbClr val="DD51E7"/>
                    </a:solidFill>
                  </a:rPr>
                  <a:t> d</a:t>
                </a:r>
                <a:r>
                  <a:rPr lang="it-IT" sz="600" i="1" dirty="0">
                    <a:solidFill>
                      <a:srgbClr val="DD51E7"/>
                    </a:solidFill>
                  </a:rPr>
                  <a:t>  </a:t>
                </a:r>
                <a:r>
                  <a:rPr lang="it-IT" i="1" baseline="-25000" dirty="0">
                    <a:solidFill>
                      <a:srgbClr val="DD51E7"/>
                    </a:solidFill>
                  </a:rPr>
                  <a:t>h </a:t>
                </a:r>
                <a:r>
                  <a:rPr lang="it-IT" i="1" baseline="-25000" dirty="0" err="1">
                    <a:solidFill>
                      <a:srgbClr val="DD51E7"/>
                    </a:solidFill>
                  </a:rPr>
                  <a:t>j</a:t>
                </a:r>
                <a:r>
                  <a:rPr lang="it-IT" i="1" baseline="-25000" dirty="0">
                    <a:solidFill>
                      <a:srgbClr val="DD51E7"/>
                    </a:solidFill>
                  </a:rPr>
                  <a:t> </a:t>
                </a:r>
                <a:r>
                  <a:rPr lang="it-IT" i="1" baseline="-25000" dirty="0" smtClean="0">
                    <a:solidFill>
                      <a:srgbClr val="DD51E7"/>
                    </a:solidFill>
                  </a:rPr>
                  <a:t>  </a:t>
                </a:r>
                <a:r>
                  <a:rPr lang="it-IT" i="1" dirty="0" smtClean="0">
                    <a:solidFill>
                      <a:srgbClr val="DD51E7"/>
                    </a:solidFill>
                  </a:rPr>
                  <a:t>= 1</a:t>
                </a:r>
                <a:r>
                  <a:rPr lang="it-IT" dirty="0" smtClean="0">
                    <a:solidFill>
                      <a:schemeClr val="tx1"/>
                    </a:solidFill>
                  </a:rPr>
                  <a:t>				     	</a:t>
                </a:r>
                <a:r>
                  <a:rPr lang="it-IT" dirty="0">
                    <a:solidFill>
                      <a:schemeClr val="tx1"/>
                    </a:solidFill>
                  </a:rPr>
                  <a:t> </a:t>
                </a:r>
                <a:r>
                  <a:rPr lang="it-IT" dirty="0" smtClean="0">
                    <a:solidFill>
                      <a:schemeClr val="tx1"/>
                    </a:solidFill>
                  </a:rPr>
                  <a:t>      = </a:t>
                </a:r>
                <a:r>
                  <a:rPr lang="it-IT" dirty="0" err="1" smtClean="0">
                    <a:solidFill>
                      <a:schemeClr val="tx1"/>
                    </a:solidFill>
                  </a:rPr>
                  <a:t>p</a:t>
                </a:r>
                <a:r>
                  <a:rPr lang="it-IT" dirty="0" smtClean="0">
                    <a:solidFill>
                      <a:schemeClr val="tx1"/>
                    </a:solidFill>
                  </a:rPr>
                  <a:t> + (1-p) = 1</a:t>
                </a:r>
                <a:r>
                  <a:rPr lang="it-IT" dirty="0">
                    <a:solidFill>
                      <a:schemeClr val="tx1"/>
                    </a:solidFill>
                  </a:rPr>
                  <a:t>	</a:t>
                </a:r>
                <a:endParaRPr lang="it-IT" dirty="0" smtClean="0">
                  <a:solidFill>
                    <a:schemeClr val="tx1"/>
                  </a:solidFill>
                </a:endParaRPr>
              </a:p>
              <a:p>
                <a:endParaRPr lang="it-IT" dirty="0">
                  <a:solidFill>
                    <a:schemeClr val="tx1"/>
                  </a:solidFill>
                </a:endParaRPr>
              </a:p>
              <a:p>
                <a:endParaRPr lang="it-IT"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863720" y="1030146"/>
                <a:ext cx="8915400" cy="5567423"/>
              </a:xfrm>
              <a:blipFill rotWithShape="0">
                <a:blip r:embed="rId2"/>
                <a:stretch>
                  <a:fillRect l="-479"/>
                </a:stretch>
              </a:blipFill>
            </p:spPr>
            <p:txBody>
              <a:bodyPr/>
              <a:lstStyle/>
              <a:p>
                <a:r>
                  <a:rPr lang="it-IT">
                    <a:noFill/>
                  </a:rPr>
                  <a:t> </a:t>
                </a:r>
              </a:p>
            </p:txBody>
          </p:sp>
        </mc:Fallback>
      </mc:AlternateContent>
    </p:spTree>
    <p:extLst>
      <p:ext uri="{BB962C8B-B14F-4D97-AF65-F5344CB8AC3E}">
        <p14:creationId xmlns:p14="http://schemas.microsoft.com/office/powerpoint/2010/main" val="61234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25766" y="104172"/>
            <a:ext cx="8911687" cy="925975"/>
          </a:xfrm>
        </p:spPr>
        <p:txBody>
          <a:bodyPr>
            <a:normAutofit/>
          </a:bodyPr>
          <a:lstStyle/>
          <a:p>
            <a:r>
              <a:rPr lang="it-IT" dirty="0" smtClean="0"/>
              <a:t>Un modello per la </a:t>
            </a:r>
            <a:r>
              <a:rPr lang="it-IT" dirty="0" err="1" smtClean="0"/>
              <a:t>Power</a:t>
            </a:r>
            <a:r>
              <a:rPr lang="it-IT" dirty="0" smtClean="0"/>
              <a:t> Law</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245685" y="1400537"/>
                <a:ext cx="8915400" cy="3958541"/>
              </a:xfrm>
            </p:spPr>
            <p:txBody>
              <a:bodyPr>
                <a:normAutofit/>
              </a:bodyPr>
              <a:lstStyle/>
              <a:p>
                <a:r>
                  <a:rPr lang="it-IT" b="1" dirty="0" smtClean="0">
                    <a:solidFill>
                      <a:srgbClr val="C00000"/>
                    </a:solidFill>
                  </a:rPr>
                  <a:t>P( (</a:t>
                </a:r>
                <a:r>
                  <a:rPr lang="it-IT" b="1" dirty="0" err="1" smtClean="0">
                    <a:solidFill>
                      <a:srgbClr val="C00000"/>
                    </a:solidFill>
                  </a:rPr>
                  <a:t>i,j</a:t>
                </a:r>
                <a:r>
                  <a:rPr lang="it-IT" b="1" dirty="0" smtClean="0">
                    <a:solidFill>
                      <a:srgbClr val="C00000"/>
                    </a:solidFill>
                  </a:rPr>
                  <a:t>)</a:t>
                </a:r>
                <a:r>
                  <a:rPr lang="it-IT" b="1" dirty="0">
                    <a:solidFill>
                      <a:srgbClr val="C00000"/>
                    </a:solidFill>
                    <a:ea typeface="Cambria Math" charset="0"/>
                    <a:cs typeface="Cambria Math" charset="0"/>
                  </a:rPr>
                  <a:t> </a:t>
                </a:r>
                <a14:m>
                  <m:oMath xmlns:m="http://schemas.openxmlformats.org/officeDocument/2006/math">
                    <m:r>
                      <a:rPr lang="it-IT" b="1" i="1">
                        <a:solidFill>
                          <a:srgbClr val="C00000"/>
                        </a:solidFill>
                        <a:latin typeface="Cambria Math" charset="0"/>
                        <a:ea typeface="Cambria Math" charset="0"/>
                        <a:cs typeface="Cambria Math" charset="0"/>
                      </a:rPr>
                      <m:t>∈</m:t>
                    </m:r>
                  </m:oMath>
                </a14:m>
                <a:r>
                  <a:rPr lang="it-IT" b="1" dirty="0" smtClean="0">
                    <a:solidFill>
                      <a:srgbClr val="C00000"/>
                    </a:solidFill>
                  </a:rPr>
                  <a:t> E)  </a:t>
                </a:r>
                <a:r>
                  <a:rPr lang="it-IT" sz="2000" b="1" dirty="0">
                    <a:solidFill>
                      <a:srgbClr val="C00000"/>
                    </a:solidFill>
                  </a:rPr>
                  <a:t>= </a:t>
                </a:r>
                <a:r>
                  <a:rPr lang="it-IT" sz="2000" b="1" dirty="0" err="1">
                    <a:solidFill>
                      <a:srgbClr val="C00000"/>
                    </a:solidFill>
                  </a:rPr>
                  <a:t>P</a:t>
                </a:r>
                <a:r>
                  <a:rPr lang="it-IT" sz="2000" b="1" dirty="0">
                    <a:solidFill>
                      <a:srgbClr val="C00000"/>
                    </a:solidFill>
                  </a:rPr>
                  <a:t>(d </a:t>
                </a:r>
                <a:r>
                  <a:rPr lang="it-IT" sz="2000" b="1" baseline="-25000" dirty="0">
                    <a:solidFill>
                      <a:srgbClr val="C00000"/>
                    </a:solidFill>
                  </a:rPr>
                  <a:t>i </a:t>
                </a:r>
                <a:r>
                  <a:rPr lang="it-IT" sz="2000" b="1" baseline="-25000" dirty="0" err="1">
                    <a:solidFill>
                      <a:srgbClr val="C00000"/>
                    </a:solidFill>
                  </a:rPr>
                  <a:t>j</a:t>
                </a:r>
                <a:r>
                  <a:rPr lang="it-IT" sz="2000" b="1" baseline="-25000" dirty="0">
                    <a:solidFill>
                      <a:srgbClr val="C00000"/>
                    </a:solidFill>
                  </a:rPr>
                  <a:t> </a:t>
                </a:r>
                <a:r>
                  <a:rPr lang="it-IT" sz="2000" b="1" dirty="0">
                    <a:solidFill>
                      <a:srgbClr val="C00000"/>
                    </a:solidFill>
                  </a:rPr>
                  <a:t>=1)  = </a:t>
                </a:r>
                <a14:m>
                  <m:oMath xmlns:m="http://schemas.openxmlformats.org/officeDocument/2006/math">
                    <m:f>
                      <m:fPr>
                        <m:ctrlPr>
                          <a:rPr lang="bg-BG" sz="2000" b="1" i="1">
                            <a:solidFill>
                              <a:srgbClr val="C00000"/>
                            </a:solidFill>
                            <a:latin typeface="Cambria Math" charset="0"/>
                          </a:rPr>
                        </m:ctrlPr>
                      </m:fPr>
                      <m:num>
                        <m:r>
                          <a:rPr lang="it-IT" sz="2000" b="1" i="1">
                            <a:solidFill>
                              <a:srgbClr val="C00000"/>
                            </a:solidFill>
                            <a:latin typeface="Cambria Math" charset="0"/>
                          </a:rPr>
                          <m:t>𝒑</m:t>
                        </m:r>
                      </m:num>
                      <m:den>
                        <m:r>
                          <a:rPr lang="it-IT" sz="2000" b="1" i="1">
                            <a:solidFill>
                              <a:srgbClr val="C00000"/>
                            </a:solidFill>
                            <a:latin typeface="Cambria Math" charset="0"/>
                          </a:rPr>
                          <m:t>𝒊</m:t>
                        </m:r>
                        <m:r>
                          <a:rPr lang="it-IT" sz="2000" b="1">
                            <a:solidFill>
                              <a:srgbClr val="C00000"/>
                            </a:solidFill>
                            <a:latin typeface="Cambria Math" charset="0"/>
                          </a:rPr>
                          <m:t>−</m:t>
                        </m:r>
                        <m:r>
                          <a:rPr lang="it-IT" sz="2000" b="1" i="1">
                            <a:solidFill>
                              <a:srgbClr val="C00000"/>
                            </a:solidFill>
                            <a:latin typeface="Cambria Math" charset="0"/>
                          </a:rPr>
                          <m:t>𝟏</m:t>
                        </m:r>
                      </m:den>
                    </m:f>
                  </m:oMath>
                </a14:m>
                <a:r>
                  <a:rPr lang="it-IT" sz="2000" b="1" dirty="0">
                    <a:solidFill>
                      <a:srgbClr val="C00000"/>
                    </a:solidFill>
                  </a:rPr>
                  <a:t> + </a:t>
                </a:r>
                <a14:m>
                  <m:oMath xmlns:m="http://schemas.openxmlformats.org/officeDocument/2006/math">
                    <m:f>
                      <m:fPr>
                        <m:ctrlPr>
                          <a:rPr lang="bg-BG" sz="2000" b="1" i="1">
                            <a:solidFill>
                              <a:srgbClr val="C00000"/>
                            </a:solidFill>
                            <a:latin typeface="Cambria Math" charset="0"/>
                          </a:rPr>
                        </m:ctrlPr>
                      </m:fPr>
                      <m:num>
                        <m:r>
                          <a:rPr lang="it-IT" sz="2000" b="1">
                            <a:solidFill>
                              <a:srgbClr val="C00000"/>
                            </a:solidFill>
                            <a:latin typeface="Cambria Math" charset="0"/>
                          </a:rPr>
                          <m:t>𝟏</m:t>
                        </m:r>
                        <m:r>
                          <a:rPr lang="it-IT" sz="2000" b="1">
                            <a:solidFill>
                              <a:srgbClr val="C00000"/>
                            </a:solidFill>
                            <a:latin typeface="Cambria Math" charset="0"/>
                          </a:rPr>
                          <m:t> − </m:t>
                        </m:r>
                        <m:r>
                          <a:rPr lang="it-IT" sz="2000" b="1" i="1">
                            <a:solidFill>
                              <a:srgbClr val="C00000"/>
                            </a:solidFill>
                            <a:latin typeface="Cambria Math" charset="0"/>
                          </a:rPr>
                          <m:t>𝒑</m:t>
                        </m:r>
                      </m:num>
                      <m:den>
                        <m:r>
                          <a:rPr lang="it-IT" sz="2000" b="1" i="1">
                            <a:solidFill>
                              <a:srgbClr val="C00000"/>
                            </a:solidFill>
                            <a:latin typeface="Cambria Math" charset="0"/>
                          </a:rPr>
                          <m:t>𝒊</m:t>
                        </m:r>
                        <m:r>
                          <a:rPr lang="it-IT" sz="2000" b="1">
                            <a:solidFill>
                              <a:srgbClr val="C00000"/>
                            </a:solidFill>
                            <a:latin typeface="Cambria Math" charset="0"/>
                          </a:rPr>
                          <m:t>−</m:t>
                        </m:r>
                        <m:r>
                          <a:rPr lang="it-IT" sz="2000" b="1" i="1">
                            <a:solidFill>
                              <a:srgbClr val="C00000"/>
                            </a:solidFill>
                            <a:latin typeface="Cambria Math" charset="0"/>
                          </a:rPr>
                          <m:t>𝟏</m:t>
                        </m:r>
                      </m:den>
                    </m:f>
                  </m:oMath>
                </a14:m>
                <a:r>
                  <a:rPr lang="it-IT" sz="2000" b="1" dirty="0">
                    <a:solidFill>
                      <a:srgbClr val="C00000"/>
                    </a:solidFill>
                  </a:rPr>
                  <a:t>  </a:t>
                </a:r>
                <a14:m>
                  <m:oMath xmlns:m="http://schemas.openxmlformats.org/officeDocument/2006/math">
                    <m:nary>
                      <m:naryPr>
                        <m:chr m:val="∑"/>
                        <m:supHide m:val="on"/>
                        <m:ctrlPr>
                          <a:rPr lang="it-IT" sz="2000" b="1" i="1" dirty="0">
                            <a:solidFill>
                              <a:srgbClr val="C00000"/>
                            </a:solidFill>
                            <a:latin typeface="Cambria Math" charset="0"/>
                          </a:rPr>
                        </m:ctrlPr>
                      </m:naryPr>
                      <m:sub>
                        <m:r>
                          <m:rPr>
                            <m:brk m:alnAt="1"/>
                          </m:rPr>
                          <a:rPr lang="it-IT" sz="2000" b="1" i="1">
                            <a:solidFill>
                              <a:srgbClr val="C00000"/>
                            </a:solidFill>
                            <a:latin typeface="Cambria Math" charset="0"/>
                          </a:rPr>
                          <m:t>𝟏</m:t>
                        </m:r>
                        <m:r>
                          <a:rPr lang="it-IT" sz="2000" b="1" i="1">
                            <a:solidFill>
                              <a:srgbClr val="C00000"/>
                            </a:solidFill>
                            <a:latin typeface="Cambria Math" charset="0"/>
                          </a:rPr>
                          <m:t> </m:t>
                        </m:r>
                        <m:r>
                          <a:rPr lang="it-IT" sz="2000" b="1" i="1">
                            <a:solidFill>
                              <a:srgbClr val="C00000"/>
                            </a:solidFill>
                            <a:latin typeface="Cambria Math" charset="0"/>
                            <a:ea typeface="Cambria Math" charset="0"/>
                            <a:cs typeface="Cambria Math" charset="0"/>
                          </a:rPr>
                          <m:t>≤ </m:t>
                        </m:r>
                        <m:r>
                          <m:rPr>
                            <m:brk m:alnAt="9"/>
                          </m:rPr>
                          <a:rPr lang="it-IT" sz="2000" b="1" i="1">
                            <a:solidFill>
                              <a:srgbClr val="C00000"/>
                            </a:solidFill>
                            <a:latin typeface="Cambria Math" charset="0"/>
                          </a:rPr>
                          <m:t>𝒉</m:t>
                        </m:r>
                        <m:r>
                          <a:rPr lang="it-IT" sz="2000" b="1" i="1">
                            <a:solidFill>
                              <a:srgbClr val="C00000"/>
                            </a:solidFill>
                            <a:latin typeface="Cambria Math" charset="0"/>
                          </a:rPr>
                          <m:t> &lt; </m:t>
                        </m:r>
                        <m:r>
                          <a:rPr lang="it-IT" sz="2000" b="1" i="1">
                            <a:solidFill>
                              <a:srgbClr val="C00000"/>
                            </a:solidFill>
                            <a:latin typeface="Cambria Math" charset="0"/>
                          </a:rPr>
                          <m:t>𝒊</m:t>
                        </m:r>
                      </m:sub>
                      <m:sup/>
                      <m:e>
                        <m:r>
                          <a:rPr lang="it-IT" sz="2000" b="1" i="1" dirty="0">
                            <a:solidFill>
                              <a:srgbClr val="C00000"/>
                            </a:solidFill>
                            <a:latin typeface="Cambria Math" charset="0"/>
                          </a:rPr>
                          <m:t> </m:t>
                        </m:r>
                      </m:e>
                    </m:nary>
                  </m:oMath>
                </a14:m>
                <a:r>
                  <a:rPr lang="it-IT" sz="2000" b="1" dirty="0">
                    <a:solidFill>
                      <a:srgbClr val="C00000"/>
                    </a:solidFill>
                  </a:rPr>
                  <a:t> d</a:t>
                </a:r>
                <a:r>
                  <a:rPr lang="it-IT" sz="800" b="1" dirty="0">
                    <a:solidFill>
                      <a:srgbClr val="C00000"/>
                    </a:solidFill>
                  </a:rPr>
                  <a:t>  </a:t>
                </a:r>
                <a:r>
                  <a:rPr lang="it-IT" sz="2000" b="1" baseline="-25000" dirty="0">
                    <a:solidFill>
                      <a:srgbClr val="C00000"/>
                    </a:solidFill>
                  </a:rPr>
                  <a:t>h </a:t>
                </a:r>
                <a:r>
                  <a:rPr lang="it-IT" sz="2000" b="1" baseline="-25000" dirty="0" err="1">
                    <a:solidFill>
                      <a:srgbClr val="C00000"/>
                    </a:solidFill>
                  </a:rPr>
                  <a:t>j</a:t>
                </a:r>
                <a:r>
                  <a:rPr lang="it-IT" sz="2000" b="1" baseline="-25000" dirty="0">
                    <a:solidFill>
                      <a:srgbClr val="C00000"/>
                    </a:solidFill>
                  </a:rPr>
                  <a:t> </a:t>
                </a:r>
                <a:endParaRPr lang="it-IT" b="1" dirty="0" smtClean="0">
                  <a:solidFill>
                    <a:srgbClr val="C00000"/>
                  </a:solidFill>
                </a:endParaRPr>
              </a:p>
              <a:p>
                <a:endParaRPr lang="it-IT" dirty="0" smtClean="0">
                  <a:solidFill>
                    <a:schemeClr val="tx1"/>
                  </a:solidFill>
                </a:endParaRPr>
              </a:p>
              <a:p>
                <a:r>
                  <a:rPr lang="it-IT" dirty="0" smtClean="0">
                    <a:solidFill>
                      <a:schemeClr val="tx1"/>
                    </a:solidFill>
                  </a:rPr>
                  <a:t>Osservazione 3. Possiamo così interpretare la regola per costruire il grafo: 	   																			</a:t>
                </a:r>
                <a:r>
                  <a:rPr lang="it-IT" b="1" dirty="0" smtClean="0">
                    <a:solidFill>
                      <a:srgbClr val="C00000"/>
                    </a:solidFill>
                  </a:rPr>
                  <a:t>il nodo </a:t>
                </a:r>
                <a:r>
                  <a:rPr lang="it-IT" b="1" dirty="0" err="1" smtClean="0">
                    <a:solidFill>
                      <a:srgbClr val="C00000"/>
                    </a:solidFill>
                  </a:rPr>
                  <a:t>j</a:t>
                </a:r>
                <a:r>
                  <a:rPr lang="it-IT" b="1" dirty="0" smtClean="0">
                    <a:solidFill>
                      <a:srgbClr val="C00000"/>
                    </a:solidFill>
                  </a:rPr>
                  <a:t> a cui connettere i è scelto 													uniformemente a caso con probabilità </a:t>
                </a:r>
                <a:r>
                  <a:rPr lang="it-IT" b="1" dirty="0" err="1" smtClean="0">
                    <a:solidFill>
                      <a:srgbClr val="C00000"/>
                    </a:solidFill>
                  </a:rPr>
                  <a:t>p</a:t>
                </a:r>
                <a:r>
                  <a:rPr lang="it-IT" b="1" dirty="0" smtClean="0">
                    <a:solidFill>
                      <a:srgbClr val="C00000"/>
                    </a:solidFill>
                  </a:rPr>
                  <a:t>, 									con probabilità proporzionale al grado di </a:t>
                </a:r>
                <a:r>
                  <a:rPr lang="it-IT" b="1" dirty="0" err="1" smtClean="0">
                    <a:solidFill>
                      <a:srgbClr val="C00000"/>
                    </a:solidFill>
                  </a:rPr>
                  <a:t>j</a:t>
                </a:r>
                <a:r>
                  <a:rPr lang="it-IT" b="1" dirty="0" smtClean="0">
                    <a:solidFill>
                      <a:srgbClr val="C00000"/>
                    </a:solidFill>
                  </a:rPr>
                  <a:t> con probabilità (1-p)</a:t>
                </a:r>
              </a:p>
              <a:p>
                <a:pPr lvl="1"/>
                <a:endParaRPr lang="it-IT" dirty="0" smtClean="0">
                  <a:solidFill>
                    <a:schemeClr val="tx1"/>
                  </a:solidFill>
                </a:endParaRPr>
              </a:p>
              <a:p>
                <a:pPr lvl="1"/>
                <a:r>
                  <a:rPr lang="it-IT" sz="1800" dirty="0" smtClean="0">
                    <a:solidFill>
                      <a:schemeClr val="tx1"/>
                    </a:solidFill>
                  </a:rPr>
                  <a:t>che esprime chiaramente il fenomeno </a:t>
                </a:r>
                <a:r>
                  <a:rPr lang="it-IT" sz="1800" dirty="0" err="1" smtClean="0">
                    <a:solidFill>
                      <a:schemeClr val="tx1"/>
                    </a:solidFill>
                  </a:rPr>
                  <a:t>Rich</a:t>
                </a:r>
                <a:r>
                  <a:rPr lang="it-IT" sz="1800" dirty="0" smtClean="0">
                    <a:solidFill>
                      <a:schemeClr val="tx1"/>
                    </a:solidFill>
                  </a:rPr>
                  <a:t> </a:t>
                </a:r>
                <a:r>
                  <a:rPr lang="it-IT" sz="1800" dirty="0" err="1" smtClean="0">
                    <a:solidFill>
                      <a:schemeClr val="tx1"/>
                    </a:solidFill>
                  </a:rPr>
                  <a:t>get</a:t>
                </a:r>
                <a:r>
                  <a:rPr lang="it-IT" sz="1800" dirty="0" smtClean="0">
                    <a:solidFill>
                      <a:schemeClr val="tx1"/>
                    </a:solidFill>
                  </a:rPr>
                  <a:t> </a:t>
                </a:r>
                <a:r>
                  <a:rPr lang="it-IT" sz="1800" dirty="0" err="1" smtClean="0">
                    <a:solidFill>
                      <a:schemeClr val="tx1"/>
                    </a:solidFill>
                  </a:rPr>
                  <a:t>Richer</a:t>
                </a:r>
                <a:endParaRPr lang="it-IT" sz="1800" dirty="0" smtClean="0">
                  <a:solidFill>
                    <a:schemeClr val="tx1"/>
                  </a:solidFill>
                </a:endParaRPr>
              </a:p>
              <a:p>
                <a:endParaRPr lang="it-IT"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245685" y="1400537"/>
                <a:ext cx="8915400" cy="3958541"/>
              </a:xfrm>
              <a:blipFill rotWithShape="0">
                <a:blip r:embed="rId2"/>
                <a:stretch>
                  <a:fillRect l="-478"/>
                </a:stretch>
              </a:blipFill>
            </p:spPr>
            <p:txBody>
              <a:bodyPr/>
              <a:lstStyle/>
              <a:p>
                <a:r>
                  <a:rPr lang="it-IT">
                    <a:noFill/>
                  </a:rPr>
                  <a:t> </a:t>
                </a:r>
              </a:p>
            </p:txBody>
          </p:sp>
        </mc:Fallback>
      </mc:AlternateContent>
    </p:spTree>
    <p:extLst>
      <p:ext uri="{BB962C8B-B14F-4D97-AF65-F5344CB8AC3E}">
        <p14:creationId xmlns:p14="http://schemas.microsoft.com/office/powerpoint/2010/main" val="210475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25766" y="439838"/>
            <a:ext cx="8911687" cy="925975"/>
          </a:xfrm>
        </p:spPr>
        <p:txBody>
          <a:bodyPr>
            <a:normAutofit/>
          </a:bodyPr>
          <a:lstStyle/>
          <a:p>
            <a:r>
              <a:rPr lang="it-IT" dirty="0" smtClean="0"/>
              <a:t>Dimostriamo la </a:t>
            </a:r>
            <a:r>
              <a:rPr lang="it-IT" dirty="0" err="1" smtClean="0"/>
              <a:t>Power</a:t>
            </a:r>
            <a:r>
              <a:rPr lang="it-IT" dirty="0" smtClean="0"/>
              <a:t> Law</a:t>
            </a:r>
            <a:endParaRPr lang="it-IT" dirty="0"/>
          </a:p>
        </p:txBody>
      </p:sp>
      <p:sp>
        <p:nvSpPr>
          <p:cNvPr id="3" name="Segnaposto contenuto 2"/>
          <p:cNvSpPr>
            <a:spLocks noGrp="1"/>
          </p:cNvSpPr>
          <p:nvPr>
            <p:ph idx="1"/>
          </p:nvPr>
        </p:nvSpPr>
        <p:spPr>
          <a:xfrm>
            <a:off x="2022053" y="1701478"/>
            <a:ext cx="8915400" cy="4942389"/>
          </a:xfrm>
        </p:spPr>
        <p:txBody>
          <a:bodyPr>
            <a:normAutofit/>
          </a:bodyPr>
          <a:lstStyle/>
          <a:p>
            <a:r>
              <a:rPr lang="it-IT" dirty="0" smtClean="0">
                <a:solidFill>
                  <a:schemeClr val="tx1"/>
                </a:solidFill>
              </a:rPr>
              <a:t>Siamo pronti a dimostrare che il modello che abbiamo definito esibisce una </a:t>
            </a:r>
            <a:r>
              <a:rPr lang="it-IT" dirty="0" err="1" smtClean="0">
                <a:solidFill>
                  <a:schemeClr val="tx1"/>
                </a:solidFill>
              </a:rPr>
              <a:t>Power</a:t>
            </a:r>
            <a:r>
              <a:rPr lang="it-IT" dirty="0" smtClean="0">
                <a:solidFill>
                  <a:schemeClr val="tx1"/>
                </a:solidFill>
              </a:rPr>
              <a:t> Law.</a:t>
            </a:r>
          </a:p>
          <a:p>
            <a:pPr lvl="1"/>
            <a:endParaRPr lang="it-IT" dirty="0" smtClean="0">
              <a:solidFill>
                <a:schemeClr val="tx1"/>
              </a:solidFill>
            </a:endParaRPr>
          </a:p>
          <a:p>
            <a:r>
              <a:rPr lang="it-IT" dirty="0" smtClean="0">
                <a:solidFill>
                  <a:schemeClr val="tx1"/>
                </a:solidFill>
              </a:rPr>
              <a:t>La dimostrazione procede attraverso i seguenti passi intermedi:</a:t>
            </a:r>
          </a:p>
          <a:p>
            <a:r>
              <a:rPr lang="it-IT" dirty="0" smtClean="0">
                <a:solidFill>
                  <a:schemeClr val="tx1"/>
                </a:solidFill>
              </a:rPr>
              <a:t>1) definizione della legge aleatoria che esprime la variazione del grado di un nodo nel tempo</a:t>
            </a:r>
          </a:p>
          <a:p>
            <a:r>
              <a:rPr lang="it-IT" dirty="0" smtClean="0">
                <a:solidFill>
                  <a:schemeClr val="tx1"/>
                </a:solidFill>
              </a:rPr>
              <a:t>2) </a:t>
            </a:r>
            <a:r>
              <a:rPr lang="it-IT" i="1" dirty="0" smtClean="0">
                <a:solidFill>
                  <a:schemeClr val="tx1"/>
                </a:solidFill>
              </a:rPr>
              <a:t>approssimazione</a:t>
            </a:r>
            <a:r>
              <a:rPr lang="it-IT" dirty="0" smtClean="0">
                <a:solidFill>
                  <a:schemeClr val="tx1"/>
                </a:solidFill>
              </a:rPr>
              <a:t> deterministica e continua della legge al punto 1), che porterà ad una equazione differenziale</a:t>
            </a:r>
          </a:p>
          <a:p>
            <a:r>
              <a:rPr lang="it-IT" dirty="0" smtClean="0">
                <a:solidFill>
                  <a:schemeClr val="tx1"/>
                </a:solidFill>
              </a:rPr>
              <a:t>3) risoluzione dell’equazione differenziale: la soluzione costituirà un’approssimazione della funzione che esprime il grado di un nodo nel tempo</a:t>
            </a:r>
          </a:p>
          <a:p>
            <a:r>
              <a:rPr lang="it-IT" dirty="0" smtClean="0">
                <a:solidFill>
                  <a:schemeClr val="tx1"/>
                </a:solidFill>
              </a:rPr>
              <a:t>4) individuazione della </a:t>
            </a:r>
            <a:r>
              <a:rPr lang="it-IT" dirty="0" err="1" smtClean="0">
                <a:solidFill>
                  <a:schemeClr val="tx1"/>
                </a:solidFill>
              </a:rPr>
              <a:t>Power</a:t>
            </a:r>
            <a:r>
              <a:rPr lang="it-IT" dirty="0" smtClean="0">
                <a:solidFill>
                  <a:schemeClr val="tx1"/>
                </a:solidFill>
              </a:rPr>
              <a:t> Law</a:t>
            </a:r>
          </a:p>
          <a:p>
            <a:endParaRPr lang="it-IT" dirty="0" smtClean="0">
              <a:solidFill>
                <a:schemeClr val="tx1"/>
              </a:solidFill>
            </a:endParaRPr>
          </a:p>
          <a:p>
            <a:endParaRPr lang="it-IT" dirty="0">
              <a:solidFill>
                <a:schemeClr val="tx1"/>
              </a:solidFill>
            </a:endParaRPr>
          </a:p>
          <a:p>
            <a:endParaRPr lang="it-IT" dirty="0">
              <a:solidFill>
                <a:schemeClr val="tx1"/>
              </a:solidFill>
            </a:endParaRPr>
          </a:p>
          <a:p>
            <a:endParaRPr lang="it-IT" dirty="0">
              <a:solidFill>
                <a:schemeClr val="tx1"/>
              </a:solidFill>
            </a:endParaRPr>
          </a:p>
        </p:txBody>
      </p:sp>
    </p:spTree>
    <p:extLst>
      <p:ext uri="{BB962C8B-B14F-4D97-AF65-F5344CB8AC3E}">
        <p14:creationId xmlns:p14="http://schemas.microsoft.com/office/powerpoint/2010/main" val="772498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678525" y="324091"/>
            <a:ext cx="9398447" cy="925975"/>
          </a:xfrm>
        </p:spPr>
        <p:txBody>
          <a:bodyPr>
            <a:normAutofit fontScale="90000"/>
          </a:bodyPr>
          <a:lstStyle/>
          <a:p>
            <a:r>
              <a:rPr lang="it-IT" dirty="0" smtClean="0"/>
              <a:t>1) Legge aleatoria per la variazione </a:t>
            </a:r>
            <a:r>
              <a:rPr lang="it-IT" smtClean="0"/>
              <a:t>del grado </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022053" y="1250066"/>
                <a:ext cx="8915400" cy="5312780"/>
              </a:xfrm>
            </p:spPr>
            <p:txBody>
              <a:bodyPr>
                <a:normAutofit/>
              </a:bodyPr>
              <a:lstStyle/>
              <a:p>
                <a:r>
                  <a:rPr lang="it-IT" dirty="0" smtClean="0">
                    <a:solidFill>
                      <a:schemeClr val="tx1"/>
                    </a:solidFill>
                  </a:rPr>
                  <a:t>Sia D</a:t>
                </a:r>
                <a:r>
                  <a:rPr lang="it-IT" sz="2000" baseline="-25000" dirty="0" smtClean="0">
                    <a:solidFill>
                      <a:schemeClr val="tx1"/>
                    </a:solidFill>
                  </a:rPr>
                  <a:t>j</a:t>
                </a:r>
                <a:r>
                  <a:rPr lang="it-IT" dirty="0" smtClean="0">
                    <a:solidFill>
                      <a:schemeClr val="tx1"/>
                    </a:solidFill>
                  </a:rPr>
                  <a:t>(t) la variabile aleatoria che esprime il numero di archi entranti nel nodo </a:t>
                </a:r>
                <a:r>
                  <a:rPr lang="it-IT" dirty="0" err="1" smtClean="0">
                    <a:solidFill>
                      <a:schemeClr val="tx1"/>
                    </a:solidFill>
                  </a:rPr>
                  <a:t>j</a:t>
                </a:r>
                <a:r>
                  <a:rPr lang="it-IT" dirty="0" smtClean="0">
                    <a:solidFill>
                      <a:schemeClr val="tx1"/>
                    </a:solidFill>
                  </a:rPr>
                  <a:t> al passo t di generazione del grafo</a:t>
                </a:r>
              </a:p>
              <a:p>
                <a:pPr lvl="1"/>
                <a:r>
                  <a:rPr lang="it-IT" dirty="0" smtClean="0">
                    <a:solidFill>
                      <a:schemeClr val="tx1"/>
                    </a:solidFill>
                  </a:rPr>
                  <a:t>naturalmente, la variabile D</a:t>
                </a:r>
                <a:r>
                  <a:rPr lang="it-IT" sz="1800" baseline="-25000" dirty="0" smtClean="0">
                    <a:solidFill>
                      <a:schemeClr val="tx1"/>
                    </a:solidFill>
                  </a:rPr>
                  <a:t>j</a:t>
                </a:r>
                <a:r>
                  <a:rPr lang="it-IT" dirty="0" smtClean="0">
                    <a:solidFill>
                      <a:schemeClr val="tx1"/>
                    </a:solidFill>
                  </a:rPr>
                  <a:t>(t</a:t>
                </a:r>
                <a:r>
                  <a:rPr lang="it-IT" dirty="0">
                    <a:solidFill>
                      <a:schemeClr val="tx1"/>
                    </a:solidFill>
                  </a:rPr>
                  <a:t>)</a:t>
                </a:r>
                <a:r>
                  <a:rPr lang="it-IT" dirty="0" smtClean="0">
                    <a:solidFill>
                      <a:schemeClr val="tx1"/>
                    </a:solidFill>
                  </a:rPr>
                  <a:t> è definita per t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j</a:t>
                </a:r>
              </a:p>
              <a:p>
                <a:pPr lvl="1"/>
                <a:r>
                  <a:rPr lang="it-IT" dirty="0" smtClean="0">
                    <a:solidFill>
                      <a:schemeClr val="tx1"/>
                    </a:solidFill>
                  </a:rPr>
                  <a:t>e per ogni </a:t>
                </a:r>
                <a:r>
                  <a:rPr lang="it-IT" dirty="0" err="1" smtClean="0">
                    <a:solidFill>
                      <a:schemeClr val="tx1"/>
                    </a:solidFill>
                  </a:rPr>
                  <a:t>j</a:t>
                </a:r>
                <a:r>
                  <a:rPr lang="it-IT" dirty="0" smtClean="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smtClean="0">
                    <a:solidFill>
                      <a:schemeClr val="tx1"/>
                    </a:solidFill>
                  </a:rPr>
                  <a:t> 1</a:t>
                </a:r>
              </a:p>
              <a:p>
                <a:r>
                  <a:rPr lang="it-IT" dirty="0" smtClean="0">
                    <a:solidFill>
                      <a:schemeClr val="tx1"/>
                    </a:solidFill>
                  </a:rPr>
                  <a:t>Al passo t=</a:t>
                </a:r>
                <a:r>
                  <a:rPr lang="it-IT" dirty="0" err="1" smtClean="0">
                    <a:solidFill>
                      <a:schemeClr val="tx1"/>
                    </a:solidFill>
                  </a:rPr>
                  <a:t>j</a:t>
                </a:r>
                <a:r>
                  <a:rPr lang="it-IT" dirty="0" smtClean="0">
                    <a:solidFill>
                      <a:schemeClr val="tx1"/>
                    </a:solidFill>
                  </a:rPr>
                  <a:t>, il grado entrante di </a:t>
                </a:r>
                <a:r>
                  <a:rPr lang="it-IT" dirty="0" err="1" smtClean="0">
                    <a:solidFill>
                      <a:schemeClr val="tx1"/>
                    </a:solidFill>
                  </a:rPr>
                  <a:t>j</a:t>
                </a:r>
                <a:r>
                  <a:rPr lang="it-IT" dirty="0" smtClean="0">
                    <a:solidFill>
                      <a:schemeClr val="tx1"/>
                    </a:solidFill>
                  </a:rPr>
                  <a:t> è 0: D</a:t>
                </a:r>
                <a:r>
                  <a:rPr lang="it-IT" sz="2000" baseline="-25000" dirty="0" smtClean="0">
                    <a:solidFill>
                      <a:schemeClr val="tx1"/>
                    </a:solidFill>
                  </a:rPr>
                  <a:t>j</a:t>
                </a:r>
                <a:r>
                  <a:rPr lang="it-IT" dirty="0" smtClean="0">
                    <a:solidFill>
                      <a:schemeClr val="tx1"/>
                    </a:solidFill>
                  </a:rPr>
                  <a:t>(t)= 0  </a:t>
                </a:r>
              </a:p>
              <a:p>
                <a:pPr lvl="1"/>
                <a:r>
                  <a:rPr lang="it-IT" sz="1800" dirty="0" smtClean="0">
                    <a:solidFill>
                      <a:schemeClr val="tx1"/>
                    </a:solidFill>
                  </a:rPr>
                  <a:t>ciò esprime la condizione iniziale della variabile</a:t>
                </a:r>
              </a:p>
              <a:p>
                <a:r>
                  <a:rPr lang="it-IT" dirty="0" smtClean="0">
                    <a:solidFill>
                      <a:schemeClr val="tx1"/>
                    </a:solidFill>
                  </a:rPr>
                  <a:t>Esprimiamo ora la </a:t>
                </a:r>
                <a:r>
                  <a:rPr lang="it-IT" dirty="0">
                    <a:solidFill>
                      <a:schemeClr val="tx1"/>
                    </a:solidFill>
                  </a:rPr>
                  <a:t>variazione attesa nel </a:t>
                </a:r>
                <a:r>
                  <a:rPr lang="it-IT" dirty="0" smtClean="0">
                    <a:solidFill>
                      <a:schemeClr val="tx1"/>
                    </a:solidFill>
                  </a:rPr>
                  <a:t>tempo della variabile D</a:t>
                </a:r>
                <a:r>
                  <a:rPr lang="it-IT" sz="2000" baseline="-25000" dirty="0" smtClean="0">
                    <a:solidFill>
                      <a:schemeClr val="tx1"/>
                    </a:solidFill>
                  </a:rPr>
                  <a:t>j</a:t>
                </a:r>
                <a:r>
                  <a:rPr lang="it-IT" dirty="0" smtClean="0">
                    <a:solidFill>
                      <a:schemeClr val="tx1"/>
                    </a:solidFill>
                  </a:rPr>
                  <a:t>(t):</a:t>
                </a:r>
                <a:endParaRPr lang="it-IT" dirty="0">
                  <a:solidFill>
                    <a:schemeClr val="tx1"/>
                  </a:solidFill>
                </a:endParaRPr>
              </a:p>
              <a:p>
                <a:pPr lvl="1"/>
                <a:r>
                  <a:rPr lang="it-IT" dirty="0" smtClean="0">
                    <a:solidFill>
                      <a:schemeClr val="tx1"/>
                    </a:solidFill>
                  </a:rPr>
                  <a:t>al passo t+1, il grado di </a:t>
                </a:r>
                <a:r>
                  <a:rPr lang="it-IT" dirty="0" err="1" smtClean="0">
                    <a:solidFill>
                      <a:schemeClr val="tx1"/>
                    </a:solidFill>
                  </a:rPr>
                  <a:t>j</a:t>
                </a:r>
                <a:r>
                  <a:rPr lang="it-IT" dirty="0" smtClean="0">
                    <a:solidFill>
                      <a:schemeClr val="tx1"/>
                    </a:solidFill>
                  </a:rPr>
                  <a:t> può essere invariato rispetto al passo t oppure può essere aumentato di una unità, e</a:t>
                </a:r>
              </a:p>
              <a:p>
                <a:pPr lvl="1"/>
                <a:r>
                  <a:rPr lang="it-IT" dirty="0" smtClean="0">
                    <a:solidFill>
                      <a:schemeClr val="tx1"/>
                    </a:solidFill>
                  </a:rPr>
                  <a:t>D</a:t>
                </a:r>
                <a:r>
                  <a:rPr lang="it-IT" baseline="-25000" dirty="0" smtClean="0">
                    <a:solidFill>
                      <a:schemeClr val="tx1"/>
                    </a:solidFill>
                  </a:rPr>
                  <a:t>j</a:t>
                </a:r>
                <a:r>
                  <a:rPr lang="it-IT" dirty="0" smtClean="0">
                    <a:solidFill>
                      <a:schemeClr val="tx1"/>
                    </a:solidFill>
                  </a:rPr>
                  <a:t>(t+1) = D</a:t>
                </a:r>
                <a:r>
                  <a:rPr lang="it-IT" baseline="-25000" dirty="0" smtClean="0">
                    <a:solidFill>
                      <a:schemeClr val="tx1"/>
                    </a:solidFill>
                  </a:rPr>
                  <a:t>j</a:t>
                </a:r>
                <a:r>
                  <a:rPr lang="it-IT" dirty="0" smtClean="0">
                    <a:solidFill>
                      <a:schemeClr val="tx1"/>
                    </a:solidFill>
                  </a:rPr>
                  <a:t>(t</a:t>
                </a:r>
                <a:r>
                  <a:rPr lang="it-IT" dirty="0">
                    <a:solidFill>
                      <a:schemeClr val="tx1"/>
                    </a:solidFill>
                  </a:rPr>
                  <a:t>) </a:t>
                </a:r>
                <a:r>
                  <a:rPr lang="it-IT" dirty="0" smtClean="0">
                    <a:solidFill>
                      <a:schemeClr val="tx1"/>
                    </a:solidFill>
                  </a:rPr>
                  <a:t>+1 se e solo se è stato creato l’arco (t+1, </a:t>
                </a:r>
                <a:r>
                  <a:rPr lang="it-IT" dirty="0" err="1" smtClean="0">
                    <a:solidFill>
                      <a:schemeClr val="tx1"/>
                    </a:solidFill>
                  </a:rPr>
                  <a:t>j</a:t>
                </a:r>
                <a:r>
                  <a:rPr lang="it-IT" dirty="0" smtClean="0">
                    <a:solidFill>
                      <a:schemeClr val="tx1"/>
                    </a:solidFill>
                  </a:rPr>
                  <a:t>)</a:t>
                </a:r>
              </a:p>
              <a:p>
                <a:r>
                  <a:rPr lang="it-IT" dirty="0" smtClean="0">
                    <a:solidFill>
                      <a:schemeClr val="tx1"/>
                    </a:solidFill>
                  </a:rPr>
                  <a:t>quindi, 																			</a:t>
                </a:r>
                <a:r>
                  <a:rPr lang="it-IT" dirty="0" err="1" smtClean="0">
                    <a:solidFill>
                      <a:schemeClr val="tx1"/>
                    </a:solidFill>
                  </a:rPr>
                  <a:t>P</a:t>
                </a:r>
                <a:r>
                  <a:rPr lang="it-IT" dirty="0" smtClean="0">
                    <a:solidFill>
                      <a:schemeClr val="tx1"/>
                    </a:solidFill>
                  </a:rPr>
                  <a:t>(D</a:t>
                </a:r>
                <a:r>
                  <a:rPr lang="it-IT" sz="2000" baseline="-25000" dirty="0" smtClean="0">
                    <a:solidFill>
                      <a:schemeClr val="tx1"/>
                    </a:solidFill>
                  </a:rPr>
                  <a:t>j</a:t>
                </a:r>
                <a:r>
                  <a:rPr lang="it-IT" dirty="0" smtClean="0">
                    <a:solidFill>
                      <a:schemeClr val="tx1"/>
                    </a:solidFill>
                  </a:rPr>
                  <a:t>(t+1</a:t>
                </a:r>
                <a:r>
                  <a:rPr lang="it-IT" dirty="0">
                    <a:solidFill>
                      <a:schemeClr val="tx1"/>
                    </a:solidFill>
                  </a:rPr>
                  <a:t>) </a:t>
                </a:r>
                <a:r>
                  <a:rPr lang="it-IT" dirty="0" smtClean="0">
                    <a:solidFill>
                      <a:schemeClr val="tx1"/>
                    </a:solidFill>
                  </a:rPr>
                  <a:t>- D</a:t>
                </a:r>
                <a:r>
                  <a:rPr lang="it-IT" sz="2000" baseline="-25000" dirty="0" smtClean="0">
                    <a:solidFill>
                      <a:schemeClr val="tx1"/>
                    </a:solidFill>
                  </a:rPr>
                  <a:t>j</a:t>
                </a:r>
                <a:r>
                  <a:rPr lang="it-IT" dirty="0" smtClean="0">
                    <a:solidFill>
                      <a:schemeClr val="tx1"/>
                    </a:solidFill>
                  </a:rPr>
                  <a:t>(t</a:t>
                </a:r>
                <a:r>
                  <a:rPr lang="it-IT" dirty="0">
                    <a:solidFill>
                      <a:schemeClr val="tx1"/>
                    </a:solidFill>
                  </a:rPr>
                  <a:t>) </a:t>
                </a:r>
                <a:r>
                  <a:rPr lang="it-IT" dirty="0" smtClean="0">
                    <a:solidFill>
                      <a:schemeClr val="tx1"/>
                    </a:solidFill>
                  </a:rPr>
                  <a:t>=1) = P</a:t>
                </a:r>
                <a:r>
                  <a:rPr lang="it-IT" dirty="0">
                    <a:solidFill>
                      <a:schemeClr val="tx1"/>
                    </a:solidFill>
                  </a:rPr>
                  <a:t>(d</a:t>
                </a:r>
                <a:r>
                  <a:rPr lang="it-IT" sz="1000" dirty="0">
                    <a:solidFill>
                      <a:schemeClr val="tx1"/>
                    </a:solidFill>
                  </a:rPr>
                  <a:t> </a:t>
                </a:r>
                <a:r>
                  <a:rPr lang="it-IT" baseline="-25000" dirty="0" smtClean="0">
                    <a:solidFill>
                      <a:schemeClr val="tx1"/>
                    </a:solidFill>
                  </a:rPr>
                  <a:t>t+1 </a:t>
                </a:r>
                <a:r>
                  <a:rPr lang="it-IT" baseline="-25000" dirty="0" err="1">
                    <a:solidFill>
                      <a:schemeClr val="tx1"/>
                    </a:solidFill>
                  </a:rPr>
                  <a:t>j</a:t>
                </a:r>
                <a:r>
                  <a:rPr lang="it-IT" baseline="-25000" dirty="0">
                    <a:solidFill>
                      <a:schemeClr val="tx1"/>
                    </a:solidFill>
                  </a:rPr>
                  <a:t> </a:t>
                </a:r>
                <a:r>
                  <a:rPr lang="it-IT" dirty="0">
                    <a:solidFill>
                      <a:schemeClr val="tx1"/>
                    </a:solidFill>
                  </a:rPr>
                  <a:t>=1) = </a:t>
                </a:r>
                <a14:m>
                  <m:oMath xmlns:m="http://schemas.openxmlformats.org/officeDocument/2006/math">
                    <m:f>
                      <m:fPr>
                        <m:ctrlPr>
                          <a:rPr lang="bg-BG" i="1">
                            <a:solidFill>
                              <a:schemeClr val="tx1"/>
                            </a:solidFill>
                            <a:latin typeface="Cambria Math" charset="0"/>
                          </a:rPr>
                        </m:ctrlPr>
                      </m:fPr>
                      <m:num>
                        <m:r>
                          <a:rPr lang="it-IT" b="0" i="1">
                            <a:solidFill>
                              <a:schemeClr val="tx1"/>
                            </a:solidFill>
                            <a:latin typeface="Cambria Math" charset="0"/>
                          </a:rPr>
                          <m:t>𝑝</m:t>
                        </m:r>
                      </m:num>
                      <m:den>
                        <m:r>
                          <a:rPr lang="it-IT" b="0" i="1" smtClean="0">
                            <a:solidFill>
                              <a:schemeClr val="tx1"/>
                            </a:solidFill>
                            <a:latin typeface="Cambria Math" charset="0"/>
                          </a:rPr>
                          <m:t>𝑡</m:t>
                        </m:r>
                      </m:den>
                    </m:f>
                  </m:oMath>
                </a14:m>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b="0" i="1">
                            <a:solidFill>
                              <a:schemeClr val="tx1"/>
                            </a:solidFill>
                            <a:latin typeface="Cambria Math" charset="0"/>
                          </a:rPr>
                          <m:t>1</m:t>
                        </m:r>
                        <m:r>
                          <a:rPr lang="it-IT" b="0">
                            <a:solidFill>
                              <a:schemeClr val="tx1"/>
                            </a:solidFill>
                            <a:latin typeface="Cambria Math" charset="0"/>
                          </a:rPr>
                          <m:t> − </m:t>
                        </m:r>
                        <m:r>
                          <a:rPr lang="it-IT" b="0" i="1">
                            <a:solidFill>
                              <a:schemeClr val="tx1"/>
                            </a:solidFill>
                            <a:latin typeface="Cambria Math" charset="0"/>
                          </a:rPr>
                          <m:t>𝑝</m:t>
                        </m:r>
                      </m:num>
                      <m:den>
                        <m:r>
                          <a:rPr lang="it-IT" b="0" i="1" smtClean="0">
                            <a:solidFill>
                              <a:schemeClr val="tx1"/>
                            </a:solidFill>
                            <a:latin typeface="Cambria Math" charset="0"/>
                          </a:rPr>
                          <m:t>𝑡</m:t>
                        </m:r>
                      </m:den>
                    </m:f>
                  </m:oMath>
                </a14:m>
                <a:r>
                  <a:rPr lang="it-IT" dirty="0">
                    <a:solidFill>
                      <a:schemeClr val="tx1"/>
                    </a:solidFill>
                  </a:rPr>
                  <a:t>  </a:t>
                </a:r>
                <a14:m>
                  <m:oMath xmlns:m="http://schemas.openxmlformats.org/officeDocument/2006/math">
                    <m:nary>
                      <m:naryPr>
                        <m:chr m:val="∑"/>
                        <m:supHide m:val="on"/>
                        <m:ctrlPr>
                          <a:rPr lang="it-IT" i="1" dirty="0">
                            <a:solidFill>
                              <a:schemeClr val="tx1"/>
                            </a:solidFill>
                            <a:latin typeface="Cambria Math" charset="0"/>
                          </a:rPr>
                        </m:ctrlPr>
                      </m:naryPr>
                      <m:sub>
                        <m:r>
                          <m:rPr>
                            <m:brk m:alnAt="1"/>
                          </m:rPr>
                          <a:rPr lang="it-IT" b="0" i="1">
                            <a:solidFill>
                              <a:schemeClr val="tx1"/>
                            </a:solidFill>
                            <a:latin typeface="Cambria Math" charset="0"/>
                          </a:rPr>
                          <m:t>1</m:t>
                        </m:r>
                        <m:r>
                          <a:rPr lang="it-IT" b="0" i="1">
                            <a:solidFill>
                              <a:schemeClr val="tx1"/>
                            </a:solidFill>
                            <a:latin typeface="Cambria Math" charset="0"/>
                          </a:rPr>
                          <m:t> </m:t>
                        </m:r>
                        <m:r>
                          <a:rPr lang="it-IT" b="0" i="1">
                            <a:solidFill>
                              <a:schemeClr val="tx1"/>
                            </a:solidFill>
                            <a:latin typeface="Cambria Math" charset="0"/>
                            <a:ea typeface="Cambria Math" charset="0"/>
                            <a:cs typeface="Cambria Math" charset="0"/>
                          </a:rPr>
                          <m:t>≤ </m:t>
                        </m:r>
                        <m:r>
                          <m:rPr>
                            <m:brk m:alnAt="9"/>
                          </m:rPr>
                          <a:rPr lang="it-IT" b="0" i="1">
                            <a:solidFill>
                              <a:schemeClr val="tx1"/>
                            </a:solidFill>
                            <a:latin typeface="Cambria Math" charset="0"/>
                          </a:rPr>
                          <m:t>h</m:t>
                        </m:r>
                        <m:r>
                          <a:rPr lang="it-IT" b="0" i="1">
                            <a:solidFill>
                              <a:schemeClr val="tx1"/>
                            </a:solidFill>
                            <a:latin typeface="Cambria Math" charset="0"/>
                          </a:rPr>
                          <m:t> &lt;</m:t>
                        </m:r>
                        <m:r>
                          <a:rPr lang="it-IT" b="0" i="1" smtClean="0">
                            <a:solidFill>
                              <a:schemeClr val="tx1"/>
                            </a:solidFill>
                            <a:latin typeface="Cambria Math" charset="0"/>
                          </a:rPr>
                          <m:t>𝑡</m:t>
                        </m:r>
                        <m:r>
                          <a:rPr lang="it-IT" b="0" i="1" smtClean="0">
                            <a:solidFill>
                              <a:schemeClr val="tx1"/>
                            </a:solidFill>
                            <a:latin typeface="Cambria Math" charset="0"/>
                          </a:rPr>
                          <m:t>+1</m:t>
                        </m:r>
                      </m:sub>
                      <m:sup/>
                      <m:e>
                        <m:r>
                          <a:rPr lang="it-IT" b="0" i="1" dirty="0">
                            <a:solidFill>
                              <a:schemeClr val="tx1"/>
                            </a:solidFill>
                            <a:latin typeface="Cambria Math" charset="0"/>
                          </a:rPr>
                          <m:t> </m:t>
                        </m:r>
                      </m:e>
                    </m:nary>
                  </m:oMath>
                </a14:m>
                <a:r>
                  <a:rPr lang="it-IT" dirty="0">
                    <a:solidFill>
                      <a:schemeClr val="tx1"/>
                    </a:solidFill>
                  </a:rPr>
                  <a:t> </a:t>
                </a:r>
                <a:r>
                  <a:rPr lang="it-IT" dirty="0" smtClean="0">
                    <a:solidFill>
                      <a:schemeClr val="tx1"/>
                    </a:solidFill>
                  </a:rPr>
                  <a:t>d</a:t>
                </a:r>
                <a:r>
                  <a:rPr lang="it-IT" sz="1000" dirty="0" smtClean="0">
                    <a:solidFill>
                      <a:schemeClr val="tx1"/>
                    </a:solidFill>
                  </a:rPr>
                  <a:t> </a:t>
                </a:r>
                <a:r>
                  <a:rPr lang="it-IT" baseline="-25000" dirty="0">
                    <a:solidFill>
                      <a:schemeClr val="tx1"/>
                    </a:solidFill>
                  </a:rPr>
                  <a:t>h </a:t>
                </a:r>
                <a:r>
                  <a:rPr lang="it-IT" baseline="-25000" dirty="0" err="1">
                    <a:solidFill>
                      <a:schemeClr val="tx1"/>
                    </a:solidFill>
                  </a:rPr>
                  <a:t>j</a:t>
                </a:r>
                <a:r>
                  <a:rPr lang="it-IT" baseline="-25000" dirty="0">
                    <a:solidFill>
                      <a:schemeClr val="tx1"/>
                    </a:solidFill>
                  </a:rPr>
                  <a:t> </a:t>
                </a:r>
                <a:r>
                  <a:rPr lang="it-IT" dirty="0" smtClean="0">
                    <a:solidFill>
                      <a:schemeClr val="tx1"/>
                    </a:solidFill>
                  </a:rPr>
                  <a:t> = </a:t>
                </a:r>
                <a14:m>
                  <m:oMath xmlns:m="http://schemas.openxmlformats.org/officeDocument/2006/math">
                    <m:f>
                      <m:fPr>
                        <m:ctrlPr>
                          <a:rPr lang="bg-BG" i="1">
                            <a:solidFill>
                              <a:schemeClr val="tx1"/>
                            </a:solidFill>
                            <a:latin typeface="Cambria Math" charset="0"/>
                          </a:rPr>
                        </m:ctrlPr>
                      </m:fPr>
                      <m:num>
                        <m:r>
                          <a:rPr lang="it-IT" b="0" i="1">
                            <a:solidFill>
                              <a:schemeClr val="tx1"/>
                            </a:solidFill>
                            <a:latin typeface="Cambria Math" charset="0"/>
                          </a:rPr>
                          <m:t>𝑝</m:t>
                        </m:r>
                      </m:num>
                      <m:den>
                        <m:r>
                          <a:rPr lang="it-IT" b="0" i="1">
                            <a:solidFill>
                              <a:schemeClr val="tx1"/>
                            </a:solidFill>
                            <a:latin typeface="Cambria Math" charset="0"/>
                          </a:rPr>
                          <m:t>𝑡</m:t>
                        </m:r>
                      </m:den>
                    </m:f>
                  </m:oMath>
                </a14:m>
                <a:r>
                  <a:rPr lang="it-IT" dirty="0">
                    <a:solidFill>
                      <a:schemeClr val="tx1"/>
                    </a:solidFill>
                  </a:rPr>
                  <a:t> + </a:t>
                </a:r>
                <a14:m>
                  <m:oMath xmlns:m="http://schemas.openxmlformats.org/officeDocument/2006/math">
                    <m:f>
                      <m:fPr>
                        <m:ctrlPr>
                          <a:rPr lang="bg-BG" i="1">
                            <a:solidFill>
                              <a:schemeClr val="tx1"/>
                            </a:solidFill>
                            <a:latin typeface="Cambria Math" charset="0"/>
                          </a:rPr>
                        </m:ctrlPr>
                      </m:fPr>
                      <m:num>
                        <m:r>
                          <a:rPr lang="it-IT" b="0" i="1">
                            <a:solidFill>
                              <a:schemeClr val="tx1"/>
                            </a:solidFill>
                            <a:latin typeface="Cambria Math" charset="0"/>
                          </a:rPr>
                          <m:t>1</m:t>
                        </m:r>
                        <m:r>
                          <a:rPr lang="it-IT" b="0">
                            <a:solidFill>
                              <a:schemeClr val="tx1"/>
                            </a:solidFill>
                            <a:latin typeface="Cambria Math" charset="0"/>
                          </a:rPr>
                          <m:t> − </m:t>
                        </m:r>
                        <m:r>
                          <a:rPr lang="it-IT" b="0" i="1">
                            <a:solidFill>
                              <a:schemeClr val="tx1"/>
                            </a:solidFill>
                            <a:latin typeface="Cambria Math" charset="0"/>
                          </a:rPr>
                          <m:t>𝑝</m:t>
                        </m:r>
                      </m:num>
                      <m:den>
                        <m:r>
                          <a:rPr lang="it-IT" b="0" i="1">
                            <a:solidFill>
                              <a:schemeClr val="tx1"/>
                            </a:solidFill>
                            <a:latin typeface="Cambria Math" charset="0"/>
                          </a:rPr>
                          <m:t>𝑡</m:t>
                        </m:r>
                      </m:den>
                    </m:f>
                  </m:oMath>
                </a14:m>
                <a:r>
                  <a:rPr lang="it-IT" dirty="0">
                    <a:solidFill>
                      <a:schemeClr val="tx1"/>
                    </a:solidFill>
                  </a:rPr>
                  <a:t> </a:t>
                </a:r>
                <a:r>
                  <a:rPr lang="it-IT" dirty="0" smtClean="0">
                    <a:solidFill>
                      <a:schemeClr val="tx1"/>
                    </a:solidFill>
                  </a:rPr>
                  <a:t>D</a:t>
                </a:r>
                <a:r>
                  <a:rPr lang="it-IT" sz="2000" baseline="-25000" dirty="0" smtClean="0">
                    <a:solidFill>
                      <a:schemeClr val="tx1"/>
                    </a:solidFill>
                  </a:rPr>
                  <a:t>j</a:t>
                </a:r>
                <a:r>
                  <a:rPr lang="it-IT" dirty="0" smtClean="0">
                    <a:solidFill>
                      <a:schemeClr val="tx1"/>
                    </a:solidFill>
                  </a:rPr>
                  <a:t>(t</a:t>
                </a:r>
                <a:r>
                  <a:rPr lang="it-IT" dirty="0">
                    <a:solidFill>
                      <a:schemeClr val="tx1"/>
                    </a:solidFill>
                  </a:rPr>
                  <a:t>)</a:t>
                </a:r>
                <a:endParaRPr lang="it-IT" b="1" dirty="0">
                  <a:solidFill>
                    <a:srgbClr val="162DCF"/>
                  </a:solidFill>
                </a:endParaRPr>
              </a:p>
              <a:p>
                <a:r>
                  <a:rPr lang="it-IT" dirty="0" smtClean="0">
                    <a:solidFill>
                      <a:schemeClr val="tx1"/>
                    </a:solidFill>
                  </a:rPr>
                  <a:t> Ossia: </a:t>
                </a:r>
                <a:r>
                  <a:rPr lang="it-IT" b="1" dirty="0" smtClean="0">
                    <a:solidFill>
                      <a:srgbClr val="C00000"/>
                    </a:solidFill>
                  </a:rPr>
                  <a:t>P</a:t>
                </a:r>
                <a:r>
                  <a:rPr lang="it-IT" b="1" dirty="0">
                    <a:solidFill>
                      <a:srgbClr val="C00000"/>
                    </a:solidFill>
                  </a:rPr>
                  <a:t>(D</a:t>
                </a:r>
                <a:r>
                  <a:rPr lang="it-IT" sz="2000" b="1" baseline="-25000" dirty="0">
                    <a:solidFill>
                      <a:srgbClr val="C00000"/>
                    </a:solidFill>
                  </a:rPr>
                  <a:t>j</a:t>
                </a:r>
                <a:r>
                  <a:rPr lang="it-IT" b="1" dirty="0">
                    <a:solidFill>
                      <a:srgbClr val="C00000"/>
                    </a:solidFill>
                  </a:rPr>
                  <a:t>(t+1) - D</a:t>
                </a:r>
                <a:r>
                  <a:rPr lang="it-IT" sz="2000" b="1" baseline="-25000" dirty="0">
                    <a:solidFill>
                      <a:srgbClr val="C00000"/>
                    </a:solidFill>
                  </a:rPr>
                  <a:t>j</a:t>
                </a:r>
                <a:r>
                  <a:rPr lang="it-IT" b="1" dirty="0">
                    <a:solidFill>
                      <a:srgbClr val="C00000"/>
                    </a:solidFill>
                  </a:rPr>
                  <a:t>(t) =1) = </a:t>
                </a:r>
                <a14:m>
                  <m:oMath xmlns:m="http://schemas.openxmlformats.org/officeDocument/2006/math">
                    <m:f>
                      <m:fPr>
                        <m:ctrlPr>
                          <a:rPr lang="bg-BG" sz="2000" b="1" i="1">
                            <a:solidFill>
                              <a:srgbClr val="C00000"/>
                            </a:solidFill>
                            <a:latin typeface="Cambria Math" charset="0"/>
                          </a:rPr>
                        </m:ctrlPr>
                      </m:fPr>
                      <m:num>
                        <m:r>
                          <a:rPr lang="it-IT" sz="2000" b="1" i="1">
                            <a:solidFill>
                              <a:srgbClr val="C00000"/>
                            </a:solidFill>
                            <a:latin typeface="Cambria Math" charset="0"/>
                          </a:rPr>
                          <m:t>𝒑</m:t>
                        </m:r>
                      </m:num>
                      <m:den>
                        <m:r>
                          <a:rPr lang="it-IT" sz="2000" b="1" i="1">
                            <a:solidFill>
                              <a:srgbClr val="C00000"/>
                            </a:solidFill>
                            <a:latin typeface="Cambria Math" charset="0"/>
                          </a:rPr>
                          <m:t>𝒕</m:t>
                        </m:r>
                      </m:den>
                    </m:f>
                  </m:oMath>
                </a14:m>
                <a:r>
                  <a:rPr lang="it-IT" b="1" dirty="0">
                    <a:solidFill>
                      <a:srgbClr val="C00000"/>
                    </a:solidFill>
                  </a:rPr>
                  <a:t> + </a:t>
                </a:r>
                <a14:m>
                  <m:oMath xmlns:m="http://schemas.openxmlformats.org/officeDocument/2006/math">
                    <m:f>
                      <m:fPr>
                        <m:ctrlPr>
                          <a:rPr lang="bg-BG" sz="2000" b="1" i="1">
                            <a:solidFill>
                              <a:srgbClr val="C00000"/>
                            </a:solidFill>
                            <a:latin typeface="Cambria Math" charset="0"/>
                          </a:rPr>
                        </m:ctrlPr>
                      </m:fPr>
                      <m:num>
                        <m:r>
                          <a:rPr lang="it-IT" sz="2000" b="1" i="1">
                            <a:solidFill>
                              <a:srgbClr val="C00000"/>
                            </a:solidFill>
                            <a:latin typeface="Cambria Math" charset="0"/>
                          </a:rPr>
                          <m:t>𝟏</m:t>
                        </m:r>
                        <m:r>
                          <a:rPr lang="it-IT" sz="2000" b="1">
                            <a:solidFill>
                              <a:srgbClr val="C00000"/>
                            </a:solidFill>
                            <a:latin typeface="Cambria Math" charset="0"/>
                          </a:rPr>
                          <m:t> − </m:t>
                        </m:r>
                        <m:r>
                          <a:rPr lang="it-IT" sz="2000" b="1" i="1">
                            <a:solidFill>
                              <a:srgbClr val="C00000"/>
                            </a:solidFill>
                            <a:latin typeface="Cambria Math" charset="0"/>
                          </a:rPr>
                          <m:t>𝒑</m:t>
                        </m:r>
                      </m:num>
                      <m:den>
                        <m:r>
                          <a:rPr lang="it-IT" sz="2000" b="1" i="1">
                            <a:solidFill>
                              <a:srgbClr val="C00000"/>
                            </a:solidFill>
                            <a:latin typeface="Cambria Math" charset="0"/>
                          </a:rPr>
                          <m:t>𝒕</m:t>
                        </m:r>
                      </m:den>
                    </m:f>
                  </m:oMath>
                </a14:m>
                <a:r>
                  <a:rPr lang="it-IT" b="1" dirty="0">
                    <a:solidFill>
                      <a:srgbClr val="C00000"/>
                    </a:solidFill>
                  </a:rPr>
                  <a:t> </a:t>
                </a:r>
                <a:r>
                  <a:rPr lang="it-IT" b="1" dirty="0" smtClean="0">
                    <a:solidFill>
                      <a:srgbClr val="C00000"/>
                    </a:solidFill>
                  </a:rPr>
                  <a:t>D</a:t>
                </a:r>
                <a:r>
                  <a:rPr lang="it-IT" sz="2000" b="1" baseline="-25000" dirty="0" smtClean="0">
                    <a:solidFill>
                      <a:srgbClr val="C00000"/>
                    </a:solidFill>
                  </a:rPr>
                  <a:t>j</a:t>
                </a:r>
                <a:r>
                  <a:rPr lang="it-IT" b="1" dirty="0" smtClean="0">
                    <a:solidFill>
                      <a:srgbClr val="C00000"/>
                    </a:solidFill>
                  </a:rPr>
                  <a:t>(t)</a:t>
                </a:r>
              </a:p>
              <a:p>
                <a:endParaRPr lang="it-IT" dirty="0">
                  <a:solidFill>
                    <a:schemeClr val="tx1"/>
                  </a:solidFill>
                </a:endParaRPr>
              </a:p>
              <a:p>
                <a:endParaRPr lang="it-IT" dirty="0">
                  <a:solidFill>
                    <a:schemeClr val="tx1"/>
                  </a:solidFill>
                </a:endParaRPr>
              </a:p>
              <a:p>
                <a:endParaRPr lang="it-IT"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022053" y="1250066"/>
                <a:ext cx="8915400" cy="5312780"/>
              </a:xfrm>
              <a:blipFill rotWithShape="0">
                <a:blip r:embed="rId2"/>
                <a:stretch>
                  <a:fillRect l="-479" t="-573"/>
                </a:stretch>
              </a:blipFill>
            </p:spPr>
            <p:txBody>
              <a:bodyPr/>
              <a:lstStyle/>
              <a:p>
                <a:r>
                  <a:rPr lang="it-IT">
                    <a:noFill/>
                  </a:rPr>
                  <a:t> </a:t>
                </a:r>
              </a:p>
            </p:txBody>
          </p:sp>
        </mc:Fallback>
      </mc:AlternateContent>
    </p:spTree>
    <p:extLst>
      <p:ext uri="{BB962C8B-B14F-4D97-AF65-F5344CB8AC3E}">
        <p14:creationId xmlns:p14="http://schemas.microsoft.com/office/powerpoint/2010/main" val="26726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fontScale="90000"/>
          </a:bodyPr>
          <a:lstStyle/>
          <a:p>
            <a:r>
              <a:rPr lang="it-IT" dirty="0" smtClean="0"/>
              <a:t>2) Approssimazione deterministica </a:t>
            </a:r>
            <a:r>
              <a:rPr lang="it-IT" smtClean="0"/>
              <a:t>e continua</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022053" y="1250066"/>
                <a:ext cx="8915400" cy="5231757"/>
              </a:xfrm>
            </p:spPr>
            <p:txBody>
              <a:bodyPr>
                <a:normAutofit lnSpcReduction="10000"/>
              </a:bodyPr>
              <a:lstStyle/>
              <a:p>
                <a:r>
                  <a:rPr lang="it-IT" b="1" dirty="0" smtClean="0">
                    <a:solidFill>
                      <a:srgbClr val="162DCF"/>
                    </a:solidFill>
                  </a:rPr>
                  <a:t>P</a:t>
                </a:r>
                <a:r>
                  <a:rPr lang="it-IT" b="1" dirty="0">
                    <a:solidFill>
                      <a:srgbClr val="162DCF"/>
                    </a:solidFill>
                  </a:rPr>
                  <a:t>(D</a:t>
                </a:r>
                <a:r>
                  <a:rPr lang="it-IT" sz="2000" b="1" baseline="-25000" dirty="0">
                    <a:solidFill>
                      <a:srgbClr val="162DCF"/>
                    </a:solidFill>
                  </a:rPr>
                  <a:t>j</a:t>
                </a:r>
                <a:r>
                  <a:rPr lang="it-IT" b="1" dirty="0">
                    <a:solidFill>
                      <a:srgbClr val="162DCF"/>
                    </a:solidFill>
                  </a:rPr>
                  <a:t>(t+1) - D</a:t>
                </a:r>
                <a:r>
                  <a:rPr lang="it-IT" sz="2000" b="1" baseline="-25000" dirty="0">
                    <a:solidFill>
                      <a:srgbClr val="162DCF"/>
                    </a:solidFill>
                  </a:rPr>
                  <a:t>j</a:t>
                </a:r>
                <a:r>
                  <a:rPr lang="it-IT" b="1" dirty="0">
                    <a:solidFill>
                      <a:srgbClr val="162DCF"/>
                    </a:solidFill>
                  </a:rPr>
                  <a:t>(t) =1) = </a:t>
                </a:r>
                <a14:m>
                  <m:oMath xmlns:m="http://schemas.openxmlformats.org/officeDocument/2006/math">
                    <m:f>
                      <m:fPr>
                        <m:ctrlPr>
                          <a:rPr lang="bg-BG" sz="2000" b="1" i="1">
                            <a:solidFill>
                              <a:srgbClr val="162DCF"/>
                            </a:solidFill>
                            <a:latin typeface="Cambria Math" charset="0"/>
                          </a:rPr>
                        </m:ctrlPr>
                      </m:fPr>
                      <m:num>
                        <m:r>
                          <a:rPr lang="it-IT" sz="2000" b="1" i="1">
                            <a:solidFill>
                              <a:srgbClr val="162DCF"/>
                            </a:solidFill>
                            <a:latin typeface="Cambria Math" charset="0"/>
                          </a:rPr>
                          <m:t>𝒑</m:t>
                        </m:r>
                      </m:num>
                      <m:den>
                        <m:r>
                          <a:rPr lang="it-IT" sz="2000" b="1" i="1">
                            <a:solidFill>
                              <a:srgbClr val="162DCF"/>
                            </a:solidFill>
                            <a:latin typeface="Cambria Math" charset="0"/>
                          </a:rPr>
                          <m:t>𝒕</m:t>
                        </m:r>
                      </m:den>
                    </m:f>
                  </m:oMath>
                </a14:m>
                <a:r>
                  <a:rPr lang="it-IT" b="1" dirty="0">
                    <a:solidFill>
                      <a:srgbClr val="162DCF"/>
                    </a:solidFill>
                  </a:rPr>
                  <a:t> + </a:t>
                </a:r>
                <a14:m>
                  <m:oMath xmlns:m="http://schemas.openxmlformats.org/officeDocument/2006/math">
                    <m:f>
                      <m:fPr>
                        <m:ctrlPr>
                          <a:rPr lang="bg-BG" sz="2000" b="1" i="1">
                            <a:solidFill>
                              <a:srgbClr val="162DCF"/>
                            </a:solidFill>
                            <a:latin typeface="Cambria Math" charset="0"/>
                          </a:rPr>
                        </m:ctrlPr>
                      </m:fPr>
                      <m:num>
                        <m:r>
                          <a:rPr lang="it-IT" sz="2000" b="1" i="1">
                            <a:solidFill>
                              <a:srgbClr val="162DCF"/>
                            </a:solidFill>
                            <a:latin typeface="Cambria Math" charset="0"/>
                          </a:rPr>
                          <m:t>𝟏</m:t>
                        </m:r>
                        <m:r>
                          <a:rPr lang="it-IT" sz="2000" b="1">
                            <a:solidFill>
                              <a:srgbClr val="162DCF"/>
                            </a:solidFill>
                            <a:latin typeface="Cambria Math" charset="0"/>
                          </a:rPr>
                          <m:t> − </m:t>
                        </m:r>
                        <m:r>
                          <a:rPr lang="it-IT" sz="2000" b="1" i="1">
                            <a:solidFill>
                              <a:srgbClr val="162DCF"/>
                            </a:solidFill>
                            <a:latin typeface="Cambria Math" charset="0"/>
                          </a:rPr>
                          <m:t>𝒑</m:t>
                        </m:r>
                      </m:num>
                      <m:den>
                        <m:r>
                          <a:rPr lang="it-IT" sz="2000" b="1" i="1">
                            <a:solidFill>
                              <a:srgbClr val="162DCF"/>
                            </a:solidFill>
                            <a:latin typeface="Cambria Math" charset="0"/>
                          </a:rPr>
                          <m:t>𝒕</m:t>
                        </m:r>
                      </m:den>
                    </m:f>
                  </m:oMath>
                </a14:m>
                <a:r>
                  <a:rPr lang="it-IT" b="1" dirty="0">
                    <a:solidFill>
                      <a:srgbClr val="162DCF"/>
                    </a:solidFill>
                  </a:rPr>
                  <a:t> D</a:t>
                </a:r>
                <a:r>
                  <a:rPr lang="it-IT" sz="2000" b="1" baseline="-25000" dirty="0">
                    <a:solidFill>
                      <a:srgbClr val="162DCF"/>
                    </a:solidFill>
                  </a:rPr>
                  <a:t>j</a:t>
                </a:r>
                <a:r>
                  <a:rPr lang="it-IT" b="1" dirty="0">
                    <a:solidFill>
                      <a:srgbClr val="162DCF"/>
                    </a:solidFill>
                  </a:rPr>
                  <a:t>(t)</a:t>
                </a:r>
              </a:p>
              <a:p>
                <a:r>
                  <a:rPr lang="it-IT" dirty="0" smtClean="0">
                    <a:solidFill>
                      <a:schemeClr val="tx1"/>
                    </a:solidFill>
                  </a:rPr>
                  <a:t>Per ogni </a:t>
                </a:r>
                <a:r>
                  <a:rPr lang="it-IT" dirty="0" err="1" smtClean="0">
                    <a:solidFill>
                      <a:schemeClr val="tx1"/>
                    </a:solidFill>
                  </a:rPr>
                  <a:t>j</a:t>
                </a:r>
                <a:r>
                  <a:rPr lang="it-IT" dirty="0" smtClean="0">
                    <a:solidFill>
                      <a:schemeClr val="tx1"/>
                    </a:solidFill>
                  </a:rPr>
                  <a: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smtClean="0">
                    <a:solidFill>
                      <a:schemeClr val="tx1"/>
                    </a:solidFill>
                  </a:rPr>
                  <a:t> 1 definiamo, innanzi tutto, una funzione discreta deterministica X</a:t>
                </a:r>
                <a:r>
                  <a:rPr lang="it-IT" sz="800" dirty="0" smtClean="0">
                    <a:solidFill>
                      <a:schemeClr val="tx1"/>
                    </a:solidFill>
                  </a:rPr>
                  <a:t> </a:t>
                </a:r>
                <a:r>
                  <a:rPr lang="it-IT" sz="2000" baseline="-25000" dirty="0" err="1" smtClean="0">
                    <a:solidFill>
                      <a:schemeClr val="tx1"/>
                    </a:solidFill>
                  </a:rPr>
                  <a:t>j</a:t>
                </a:r>
                <a:r>
                  <a:rPr lang="it-IT" sz="800" baseline="-25000" dirty="0" smtClean="0">
                    <a:solidFill>
                      <a:schemeClr val="tx1"/>
                    </a:solidFill>
                  </a:rPr>
                  <a:t> </a:t>
                </a:r>
                <a:r>
                  <a:rPr lang="it-IT" dirty="0" smtClean="0">
                    <a:solidFill>
                      <a:schemeClr val="tx1"/>
                    </a:solidFill>
                  </a:rPr>
                  <a:t>(</a:t>
                </a:r>
                <a:r>
                  <a:rPr lang="it-IT" sz="800" dirty="0" smtClean="0">
                    <a:solidFill>
                      <a:schemeClr val="tx1"/>
                    </a:solidFill>
                  </a:rPr>
                  <a:t> </a:t>
                </a:r>
                <a:r>
                  <a:rPr lang="it-IT" dirty="0" smtClean="0">
                    <a:solidFill>
                      <a:schemeClr val="tx1"/>
                    </a:solidFill>
                  </a:rPr>
                  <a:t>t</a:t>
                </a:r>
                <a:r>
                  <a:rPr lang="it-IT" sz="800" dirty="0" smtClean="0">
                    <a:solidFill>
                      <a:schemeClr val="tx1"/>
                    </a:solidFill>
                  </a:rPr>
                  <a:t> </a:t>
                </a:r>
                <a:r>
                  <a:rPr lang="it-IT" dirty="0" smtClean="0">
                    <a:solidFill>
                      <a:schemeClr val="tx1"/>
                    </a:solidFill>
                  </a:rPr>
                  <a:t>) che “assomiglia” a D</a:t>
                </a:r>
                <a:r>
                  <a:rPr lang="it-IT" sz="2000" baseline="-25000" dirty="0" smtClean="0">
                    <a:solidFill>
                      <a:schemeClr val="tx1"/>
                    </a:solidFill>
                  </a:rPr>
                  <a:t>j</a:t>
                </a:r>
                <a:r>
                  <a:rPr lang="it-IT" dirty="0" smtClean="0">
                    <a:solidFill>
                      <a:schemeClr val="tx1"/>
                    </a:solidFill>
                  </a:rPr>
                  <a:t>(t)       </a:t>
                </a:r>
              </a:p>
              <a:p>
                <a:pPr lvl="1"/>
                <a:r>
                  <a:rPr lang="it-IT" dirty="0" smtClean="0">
                    <a:solidFill>
                      <a:schemeClr val="tx1"/>
                    </a:solidFill>
                  </a:rPr>
                  <a:t>la funzione </a:t>
                </a:r>
                <a:r>
                  <a:rPr lang="it-IT" dirty="0" err="1" smtClean="0">
                    <a:solidFill>
                      <a:schemeClr val="tx1"/>
                    </a:solidFill>
                  </a:rPr>
                  <a:t>X</a:t>
                </a:r>
                <a:r>
                  <a:rPr lang="it-IT" sz="1800" baseline="-25000" dirty="0" err="1" smtClean="0">
                    <a:solidFill>
                      <a:schemeClr val="tx1"/>
                    </a:solidFill>
                  </a:rPr>
                  <a:t>j</a:t>
                </a:r>
                <a:r>
                  <a:rPr lang="it-IT" dirty="0" smtClean="0">
                    <a:solidFill>
                      <a:schemeClr val="tx1"/>
                    </a:solidFill>
                  </a:rPr>
                  <a:t>(t</a:t>
                </a:r>
                <a:r>
                  <a:rPr lang="it-IT" dirty="0">
                    <a:solidFill>
                      <a:schemeClr val="tx1"/>
                    </a:solidFill>
                  </a:rPr>
                  <a:t>) è definita per 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a:solidFill>
                      <a:schemeClr val="tx1"/>
                    </a:solidFill>
                  </a:rPr>
                  <a:t> </a:t>
                </a:r>
                <a:r>
                  <a:rPr lang="it-IT" dirty="0" smtClean="0">
                    <a:solidFill>
                      <a:schemeClr val="tx1"/>
                    </a:solidFill>
                  </a:rPr>
                  <a:t>j e </a:t>
                </a:r>
                <a:endParaRPr lang="it-IT" dirty="0">
                  <a:solidFill>
                    <a:schemeClr val="tx1"/>
                  </a:solidFill>
                </a:endParaRPr>
              </a:p>
              <a:p>
                <a:pPr lvl="1"/>
                <a:r>
                  <a:rPr lang="it-IT" b="1" dirty="0" smtClean="0">
                    <a:solidFill>
                      <a:srgbClr val="C00000"/>
                    </a:solidFill>
                  </a:rPr>
                  <a:t>X </a:t>
                </a:r>
                <a:r>
                  <a:rPr lang="it-IT" sz="1800" b="1" baseline="-25000" dirty="0" err="1" smtClean="0">
                    <a:solidFill>
                      <a:srgbClr val="C00000"/>
                    </a:solidFill>
                  </a:rPr>
                  <a:t>j</a:t>
                </a:r>
                <a:r>
                  <a:rPr lang="it-IT" sz="1800" b="1" baseline="-25000" dirty="0" smtClean="0">
                    <a:solidFill>
                      <a:srgbClr val="C00000"/>
                    </a:solidFill>
                  </a:rPr>
                  <a:t> </a:t>
                </a:r>
                <a:r>
                  <a:rPr lang="it-IT" b="1" dirty="0" smtClean="0">
                    <a:solidFill>
                      <a:srgbClr val="C00000"/>
                    </a:solidFill>
                  </a:rPr>
                  <a:t>( </a:t>
                </a:r>
                <a:r>
                  <a:rPr lang="it-IT" b="1" dirty="0" err="1" smtClean="0">
                    <a:solidFill>
                      <a:srgbClr val="C00000"/>
                    </a:solidFill>
                  </a:rPr>
                  <a:t>j</a:t>
                </a:r>
                <a:r>
                  <a:rPr lang="it-IT" b="1" dirty="0" smtClean="0">
                    <a:solidFill>
                      <a:srgbClr val="C00000"/>
                    </a:solidFill>
                  </a:rPr>
                  <a:t> ) = 0</a:t>
                </a:r>
              </a:p>
              <a:p>
                <a:pPr lvl="1"/>
                <a:r>
                  <a:rPr lang="it-IT" b="1" dirty="0" smtClean="0">
                    <a:solidFill>
                      <a:srgbClr val="C00000"/>
                    </a:solidFill>
                  </a:rPr>
                  <a:t>X </a:t>
                </a:r>
                <a:r>
                  <a:rPr lang="it-IT" sz="1800" b="1" baseline="-25000" dirty="0" err="1" smtClean="0">
                    <a:solidFill>
                      <a:srgbClr val="C00000"/>
                    </a:solidFill>
                  </a:rPr>
                  <a:t>j</a:t>
                </a:r>
                <a:r>
                  <a:rPr lang="it-IT" sz="1800" b="1" baseline="-25000" dirty="0" smtClean="0">
                    <a:solidFill>
                      <a:srgbClr val="C00000"/>
                    </a:solidFill>
                  </a:rPr>
                  <a:t> </a:t>
                </a:r>
                <a:r>
                  <a:rPr lang="it-IT" b="1" dirty="0" smtClean="0">
                    <a:solidFill>
                      <a:srgbClr val="C00000"/>
                    </a:solidFill>
                  </a:rPr>
                  <a:t>( t+1 ) – X </a:t>
                </a:r>
                <a:r>
                  <a:rPr lang="it-IT" sz="1800" b="1" baseline="-25000" dirty="0" err="1" smtClean="0">
                    <a:solidFill>
                      <a:srgbClr val="C00000"/>
                    </a:solidFill>
                  </a:rPr>
                  <a:t>j</a:t>
                </a:r>
                <a:r>
                  <a:rPr lang="it-IT" sz="1800" b="1" baseline="-25000" dirty="0" smtClean="0">
                    <a:solidFill>
                      <a:srgbClr val="C00000"/>
                    </a:solidFill>
                  </a:rPr>
                  <a:t> </a:t>
                </a:r>
                <a:r>
                  <a:rPr lang="it-IT" b="1" dirty="0" smtClean="0">
                    <a:solidFill>
                      <a:srgbClr val="C00000"/>
                    </a:solidFill>
                  </a:rPr>
                  <a:t>(t</a:t>
                </a:r>
                <a:r>
                  <a:rPr lang="it-IT" b="1" dirty="0">
                    <a:solidFill>
                      <a:srgbClr val="C00000"/>
                    </a:solidFill>
                  </a:rPr>
                  <a:t>) </a:t>
                </a:r>
                <a:r>
                  <a:rPr lang="it-IT" b="1" dirty="0" smtClean="0">
                    <a:solidFill>
                      <a:srgbClr val="C00000"/>
                    </a:solidFill>
                  </a:rPr>
                  <a:t> =  </a:t>
                </a:r>
                <a14:m>
                  <m:oMath xmlns:m="http://schemas.openxmlformats.org/officeDocument/2006/math">
                    <m:f>
                      <m:fPr>
                        <m:ctrlPr>
                          <a:rPr lang="bg-BG" sz="1800" b="1" i="1">
                            <a:solidFill>
                              <a:srgbClr val="C00000"/>
                            </a:solidFill>
                            <a:latin typeface="Cambria Math" charset="0"/>
                          </a:rPr>
                        </m:ctrlPr>
                      </m:fPr>
                      <m:num>
                        <m:r>
                          <a:rPr lang="it-IT" sz="1800" b="1" i="1">
                            <a:solidFill>
                              <a:srgbClr val="C00000"/>
                            </a:solidFill>
                            <a:latin typeface="Cambria Math" charset="0"/>
                          </a:rPr>
                          <m:t>𝒑</m:t>
                        </m:r>
                      </m:num>
                      <m:den>
                        <m:r>
                          <a:rPr lang="it-IT" sz="1800" b="1" i="1">
                            <a:solidFill>
                              <a:srgbClr val="C00000"/>
                            </a:solidFill>
                            <a:latin typeface="Cambria Math" charset="0"/>
                          </a:rPr>
                          <m:t>𝒕</m:t>
                        </m:r>
                      </m:den>
                    </m:f>
                  </m:oMath>
                </a14:m>
                <a:r>
                  <a:rPr lang="it-IT" sz="1800" b="1" dirty="0">
                    <a:solidFill>
                      <a:srgbClr val="C00000"/>
                    </a:solidFill>
                  </a:rPr>
                  <a:t> + </a:t>
                </a:r>
                <a14:m>
                  <m:oMath xmlns:m="http://schemas.openxmlformats.org/officeDocument/2006/math">
                    <m:f>
                      <m:fPr>
                        <m:ctrlPr>
                          <a:rPr lang="bg-BG" sz="1800" b="1" i="1">
                            <a:solidFill>
                              <a:srgbClr val="C00000"/>
                            </a:solidFill>
                            <a:latin typeface="Cambria Math" charset="0"/>
                          </a:rPr>
                        </m:ctrlPr>
                      </m:fPr>
                      <m:num>
                        <m:r>
                          <a:rPr lang="it-IT" sz="1800" b="1" i="1">
                            <a:solidFill>
                              <a:srgbClr val="C00000"/>
                            </a:solidFill>
                            <a:latin typeface="Cambria Math" charset="0"/>
                          </a:rPr>
                          <m:t>𝟏</m:t>
                        </m:r>
                        <m:r>
                          <a:rPr lang="it-IT" sz="1800" b="1">
                            <a:solidFill>
                              <a:srgbClr val="C00000"/>
                            </a:solidFill>
                            <a:latin typeface="Cambria Math" charset="0"/>
                          </a:rPr>
                          <m:t> − </m:t>
                        </m:r>
                        <m:r>
                          <a:rPr lang="it-IT" sz="1800" b="1" i="1">
                            <a:solidFill>
                              <a:srgbClr val="C00000"/>
                            </a:solidFill>
                            <a:latin typeface="Cambria Math" charset="0"/>
                          </a:rPr>
                          <m:t>𝒑</m:t>
                        </m:r>
                      </m:num>
                      <m:den>
                        <m:r>
                          <a:rPr lang="it-IT" sz="1800" b="1" i="1">
                            <a:solidFill>
                              <a:srgbClr val="C00000"/>
                            </a:solidFill>
                            <a:latin typeface="Cambria Math" charset="0"/>
                          </a:rPr>
                          <m:t>𝒕</m:t>
                        </m:r>
                      </m:den>
                    </m:f>
                  </m:oMath>
                </a14:m>
                <a:r>
                  <a:rPr lang="it-IT" b="1" dirty="0">
                    <a:solidFill>
                      <a:srgbClr val="C00000"/>
                    </a:solidFill>
                  </a:rPr>
                  <a:t> </a:t>
                </a:r>
                <a:r>
                  <a:rPr lang="it-IT" b="1" dirty="0" smtClean="0">
                    <a:solidFill>
                      <a:srgbClr val="C00000"/>
                    </a:solidFill>
                  </a:rPr>
                  <a:t>X </a:t>
                </a:r>
                <a:r>
                  <a:rPr lang="it-IT" sz="1800" b="1" baseline="-25000" dirty="0" err="1" smtClean="0">
                    <a:solidFill>
                      <a:srgbClr val="C00000"/>
                    </a:solidFill>
                  </a:rPr>
                  <a:t>j</a:t>
                </a:r>
                <a:r>
                  <a:rPr lang="it-IT" sz="1800" b="1" baseline="-25000" dirty="0" smtClean="0">
                    <a:solidFill>
                      <a:srgbClr val="C00000"/>
                    </a:solidFill>
                  </a:rPr>
                  <a:t> </a:t>
                </a:r>
                <a:r>
                  <a:rPr lang="it-IT" b="1" dirty="0" smtClean="0">
                    <a:solidFill>
                      <a:srgbClr val="C00000"/>
                    </a:solidFill>
                  </a:rPr>
                  <a:t>( t )</a:t>
                </a:r>
                <a:endParaRPr lang="it-IT" dirty="0" smtClean="0">
                  <a:solidFill>
                    <a:schemeClr val="tx1"/>
                  </a:solidFill>
                </a:endParaRPr>
              </a:p>
              <a:p>
                <a:r>
                  <a:rPr lang="it-IT" dirty="0" smtClean="0">
                    <a:solidFill>
                      <a:schemeClr val="tx1"/>
                    </a:solidFill>
                  </a:rPr>
                  <a:t>A questo punto, approssimiamo il comportamento di </a:t>
                </a:r>
                <a:r>
                  <a:rPr lang="it-IT" dirty="0">
                    <a:solidFill>
                      <a:schemeClr val="tx1"/>
                    </a:solidFill>
                  </a:rPr>
                  <a:t>X</a:t>
                </a:r>
                <a:r>
                  <a:rPr lang="it-IT" sz="800" dirty="0">
                    <a:solidFill>
                      <a:schemeClr val="tx1"/>
                    </a:solidFill>
                  </a:rPr>
                  <a:t> </a:t>
                </a:r>
                <a:r>
                  <a:rPr lang="it-IT" sz="2000" baseline="-25000" dirty="0" err="1">
                    <a:solidFill>
                      <a:schemeClr val="tx1"/>
                    </a:solidFill>
                  </a:rPr>
                  <a:t>j</a:t>
                </a:r>
                <a:r>
                  <a:rPr lang="it-IT" sz="800" baseline="-25000" dirty="0">
                    <a:solidFill>
                      <a:schemeClr val="tx1"/>
                    </a:solidFill>
                  </a:rPr>
                  <a:t> </a:t>
                </a:r>
                <a:r>
                  <a:rPr lang="it-IT" dirty="0">
                    <a:solidFill>
                      <a:schemeClr val="tx1"/>
                    </a:solidFill>
                  </a:rPr>
                  <a:t>(</a:t>
                </a:r>
                <a:r>
                  <a:rPr lang="it-IT" sz="800" dirty="0">
                    <a:solidFill>
                      <a:schemeClr val="tx1"/>
                    </a:solidFill>
                  </a:rPr>
                  <a:t> </a:t>
                </a:r>
                <a:r>
                  <a:rPr lang="it-IT" dirty="0">
                    <a:solidFill>
                      <a:schemeClr val="tx1"/>
                    </a:solidFill>
                  </a:rPr>
                  <a:t>t</a:t>
                </a:r>
                <a:r>
                  <a:rPr lang="it-IT" sz="800" dirty="0">
                    <a:solidFill>
                      <a:schemeClr val="tx1"/>
                    </a:solidFill>
                  </a:rPr>
                  <a:t> </a:t>
                </a:r>
                <a:r>
                  <a:rPr lang="it-IT" dirty="0">
                    <a:solidFill>
                      <a:schemeClr val="tx1"/>
                    </a:solidFill>
                  </a:rPr>
                  <a:t>) </a:t>
                </a:r>
                <a:r>
                  <a:rPr lang="it-IT" dirty="0" smtClean="0">
                    <a:solidFill>
                      <a:schemeClr val="tx1"/>
                    </a:solidFill>
                  </a:rPr>
                  <a:t>con una funzione </a:t>
                </a:r>
                <a:r>
                  <a:rPr lang="it-IT" dirty="0">
                    <a:solidFill>
                      <a:schemeClr val="tx1"/>
                    </a:solidFill>
                  </a:rPr>
                  <a:t>x</a:t>
                </a:r>
                <a:r>
                  <a:rPr lang="it-IT" sz="800" dirty="0">
                    <a:solidFill>
                      <a:schemeClr val="tx1"/>
                    </a:solidFill>
                  </a:rPr>
                  <a:t> </a:t>
                </a:r>
                <a:r>
                  <a:rPr lang="it-IT" sz="2000" baseline="-25000" dirty="0" err="1">
                    <a:solidFill>
                      <a:schemeClr val="tx1"/>
                    </a:solidFill>
                  </a:rPr>
                  <a:t>j</a:t>
                </a:r>
                <a:r>
                  <a:rPr lang="it-IT" sz="800" baseline="-25000" dirty="0">
                    <a:solidFill>
                      <a:schemeClr val="tx1"/>
                    </a:solidFill>
                  </a:rPr>
                  <a:t> </a:t>
                </a:r>
                <a:r>
                  <a:rPr lang="it-IT" dirty="0">
                    <a:solidFill>
                      <a:schemeClr val="tx1"/>
                    </a:solidFill>
                  </a:rPr>
                  <a:t>(</a:t>
                </a:r>
                <a:r>
                  <a:rPr lang="it-IT" sz="800" dirty="0">
                    <a:solidFill>
                      <a:schemeClr val="tx1"/>
                    </a:solidFill>
                  </a:rPr>
                  <a:t> </a:t>
                </a:r>
                <a:r>
                  <a:rPr lang="it-IT" dirty="0">
                    <a:solidFill>
                      <a:schemeClr val="tx1"/>
                    </a:solidFill>
                  </a:rPr>
                  <a:t>t</a:t>
                </a:r>
                <a:r>
                  <a:rPr lang="it-IT" sz="800" dirty="0">
                    <a:solidFill>
                      <a:schemeClr val="tx1"/>
                    </a:solidFill>
                  </a:rPr>
                  <a:t> </a:t>
                </a:r>
                <a:r>
                  <a:rPr lang="it-IT" dirty="0">
                    <a:solidFill>
                      <a:schemeClr val="tx1"/>
                    </a:solidFill>
                  </a:rPr>
                  <a:t>), definita </a:t>
                </a:r>
                <a:r>
                  <a:rPr lang="it-IT" dirty="0" smtClean="0">
                    <a:solidFill>
                      <a:schemeClr val="tx1"/>
                    </a:solidFill>
                  </a:rPr>
                  <a:t>su un dominio continuo, e ancora definita per t </a:t>
                </a:r>
                <a14:m>
                  <m:oMath xmlns:m="http://schemas.openxmlformats.org/officeDocument/2006/math">
                    <m:r>
                      <a:rPr lang="it-IT" i="1">
                        <a:solidFill>
                          <a:schemeClr val="tx1"/>
                        </a:solidFill>
                        <a:latin typeface="Cambria Math" charset="0"/>
                        <a:ea typeface="Cambria Math" charset="0"/>
                        <a:cs typeface="Cambria Math" charset="0"/>
                      </a:rPr>
                      <m:t>≥</m:t>
                    </m:r>
                  </m:oMath>
                </a14:m>
                <a:r>
                  <a:rPr lang="it-IT" dirty="0" smtClean="0">
                    <a:solidFill>
                      <a:schemeClr val="tx1"/>
                    </a:solidFill>
                  </a:rPr>
                  <a:t> </a:t>
                </a:r>
                <a:r>
                  <a:rPr lang="it-IT" dirty="0" err="1" smtClean="0">
                    <a:solidFill>
                      <a:schemeClr val="tx1"/>
                    </a:solidFill>
                  </a:rPr>
                  <a:t>j</a:t>
                </a:r>
                <a:r>
                  <a:rPr lang="it-IT" dirty="0" smtClean="0">
                    <a:solidFill>
                      <a:schemeClr val="tx1"/>
                    </a:solidFill>
                  </a:rPr>
                  <a:t>:</a:t>
                </a:r>
              </a:p>
              <a:p>
                <a:pPr lvl="1"/>
                <a:r>
                  <a:rPr lang="it-IT" b="1" dirty="0" smtClean="0">
                    <a:solidFill>
                      <a:srgbClr val="C00000"/>
                    </a:solidFill>
                  </a:rPr>
                  <a:t> x </a:t>
                </a:r>
                <a:r>
                  <a:rPr lang="it-IT" sz="1800" b="1" baseline="-25000" dirty="0" err="1">
                    <a:solidFill>
                      <a:srgbClr val="C00000"/>
                    </a:solidFill>
                  </a:rPr>
                  <a:t>j</a:t>
                </a:r>
                <a:r>
                  <a:rPr lang="it-IT" sz="1800" b="1" baseline="-25000" dirty="0">
                    <a:solidFill>
                      <a:srgbClr val="C00000"/>
                    </a:solidFill>
                  </a:rPr>
                  <a:t> </a:t>
                </a:r>
                <a:r>
                  <a:rPr lang="it-IT" b="1" dirty="0">
                    <a:solidFill>
                      <a:srgbClr val="C00000"/>
                    </a:solidFill>
                  </a:rPr>
                  <a:t>( </a:t>
                </a:r>
                <a:r>
                  <a:rPr lang="it-IT" b="1" dirty="0" err="1">
                    <a:solidFill>
                      <a:srgbClr val="C00000"/>
                    </a:solidFill>
                  </a:rPr>
                  <a:t>j</a:t>
                </a:r>
                <a:r>
                  <a:rPr lang="it-IT" b="1" dirty="0">
                    <a:solidFill>
                      <a:srgbClr val="C00000"/>
                    </a:solidFill>
                  </a:rPr>
                  <a:t> ) = </a:t>
                </a:r>
                <a:r>
                  <a:rPr lang="it-IT" b="1" dirty="0" smtClean="0">
                    <a:solidFill>
                      <a:srgbClr val="C00000"/>
                    </a:solidFill>
                  </a:rPr>
                  <a:t>0</a:t>
                </a:r>
              </a:p>
              <a:p>
                <a:pPr lvl="1"/>
                <a:r>
                  <a:rPr lang="it-IT" b="1" dirty="0" smtClean="0">
                    <a:solidFill>
                      <a:srgbClr val="C00000"/>
                    </a:solidFill>
                  </a:rPr>
                  <a:t> </a:t>
                </a:r>
                <a14:m>
                  <m:oMath xmlns:m="http://schemas.openxmlformats.org/officeDocument/2006/math">
                    <m:f>
                      <m:fPr>
                        <m:ctrlPr>
                          <a:rPr lang="bg-BG" sz="2400" b="1" i="1" smtClean="0">
                            <a:solidFill>
                              <a:srgbClr val="C00000"/>
                            </a:solidFill>
                            <a:latin typeface="Cambria Math" charset="0"/>
                          </a:rPr>
                        </m:ctrlPr>
                      </m:fPr>
                      <m:num>
                        <m:r>
                          <a:rPr lang="it-IT" sz="2400" b="1" i="1" smtClean="0">
                            <a:solidFill>
                              <a:srgbClr val="C00000"/>
                            </a:solidFill>
                            <a:latin typeface="Cambria Math" charset="0"/>
                          </a:rPr>
                          <m:t>𝒅</m:t>
                        </m:r>
                      </m:num>
                      <m:den>
                        <m:r>
                          <a:rPr lang="it-IT" sz="2400" b="1" i="1" smtClean="0">
                            <a:solidFill>
                              <a:srgbClr val="C00000"/>
                            </a:solidFill>
                            <a:latin typeface="Cambria Math" charset="0"/>
                          </a:rPr>
                          <m:t>𝒅𝒕</m:t>
                        </m:r>
                      </m:den>
                    </m:f>
                  </m:oMath>
                </a14:m>
                <a:r>
                  <a:rPr lang="it-IT" b="1" dirty="0" smtClean="0">
                    <a:solidFill>
                      <a:srgbClr val="C00000"/>
                    </a:solidFill>
                  </a:rPr>
                  <a:t>  x </a:t>
                </a:r>
                <a:r>
                  <a:rPr lang="it-IT" sz="1800" b="1" baseline="-25000" dirty="0" err="1">
                    <a:solidFill>
                      <a:srgbClr val="C00000"/>
                    </a:solidFill>
                  </a:rPr>
                  <a:t>j</a:t>
                </a:r>
                <a:r>
                  <a:rPr lang="it-IT" sz="1800" b="1" baseline="-25000" dirty="0">
                    <a:solidFill>
                      <a:srgbClr val="C00000"/>
                    </a:solidFill>
                  </a:rPr>
                  <a:t> </a:t>
                </a:r>
                <a:r>
                  <a:rPr lang="it-IT" b="1" dirty="0">
                    <a:solidFill>
                      <a:srgbClr val="C00000"/>
                    </a:solidFill>
                  </a:rPr>
                  <a:t>( </a:t>
                </a:r>
                <a:r>
                  <a:rPr lang="it-IT" b="1" dirty="0" smtClean="0">
                    <a:solidFill>
                      <a:srgbClr val="C00000"/>
                    </a:solidFill>
                  </a:rPr>
                  <a:t>t </a:t>
                </a:r>
                <a:r>
                  <a:rPr lang="it-IT" b="1" dirty="0">
                    <a:solidFill>
                      <a:srgbClr val="C00000"/>
                    </a:solidFill>
                  </a:rPr>
                  <a:t>) </a:t>
                </a:r>
                <a:r>
                  <a:rPr lang="it-IT" b="1" dirty="0" smtClean="0">
                    <a:solidFill>
                      <a:srgbClr val="C00000"/>
                    </a:solidFill>
                  </a:rPr>
                  <a:t> </a:t>
                </a:r>
                <a:r>
                  <a:rPr lang="it-IT" sz="2000" b="1" dirty="0" smtClean="0">
                    <a:solidFill>
                      <a:srgbClr val="C00000"/>
                    </a:solidFill>
                  </a:rPr>
                  <a:t>=  </a:t>
                </a:r>
                <a14:m>
                  <m:oMath xmlns:m="http://schemas.openxmlformats.org/officeDocument/2006/math">
                    <m:f>
                      <m:fPr>
                        <m:ctrlPr>
                          <a:rPr lang="bg-BG" sz="2000" b="1" i="1">
                            <a:solidFill>
                              <a:srgbClr val="C00000"/>
                            </a:solidFill>
                            <a:latin typeface="Cambria Math" charset="0"/>
                          </a:rPr>
                        </m:ctrlPr>
                      </m:fPr>
                      <m:num>
                        <m:r>
                          <a:rPr lang="it-IT" sz="2000" b="1" i="1">
                            <a:solidFill>
                              <a:srgbClr val="C00000"/>
                            </a:solidFill>
                            <a:latin typeface="Cambria Math" charset="0"/>
                          </a:rPr>
                          <m:t>𝒑</m:t>
                        </m:r>
                      </m:num>
                      <m:den>
                        <m:r>
                          <a:rPr lang="it-IT" sz="2000" b="1" i="1">
                            <a:solidFill>
                              <a:srgbClr val="C00000"/>
                            </a:solidFill>
                            <a:latin typeface="Cambria Math" charset="0"/>
                          </a:rPr>
                          <m:t>𝒕</m:t>
                        </m:r>
                      </m:den>
                    </m:f>
                  </m:oMath>
                </a14:m>
                <a:r>
                  <a:rPr lang="it-IT" sz="2000" b="1" dirty="0">
                    <a:solidFill>
                      <a:srgbClr val="C00000"/>
                    </a:solidFill>
                  </a:rPr>
                  <a:t> + </a:t>
                </a:r>
                <a14:m>
                  <m:oMath xmlns:m="http://schemas.openxmlformats.org/officeDocument/2006/math">
                    <m:f>
                      <m:fPr>
                        <m:ctrlPr>
                          <a:rPr lang="bg-BG" sz="2000" b="1" i="1">
                            <a:solidFill>
                              <a:srgbClr val="C00000"/>
                            </a:solidFill>
                            <a:latin typeface="Cambria Math" charset="0"/>
                          </a:rPr>
                        </m:ctrlPr>
                      </m:fPr>
                      <m:num>
                        <m:r>
                          <a:rPr lang="it-IT" sz="2000" b="1" i="1">
                            <a:solidFill>
                              <a:srgbClr val="C00000"/>
                            </a:solidFill>
                            <a:latin typeface="Cambria Math" charset="0"/>
                          </a:rPr>
                          <m:t>𝟏</m:t>
                        </m:r>
                        <m:r>
                          <a:rPr lang="it-IT" sz="2000" b="1">
                            <a:solidFill>
                              <a:srgbClr val="C00000"/>
                            </a:solidFill>
                            <a:latin typeface="Cambria Math" charset="0"/>
                          </a:rPr>
                          <m:t> − </m:t>
                        </m:r>
                        <m:r>
                          <a:rPr lang="it-IT" sz="2000" b="1" i="1">
                            <a:solidFill>
                              <a:srgbClr val="C00000"/>
                            </a:solidFill>
                            <a:latin typeface="Cambria Math" charset="0"/>
                          </a:rPr>
                          <m:t>𝒑</m:t>
                        </m:r>
                      </m:num>
                      <m:den>
                        <m:r>
                          <a:rPr lang="it-IT" sz="2000" b="1" i="1">
                            <a:solidFill>
                              <a:srgbClr val="C00000"/>
                            </a:solidFill>
                            <a:latin typeface="Cambria Math" charset="0"/>
                          </a:rPr>
                          <m:t>𝒕</m:t>
                        </m:r>
                      </m:den>
                    </m:f>
                  </m:oMath>
                </a14:m>
                <a:r>
                  <a:rPr lang="it-IT" b="1" dirty="0">
                    <a:solidFill>
                      <a:srgbClr val="C00000"/>
                    </a:solidFill>
                  </a:rPr>
                  <a:t> </a:t>
                </a:r>
                <a:r>
                  <a:rPr lang="it-IT" b="1" dirty="0" smtClean="0">
                    <a:solidFill>
                      <a:srgbClr val="C00000"/>
                    </a:solidFill>
                  </a:rPr>
                  <a:t>x </a:t>
                </a:r>
                <a:r>
                  <a:rPr lang="it-IT" sz="1800" b="1" baseline="-25000" dirty="0" err="1" smtClean="0">
                    <a:solidFill>
                      <a:srgbClr val="C00000"/>
                    </a:solidFill>
                  </a:rPr>
                  <a:t>j</a:t>
                </a:r>
                <a:r>
                  <a:rPr lang="it-IT" sz="1800" b="1" baseline="-25000" dirty="0" smtClean="0">
                    <a:solidFill>
                      <a:srgbClr val="C00000"/>
                    </a:solidFill>
                  </a:rPr>
                  <a:t> </a:t>
                </a:r>
                <a:r>
                  <a:rPr lang="it-IT" b="1" dirty="0">
                    <a:solidFill>
                      <a:srgbClr val="C00000"/>
                    </a:solidFill>
                  </a:rPr>
                  <a:t>( t </a:t>
                </a:r>
                <a:r>
                  <a:rPr lang="it-IT" b="1" dirty="0" smtClean="0">
                    <a:solidFill>
                      <a:srgbClr val="C00000"/>
                    </a:solidFill>
                  </a:rPr>
                  <a:t>) </a:t>
                </a:r>
                <a:endParaRPr lang="it-IT" dirty="0" smtClean="0">
                  <a:solidFill>
                    <a:schemeClr val="tx1"/>
                  </a:solidFill>
                </a:endParaRPr>
              </a:p>
              <a:p>
                <a:pPr lvl="1"/>
                <a:r>
                  <a:rPr lang="it-IT" dirty="0" smtClean="0">
                    <a:solidFill>
                      <a:schemeClr val="tx1"/>
                    </a:solidFill>
                  </a:rPr>
                  <a:t>che è un’equazione differenziale</a:t>
                </a:r>
              </a:p>
              <a:p>
                <a:r>
                  <a:rPr lang="it-IT" sz="1600" dirty="0" smtClean="0">
                    <a:solidFill>
                      <a:schemeClr val="tx1"/>
                    </a:solidFill>
                  </a:rPr>
                  <a:t>non è detto che l’andamento della funzione </a:t>
                </a:r>
                <a:r>
                  <a:rPr lang="it-IT" sz="1600" dirty="0" err="1" smtClean="0">
                    <a:solidFill>
                      <a:schemeClr val="tx1"/>
                    </a:solidFill>
                  </a:rPr>
                  <a:t>x</a:t>
                </a:r>
                <a:r>
                  <a:rPr lang="it-IT" baseline="-25000" dirty="0" err="1" smtClean="0">
                    <a:solidFill>
                      <a:schemeClr val="tx1"/>
                    </a:solidFill>
                  </a:rPr>
                  <a:t>j</a:t>
                </a:r>
                <a:r>
                  <a:rPr lang="it-IT" sz="1600" dirty="0" smtClean="0">
                    <a:solidFill>
                      <a:schemeClr val="tx1"/>
                    </a:solidFill>
                  </a:rPr>
                  <a:t>(t) sia effettivamente vicino al comportamento della variabile aleatoria D</a:t>
                </a:r>
                <a:r>
                  <a:rPr lang="it-IT" baseline="-25000" dirty="0" smtClean="0">
                    <a:solidFill>
                      <a:schemeClr val="tx1"/>
                    </a:solidFill>
                  </a:rPr>
                  <a:t>j</a:t>
                </a:r>
                <a:r>
                  <a:rPr lang="it-IT" sz="1600" dirty="0" smtClean="0">
                    <a:solidFill>
                      <a:schemeClr val="tx1"/>
                    </a:solidFill>
                  </a:rPr>
                  <a:t>(t) – ma le analogie fra le due sono forti</a:t>
                </a:r>
              </a:p>
              <a:p>
                <a:r>
                  <a:rPr lang="it-IT" sz="1600" dirty="0" smtClean="0">
                    <a:solidFill>
                      <a:schemeClr val="tx1"/>
                    </a:solidFill>
                  </a:rPr>
                  <a:t>Vedremo più avanti quanto le due si assomiglino</a:t>
                </a:r>
              </a:p>
              <a:p>
                <a:endParaRPr lang="it-IT" dirty="0">
                  <a:solidFill>
                    <a:schemeClr val="tx1"/>
                  </a:solidFill>
                </a:endParaRPr>
              </a:p>
              <a:p>
                <a:endParaRPr lang="it-IT" dirty="0">
                  <a:solidFill>
                    <a:schemeClr val="tx1"/>
                  </a:solidFill>
                </a:endParaRPr>
              </a:p>
              <a:p>
                <a:endParaRPr lang="it-IT"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022053" y="1250066"/>
                <a:ext cx="8915400" cy="5231757"/>
              </a:xfrm>
              <a:blipFill rotWithShape="0">
                <a:blip r:embed="rId2"/>
                <a:stretch>
                  <a:fillRect l="-479"/>
                </a:stretch>
              </a:blipFill>
            </p:spPr>
            <p:txBody>
              <a:bodyPr/>
              <a:lstStyle/>
              <a:p>
                <a:r>
                  <a:rPr lang="it-IT">
                    <a:noFill/>
                  </a:rPr>
                  <a:t> </a:t>
                </a:r>
              </a:p>
            </p:txBody>
          </p:sp>
        </mc:Fallback>
      </mc:AlternateContent>
    </p:spTree>
    <p:extLst>
      <p:ext uri="{BB962C8B-B14F-4D97-AF65-F5344CB8AC3E}">
        <p14:creationId xmlns:p14="http://schemas.microsoft.com/office/powerpoint/2010/main" val="1632404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3</a:t>
            </a:r>
            <a:r>
              <a:rPr lang="it-IT" dirty="0" smtClean="0"/>
              <a:t>) Risoluzione dell’equazione differenziale</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022053" y="1250066"/>
                <a:ext cx="8915400" cy="4942389"/>
              </a:xfrm>
            </p:spPr>
            <p:txBody>
              <a:bodyPr>
                <a:normAutofit/>
              </a:bodyPr>
              <a:lstStyle/>
              <a:p>
                <a:r>
                  <a:rPr lang="it-IT" dirty="0" smtClean="0">
                    <a:solidFill>
                      <a:schemeClr val="tx1"/>
                    </a:solidFill>
                  </a:rPr>
                  <a:t>Dobbiamo risolvere l’equazione differenziale </a:t>
                </a:r>
                <a14:m>
                  <m:oMath xmlns:m="http://schemas.openxmlformats.org/officeDocument/2006/math">
                    <m:f>
                      <m:fPr>
                        <m:ctrlPr>
                          <a:rPr lang="bg-BG" sz="2400" b="1" i="1">
                            <a:solidFill>
                              <a:srgbClr val="C00000"/>
                            </a:solidFill>
                            <a:latin typeface="Cambria Math" charset="0"/>
                          </a:rPr>
                        </m:ctrlPr>
                      </m:fPr>
                      <m:num>
                        <m:r>
                          <a:rPr lang="it-IT" sz="2400" b="1" i="1">
                            <a:solidFill>
                              <a:srgbClr val="C00000"/>
                            </a:solidFill>
                            <a:latin typeface="Cambria Math" charset="0"/>
                          </a:rPr>
                          <m:t>𝒅</m:t>
                        </m:r>
                      </m:num>
                      <m:den>
                        <m:r>
                          <a:rPr lang="it-IT" sz="2400" b="1" i="1">
                            <a:solidFill>
                              <a:srgbClr val="C00000"/>
                            </a:solidFill>
                            <a:latin typeface="Cambria Math" charset="0"/>
                          </a:rPr>
                          <m:t>𝒅𝒕</m:t>
                        </m:r>
                      </m:den>
                    </m:f>
                  </m:oMath>
                </a14:m>
                <a:r>
                  <a:rPr lang="it-IT" b="1" dirty="0">
                    <a:solidFill>
                      <a:srgbClr val="C00000"/>
                    </a:solidFill>
                  </a:rPr>
                  <a:t>  x </a:t>
                </a:r>
                <a:r>
                  <a:rPr lang="it-IT" sz="1400" b="1" baseline="-25000" dirty="0" err="1">
                    <a:solidFill>
                      <a:srgbClr val="C00000"/>
                    </a:solidFill>
                  </a:rPr>
                  <a:t>j</a:t>
                </a:r>
                <a:r>
                  <a:rPr lang="it-IT" sz="1400" b="1" baseline="-25000" dirty="0">
                    <a:solidFill>
                      <a:srgbClr val="C00000"/>
                    </a:solidFill>
                  </a:rPr>
                  <a:t> </a:t>
                </a:r>
                <a:r>
                  <a:rPr lang="it-IT" b="1" dirty="0">
                    <a:solidFill>
                      <a:srgbClr val="C00000"/>
                    </a:solidFill>
                  </a:rPr>
                  <a:t>( t )  =  </a:t>
                </a:r>
                <a14:m>
                  <m:oMath xmlns:m="http://schemas.openxmlformats.org/officeDocument/2006/math">
                    <m:f>
                      <m:fPr>
                        <m:ctrlPr>
                          <a:rPr lang="bg-BG" sz="2000" b="1" i="1">
                            <a:solidFill>
                              <a:srgbClr val="C00000"/>
                            </a:solidFill>
                            <a:latin typeface="Cambria Math" charset="0"/>
                          </a:rPr>
                        </m:ctrlPr>
                      </m:fPr>
                      <m:num>
                        <m:r>
                          <a:rPr lang="it-IT" sz="2000" b="1" i="1">
                            <a:solidFill>
                              <a:srgbClr val="C00000"/>
                            </a:solidFill>
                            <a:latin typeface="Cambria Math" charset="0"/>
                          </a:rPr>
                          <m:t>𝒑</m:t>
                        </m:r>
                      </m:num>
                      <m:den>
                        <m:r>
                          <a:rPr lang="it-IT" sz="2000" b="1" i="1">
                            <a:solidFill>
                              <a:srgbClr val="C00000"/>
                            </a:solidFill>
                            <a:latin typeface="Cambria Math" charset="0"/>
                          </a:rPr>
                          <m:t>𝒕</m:t>
                        </m:r>
                      </m:den>
                    </m:f>
                  </m:oMath>
                </a14:m>
                <a:r>
                  <a:rPr lang="it-IT" sz="2000" b="1" dirty="0">
                    <a:solidFill>
                      <a:srgbClr val="C00000"/>
                    </a:solidFill>
                  </a:rPr>
                  <a:t> + </a:t>
                </a:r>
                <a14:m>
                  <m:oMath xmlns:m="http://schemas.openxmlformats.org/officeDocument/2006/math">
                    <m:f>
                      <m:fPr>
                        <m:ctrlPr>
                          <a:rPr lang="bg-BG" sz="2000" b="1" i="1">
                            <a:solidFill>
                              <a:srgbClr val="C00000"/>
                            </a:solidFill>
                            <a:latin typeface="Cambria Math" charset="0"/>
                          </a:rPr>
                        </m:ctrlPr>
                      </m:fPr>
                      <m:num>
                        <m:r>
                          <a:rPr lang="it-IT" sz="2000" b="1" i="1">
                            <a:solidFill>
                              <a:srgbClr val="C00000"/>
                            </a:solidFill>
                            <a:latin typeface="Cambria Math" charset="0"/>
                          </a:rPr>
                          <m:t>𝟏</m:t>
                        </m:r>
                        <m:r>
                          <a:rPr lang="it-IT" sz="2000" b="1">
                            <a:solidFill>
                              <a:srgbClr val="C00000"/>
                            </a:solidFill>
                            <a:latin typeface="Cambria Math" charset="0"/>
                          </a:rPr>
                          <m:t> − </m:t>
                        </m:r>
                        <m:r>
                          <a:rPr lang="it-IT" sz="2000" b="1" i="1">
                            <a:solidFill>
                              <a:srgbClr val="C00000"/>
                            </a:solidFill>
                            <a:latin typeface="Cambria Math" charset="0"/>
                          </a:rPr>
                          <m:t>𝒑</m:t>
                        </m:r>
                      </m:num>
                      <m:den>
                        <m:r>
                          <a:rPr lang="it-IT" sz="2000" b="1" i="1">
                            <a:solidFill>
                              <a:srgbClr val="C00000"/>
                            </a:solidFill>
                            <a:latin typeface="Cambria Math" charset="0"/>
                          </a:rPr>
                          <m:t>𝒕</m:t>
                        </m:r>
                      </m:den>
                    </m:f>
                  </m:oMath>
                </a14:m>
                <a:r>
                  <a:rPr lang="it-IT" b="1" dirty="0">
                    <a:solidFill>
                      <a:srgbClr val="C00000"/>
                    </a:solidFill>
                  </a:rPr>
                  <a:t> x </a:t>
                </a:r>
                <a:r>
                  <a:rPr lang="it-IT" sz="1400" b="1" baseline="-25000" dirty="0" err="1" smtClean="0">
                    <a:solidFill>
                      <a:srgbClr val="C00000"/>
                    </a:solidFill>
                  </a:rPr>
                  <a:t>j</a:t>
                </a:r>
                <a:r>
                  <a:rPr lang="it-IT" sz="1400" b="1" baseline="-25000" dirty="0" smtClean="0">
                    <a:solidFill>
                      <a:srgbClr val="C00000"/>
                    </a:solidFill>
                  </a:rPr>
                  <a:t> </a:t>
                </a:r>
                <a:r>
                  <a:rPr lang="it-IT" b="1" dirty="0">
                    <a:solidFill>
                      <a:srgbClr val="C00000"/>
                    </a:solidFill>
                  </a:rPr>
                  <a:t>( t ) </a:t>
                </a:r>
                <a:endParaRPr lang="it-IT" dirty="0">
                  <a:solidFill>
                    <a:schemeClr val="tx1"/>
                  </a:solidFill>
                </a:endParaRPr>
              </a:p>
              <a:p>
                <a:r>
                  <a:rPr lang="it-IT" dirty="0" smtClean="0">
                    <a:solidFill>
                      <a:schemeClr val="tx1"/>
                    </a:solidFill>
                  </a:rPr>
                  <a:t>ossia </a:t>
                </a:r>
                <a14:m>
                  <m:oMath xmlns:m="http://schemas.openxmlformats.org/officeDocument/2006/math">
                    <m:f>
                      <m:fPr>
                        <m:ctrlPr>
                          <a:rPr lang="bg-BG" sz="2400" b="1" i="1">
                            <a:solidFill>
                              <a:srgbClr val="C00000"/>
                            </a:solidFill>
                            <a:latin typeface="Cambria Math" charset="0"/>
                          </a:rPr>
                        </m:ctrlPr>
                      </m:fPr>
                      <m:num>
                        <m:r>
                          <a:rPr lang="it-IT" sz="2400" b="1" i="1">
                            <a:solidFill>
                              <a:srgbClr val="C00000"/>
                            </a:solidFill>
                            <a:latin typeface="Cambria Math" charset="0"/>
                          </a:rPr>
                          <m:t>𝒅</m:t>
                        </m:r>
                      </m:num>
                      <m:den>
                        <m:r>
                          <a:rPr lang="it-IT" sz="2400" b="1" i="1">
                            <a:solidFill>
                              <a:srgbClr val="C00000"/>
                            </a:solidFill>
                            <a:latin typeface="Cambria Math" charset="0"/>
                          </a:rPr>
                          <m:t>𝒅𝒕</m:t>
                        </m:r>
                      </m:den>
                    </m:f>
                  </m:oMath>
                </a14:m>
                <a:r>
                  <a:rPr lang="it-IT" b="1" dirty="0">
                    <a:solidFill>
                      <a:srgbClr val="C00000"/>
                    </a:solidFill>
                  </a:rPr>
                  <a:t>  x </a:t>
                </a:r>
                <a:r>
                  <a:rPr lang="it-IT" sz="1400" b="1" baseline="-25000" dirty="0" err="1">
                    <a:solidFill>
                      <a:srgbClr val="C00000"/>
                    </a:solidFill>
                  </a:rPr>
                  <a:t>j</a:t>
                </a:r>
                <a:r>
                  <a:rPr lang="it-IT" sz="1400" b="1" baseline="-25000" dirty="0">
                    <a:solidFill>
                      <a:srgbClr val="C00000"/>
                    </a:solidFill>
                  </a:rPr>
                  <a:t> </a:t>
                </a:r>
                <a:r>
                  <a:rPr lang="it-IT" b="1" dirty="0">
                    <a:solidFill>
                      <a:srgbClr val="C00000"/>
                    </a:solidFill>
                  </a:rPr>
                  <a:t>( t )  =  </a:t>
                </a:r>
                <a14:m>
                  <m:oMath xmlns:m="http://schemas.openxmlformats.org/officeDocument/2006/math">
                    <m:f>
                      <m:fPr>
                        <m:ctrlPr>
                          <a:rPr lang="bg-BG" sz="2000" b="1" i="1">
                            <a:solidFill>
                              <a:srgbClr val="C00000"/>
                            </a:solidFill>
                            <a:latin typeface="Cambria Math" charset="0"/>
                          </a:rPr>
                        </m:ctrlPr>
                      </m:fPr>
                      <m:num>
                        <m:r>
                          <a:rPr lang="it-IT" sz="2000" b="1" i="1" smtClean="0">
                            <a:solidFill>
                              <a:srgbClr val="C00000"/>
                            </a:solidFill>
                            <a:latin typeface="Cambria Math" charset="0"/>
                          </a:rPr>
                          <m:t>𝟏</m:t>
                        </m:r>
                      </m:num>
                      <m:den>
                        <m:r>
                          <a:rPr lang="it-IT" sz="2000" b="1" i="1">
                            <a:solidFill>
                              <a:srgbClr val="C00000"/>
                            </a:solidFill>
                            <a:latin typeface="Cambria Math" charset="0"/>
                          </a:rPr>
                          <m:t>𝒕</m:t>
                        </m:r>
                      </m:den>
                    </m:f>
                  </m:oMath>
                </a14:m>
                <a:r>
                  <a:rPr lang="it-IT" sz="2000" b="1" dirty="0">
                    <a:solidFill>
                      <a:srgbClr val="C00000"/>
                    </a:solidFill>
                  </a:rPr>
                  <a:t> </a:t>
                </a:r>
                <a:r>
                  <a:rPr lang="it-IT" sz="2000" b="1" dirty="0" smtClean="0">
                    <a:solidFill>
                      <a:srgbClr val="C00000"/>
                    </a:solidFill>
                  </a:rPr>
                  <a:t>[ </a:t>
                </a:r>
                <a:r>
                  <a:rPr lang="it-IT" b="1" dirty="0" err="1" smtClean="0">
                    <a:solidFill>
                      <a:srgbClr val="C00000"/>
                    </a:solidFill>
                  </a:rPr>
                  <a:t>p</a:t>
                </a:r>
                <a:r>
                  <a:rPr lang="it-IT" b="1" dirty="0" smtClean="0">
                    <a:solidFill>
                      <a:srgbClr val="C00000"/>
                    </a:solidFill>
                  </a:rPr>
                  <a:t> + (1-p)</a:t>
                </a:r>
                <a:r>
                  <a:rPr lang="it-IT" sz="2000" b="1" dirty="0" smtClean="0">
                    <a:solidFill>
                      <a:srgbClr val="C00000"/>
                    </a:solidFill>
                  </a:rPr>
                  <a:t> </a:t>
                </a:r>
                <a:r>
                  <a:rPr lang="it-IT" b="1" dirty="0" smtClean="0">
                    <a:solidFill>
                      <a:srgbClr val="C00000"/>
                    </a:solidFill>
                  </a:rPr>
                  <a:t>x </a:t>
                </a:r>
                <a:r>
                  <a:rPr lang="it-IT" sz="1400" b="1" baseline="-25000" dirty="0" err="1" smtClean="0">
                    <a:solidFill>
                      <a:srgbClr val="C00000"/>
                    </a:solidFill>
                  </a:rPr>
                  <a:t>j</a:t>
                </a:r>
                <a:r>
                  <a:rPr lang="it-IT" sz="1400" b="1" baseline="-25000" dirty="0" smtClean="0">
                    <a:solidFill>
                      <a:srgbClr val="C00000"/>
                    </a:solidFill>
                  </a:rPr>
                  <a:t> </a:t>
                </a:r>
                <a:r>
                  <a:rPr lang="it-IT" b="1" dirty="0">
                    <a:solidFill>
                      <a:srgbClr val="C00000"/>
                    </a:solidFill>
                  </a:rPr>
                  <a:t>( t ) </a:t>
                </a:r>
                <a:r>
                  <a:rPr lang="it-IT" b="1" dirty="0" smtClean="0">
                    <a:solidFill>
                      <a:srgbClr val="C00000"/>
                    </a:solidFill>
                  </a:rPr>
                  <a:t>]    </a:t>
                </a:r>
                <a:endParaRPr lang="it-IT" dirty="0">
                  <a:solidFill>
                    <a:schemeClr val="tx1"/>
                  </a:solidFill>
                </a:endParaRPr>
              </a:p>
              <a:p>
                <a:r>
                  <a:rPr lang="it-IT" dirty="0" smtClean="0">
                    <a:solidFill>
                      <a:schemeClr val="tx1"/>
                    </a:solidFill>
                  </a:rPr>
                  <a:t>ossia    </a:t>
                </a:r>
                <a14:m>
                  <m:oMath xmlns:m="http://schemas.openxmlformats.org/officeDocument/2006/math">
                    <m:f>
                      <m:fPr>
                        <m:ctrlPr>
                          <a:rPr lang="bg-BG" sz="2400" i="1" smtClean="0">
                            <a:solidFill>
                              <a:schemeClr val="tx1"/>
                            </a:solidFill>
                            <a:latin typeface="Cambria Math" charset="0"/>
                          </a:rPr>
                        </m:ctrlPr>
                      </m:fPr>
                      <m:num>
                        <m:r>
                          <a:rPr lang="it-IT" sz="2400" b="0" i="0" smtClean="0">
                            <a:solidFill>
                              <a:schemeClr val="tx1"/>
                            </a:solidFill>
                            <a:latin typeface="Cambria Math" charset="0"/>
                          </a:rPr>
                          <m:t>1</m:t>
                        </m:r>
                      </m:num>
                      <m:den>
                        <m:r>
                          <m:rPr>
                            <m:sty m:val="p"/>
                          </m:rPr>
                          <a:rPr lang="it-IT" sz="2400" b="0" i="0" smtClean="0">
                            <a:solidFill>
                              <a:schemeClr val="tx1"/>
                            </a:solidFill>
                            <a:latin typeface="Cambria Math" charset="0"/>
                          </a:rPr>
                          <m:t>p</m:t>
                        </m:r>
                        <m:r>
                          <a:rPr lang="it-IT" sz="2400" b="0" i="0" smtClean="0">
                            <a:solidFill>
                              <a:schemeClr val="tx1"/>
                            </a:solidFill>
                            <a:latin typeface="Cambria Math" charset="0"/>
                          </a:rPr>
                          <m:t>+</m:t>
                        </m:r>
                        <m:d>
                          <m:dPr>
                            <m:ctrlPr>
                              <a:rPr lang="it-IT" sz="2400" b="0" i="1" smtClean="0">
                                <a:solidFill>
                                  <a:schemeClr val="tx1"/>
                                </a:solidFill>
                                <a:latin typeface="Cambria Math" charset="0"/>
                              </a:rPr>
                            </m:ctrlPr>
                          </m:dPr>
                          <m:e>
                            <m:r>
                              <a:rPr lang="it-IT" sz="2400" b="0" i="0" smtClean="0">
                                <a:solidFill>
                                  <a:schemeClr val="tx1"/>
                                </a:solidFill>
                                <a:latin typeface="Cambria Math" charset="0"/>
                              </a:rPr>
                              <m:t>1−</m:t>
                            </m:r>
                            <m:r>
                              <m:rPr>
                                <m:sty m:val="p"/>
                              </m:rPr>
                              <a:rPr lang="it-IT" sz="2400" b="0" i="0" smtClean="0">
                                <a:solidFill>
                                  <a:schemeClr val="tx1"/>
                                </a:solidFill>
                                <a:latin typeface="Cambria Math" charset="0"/>
                              </a:rPr>
                              <m:t>p</m:t>
                            </m:r>
                          </m:e>
                        </m:d>
                        <m:sSub>
                          <m:sSubPr>
                            <m:ctrlPr>
                              <a:rPr lang="en-US" sz="2400" b="0" i="1" smtClean="0">
                                <a:solidFill>
                                  <a:schemeClr val="tx1"/>
                                </a:solidFill>
                                <a:latin typeface="Cambria Math" charset="0"/>
                              </a:rPr>
                            </m:ctrlPr>
                          </m:sSubPr>
                          <m:e>
                            <m:r>
                              <a:rPr lang="it-IT" sz="2400" b="0" i="0" smtClean="0">
                                <a:solidFill>
                                  <a:schemeClr val="tx1"/>
                                </a:solidFill>
                                <a:latin typeface="Cambria Math" charset="0"/>
                              </a:rPr>
                              <m:t> </m:t>
                            </m:r>
                            <m:sSub>
                              <m:sSubPr>
                                <m:ctrlPr>
                                  <a:rPr lang="en-US" sz="2400" b="0" i="1" smtClean="0">
                                    <a:solidFill>
                                      <a:schemeClr val="tx1"/>
                                    </a:solidFill>
                                    <a:latin typeface="Cambria Math" charset="0"/>
                                  </a:rPr>
                                </m:ctrlPr>
                              </m:sSubPr>
                              <m:e>
                                <m:r>
                                  <m:rPr>
                                    <m:sty m:val="p"/>
                                  </m:rPr>
                                  <a:rPr lang="it-IT" sz="2400" b="0" i="0" smtClean="0">
                                    <a:solidFill>
                                      <a:schemeClr val="tx1"/>
                                    </a:solidFill>
                                    <a:latin typeface="Cambria Math" charset="0"/>
                                  </a:rPr>
                                  <m:t>x</m:t>
                                </m:r>
                              </m:e>
                              <m:sub>
                                <m:r>
                                  <m:rPr>
                                    <m:sty m:val="p"/>
                                  </m:rPr>
                                  <a:rPr lang="it-IT" sz="2400" b="0" i="0" smtClean="0">
                                    <a:solidFill>
                                      <a:schemeClr val="tx1"/>
                                    </a:solidFill>
                                    <a:latin typeface="Cambria Math" charset="0"/>
                                  </a:rPr>
                                  <m:t>j</m:t>
                                </m:r>
                              </m:sub>
                            </m:sSub>
                            <m:r>
                              <a:rPr lang="it-IT" sz="2400" b="0" i="0" smtClean="0">
                                <a:solidFill>
                                  <a:schemeClr val="tx1"/>
                                </a:solidFill>
                                <a:latin typeface="Cambria Math" charset="0"/>
                              </a:rPr>
                              <m:t>(</m:t>
                            </m:r>
                            <m:r>
                              <m:rPr>
                                <m:sty m:val="p"/>
                              </m:rPr>
                              <a:rPr lang="it-IT" sz="2400" b="0" i="0" smtClean="0">
                                <a:solidFill>
                                  <a:schemeClr val="tx1"/>
                                </a:solidFill>
                                <a:latin typeface="Cambria Math" charset="0"/>
                              </a:rPr>
                              <m:t>t</m:t>
                            </m:r>
                            <m:r>
                              <a:rPr lang="it-IT" sz="2400" b="0" i="0" smtClean="0">
                                <a:solidFill>
                                  <a:schemeClr val="tx1"/>
                                </a:solidFill>
                                <a:latin typeface="Cambria Math" charset="0"/>
                              </a:rPr>
                              <m:t>)</m:t>
                            </m:r>
                          </m:e>
                          <m:sub>
                            <m:r>
                              <a:rPr lang="it-IT" sz="2400" b="0" i="0" smtClean="0">
                                <a:solidFill>
                                  <a:schemeClr val="tx1"/>
                                </a:solidFill>
                                <a:latin typeface="Cambria Math" charset="0"/>
                              </a:rPr>
                              <m:t> </m:t>
                            </m:r>
                          </m:sub>
                        </m:sSub>
                      </m:den>
                    </m:f>
                  </m:oMath>
                </a14:m>
                <a:r>
                  <a:rPr lang="it-IT" sz="2400" dirty="0" smtClean="0">
                    <a:solidFill>
                      <a:schemeClr val="tx1"/>
                    </a:solidFill>
                  </a:rPr>
                  <a:t> </a:t>
                </a:r>
                <a14:m>
                  <m:oMath xmlns:m="http://schemas.openxmlformats.org/officeDocument/2006/math">
                    <m:f>
                      <m:fPr>
                        <m:ctrlPr>
                          <a:rPr lang="bg-BG" sz="2400" i="1" dirty="0" smtClean="0">
                            <a:solidFill>
                              <a:schemeClr val="tx1"/>
                            </a:solidFill>
                            <a:latin typeface="Cambria Math" charset="0"/>
                          </a:rPr>
                        </m:ctrlPr>
                      </m:fPr>
                      <m:num>
                        <m:r>
                          <m:rPr>
                            <m:sty m:val="p"/>
                          </m:rPr>
                          <a:rPr lang="it-IT" sz="2400" b="0" i="0" dirty="0" smtClean="0">
                            <a:solidFill>
                              <a:schemeClr val="tx1"/>
                            </a:solidFill>
                            <a:latin typeface="Cambria Math" charset="0"/>
                          </a:rPr>
                          <m:t>d</m:t>
                        </m:r>
                        <m:r>
                          <a:rPr lang="it-IT" sz="2400" b="0" i="0" dirty="0" smtClean="0">
                            <a:solidFill>
                              <a:schemeClr val="tx1"/>
                            </a:solidFill>
                            <a:latin typeface="Cambria Math" charset="0"/>
                          </a:rPr>
                          <m:t> </m:t>
                        </m:r>
                        <m:sSub>
                          <m:sSubPr>
                            <m:ctrlPr>
                              <a:rPr lang="en-US" sz="2400" b="0" i="1" dirty="0" smtClean="0">
                                <a:solidFill>
                                  <a:schemeClr val="tx1"/>
                                </a:solidFill>
                                <a:latin typeface="Cambria Math" charset="0"/>
                              </a:rPr>
                            </m:ctrlPr>
                          </m:sSubPr>
                          <m:e>
                            <m:r>
                              <m:rPr>
                                <m:sty m:val="p"/>
                              </m:rPr>
                              <a:rPr lang="it-IT" sz="2400" b="0" i="0" dirty="0" smtClean="0">
                                <a:solidFill>
                                  <a:schemeClr val="tx1"/>
                                </a:solidFill>
                                <a:latin typeface="Cambria Math" charset="0"/>
                              </a:rPr>
                              <m:t>x</m:t>
                            </m:r>
                          </m:e>
                          <m:sub>
                            <m:r>
                              <m:rPr>
                                <m:sty m:val="p"/>
                              </m:rPr>
                              <a:rPr lang="it-IT" sz="2400" b="0" i="0" dirty="0" smtClean="0">
                                <a:solidFill>
                                  <a:schemeClr val="tx1"/>
                                </a:solidFill>
                                <a:latin typeface="Cambria Math" charset="0"/>
                              </a:rPr>
                              <m:t>j</m:t>
                            </m:r>
                          </m:sub>
                        </m:sSub>
                        <m:r>
                          <a:rPr lang="it-IT" sz="2400" b="0" i="0" dirty="0" smtClean="0">
                            <a:solidFill>
                              <a:schemeClr val="tx1"/>
                            </a:solidFill>
                            <a:latin typeface="Cambria Math" charset="0"/>
                          </a:rPr>
                          <m:t>(</m:t>
                        </m:r>
                        <m:r>
                          <m:rPr>
                            <m:sty m:val="p"/>
                          </m:rPr>
                          <a:rPr lang="it-IT" sz="2400" b="0" i="0" dirty="0" smtClean="0">
                            <a:solidFill>
                              <a:schemeClr val="tx1"/>
                            </a:solidFill>
                            <a:latin typeface="Cambria Math" charset="0"/>
                          </a:rPr>
                          <m:t>t</m:t>
                        </m:r>
                        <m:r>
                          <a:rPr lang="it-IT" sz="2400" b="0" i="0" dirty="0" smtClean="0">
                            <a:solidFill>
                              <a:schemeClr val="tx1"/>
                            </a:solidFill>
                            <a:latin typeface="Cambria Math" charset="0"/>
                          </a:rPr>
                          <m:t>)</m:t>
                        </m:r>
                      </m:num>
                      <m:den>
                        <m:r>
                          <m:rPr>
                            <m:sty m:val="p"/>
                          </m:rPr>
                          <a:rPr lang="it-IT" sz="2400" b="0" i="0" dirty="0" smtClean="0">
                            <a:solidFill>
                              <a:schemeClr val="tx1"/>
                            </a:solidFill>
                            <a:latin typeface="Cambria Math" charset="0"/>
                          </a:rPr>
                          <m:t>dt</m:t>
                        </m:r>
                      </m:den>
                    </m:f>
                  </m:oMath>
                </a14:m>
                <a:r>
                  <a:rPr lang="it-IT" dirty="0" smtClean="0">
                    <a:solidFill>
                      <a:schemeClr val="tx1"/>
                    </a:solidFill>
                  </a:rPr>
                  <a:t> = </a:t>
                </a:r>
                <a14:m>
                  <m:oMath xmlns:m="http://schemas.openxmlformats.org/officeDocument/2006/math">
                    <m:f>
                      <m:fPr>
                        <m:ctrlPr>
                          <a:rPr lang="bg-BG" sz="2400" i="1" smtClean="0">
                            <a:solidFill>
                              <a:schemeClr val="tx1"/>
                            </a:solidFill>
                            <a:latin typeface="Cambria Math" charset="0"/>
                          </a:rPr>
                        </m:ctrlPr>
                      </m:fPr>
                      <m:num>
                        <m:r>
                          <a:rPr lang="it-IT" sz="2400" b="0" i="0">
                            <a:solidFill>
                              <a:schemeClr val="tx1"/>
                            </a:solidFill>
                            <a:latin typeface="Cambria Math" charset="0"/>
                          </a:rPr>
                          <m:t>1</m:t>
                        </m:r>
                      </m:num>
                      <m:den>
                        <m:r>
                          <m:rPr>
                            <m:sty m:val="p"/>
                          </m:rPr>
                          <a:rPr lang="it-IT" sz="2400" b="0" i="0">
                            <a:solidFill>
                              <a:schemeClr val="tx1"/>
                            </a:solidFill>
                            <a:latin typeface="Cambria Math" charset="0"/>
                          </a:rPr>
                          <m:t>t</m:t>
                        </m:r>
                      </m:den>
                    </m:f>
                  </m:oMath>
                </a14:m>
                <a:endParaRPr lang="it-IT" sz="2400" dirty="0" smtClean="0">
                  <a:solidFill>
                    <a:schemeClr val="tx1"/>
                  </a:solidFill>
                </a:endParaRPr>
              </a:p>
              <a:p>
                <a:r>
                  <a:rPr lang="it-IT" dirty="0" smtClean="0">
                    <a:solidFill>
                      <a:schemeClr val="tx1"/>
                    </a:solidFill>
                  </a:rPr>
                  <a:t>e integrando </a:t>
                </a:r>
                <a14:m>
                  <m:oMath xmlns:m="http://schemas.openxmlformats.org/officeDocument/2006/math">
                    <m:nary>
                      <m:naryPr>
                        <m:limLoc m:val="undOvr"/>
                        <m:subHide m:val="on"/>
                        <m:supHide m:val="on"/>
                        <m:ctrlPr>
                          <a:rPr lang="it-IT" sz="2400" i="1" smtClean="0">
                            <a:solidFill>
                              <a:schemeClr val="tx1"/>
                            </a:solidFill>
                            <a:latin typeface="Cambria Math" charset="0"/>
                          </a:rPr>
                        </m:ctrlPr>
                      </m:naryPr>
                      <m:sub/>
                      <m:sup/>
                      <m:e>
                        <m:f>
                          <m:fPr>
                            <m:ctrlPr>
                              <a:rPr lang="bg-BG" sz="2400" i="1">
                                <a:solidFill>
                                  <a:schemeClr val="tx1"/>
                                </a:solidFill>
                                <a:latin typeface="Cambria Math" charset="0"/>
                              </a:rPr>
                            </m:ctrlPr>
                          </m:fPr>
                          <m:num>
                            <m:r>
                              <a:rPr lang="it-IT" sz="2400" i="0">
                                <a:solidFill>
                                  <a:schemeClr val="tx1"/>
                                </a:solidFill>
                                <a:latin typeface="Cambria Math" charset="0"/>
                              </a:rPr>
                              <m:t>1</m:t>
                            </m:r>
                          </m:num>
                          <m:den>
                            <m:r>
                              <m:rPr>
                                <m:sty m:val="p"/>
                              </m:rPr>
                              <a:rPr lang="it-IT" sz="2400" i="0">
                                <a:solidFill>
                                  <a:schemeClr val="tx1"/>
                                </a:solidFill>
                                <a:latin typeface="Cambria Math" charset="0"/>
                              </a:rPr>
                              <m:t>p</m:t>
                            </m:r>
                            <m:r>
                              <a:rPr lang="it-IT" sz="2400" i="0">
                                <a:solidFill>
                                  <a:schemeClr val="tx1"/>
                                </a:solidFill>
                                <a:latin typeface="Cambria Math" charset="0"/>
                              </a:rPr>
                              <m:t>+</m:t>
                            </m:r>
                            <m:d>
                              <m:dPr>
                                <m:ctrlPr>
                                  <a:rPr lang="it-IT" sz="2400" i="1">
                                    <a:solidFill>
                                      <a:schemeClr val="tx1"/>
                                    </a:solidFill>
                                    <a:latin typeface="Cambria Math" charset="0"/>
                                  </a:rPr>
                                </m:ctrlPr>
                              </m:dPr>
                              <m:e>
                                <m:r>
                                  <a:rPr lang="it-IT" sz="2400" i="0">
                                    <a:solidFill>
                                      <a:schemeClr val="tx1"/>
                                    </a:solidFill>
                                    <a:latin typeface="Cambria Math" charset="0"/>
                                  </a:rPr>
                                  <m:t>1−</m:t>
                                </m:r>
                                <m:r>
                                  <m:rPr>
                                    <m:sty m:val="p"/>
                                  </m:rPr>
                                  <a:rPr lang="it-IT" sz="2400" i="0">
                                    <a:solidFill>
                                      <a:schemeClr val="tx1"/>
                                    </a:solidFill>
                                    <a:latin typeface="Cambria Math" charset="0"/>
                                  </a:rPr>
                                  <m:t>p</m:t>
                                </m:r>
                              </m:e>
                            </m:d>
                            <m:sSub>
                              <m:sSubPr>
                                <m:ctrlPr>
                                  <a:rPr lang="en-US" sz="2400" i="1">
                                    <a:solidFill>
                                      <a:schemeClr val="tx1"/>
                                    </a:solidFill>
                                    <a:latin typeface="Cambria Math" charset="0"/>
                                  </a:rPr>
                                </m:ctrlPr>
                              </m:sSubPr>
                              <m:e>
                                <m:r>
                                  <a:rPr lang="it-IT" sz="2400" i="0">
                                    <a:solidFill>
                                      <a:schemeClr val="tx1"/>
                                    </a:solidFill>
                                    <a:latin typeface="Cambria Math" charset="0"/>
                                  </a:rPr>
                                  <m:t> </m:t>
                                </m:r>
                                <m:sSub>
                                  <m:sSubPr>
                                    <m:ctrlPr>
                                      <a:rPr lang="en-US" sz="2400" i="1">
                                        <a:solidFill>
                                          <a:schemeClr val="tx1"/>
                                        </a:solidFill>
                                        <a:latin typeface="Cambria Math" charset="0"/>
                                      </a:rPr>
                                    </m:ctrlPr>
                                  </m:sSubPr>
                                  <m:e>
                                    <m:r>
                                      <m:rPr>
                                        <m:sty m:val="p"/>
                                      </m:rPr>
                                      <a:rPr lang="it-IT" sz="2400" i="0">
                                        <a:solidFill>
                                          <a:schemeClr val="tx1"/>
                                        </a:solidFill>
                                        <a:latin typeface="Cambria Math" charset="0"/>
                                      </a:rPr>
                                      <m:t>x</m:t>
                                    </m:r>
                                  </m:e>
                                  <m:sub>
                                    <m:r>
                                      <m:rPr>
                                        <m:sty m:val="p"/>
                                      </m:rPr>
                                      <a:rPr lang="it-IT" sz="2400" i="0">
                                        <a:solidFill>
                                          <a:schemeClr val="tx1"/>
                                        </a:solidFill>
                                        <a:latin typeface="Cambria Math" charset="0"/>
                                      </a:rPr>
                                      <m:t>j</m:t>
                                    </m:r>
                                  </m:sub>
                                </m:sSub>
                                <m:r>
                                  <a:rPr lang="it-IT" sz="2400" i="0">
                                    <a:solidFill>
                                      <a:schemeClr val="tx1"/>
                                    </a:solidFill>
                                    <a:latin typeface="Cambria Math" charset="0"/>
                                  </a:rPr>
                                  <m:t>(</m:t>
                                </m:r>
                                <m:r>
                                  <m:rPr>
                                    <m:sty m:val="p"/>
                                  </m:rPr>
                                  <a:rPr lang="it-IT" sz="2400" i="0">
                                    <a:solidFill>
                                      <a:schemeClr val="tx1"/>
                                    </a:solidFill>
                                    <a:latin typeface="Cambria Math" charset="0"/>
                                  </a:rPr>
                                  <m:t>t</m:t>
                                </m:r>
                                <m:r>
                                  <a:rPr lang="it-IT" sz="2400" i="0">
                                    <a:solidFill>
                                      <a:schemeClr val="tx1"/>
                                    </a:solidFill>
                                    <a:latin typeface="Cambria Math" charset="0"/>
                                  </a:rPr>
                                  <m:t>)</m:t>
                                </m:r>
                              </m:e>
                              <m:sub>
                                <m:r>
                                  <a:rPr lang="it-IT" sz="2400" i="0">
                                    <a:solidFill>
                                      <a:schemeClr val="tx1"/>
                                    </a:solidFill>
                                    <a:latin typeface="Cambria Math" charset="0"/>
                                  </a:rPr>
                                  <m:t> </m:t>
                                </m:r>
                              </m:sub>
                            </m:sSub>
                          </m:den>
                        </m:f>
                        <m:r>
                          <m:rPr>
                            <m:nor/>
                          </m:rPr>
                          <a:rPr lang="it-IT" sz="2400" dirty="0">
                            <a:solidFill>
                              <a:schemeClr val="tx1"/>
                            </a:solidFill>
                          </a:rPr>
                          <m:t> </m:t>
                        </m:r>
                        <m:f>
                          <m:fPr>
                            <m:ctrlPr>
                              <a:rPr lang="bg-BG" sz="2400" i="1" dirty="0">
                                <a:solidFill>
                                  <a:schemeClr val="tx1"/>
                                </a:solidFill>
                                <a:latin typeface="Cambria Math" charset="0"/>
                              </a:rPr>
                            </m:ctrlPr>
                          </m:fPr>
                          <m:num>
                            <m:r>
                              <m:rPr>
                                <m:sty m:val="p"/>
                              </m:rPr>
                              <a:rPr lang="it-IT" sz="2400" i="0" dirty="0">
                                <a:solidFill>
                                  <a:schemeClr val="tx1"/>
                                </a:solidFill>
                                <a:latin typeface="Cambria Math" charset="0"/>
                              </a:rPr>
                              <m:t>d</m:t>
                            </m:r>
                            <m:r>
                              <a:rPr lang="it-IT" sz="2400" i="0" dirty="0">
                                <a:solidFill>
                                  <a:schemeClr val="tx1"/>
                                </a:solidFill>
                                <a:latin typeface="Cambria Math" charset="0"/>
                              </a:rPr>
                              <m:t> </m:t>
                            </m:r>
                            <m:sSub>
                              <m:sSubPr>
                                <m:ctrlPr>
                                  <a:rPr lang="en-US" sz="2400" i="1" dirty="0">
                                    <a:solidFill>
                                      <a:schemeClr val="tx1"/>
                                    </a:solidFill>
                                    <a:latin typeface="Cambria Math" charset="0"/>
                                  </a:rPr>
                                </m:ctrlPr>
                              </m:sSubPr>
                              <m:e>
                                <m:r>
                                  <m:rPr>
                                    <m:sty m:val="p"/>
                                  </m:rPr>
                                  <a:rPr lang="it-IT" sz="2400" i="0" dirty="0">
                                    <a:solidFill>
                                      <a:schemeClr val="tx1"/>
                                    </a:solidFill>
                                    <a:latin typeface="Cambria Math" charset="0"/>
                                  </a:rPr>
                                  <m:t>x</m:t>
                                </m:r>
                              </m:e>
                              <m:sub>
                                <m:r>
                                  <m:rPr>
                                    <m:sty m:val="p"/>
                                  </m:rPr>
                                  <a:rPr lang="it-IT" sz="2400" i="0" dirty="0">
                                    <a:solidFill>
                                      <a:schemeClr val="tx1"/>
                                    </a:solidFill>
                                    <a:latin typeface="Cambria Math" charset="0"/>
                                  </a:rPr>
                                  <m:t>j</m:t>
                                </m:r>
                              </m:sub>
                            </m:sSub>
                            <m:r>
                              <a:rPr lang="it-IT" sz="2400" i="0" dirty="0">
                                <a:solidFill>
                                  <a:schemeClr val="tx1"/>
                                </a:solidFill>
                                <a:latin typeface="Cambria Math" charset="0"/>
                              </a:rPr>
                              <m:t>(</m:t>
                            </m:r>
                            <m:r>
                              <m:rPr>
                                <m:sty m:val="p"/>
                              </m:rPr>
                              <a:rPr lang="it-IT" sz="2400" i="0" dirty="0">
                                <a:solidFill>
                                  <a:schemeClr val="tx1"/>
                                </a:solidFill>
                                <a:latin typeface="Cambria Math" charset="0"/>
                              </a:rPr>
                              <m:t>t</m:t>
                            </m:r>
                            <m:r>
                              <a:rPr lang="it-IT" sz="2400" i="0" dirty="0">
                                <a:solidFill>
                                  <a:schemeClr val="tx1"/>
                                </a:solidFill>
                                <a:latin typeface="Cambria Math" charset="0"/>
                              </a:rPr>
                              <m:t>)</m:t>
                            </m:r>
                          </m:num>
                          <m:den>
                            <m:r>
                              <m:rPr>
                                <m:sty m:val="p"/>
                              </m:rPr>
                              <a:rPr lang="it-IT" sz="2400" i="0" dirty="0">
                                <a:solidFill>
                                  <a:schemeClr val="tx1"/>
                                </a:solidFill>
                                <a:latin typeface="Cambria Math" charset="0"/>
                              </a:rPr>
                              <m:t>dt</m:t>
                            </m:r>
                          </m:den>
                        </m:f>
                      </m:e>
                    </m:nary>
                    <m:r>
                      <a:rPr lang="it-IT" sz="2400" b="0" i="1" smtClean="0">
                        <a:solidFill>
                          <a:schemeClr val="tx1"/>
                        </a:solidFill>
                        <a:latin typeface="Cambria Math" charset="0"/>
                      </a:rPr>
                      <m:t> </m:t>
                    </m:r>
                  </m:oMath>
                </a14:m>
                <a:r>
                  <a:rPr lang="it-IT" dirty="0" smtClean="0">
                    <a:solidFill>
                      <a:schemeClr val="tx1"/>
                    </a:solidFill>
                  </a:rPr>
                  <a:t> dt = </a:t>
                </a:r>
                <a14:m>
                  <m:oMath xmlns:m="http://schemas.openxmlformats.org/officeDocument/2006/math">
                    <m:nary>
                      <m:naryPr>
                        <m:limLoc m:val="undOvr"/>
                        <m:subHide m:val="on"/>
                        <m:supHide m:val="on"/>
                        <m:ctrlPr>
                          <a:rPr lang="it-IT" sz="2400" i="1" smtClean="0">
                            <a:solidFill>
                              <a:schemeClr val="tx1"/>
                            </a:solidFill>
                            <a:latin typeface="Cambria Math" charset="0"/>
                          </a:rPr>
                        </m:ctrlPr>
                      </m:naryPr>
                      <m:sub/>
                      <m:sup/>
                      <m:e>
                        <m:f>
                          <m:fPr>
                            <m:ctrlPr>
                              <a:rPr lang="bg-BG" sz="2400" b="1" i="1">
                                <a:solidFill>
                                  <a:schemeClr val="tx1"/>
                                </a:solidFill>
                                <a:latin typeface="Cambria Math" charset="0"/>
                              </a:rPr>
                            </m:ctrlPr>
                          </m:fPr>
                          <m:num>
                            <m:r>
                              <a:rPr lang="it-IT" sz="2400" b="1" i="0">
                                <a:solidFill>
                                  <a:schemeClr val="tx1"/>
                                </a:solidFill>
                                <a:latin typeface="Cambria Math" charset="0"/>
                              </a:rPr>
                              <m:t>𝟏</m:t>
                            </m:r>
                          </m:num>
                          <m:den>
                            <m:r>
                              <a:rPr lang="it-IT" sz="2400" b="1" i="0">
                                <a:solidFill>
                                  <a:schemeClr val="tx1"/>
                                </a:solidFill>
                                <a:latin typeface="Cambria Math" charset="0"/>
                              </a:rPr>
                              <m:t>𝐭</m:t>
                            </m:r>
                          </m:den>
                        </m:f>
                      </m:e>
                    </m:nary>
                  </m:oMath>
                </a14:m>
                <a:r>
                  <a:rPr lang="it-IT" dirty="0" smtClean="0">
                    <a:solidFill>
                      <a:schemeClr val="tx1"/>
                    </a:solidFill>
                  </a:rPr>
                  <a:t>  dt</a:t>
                </a:r>
              </a:p>
              <a:p>
                <a:r>
                  <a:rPr lang="it-IT" dirty="0" smtClean="0">
                    <a:solidFill>
                      <a:schemeClr val="tx1"/>
                    </a:solidFill>
                  </a:rPr>
                  <a:t> ossia  </a:t>
                </a:r>
                <a14:m>
                  <m:oMath xmlns:m="http://schemas.openxmlformats.org/officeDocument/2006/math">
                    <m:nary>
                      <m:naryPr>
                        <m:limLoc m:val="undOvr"/>
                        <m:subHide m:val="on"/>
                        <m:supHide m:val="on"/>
                        <m:ctrlPr>
                          <a:rPr lang="it-IT" sz="2400" i="1">
                            <a:solidFill>
                              <a:schemeClr val="tx1"/>
                            </a:solidFill>
                            <a:latin typeface="Cambria Math" charset="0"/>
                          </a:rPr>
                        </m:ctrlPr>
                      </m:naryPr>
                      <m:sub/>
                      <m:sup/>
                      <m:e>
                        <m:f>
                          <m:fPr>
                            <m:ctrlPr>
                              <a:rPr lang="bg-BG" sz="2400" i="1">
                                <a:solidFill>
                                  <a:schemeClr val="tx1"/>
                                </a:solidFill>
                                <a:latin typeface="Cambria Math" charset="0"/>
                              </a:rPr>
                            </m:ctrlPr>
                          </m:fPr>
                          <m:num>
                            <m:r>
                              <m:rPr>
                                <m:sty m:val="p"/>
                              </m:rPr>
                              <a:rPr lang="it-IT" sz="2400" dirty="0">
                                <a:solidFill>
                                  <a:schemeClr val="tx1"/>
                                </a:solidFill>
                                <a:latin typeface="Cambria Math" charset="0"/>
                              </a:rPr>
                              <m:t>d</m:t>
                            </m:r>
                            <m:r>
                              <a:rPr lang="it-IT" sz="2400" dirty="0">
                                <a:solidFill>
                                  <a:schemeClr val="tx1"/>
                                </a:solidFill>
                                <a:latin typeface="Cambria Math" charset="0"/>
                              </a:rPr>
                              <m:t> </m:t>
                            </m:r>
                            <m:sSub>
                              <m:sSubPr>
                                <m:ctrlPr>
                                  <a:rPr lang="en-US" sz="2400" i="1" dirty="0">
                                    <a:solidFill>
                                      <a:schemeClr val="tx1"/>
                                    </a:solidFill>
                                    <a:latin typeface="Cambria Math" charset="0"/>
                                  </a:rPr>
                                </m:ctrlPr>
                              </m:sSubPr>
                              <m:e>
                                <m:r>
                                  <m:rPr>
                                    <m:sty m:val="p"/>
                                  </m:rPr>
                                  <a:rPr lang="it-IT" sz="2400" dirty="0">
                                    <a:solidFill>
                                      <a:schemeClr val="tx1"/>
                                    </a:solidFill>
                                    <a:latin typeface="Cambria Math" charset="0"/>
                                  </a:rPr>
                                  <m:t>x</m:t>
                                </m:r>
                              </m:e>
                              <m:sub>
                                <m:r>
                                  <m:rPr>
                                    <m:sty m:val="p"/>
                                  </m:rPr>
                                  <a:rPr lang="it-IT" sz="2400" dirty="0">
                                    <a:solidFill>
                                      <a:schemeClr val="tx1"/>
                                    </a:solidFill>
                                    <a:latin typeface="Cambria Math" charset="0"/>
                                  </a:rPr>
                                  <m:t>j</m:t>
                                </m:r>
                              </m:sub>
                            </m:sSub>
                            <m:r>
                              <a:rPr lang="it-IT" sz="2400" dirty="0">
                                <a:solidFill>
                                  <a:schemeClr val="tx1"/>
                                </a:solidFill>
                                <a:latin typeface="Cambria Math" charset="0"/>
                              </a:rPr>
                              <m:t>(</m:t>
                            </m:r>
                            <m:r>
                              <m:rPr>
                                <m:sty m:val="p"/>
                              </m:rPr>
                              <a:rPr lang="it-IT" sz="2400" dirty="0">
                                <a:solidFill>
                                  <a:schemeClr val="tx1"/>
                                </a:solidFill>
                                <a:latin typeface="Cambria Math" charset="0"/>
                              </a:rPr>
                              <m:t>t</m:t>
                            </m:r>
                            <m:r>
                              <a:rPr lang="it-IT" sz="2400" dirty="0">
                                <a:solidFill>
                                  <a:schemeClr val="tx1"/>
                                </a:solidFill>
                                <a:latin typeface="Cambria Math" charset="0"/>
                              </a:rPr>
                              <m:t>)</m:t>
                            </m:r>
                          </m:num>
                          <m:den>
                            <m:r>
                              <m:rPr>
                                <m:sty m:val="p"/>
                              </m:rPr>
                              <a:rPr lang="it-IT" sz="2400">
                                <a:solidFill>
                                  <a:schemeClr val="tx1"/>
                                </a:solidFill>
                                <a:latin typeface="Cambria Math" charset="0"/>
                              </a:rPr>
                              <m:t>p</m:t>
                            </m:r>
                            <m:r>
                              <a:rPr lang="it-IT" sz="2400">
                                <a:solidFill>
                                  <a:schemeClr val="tx1"/>
                                </a:solidFill>
                                <a:latin typeface="Cambria Math" charset="0"/>
                              </a:rPr>
                              <m:t>+</m:t>
                            </m:r>
                            <m:d>
                              <m:dPr>
                                <m:ctrlPr>
                                  <a:rPr lang="it-IT" sz="2400" i="1">
                                    <a:solidFill>
                                      <a:schemeClr val="tx1"/>
                                    </a:solidFill>
                                    <a:latin typeface="Cambria Math" charset="0"/>
                                  </a:rPr>
                                </m:ctrlPr>
                              </m:dPr>
                              <m:e>
                                <m:r>
                                  <a:rPr lang="it-IT" sz="2400">
                                    <a:solidFill>
                                      <a:schemeClr val="tx1"/>
                                    </a:solidFill>
                                    <a:latin typeface="Cambria Math" charset="0"/>
                                  </a:rPr>
                                  <m:t>1−</m:t>
                                </m:r>
                                <m:r>
                                  <m:rPr>
                                    <m:sty m:val="p"/>
                                  </m:rPr>
                                  <a:rPr lang="it-IT" sz="2400">
                                    <a:solidFill>
                                      <a:schemeClr val="tx1"/>
                                    </a:solidFill>
                                    <a:latin typeface="Cambria Math" charset="0"/>
                                  </a:rPr>
                                  <m:t>p</m:t>
                                </m:r>
                              </m:e>
                            </m:d>
                            <m:sSub>
                              <m:sSubPr>
                                <m:ctrlPr>
                                  <a:rPr lang="en-US" sz="2400" i="1">
                                    <a:solidFill>
                                      <a:schemeClr val="tx1"/>
                                    </a:solidFill>
                                    <a:latin typeface="Cambria Math" charset="0"/>
                                  </a:rPr>
                                </m:ctrlPr>
                              </m:sSubPr>
                              <m:e>
                                <m:r>
                                  <a:rPr lang="it-IT" sz="2400">
                                    <a:solidFill>
                                      <a:schemeClr val="tx1"/>
                                    </a:solidFill>
                                    <a:latin typeface="Cambria Math" charset="0"/>
                                  </a:rPr>
                                  <m:t> </m:t>
                                </m:r>
                                <m:sSub>
                                  <m:sSubPr>
                                    <m:ctrlPr>
                                      <a:rPr lang="en-US" sz="2400" i="1">
                                        <a:solidFill>
                                          <a:schemeClr val="tx1"/>
                                        </a:solidFill>
                                        <a:latin typeface="Cambria Math" charset="0"/>
                                      </a:rPr>
                                    </m:ctrlPr>
                                  </m:sSubPr>
                                  <m:e>
                                    <m:r>
                                      <m:rPr>
                                        <m:sty m:val="p"/>
                                      </m:rPr>
                                      <a:rPr lang="it-IT" sz="2400">
                                        <a:solidFill>
                                          <a:schemeClr val="tx1"/>
                                        </a:solidFill>
                                        <a:latin typeface="Cambria Math" charset="0"/>
                                      </a:rPr>
                                      <m:t>x</m:t>
                                    </m:r>
                                  </m:e>
                                  <m:sub>
                                    <m:r>
                                      <m:rPr>
                                        <m:sty m:val="p"/>
                                      </m:rPr>
                                      <a:rPr lang="it-IT" sz="2400">
                                        <a:solidFill>
                                          <a:schemeClr val="tx1"/>
                                        </a:solidFill>
                                        <a:latin typeface="Cambria Math" charset="0"/>
                                      </a:rPr>
                                      <m:t>j</m:t>
                                    </m:r>
                                  </m:sub>
                                </m:sSub>
                                <m:r>
                                  <a:rPr lang="it-IT" sz="2400">
                                    <a:solidFill>
                                      <a:schemeClr val="tx1"/>
                                    </a:solidFill>
                                    <a:latin typeface="Cambria Math" charset="0"/>
                                  </a:rPr>
                                  <m:t>(</m:t>
                                </m:r>
                                <m:r>
                                  <m:rPr>
                                    <m:sty m:val="p"/>
                                  </m:rPr>
                                  <a:rPr lang="it-IT" sz="2400">
                                    <a:solidFill>
                                      <a:schemeClr val="tx1"/>
                                    </a:solidFill>
                                    <a:latin typeface="Cambria Math" charset="0"/>
                                  </a:rPr>
                                  <m:t>t</m:t>
                                </m:r>
                                <m:r>
                                  <a:rPr lang="it-IT" sz="2400">
                                    <a:solidFill>
                                      <a:schemeClr val="tx1"/>
                                    </a:solidFill>
                                    <a:latin typeface="Cambria Math" charset="0"/>
                                  </a:rPr>
                                  <m:t>)</m:t>
                                </m:r>
                              </m:e>
                              <m:sub>
                                <m:r>
                                  <a:rPr lang="it-IT" sz="2400">
                                    <a:solidFill>
                                      <a:schemeClr val="tx1"/>
                                    </a:solidFill>
                                    <a:latin typeface="Cambria Math" charset="0"/>
                                  </a:rPr>
                                  <m:t> </m:t>
                                </m:r>
                              </m:sub>
                            </m:sSub>
                          </m:den>
                        </m:f>
                        <m:r>
                          <m:rPr>
                            <m:nor/>
                          </m:rPr>
                          <a:rPr lang="it-IT" sz="2400" dirty="0">
                            <a:solidFill>
                              <a:schemeClr val="tx1"/>
                            </a:solidFill>
                          </a:rPr>
                          <m:t> </m:t>
                        </m:r>
                        <m:r>
                          <a:rPr lang="it-IT" sz="2400" b="0" i="1" dirty="0" smtClean="0">
                            <a:solidFill>
                              <a:schemeClr val="tx1"/>
                            </a:solidFill>
                            <a:latin typeface="Cambria Math" charset="0"/>
                          </a:rPr>
                          <m:t> </m:t>
                        </m:r>
                      </m:e>
                    </m:nary>
                  </m:oMath>
                </a14:m>
                <a:r>
                  <a:rPr lang="it-IT" dirty="0" smtClean="0">
                    <a:solidFill>
                      <a:schemeClr val="tx1"/>
                    </a:solidFill>
                  </a:rPr>
                  <a:t> = </a:t>
                </a:r>
                <a14:m>
                  <m:oMath xmlns:m="http://schemas.openxmlformats.org/officeDocument/2006/math">
                    <m:nary>
                      <m:naryPr>
                        <m:limLoc m:val="undOvr"/>
                        <m:subHide m:val="on"/>
                        <m:supHide m:val="on"/>
                        <m:ctrlPr>
                          <a:rPr lang="it-IT" sz="2400" b="1" i="1" smtClean="0">
                            <a:solidFill>
                              <a:schemeClr val="tx1"/>
                            </a:solidFill>
                            <a:latin typeface="Cambria Math" charset="0"/>
                          </a:rPr>
                        </m:ctrlPr>
                      </m:naryPr>
                      <m:sub/>
                      <m:sup/>
                      <m:e>
                        <m:f>
                          <m:fPr>
                            <m:ctrlPr>
                              <a:rPr lang="bg-BG" sz="2400" b="1" i="1">
                                <a:solidFill>
                                  <a:schemeClr val="tx1"/>
                                </a:solidFill>
                                <a:latin typeface="Cambria Math" charset="0"/>
                              </a:rPr>
                            </m:ctrlPr>
                          </m:fPr>
                          <m:num>
                            <m:r>
                              <a:rPr lang="it-IT" sz="2400" b="1">
                                <a:solidFill>
                                  <a:schemeClr val="tx1"/>
                                </a:solidFill>
                                <a:latin typeface="Cambria Math" charset="0"/>
                              </a:rPr>
                              <m:t>𝟏</m:t>
                            </m:r>
                          </m:num>
                          <m:den>
                            <m:r>
                              <a:rPr lang="it-IT" sz="2400" b="1">
                                <a:solidFill>
                                  <a:schemeClr val="tx1"/>
                                </a:solidFill>
                                <a:latin typeface="Cambria Math" charset="0"/>
                              </a:rPr>
                              <m:t>𝐭</m:t>
                            </m:r>
                          </m:den>
                        </m:f>
                      </m:e>
                    </m:nary>
                  </m:oMath>
                </a14:m>
                <a:r>
                  <a:rPr lang="it-IT" dirty="0">
                    <a:solidFill>
                      <a:schemeClr val="tx1"/>
                    </a:solidFill>
                  </a:rPr>
                  <a:t>  </a:t>
                </a:r>
                <a:r>
                  <a:rPr lang="it-IT" dirty="0" err="1" smtClean="0">
                    <a:solidFill>
                      <a:schemeClr val="tx1"/>
                    </a:solidFill>
                  </a:rPr>
                  <a:t>dt</a:t>
                </a:r>
                <a:r>
                  <a:rPr lang="it-IT" dirty="0" smtClean="0">
                    <a:solidFill>
                      <a:schemeClr val="tx1"/>
                    </a:solidFill>
                  </a:rPr>
                  <a:t>      y = </a:t>
                </a:r>
                <a:r>
                  <a:rPr lang="it-IT" dirty="0" err="1" smtClean="0">
                    <a:solidFill>
                      <a:schemeClr val="tx1"/>
                    </a:solidFill>
                  </a:rPr>
                  <a:t>p</a:t>
                </a:r>
                <a:r>
                  <a:rPr lang="it-IT" dirty="0" smtClean="0">
                    <a:solidFill>
                      <a:schemeClr val="tx1"/>
                    </a:solidFill>
                  </a:rPr>
                  <a:t>+(1-p)</a:t>
                </a:r>
                <a:r>
                  <a:rPr lang="en-US" dirty="0">
                    <a:solidFill>
                      <a:schemeClr val="tx1"/>
                    </a:solidFill>
                  </a:rPr>
                  <a:t> </a:t>
                </a:r>
                <a14:m>
                  <m:oMath xmlns:m="http://schemas.openxmlformats.org/officeDocument/2006/math">
                    <m:sSub>
                      <m:sSubPr>
                        <m:ctrlPr>
                          <a:rPr lang="en-US" i="1">
                            <a:solidFill>
                              <a:schemeClr val="tx1"/>
                            </a:solidFill>
                            <a:latin typeface="Cambria Math" charset="0"/>
                          </a:rPr>
                        </m:ctrlPr>
                      </m:sSubPr>
                      <m:e>
                        <m:r>
                          <m:rPr>
                            <m:sty m:val="p"/>
                          </m:rPr>
                          <a:rPr lang="it-IT">
                            <a:solidFill>
                              <a:schemeClr val="tx1"/>
                            </a:solidFill>
                            <a:latin typeface="Cambria Math" charset="0"/>
                          </a:rPr>
                          <m:t>x</m:t>
                        </m:r>
                      </m:e>
                      <m:sub>
                        <m:r>
                          <m:rPr>
                            <m:sty m:val="p"/>
                          </m:rPr>
                          <a:rPr lang="it-IT">
                            <a:solidFill>
                              <a:schemeClr val="tx1"/>
                            </a:solidFill>
                            <a:latin typeface="Cambria Math" charset="0"/>
                          </a:rPr>
                          <m:t>j</m:t>
                        </m:r>
                      </m:sub>
                    </m:sSub>
                    <m:r>
                      <a:rPr lang="it-IT">
                        <a:solidFill>
                          <a:schemeClr val="tx1"/>
                        </a:solidFill>
                        <a:latin typeface="Cambria Math" charset="0"/>
                      </a:rPr>
                      <m:t>(</m:t>
                    </m:r>
                    <m:r>
                      <m:rPr>
                        <m:sty m:val="p"/>
                      </m:rPr>
                      <a:rPr lang="it-IT">
                        <a:solidFill>
                          <a:schemeClr val="tx1"/>
                        </a:solidFill>
                        <a:latin typeface="Cambria Math" charset="0"/>
                      </a:rPr>
                      <m:t>t</m:t>
                    </m:r>
                    <m:r>
                      <a:rPr lang="it-IT">
                        <a:solidFill>
                          <a:schemeClr val="tx1"/>
                        </a:solidFill>
                        <a:latin typeface="Cambria Math" charset="0"/>
                      </a:rPr>
                      <m:t>)</m:t>
                    </m:r>
                  </m:oMath>
                </a14:m>
                <a:r>
                  <a:rPr lang="it-IT" dirty="0" smtClean="0">
                    <a:solidFill>
                      <a:schemeClr val="tx1"/>
                    </a:solidFill>
                  </a:rPr>
                  <a:t>    </a:t>
                </a:r>
                <a:r>
                  <a:rPr lang="it-IT" dirty="0" err="1" smtClean="0">
                    <a:solidFill>
                      <a:schemeClr val="tx1"/>
                    </a:solidFill>
                  </a:rPr>
                  <a:t>dy</a:t>
                </a:r>
                <a:r>
                  <a:rPr lang="it-IT" dirty="0" smtClean="0">
                    <a:solidFill>
                      <a:schemeClr val="tx1"/>
                    </a:solidFill>
                  </a:rPr>
                  <a:t> = (1-p) d </a:t>
                </a:r>
                <a14:m>
                  <m:oMath xmlns:m="http://schemas.openxmlformats.org/officeDocument/2006/math">
                    <m:sSub>
                      <m:sSubPr>
                        <m:ctrlPr>
                          <a:rPr lang="en-US" i="1">
                            <a:solidFill>
                              <a:schemeClr val="tx1"/>
                            </a:solidFill>
                            <a:latin typeface="Cambria Math" charset="0"/>
                          </a:rPr>
                        </m:ctrlPr>
                      </m:sSubPr>
                      <m:e>
                        <m:r>
                          <m:rPr>
                            <m:sty m:val="p"/>
                          </m:rPr>
                          <a:rPr lang="it-IT">
                            <a:solidFill>
                              <a:schemeClr val="tx1"/>
                            </a:solidFill>
                            <a:latin typeface="Cambria Math" charset="0"/>
                          </a:rPr>
                          <m:t>x</m:t>
                        </m:r>
                      </m:e>
                      <m:sub>
                        <m:r>
                          <m:rPr>
                            <m:sty m:val="p"/>
                          </m:rPr>
                          <a:rPr lang="it-IT">
                            <a:solidFill>
                              <a:schemeClr val="tx1"/>
                            </a:solidFill>
                            <a:latin typeface="Cambria Math" charset="0"/>
                          </a:rPr>
                          <m:t>j</m:t>
                        </m:r>
                      </m:sub>
                    </m:sSub>
                    <m:r>
                      <a:rPr lang="it-IT">
                        <a:solidFill>
                          <a:schemeClr val="tx1"/>
                        </a:solidFill>
                        <a:latin typeface="Cambria Math" charset="0"/>
                      </a:rPr>
                      <m:t>(</m:t>
                    </m:r>
                    <m:r>
                      <m:rPr>
                        <m:sty m:val="p"/>
                      </m:rPr>
                      <a:rPr lang="it-IT">
                        <a:solidFill>
                          <a:schemeClr val="tx1"/>
                        </a:solidFill>
                        <a:latin typeface="Cambria Math" charset="0"/>
                      </a:rPr>
                      <m:t>t</m:t>
                    </m:r>
                    <m:r>
                      <a:rPr lang="it-IT">
                        <a:solidFill>
                          <a:schemeClr val="tx1"/>
                        </a:solidFill>
                        <a:latin typeface="Cambria Math" charset="0"/>
                      </a:rPr>
                      <m:t>)</m:t>
                    </m:r>
                  </m:oMath>
                </a14:m>
                <a:endParaRPr lang="it-IT" dirty="0">
                  <a:solidFill>
                    <a:schemeClr val="tx1"/>
                  </a:solidFill>
                </a:endParaRPr>
              </a:p>
              <a:p>
                <a:endParaRPr lang="it-IT" dirty="0" smtClean="0">
                  <a:solidFill>
                    <a:schemeClr val="tx1"/>
                  </a:solidFill>
                </a:endParaRPr>
              </a:p>
              <a:p>
                <a:r>
                  <a:rPr lang="it-IT" dirty="0" smtClean="0">
                    <a:solidFill>
                      <a:schemeClr val="tx1"/>
                    </a:solidFill>
                  </a:rPr>
                  <a:t>ossia </a:t>
                </a:r>
                <a14:m>
                  <m:oMath xmlns:m="http://schemas.openxmlformats.org/officeDocument/2006/math">
                    <m:nary>
                      <m:naryPr>
                        <m:limLoc m:val="undOvr"/>
                        <m:subHide m:val="on"/>
                        <m:supHide m:val="on"/>
                        <m:ctrlPr>
                          <a:rPr lang="it-IT" sz="2400" i="1">
                            <a:solidFill>
                              <a:schemeClr val="tx1"/>
                            </a:solidFill>
                            <a:latin typeface="Cambria Math" charset="0"/>
                          </a:rPr>
                        </m:ctrlPr>
                      </m:naryPr>
                      <m:sub/>
                      <m:sup/>
                      <m:e>
                        <m:f>
                          <m:fPr>
                            <m:ctrlPr>
                              <a:rPr lang="bg-BG" sz="2400" i="1">
                                <a:solidFill>
                                  <a:schemeClr val="tx1"/>
                                </a:solidFill>
                                <a:latin typeface="Cambria Math" charset="0"/>
                              </a:rPr>
                            </m:ctrlPr>
                          </m:fPr>
                          <m:num>
                            <m:d>
                              <m:dPr>
                                <m:ctrlPr>
                                  <a:rPr lang="it-IT" sz="2400" b="0" i="1" smtClean="0">
                                    <a:solidFill>
                                      <a:schemeClr val="tx1"/>
                                    </a:solidFill>
                                    <a:latin typeface="Cambria Math" charset="0"/>
                                  </a:rPr>
                                </m:ctrlPr>
                              </m:dPr>
                              <m:e>
                                <m:r>
                                  <a:rPr lang="it-IT" sz="2400" b="0" i="0" smtClean="0">
                                    <a:solidFill>
                                      <a:schemeClr val="tx1"/>
                                    </a:solidFill>
                                    <a:latin typeface="Cambria Math" charset="0"/>
                                  </a:rPr>
                                  <m:t>1−</m:t>
                                </m:r>
                                <m:r>
                                  <m:rPr>
                                    <m:sty m:val="p"/>
                                  </m:rPr>
                                  <a:rPr lang="it-IT" sz="2400" b="0" i="0" smtClean="0">
                                    <a:solidFill>
                                      <a:schemeClr val="tx1"/>
                                    </a:solidFill>
                                    <a:latin typeface="Cambria Math" charset="0"/>
                                  </a:rPr>
                                  <m:t>p</m:t>
                                </m:r>
                              </m:e>
                            </m:d>
                            <m:r>
                              <a:rPr lang="it-IT" sz="2400" b="0" i="0" smtClean="0">
                                <a:solidFill>
                                  <a:schemeClr val="tx1"/>
                                </a:solidFill>
                                <a:latin typeface="Cambria Math" charset="0"/>
                              </a:rPr>
                              <m:t> </m:t>
                            </m:r>
                            <m:r>
                              <m:rPr>
                                <m:sty m:val="p"/>
                              </m:rPr>
                              <a:rPr lang="it-IT" sz="2400" dirty="0">
                                <a:solidFill>
                                  <a:schemeClr val="tx1"/>
                                </a:solidFill>
                                <a:latin typeface="Cambria Math" charset="0"/>
                              </a:rPr>
                              <m:t>d</m:t>
                            </m:r>
                            <m:r>
                              <a:rPr lang="it-IT" sz="2400" dirty="0">
                                <a:solidFill>
                                  <a:schemeClr val="tx1"/>
                                </a:solidFill>
                                <a:latin typeface="Cambria Math" charset="0"/>
                              </a:rPr>
                              <m:t> </m:t>
                            </m:r>
                            <m:sSub>
                              <m:sSubPr>
                                <m:ctrlPr>
                                  <a:rPr lang="en-US" sz="2400" i="1" dirty="0">
                                    <a:solidFill>
                                      <a:schemeClr val="tx1"/>
                                    </a:solidFill>
                                    <a:latin typeface="Cambria Math" charset="0"/>
                                  </a:rPr>
                                </m:ctrlPr>
                              </m:sSubPr>
                              <m:e>
                                <m:r>
                                  <m:rPr>
                                    <m:sty m:val="p"/>
                                  </m:rPr>
                                  <a:rPr lang="it-IT" sz="2400" dirty="0">
                                    <a:solidFill>
                                      <a:schemeClr val="tx1"/>
                                    </a:solidFill>
                                    <a:latin typeface="Cambria Math" charset="0"/>
                                  </a:rPr>
                                  <m:t>x</m:t>
                                </m:r>
                              </m:e>
                              <m:sub>
                                <m:r>
                                  <m:rPr>
                                    <m:sty m:val="p"/>
                                  </m:rPr>
                                  <a:rPr lang="it-IT" sz="2400" dirty="0">
                                    <a:solidFill>
                                      <a:schemeClr val="tx1"/>
                                    </a:solidFill>
                                    <a:latin typeface="Cambria Math" charset="0"/>
                                  </a:rPr>
                                  <m:t>j</m:t>
                                </m:r>
                              </m:sub>
                            </m:sSub>
                            <m:r>
                              <a:rPr lang="it-IT" sz="2400" dirty="0">
                                <a:solidFill>
                                  <a:schemeClr val="tx1"/>
                                </a:solidFill>
                                <a:latin typeface="Cambria Math" charset="0"/>
                              </a:rPr>
                              <m:t>(</m:t>
                            </m:r>
                            <m:r>
                              <m:rPr>
                                <m:sty m:val="p"/>
                              </m:rPr>
                              <a:rPr lang="it-IT" sz="2400" dirty="0">
                                <a:solidFill>
                                  <a:schemeClr val="tx1"/>
                                </a:solidFill>
                                <a:latin typeface="Cambria Math" charset="0"/>
                              </a:rPr>
                              <m:t>t</m:t>
                            </m:r>
                            <m:r>
                              <a:rPr lang="it-IT" sz="2400" dirty="0">
                                <a:solidFill>
                                  <a:schemeClr val="tx1"/>
                                </a:solidFill>
                                <a:latin typeface="Cambria Math" charset="0"/>
                              </a:rPr>
                              <m:t>)</m:t>
                            </m:r>
                          </m:num>
                          <m:den>
                            <m:r>
                              <m:rPr>
                                <m:sty m:val="p"/>
                              </m:rPr>
                              <a:rPr lang="it-IT" sz="2400">
                                <a:solidFill>
                                  <a:schemeClr val="tx1"/>
                                </a:solidFill>
                                <a:latin typeface="Cambria Math" charset="0"/>
                              </a:rPr>
                              <m:t>p</m:t>
                            </m:r>
                            <m:r>
                              <a:rPr lang="it-IT" sz="2400">
                                <a:solidFill>
                                  <a:schemeClr val="tx1"/>
                                </a:solidFill>
                                <a:latin typeface="Cambria Math" charset="0"/>
                              </a:rPr>
                              <m:t>+</m:t>
                            </m:r>
                            <m:d>
                              <m:dPr>
                                <m:ctrlPr>
                                  <a:rPr lang="it-IT" sz="2400" i="1">
                                    <a:solidFill>
                                      <a:schemeClr val="tx1"/>
                                    </a:solidFill>
                                    <a:latin typeface="Cambria Math" charset="0"/>
                                  </a:rPr>
                                </m:ctrlPr>
                              </m:dPr>
                              <m:e>
                                <m:r>
                                  <a:rPr lang="it-IT" sz="2400">
                                    <a:solidFill>
                                      <a:schemeClr val="tx1"/>
                                    </a:solidFill>
                                    <a:latin typeface="Cambria Math" charset="0"/>
                                  </a:rPr>
                                  <m:t>1−</m:t>
                                </m:r>
                                <m:r>
                                  <m:rPr>
                                    <m:sty m:val="p"/>
                                  </m:rPr>
                                  <a:rPr lang="it-IT" sz="2400">
                                    <a:solidFill>
                                      <a:schemeClr val="tx1"/>
                                    </a:solidFill>
                                    <a:latin typeface="Cambria Math" charset="0"/>
                                  </a:rPr>
                                  <m:t>p</m:t>
                                </m:r>
                              </m:e>
                            </m:d>
                            <m:sSub>
                              <m:sSubPr>
                                <m:ctrlPr>
                                  <a:rPr lang="en-US" sz="2400" i="1">
                                    <a:solidFill>
                                      <a:schemeClr val="tx1"/>
                                    </a:solidFill>
                                    <a:latin typeface="Cambria Math" charset="0"/>
                                  </a:rPr>
                                </m:ctrlPr>
                              </m:sSubPr>
                              <m:e>
                                <m:r>
                                  <a:rPr lang="it-IT" sz="2400">
                                    <a:solidFill>
                                      <a:schemeClr val="tx1"/>
                                    </a:solidFill>
                                    <a:latin typeface="Cambria Math" charset="0"/>
                                  </a:rPr>
                                  <m:t> </m:t>
                                </m:r>
                                <m:sSub>
                                  <m:sSubPr>
                                    <m:ctrlPr>
                                      <a:rPr lang="en-US" sz="2400" i="1">
                                        <a:solidFill>
                                          <a:schemeClr val="tx1"/>
                                        </a:solidFill>
                                        <a:latin typeface="Cambria Math" charset="0"/>
                                      </a:rPr>
                                    </m:ctrlPr>
                                  </m:sSubPr>
                                  <m:e>
                                    <m:r>
                                      <m:rPr>
                                        <m:sty m:val="p"/>
                                      </m:rPr>
                                      <a:rPr lang="it-IT" sz="2400">
                                        <a:solidFill>
                                          <a:schemeClr val="tx1"/>
                                        </a:solidFill>
                                        <a:latin typeface="Cambria Math" charset="0"/>
                                      </a:rPr>
                                      <m:t>x</m:t>
                                    </m:r>
                                  </m:e>
                                  <m:sub>
                                    <m:r>
                                      <m:rPr>
                                        <m:sty m:val="p"/>
                                      </m:rPr>
                                      <a:rPr lang="it-IT" sz="2400">
                                        <a:solidFill>
                                          <a:schemeClr val="tx1"/>
                                        </a:solidFill>
                                        <a:latin typeface="Cambria Math" charset="0"/>
                                      </a:rPr>
                                      <m:t>j</m:t>
                                    </m:r>
                                  </m:sub>
                                </m:sSub>
                                <m:r>
                                  <a:rPr lang="it-IT" sz="2400">
                                    <a:solidFill>
                                      <a:schemeClr val="tx1"/>
                                    </a:solidFill>
                                    <a:latin typeface="Cambria Math" charset="0"/>
                                  </a:rPr>
                                  <m:t>(</m:t>
                                </m:r>
                                <m:r>
                                  <m:rPr>
                                    <m:sty m:val="p"/>
                                  </m:rPr>
                                  <a:rPr lang="it-IT" sz="2400">
                                    <a:solidFill>
                                      <a:schemeClr val="tx1"/>
                                    </a:solidFill>
                                    <a:latin typeface="Cambria Math" charset="0"/>
                                  </a:rPr>
                                  <m:t>t</m:t>
                                </m:r>
                                <m:r>
                                  <a:rPr lang="it-IT" sz="2400">
                                    <a:solidFill>
                                      <a:schemeClr val="tx1"/>
                                    </a:solidFill>
                                    <a:latin typeface="Cambria Math" charset="0"/>
                                  </a:rPr>
                                  <m:t>)</m:t>
                                </m:r>
                              </m:e>
                              <m:sub>
                                <m:r>
                                  <a:rPr lang="it-IT" sz="2400">
                                    <a:solidFill>
                                      <a:schemeClr val="tx1"/>
                                    </a:solidFill>
                                    <a:latin typeface="Cambria Math" charset="0"/>
                                  </a:rPr>
                                  <m:t> </m:t>
                                </m:r>
                              </m:sub>
                            </m:sSub>
                          </m:den>
                        </m:f>
                        <m:r>
                          <m:rPr>
                            <m:nor/>
                          </m:rPr>
                          <a:rPr lang="it-IT" sz="2400" dirty="0">
                            <a:solidFill>
                              <a:schemeClr val="tx1"/>
                            </a:solidFill>
                          </a:rPr>
                          <m:t> </m:t>
                        </m:r>
                        <m:r>
                          <a:rPr lang="it-IT" sz="2400" i="1" dirty="0">
                            <a:solidFill>
                              <a:schemeClr val="tx1"/>
                            </a:solidFill>
                            <a:latin typeface="Cambria Math" charset="0"/>
                          </a:rPr>
                          <m:t> </m:t>
                        </m:r>
                      </m:e>
                    </m:nary>
                  </m:oMath>
                </a14:m>
                <a:r>
                  <a:rPr lang="it-IT" dirty="0">
                    <a:solidFill>
                      <a:schemeClr val="tx1"/>
                    </a:solidFill>
                  </a:rPr>
                  <a:t> </a:t>
                </a:r>
                <a:r>
                  <a:rPr lang="it-IT" dirty="0" smtClean="0">
                    <a:solidFill>
                      <a:schemeClr val="tx1"/>
                    </a:solidFill>
                  </a:rPr>
                  <a:t>= (1-p) </a:t>
                </a:r>
                <a14:m>
                  <m:oMath xmlns:m="http://schemas.openxmlformats.org/officeDocument/2006/math">
                    <m:nary>
                      <m:naryPr>
                        <m:limLoc m:val="undOvr"/>
                        <m:subHide m:val="on"/>
                        <m:supHide m:val="on"/>
                        <m:ctrlPr>
                          <a:rPr lang="it-IT" sz="2400" i="1">
                            <a:solidFill>
                              <a:schemeClr val="tx1"/>
                            </a:solidFill>
                            <a:latin typeface="Cambria Math" charset="0"/>
                          </a:rPr>
                        </m:ctrlPr>
                      </m:naryPr>
                      <m:sub/>
                      <m:sup/>
                      <m:e>
                        <m:f>
                          <m:fPr>
                            <m:ctrlPr>
                              <a:rPr lang="bg-BG" sz="2400" b="1" i="1" smtClean="0">
                                <a:solidFill>
                                  <a:schemeClr val="tx1"/>
                                </a:solidFill>
                                <a:latin typeface="Cambria Math" charset="0"/>
                              </a:rPr>
                            </m:ctrlPr>
                          </m:fPr>
                          <m:num>
                            <m:r>
                              <a:rPr lang="it-IT" sz="2400" b="1">
                                <a:solidFill>
                                  <a:schemeClr val="tx1"/>
                                </a:solidFill>
                                <a:latin typeface="Cambria Math" charset="0"/>
                              </a:rPr>
                              <m:t>𝟏</m:t>
                            </m:r>
                          </m:num>
                          <m:den>
                            <m:r>
                              <a:rPr lang="it-IT" sz="2400" b="1">
                                <a:solidFill>
                                  <a:schemeClr val="tx1"/>
                                </a:solidFill>
                                <a:latin typeface="Cambria Math" charset="0"/>
                              </a:rPr>
                              <m:t>𝐭</m:t>
                            </m:r>
                          </m:den>
                        </m:f>
                      </m:e>
                    </m:nary>
                  </m:oMath>
                </a14:m>
                <a:r>
                  <a:rPr lang="it-IT" sz="2400" dirty="0">
                    <a:solidFill>
                      <a:schemeClr val="tx1"/>
                    </a:solidFill>
                  </a:rPr>
                  <a:t>  </a:t>
                </a:r>
                <a:r>
                  <a:rPr lang="it-IT" sz="2400" dirty="0" err="1" smtClean="0">
                    <a:solidFill>
                      <a:schemeClr val="tx1"/>
                    </a:solidFill>
                  </a:rPr>
                  <a:t>dt</a:t>
                </a:r>
                <a:r>
                  <a:rPr lang="it-IT" sz="2400" dirty="0" smtClean="0">
                    <a:solidFill>
                      <a:schemeClr val="tx1"/>
                    </a:solidFill>
                  </a:rPr>
                  <a:t>   </a:t>
                </a:r>
                <a:r>
                  <a:rPr lang="it-IT" dirty="0" smtClean="0">
                    <a:solidFill>
                      <a:schemeClr val="tx1"/>
                    </a:solidFill>
                  </a:rPr>
                  <a:t>ossia </a:t>
                </a:r>
                <a14:m>
                  <m:oMath xmlns:m="http://schemas.openxmlformats.org/officeDocument/2006/math">
                    <m:r>
                      <a:rPr lang="it-IT" sz="2000" b="0" i="0" smtClean="0">
                        <a:solidFill>
                          <a:schemeClr val="tx1"/>
                        </a:solidFill>
                        <a:latin typeface="Cambria Math" charset="0"/>
                      </a:rPr>
                      <m:t>  </m:t>
                    </m:r>
                    <m:nary>
                      <m:naryPr>
                        <m:limLoc m:val="undOvr"/>
                        <m:subHide m:val="on"/>
                        <m:supHide m:val="on"/>
                        <m:ctrlPr>
                          <a:rPr lang="it-IT" sz="2000" i="1">
                            <a:solidFill>
                              <a:schemeClr val="tx1"/>
                            </a:solidFill>
                            <a:latin typeface="Cambria Math" charset="0"/>
                          </a:rPr>
                        </m:ctrlPr>
                      </m:naryPr>
                      <m:sub/>
                      <m:sup/>
                      <m:e>
                        <m:f>
                          <m:fPr>
                            <m:ctrlPr>
                              <a:rPr lang="bg-BG" sz="2000" i="1">
                                <a:solidFill>
                                  <a:schemeClr val="tx1"/>
                                </a:solidFill>
                                <a:latin typeface="Cambria Math" charset="0"/>
                              </a:rPr>
                            </m:ctrlPr>
                          </m:fPr>
                          <m:num>
                            <m:r>
                              <a:rPr lang="it-IT" sz="2000" b="0" i="1" smtClean="0">
                                <a:solidFill>
                                  <a:schemeClr val="tx1"/>
                                </a:solidFill>
                                <a:latin typeface="Cambria Math" charset="0"/>
                              </a:rPr>
                              <m:t>𝑑𝑦</m:t>
                            </m:r>
                          </m:num>
                          <m:den>
                            <m:r>
                              <a:rPr lang="it-IT" sz="2000" b="0" i="1" smtClean="0">
                                <a:solidFill>
                                  <a:schemeClr val="tx1"/>
                                </a:solidFill>
                                <a:latin typeface="Cambria Math" charset="0"/>
                              </a:rPr>
                              <m:t>𝑦</m:t>
                            </m:r>
                          </m:den>
                        </m:f>
                        <m:r>
                          <m:rPr>
                            <m:nor/>
                          </m:rPr>
                          <a:rPr lang="it-IT" sz="2000" dirty="0">
                            <a:solidFill>
                              <a:schemeClr val="tx1"/>
                            </a:solidFill>
                          </a:rPr>
                          <m:t> </m:t>
                        </m:r>
                        <m:r>
                          <a:rPr lang="it-IT" sz="2000" i="1" dirty="0">
                            <a:solidFill>
                              <a:schemeClr val="tx1"/>
                            </a:solidFill>
                            <a:latin typeface="Cambria Math" charset="0"/>
                          </a:rPr>
                          <m:t> </m:t>
                        </m:r>
                      </m:e>
                    </m:nary>
                  </m:oMath>
                </a14:m>
                <a:r>
                  <a:rPr lang="it-IT" dirty="0">
                    <a:solidFill>
                      <a:schemeClr val="tx1"/>
                    </a:solidFill>
                  </a:rPr>
                  <a:t> = (1-p) </a:t>
                </a:r>
                <a14:m>
                  <m:oMath xmlns:m="http://schemas.openxmlformats.org/officeDocument/2006/math">
                    <m:nary>
                      <m:naryPr>
                        <m:limLoc m:val="undOvr"/>
                        <m:subHide m:val="on"/>
                        <m:supHide m:val="on"/>
                        <m:ctrlPr>
                          <a:rPr lang="it-IT" i="1">
                            <a:solidFill>
                              <a:schemeClr val="tx1"/>
                            </a:solidFill>
                            <a:latin typeface="Cambria Math" charset="0"/>
                          </a:rPr>
                        </m:ctrlPr>
                      </m:naryPr>
                      <m:sub/>
                      <m:sup/>
                      <m:e>
                        <m:f>
                          <m:fPr>
                            <m:ctrlPr>
                              <a:rPr lang="bg-BG" b="1" i="1">
                                <a:solidFill>
                                  <a:schemeClr val="tx1"/>
                                </a:solidFill>
                                <a:latin typeface="Cambria Math" charset="0"/>
                              </a:rPr>
                            </m:ctrlPr>
                          </m:fPr>
                          <m:num>
                            <m:r>
                              <a:rPr lang="it-IT" b="1">
                                <a:solidFill>
                                  <a:schemeClr val="tx1"/>
                                </a:solidFill>
                                <a:latin typeface="Cambria Math" charset="0"/>
                              </a:rPr>
                              <m:t>𝟏</m:t>
                            </m:r>
                          </m:num>
                          <m:den>
                            <m:r>
                              <a:rPr lang="it-IT" b="1">
                                <a:solidFill>
                                  <a:schemeClr val="tx1"/>
                                </a:solidFill>
                                <a:latin typeface="Cambria Math" charset="0"/>
                              </a:rPr>
                              <m:t>𝐭</m:t>
                            </m:r>
                          </m:den>
                        </m:f>
                      </m:e>
                    </m:nary>
                  </m:oMath>
                </a14:m>
                <a:r>
                  <a:rPr lang="it-IT" dirty="0">
                    <a:solidFill>
                      <a:schemeClr val="tx1"/>
                    </a:solidFill>
                  </a:rPr>
                  <a:t>  </a:t>
                </a:r>
                <a:r>
                  <a:rPr lang="it-IT" dirty="0" err="1">
                    <a:solidFill>
                      <a:schemeClr val="tx1"/>
                    </a:solidFill>
                  </a:rPr>
                  <a:t>dt</a:t>
                </a:r>
                <a:r>
                  <a:rPr lang="it-IT" dirty="0">
                    <a:solidFill>
                      <a:schemeClr val="tx1"/>
                    </a:solidFill>
                  </a:rPr>
                  <a:t> </a:t>
                </a:r>
              </a:p>
              <a:p>
                <a:endParaRPr lang="it-IT" dirty="0" smtClean="0">
                  <a:solidFill>
                    <a:schemeClr val="tx1"/>
                  </a:solidFill>
                </a:endParaRPr>
              </a:p>
              <a:p>
                <a:endParaRPr lang="it-IT" dirty="0">
                  <a:solidFill>
                    <a:schemeClr val="tx1"/>
                  </a:solidFill>
                </a:endParaRPr>
              </a:p>
              <a:p>
                <a:endParaRPr lang="it-IT" dirty="0">
                  <a:solidFill>
                    <a:schemeClr val="tx1"/>
                  </a:solidFill>
                </a:endParaRPr>
              </a:p>
              <a:p>
                <a:endParaRPr lang="it-IT"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022053" y="1250066"/>
                <a:ext cx="8915400" cy="4942389"/>
              </a:xfrm>
              <a:blipFill rotWithShape="0">
                <a:blip r:embed="rId2"/>
                <a:stretch>
                  <a:fillRect l="-479"/>
                </a:stretch>
              </a:blipFill>
            </p:spPr>
            <p:txBody>
              <a:bodyPr/>
              <a:lstStyle/>
              <a:p>
                <a:r>
                  <a:rPr lang="it-IT">
                    <a:noFill/>
                  </a:rPr>
                  <a:t> </a:t>
                </a:r>
              </a:p>
            </p:txBody>
          </p:sp>
        </mc:Fallback>
      </mc:AlternateContent>
    </p:spTree>
    <p:extLst>
      <p:ext uri="{BB962C8B-B14F-4D97-AF65-F5344CB8AC3E}">
        <p14:creationId xmlns:p14="http://schemas.microsoft.com/office/powerpoint/2010/main" val="483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3</a:t>
            </a:r>
            <a:r>
              <a:rPr lang="it-IT" dirty="0" smtClean="0"/>
              <a:t>) Risoluzione dell’equazione differenziale</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022053" y="1250066"/>
                <a:ext cx="8915400" cy="4942389"/>
              </a:xfrm>
            </p:spPr>
            <p:txBody>
              <a:bodyPr>
                <a:normAutofit/>
              </a:bodyPr>
              <a:lstStyle/>
              <a:p>
                <a:r>
                  <a:rPr lang="it-IT" dirty="0" smtClean="0">
                    <a:solidFill>
                      <a:schemeClr val="tx1"/>
                    </a:solidFill>
                  </a:rPr>
                  <a:t>ossia </a:t>
                </a:r>
                <a14:m>
                  <m:oMath xmlns:m="http://schemas.openxmlformats.org/officeDocument/2006/math">
                    <m:nary>
                      <m:naryPr>
                        <m:limLoc m:val="undOvr"/>
                        <m:subHide m:val="on"/>
                        <m:supHide m:val="on"/>
                        <m:ctrlPr>
                          <a:rPr lang="it-IT" sz="2400" i="1">
                            <a:solidFill>
                              <a:schemeClr val="tx1"/>
                            </a:solidFill>
                            <a:latin typeface="Cambria Math" charset="0"/>
                          </a:rPr>
                        </m:ctrlPr>
                      </m:naryPr>
                      <m:sub/>
                      <m:sup/>
                      <m:e>
                        <m:f>
                          <m:fPr>
                            <m:ctrlPr>
                              <a:rPr lang="bg-BG" sz="2400" i="1">
                                <a:solidFill>
                                  <a:schemeClr val="tx1"/>
                                </a:solidFill>
                                <a:latin typeface="Cambria Math" charset="0"/>
                              </a:rPr>
                            </m:ctrlPr>
                          </m:fPr>
                          <m:num>
                            <m:d>
                              <m:dPr>
                                <m:ctrlPr>
                                  <a:rPr lang="it-IT" sz="2400" i="1">
                                    <a:solidFill>
                                      <a:schemeClr val="tx1"/>
                                    </a:solidFill>
                                    <a:latin typeface="Cambria Math" charset="0"/>
                                  </a:rPr>
                                </m:ctrlPr>
                              </m:dPr>
                              <m:e>
                                <m:r>
                                  <a:rPr lang="it-IT" sz="2400">
                                    <a:solidFill>
                                      <a:schemeClr val="tx1"/>
                                    </a:solidFill>
                                    <a:latin typeface="Cambria Math" charset="0"/>
                                  </a:rPr>
                                  <m:t>1−</m:t>
                                </m:r>
                                <m:r>
                                  <m:rPr>
                                    <m:sty m:val="p"/>
                                  </m:rPr>
                                  <a:rPr lang="it-IT" sz="2400">
                                    <a:solidFill>
                                      <a:schemeClr val="tx1"/>
                                    </a:solidFill>
                                    <a:latin typeface="Cambria Math" charset="0"/>
                                  </a:rPr>
                                  <m:t>p</m:t>
                                </m:r>
                              </m:e>
                            </m:d>
                            <m:r>
                              <a:rPr lang="it-IT" sz="2400">
                                <a:solidFill>
                                  <a:schemeClr val="tx1"/>
                                </a:solidFill>
                                <a:latin typeface="Cambria Math" charset="0"/>
                              </a:rPr>
                              <m:t> </m:t>
                            </m:r>
                            <m:r>
                              <m:rPr>
                                <m:sty m:val="p"/>
                              </m:rPr>
                              <a:rPr lang="it-IT" sz="2400" dirty="0">
                                <a:solidFill>
                                  <a:schemeClr val="tx1"/>
                                </a:solidFill>
                                <a:latin typeface="Cambria Math" charset="0"/>
                              </a:rPr>
                              <m:t>d</m:t>
                            </m:r>
                            <m:r>
                              <a:rPr lang="it-IT" sz="2400" dirty="0">
                                <a:solidFill>
                                  <a:schemeClr val="tx1"/>
                                </a:solidFill>
                                <a:latin typeface="Cambria Math" charset="0"/>
                              </a:rPr>
                              <m:t> </m:t>
                            </m:r>
                            <m:sSub>
                              <m:sSubPr>
                                <m:ctrlPr>
                                  <a:rPr lang="en-US" sz="2400" i="1" dirty="0">
                                    <a:solidFill>
                                      <a:schemeClr val="tx1"/>
                                    </a:solidFill>
                                    <a:latin typeface="Cambria Math" charset="0"/>
                                  </a:rPr>
                                </m:ctrlPr>
                              </m:sSubPr>
                              <m:e>
                                <m:r>
                                  <m:rPr>
                                    <m:sty m:val="p"/>
                                  </m:rPr>
                                  <a:rPr lang="it-IT" sz="2400" dirty="0">
                                    <a:solidFill>
                                      <a:schemeClr val="tx1"/>
                                    </a:solidFill>
                                    <a:latin typeface="Cambria Math" charset="0"/>
                                  </a:rPr>
                                  <m:t>x</m:t>
                                </m:r>
                              </m:e>
                              <m:sub>
                                <m:r>
                                  <m:rPr>
                                    <m:sty m:val="p"/>
                                  </m:rPr>
                                  <a:rPr lang="it-IT" sz="2400" dirty="0">
                                    <a:solidFill>
                                      <a:schemeClr val="tx1"/>
                                    </a:solidFill>
                                    <a:latin typeface="Cambria Math" charset="0"/>
                                  </a:rPr>
                                  <m:t>j</m:t>
                                </m:r>
                              </m:sub>
                            </m:sSub>
                            <m:r>
                              <a:rPr lang="it-IT" sz="2400" dirty="0">
                                <a:solidFill>
                                  <a:schemeClr val="tx1"/>
                                </a:solidFill>
                                <a:latin typeface="Cambria Math" charset="0"/>
                              </a:rPr>
                              <m:t>(</m:t>
                            </m:r>
                            <m:r>
                              <m:rPr>
                                <m:sty m:val="p"/>
                              </m:rPr>
                              <a:rPr lang="it-IT" sz="2400" dirty="0">
                                <a:solidFill>
                                  <a:schemeClr val="tx1"/>
                                </a:solidFill>
                                <a:latin typeface="Cambria Math" charset="0"/>
                              </a:rPr>
                              <m:t>t</m:t>
                            </m:r>
                            <m:r>
                              <a:rPr lang="it-IT" sz="2400" dirty="0">
                                <a:solidFill>
                                  <a:schemeClr val="tx1"/>
                                </a:solidFill>
                                <a:latin typeface="Cambria Math" charset="0"/>
                              </a:rPr>
                              <m:t>)</m:t>
                            </m:r>
                          </m:num>
                          <m:den>
                            <m:r>
                              <m:rPr>
                                <m:sty m:val="p"/>
                              </m:rPr>
                              <a:rPr lang="it-IT" sz="2400">
                                <a:solidFill>
                                  <a:schemeClr val="tx1"/>
                                </a:solidFill>
                                <a:latin typeface="Cambria Math" charset="0"/>
                              </a:rPr>
                              <m:t>p</m:t>
                            </m:r>
                            <m:r>
                              <a:rPr lang="it-IT" sz="2400">
                                <a:solidFill>
                                  <a:schemeClr val="tx1"/>
                                </a:solidFill>
                                <a:latin typeface="Cambria Math" charset="0"/>
                              </a:rPr>
                              <m:t>+</m:t>
                            </m:r>
                            <m:d>
                              <m:dPr>
                                <m:ctrlPr>
                                  <a:rPr lang="it-IT" sz="2400" i="1">
                                    <a:solidFill>
                                      <a:schemeClr val="tx1"/>
                                    </a:solidFill>
                                    <a:latin typeface="Cambria Math" charset="0"/>
                                  </a:rPr>
                                </m:ctrlPr>
                              </m:dPr>
                              <m:e>
                                <m:r>
                                  <a:rPr lang="it-IT" sz="2400">
                                    <a:solidFill>
                                      <a:schemeClr val="tx1"/>
                                    </a:solidFill>
                                    <a:latin typeface="Cambria Math" charset="0"/>
                                  </a:rPr>
                                  <m:t>1−</m:t>
                                </m:r>
                                <m:r>
                                  <m:rPr>
                                    <m:sty m:val="p"/>
                                  </m:rPr>
                                  <a:rPr lang="it-IT" sz="2400">
                                    <a:solidFill>
                                      <a:schemeClr val="tx1"/>
                                    </a:solidFill>
                                    <a:latin typeface="Cambria Math" charset="0"/>
                                  </a:rPr>
                                  <m:t>p</m:t>
                                </m:r>
                              </m:e>
                            </m:d>
                            <m:sSub>
                              <m:sSubPr>
                                <m:ctrlPr>
                                  <a:rPr lang="en-US" sz="2400" i="1">
                                    <a:solidFill>
                                      <a:schemeClr val="tx1"/>
                                    </a:solidFill>
                                    <a:latin typeface="Cambria Math" charset="0"/>
                                  </a:rPr>
                                </m:ctrlPr>
                              </m:sSubPr>
                              <m:e>
                                <m:r>
                                  <a:rPr lang="it-IT" sz="2400">
                                    <a:solidFill>
                                      <a:schemeClr val="tx1"/>
                                    </a:solidFill>
                                    <a:latin typeface="Cambria Math" charset="0"/>
                                  </a:rPr>
                                  <m:t> </m:t>
                                </m:r>
                                <m:sSub>
                                  <m:sSubPr>
                                    <m:ctrlPr>
                                      <a:rPr lang="en-US" sz="2400" i="1">
                                        <a:solidFill>
                                          <a:schemeClr val="tx1"/>
                                        </a:solidFill>
                                        <a:latin typeface="Cambria Math" charset="0"/>
                                      </a:rPr>
                                    </m:ctrlPr>
                                  </m:sSubPr>
                                  <m:e>
                                    <m:r>
                                      <m:rPr>
                                        <m:sty m:val="p"/>
                                      </m:rPr>
                                      <a:rPr lang="it-IT" sz="2400">
                                        <a:solidFill>
                                          <a:schemeClr val="tx1"/>
                                        </a:solidFill>
                                        <a:latin typeface="Cambria Math" charset="0"/>
                                      </a:rPr>
                                      <m:t>x</m:t>
                                    </m:r>
                                  </m:e>
                                  <m:sub>
                                    <m:r>
                                      <m:rPr>
                                        <m:sty m:val="p"/>
                                      </m:rPr>
                                      <a:rPr lang="it-IT" sz="2400">
                                        <a:solidFill>
                                          <a:schemeClr val="tx1"/>
                                        </a:solidFill>
                                        <a:latin typeface="Cambria Math" charset="0"/>
                                      </a:rPr>
                                      <m:t>j</m:t>
                                    </m:r>
                                  </m:sub>
                                </m:sSub>
                                <m:r>
                                  <a:rPr lang="it-IT" sz="2400">
                                    <a:solidFill>
                                      <a:schemeClr val="tx1"/>
                                    </a:solidFill>
                                    <a:latin typeface="Cambria Math" charset="0"/>
                                  </a:rPr>
                                  <m:t>(</m:t>
                                </m:r>
                                <m:r>
                                  <m:rPr>
                                    <m:sty m:val="p"/>
                                  </m:rPr>
                                  <a:rPr lang="it-IT" sz="2400">
                                    <a:solidFill>
                                      <a:schemeClr val="tx1"/>
                                    </a:solidFill>
                                    <a:latin typeface="Cambria Math" charset="0"/>
                                  </a:rPr>
                                  <m:t>t</m:t>
                                </m:r>
                                <m:r>
                                  <a:rPr lang="it-IT" sz="2400">
                                    <a:solidFill>
                                      <a:schemeClr val="tx1"/>
                                    </a:solidFill>
                                    <a:latin typeface="Cambria Math" charset="0"/>
                                  </a:rPr>
                                  <m:t>)</m:t>
                                </m:r>
                              </m:e>
                              <m:sub>
                                <m:r>
                                  <a:rPr lang="it-IT" sz="2400">
                                    <a:solidFill>
                                      <a:schemeClr val="tx1"/>
                                    </a:solidFill>
                                    <a:latin typeface="Cambria Math" charset="0"/>
                                  </a:rPr>
                                  <m:t> </m:t>
                                </m:r>
                              </m:sub>
                            </m:sSub>
                          </m:den>
                        </m:f>
                        <m:r>
                          <m:rPr>
                            <m:nor/>
                          </m:rPr>
                          <a:rPr lang="it-IT" sz="2400" dirty="0">
                            <a:solidFill>
                              <a:schemeClr val="tx1"/>
                            </a:solidFill>
                          </a:rPr>
                          <m:t> </m:t>
                        </m:r>
                        <m:r>
                          <a:rPr lang="it-IT" sz="2400" i="1" dirty="0">
                            <a:solidFill>
                              <a:schemeClr val="tx1"/>
                            </a:solidFill>
                            <a:latin typeface="Cambria Math" charset="0"/>
                          </a:rPr>
                          <m:t> </m:t>
                        </m:r>
                      </m:e>
                    </m:nary>
                  </m:oMath>
                </a14:m>
                <a:r>
                  <a:rPr lang="it-IT" dirty="0">
                    <a:solidFill>
                      <a:schemeClr val="tx1"/>
                    </a:solidFill>
                  </a:rPr>
                  <a:t> = (1-p) </a:t>
                </a:r>
                <a14:m>
                  <m:oMath xmlns:m="http://schemas.openxmlformats.org/officeDocument/2006/math">
                    <m:nary>
                      <m:naryPr>
                        <m:limLoc m:val="undOvr"/>
                        <m:subHide m:val="on"/>
                        <m:supHide m:val="on"/>
                        <m:ctrlPr>
                          <a:rPr lang="it-IT" sz="2400" i="1" smtClean="0">
                            <a:solidFill>
                              <a:schemeClr val="tx1"/>
                            </a:solidFill>
                            <a:latin typeface="Cambria Math" charset="0"/>
                          </a:rPr>
                        </m:ctrlPr>
                      </m:naryPr>
                      <m:sub/>
                      <m:sup/>
                      <m:e>
                        <m:f>
                          <m:fPr>
                            <m:ctrlPr>
                              <a:rPr lang="bg-BG" sz="2400" b="1" i="1">
                                <a:solidFill>
                                  <a:schemeClr val="tx1"/>
                                </a:solidFill>
                                <a:latin typeface="Cambria Math" charset="0"/>
                              </a:rPr>
                            </m:ctrlPr>
                          </m:fPr>
                          <m:num>
                            <m:r>
                              <a:rPr lang="it-IT" sz="2400" b="1">
                                <a:solidFill>
                                  <a:schemeClr val="tx1"/>
                                </a:solidFill>
                                <a:latin typeface="Cambria Math" charset="0"/>
                              </a:rPr>
                              <m:t>𝟏</m:t>
                            </m:r>
                          </m:num>
                          <m:den>
                            <m:r>
                              <a:rPr lang="it-IT" sz="2400" b="1">
                                <a:solidFill>
                                  <a:schemeClr val="tx1"/>
                                </a:solidFill>
                                <a:latin typeface="Cambria Math" charset="0"/>
                              </a:rPr>
                              <m:t>𝐭</m:t>
                            </m:r>
                          </m:den>
                        </m:f>
                      </m:e>
                    </m:nary>
                  </m:oMath>
                </a14:m>
                <a:r>
                  <a:rPr lang="it-IT" dirty="0">
                    <a:solidFill>
                      <a:schemeClr val="tx1"/>
                    </a:solidFill>
                  </a:rPr>
                  <a:t>  </a:t>
                </a:r>
                <a:r>
                  <a:rPr lang="it-IT" dirty="0" smtClean="0">
                    <a:solidFill>
                      <a:schemeClr val="tx1"/>
                    </a:solidFill>
                  </a:rPr>
                  <a:t>dt</a:t>
                </a:r>
              </a:p>
              <a:p>
                <a:r>
                  <a:rPr lang="it-IT" dirty="0" smtClean="0">
                    <a:solidFill>
                      <a:schemeClr val="tx1"/>
                    </a:solidFill>
                  </a:rPr>
                  <a:t>otteniamo </a:t>
                </a:r>
                <a:r>
                  <a:rPr lang="it-IT" b="1" dirty="0" smtClean="0">
                    <a:solidFill>
                      <a:srgbClr val="162DCF"/>
                    </a:solidFill>
                  </a:rPr>
                  <a:t>ln [ </a:t>
                </a:r>
                <a:r>
                  <a:rPr lang="it-IT" b="1" dirty="0" err="1" smtClean="0">
                    <a:solidFill>
                      <a:srgbClr val="162DCF"/>
                    </a:solidFill>
                  </a:rPr>
                  <a:t>p</a:t>
                </a:r>
                <a:r>
                  <a:rPr lang="it-IT" b="1" dirty="0" smtClean="0">
                    <a:solidFill>
                      <a:srgbClr val="162DCF"/>
                    </a:solidFill>
                  </a:rPr>
                  <a:t> + (1-p) x </a:t>
                </a:r>
                <a:r>
                  <a:rPr lang="it-IT" sz="2000" b="1" baseline="-25000" dirty="0" err="1" smtClean="0">
                    <a:solidFill>
                      <a:srgbClr val="162DCF"/>
                    </a:solidFill>
                  </a:rPr>
                  <a:t>j</a:t>
                </a:r>
                <a:r>
                  <a:rPr lang="it-IT" sz="1400" b="1" baseline="-25000" dirty="0" smtClean="0">
                    <a:solidFill>
                      <a:srgbClr val="162DCF"/>
                    </a:solidFill>
                  </a:rPr>
                  <a:t> </a:t>
                </a:r>
                <a:r>
                  <a:rPr lang="it-IT" b="1" dirty="0">
                    <a:solidFill>
                      <a:srgbClr val="162DCF"/>
                    </a:solidFill>
                  </a:rPr>
                  <a:t>( t ) </a:t>
                </a:r>
                <a:r>
                  <a:rPr lang="it-IT" b="1" dirty="0" smtClean="0">
                    <a:solidFill>
                      <a:srgbClr val="162DCF"/>
                    </a:solidFill>
                  </a:rPr>
                  <a:t>] = (1-p) ln t +c</a:t>
                </a:r>
              </a:p>
              <a:p>
                <a:r>
                  <a:rPr lang="it-IT" dirty="0" smtClean="0">
                    <a:solidFill>
                      <a:schemeClr val="tx1"/>
                    </a:solidFill>
                  </a:rPr>
                  <a:t>ossia, </a:t>
                </a:r>
                <a:r>
                  <a:rPr lang="it-IT" b="1" dirty="0">
                    <a:solidFill>
                      <a:srgbClr val="162DCF"/>
                    </a:solidFill>
                  </a:rPr>
                  <a:t>ln [ </a:t>
                </a:r>
                <a:r>
                  <a:rPr lang="it-IT" b="1" dirty="0" err="1">
                    <a:solidFill>
                      <a:srgbClr val="162DCF"/>
                    </a:solidFill>
                  </a:rPr>
                  <a:t>p</a:t>
                </a:r>
                <a:r>
                  <a:rPr lang="it-IT" b="1" dirty="0">
                    <a:solidFill>
                      <a:srgbClr val="162DCF"/>
                    </a:solidFill>
                  </a:rPr>
                  <a:t> + (1-p) x </a:t>
                </a:r>
                <a:r>
                  <a:rPr lang="it-IT" sz="2000" b="1" baseline="-25000" dirty="0" err="1">
                    <a:solidFill>
                      <a:srgbClr val="162DCF"/>
                    </a:solidFill>
                  </a:rPr>
                  <a:t>j</a:t>
                </a:r>
                <a:r>
                  <a:rPr lang="it-IT" sz="1400" b="1" baseline="-25000" dirty="0">
                    <a:solidFill>
                      <a:srgbClr val="162DCF"/>
                    </a:solidFill>
                  </a:rPr>
                  <a:t> </a:t>
                </a:r>
                <a:r>
                  <a:rPr lang="it-IT" b="1" dirty="0">
                    <a:solidFill>
                      <a:srgbClr val="162DCF"/>
                    </a:solidFill>
                  </a:rPr>
                  <a:t>( t ) ] = </a:t>
                </a:r>
                <a:r>
                  <a:rPr lang="it-IT" b="1" dirty="0" smtClean="0">
                    <a:solidFill>
                      <a:srgbClr val="162DCF"/>
                    </a:solidFill>
                  </a:rPr>
                  <a:t>ln </a:t>
                </a:r>
                <a:r>
                  <a:rPr lang="it-IT" b="1" dirty="0">
                    <a:solidFill>
                      <a:srgbClr val="162DCF"/>
                    </a:solidFill>
                  </a:rPr>
                  <a:t>t </a:t>
                </a:r>
                <a:r>
                  <a:rPr lang="it-IT" b="1" baseline="30000" dirty="0">
                    <a:solidFill>
                      <a:srgbClr val="162DCF"/>
                    </a:solidFill>
                  </a:rPr>
                  <a:t>1-p</a:t>
                </a:r>
                <a:r>
                  <a:rPr lang="it-IT" b="1" dirty="0">
                    <a:solidFill>
                      <a:srgbClr val="162DCF"/>
                    </a:solidFill>
                  </a:rPr>
                  <a:t> </a:t>
                </a:r>
                <a:r>
                  <a:rPr lang="it-IT" b="1" dirty="0" smtClean="0">
                    <a:solidFill>
                      <a:srgbClr val="162DCF"/>
                    </a:solidFill>
                  </a:rPr>
                  <a:t>+ c</a:t>
                </a:r>
              </a:p>
              <a:p>
                <a:r>
                  <a:rPr lang="it-IT" dirty="0" smtClean="0">
                    <a:solidFill>
                      <a:schemeClr val="tx1"/>
                    </a:solidFill>
                  </a:rPr>
                  <a:t>da cui, </a:t>
                </a:r>
                <a:r>
                  <a:rPr lang="it-IT" dirty="0" err="1" smtClean="0">
                    <a:solidFill>
                      <a:schemeClr val="tx1"/>
                    </a:solidFill>
                  </a:rPr>
                  <a:t>esponenziando</a:t>
                </a:r>
                <a:r>
                  <a:rPr lang="it-IT" dirty="0" smtClean="0">
                    <a:solidFill>
                      <a:schemeClr val="tx1"/>
                    </a:solidFill>
                  </a:rPr>
                  <a:t>, </a:t>
                </a:r>
                <a:r>
                  <a:rPr lang="it-IT" b="1" dirty="0" err="1">
                    <a:solidFill>
                      <a:srgbClr val="162DCF"/>
                    </a:solidFill>
                  </a:rPr>
                  <a:t>p</a:t>
                </a:r>
                <a:r>
                  <a:rPr lang="it-IT" b="1" dirty="0">
                    <a:solidFill>
                      <a:srgbClr val="162DCF"/>
                    </a:solidFill>
                  </a:rPr>
                  <a:t> + (1-p) x </a:t>
                </a:r>
                <a:r>
                  <a:rPr lang="it-IT" sz="2000" b="1" baseline="-25000" dirty="0" err="1">
                    <a:solidFill>
                      <a:srgbClr val="162DCF"/>
                    </a:solidFill>
                  </a:rPr>
                  <a:t>j</a:t>
                </a:r>
                <a:r>
                  <a:rPr lang="it-IT" sz="1400" b="1" baseline="-25000" dirty="0">
                    <a:solidFill>
                      <a:srgbClr val="162DCF"/>
                    </a:solidFill>
                  </a:rPr>
                  <a:t> </a:t>
                </a:r>
                <a:r>
                  <a:rPr lang="it-IT" b="1" dirty="0">
                    <a:solidFill>
                      <a:srgbClr val="162DCF"/>
                    </a:solidFill>
                  </a:rPr>
                  <a:t>( t ) </a:t>
                </a:r>
                <a:r>
                  <a:rPr lang="it-IT" b="1" dirty="0" smtClean="0">
                    <a:solidFill>
                      <a:srgbClr val="162DCF"/>
                    </a:solidFill>
                  </a:rPr>
                  <a:t>= t </a:t>
                </a:r>
                <a:r>
                  <a:rPr lang="it-IT" sz="2000" b="1" baseline="30000" dirty="0" smtClean="0">
                    <a:solidFill>
                      <a:srgbClr val="162DCF"/>
                    </a:solidFill>
                  </a:rPr>
                  <a:t>1-p</a:t>
                </a:r>
                <a:r>
                  <a:rPr lang="it-IT" b="1" dirty="0" smtClean="0">
                    <a:solidFill>
                      <a:srgbClr val="162DCF"/>
                    </a:solidFill>
                  </a:rPr>
                  <a:t> e </a:t>
                </a:r>
                <a:r>
                  <a:rPr lang="it-IT" sz="2000" b="1" baseline="30000" dirty="0" smtClean="0">
                    <a:solidFill>
                      <a:srgbClr val="162DCF"/>
                    </a:solidFill>
                  </a:rPr>
                  <a:t>c</a:t>
                </a:r>
              </a:p>
              <a:p>
                <a:r>
                  <a:rPr lang="it-IT" dirty="0" smtClean="0">
                    <a:solidFill>
                      <a:schemeClr val="tx1"/>
                    </a:solidFill>
                  </a:rPr>
                  <a:t>ossia, </a:t>
                </a:r>
                <a:r>
                  <a:rPr lang="it-IT" dirty="0" err="1">
                    <a:solidFill>
                      <a:schemeClr val="tx1"/>
                    </a:solidFill>
                  </a:rPr>
                  <a:t>p</a:t>
                </a:r>
                <a:r>
                  <a:rPr lang="it-IT" dirty="0">
                    <a:solidFill>
                      <a:schemeClr val="tx1"/>
                    </a:solidFill>
                  </a:rPr>
                  <a:t> + (1-p) x </a:t>
                </a:r>
                <a:r>
                  <a:rPr lang="it-IT" sz="2000" baseline="-25000" dirty="0" err="1">
                    <a:solidFill>
                      <a:schemeClr val="tx1"/>
                    </a:solidFill>
                  </a:rPr>
                  <a:t>j</a:t>
                </a:r>
                <a:r>
                  <a:rPr lang="it-IT" sz="1400" baseline="-25000" dirty="0">
                    <a:solidFill>
                      <a:schemeClr val="tx1"/>
                    </a:solidFill>
                  </a:rPr>
                  <a:t> </a:t>
                </a:r>
                <a:r>
                  <a:rPr lang="it-IT" dirty="0">
                    <a:solidFill>
                      <a:schemeClr val="tx1"/>
                    </a:solidFill>
                  </a:rPr>
                  <a:t>( t ) </a:t>
                </a:r>
                <a:r>
                  <a:rPr lang="it-IT" dirty="0" smtClean="0">
                    <a:solidFill>
                      <a:schemeClr val="tx1"/>
                    </a:solidFill>
                  </a:rPr>
                  <a:t>= </a:t>
                </a:r>
                <a:r>
                  <a:rPr lang="it-IT" b="1" dirty="0" smtClean="0">
                    <a:solidFill>
                      <a:srgbClr val="162DCF"/>
                    </a:solidFill>
                  </a:rPr>
                  <a:t>H</a:t>
                </a:r>
                <a:r>
                  <a:rPr lang="it-IT" dirty="0" smtClean="0">
                    <a:solidFill>
                      <a:schemeClr val="tx1"/>
                    </a:solidFill>
                  </a:rPr>
                  <a:t> </a:t>
                </a:r>
                <a:r>
                  <a:rPr lang="it-IT" dirty="0">
                    <a:solidFill>
                      <a:schemeClr val="tx1"/>
                    </a:solidFill>
                  </a:rPr>
                  <a:t>t </a:t>
                </a:r>
                <a:r>
                  <a:rPr lang="it-IT" sz="2000" baseline="30000" dirty="0">
                    <a:solidFill>
                      <a:schemeClr val="tx1"/>
                    </a:solidFill>
                  </a:rPr>
                  <a:t>1-p</a:t>
                </a:r>
                <a:r>
                  <a:rPr lang="it-IT" dirty="0">
                    <a:solidFill>
                      <a:schemeClr val="tx1"/>
                    </a:solidFill>
                  </a:rPr>
                  <a:t> </a:t>
                </a:r>
              </a:p>
              <a:p>
                <a:r>
                  <a:rPr lang="it-IT" dirty="0" smtClean="0">
                    <a:solidFill>
                      <a:schemeClr val="tx1"/>
                    </a:solidFill>
                  </a:rPr>
                  <a:t>E, per calcolare H, imponiamo la condizione iniziale  </a:t>
                </a:r>
                <a:r>
                  <a:rPr lang="it-IT" b="1" dirty="0" smtClean="0">
                    <a:solidFill>
                      <a:srgbClr val="C00000"/>
                    </a:solidFill>
                  </a:rPr>
                  <a:t>x </a:t>
                </a:r>
                <a:r>
                  <a:rPr lang="it-IT" sz="1800" b="1" baseline="-25000" dirty="0" err="1">
                    <a:solidFill>
                      <a:srgbClr val="C00000"/>
                    </a:solidFill>
                  </a:rPr>
                  <a:t>j</a:t>
                </a:r>
                <a:r>
                  <a:rPr lang="it-IT" sz="1800" b="1" baseline="-25000" dirty="0">
                    <a:solidFill>
                      <a:srgbClr val="C00000"/>
                    </a:solidFill>
                  </a:rPr>
                  <a:t> </a:t>
                </a:r>
                <a:r>
                  <a:rPr lang="it-IT" b="1" dirty="0">
                    <a:solidFill>
                      <a:srgbClr val="C00000"/>
                    </a:solidFill>
                  </a:rPr>
                  <a:t>( </a:t>
                </a:r>
                <a:r>
                  <a:rPr lang="it-IT" b="1" dirty="0" err="1">
                    <a:solidFill>
                      <a:srgbClr val="C00000"/>
                    </a:solidFill>
                  </a:rPr>
                  <a:t>j</a:t>
                </a:r>
                <a:r>
                  <a:rPr lang="it-IT" b="1" dirty="0">
                    <a:solidFill>
                      <a:srgbClr val="C00000"/>
                    </a:solidFill>
                  </a:rPr>
                  <a:t> ) = </a:t>
                </a:r>
                <a:r>
                  <a:rPr lang="it-IT" b="1" dirty="0" smtClean="0">
                    <a:solidFill>
                      <a:srgbClr val="C00000"/>
                    </a:solidFill>
                  </a:rPr>
                  <a:t>0 					</a:t>
                </a:r>
                <a:r>
                  <a:rPr lang="it-IT" dirty="0" smtClean="0">
                    <a:solidFill>
                      <a:schemeClr val="tx1"/>
                    </a:solidFill>
                  </a:rPr>
                  <a:t>ottenendo </a:t>
                </a:r>
                <a:r>
                  <a:rPr lang="it-IT" dirty="0" err="1" smtClean="0">
                    <a:solidFill>
                      <a:schemeClr val="tx1"/>
                    </a:solidFill>
                  </a:rPr>
                  <a:t>p</a:t>
                </a:r>
                <a:r>
                  <a:rPr lang="it-IT" dirty="0" smtClean="0">
                    <a:solidFill>
                      <a:schemeClr val="tx1"/>
                    </a:solidFill>
                  </a:rPr>
                  <a:t> = H </a:t>
                </a:r>
                <a:r>
                  <a:rPr lang="it-IT" dirty="0" err="1" smtClean="0">
                    <a:solidFill>
                      <a:schemeClr val="tx1"/>
                    </a:solidFill>
                  </a:rPr>
                  <a:t>j</a:t>
                </a:r>
                <a:r>
                  <a:rPr lang="it-IT" dirty="0" smtClean="0">
                    <a:solidFill>
                      <a:schemeClr val="tx1"/>
                    </a:solidFill>
                  </a:rPr>
                  <a:t> </a:t>
                </a:r>
                <a:r>
                  <a:rPr lang="it-IT" sz="2000" baseline="30000" dirty="0" smtClean="0">
                    <a:solidFill>
                      <a:schemeClr val="tx1"/>
                    </a:solidFill>
                  </a:rPr>
                  <a:t>1-p</a:t>
                </a:r>
                <a:r>
                  <a:rPr lang="it-IT" dirty="0" smtClean="0">
                    <a:solidFill>
                      <a:schemeClr val="tx1"/>
                    </a:solidFill>
                  </a:rPr>
                  <a:t> </a:t>
                </a:r>
              </a:p>
              <a:p>
                <a:r>
                  <a:rPr lang="it-IT" dirty="0" smtClean="0">
                    <a:solidFill>
                      <a:schemeClr val="tx1"/>
                    </a:solidFill>
                  </a:rPr>
                  <a:t>da cui </a:t>
                </a:r>
                <a:r>
                  <a:rPr lang="it-IT" b="1" dirty="0" smtClean="0">
                    <a:solidFill>
                      <a:srgbClr val="162DCF"/>
                    </a:solidFill>
                  </a:rPr>
                  <a:t>H = </a:t>
                </a:r>
                <a14:m>
                  <m:oMath xmlns:m="http://schemas.openxmlformats.org/officeDocument/2006/math">
                    <m:f>
                      <m:fPr>
                        <m:ctrlPr>
                          <a:rPr lang="bg-BG" b="1" i="1" smtClean="0">
                            <a:solidFill>
                              <a:srgbClr val="162DCF"/>
                            </a:solidFill>
                            <a:latin typeface="Cambria Math" charset="0"/>
                          </a:rPr>
                        </m:ctrlPr>
                      </m:fPr>
                      <m:num>
                        <m:r>
                          <a:rPr lang="it-IT" b="1" i="0" smtClean="0">
                            <a:solidFill>
                              <a:srgbClr val="162DCF"/>
                            </a:solidFill>
                            <a:latin typeface="Cambria Math" charset="0"/>
                          </a:rPr>
                          <m:t>𝐩</m:t>
                        </m:r>
                      </m:num>
                      <m:den>
                        <m:sSup>
                          <m:sSupPr>
                            <m:ctrlPr>
                              <a:rPr lang="bg-BG" b="1" i="1" smtClean="0">
                                <a:solidFill>
                                  <a:srgbClr val="162DCF"/>
                                </a:solidFill>
                                <a:latin typeface="Cambria Math" charset="0"/>
                              </a:rPr>
                            </m:ctrlPr>
                          </m:sSupPr>
                          <m:e>
                            <m:r>
                              <a:rPr lang="it-IT" b="1" i="0" smtClean="0">
                                <a:solidFill>
                                  <a:srgbClr val="162DCF"/>
                                </a:solidFill>
                                <a:latin typeface="Cambria Math" charset="0"/>
                              </a:rPr>
                              <m:t>𝐣</m:t>
                            </m:r>
                          </m:e>
                          <m:sup>
                            <m:r>
                              <a:rPr lang="it-IT" b="1" i="0" smtClean="0">
                                <a:solidFill>
                                  <a:srgbClr val="162DCF"/>
                                </a:solidFill>
                                <a:latin typeface="Cambria Math" charset="0"/>
                              </a:rPr>
                              <m:t>𝟏</m:t>
                            </m:r>
                            <m:r>
                              <a:rPr lang="it-IT" b="1" i="0" smtClean="0">
                                <a:solidFill>
                                  <a:srgbClr val="162DCF"/>
                                </a:solidFill>
                                <a:latin typeface="Cambria Math" charset="0"/>
                              </a:rPr>
                              <m:t>−</m:t>
                            </m:r>
                            <m:r>
                              <a:rPr lang="it-IT" b="1" i="0" smtClean="0">
                                <a:solidFill>
                                  <a:srgbClr val="162DCF"/>
                                </a:solidFill>
                                <a:latin typeface="Cambria Math" charset="0"/>
                              </a:rPr>
                              <m:t>𝐩</m:t>
                            </m:r>
                          </m:sup>
                        </m:sSup>
                      </m:den>
                    </m:f>
                  </m:oMath>
                </a14:m>
                <a:endParaRPr lang="it-IT" b="1" dirty="0" smtClean="0">
                  <a:solidFill>
                    <a:schemeClr val="tx1"/>
                  </a:solidFill>
                </a:endParaRPr>
              </a:p>
              <a:p>
                <a:r>
                  <a:rPr lang="it-IT" dirty="0" smtClean="0">
                    <a:solidFill>
                      <a:schemeClr val="tx1"/>
                    </a:solidFill>
                  </a:rPr>
                  <a:t>e quindi </a:t>
                </a:r>
                <a:r>
                  <a:rPr lang="it-IT" b="1" dirty="0" smtClean="0">
                    <a:solidFill>
                      <a:srgbClr val="C00000"/>
                    </a:solidFill>
                  </a:rPr>
                  <a:t>x </a:t>
                </a:r>
                <a:r>
                  <a:rPr lang="it-IT" sz="2000" b="1" baseline="-25000" dirty="0" err="1">
                    <a:solidFill>
                      <a:srgbClr val="C00000"/>
                    </a:solidFill>
                  </a:rPr>
                  <a:t>j</a:t>
                </a:r>
                <a:r>
                  <a:rPr lang="it-IT" sz="1400" b="1" baseline="-25000" dirty="0">
                    <a:solidFill>
                      <a:srgbClr val="C00000"/>
                    </a:solidFill>
                  </a:rPr>
                  <a:t> </a:t>
                </a:r>
                <a:r>
                  <a:rPr lang="it-IT" b="1" dirty="0">
                    <a:solidFill>
                      <a:srgbClr val="C00000"/>
                    </a:solidFill>
                  </a:rPr>
                  <a:t>( t ) = </a:t>
                </a:r>
                <a14:m>
                  <m:oMath xmlns:m="http://schemas.openxmlformats.org/officeDocument/2006/math">
                    <m:f>
                      <m:fPr>
                        <m:ctrlPr>
                          <a:rPr lang="bg-BG" sz="2400" b="1" i="1" smtClean="0">
                            <a:solidFill>
                              <a:srgbClr val="C00000"/>
                            </a:solidFill>
                            <a:latin typeface="Cambria Math" charset="0"/>
                          </a:rPr>
                        </m:ctrlPr>
                      </m:fPr>
                      <m:num>
                        <m:r>
                          <a:rPr lang="it-IT" sz="2400" b="1" i="1" smtClean="0">
                            <a:solidFill>
                              <a:srgbClr val="C00000"/>
                            </a:solidFill>
                            <a:latin typeface="Cambria Math" charset="0"/>
                          </a:rPr>
                          <m:t>𝒑</m:t>
                        </m:r>
                      </m:num>
                      <m:den>
                        <m:r>
                          <a:rPr lang="it-IT" sz="2400" b="1" i="1" smtClean="0">
                            <a:solidFill>
                              <a:srgbClr val="C00000"/>
                            </a:solidFill>
                            <a:latin typeface="Cambria Math" charset="0"/>
                          </a:rPr>
                          <m:t>𝟏</m:t>
                        </m:r>
                        <m:r>
                          <a:rPr lang="it-IT" sz="2400" b="1" i="1" smtClean="0">
                            <a:solidFill>
                              <a:srgbClr val="C00000"/>
                            </a:solidFill>
                            <a:latin typeface="Cambria Math" charset="0"/>
                          </a:rPr>
                          <m:t>−</m:t>
                        </m:r>
                        <m:r>
                          <a:rPr lang="it-IT" sz="2400" b="1" i="1" smtClean="0">
                            <a:solidFill>
                              <a:srgbClr val="C00000"/>
                            </a:solidFill>
                            <a:latin typeface="Cambria Math" charset="0"/>
                          </a:rPr>
                          <m:t>𝒑</m:t>
                        </m:r>
                      </m:den>
                    </m:f>
                  </m:oMath>
                </a14:m>
                <a:r>
                  <a:rPr lang="it-IT" sz="2400" b="1" dirty="0" smtClean="0">
                    <a:solidFill>
                      <a:srgbClr val="C00000"/>
                    </a:solidFill>
                  </a:rPr>
                  <a:t> </a:t>
                </a:r>
                <a:r>
                  <a:rPr lang="it-IT" sz="3200" b="1" dirty="0" smtClean="0">
                    <a:solidFill>
                      <a:srgbClr val="C00000"/>
                    </a:solidFill>
                  </a:rPr>
                  <a:t>[</a:t>
                </a:r>
                <a:r>
                  <a:rPr lang="it-IT" sz="2400" b="1" dirty="0" smtClean="0">
                    <a:solidFill>
                      <a:srgbClr val="C00000"/>
                    </a:solidFill>
                  </a:rPr>
                  <a:t> </a:t>
                </a:r>
                <a:r>
                  <a:rPr lang="it-IT" sz="2800" b="1" dirty="0" smtClean="0">
                    <a:solidFill>
                      <a:srgbClr val="C00000"/>
                    </a:solidFill>
                  </a:rPr>
                  <a:t>(</a:t>
                </a:r>
                <a14:m>
                  <m:oMath xmlns:m="http://schemas.openxmlformats.org/officeDocument/2006/math">
                    <m:f>
                      <m:fPr>
                        <m:ctrlPr>
                          <a:rPr lang="bg-BG" sz="2400" b="1" i="1" smtClean="0">
                            <a:solidFill>
                              <a:srgbClr val="C00000"/>
                            </a:solidFill>
                            <a:latin typeface="Cambria Math" charset="0"/>
                          </a:rPr>
                        </m:ctrlPr>
                      </m:fPr>
                      <m:num>
                        <m:r>
                          <a:rPr lang="it-IT" sz="2400" b="1" i="1" smtClean="0">
                            <a:solidFill>
                              <a:srgbClr val="C00000"/>
                            </a:solidFill>
                            <a:latin typeface="Cambria Math" charset="0"/>
                          </a:rPr>
                          <m:t>𝒕</m:t>
                        </m:r>
                      </m:num>
                      <m:den>
                        <m:r>
                          <a:rPr lang="it-IT" sz="2400" b="1" i="1" smtClean="0">
                            <a:solidFill>
                              <a:srgbClr val="C00000"/>
                            </a:solidFill>
                            <a:latin typeface="Cambria Math" charset="0"/>
                          </a:rPr>
                          <m:t>𝒋</m:t>
                        </m:r>
                      </m:den>
                    </m:f>
                  </m:oMath>
                </a14:m>
                <a:r>
                  <a:rPr lang="it-IT" sz="2800" b="1" dirty="0" smtClean="0">
                    <a:solidFill>
                      <a:srgbClr val="C00000"/>
                    </a:solidFill>
                  </a:rPr>
                  <a:t>)</a:t>
                </a:r>
                <a:r>
                  <a:rPr lang="it-IT" sz="2400" b="1" baseline="30000" dirty="0" smtClean="0">
                    <a:solidFill>
                      <a:srgbClr val="C00000"/>
                    </a:solidFill>
                  </a:rPr>
                  <a:t>1-p</a:t>
                </a:r>
                <a:r>
                  <a:rPr lang="it-IT" b="1" dirty="0" smtClean="0">
                    <a:solidFill>
                      <a:srgbClr val="C00000"/>
                    </a:solidFill>
                  </a:rPr>
                  <a:t> -1</a:t>
                </a:r>
                <a:r>
                  <a:rPr lang="it-IT" sz="3200" b="1" dirty="0" smtClean="0">
                    <a:solidFill>
                      <a:srgbClr val="C00000"/>
                    </a:solidFill>
                  </a:rPr>
                  <a:t>]</a:t>
                </a:r>
              </a:p>
              <a:p>
                <a:endParaRPr lang="it-IT" dirty="0" smtClean="0">
                  <a:solidFill>
                    <a:schemeClr val="tx1"/>
                  </a:solidFill>
                </a:endParaRPr>
              </a:p>
              <a:p>
                <a:endParaRPr lang="it-IT" dirty="0">
                  <a:solidFill>
                    <a:schemeClr val="tx1"/>
                  </a:solidFill>
                </a:endParaRPr>
              </a:p>
              <a:p>
                <a:endParaRPr lang="it-IT" dirty="0">
                  <a:solidFill>
                    <a:schemeClr val="tx1"/>
                  </a:solidFill>
                </a:endParaRPr>
              </a:p>
              <a:p>
                <a:endParaRPr lang="it-IT"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022053" y="1250066"/>
                <a:ext cx="8915400" cy="4942389"/>
              </a:xfrm>
              <a:blipFill rotWithShape="0">
                <a:blip r:embed="rId2"/>
                <a:stretch>
                  <a:fillRect l="-479"/>
                </a:stretch>
              </a:blipFill>
            </p:spPr>
            <p:txBody>
              <a:bodyPr/>
              <a:lstStyle/>
              <a:p>
                <a:r>
                  <a:rPr lang="it-IT">
                    <a:noFill/>
                  </a:rPr>
                  <a:t> </a:t>
                </a:r>
              </a:p>
            </p:txBody>
          </p:sp>
        </mc:Fallback>
      </mc:AlternateContent>
    </p:spTree>
    <p:extLst>
      <p:ext uri="{BB962C8B-B14F-4D97-AF65-F5344CB8AC3E}">
        <p14:creationId xmlns:p14="http://schemas.microsoft.com/office/powerpoint/2010/main" val="184441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4</a:t>
            </a:r>
            <a:r>
              <a:rPr lang="it-IT" dirty="0" smtClean="0"/>
              <a:t>) Individuazione della </a:t>
            </a:r>
            <a:r>
              <a:rPr lang="it-IT" dirty="0" err="1" smtClean="0"/>
              <a:t>Power</a:t>
            </a:r>
            <a:r>
              <a:rPr lang="it-IT" dirty="0" smtClean="0"/>
              <a:t> Law</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2022053" y="1250066"/>
                <a:ext cx="8915400" cy="4942389"/>
              </a:xfrm>
            </p:spPr>
            <p:txBody>
              <a:bodyPr>
                <a:normAutofit/>
              </a:bodyPr>
              <a:lstStyle/>
              <a:p>
                <a:r>
                  <a:rPr lang="it-IT" dirty="0" smtClean="0">
                    <a:solidFill>
                      <a:schemeClr val="tx1"/>
                    </a:solidFill>
                  </a:rPr>
                  <a:t>Calcoliamo, infine, nel modello deterministico continuo, dati k e t, quale frazione dei nodi, al passo t, ha “grado” k</a:t>
                </a:r>
              </a:p>
              <a:p>
                <a:pPr lvl="1"/>
                <a:r>
                  <a:rPr lang="it-IT" dirty="0" smtClean="0">
                    <a:solidFill>
                      <a:schemeClr val="tx1"/>
                    </a:solidFill>
                  </a:rPr>
                  <a:t>poiché al passo t  l’insieme dei nodi è [t]={1, </a:t>
                </a:r>
                <a:r>
                  <a:rPr lang="is-IS" dirty="0" smtClean="0">
                    <a:solidFill>
                      <a:schemeClr val="tx1"/>
                    </a:solidFill>
                  </a:rPr>
                  <a:t>… , t}</a:t>
                </a:r>
              </a:p>
              <a:p>
                <a:pPr lvl="1"/>
                <a:r>
                  <a:rPr lang="is-IS" dirty="0" smtClean="0">
                    <a:solidFill>
                      <a:schemeClr val="tx1"/>
                    </a:solidFill>
                  </a:rPr>
                  <a:t>sia </a:t>
                </a:r>
                <a:r>
                  <a:rPr lang="is-IS" b="1" dirty="0" smtClean="0">
                    <a:solidFill>
                      <a:srgbClr val="162DCF"/>
                    </a:solidFill>
                  </a:rPr>
                  <a:t>A(t</a:t>
                </a:r>
                <a:r>
                  <a:rPr lang="is-IS" b="1" dirty="0">
                    <a:solidFill>
                      <a:srgbClr val="162DCF"/>
                    </a:solidFill>
                  </a:rPr>
                  <a:t>) l’insieme </a:t>
                </a:r>
                <a:r>
                  <a:rPr lang="is-IS" b="1" dirty="0" smtClean="0">
                    <a:solidFill>
                      <a:srgbClr val="162DCF"/>
                    </a:solidFill>
                  </a:rPr>
                  <a:t>{ </a:t>
                </a:r>
                <a:r>
                  <a:rPr lang="is-IS" b="1" dirty="0">
                    <a:solidFill>
                      <a:srgbClr val="162DCF"/>
                    </a:solidFill>
                  </a:rPr>
                  <a:t>j </a:t>
                </a:r>
                <a14:m>
                  <m:oMath xmlns:m="http://schemas.openxmlformats.org/officeDocument/2006/math">
                    <m:r>
                      <a:rPr lang="is-IS" b="1" i="1">
                        <a:solidFill>
                          <a:srgbClr val="162DCF"/>
                        </a:solidFill>
                        <a:latin typeface="Cambria Math" charset="0"/>
                        <a:ea typeface="Cambria Math" charset="0"/>
                        <a:cs typeface="Cambria Math" charset="0"/>
                      </a:rPr>
                      <m:t>≤</m:t>
                    </m:r>
                  </m:oMath>
                </a14:m>
                <a:r>
                  <a:rPr lang="it-IT" b="1" dirty="0">
                    <a:solidFill>
                      <a:srgbClr val="162DCF"/>
                    </a:solidFill>
                  </a:rPr>
                  <a:t> t : x </a:t>
                </a:r>
                <a:r>
                  <a:rPr lang="it-IT" b="1" baseline="-25000" dirty="0" err="1">
                    <a:solidFill>
                      <a:srgbClr val="162DCF"/>
                    </a:solidFill>
                  </a:rPr>
                  <a:t>j</a:t>
                </a:r>
                <a:r>
                  <a:rPr lang="it-IT" sz="1100" b="1" baseline="-25000" dirty="0">
                    <a:solidFill>
                      <a:srgbClr val="162DCF"/>
                    </a:solidFill>
                  </a:rPr>
                  <a:t> </a:t>
                </a:r>
                <a:r>
                  <a:rPr lang="it-IT" b="1" dirty="0">
                    <a:solidFill>
                      <a:srgbClr val="162DCF"/>
                    </a:solidFill>
                  </a:rPr>
                  <a:t>( t ) </a:t>
                </a:r>
                <a14:m>
                  <m:oMath xmlns:m="http://schemas.openxmlformats.org/officeDocument/2006/math">
                    <m:r>
                      <a:rPr lang="it-IT" b="1" i="1">
                        <a:solidFill>
                          <a:srgbClr val="162DCF"/>
                        </a:solidFill>
                        <a:latin typeface="Cambria Math" charset="0"/>
                        <a:ea typeface="Cambria Math" charset="0"/>
                        <a:cs typeface="Cambria Math" charset="0"/>
                      </a:rPr>
                      <m:t>≥</m:t>
                    </m:r>
                  </m:oMath>
                </a14:m>
                <a:r>
                  <a:rPr lang="it-IT" b="1" dirty="0">
                    <a:solidFill>
                      <a:srgbClr val="162DCF"/>
                    </a:solidFill>
                  </a:rPr>
                  <a:t> k </a:t>
                </a:r>
                <a:r>
                  <a:rPr lang="it-IT" b="1" dirty="0" smtClean="0">
                    <a:solidFill>
                      <a:srgbClr val="162DCF"/>
                    </a:solidFill>
                  </a:rPr>
                  <a:t>}</a:t>
                </a:r>
                <a:endParaRPr lang="is-IS" b="1" dirty="0" smtClean="0">
                  <a:solidFill>
                    <a:srgbClr val="162DCF"/>
                  </a:solidFill>
                </a:endParaRPr>
              </a:p>
              <a:p>
                <a:pPr lvl="1"/>
                <a:r>
                  <a:rPr lang="is-IS" dirty="0" smtClean="0">
                    <a:solidFill>
                      <a:schemeClr val="tx1"/>
                    </a:solidFill>
                  </a:rPr>
                  <a:t>vogliamo calcolare  </a:t>
                </a:r>
                <a14:m>
                  <m:oMath xmlns:m="http://schemas.openxmlformats.org/officeDocument/2006/math">
                    <m:f>
                      <m:fPr>
                        <m:ctrlPr>
                          <a:rPr lang="bg-BG" sz="2000" i="1" smtClean="0">
                            <a:solidFill>
                              <a:schemeClr val="tx1"/>
                            </a:solidFill>
                            <a:latin typeface="Cambria Math" charset="0"/>
                          </a:rPr>
                        </m:ctrlPr>
                      </m:fPr>
                      <m:num>
                        <m:r>
                          <a:rPr lang="it-IT" sz="2000" b="0" i="0" smtClean="0">
                            <a:solidFill>
                              <a:schemeClr val="tx1"/>
                            </a:solidFill>
                            <a:latin typeface="Cambria Math" charset="0"/>
                          </a:rPr>
                          <m:t>1</m:t>
                        </m:r>
                      </m:num>
                      <m:den>
                        <m:r>
                          <m:rPr>
                            <m:sty m:val="p"/>
                          </m:rPr>
                          <a:rPr lang="it-IT" sz="2000" b="0" i="0" smtClean="0">
                            <a:solidFill>
                              <a:schemeClr val="tx1"/>
                            </a:solidFill>
                            <a:latin typeface="Cambria Math" charset="0"/>
                          </a:rPr>
                          <m:t>t</m:t>
                        </m:r>
                      </m:den>
                    </m:f>
                  </m:oMath>
                </a14:m>
                <a:r>
                  <a:rPr lang="is-IS" dirty="0" smtClean="0">
                    <a:solidFill>
                      <a:schemeClr val="tx1"/>
                    </a:solidFill>
                  </a:rPr>
                  <a:t> |A(t)</a:t>
                </a:r>
                <a:r>
                  <a:rPr lang="it-IT" dirty="0" smtClean="0">
                    <a:solidFill>
                      <a:schemeClr val="tx1"/>
                    </a:solidFill>
                  </a:rPr>
                  <a:t> – A(t+1)|  =  </a:t>
                </a:r>
                <a14:m>
                  <m:oMath xmlns:m="http://schemas.openxmlformats.org/officeDocument/2006/math">
                    <m:f>
                      <m:fPr>
                        <m:ctrlPr>
                          <a:rPr lang="bg-BG" sz="2000" b="1" i="1" smtClean="0">
                            <a:solidFill>
                              <a:srgbClr val="C00000"/>
                            </a:solidFill>
                            <a:latin typeface="Cambria Math" charset="0"/>
                          </a:rPr>
                        </m:ctrlPr>
                      </m:fPr>
                      <m:num>
                        <m:r>
                          <a:rPr lang="it-IT" sz="2000" b="1" i="1">
                            <a:solidFill>
                              <a:srgbClr val="C00000"/>
                            </a:solidFill>
                            <a:latin typeface="Cambria Math" charset="0"/>
                          </a:rPr>
                          <m:t>𝟏</m:t>
                        </m:r>
                      </m:num>
                      <m:den>
                        <m:r>
                          <a:rPr lang="it-IT" sz="2000" b="1" i="1">
                            <a:solidFill>
                              <a:srgbClr val="C00000"/>
                            </a:solidFill>
                            <a:latin typeface="Cambria Math" charset="0"/>
                          </a:rPr>
                          <m:t>𝒕</m:t>
                        </m:r>
                      </m:den>
                    </m:f>
                  </m:oMath>
                </a14:m>
                <a:r>
                  <a:rPr lang="is-IS" b="1" dirty="0">
                    <a:solidFill>
                      <a:srgbClr val="C00000"/>
                    </a:solidFill>
                  </a:rPr>
                  <a:t> [ |A(t)|</a:t>
                </a:r>
                <a:r>
                  <a:rPr lang="it-IT" b="1" dirty="0">
                    <a:solidFill>
                      <a:srgbClr val="C00000"/>
                    </a:solidFill>
                  </a:rPr>
                  <a:t> – |A(t+1)| </a:t>
                </a:r>
                <a:r>
                  <a:rPr lang="it-IT" b="1" dirty="0" smtClean="0">
                    <a:solidFill>
                      <a:srgbClr val="C00000"/>
                    </a:solidFill>
                  </a:rPr>
                  <a:t>]</a:t>
                </a:r>
              </a:p>
              <a:p>
                <a:r>
                  <a:rPr lang="it-IT" dirty="0" smtClean="0">
                    <a:solidFill>
                      <a:schemeClr val="tx1"/>
                    </a:solidFill>
                  </a:rPr>
                  <a:t>per definizione, </a:t>
                </a:r>
                <a:r>
                  <a:rPr lang="it-IT" dirty="0" err="1" smtClean="0">
                    <a:solidFill>
                      <a:schemeClr val="tx1"/>
                    </a:solidFill>
                  </a:rPr>
                  <a:t>j</a:t>
                </a:r>
                <a:r>
                  <a:rPr lang="it-IT" dirty="0" smtClean="0">
                    <a:solidFill>
                      <a:schemeClr val="tx1"/>
                    </a:solidFill>
                  </a:rPr>
                  <a:t>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a:solidFill>
                      <a:schemeClr val="tx1"/>
                    </a:solidFill>
                  </a:rPr>
                  <a:t> A(t) se e solo </a:t>
                </a:r>
                <a:r>
                  <a:rPr lang="it-IT" dirty="0" smtClean="0">
                    <a:solidFill>
                      <a:schemeClr val="tx1"/>
                    </a:solidFill>
                  </a:rPr>
                  <a:t>se </a:t>
                </a:r>
                <a:r>
                  <a:rPr lang="it-IT" dirty="0" err="1" smtClean="0">
                    <a:solidFill>
                      <a:schemeClr val="tx1"/>
                    </a:solidFill>
                  </a:rPr>
                  <a:t>j</a:t>
                </a:r>
                <a:r>
                  <a:rPr lang="it-IT" dirty="0" smtClean="0">
                    <a:solidFill>
                      <a:schemeClr val="tx1"/>
                    </a:solidFill>
                  </a:rPr>
                  <a:t> </a:t>
                </a:r>
                <a14:m>
                  <m:oMath xmlns:m="http://schemas.openxmlformats.org/officeDocument/2006/math">
                    <m:r>
                      <a:rPr lang="is-IS" i="1">
                        <a:solidFill>
                          <a:schemeClr val="tx1"/>
                        </a:solidFill>
                        <a:latin typeface="Cambria Math" charset="0"/>
                        <a:ea typeface="Cambria Math" charset="0"/>
                        <a:cs typeface="Cambria Math" charset="0"/>
                      </a:rPr>
                      <m:t>≤</m:t>
                    </m:r>
                  </m:oMath>
                </a14:m>
                <a:r>
                  <a:rPr lang="it-IT" dirty="0" smtClean="0">
                    <a:solidFill>
                      <a:schemeClr val="tx1"/>
                    </a:solidFill>
                  </a:rPr>
                  <a:t> t e </a:t>
                </a:r>
                <a:r>
                  <a:rPr lang="it-IT" dirty="0">
                    <a:solidFill>
                      <a:schemeClr val="tx1"/>
                    </a:solidFill>
                  </a:rPr>
                  <a:t>x </a:t>
                </a:r>
                <a:r>
                  <a:rPr lang="it-IT" sz="1600" baseline="-25000" dirty="0" err="1">
                    <a:solidFill>
                      <a:schemeClr val="tx1"/>
                    </a:solidFill>
                  </a:rPr>
                  <a:t>j</a:t>
                </a:r>
                <a:r>
                  <a:rPr lang="it-IT" sz="1100" baseline="-25000" dirty="0">
                    <a:solidFill>
                      <a:schemeClr val="tx1"/>
                    </a:solidFill>
                  </a:rPr>
                  <a:t> </a:t>
                </a:r>
                <a:r>
                  <a:rPr lang="it-IT" dirty="0">
                    <a:solidFill>
                      <a:schemeClr val="tx1"/>
                    </a:solidFill>
                  </a:rPr>
                  <a:t>( t ) = </a:t>
                </a:r>
                <a14:m>
                  <m:oMath xmlns:m="http://schemas.openxmlformats.org/officeDocument/2006/math">
                    <m:f>
                      <m:fPr>
                        <m:ctrlPr>
                          <a:rPr lang="bg-BG" sz="2000" b="1" smtClean="0">
                            <a:solidFill>
                              <a:srgbClr val="00B050"/>
                            </a:solidFill>
                            <a:latin typeface="Cambria Math" charset="0"/>
                          </a:rPr>
                        </m:ctrlPr>
                      </m:fPr>
                      <m:num>
                        <m:r>
                          <a:rPr lang="it-IT" sz="2000" b="1" i="0">
                            <a:solidFill>
                              <a:srgbClr val="00B050"/>
                            </a:solidFill>
                            <a:latin typeface="Cambria Math" charset="0"/>
                          </a:rPr>
                          <m:t>𝐩</m:t>
                        </m:r>
                      </m:num>
                      <m:den>
                        <m:r>
                          <a:rPr lang="it-IT" sz="2000" b="1" i="0">
                            <a:solidFill>
                              <a:srgbClr val="00B050"/>
                            </a:solidFill>
                            <a:latin typeface="Cambria Math" charset="0"/>
                          </a:rPr>
                          <m:t>𝟏</m:t>
                        </m:r>
                        <m:r>
                          <a:rPr lang="it-IT" sz="2000" b="1" i="0">
                            <a:solidFill>
                              <a:srgbClr val="00B050"/>
                            </a:solidFill>
                            <a:latin typeface="Cambria Math" charset="0"/>
                          </a:rPr>
                          <m:t>−</m:t>
                        </m:r>
                        <m:r>
                          <a:rPr lang="it-IT" sz="2000" b="1" i="0">
                            <a:solidFill>
                              <a:srgbClr val="00B050"/>
                            </a:solidFill>
                            <a:latin typeface="Cambria Math" charset="0"/>
                          </a:rPr>
                          <m:t>𝐩</m:t>
                        </m:r>
                      </m:den>
                    </m:f>
                  </m:oMath>
                </a14:m>
                <a:r>
                  <a:rPr lang="it-IT" sz="2000" b="1" dirty="0">
                    <a:solidFill>
                      <a:srgbClr val="00B050"/>
                    </a:solidFill>
                  </a:rPr>
                  <a:t> </a:t>
                </a:r>
                <a:r>
                  <a:rPr lang="it-IT" sz="2400" b="1" dirty="0">
                    <a:solidFill>
                      <a:srgbClr val="00B050"/>
                    </a:solidFill>
                  </a:rPr>
                  <a:t>[ </a:t>
                </a:r>
                <a:r>
                  <a:rPr lang="it-IT" sz="2000" b="1" dirty="0" smtClean="0">
                    <a:solidFill>
                      <a:srgbClr val="00B050"/>
                    </a:solidFill>
                  </a:rPr>
                  <a:t>( </a:t>
                </a:r>
                <a14:m>
                  <m:oMath xmlns:m="http://schemas.openxmlformats.org/officeDocument/2006/math">
                    <m:f>
                      <m:fPr>
                        <m:ctrlPr>
                          <a:rPr lang="bg-BG" sz="2000" b="1">
                            <a:solidFill>
                              <a:srgbClr val="00B050"/>
                            </a:solidFill>
                            <a:latin typeface="Cambria Math" charset="0"/>
                          </a:rPr>
                        </m:ctrlPr>
                      </m:fPr>
                      <m:num>
                        <m:r>
                          <a:rPr lang="it-IT" sz="2000" b="1" i="0">
                            <a:solidFill>
                              <a:srgbClr val="00B050"/>
                            </a:solidFill>
                            <a:latin typeface="Cambria Math" charset="0"/>
                          </a:rPr>
                          <m:t>𝐭</m:t>
                        </m:r>
                      </m:num>
                      <m:den>
                        <m:r>
                          <a:rPr lang="it-IT" sz="2000" b="1" i="0">
                            <a:solidFill>
                              <a:srgbClr val="00B050"/>
                            </a:solidFill>
                            <a:latin typeface="Cambria Math" charset="0"/>
                          </a:rPr>
                          <m:t>𝐣</m:t>
                        </m:r>
                      </m:den>
                    </m:f>
                  </m:oMath>
                </a14:m>
                <a:r>
                  <a:rPr lang="it-IT" sz="2000" b="1" dirty="0" smtClean="0">
                    <a:solidFill>
                      <a:srgbClr val="00B050"/>
                    </a:solidFill>
                  </a:rPr>
                  <a:t> )</a:t>
                </a:r>
                <a:r>
                  <a:rPr lang="it-IT" sz="2000" b="1" baseline="30000" dirty="0">
                    <a:solidFill>
                      <a:srgbClr val="00B050"/>
                    </a:solidFill>
                  </a:rPr>
                  <a:t>1-p</a:t>
                </a:r>
                <a:r>
                  <a:rPr lang="it-IT" sz="2000" b="1" dirty="0">
                    <a:solidFill>
                      <a:srgbClr val="00B050"/>
                    </a:solidFill>
                  </a:rPr>
                  <a:t> -1</a:t>
                </a:r>
                <a:r>
                  <a:rPr lang="it-IT" sz="2400" b="1" dirty="0">
                    <a:solidFill>
                      <a:srgbClr val="00B050"/>
                    </a:solidFill>
                  </a:rPr>
                  <a:t>]</a:t>
                </a:r>
                <a:r>
                  <a:rPr lang="it-IT" sz="2000" b="1" dirty="0" smtClean="0">
                    <a:solidFill>
                      <a:srgbClr val="00B050"/>
                    </a:solidFill>
                  </a:rPr>
                  <a:t> </a:t>
                </a:r>
                <a14:m>
                  <m:oMath xmlns:m="http://schemas.openxmlformats.org/officeDocument/2006/math">
                    <m:r>
                      <a:rPr lang="it-IT" b="1" i="0">
                        <a:solidFill>
                          <a:srgbClr val="00B050"/>
                        </a:solidFill>
                        <a:latin typeface="Cambria Math" charset="0"/>
                        <a:ea typeface="Cambria Math" charset="0"/>
                        <a:cs typeface="Cambria Math" charset="0"/>
                      </a:rPr>
                      <m:t>≥</m:t>
                    </m:r>
                  </m:oMath>
                </a14:m>
                <a:r>
                  <a:rPr lang="it-IT" b="1" dirty="0" smtClean="0">
                    <a:solidFill>
                      <a:srgbClr val="00B050"/>
                    </a:solidFill>
                  </a:rPr>
                  <a:t> k</a:t>
                </a:r>
              </a:p>
              <a:p>
                <a:r>
                  <a:rPr lang="it-IT" dirty="0" smtClean="0">
                    <a:solidFill>
                      <a:schemeClr val="tx1"/>
                    </a:solidFill>
                  </a:rPr>
                  <a:t>ossia, </a:t>
                </a:r>
                <a:r>
                  <a:rPr lang="it-IT" b="1" dirty="0" smtClean="0">
                    <a:solidFill>
                      <a:srgbClr val="DD51E7"/>
                    </a:solidFill>
                  </a:rPr>
                  <a:t>j </a:t>
                </a:r>
                <a14:m>
                  <m:oMath xmlns:m="http://schemas.openxmlformats.org/officeDocument/2006/math">
                    <m:r>
                      <a:rPr lang="it-IT" b="1" i="1">
                        <a:solidFill>
                          <a:srgbClr val="DD51E7"/>
                        </a:solidFill>
                        <a:latin typeface="Cambria Math" charset="0"/>
                        <a:ea typeface="Cambria Math" charset="0"/>
                        <a:cs typeface="Cambria Math" charset="0"/>
                      </a:rPr>
                      <m:t>∈</m:t>
                    </m:r>
                  </m:oMath>
                </a14:m>
                <a:r>
                  <a:rPr lang="it-IT" b="1" dirty="0">
                    <a:solidFill>
                      <a:srgbClr val="DD51E7"/>
                    </a:solidFill>
                  </a:rPr>
                  <a:t> A(t) </a:t>
                </a:r>
                <a:r>
                  <a:rPr lang="it-IT" b="1" dirty="0" smtClean="0">
                    <a:solidFill>
                      <a:srgbClr val="DD51E7"/>
                    </a:solidFill>
                  </a:rPr>
                  <a:t>se e solo se </a:t>
                </a:r>
                <a:r>
                  <a:rPr lang="it-IT" b="1" dirty="0" err="1" smtClean="0">
                    <a:solidFill>
                      <a:srgbClr val="DD51E7"/>
                    </a:solidFill>
                  </a:rPr>
                  <a:t>j</a:t>
                </a:r>
                <a:r>
                  <a:rPr lang="it-IT" b="1" dirty="0" smtClean="0">
                    <a:solidFill>
                      <a:srgbClr val="DD51E7"/>
                    </a:solidFill>
                  </a:rPr>
                  <a:t> </a:t>
                </a:r>
                <a14:m>
                  <m:oMath xmlns:m="http://schemas.openxmlformats.org/officeDocument/2006/math">
                    <m:r>
                      <a:rPr lang="is-IS" b="1" i="1">
                        <a:solidFill>
                          <a:srgbClr val="DD51E7"/>
                        </a:solidFill>
                        <a:latin typeface="Cambria Math" charset="0"/>
                        <a:ea typeface="Cambria Math" charset="0"/>
                        <a:cs typeface="Cambria Math" charset="0"/>
                      </a:rPr>
                      <m:t>≤</m:t>
                    </m:r>
                  </m:oMath>
                </a14:m>
                <a:r>
                  <a:rPr lang="it-IT" b="1" dirty="0" smtClean="0">
                    <a:solidFill>
                      <a:srgbClr val="DD51E7"/>
                    </a:solidFill>
                  </a:rPr>
                  <a:t> t  </a:t>
                </a:r>
                <a14:m>
                  <m:oMath xmlns:m="http://schemas.openxmlformats.org/officeDocument/2006/math">
                    <m:sSup>
                      <m:sSupPr>
                        <m:ctrlPr>
                          <a:rPr lang="it-IT" b="1" i="1" smtClean="0">
                            <a:solidFill>
                              <a:srgbClr val="DD51E7"/>
                            </a:solidFill>
                            <a:latin typeface="Cambria Math" charset="0"/>
                          </a:rPr>
                        </m:ctrlPr>
                      </m:sSupPr>
                      <m:e>
                        <m:r>
                          <m:rPr>
                            <m:nor/>
                          </m:rPr>
                          <a:rPr lang="it-IT" b="1" dirty="0">
                            <a:solidFill>
                              <a:srgbClr val="DD51E7"/>
                            </a:solidFill>
                          </a:rPr>
                          <m:t>[ 1 +</m:t>
                        </m:r>
                        <m:r>
                          <m:rPr>
                            <m:nor/>
                          </m:rPr>
                          <a:rPr lang="it-IT" b="1" i="0" dirty="0" smtClean="0">
                            <a:solidFill>
                              <a:srgbClr val="DD51E7"/>
                            </a:solidFill>
                          </a:rPr>
                          <m:t> </m:t>
                        </m:r>
                        <m:r>
                          <m:rPr>
                            <m:nor/>
                          </m:rPr>
                          <a:rPr lang="it-IT" b="1" i="0" dirty="0" smtClean="0">
                            <a:solidFill>
                              <a:srgbClr val="DD51E7"/>
                            </a:solidFill>
                          </a:rPr>
                          <m:t>k</m:t>
                        </m:r>
                        <m:r>
                          <m:rPr>
                            <m:nor/>
                          </m:rPr>
                          <a:rPr lang="it-IT" b="1" dirty="0">
                            <a:solidFill>
                              <a:srgbClr val="DD51E7"/>
                            </a:solidFill>
                          </a:rPr>
                          <m:t> </m:t>
                        </m:r>
                        <m:f>
                          <m:fPr>
                            <m:ctrlPr>
                              <a:rPr lang="bg-BG" b="1" i="1">
                                <a:solidFill>
                                  <a:srgbClr val="DD51E7"/>
                                </a:solidFill>
                                <a:latin typeface="Cambria Math" charset="0"/>
                              </a:rPr>
                            </m:ctrlPr>
                          </m:fPr>
                          <m:num>
                            <m:r>
                              <a:rPr lang="it-IT" b="1">
                                <a:solidFill>
                                  <a:srgbClr val="DD51E7"/>
                                </a:solidFill>
                                <a:latin typeface="Cambria Math" charset="0"/>
                              </a:rPr>
                              <m:t>(</m:t>
                            </m:r>
                            <m:r>
                              <a:rPr lang="it-IT" b="1" i="1">
                                <a:solidFill>
                                  <a:srgbClr val="DD51E7"/>
                                </a:solidFill>
                                <a:latin typeface="Cambria Math" charset="0"/>
                              </a:rPr>
                              <m:t>𝟏</m:t>
                            </m:r>
                            <m:r>
                              <a:rPr lang="it-IT" b="1">
                                <a:solidFill>
                                  <a:srgbClr val="DD51E7"/>
                                </a:solidFill>
                                <a:latin typeface="Cambria Math" charset="0"/>
                              </a:rPr>
                              <m:t>−</m:t>
                            </m:r>
                            <m:r>
                              <a:rPr lang="it-IT" b="1" i="1">
                                <a:solidFill>
                                  <a:srgbClr val="DD51E7"/>
                                </a:solidFill>
                                <a:latin typeface="Cambria Math" charset="0"/>
                              </a:rPr>
                              <m:t>𝐩</m:t>
                            </m:r>
                            <m:r>
                              <a:rPr lang="it-IT" b="1">
                                <a:solidFill>
                                  <a:srgbClr val="DD51E7"/>
                                </a:solidFill>
                                <a:latin typeface="Cambria Math" charset="0"/>
                              </a:rPr>
                              <m:t>)</m:t>
                            </m:r>
                          </m:num>
                          <m:den>
                            <m:r>
                              <a:rPr lang="it-IT" b="1" i="1">
                                <a:solidFill>
                                  <a:srgbClr val="DD51E7"/>
                                </a:solidFill>
                                <a:latin typeface="Cambria Math" charset="0"/>
                              </a:rPr>
                              <m:t>𝒑</m:t>
                            </m:r>
                          </m:den>
                        </m:f>
                        <m:r>
                          <m:rPr>
                            <m:nor/>
                          </m:rPr>
                          <a:rPr lang="it-IT" b="1" dirty="0">
                            <a:solidFill>
                              <a:srgbClr val="DD51E7"/>
                            </a:solidFill>
                          </a:rPr>
                          <m:t> ]</m:t>
                        </m:r>
                      </m:e>
                      <m:sup>
                        <m:r>
                          <m:rPr>
                            <m:nor/>
                          </m:rPr>
                          <a:rPr lang="it-IT" b="1" dirty="0">
                            <a:solidFill>
                              <a:srgbClr val="DD51E7"/>
                            </a:solidFill>
                          </a:rPr>
                          <m:t>− </m:t>
                        </m:r>
                        <m:f>
                          <m:fPr>
                            <m:ctrlPr>
                              <a:rPr lang="bg-BG" b="1" i="1">
                                <a:solidFill>
                                  <a:srgbClr val="DD51E7"/>
                                </a:solidFill>
                                <a:latin typeface="Cambria Math" charset="0"/>
                              </a:rPr>
                            </m:ctrlPr>
                          </m:fPr>
                          <m:num>
                            <m:r>
                              <a:rPr lang="it-IT" b="1" i="1">
                                <a:solidFill>
                                  <a:srgbClr val="DD51E7"/>
                                </a:solidFill>
                                <a:latin typeface="Cambria Math" charset="0"/>
                              </a:rPr>
                              <m:t>𝟏</m:t>
                            </m:r>
                          </m:num>
                          <m:den>
                            <m:r>
                              <a:rPr lang="it-IT" b="1" i="1">
                                <a:solidFill>
                                  <a:srgbClr val="DD51E7"/>
                                </a:solidFill>
                                <a:latin typeface="Cambria Math" charset="0"/>
                              </a:rPr>
                              <m:t>𝟏</m:t>
                            </m:r>
                            <m:r>
                              <a:rPr lang="it-IT" b="1">
                                <a:solidFill>
                                  <a:srgbClr val="DD51E7"/>
                                </a:solidFill>
                                <a:latin typeface="Cambria Math" charset="0"/>
                              </a:rPr>
                              <m:t>−</m:t>
                            </m:r>
                            <m:r>
                              <a:rPr lang="it-IT" b="1" i="1">
                                <a:solidFill>
                                  <a:srgbClr val="DD51E7"/>
                                </a:solidFill>
                                <a:latin typeface="Cambria Math" charset="0"/>
                              </a:rPr>
                              <m:t>𝒑</m:t>
                            </m:r>
                          </m:den>
                        </m:f>
                      </m:sup>
                    </m:sSup>
                  </m:oMath>
                </a14:m>
                <a:endParaRPr lang="it-IT" b="1" dirty="0" smtClean="0">
                  <a:solidFill>
                    <a:schemeClr val="tx1"/>
                  </a:solidFill>
                </a:endParaRPr>
              </a:p>
              <a:p>
                <a:r>
                  <a:rPr lang="it-IT" dirty="0" smtClean="0">
                    <a:solidFill>
                      <a:schemeClr val="tx1"/>
                    </a:solidFill>
                  </a:rPr>
                  <a:t>allora, </a:t>
                </a:r>
                <a:r>
                  <a:rPr lang="it-IT" b="1" dirty="0" smtClean="0">
                    <a:solidFill>
                      <a:srgbClr val="162DCF"/>
                    </a:solidFill>
                  </a:rPr>
                  <a:t>A(t) = { </a:t>
                </a:r>
                <a:r>
                  <a:rPr lang="it-IT" b="1" dirty="0" err="1" smtClean="0">
                    <a:solidFill>
                      <a:srgbClr val="162DCF"/>
                    </a:solidFill>
                  </a:rPr>
                  <a:t>j</a:t>
                </a:r>
                <a:r>
                  <a:rPr lang="it-IT" b="1" dirty="0" smtClean="0">
                    <a:solidFill>
                      <a:srgbClr val="162DCF"/>
                    </a:solidFill>
                  </a:rPr>
                  <a:t>  </a:t>
                </a:r>
                <a14:m>
                  <m:oMath xmlns:m="http://schemas.openxmlformats.org/officeDocument/2006/math">
                    <m:r>
                      <a:rPr lang="is-IS" b="1" i="1">
                        <a:solidFill>
                          <a:srgbClr val="162DCF"/>
                        </a:solidFill>
                        <a:latin typeface="Cambria Math" charset="0"/>
                        <a:ea typeface="Cambria Math" charset="0"/>
                        <a:cs typeface="Cambria Math" charset="0"/>
                      </a:rPr>
                      <m:t>≤</m:t>
                    </m:r>
                  </m:oMath>
                </a14:m>
                <a:r>
                  <a:rPr lang="it-IT" b="1" dirty="0">
                    <a:solidFill>
                      <a:srgbClr val="162DCF"/>
                    </a:solidFill>
                  </a:rPr>
                  <a:t> </a:t>
                </a:r>
                <a:r>
                  <a:rPr lang="it-IT" b="1" dirty="0" smtClean="0">
                    <a:solidFill>
                      <a:srgbClr val="162DCF"/>
                    </a:solidFill>
                  </a:rPr>
                  <a:t> t </a:t>
                </a:r>
                <a14:m>
                  <m:oMath xmlns:m="http://schemas.openxmlformats.org/officeDocument/2006/math">
                    <m:sSup>
                      <m:sSupPr>
                        <m:ctrlPr>
                          <a:rPr lang="it-IT" b="1" i="1">
                            <a:solidFill>
                              <a:srgbClr val="162DCF"/>
                            </a:solidFill>
                            <a:latin typeface="Cambria Math" charset="0"/>
                          </a:rPr>
                        </m:ctrlPr>
                      </m:sSupPr>
                      <m:e>
                        <m:r>
                          <m:rPr>
                            <m:nor/>
                          </m:rPr>
                          <a:rPr lang="it-IT" b="1" dirty="0">
                            <a:solidFill>
                              <a:srgbClr val="162DCF"/>
                            </a:solidFill>
                          </a:rPr>
                          <m:t>[ 1 + </m:t>
                        </m:r>
                        <m:r>
                          <m:rPr>
                            <m:nor/>
                          </m:rPr>
                          <a:rPr lang="it-IT" b="1" dirty="0">
                            <a:solidFill>
                              <a:srgbClr val="162DCF"/>
                            </a:solidFill>
                          </a:rPr>
                          <m:t>k</m:t>
                        </m:r>
                        <m:r>
                          <m:rPr>
                            <m:nor/>
                          </m:rPr>
                          <a:rPr lang="it-IT" b="1" dirty="0">
                            <a:solidFill>
                              <a:srgbClr val="162DCF"/>
                            </a:solidFill>
                          </a:rPr>
                          <m:t> </m:t>
                        </m:r>
                        <m:f>
                          <m:fPr>
                            <m:ctrlPr>
                              <a:rPr lang="bg-BG" b="1" i="1">
                                <a:solidFill>
                                  <a:srgbClr val="162DCF"/>
                                </a:solidFill>
                                <a:latin typeface="Cambria Math" charset="0"/>
                              </a:rPr>
                            </m:ctrlPr>
                          </m:fPr>
                          <m:num>
                            <m:r>
                              <a:rPr lang="it-IT" b="1">
                                <a:solidFill>
                                  <a:srgbClr val="162DCF"/>
                                </a:solidFill>
                                <a:latin typeface="Cambria Math" charset="0"/>
                              </a:rPr>
                              <m:t>(</m:t>
                            </m:r>
                            <m:r>
                              <a:rPr lang="it-IT" b="1" i="1">
                                <a:solidFill>
                                  <a:srgbClr val="162DCF"/>
                                </a:solidFill>
                                <a:latin typeface="Cambria Math" charset="0"/>
                              </a:rPr>
                              <m:t>𝟏</m:t>
                            </m:r>
                            <m:r>
                              <a:rPr lang="it-IT" b="1">
                                <a:solidFill>
                                  <a:srgbClr val="162DCF"/>
                                </a:solidFill>
                                <a:latin typeface="Cambria Math" charset="0"/>
                              </a:rPr>
                              <m:t>−</m:t>
                            </m:r>
                            <m:r>
                              <a:rPr lang="it-IT" b="1" i="1">
                                <a:solidFill>
                                  <a:srgbClr val="162DCF"/>
                                </a:solidFill>
                                <a:latin typeface="Cambria Math" charset="0"/>
                              </a:rPr>
                              <m:t>𝐩</m:t>
                            </m:r>
                            <m:r>
                              <a:rPr lang="it-IT" b="1">
                                <a:solidFill>
                                  <a:srgbClr val="162DCF"/>
                                </a:solidFill>
                                <a:latin typeface="Cambria Math" charset="0"/>
                              </a:rPr>
                              <m:t>)</m:t>
                            </m:r>
                          </m:num>
                          <m:den>
                            <m:r>
                              <a:rPr lang="it-IT" b="1" i="1">
                                <a:solidFill>
                                  <a:srgbClr val="162DCF"/>
                                </a:solidFill>
                                <a:latin typeface="Cambria Math" charset="0"/>
                              </a:rPr>
                              <m:t>𝒑</m:t>
                            </m:r>
                          </m:den>
                        </m:f>
                        <m:r>
                          <m:rPr>
                            <m:nor/>
                          </m:rPr>
                          <a:rPr lang="it-IT" b="1" dirty="0">
                            <a:solidFill>
                              <a:srgbClr val="162DCF"/>
                            </a:solidFill>
                          </a:rPr>
                          <m:t> ]</m:t>
                        </m:r>
                      </m:e>
                      <m:sup>
                        <m:r>
                          <m:rPr>
                            <m:nor/>
                          </m:rPr>
                          <a:rPr lang="it-IT" b="1" dirty="0">
                            <a:solidFill>
                              <a:srgbClr val="162DCF"/>
                            </a:solidFill>
                          </a:rPr>
                          <m:t>− </m:t>
                        </m:r>
                        <m:f>
                          <m:fPr>
                            <m:ctrlPr>
                              <a:rPr lang="bg-BG" b="1" i="1">
                                <a:solidFill>
                                  <a:srgbClr val="162DCF"/>
                                </a:solidFill>
                                <a:latin typeface="Cambria Math" charset="0"/>
                              </a:rPr>
                            </m:ctrlPr>
                          </m:fPr>
                          <m:num>
                            <m:r>
                              <a:rPr lang="it-IT" b="1" i="1">
                                <a:solidFill>
                                  <a:srgbClr val="162DCF"/>
                                </a:solidFill>
                                <a:latin typeface="Cambria Math" charset="0"/>
                              </a:rPr>
                              <m:t>𝟏</m:t>
                            </m:r>
                          </m:num>
                          <m:den>
                            <m:r>
                              <a:rPr lang="it-IT" b="1" i="1">
                                <a:solidFill>
                                  <a:srgbClr val="162DCF"/>
                                </a:solidFill>
                                <a:latin typeface="Cambria Math" charset="0"/>
                              </a:rPr>
                              <m:t>𝟏</m:t>
                            </m:r>
                            <m:r>
                              <a:rPr lang="it-IT" b="1">
                                <a:solidFill>
                                  <a:srgbClr val="162DCF"/>
                                </a:solidFill>
                                <a:latin typeface="Cambria Math" charset="0"/>
                              </a:rPr>
                              <m:t>−</m:t>
                            </m:r>
                            <m:r>
                              <a:rPr lang="it-IT" b="1" i="1">
                                <a:solidFill>
                                  <a:srgbClr val="162DCF"/>
                                </a:solidFill>
                                <a:latin typeface="Cambria Math" charset="0"/>
                              </a:rPr>
                              <m:t>𝒑</m:t>
                            </m:r>
                          </m:den>
                        </m:f>
                      </m:sup>
                    </m:sSup>
                  </m:oMath>
                </a14:m>
                <a:r>
                  <a:rPr lang="it-IT" b="1" dirty="0" smtClean="0">
                    <a:solidFill>
                      <a:srgbClr val="162DCF"/>
                    </a:solidFill>
                  </a:rPr>
                  <a:t> }</a:t>
                </a:r>
              </a:p>
              <a:p>
                <a:pPr marL="342900" lvl="1" indent="-342900"/>
                <a:r>
                  <a:rPr lang="it-IT" sz="1800" dirty="0" smtClean="0">
                    <a:solidFill>
                      <a:schemeClr val="tx1"/>
                    </a:solidFill>
                  </a:rPr>
                  <a:t>e, quindi, </a:t>
                </a:r>
                <a:r>
                  <a:rPr lang="is-IS" sz="1800" b="1" dirty="0" smtClean="0">
                    <a:solidFill>
                      <a:srgbClr val="C00000"/>
                    </a:solidFill>
                  </a:rPr>
                  <a:t>|A(t</a:t>
                </a:r>
                <a:r>
                  <a:rPr lang="is-IS" sz="1800" b="1" dirty="0">
                    <a:solidFill>
                      <a:srgbClr val="C00000"/>
                    </a:solidFill>
                  </a:rPr>
                  <a:t>)</a:t>
                </a:r>
                <a:r>
                  <a:rPr lang="it-IT" sz="1800" b="1" dirty="0" smtClean="0">
                    <a:solidFill>
                      <a:srgbClr val="C00000"/>
                    </a:solidFill>
                  </a:rPr>
                  <a:t>| = t </a:t>
                </a:r>
                <a14:m>
                  <m:oMath xmlns:m="http://schemas.openxmlformats.org/officeDocument/2006/math">
                    <m:sSup>
                      <m:sSupPr>
                        <m:ctrlPr>
                          <a:rPr lang="it-IT" sz="1800" b="1" i="1">
                            <a:solidFill>
                              <a:srgbClr val="C00000"/>
                            </a:solidFill>
                            <a:latin typeface="Cambria Math" charset="0"/>
                          </a:rPr>
                        </m:ctrlPr>
                      </m:sSupPr>
                      <m:e>
                        <m:r>
                          <m:rPr>
                            <m:nor/>
                          </m:rPr>
                          <a:rPr lang="it-IT" sz="1800" b="1" dirty="0">
                            <a:solidFill>
                              <a:srgbClr val="C00000"/>
                            </a:solidFill>
                          </a:rPr>
                          <m:t>[ 1 + </m:t>
                        </m:r>
                        <m:r>
                          <m:rPr>
                            <m:nor/>
                          </m:rPr>
                          <a:rPr lang="it-IT" sz="1800" b="1" dirty="0">
                            <a:solidFill>
                              <a:srgbClr val="C00000"/>
                            </a:solidFill>
                          </a:rPr>
                          <m:t>k</m:t>
                        </m:r>
                        <m:r>
                          <m:rPr>
                            <m:nor/>
                          </m:rPr>
                          <a:rPr lang="it-IT" sz="1800" b="1" dirty="0">
                            <a:solidFill>
                              <a:srgbClr val="C00000"/>
                            </a:solidFill>
                          </a:rPr>
                          <m:t> </m:t>
                        </m:r>
                        <m:f>
                          <m:fPr>
                            <m:ctrlPr>
                              <a:rPr lang="bg-BG" sz="1800" b="1" i="1">
                                <a:solidFill>
                                  <a:srgbClr val="C00000"/>
                                </a:solidFill>
                                <a:latin typeface="Cambria Math" charset="0"/>
                              </a:rPr>
                            </m:ctrlPr>
                          </m:fPr>
                          <m:num>
                            <m:r>
                              <a:rPr lang="it-IT" sz="1800" b="1">
                                <a:solidFill>
                                  <a:srgbClr val="C00000"/>
                                </a:solidFill>
                                <a:latin typeface="Cambria Math" charset="0"/>
                              </a:rPr>
                              <m:t>(</m:t>
                            </m:r>
                            <m:r>
                              <a:rPr lang="it-IT" sz="1800" b="1" i="1">
                                <a:solidFill>
                                  <a:srgbClr val="C00000"/>
                                </a:solidFill>
                                <a:latin typeface="Cambria Math" charset="0"/>
                              </a:rPr>
                              <m:t>𝟏</m:t>
                            </m:r>
                            <m:r>
                              <a:rPr lang="it-IT" sz="1800" b="1">
                                <a:solidFill>
                                  <a:srgbClr val="C00000"/>
                                </a:solidFill>
                                <a:latin typeface="Cambria Math" charset="0"/>
                              </a:rPr>
                              <m:t>−</m:t>
                            </m:r>
                            <m:r>
                              <a:rPr lang="it-IT" sz="1800" b="1" i="1">
                                <a:solidFill>
                                  <a:srgbClr val="C00000"/>
                                </a:solidFill>
                                <a:latin typeface="Cambria Math" charset="0"/>
                              </a:rPr>
                              <m:t>𝒑</m:t>
                            </m:r>
                            <m:r>
                              <a:rPr lang="it-IT" sz="1800" b="1">
                                <a:solidFill>
                                  <a:srgbClr val="C00000"/>
                                </a:solidFill>
                                <a:latin typeface="Cambria Math" charset="0"/>
                              </a:rPr>
                              <m:t>)</m:t>
                            </m:r>
                          </m:num>
                          <m:den>
                            <m:r>
                              <a:rPr lang="it-IT" sz="1800" b="1" i="1">
                                <a:solidFill>
                                  <a:srgbClr val="C00000"/>
                                </a:solidFill>
                                <a:latin typeface="Cambria Math" charset="0"/>
                              </a:rPr>
                              <m:t>𝒑</m:t>
                            </m:r>
                          </m:den>
                        </m:f>
                        <m:r>
                          <m:rPr>
                            <m:nor/>
                          </m:rPr>
                          <a:rPr lang="it-IT" sz="1800" b="1" dirty="0">
                            <a:solidFill>
                              <a:srgbClr val="C00000"/>
                            </a:solidFill>
                          </a:rPr>
                          <m:t> ]</m:t>
                        </m:r>
                      </m:e>
                      <m:sup>
                        <m:r>
                          <m:rPr>
                            <m:nor/>
                          </m:rPr>
                          <a:rPr lang="it-IT" sz="1800" b="1" dirty="0">
                            <a:solidFill>
                              <a:srgbClr val="C00000"/>
                            </a:solidFill>
                          </a:rPr>
                          <m:t>− </m:t>
                        </m:r>
                        <m:f>
                          <m:fPr>
                            <m:ctrlPr>
                              <a:rPr lang="bg-BG" sz="1800" b="1" i="1">
                                <a:solidFill>
                                  <a:srgbClr val="C00000"/>
                                </a:solidFill>
                                <a:latin typeface="Cambria Math" charset="0"/>
                              </a:rPr>
                            </m:ctrlPr>
                          </m:fPr>
                          <m:num>
                            <m:r>
                              <a:rPr lang="it-IT" sz="1800" b="1" i="1">
                                <a:solidFill>
                                  <a:srgbClr val="C00000"/>
                                </a:solidFill>
                                <a:latin typeface="Cambria Math" charset="0"/>
                              </a:rPr>
                              <m:t>𝟏</m:t>
                            </m:r>
                          </m:num>
                          <m:den>
                            <m:r>
                              <a:rPr lang="it-IT" sz="1800" b="1" i="1">
                                <a:solidFill>
                                  <a:srgbClr val="C00000"/>
                                </a:solidFill>
                                <a:latin typeface="Cambria Math" charset="0"/>
                              </a:rPr>
                              <m:t>𝟏</m:t>
                            </m:r>
                            <m:r>
                              <a:rPr lang="it-IT" sz="1800" b="1">
                                <a:solidFill>
                                  <a:srgbClr val="C00000"/>
                                </a:solidFill>
                                <a:latin typeface="Cambria Math" charset="0"/>
                              </a:rPr>
                              <m:t>−</m:t>
                            </m:r>
                            <m:r>
                              <a:rPr lang="it-IT" sz="1800" b="1" i="1">
                                <a:solidFill>
                                  <a:srgbClr val="C00000"/>
                                </a:solidFill>
                                <a:latin typeface="Cambria Math" charset="0"/>
                              </a:rPr>
                              <m:t>𝒑</m:t>
                            </m:r>
                          </m:den>
                        </m:f>
                      </m:sup>
                    </m:sSup>
                  </m:oMath>
                </a14:m>
                <a:endParaRPr lang="it-IT" sz="1800" b="1" dirty="0" smtClean="0">
                  <a:solidFill>
                    <a:schemeClr val="tx1"/>
                  </a:solidFill>
                </a:endParaRPr>
              </a:p>
              <a:p>
                <a:endParaRPr lang="it-IT" dirty="0">
                  <a:solidFill>
                    <a:schemeClr val="tx1"/>
                  </a:solidFill>
                </a:endParaRPr>
              </a:p>
              <a:p>
                <a:endParaRPr lang="it-IT" dirty="0">
                  <a:solidFill>
                    <a:schemeClr val="tx1"/>
                  </a:solidFill>
                </a:endParaRPr>
              </a:p>
              <a:p>
                <a:endParaRPr lang="it-IT"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2022053" y="1250066"/>
                <a:ext cx="8915400" cy="4942389"/>
              </a:xfrm>
              <a:blipFill rotWithShape="0">
                <a:blip r:embed="rId2"/>
                <a:stretch>
                  <a:fillRect l="-479" t="-617"/>
                </a:stretch>
              </a:blipFill>
            </p:spPr>
            <p:txBody>
              <a:bodyPr/>
              <a:lstStyle/>
              <a:p>
                <a:r>
                  <a:rPr lang="it-IT">
                    <a:noFill/>
                  </a:rPr>
                  <a:t> </a:t>
                </a:r>
              </a:p>
            </p:txBody>
          </p:sp>
        </mc:Fallback>
      </mc:AlternateContent>
    </p:spTree>
    <p:extLst>
      <p:ext uri="{BB962C8B-B14F-4D97-AF65-F5344CB8AC3E}">
        <p14:creationId xmlns:p14="http://schemas.microsoft.com/office/powerpoint/2010/main" val="1539547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4</a:t>
            </a:r>
            <a:r>
              <a:rPr lang="it-IT" dirty="0" smtClean="0"/>
              <a:t>) Individuazione della </a:t>
            </a:r>
            <a:r>
              <a:rPr lang="it-IT" dirty="0" err="1" smtClean="0"/>
              <a:t>Power</a:t>
            </a:r>
            <a:r>
              <a:rPr lang="it-IT" dirty="0" smtClean="0"/>
              <a:t> Law</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2022052" y="1250066"/>
                <a:ext cx="9228539" cy="5301205"/>
              </a:xfrm>
            </p:spPr>
            <p:txBody>
              <a:bodyPr>
                <a:normAutofit lnSpcReduction="10000"/>
              </a:bodyPr>
              <a:lstStyle/>
              <a:p>
                <a:pPr marL="342900" lvl="1" indent="-342900"/>
                <a:r>
                  <a:rPr lang="is-IS" sz="1800" dirty="0" smtClean="0">
                    <a:solidFill>
                      <a:schemeClr val="tx1"/>
                    </a:solidFill>
                  </a:rPr>
                  <a:t>Vogliamo calcolare </a:t>
                </a:r>
                <a14:m>
                  <m:oMath xmlns:m="http://schemas.openxmlformats.org/officeDocument/2006/math">
                    <m:f>
                      <m:fPr>
                        <m:ctrlPr>
                          <a:rPr lang="bg-BG" sz="2400" b="1" i="1">
                            <a:solidFill>
                              <a:srgbClr val="C00000"/>
                            </a:solidFill>
                            <a:latin typeface="Cambria Math" charset="0"/>
                          </a:rPr>
                        </m:ctrlPr>
                      </m:fPr>
                      <m:num>
                        <m:r>
                          <a:rPr lang="it-IT" sz="2400" b="1" i="1">
                            <a:solidFill>
                              <a:srgbClr val="C00000"/>
                            </a:solidFill>
                            <a:latin typeface="Cambria Math" charset="0"/>
                          </a:rPr>
                          <m:t>𝟏</m:t>
                        </m:r>
                      </m:num>
                      <m:den>
                        <m:r>
                          <a:rPr lang="it-IT" sz="2400" b="1" i="1">
                            <a:solidFill>
                              <a:srgbClr val="C00000"/>
                            </a:solidFill>
                            <a:latin typeface="Cambria Math" charset="0"/>
                          </a:rPr>
                          <m:t>𝒕</m:t>
                        </m:r>
                      </m:den>
                    </m:f>
                  </m:oMath>
                </a14:m>
                <a:r>
                  <a:rPr lang="is-IS" sz="1800" b="1" dirty="0">
                    <a:solidFill>
                      <a:srgbClr val="C00000"/>
                    </a:solidFill>
                  </a:rPr>
                  <a:t> [ |A(t)|</a:t>
                </a:r>
                <a:r>
                  <a:rPr lang="it-IT" sz="1800" b="1" dirty="0">
                    <a:solidFill>
                      <a:srgbClr val="C00000"/>
                    </a:solidFill>
                  </a:rPr>
                  <a:t> – |A(t+1)| </a:t>
                </a:r>
                <a:r>
                  <a:rPr lang="it-IT" sz="1800" b="1" dirty="0" smtClean="0">
                    <a:solidFill>
                      <a:srgbClr val="C00000"/>
                    </a:solidFill>
                  </a:rPr>
                  <a:t>] </a:t>
                </a:r>
                <a:r>
                  <a:rPr lang="is-IS" sz="1800" dirty="0" smtClean="0">
                    <a:solidFill>
                      <a:schemeClr val="tx1"/>
                    </a:solidFill>
                  </a:rPr>
                  <a:t> e | </a:t>
                </a:r>
                <a:r>
                  <a:rPr lang="is-IS" sz="1800" dirty="0">
                    <a:solidFill>
                      <a:schemeClr val="tx1"/>
                    </a:solidFill>
                  </a:rPr>
                  <a:t>A(t)</a:t>
                </a:r>
                <a:r>
                  <a:rPr lang="it-IT" sz="1800" dirty="0">
                    <a:solidFill>
                      <a:schemeClr val="tx1"/>
                    </a:solidFill>
                  </a:rPr>
                  <a:t>| </a:t>
                </a:r>
                <a:r>
                  <a:rPr lang="it-IT" sz="1800" dirty="0" smtClean="0">
                    <a:solidFill>
                      <a:schemeClr val="tx1"/>
                    </a:solidFill>
                  </a:rPr>
                  <a:t>= t </a:t>
                </a:r>
                <a14:m>
                  <m:oMath xmlns:m="http://schemas.openxmlformats.org/officeDocument/2006/math">
                    <m:sSup>
                      <m:sSupPr>
                        <m:ctrlPr>
                          <a:rPr lang="it-IT" sz="1800" i="1">
                            <a:solidFill>
                              <a:schemeClr val="tx1"/>
                            </a:solidFill>
                            <a:latin typeface="Cambria Math" charset="0"/>
                          </a:rPr>
                        </m:ctrlPr>
                      </m:sSupPr>
                      <m:e>
                        <m:r>
                          <m:rPr>
                            <m:nor/>
                          </m:rPr>
                          <a:rPr lang="it-IT" sz="1800" dirty="0">
                            <a:solidFill>
                              <a:schemeClr val="tx1"/>
                            </a:solidFill>
                          </a:rPr>
                          <m:t>[ 1 + </m:t>
                        </m:r>
                        <m:r>
                          <m:rPr>
                            <m:nor/>
                          </m:rPr>
                          <a:rPr lang="it-IT" sz="1800" dirty="0">
                            <a:solidFill>
                              <a:schemeClr val="tx1"/>
                            </a:solidFill>
                          </a:rPr>
                          <m:t>k</m:t>
                        </m:r>
                        <m:r>
                          <m:rPr>
                            <m:nor/>
                          </m:rPr>
                          <a:rPr lang="it-IT" sz="1800" dirty="0">
                            <a:solidFill>
                              <a:schemeClr val="tx1"/>
                            </a:solidFill>
                          </a:rPr>
                          <m:t> </m:t>
                        </m:r>
                        <m:f>
                          <m:fPr>
                            <m:ctrlPr>
                              <a:rPr lang="bg-BG" sz="1800" i="1">
                                <a:solidFill>
                                  <a:schemeClr val="tx1"/>
                                </a:solidFill>
                                <a:latin typeface="Cambria Math" charset="0"/>
                              </a:rPr>
                            </m:ctrlPr>
                          </m:fPr>
                          <m:num>
                            <m:r>
                              <a:rPr lang="it-IT" sz="1800">
                                <a:solidFill>
                                  <a:schemeClr val="tx1"/>
                                </a:solidFill>
                                <a:latin typeface="Cambria Math" charset="0"/>
                              </a:rPr>
                              <m:t>(1−</m:t>
                            </m:r>
                            <m:r>
                              <m:rPr>
                                <m:sty m:val="p"/>
                              </m:rPr>
                              <a:rPr lang="it-IT" sz="1800">
                                <a:solidFill>
                                  <a:schemeClr val="tx1"/>
                                </a:solidFill>
                                <a:latin typeface="Cambria Math" charset="0"/>
                              </a:rPr>
                              <m:t>p</m:t>
                            </m:r>
                            <m:r>
                              <a:rPr lang="it-IT" sz="1800">
                                <a:solidFill>
                                  <a:schemeClr val="tx1"/>
                                </a:solidFill>
                                <a:latin typeface="Cambria Math" charset="0"/>
                              </a:rPr>
                              <m:t>)</m:t>
                            </m:r>
                          </m:num>
                          <m:den>
                            <m:r>
                              <m:rPr>
                                <m:sty m:val="p"/>
                              </m:rPr>
                              <a:rPr lang="it-IT" sz="1800">
                                <a:solidFill>
                                  <a:schemeClr val="tx1"/>
                                </a:solidFill>
                                <a:latin typeface="Cambria Math" charset="0"/>
                              </a:rPr>
                              <m:t>p</m:t>
                            </m:r>
                          </m:den>
                        </m:f>
                        <m:r>
                          <m:rPr>
                            <m:nor/>
                          </m:rPr>
                          <a:rPr lang="it-IT" sz="1800" dirty="0">
                            <a:solidFill>
                              <a:schemeClr val="tx1"/>
                            </a:solidFill>
                          </a:rPr>
                          <m:t> ]</m:t>
                        </m:r>
                      </m:e>
                      <m:sup>
                        <m:r>
                          <m:rPr>
                            <m:nor/>
                          </m:rPr>
                          <a:rPr lang="it-IT" sz="1800" dirty="0">
                            <a:solidFill>
                              <a:schemeClr val="tx1"/>
                            </a:solidFill>
                          </a:rPr>
                          <m:t>− </m:t>
                        </m:r>
                        <m:f>
                          <m:fPr>
                            <m:ctrlPr>
                              <a:rPr lang="bg-BG" sz="1800" i="1">
                                <a:solidFill>
                                  <a:schemeClr val="tx1"/>
                                </a:solidFill>
                                <a:latin typeface="Cambria Math" charset="0"/>
                              </a:rPr>
                            </m:ctrlPr>
                          </m:fPr>
                          <m:num>
                            <m:r>
                              <a:rPr lang="it-IT" sz="1800">
                                <a:solidFill>
                                  <a:schemeClr val="tx1"/>
                                </a:solidFill>
                                <a:latin typeface="Cambria Math" charset="0"/>
                              </a:rPr>
                              <m:t>1</m:t>
                            </m:r>
                          </m:num>
                          <m:den>
                            <m:r>
                              <a:rPr lang="it-IT" sz="1800">
                                <a:solidFill>
                                  <a:schemeClr val="tx1"/>
                                </a:solidFill>
                                <a:latin typeface="Cambria Math" charset="0"/>
                              </a:rPr>
                              <m:t>1−</m:t>
                            </m:r>
                            <m:r>
                              <m:rPr>
                                <m:sty m:val="p"/>
                              </m:rPr>
                              <a:rPr lang="it-IT" sz="1800">
                                <a:solidFill>
                                  <a:schemeClr val="tx1"/>
                                </a:solidFill>
                                <a:latin typeface="Cambria Math" charset="0"/>
                              </a:rPr>
                              <m:t>p</m:t>
                            </m:r>
                          </m:den>
                        </m:f>
                      </m:sup>
                    </m:sSup>
                  </m:oMath>
                </a14:m>
                <a:endParaRPr lang="it-IT" sz="1800" dirty="0" smtClean="0">
                  <a:solidFill>
                    <a:schemeClr val="tx1"/>
                  </a:solidFill>
                </a:endParaRPr>
              </a:p>
              <a:p>
                <a:pPr marL="342900" lvl="1" indent="-342900"/>
                <a:r>
                  <a:rPr lang="it-IT" sz="1800" dirty="0">
                    <a:solidFill>
                      <a:schemeClr val="tx1"/>
                    </a:solidFill>
                  </a:rPr>
                  <a:t>Sia </a:t>
                </a:r>
                <a:r>
                  <a:rPr lang="it-IT" sz="1800" b="1" dirty="0" smtClean="0">
                    <a:solidFill>
                      <a:srgbClr val="162DCF"/>
                    </a:solidFill>
                  </a:rPr>
                  <a:t>F</a:t>
                </a:r>
                <a:r>
                  <a:rPr lang="it-IT" sz="1800" b="1" dirty="0">
                    <a:solidFill>
                      <a:srgbClr val="162DCF"/>
                    </a:solidFill>
                  </a:rPr>
                  <a:t>(k) = </a:t>
                </a:r>
                <a14:m>
                  <m:oMath xmlns:m="http://schemas.openxmlformats.org/officeDocument/2006/math">
                    <m:sSup>
                      <m:sSupPr>
                        <m:ctrlPr>
                          <a:rPr lang="it-IT" sz="1800" b="1">
                            <a:solidFill>
                              <a:srgbClr val="162DCF"/>
                            </a:solidFill>
                            <a:latin typeface="Cambria Math" charset="0"/>
                          </a:rPr>
                        </m:ctrlPr>
                      </m:sSupPr>
                      <m:e>
                        <m:r>
                          <m:rPr>
                            <m:nor/>
                          </m:rPr>
                          <a:rPr lang="it-IT" sz="1800" b="1" dirty="0">
                            <a:solidFill>
                              <a:srgbClr val="162DCF"/>
                            </a:solidFill>
                          </a:rPr>
                          <m:t>[ 1 + </m:t>
                        </m:r>
                        <m:r>
                          <m:rPr>
                            <m:nor/>
                          </m:rPr>
                          <a:rPr lang="it-IT" sz="1800" b="1" dirty="0">
                            <a:solidFill>
                              <a:srgbClr val="162DCF"/>
                            </a:solidFill>
                          </a:rPr>
                          <m:t>k</m:t>
                        </m:r>
                        <m:r>
                          <m:rPr>
                            <m:nor/>
                          </m:rPr>
                          <a:rPr lang="it-IT" sz="1800" b="1" dirty="0">
                            <a:solidFill>
                              <a:srgbClr val="162DCF"/>
                            </a:solidFill>
                          </a:rPr>
                          <m:t> </m:t>
                        </m:r>
                        <m:f>
                          <m:fPr>
                            <m:ctrlPr>
                              <a:rPr lang="bg-BG" sz="1800" b="1">
                                <a:solidFill>
                                  <a:srgbClr val="162DCF"/>
                                </a:solidFill>
                                <a:latin typeface="Cambria Math" charset="0"/>
                              </a:rPr>
                            </m:ctrlPr>
                          </m:fPr>
                          <m:num>
                            <m:r>
                              <a:rPr lang="it-IT" sz="1800" b="1" i="0">
                                <a:solidFill>
                                  <a:srgbClr val="162DCF"/>
                                </a:solidFill>
                                <a:latin typeface="Cambria Math" charset="0"/>
                              </a:rPr>
                              <m:t>(</m:t>
                            </m:r>
                            <m:r>
                              <a:rPr lang="it-IT" sz="1800" b="1" i="0">
                                <a:solidFill>
                                  <a:srgbClr val="162DCF"/>
                                </a:solidFill>
                                <a:latin typeface="Cambria Math" charset="0"/>
                              </a:rPr>
                              <m:t>𝟏</m:t>
                            </m:r>
                            <m:r>
                              <a:rPr lang="it-IT" sz="1800" b="1" i="0">
                                <a:solidFill>
                                  <a:srgbClr val="162DCF"/>
                                </a:solidFill>
                                <a:latin typeface="Cambria Math" charset="0"/>
                              </a:rPr>
                              <m:t>−</m:t>
                            </m:r>
                            <m:r>
                              <a:rPr lang="it-IT" sz="1800" b="1" i="0">
                                <a:solidFill>
                                  <a:srgbClr val="162DCF"/>
                                </a:solidFill>
                                <a:latin typeface="Cambria Math" charset="0"/>
                              </a:rPr>
                              <m:t>𝐩</m:t>
                            </m:r>
                            <m:r>
                              <a:rPr lang="it-IT" sz="1800" b="1" i="0">
                                <a:solidFill>
                                  <a:srgbClr val="162DCF"/>
                                </a:solidFill>
                                <a:latin typeface="Cambria Math" charset="0"/>
                              </a:rPr>
                              <m:t>)</m:t>
                            </m:r>
                          </m:num>
                          <m:den>
                            <m:r>
                              <a:rPr lang="it-IT" sz="1800" b="1" i="0">
                                <a:solidFill>
                                  <a:srgbClr val="162DCF"/>
                                </a:solidFill>
                                <a:latin typeface="Cambria Math" charset="0"/>
                              </a:rPr>
                              <m:t>𝐩</m:t>
                            </m:r>
                          </m:den>
                        </m:f>
                        <m:r>
                          <m:rPr>
                            <m:nor/>
                          </m:rPr>
                          <a:rPr lang="it-IT" sz="1800" b="1" dirty="0">
                            <a:solidFill>
                              <a:srgbClr val="162DCF"/>
                            </a:solidFill>
                          </a:rPr>
                          <m:t> ]</m:t>
                        </m:r>
                      </m:e>
                      <m:sup>
                        <m:r>
                          <m:rPr>
                            <m:nor/>
                          </m:rPr>
                          <a:rPr lang="it-IT" sz="1800" b="1" dirty="0">
                            <a:solidFill>
                              <a:srgbClr val="162DCF"/>
                            </a:solidFill>
                          </a:rPr>
                          <m:t>− </m:t>
                        </m:r>
                        <m:f>
                          <m:fPr>
                            <m:ctrlPr>
                              <a:rPr lang="bg-BG" sz="1800" b="1">
                                <a:solidFill>
                                  <a:srgbClr val="162DCF"/>
                                </a:solidFill>
                                <a:latin typeface="Cambria Math" charset="0"/>
                              </a:rPr>
                            </m:ctrlPr>
                          </m:fPr>
                          <m:num>
                            <m:r>
                              <a:rPr lang="it-IT" sz="1800" b="1" i="0">
                                <a:solidFill>
                                  <a:srgbClr val="162DCF"/>
                                </a:solidFill>
                                <a:latin typeface="Cambria Math" charset="0"/>
                              </a:rPr>
                              <m:t>𝟏</m:t>
                            </m:r>
                          </m:num>
                          <m:den>
                            <m:r>
                              <a:rPr lang="it-IT" sz="1800" b="1" i="0">
                                <a:solidFill>
                                  <a:srgbClr val="162DCF"/>
                                </a:solidFill>
                                <a:latin typeface="Cambria Math" charset="0"/>
                              </a:rPr>
                              <m:t>𝟏</m:t>
                            </m:r>
                            <m:r>
                              <a:rPr lang="it-IT" sz="1800" b="1" i="0">
                                <a:solidFill>
                                  <a:srgbClr val="162DCF"/>
                                </a:solidFill>
                                <a:latin typeface="Cambria Math" charset="0"/>
                              </a:rPr>
                              <m:t>−</m:t>
                            </m:r>
                            <m:r>
                              <a:rPr lang="it-IT" sz="1800" b="1" i="0">
                                <a:solidFill>
                                  <a:srgbClr val="162DCF"/>
                                </a:solidFill>
                                <a:latin typeface="Cambria Math" charset="0"/>
                              </a:rPr>
                              <m:t>𝐩</m:t>
                            </m:r>
                          </m:den>
                        </m:f>
                      </m:sup>
                    </m:sSup>
                  </m:oMath>
                </a14:m>
                <a:endParaRPr lang="it-IT" sz="1800" b="1" dirty="0">
                  <a:solidFill>
                    <a:schemeClr val="tx1"/>
                  </a:solidFill>
                </a:endParaRPr>
              </a:p>
              <a:p>
                <a:r>
                  <a:rPr lang="it-IT" sz="2000" dirty="0" smtClean="0">
                    <a:solidFill>
                      <a:schemeClr val="tx1"/>
                    </a:solidFill>
                  </a:rPr>
                  <a:t>allora,  </a:t>
                </a:r>
                <a14:m>
                  <m:oMath xmlns:m="http://schemas.openxmlformats.org/officeDocument/2006/math">
                    <m:f>
                      <m:fPr>
                        <m:ctrlPr>
                          <a:rPr lang="bg-BG" sz="2000" b="1" i="1" smtClean="0">
                            <a:solidFill>
                              <a:srgbClr val="C00000"/>
                            </a:solidFill>
                            <a:latin typeface="Cambria Math" charset="0"/>
                          </a:rPr>
                        </m:ctrlPr>
                      </m:fPr>
                      <m:num>
                        <m:r>
                          <a:rPr lang="it-IT" sz="2000" b="1" i="1">
                            <a:solidFill>
                              <a:srgbClr val="C00000"/>
                            </a:solidFill>
                            <a:latin typeface="Cambria Math" charset="0"/>
                          </a:rPr>
                          <m:t>𝟏</m:t>
                        </m:r>
                      </m:num>
                      <m:den>
                        <m:r>
                          <a:rPr lang="it-IT" sz="2000" b="1" i="1">
                            <a:solidFill>
                              <a:srgbClr val="C00000"/>
                            </a:solidFill>
                            <a:latin typeface="Cambria Math" charset="0"/>
                          </a:rPr>
                          <m:t>𝒕</m:t>
                        </m:r>
                      </m:den>
                    </m:f>
                  </m:oMath>
                </a14:m>
                <a:r>
                  <a:rPr lang="is-IS" b="1" dirty="0">
                    <a:solidFill>
                      <a:srgbClr val="C00000"/>
                    </a:solidFill>
                  </a:rPr>
                  <a:t> [ | A(t)</a:t>
                </a:r>
                <a:r>
                  <a:rPr lang="it-IT" b="1" dirty="0">
                    <a:solidFill>
                      <a:srgbClr val="C00000"/>
                    </a:solidFill>
                  </a:rPr>
                  <a:t> – A(t+1) </a:t>
                </a:r>
                <a:r>
                  <a:rPr lang="it-IT" b="1" dirty="0" smtClean="0">
                    <a:solidFill>
                      <a:srgbClr val="C00000"/>
                    </a:solidFill>
                  </a:rPr>
                  <a:t>|= </a:t>
                </a:r>
                <a:r>
                  <a:rPr lang="it-IT" b="1" dirty="0" err="1" smtClean="0">
                    <a:solidFill>
                      <a:srgbClr val="C00000"/>
                    </a:solidFill>
                  </a:rPr>
                  <a:t>F</a:t>
                </a:r>
                <a:r>
                  <a:rPr lang="it-IT" b="1" dirty="0" smtClean="0">
                    <a:solidFill>
                      <a:srgbClr val="C00000"/>
                    </a:solidFill>
                  </a:rPr>
                  <a:t>(k) - </a:t>
                </a:r>
                <a:r>
                  <a:rPr lang="it-IT" b="1" dirty="0" err="1" smtClean="0">
                    <a:solidFill>
                      <a:srgbClr val="C00000"/>
                    </a:solidFill>
                  </a:rPr>
                  <a:t>F</a:t>
                </a:r>
                <a:r>
                  <a:rPr lang="it-IT" b="1" dirty="0" smtClean="0">
                    <a:solidFill>
                      <a:srgbClr val="C00000"/>
                    </a:solidFill>
                  </a:rPr>
                  <a:t>(k+1) = </a:t>
                </a:r>
                <a:r>
                  <a:rPr lang="it-IT" b="1" dirty="0" err="1" smtClean="0">
                    <a:solidFill>
                      <a:srgbClr val="C00000"/>
                    </a:solidFill>
                  </a:rPr>
                  <a:t>f</a:t>
                </a:r>
                <a:r>
                  <a:rPr lang="it-IT" b="1" dirty="0" smtClean="0">
                    <a:solidFill>
                      <a:srgbClr val="C00000"/>
                    </a:solidFill>
                  </a:rPr>
                  <a:t>(k)</a:t>
                </a:r>
              </a:p>
              <a:p>
                <a:r>
                  <a:rPr lang="it-IT" dirty="0" smtClean="0">
                    <a:solidFill>
                      <a:schemeClr val="tx1"/>
                    </a:solidFill>
                  </a:rPr>
                  <a:t>approssimiamo </a:t>
                </a:r>
                <a:r>
                  <a:rPr lang="it-IT" dirty="0" err="1" smtClean="0">
                    <a:solidFill>
                      <a:schemeClr val="tx1"/>
                    </a:solidFill>
                  </a:rPr>
                  <a:t>f</a:t>
                </a:r>
                <a:r>
                  <a:rPr lang="it-IT" dirty="0" smtClean="0">
                    <a:solidFill>
                      <a:schemeClr val="tx1"/>
                    </a:solidFill>
                  </a:rPr>
                  <a:t>(k) con - </a:t>
                </a:r>
                <a14:m>
                  <m:oMath xmlns:m="http://schemas.openxmlformats.org/officeDocument/2006/math">
                    <m:f>
                      <m:fPr>
                        <m:ctrlPr>
                          <a:rPr lang="it-IT" sz="2000" i="1" smtClean="0">
                            <a:solidFill>
                              <a:schemeClr val="tx1"/>
                            </a:solidFill>
                            <a:latin typeface="Cambria Math" charset="0"/>
                          </a:rPr>
                        </m:ctrlPr>
                      </m:fPr>
                      <m:num>
                        <m:r>
                          <m:rPr>
                            <m:sty m:val="p"/>
                          </m:rPr>
                          <a:rPr lang="it-IT" sz="2000" i="0" smtClean="0">
                            <a:solidFill>
                              <a:schemeClr val="tx1"/>
                            </a:solidFill>
                            <a:latin typeface="Cambria Math" charset="0"/>
                          </a:rPr>
                          <m:t>d</m:t>
                        </m:r>
                        <m:r>
                          <m:rPr>
                            <m:sty m:val="p"/>
                          </m:rPr>
                          <a:rPr lang="it-IT" sz="2000" b="0" i="0" smtClean="0">
                            <a:solidFill>
                              <a:schemeClr val="tx1"/>
                            </a:solidFill>
                            <a:latin typeface="Cambria Math" charset="0"/>
                          </a:rPr>
                          <m:t>F</m:t>
                        </m:r>
                        <m:r>
                          <a:rPr lang="it-IT" sz="2000" b="0" i="0" smtClean="0">
                            <a:solidFill>
                              <a:schemeClr val="tx1"/>
                            </a:solidFill>
                            <a:latin typeface="Cambria Math" charset="0"/>
                          </a:rPr>
                          <m:t>(</m:t>
                        </m:r>
                        <m:r>
                          <m:rPr>
                            <m:sty m:val="p"/>
                          </m:rPr>
                          <a:rPr lang="it-IT" sz="2000" b="0" i="0" smtClean="0">
                            <a:solidFill>
                              <a:schemeClr val="tx1"/>
                            </a:solidFill>
                            <a:latin typeface="Cambria Math" charset="0"/>
                          </a:rPr>
                          <m:t>k</m:t>
                        </m:r>
                        <m:r>
                          <a:rPr lang="it-IT" sz="2000" b="0" i="0" smtClean="0">
                            <a:solidFill>
                              <a:schemeClr val="tx1"/>
                            </a:solidFill>
                            <a:latin typeface="Cambria Math" charset="0"/>
                          </a:rPr>
                          <m:t>)</m:t>
                        </m:r>
                      </m:num>
                      <m:den>
                        <m:r>
                          <m:rPr>
                            <m:sty m:val="p"/>
                          </m:rPr>
                          <a:rPr lang="it-IT" sz="2000" i="0" smtClean="0">
                            <a:solidFill>
                              <a:schemeClr val="tx1"/>
                            </a:solidFill>
                            <a:latin typeface="Cambria Math" charset="0"/>
                          </a:rPr>
                          <m:t>d</m:t>
                        </m:r>
                        <m:r>
                          <m:rPr>
                            <m:sty m:val="p"/>
                          </m:rPr>
                          <a:rPr lang="it-IT" sz="2000" b="0" i="0" smtClean="0">
                            <a:solidFill>
                              <a:schemeClr val="tx1"/>
                            </a:solidFill>
                            <a:latin typeface="Cambria Math" charset="0"/>
                          </a:rPr>
                          <m:t>k</m:t>
                        </m:r>
                      </m:den>
                    </m:f>
                  </m:oMath>
                </a14:m>
                <a:endParaRPr lang="it-IT" sz="2000" dirty="0" smtClean="0">
                  <a:solidFill>
                    <a:schemeClr val="tx1"/>
                  </a:solidFill>
                </a:endParaRPr>
              </a:p>
              <a:p>
                <a:pPr lvl="1"/>
                <a:r>
                  <a:rPr lang="it-IT" dirty="0" smtClean="0">
                    <a:solidFill>
                      <a:schemeClr val="tx1"/>
                    </a:solidFill>
                  </a:rPr>
                  <a:t>infatti </a:t>
                </a:r>
                <a:r>
                  <a:rPr lang="it-IT" dirty="0" err="1">
                    <a:solidFill>
                      <a:schemeClr val="tx1"/>
                    </a:solidFill>
                  </a:rPr>
                  <a:t>F</a:t>
                </a:r>
                <a:r>
                  <a:rPr lang="it-IT" dirty="0">
                    <a:solidFill>
                      <a:schemeClr val="tx1"/>
                    </a:solidFill>
                  </a:rPr>
                  <a:t>(k)-</a:t>
                </a:r>
                <a:r>
                  <a:rPr lang="it-IT" dirty="0" err="1">
                    <a:solidFill>
                      <a:schemeClr val="tx1"/>
                    </a:solidFill>
                  </a:rPr>
                  <a:t>F</a:t>
                </a:r>
                <a:r>
                  <a:rPr lang="it-IT" dirty="0">
                    <a:solidFill>
                      <a:schemeClr val="tx1"/>
                    </a:solidFill>
                  </a:rPr>
                  <a:t>(k+1) = </a:t>
                </a:r>
                <a:r>
                  <a:rPr lang="it-IT" dirty="0" smtClean="0">
                    <a:solidFill>
                      <a:schemeClr val="tx1"/>
                    </a:solidFill>
                  </a:rPr>
                  <a:t>- </a:t>
                </a:r>
                <a:r>
                  <a:rPr lang="it-IT" sz="2000" dirty="0" smtClean="0">
                    <a:solidFill>
                      <a:schemeClr val="tx1"/>
                    </a:solidFill>
                  </a:rPr>
                  <a:t>[</a:t>
                </a:r>
                <a:r>
                  <a:rPr lang="it-IT" dirty="0" smtClean="0">
                    <a:solidFill>
                      <a:schemeClr val="tx1"/>
                    </a:solidFill>
                  </a:rPr>
                  <a:t> - </a:t>
                </a:r>
                <a14:m>
                  <m:oMath xmlns:m="http://schemas.openxmlformats.org/officeDocument/2006/math">
                    <m:f>
                      <m:fPr>
                        <m:ctrlPr>
                          <a:rPr lang="bg-BG" i="1" smtClean="0">
                            <a:solidFill>
                              <a:schemeClr val="tx1"/>
                            </a:solidFill>
                            <a:latin typeface="Cambria Math" charset="0"/>
                          </a:rPr>
                        </m:ctrlPr>
                      </m:fPr>
                      <m:num>
                        <m:r>
                          <m:rPr>
                            <m:nor/>
                          </m:rPr>
                          <a:rPr lang="it-IT" dirty="0">
                            <a:solidFill>
                              <a:schemeClr val="tx1"/>
                            </a:solidFill>
                          </a:rPr>
                          <m:t>F</m:t>
                        </m:r>
                        <m:r>
                          <m:rPr>
                            <m:nor/>
                          </m:rPr>
                          <a:rPr lang="it-IT" dirty="0">
                            <a:solidFill>
                              <a:schemeClr val="tx1"/>
                            </a:solidFill>
                          </a:rPr>
                          <m:t>(</m:t>
                        </m:r>
                        <m:r>
                          <m:rPr>
                            <m:nor/>
                          </m:rPr>
                          <a:rPr lang="it-IT" dirty="0">
                            <a:solidFill>
                              <a:schemeClr val="tx1"/>
                            </a:solidFill>
                          </a:rPr>
                          <m:t>k</m:t>
                        </m:r>
                        <m:r>
                          <m:rPr>
                            <m:nor/>
                          </m:rPr>
                          <a:rPr lang="it-IT" dirty="0">
                            <a:solidFill>
                              <a:schemeClr val="tx1"/>
                            </a:solidFill>
                          </a:rPr>
                          <m:t>)−</m:t>
                        </m:r>
                        <m:r>
                          <m:rPr>
                            <m:nor/>
                          </m:rPr>
                          <a:rPr lang="it-IT" dirty="0">
                            <a:solidFill>
                              <a:schemeClr val="tx1"/>
                            </a:solidFill>
                          </a:rPr>
                          <m:t>F</m:t>
                        </m:r>
                        <m:r>
                          <m:rPr>
                            <m:nor/>
                          </m:rPr>
                          <a:rPr lang="it-IT" dirty="0">
                            <a:solidFill>
                              <a:schemeClr val="tx1"/>
                            </a:solidFill>
                          </a:rPr>
                          <m:t>(</m:t>
                        </m:r>
                        <m:r>
                          <m:rPr>
                            <m:nor/>
                          </m:rPr>
                          <a:rPr lang="it-IT" dirty="0">
                            <a:solidFill>
                              <a:schemeClr val="tx1"/>
                            </a:solidFill>
                          </a:rPr>
                          <m:t>k</m:t>
                        </m:r>
                        <m:r>
                          <m:rPr>
                            <m:nor/>
                          </m:rPr>
                          <a:rPr lang="it-IT" dirty="0">
                            <a:solidFill>
                              <a:schemeClr val="tx1"/>
                            </a:solidFill>
                          </a:rPr>
                          <m:t>+1) </m:t>
                        </m:r>
                      </m:num>
                      <m:den>
                        <m:r>
                          <a:rPr lang="it-IT" b="0" i="1" smtClean="0">
                            <a:solidFill>
                              <a:schemeClr val="tx1"/>
                            </a:solidFill>
                            <a:latin typeface="Cambria Math" charset="0"/>
                          </a:rPr>
                          <m:t>1</m:t>
                        </m:r>
                      </m:den>
                    </m:f>
                  </m:oMath>
                </a14:m>
                <a:r>
                  <a:rPr lang="it-IT" dirty="0" smtClean="0">
                    <a:solidFill>
                      <a:schemeClr val="tx1"/>
                    </a:solidFill>
                  </a:rPr>
                  <a:t> </a:t>
                </a:r>
                <a:r>
                  <a:rPr lang="it-IT" sz="2000" dirty="0" smtClean="0">
                    <a:solidFill>
                      <a:schemeClr val="tx1"/>
                    </a:solidFill>
                  </a:rPr>
                  <a:t>]</a:t>
                </a:r>
                <a:r>
                  <a:rPr lang="it-IT" dirty="0" smtClean="0">
                    <a:solidFill>
                      <a:schemeClr val="tx1"/>
                    </a:solidFill>
                  </a:rPr>
                  <a:t> = </a:t>
                </a:r>
                <a:r>
                  <a:rPr lang="it-IT" dirty="0">
                    <a:solidFill>
                      <a:schemeClr val="tx1"/>
                    </a:solidFill>
                  </a:rPr>
                  <a:t>- </a:t>
                </a:r>
                <a:r>
                  <a:rPr lang="it-IT" sz="1800" dirty="0">
                    <a:solidFill>
                      <a:schemeClr val="tx1"/>
                    </a:solidFill>
                  </a:rPr>
                  <a:t>[</a:t>
                </a:r>
                <a:r>
                  <a:rPr lang="it-IT" dirty="0">
                    <a:solidFill>
                      <a:schemeClr val="tx1"/>
                    </a:solidFill>
                  </a:rPr>
                  <a:t> </a:t>
                </a:r>
                <a:r>
                  <a:rPr lang="it-IT" dirty="0" smtClean="0">
                    <a:solidFill>
                      <a:schemeClr val="tx1"/>
                    </a:solidFill>
                  </a:rPr>
                  <a:t> </a:t>
                </a:r>
                <a14:m>
                  <m:oMath xmlns:m="http://schemas.openxmlformats.org/officeDocument/2006/math">
                    <m:f>
                      <m:fPr>
                        <m:ctrlPr>
                          <a:rPr lang="bg-BG" i="1">
                            <a:solidFill>
                              <a:schemeClr val="tx1"/>
                            </a:solidFill>
                            <a:latin typeface="Cambria Math" charset="0"/>
                          </a:rPr>
                        </m:ctrlPr>
                      </m:fPr>
                      <m:num>
                        <m:r>
                          <m:rPr>
                            <m:nor/>
                          </m:rPr>
                          <a:rPr lang="it-IT" dirty="0">
                            <a:solidFill>
                              <a:schemeClr val="tx1"/>
                            </a:solidFill>
                          </a:rPr>
                          <m:t>F</m:t>
                        </m:r>
                        <m:r>
                          <m:rPr>
                            <m:nor/>
                          </m:rPr>
                          <a:rPr lang="it-IT" dirty="0">
                            <a:solidFill>
                              <a:schemeClr val="tx1"/>
                            </a:solidFill>
                          </a:rPr>
                          <m:t>(</m:t>
                        </m:r>
                        <m:r>
                          <m:rPr>
                            <m:nor/>
                          </m:rPr>
                          <a:rPr lang="it-IT" dirty="0">
                            <a:solidFill>
                              <a:schemeClr val="tx1"/>
                            </a:solidFill>
                          </a:rPr>
                          <m:t>k</m:t>
                        </m:r>
                        <m:r>
                          <m:rPr>
                            <m:nor/>
                          </m:rPr>
                          <a:rPr lang="it-IT" b="0" i="0" dirty="0" smtClean="0">
                            <a:solidFill>
                              <a:schemeClr val="tx1"/>
                            </a:solidFill>
                          </a:rPr>
                          <m:t>+1</m:t>
                        </m:r>
                        <m:r>
                          <m:rPr>
                            <m:nor/>
                          </m:rPr>
                          <a:rPr lang="it-IT" dirty="0">
                            <a:solidFill>
                              <a:schemeClr val="tx1"/>
                            </a:solidFill>
                          </a:rPr>
                          <m:t>)−</m:t>
                        </m:r>
                        <m:r>
                          <m:rPr>
                            <m:nor/>
                          </m:rPr>
                          <a:rPr lang="it-IT" dirty="0">
                            <a:solidFill>
                              <a:schemeClr val="tx1"/>
                            </a:solidFill>
                          </a:rPr>
                          <m:t>F</m:t>
                        </m:r>
                        <m:r>
                          <m:rPr>
                            <m:nor/>
                          </m:rPr>
                          <a:rPr lang="it-IT" dirty="0">
                            <a:solidFill>
                              <a:schemeClr val="tx1"/>
                            </a:solidFill>
                          </a:rPr>
                          <m:t>(</m:t>
                        </m:r>
                        <m:r>
                          <m:rPr>
                            <m:nor/>
                          </m:rPr>
                          <a:rPr lang="it-IT" dirty="0">
                            <a:solidFill>
                              <a:schemeClr val="tx1"/>
                            </a:solidFill>
                          </a:rPr>
                          <m:t>k</m:t>
                        </m:r>
                        <m:r>
                          <m:rPr>
                            <m:nor/>
                          </m:rPr>
                          <a:rPr lang="it-IT" dirty="0">
                            <a:solidFill>
                              <a:schemeClr val="tx1"/>
                            </a:solidFill>
                          </a:rPr>
                          <m:t>) </m:t>
                        </m:r>
                      </m:num>
                      <m:den>
                        <m:r>
                          <a:rPr lang="it-IT" i="1">
                            <a:solidFill>
                              <a:schemeClr val="tx1"/>
                            </a:solidFill>
                            <a:latin typeface="Cambria Math" charset="0"/>
                          </a:rPr>
                          <m:t>1</m:t>
                        </m:r>
                      </m:den>
                    </m:f>
                  </m:oMath>
                </a14:m>
                <a:r>
                  <a:rPr lang="it-IT" dirty="0">
                    <a:solidFill>
                      <a:schemeClr val="tx1"/>
                    </a:solidFill>
                  </a:rPr>
                  <a:t> </a:t>
                </a:r>
                <a:r>
                  <a:rPr lang="it-IT" sz="1800" dirty="0">
                    <a:solidFill>
                      <a:schemeClr val="tx1"/>
                    </a:solidFill>
                  </a:rPr>
                  <a:t>]</a:t>
                </a:r>
                <a:r>
                  <a:rPr lang="it-IT" dirty="0">
                    <a:solidFill>
                      <a:schemeClr val="tx1"/>
                    </a:solidFill>
                  </a:rPr>
                  <a:t>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 </a:t>
                </a:r>
                <a14:m>
                  <m:oMath xmlns:m="http://schemas.openxmlformats.org/officeDocument/2006/math">
                    <m:f>
                      <m:fPr>
                        <m:ctrlPr>
                          <a:rPr lang="it-IT" sz="1800" i="1">
                            <a:solidFill>
                              <a:schemeClr val="tx1"/>
                            </a:solidFill>
                            <a:latin typeface="Cambria Math" charset="0"/>
                          </a:rPr>
                        </m:ctrlPr>
                      </m:fPr>
                      <m:num>
                        <m:r>
                          <m:rPr>
                            <m:sty m:val="p"/>
                          </m:rPr>
                          <a:rPr lang="it-IT" sz="1800">
                            <a:solidFill>
                              <a:schemeClr val="tx1"/>
                            </a:solidFill>
                            <a:latin typeface="Cambria Math" charset="0"/>
                          </a:rPr>
                          <m:t>dF</m:t>
                        </m:r>
                        <m:r>
                          <a:rPr lang="it-IT" sz="1800">
                            <a:solidFill>
                              <a:schemeClr val="tx1"/>
                            </a:solidFill>
                            <a:latin typeface="Cambria Math" charset="0"/>
                          </a:rPr>
                          <m:t>(</m:t>
                        </m:r>
                        <m:r>
                          <m:rPr>
                            <m:sty m:val="p"/>
                          </m:rPr>
                          <a:rPr lang="it-IT" sz="1800">
                            <a:solidFill>
                              <a:schemeClr val="tx1"/>
                            </a:solidFill>
                            <a:latin typeface="Cambria Math" charset="0"/>
                          </a:rPr>
                          <m:t>k</m:t>
                        </m:r>
                        <m:r>
                          <a:rPr lang="it-IT" sz="1800">
                            <a:solidFill>
                              <a:schemeClr val="tx1"/>
                            </a:solidFill>
                            <a:latin typeface="Cambria Math" charset="0"/>
                          </a:rPr>
                          <m:t>)</m:t>
                        </m:r>
                      </m:num>
                      <m:den>
                        <m:r>
                          <m:rPr>
                            <m:sty m:val="p"/>
                          </m:rPr>
                          <a:rPr lang="it-IT" sz="1800">
                            <a:solidFill>
                              <a:schemeClr val="tx1"/>
                            </a:solidFill>
                            <a:latin typeface="Cambria Math" charset="0"/>
                          </a:rPr>
                          <m:t>dk</m:t>
                        </m:r>
                      </m:den>
                    </m:f>
                  </m:oMath>
                </a14:m>
                <a:endParaRPr lang="it-IT" sz="1800" dirty="0">
                  <a:solidFill>
                    <a:schemeClr val="tx1"/>
                  </a:solidFill>
                </a:endParaRPr>
              </a:p>
              <a:p>
                <a:r>
                  <a:rPr lang="it-IT" dirty="0" smtClean="0">
                    <a:solidFill>
                      <a:schemeClr val="tx1"/>
                    </a:solidFill>
                  </a:rPr>
                  <a:t>Quindi: </a:t>
                </a:r>
                <a14:m>
                  <m:oMath xmlns:m="http://schemas.openxmlformats.org/officeDocument/2006/math">
                    <m:f>
                      <m:fPr>
                        <m:ctrlPr>
                          <a:rPr lang="bg-BG" sz="2000" i="1">
                            <a:solidFill>
                              <a:schemeClr val="tx1"/>
                            </a:solidFill>
                            <a:latin typeface="Cambria Math" charset="0"/>
                          </a:rPr>
                        </m:ctrlPr>
                      </m:fPr>
                      <m:num>
                        <m:r>
                          <a:rPr lang="it-IT" sz="2000">
                            <a:solidFill>
                              <a:schemeClr val="tx1"/>
                            </a:solidFill>
                            <a:latin typeface="Cambria Math" charset="0"/>
                          </a:rPr>
                          <m:t>1</m:t>
                        </m:r>
                      </m:num>
                      <m:den>
                        <m:r>
                          <m:rPr>
                            <m:sty m:val="p"/>
                          </m:rPr>
                          <a:rPr lang="it-IT" sz="2000">
                            <a:solidFill>
                              <a:schemeClr val="tx1"/>
                            </a:solidFill>
                            <a:latin typeface="Cambria Math" charset="0"/>
                          </a:rPr>
                          <m:t>t</m:t>
                        </m:r>
                      </m:den>
                    </m:f>
                  </m:oMath>
                </a14:m>
                <a:r>
                  <a:rPr lang="is-IS" dirty="0">
                    <a:solidFill>
                      <a:schemeClr val="tx1"/>
                    </a:solidFill>
                  </a:rPr>
                  <a:t> [ | A(t)</a:t>
                </a:r>
                <a:r>
                  <a:rPr lang="it-IT" dirty="0">
                    <a:solidFill>
                      <a:schemeClr val="tx1"/>
                    </a:solidFill>
                  </a:rPr>
                  <a:t> – A(t+1) </a:t>
                </a:r>
                <a:r>
                  <a:rPr lang="it-IT" dirty="0" smtClean="0">
                    <a:solidFill>
                      <a:schemeClr val="tx1"/>
                    </a:solidFill>
                  </a:rPr>
                  <a:t>|= </a:t>
                </a:r>
                <a:r>
                  <a:rPr lang="it-IT" dirty="0" err="1">
                    <a:solidFill>
                      <a:schemeClr val="tx1"/>
                    </a:solidFill>
                  </a:rPr>
                  <a:t>f</a:t>
                </a:r>
                <a:r>
                  <a:rPr lang="it-IT" dirty="0">
                    <a:solidFill>
                      <a:schemeClr val="tx1"/>
                    </a:solidFill>
                  </a:rPr>
                  <a:t>(k</a:t>
                </a:r>
                <a:r>
                  <a:rPr lang="it-IT" dirty="0" smtClean="0">
                    <a:solidFill>
                      <a:schemeClr val="tx1"/>
                    </a:solidFill>
                  </a:rPr>
                  <a:t>)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 </a:t>
                </a:r>
                <a14:m>
                  <m:oMath xmlns:m="http://schemas.openxmlformats.org/officeDocument/2006/math">
                    <m:f>
                      <m:fPr>
                        <m:ctrlPr>
                          <a:rPr lang="it-IT" i="1">
                            <a:solidFill>
                              <a:schemeClr val="tx1"/>
                            </a:solidFill>
                            <a:latin typeface="Cambria Math" charset="0"/>
                          </a:rPr>
                        </m:ctrlPr>
                      </m:fPr>
                      <m:num>
                        <m:r>
                          <m:rPr>
                            <m:sty m:val="p"/>
                          </m:rPr>
                          <a:rPr lang="it-IT">
                            <a:solidFill>
                              <a:schemeClr val="tx1"/>
                            </a:solidFill>
                            <a:latin typeface="Cambria Math" charset="0"/>
                          </a:rPr>
                          <m:t>dF</m:t>
                        </m:r>
                        <m:r>
                          <a:rPr lang="it-IT">
                            <a:solidFill>
                              <a:schemeClr val="tx1"/>
                            </a:solidFill>
                            <a:latin typeface="Cambria Math" charset="0"/>
                          </a:rPr>
                          <m:t>(</m:t>
                        </m:r>
                        <m:r>
                          <m:rPr>
                            <m:sty m:val="p"/>
                          </m:rPr>
                          <a:rPr lang="it-IT">
                            <a:solidFill>
                              <a:schemeClr val="tx1"/>
                            </a:solidFill>
                            <a:latin typeface="Cambria Math" charset="0"/>
                          </a:rPr>
                          <m:t>k</m:t>
                        </m:r>
                        <m:r>
                          <a:rPr lang="it-IT">
                            <a:solidFill>
                              <a:schemeClr val="tx1"/>
                            </a:solidFill>
                            <a:latin typeface="Cambria Math" charset="0"/>
                          </a:rPr>
                          <m:t>)</m:t>
                        </m:r>
                      </m:num>
                      <m:den>
                        <m:r>
                          <m:rPr>
                            <m:sty m:val="p"/>
                          </m:rPr>
                          <a:rPr lang="it-IT">
                            <a:solidFill>
                              <a:schemeClr val="tx1"/>
                            </a:solidFill>
                            <a:latin typeface="Cambria Math" charset="0"/>
                          </a:rPr>
                          <m:t>dk</m:t>
                        </m:r>
                      </m:den>
                    </m:f>
                  </m:oMath>
                </a14:m>
                <a:r>
                  <a:rPr lang="it-IT" dirty="0" smtClean="0">
                    <a:solidFill>
                      <a:schemeClr val="tx1"/>
                    </a:solidFill>
                  </a:rPr>
                  <a:t> = -  </a:t>
                </a:r>
                <a14:m>
                  <m:oMath xmlns:m="http://schemas.openxmlformats.org/officeDocument/2006/math">
                    <m:f>
                      <m:fPr>
                        <m:ctrlPr>
                          <a:rPr lang="bg-BG" i="1">
                            <a:solidFill>
                              <a:schemeClr val="tx1"/>
                            </a:solidFill>
                            <a:latin typeface="Cambria Math" charset="0"/>
                          </a:rPr>
                        </m:ctrlPr>
                      </m:fPr>
                      <m:num>
                        <m:r>
                          <a:rPr lang="it-IT">
                            <a:solidFill>
                              <a:schemeClr val="tx1"/>
                            </a:solidFill>
                            <a:latin typeface="Cambria Math" charset="0"/>
                          </a:rPr>
                          <m:t>(1−</m:t>
                        </m:r>
                        <m:r>
                          <m:rPr>
                            <m:sty m:val="p"/>
                          </m:rPr>
                          <a:rPr lang="it-IT">
                            <a:solidFill>
                              <a:schemeClr val="tx1"/>
                            </a:solidFill>
                            <a:latin typeface="Cambria Math" charset="0"/>
                          </a:rPr>
                          <m:t>p</m:t>
                        </m:r>
                        <m:r>
                          <a:rPr lang="it-IT">
                            <a:solidFill>
                              <a:schemeClr val="tx1"/>
                            </a:solidFill>
                            <a:latin typeface="Cambria Math" charset="0"/>
                          </a:rPr>
                          <m:t>)</m:t>
                        </m:r>
                      </m:num>
                      <m:den>
                        <m:r>
                          <m:rPr>
                            <m:sty m:val="p"/>
                          </m:rPr>
                          <a:rPr lang="it-IT">
                            <a:solidFill>
                              <a:schemeClr val="tx1"/>
                            </a:solidFill>
                            <a:latin typeface="Cambria Math" charset="0"/>
                          </a:rPr>
                          <m:t>p</m:t>
                        </m:r>
                      </m:den>
                    </m:f>
                  </m:oMath>
                </a14:m>
                <a:r>
                  <a:rPr lang="it-IT" dirty="0" smtClean="0">
                    <a:solidFill>
                      <a:schemeClr val="tx1"/>
                    </a:solidFill>
                  </a:rPr>
                  <a:t>  [ - </a:t>
                </a:r>
                <a14:m>
                  <m:oMath xmlns:m="http://schemas.openxmlformats.org/officeDocument/2006/math">
                    <m:f>
                      <m:fPr>
                        <m:ctrlPr>
                          <a:rPr lang="bg-BG" i="1">
                            <a:solidFill>
                              <a:schemeClr val="tx1"/>
                            </a:solidFill>
                            <a:latin typeface="Cambria Math" charset="0"/>
                          </a:rPr>
                        </m:ctrlPr>
                      </m:fPr>
                      <m:num>
                        <m:r>
                          <a:rPr lang="it-IT" b="0" i="0" smtClean="0">
                            <a:solidFill>
                              <a:schemeClr val="tx1"/>
                            </a:solidFill>
                            <a:latin typeface="Cambria Math" charset="0"/>
                          </a:rPr>
                          <m:t>1</m:t>
                        </m:r>
                      </m:num>
                      <m:den>
                        <m:r>
                          <a:rPr lang="it-IT" b="0" i="0" smtClean="0">
                            <a:solidFill>
                              <a:schemeClr val="tx1"/>
                            </a:solidFill>
                            <a:latin typeface="Cambria Math" charset="0"/>
                          </a:rPr>
                          <m:t>1−</m:t>
                        </m:r>
                        <m:r>
                          <m:rPr>
                            <m:sty m:val="p"/>
                          </m:rPr>
                          <a:rPr lang="it-IT" b="0" i="0" smtClean="0">
                            <a:solidFill>
                              <a:schemeClr val="tx1"/>
                            </a:solidFill>
                            <a:latin typeface="Cambria Math" charset="0"/>
                          </a:rPr>
                          <m:t>p</m:t>
                        </m:r>
                      </m:den>
                    </m:f>
                  </m:oMath>
                </a14:m>
                <a:r>
                  <a:rPr lang="it-IT" dirty="0" smtClean="0">
                    <a:solidFill>
                      <a:schemeClr val="tx1"/>
                    </a:solidFill>
                  </a:rPr>
                  <a:t> </a:t>
                </a:r>
                <a:r>
                  <a:rPr lang="it-IT" dirty="0" smtClean="0">
                    <a:solidFill>
                      <a:schemeClr val="tx1"/>
                    </a:solidFill>
                  </a:rPr>
                  <a:t>] </a:t>
                </a:r>
                <a14:m>
                  <m:oMath xmlns:m="http://schemas.openxmlformats.org/officeDocument/2006/math">
                    <m:sSup>
                      <m:sSupPr>
                        <m:ctrlPr>
                          <a:rPr lang="it-IT" sz="2000" i="1">
                            <a:solidFill>
                              <a:schemeClr val="tx1"/>
                            </a:solidFill>
                            <a:latin typeface="Cambria Math" charset="0"/>
                          </a:rPr>
                        </m:ctrlPr>
                      </m:sSupPr>
                      <m:e>
                        <m:r>
                          <m:rPr>
                            <m:nor/>
                          </m:rPr>
                          <a:rPr lang="it-IT" sz="2000" dirty="0">
                            <a:solidFill>
                              <a:schemeClr val="tx1"/>
                            </a:solidFill>
                          </a:rPr>
                          <m:t>[ 1 + </m:t>
                        </m:r>
                        <m:r>
                          <m:rPr>
                            <m:nor/>
                          </m:rPr>
                          <a:rPr lang="it-IT" sz="2000" dirty="0">
                            <a:solidFill>
                              <a:schemeClr val="tx1"/>
                            </a:solidFill>
                          </a:rPr>
                          <m:t>k</m:t>
                        </m:r>
                        <m:r>
                          <m:rPr>
                            <m:nor/>
                          </m:rPr>
                          <a:rPr lang="it-IT" sz="2000" dirty="0">
                            <a:solidFill>
                              <a:schemeClr val="tx1"/>
                            </a:solidFill>
                          </a:rPr>
                          <m:t> </m:t>
                        </m:r>
                        <m:f>
                          <m:fPr>
                            <m:ctrlPr>
                              <a:rPr lang="bg-BG" sz="2000" i="1">
                                <a:solidFill>
                                  <a:schemeClr val="tx1"/>
                                </a:solidFill>
                                <a:latin typeface="Cambria Math" charset="0"/>
                              </a:rPr>
                            </m:ctrlPr>
                          </m:fPr>
                          <m:num>
                            <m:r>
                              <a:rPr lang="it-IT" sz="2000">
                                <a:solidFill>
                                  <a:schemeClr val="tx1"/>
                                </a:solidFill>
                                <a:latin typeface="Cambria Math" charset="0"/>
                              </a:rPr>
                              <m:t>(1−</m:t>
                            </m:r>
                            <m:r>
                              <m:rPr>
                                <m:sty m:val="p"/>
                              </m:rPr>
                              <a:rPr lang="it-IT" sz="2000">
                                <a:solidFill>
                                  <a:schemeClr val="tx1"/>
                                </a:solidFill>
                                <a:latin typeface="Cambria Math" charset="0"/>
                              </a:rPr>
                              <m:t>p</m:t>
                            </m:r>
                            <m:r>
                              <a:rPr lang="it-IT" sz="2000">
                                <a:solidFill>
                                  <a:schemeClr val="tx1"/>
                                </a:solidFill>
                                <a:latin typeface="Cambria Math" charset="0"/>
                              </a:rPr>
                              <m:t>)</m:t>
                            </m:r>
                          </m:num>
                          <m:den>
                            <m:r>
                              <m:rPr>
                                <m:sty m:val="p"/>
                              </m:rPr>
                              <a:rPr lang="it-IT" sz="2000">
                                <a:solidFill>
                                  <a:schemeClr val="tx1"/>
                                </a:solidFill>
                                <a:latin typeface="Cambria Math" charset="0"/>
                              </a:rPr>
                              <m:t>p</m:t>
                            </m:r>
                          </m:den>
                        </m:f>
                        <m:r>
                          <m:rPr>
                            <m:nor/>
                          </m:rPr>
                          <a:rPr lang="it-IT" sz="2000" dirty="0">
                            <a:solidFill>
                              <a:schemeClr val="tx1"/>
                            </a:solidFill>
                          </a:rPr>
                          <m:t> ]</m:t>
                        </m:r>
                      </m:e>
                      <m:sup>
                        <m:r>
                          <m:rPr>
                            <m:nor/>
                          </m:rPr>
                          <a:rPr lang="it-IT" sz="2000" dirty="0">
                            <a:solidFill>
                              <a:schemeClr val="tx1"/>
                            </a:solidFill>
                          </a:rPr>
                          <m:t>− </m:t>
                        </m:r>
                        <m:f>
                          <m:fPr>
                            <m:ctrlPr>
                              <a:rPr lang="bg-BG" sz="2000" i="1">
                                <a:solidFill>
                                  <a:schemeClr val="tx1"/>
                                </a:solidFill>
                                <a:latin typeface="Cambria Math" charset="0"/>
                              </a:rPr>
                            </m:ctrlPr>
                          </m:fPr>
                          <m:num>
                            <m:r>
                              <a:rPr lang="it-IT" sz="2000">
                                <a:solidFill>
                                  <a:schemeClr val="tx1"/>
                                </a:solidFill>
                                <a:latin typeface="Cambria Math" charset="0"/>
                              </a:rPr>
                              <m:t>1</m:t>
                            </m:r>
                          </m:num>
                          <m:den>
                            <m:r>
                              <a:rPr lang="it-IT" sz="2000">
                                <a:solidFill>
                                  <a:schemeClr val="tx1"/>
                                </a:solidFill>
                                <a:latin typeface="Cambria Math" charset="0"/>
                              </a:rPr>
                              <m:t>1−</m:t>
                            </m:r>
                            <m:r>
                              <m:rPr>
                                <m:sty m:val="p"/>
                              </m:rPr>
                              <a:rPr lang="it-IT" sz="2000">
                                <a:solidFill>
                                  <a:schemeClr val="tx1"/>
                                </a:solidFill>
                                <a:latin typeface="Cambria Math" charset="0"/>
                              </a:rPr>
                              <m:t>p</m:t>
                            </m:r>
                          </m:den>
                        </m:f>
                        <m:r>
                          <m:rPr>
                            <m:nor/>
                          </m:rPr>
                          <a:rPr lang="it-IT" sz="2000" b="0" i="0" smtClean="0">
                            <a:solidFill>
                              <a:schemeClr val="tx1"/>
                            </a:solidFill>
                            <a:latin typeface="Cambria Math" charset="0"/>
                          </a:rPr>
                          <m:t> </m:t>
                        </m:r>
                        <m:r>
                          <m:rPr>
                            <m:nor/>
                          </m:rPr>
                          <a:rPr lang="it-IT" sz="2000" b="0" i="0" dirty="0" smtClean="0">
                            <a:solidFill>
                              <a:schemeClr val="tx1"/>
                            </a:solidFill>
                            <a:latin typeface="Cambria Math" charset="0"/>
                          </a:rPr>
                          <m:t>−1 </m:t>
                        </m:r>
                      </m:sup>
                    </m:sSup>
                  </m:oMath>
                </a14:m>
                <a:endParaRPr lang="it-IT" sz="2000" dirty="0" smtClean="0">
                  <a:solidFill>
                    <a:schemeClr val="tx1"/>
                  </a:solidFill>
                </a:endParaRPr>
              </a:p>
              <a:p>
                <a:r>
                  <a:rPr lang="it-IT" dirty="0" smtClean="0">
                    <a:solidFill>
                      <a:schemeClr val="tx1"/>
                    </a:solidFill>
                  </a:rPr>
                  <a:t>ossia</a:t>
                </a:r>
                <a:r>
                  <a:rPr lang="it-IT" dirty="0" smtClean="0">
                    <a:solidFill>
                      <a:schemeClr val="tx1"/>
                    </a:solidFill>
                  </a:rPr>
                  <a:t>,  </a:t>
                </a:r>
                <a:r>
                  <a:rPr lang="it-IT" b="1" dirty="0" smtClean="0">
                    <a:solidFill>
                      <a:srgbClr val="C00000"/>
                    </a:solidFill>
                  </a:rPr>
                  <a:t>f</a:t>
                </a:r>
                <a:r>
                  <a:rPr lang="it-IT" b="1" dirty="0" smtClean="0">
                    <a:solidFill>
                      <a:srgbClr val="C00000"/>
                    </a:solidFill>
                  </a:rPr>
                  <a:t>(k) = </a:t>
                </a:r>
                <a14:m>
                  <m:oMath xmlns:m="http://schemas.openxmlformats.org/officeDocument/2006/math">
                    <m:f>
                      <m:fPr>
                        <m:ctrlPr>
                          <a:rPr lang="bg-BG" b="1" i="1">
                            <a:solidFill>
                              <a:srgbClr val="C00000"/>
                            </a:solidFill>
                            <a:latin typeface="Cambria Math" charset="0"/>
                          </a:rPr>
                        </m:ctrlPr>
                      </m:fPr>
                      <m:num>
                        <m:r>
                          <a:rPr lang="it-IT" b="1" i="0" smtClean="0">
                            <a:solidFill>
                              <a:srgbClr val="C00000"/>
                            </a:solidFill>
                            <a:latin typeface="Cambria Math" charset="0"/>
                          </a:rPr>
                          <m:t>𝟏</m:t>
                        </m:r>
                      </m:num>
                      <m:den>
                        <m:r>
                          <a:rPr lang="it-IT" b="1" i="1">
                            <a:solidFill>
                              <a:srgbClr val="C00000"/>
                            </a:solidFill>
                            <a:latin typeface="Cambria Math" charset="0"/>
                          </a:rPr>
                          <m:t>𝒑</m:t>
                        </m:r>
                      </m:den>
                    </m:f>
                  </m:oMath>
                </a14:m>
                <a:r>
                  <a:rPr lang="it-IT" b="1" dirty="0">
                    <a:solidFill>
                      <a:srgbClr val="C00000"/>
                    </a:solidFill>
                  </a:rPr>
                  <a:t>  </a:t>
                </a:r>
                <a14:m>
                  <m:oMath xmlns:m="http://schemas.openxmlformats.org/officeDocument/2006/math">
                    <m:sSup>
                      <m:sSupPr>
                        <m:ctrlPr>
                          <a:rPr lang="it-IT" sz="2000" b="1" i="1">
                            <a:solidFill>
                              <a:srgbClr val="C00000"/>
                            </a:solidFill>
                            <a:latin typeface="Cambria Math" charset="0"/>
                          </a:rPr>
                        </m:ctrlPr>
                      </m:sSupPr>
                      <m:e>
                        <m:r>
                          <m:rPr>
                            <m:nor/>
                          </m:rPr>
                          <a:rPr lang="it-IT" sz="2000" b="1" dirty="0">
                            <a:solidFill>
                              <a:srgbClr val="C00000"/>
                            </a:solidFill>
                          </a:rPr>
                          <m:t>[ 1 + </m:t>
                        </m:r>
                        <m:r>
                          <m:rPr>
                            <m:nor/>
                          </m:rPr>
                          <a:rPr lang="it-IT" sz="2000" b="1" dirty="0">
                            <a:solidFill>
                              <a:srgbClr val="C00000"/>
                            </a:solidFill>
                          </a:rPr>
                          <m:t>k</m:t>
                        </m:r>
                        <m:r>
                          <m:rPr>
                            <m:nor/>
                          </m:rPr>
                          <a:rPr lang="it-IT" sz="2000" b="1" dirty="0">
                            <a:solidFill>
                              <a:srgbClr val="C00000"/>
                            </a:solidFill>
                          </a:rPr>
                          <m:t> </m:t>
                        </m:r>
                        <m:f>
                          <m:fPr>
                            <m:ctrlPr>
                              <a:rPr lang="bg-BG" sz="2000" b="1" i="1">
                                <a:solidFill>
                                  <a:srgbClr val="C00000"/>
                                </a:solidFill>
                                <a:latin typeface="Cambria Math" charset="0"/>
                              </a:rPr>
                            </m:ctrlPr>
                          </m:fPr>
                          <m:num>
                            <m:r>
                              <a:rPr lang="it-IT" sz="2000" b="1">
                                <a:solidFill>
                                  <a:srgbClr val="C00000"/>
                                </a:solidFill>
                                <a:latin typeface="Cambria Math" charset="0"/>
                              </a:rPr>
                              <m:t>(</m:t>
                            </m:r>
                            <m:r>
                              <a:rPr lang="it-IT" sz="2000" b="1" i="1">
                                <a:solidFill>
                                  <a:srgbClr val="C00000"/>
                                </a:solidFill>
                                <a:latin typeface="Cambria Math" charset="0"/>
                              </a:rPr>
                              <m:t>𝟏</m:t>
                            </m:r>
                            <m:r>
                              <a:rPr lang="it-IT" sz="2000" b="1">
                                <a:solidFill>
                                  <a:srgbClr val="C00000"/>
                                </a:solidFill>
                                <a:latin typeface="Cambria Math" charset="0"/>
                              </a:rPr>
                              <m:t>−</m:t>
                            </m:r>
                            <m:r>
                              <a:rPr lang="it-IT" sz="2000" b="1" i="1">
                                <a:solidFill>
                                  <a:srgbClr val="C00000"/>
                                </a:solidFill>
                                <a:latin typeface="Cambria Math" charset="0"/>
                              </a:rPr>
                              <m:t>𝐩</m:t>
                            </m:r>
                            <m:r>
                              <a:rPr lang="it-IT" sz="2000" b="1">
                                <a:solidFill>
                                  <a:srgbClr val="C00000"/>
                                </a:solidFill>
                                <a:latin typeface="Cambria Math" charset="0"/>
                              </a:rPr>
                              <m:t>)</m:t>
                            </m:r>
                          </m:num>
                          <m:den>
                            <m:r>
                              <a:rPr lang="it-IT" sz="2000" b="1" i="1">
                                <a:solidFill>
                                  <a:srgbClr val="C00000"/>
                                </a:solidFill>
                                <a:latin typeface="Cambria Math" charset="0"/>
                              </a:rPr>
                              <m:t>𝒑</m:t>
                            </m:r>
                          </m:den>
                        </m:f>
                        <m:r>
                          <m:rPr>
                            <m:nor/>
                          </m:rPr>
                          <a:rPr lang="it-IT" sz="2000" b="1" dirty="0">
                            <a:solidFill>
                              <a:srgbClr val="C00000"/>
                            </a:solidFill>
                          </a:rPr>
                          <m:t> ]</m:t>
                        </m:r>
                      </m:e>
                      <m:sup>
                        <m:r>
                          <m:rPr>
                            <m:nor/>
                          </m:rPr>
                          <a:rPr lang="it-IT" sz="2000" b="1" dirty="0">
                            <a:solidFill>
                              <a:srgbClr val="C00000"/>
                            </a:solidFill>
                          </a:rPr>
                          <m:t>− </m:t>
                        </m:r>
                        <m:f>
                          <m:fPr>
                            <m:ctrlPr>
                              <a:rPr lang="bg-BG" sz="2000" b="1" i="1">
                                <a:solidFill>
                                  <a:srgbClr val="C00000"/>
                                </a:solidFill>
                                <a:latin typeface="Cambria Math" charset="0"/>
                              </a:rPr>
                            </m:ctrlPr>
                          </m:fPr>
                          <m:num>
                            <m:r>
                              <a:rPr lang="it-IT" sz="2000" b="1" i="1">
                                <a:solidFill>
                                  <a:srgbClr val="C00000"/>
                                </a:solidFill>
                                <a:latin typeface="Cambria Math" charset="0"/>
                              </a:rPr>
                              <m:t>𝟏</m:t>
                            </m:r>
                          </m:num>
                          <m:den>
                            <m:r>
                              <a:rPr lang="it-IT" sz="2000" b="1" i="1">
                                <a:solidFill>
                                  <a:srgbClr val="C00000"/>
                                </a:solidFill>
                                <a:latin typeface="Cambria Math" charset="0"/>
                              </a:rPr>
                              <m:t>𝟏</m:t>
                            </m:r>
                            <m:r>
                              <a:rPr lang="it-IT" sz="2000" b="1">
                                <a:solidFill>
                                  <a:srgbClr val="C00000"/>
                                </a:solidFill>
                                <a:latin typeface="Cambria Math" charset="0"/>
                              </a:rPr>
                              <m:t>−</m:t>
                            </m:r>
                            <m:r>
                              <a:rPr lang="it-IT" sz="2000" b="1" i="1">
                                <a:solidFill>
                                  <a:srgbClr val="C00000"/>
                                </a:solidFill>
                                <a:latin typeface="Cambria Math" charset="0"/>
                              </a:rPr>
                              <m:t>𝒑</m:t>
                            </m:r>
                          </m:den>
                        </m:f>
                        <m:r>
                          <m:rPr>
                            <m:nor/>
                          </m:rPr>
                          <a:rPr lang="it-IT" sz="2000" b="1" i="0" smtClean="0">
                            <a:solidFill>
                              <a:srgbClr val="C00000"/>
                            </a:solidFill>
                            <a:latin typeface="Cambria Math" charset="0"/>
                          </a:rPr>
                          <m:t> </m:t>
                        </m:r>
                        <m:r>
                          <m:rPr>
                            <m:nor/>
                          </m:rPr>
                          <a:rPr lang="it-IT" sz="2000" b="1" dirty="0">
                            <a:solidFill>
                              <a:srgbClr val="C00000"/>
                            </a:solidFill>
                            <a:latin typeface="Cambria Math" charset="0"/>
                          </a:rPr>
                          <m:t>−1 </m:t>
                        </m:r>
                      </m:sup>
                    </m:sSup>
                  </m:oMath>
                </a14:m>
                <a:r>
                  <a:rPr lang="it-IT" sz="2000" b="1" dirty="0" smtClean="0">
                    <a:solidFill>
                      <a:srgbClr val="C00000"/>
                    </a:solidFill>
                  </a:rPr>
                  <a:t>   </a:t>
                </a:r>
              </a:p>
              <a:p>
                <a:r>
                  <a:rPr lang="it-IT" dirty="0" smtClean="0">
                    <a:solidFill>
                      <a:schemeClr val="tx1"/>
                    </a:solidFill>
                  </a:rPr>
                  <a:t>che è una </a:t>
                </a:r>
                <a:r>
                  <a:rPr lang="it-IT" dirty="0" err="1" smtClean="0">
                    <a:solidFill>
                      <a:schemeClr val="tx1"/>
                    </a:solidFill>
                  </a:rPr>
                  <a:t>Power</a:t>
                </a:r>
                <a:r>
                  <a:rPr lang="it-IT" dirty="0" smtClean="0">
                    <a:solidFill>
                      <a:schemeClr val="tx1"/>
                    </a:solidFill>
                  </a:rPr>
                  <a:t> Law con esponente 1 + </a:t>
                </a:r>
                <a14:m>
                  <m:oMath xmlns:m="http://schemas.openxmlformats.org/officeDocument/2006/math">
                    <m:f>
                      <m:fPr>
                        <m:ctrlPr>
                          <a:rPr lang="bg-BG" i="1">
                            <a:solidFill>
                              <a:schemeClr val="tx1"/>
                            </a:solidFill>
                            <a:latin typeface="Cambria Math" charset="0"/>
                          </a:rPr>
                        </m:ctrlPr>
                      </m:fPr>
                      <m:num>
                        <m:r>
                          <a:rPr lang="it-IT">
                            <a:solidFill>
                              <a:schemeClr val="tx1"/>
                            </a:solidFill>
                            <a:latin typeface="Cambria Math" charset="0"/>
                          </a:rPr>
                          <m:t>1</m:t>
                        </m:r>
                      </m:num>
                      <m:den>
                        <m:r>
                          <a:rPr lang="it-IT">
                            <a:solidFill>
                              <a:schemeClr val="tx1"/>
                            </a:solidFill>
                            <a:latin typeface="Cambria Math" charset="0"/>
                          </a:rPr>
                          <m:t>1−</m:t>
                        </m:r>
                        <m:r>
                          <m:rPr>
                            <m:sty m:val="p"/>
                          </m:rPr>
                          <a:rPr lang="it-IT">
                            <a:solidFill>
                              <a:schemeClr val="tx1"/>
                            </a:solidFill>
                            <a:latin typeface="Cambria Math" charset="0"/>
                          </a:rPr>
                          <m:t>p</m:t>
                        </m:r>
                      </m:den>
                    </m:f>
                  </m:oMath>
                </a14:m>
                <a:endParaRPr lang="it-IT" dirty="0" smtClean="0">
                  <a:solidFill>
                    <a:schemeClr val="tx1"/>
                  </a:solidFill>
                </a:endParaRPr>
              </a:p>
              <a:p>
                <a:endParaRPr lang="it-IT" dirty="0" smtClean="0">
                  <a:solidFill>
                    <a:schemeClr val="tx1"/>
                  </a:solidFill>
                </a:endParaRPr>
              </a:p>
              <a:p>
                <a:endParaRPr lang="it-IT" dirty="0">
                  <a:solidFill>
                    <a:schemeClr val="tx1"/>
                  </a:solidFill>
                </a:endParaRPr>
              </a:p>
              <a:p>
                <a:endParaRPr lang="it-IT" dirty="0">
                  <a:solidFill>
                    <a:schemeClr val="tx1"/>
                  </a:solidFill>
                </a:endParaRPr>
              </a:p>
              <a:p>
                <a:endParaRPr lang="it-IT"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2022052" y="1250066"/>
                <a:ext cx="9228539" cy="5301205"/>
              </a:xfrm>
              <a:blipFill rotWithShape="0">
                <a:blip r:embed="rId2"/>
                <a:stretch>
                  <a:fillRect l="-661"/>
                </a:stretch>
              </a:blipFill>
            </p:spPr>
            <p:txBody>
              <a:bodyPr/>
              <a:lstStyle/>
              <a:p>
                <a:r>
                  <a:rPr lang="it-IT">
                    <a:noFill/>
                  </a:rPr>
                  <a:t> </a:t>
                </a:r>
              </a:p>
            </p:txBody>
          </p:sp>
        </mc:Fallback>
      </mc:AlternateContent>
    </p:spTree>
    <p:extLst>
      <p:ext uri="{BB962C8B-B14F-4D97-AF65-F5344CB8AC3E}">
        <p14:creationId xmlns:p14="http://schemas.microsoft.com/office/powerpoint/2010/main" val="35157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84581" y="335666"/>
            <a:ext cx="8911687" cy="925975"/>
          </a:xfrm>
        </p:spPr>
        <p:txBody>
          <a:bodyPr/>
          <a:lstStyle/>
          <a:p>
            <a:r>
              <a:rPr lang="it-IT" dirty="0" smtClean="0"/>
              <a:t>Ricapitolando</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380868" y="1427545"/>
                <a:ext cx="8915400" cy="4556566"/>
              </a:xfrm>
            </p:spPr>
            <p:txBody>
              <a:bodyPr>
                <a:normAutofit/>
              </a:bodyPr>
              <a:lstStyle/>
              <a:p>
                <a:r>
                  <a:rPr lang="it-IT" dirty="0" smtClean="0"/>
                  <a:t>Abbiamo introdotto un modello di grafi aleatori – il modello di </a:t>
                </a:r>
                <a:r>
                  <a:rPr lang="it-IT" dirty="0" err="1" smtClean="0"/>
                  <a:t>Erd</a:t>
                </a:r>
                <a14:m>
                  <m:oMath xmlns:m="http://schemas.openxmlformats.org/officeDocument/2006/math">
                    <m:acc>
                      <m:accPr>
                        <m:chr m:val="̈"/>
                        <m:ctrlPr>
                          <a:rPr lang="it-IT" sz="2000" i="1" dirty="0" smtClean="0">
                            <a:latin typeface="Cambria Math" charset="0"/>
                          </a:rPr>
                        </m:ctrlPr>
                      </m:accPr>
                      <m:e>
                        <m:r>
                          <m:rPr>
                            <m:sty m:val="p"/>
                          </m:rPr>
                          <a:rPr lang="it-IT" sz="2000" b="0" i="0" dirty="0" smtClean="0">
                            <a:latin typeface="Cambria Math" charset="0"/>
                          </a:rPr>
                          <m:t>o</m:t>
                        </m:r>
                      </m:e>
                    </m:acc>
                  </m:oMath>
                </a14:m>
                <a:r>
                  <a:rPr lang="it-IT" dirty="0" smtClean="0"/>
                  <a:t>s-Renyi</a:t>
                </a:r>
              </a:p>
              <a:p>
                <a:r>
                  <a:rPr lang="it-IT" dirty="0" smtClean="0"/>
                  <a:t>E abbiamo visto che</a:t>
                </a:r>
                <a:r>
                  <a:rPr lang="it-IT" dirty="0"/>
                  <a:t>, in un grafo generato in accordo a tale modello</a:t>
                </a:r>
                <a:r>
                  <a:rPr lang="it-IT" dirty="0" smtClean="0"/>
                  <a:t>, al crescere di k, il numero di nodi che hanno grado k decresce molto velocemente – decresce esponenzialmente in k</a:t>
                </a:r>
              </a:p>
              <a:p>
                <a:r>
                  <a:rPr lang="it-IT" dirty="0" smtClean="0"/>
                  <a:t>Cerchiamo di capire perché la decrescita è così veloce</a:t>
                </a:r>
                <a:r>
                  <a:rPr lang="is-IS" dirty="0" smtClean="0"/>
                  <a:t>…</a:t>
                </a:r>
              </a:p>
              <a:p>
                <a:r>
                  <a:rPr lang="is-IS" b="1" u="sng" dirty="0" smtClean="0"/>
                  <a:t>Teorema del limite centrale</a:t>
                </a:r>
                <a:r>
                  <a:rPr lang="is-IS" b="1" u="sng" dirty="0">
                    <a:sym typeface="Wingdings"/>
                  </a:rPr>
                  <a:t> </a:t>
                </a:r>
                <a:r>
                  <a:rPr lang="is-IS" dirty="0" smtClean="0">
                    <a:sym typeface="Wingdings"/>
                  </a:rPr>
                  <a:t>(</a:t>
                </a:r>
                <a:r>
                  <a:rPr lang="is-IS" i="1" dirty="0" smtClean="0">
                    <a:sym typeface="Wingdings"/>
                  </a:rPr>
                  <a:t>enunciato intuitivo e informale</a:t>
                </a:r>
                <a:r>
                  <a:rPr lang="is-IS" dirty="0" smtClean="0">
                    <a:sym typeface="Wingdings"/>
                  </a:rPr>
                  <a:t>): la somma di (molti) valori aleatori indipendenti si distribuisce approssimativamente come una distribuzione normale (o gaussiana) intorno al suo valore atteso																																... che decresce 															molto velocemente															quando ci si allontana 														dal valore atteso</a:t>
                </a:r>
                <a:endParaRPr lang="it-IT" dirty="0" smtClean="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380868" y="1427545"/>
                <a:ext cx="8915400" cy="4556566"/>
              </a:xfrm>
              <a:blipFill rotWithShape="0">
                <a:blip r:embed="rId2"/>
                <a:stretch>
                  <a:fillRect l="-479" t="-267"/>
                </a:stretch>
              </a:blipFill>
            </p:spPr>
            <p:txBody>
              <a:bodyPr/>
              <a:lstStyle/>
              <a:p>
                <a:r>
                  <a:rPr lang="it-IT">
                    <a:noFill/>
                  </a:rPr>
                  <a:t> </a:t>
                </a:r>
              </a:p>
            </p:txBody>
          </p:sp>
        </mc:Fallback>
      </mc:AlternateContent>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868" y="4182319"/>
            <a:ext cx="5294502" cy="2311078"/>
          </a:xfrm>
          <a:prstGeom prst="rect">
            <a:avLst/>
          </a:prstGeom>
        </p:spPr>
      </p:pic>
    </p:spTree>
    <p:extLst>
      <p:ext uri="{BB962C8B-B14F-4D97-AF65-F5344CB8AC3E}">
        <p14:creationId xmlns:p14="http://schemas.microsoft.com/office/powerpoint/2010/main" val="83901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Conclusioni sull’analisi del modello</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2022052" y="1250066"/>
                <a:ext cx="9228539" cy="5301205"/>
              </a:xfrm>
            </p:spPr>
            <p:txBody>
              <a:bodyPr>
                <a:normAutofit/>
              </a:bodyPr>
              <a:lstStyle/>
              <a:p>
                <a:pPr marL="342900" lvl="1" indent="-342900"/>
                <a:r>
                  <a:rPr lang="it-IT" sz="1800" dirty="0" smtClean="0">
                    <a:solidFill>
                      <a:schemeClr val="tx1"/>
                    </a:solidFill>
                  </a:rPr>
                  <a:t>Per analizzare il nostro modello </a:t>
                </a:r>
                <a:r>
                  <a:rPr lang="it-IT" sz="1800" dirty="0" err="1" smtClean="0">
                    <a:solidFill>
                      <a:schemeClr val="tx1"/>
                    </a:solidFill>
                  </a:rPr>
                  <a:t>Rich</a:t>
                </a:r>
                <a:r>
                  <a:rPr lang="it-IT" sz="1800" dirty="0" smtClean="0">
                    <a:solidFill>
                      <a:schemeClr val="tx1"/>
                    </a:solidFill>
                  </a:rPr>
                  <a:t> </a:t>
                </a:r>
                <a:r>
                  <a:rPr lang="it-IT" sz="1800" dirty="0" err="1" smtClean="0">
                    <a:solidFill>
                      <a:schemeClr val="tx1"/>
                    </a:solidFill>
                  </a:rPr>
                  <a:t>get</a:t>
                </a:r>
                <a:r>
                  <a:rPr lang="it-IT" sz="1800" dirty="0" smtClean="0">
                    <a:solidFill>
                      <a:schemeClr val="tx1"/>
                    </a:solidFill>
                  </a:rPr>
                  <a:t> </a:t>
                </a:r>
                <a:r>
                  <a:rPr lang="it-IT" sz="1800" dirty="0" err="1" smtClean="0">
                    <a:solidFill>
                      <a:schemeClr val="tx1"/>
                    </a:solidFill>
                  </a:rPr>
                  <a:t>Richer</a:t>
                </a:r>
                <a:r>
                  <a:rPr lang="it-IT" sz="1800" dirty="0" smtClean="0">
                    <a:solidFill>
                      <a:schemeClr val="tx1"/>
                    </a:solidFill>
                  </a:rPr>
                  <a:t>, abbiamo approssimato mediante una funzione (deterministica e) continua la legge probabilistica che esprime la variazione del grado di un nodo fra due passi consecutivi</a:t>
                </a:r>
              </a:p>
              <a:p>
                <a:pPr marL="342900" lvl="1" indent="-342900"/>
                <a:endParaRPr lang="it-IT" sz="1800" dirty="0">
                  <a:solidFill>
                    <a:schemeClr val="tx1"/>
                  </a:solidFill>
                </a:endParaRPr>
              </a:p>
              <a:p>
                <a:pPr marL="342900" lvl="1" indent="-342900"/>
                <a:r>
                  <a:rPr lang="it-IT" sz="1800" dirty="0" smtClean="0">
                    <a:solidFill>
                      <a:schemeClr val="tx1"/>
                    </a:solidFill>
                  </a:rPr>
                  <a:t>ma non abbiamo idea di quanto tale approssimazione si avvicini al modello discreto e aleatorio</a:t>
                </a:r>
              </a:p>
              <a:p>
                <a:pPr marL="342900" lvl="1" indent="-342900"/>
                <a:endParaRPr lang="it-IT" sz="1800" dirty="0" smtClean="0">
                  <a:solidFill>
                    <a:schemeClr val="tx1"/>
                  </a:solidFill>
                </a:endParaRPr>
              </a:p>
              <a:p>
                <a:pPr marL="342900" lvl="1" indent="-342900"/>
                <a:r>
                  <a:rPr lang="it-IT" sz="1800" dirty="0" smtClean="0">
                    <a:solidFill>
                      <a:schemeClr val="tx1"/>
                    </a:solidFill>
                  </a:rPr>
                  <a:t>In [</a:t>
                </a:r>
                <a:r>
                  <a:rPr lang="it-IT" sz="1800" dirty="0" err="1" smtClean="0">
                    <a:solidFill>
                      <a:schemeClr val="tx1"/>
                    </a:solidFill>
                  </a:rPr>
                  <a:t>Bollobas</a:t>
                </a:r>
                <a:r>
                  <a:rPr lang="it-IT" sz="1800" dirty="0" smtClean="0">
                    <a:solidFill>
                      <a:schemeClr val="tx1"/>
                    </a:solidFill>
                  </a:rPr>
                  <a:t>, </a:t>
                </a:r>
                <a:r>
                  <a:rPr lang="it-IT" sz="1800" dirty="0" err="1" smtClean="0">
                    <a:solidFill>
                      <a:schemeClr val="tx1"/>
                    </a:solidFill>
                  </a:rPr>
                  <a:t>Riordan</a:t>
                </a:r>
                <a:r>
                  <a:rPr lang="it-IT" sz="1800" dirty="0" smtClean="0">
                    <a:solidFill>
                      <a:schemeClr val="tx1"/>
                    </a:solidFill>
                  </a:rPr>
                  <a:t> – 2005] è stato dimostrato che 						 																			 </a:t>
                </a:r>
                <a:r>
                  <a:rPr lang="it-IT" sz="1800" b="1" dirty="0" smtClean="0">
                    <a:solidFill>
                      <a:srgbClr val="C00000"/>
                    </a:solidFill>
                  </a:rPr>
                  <a:t>nel modello </a:t>
                </a:r>
                <a:r>
                  <a:rPr lang="it-IT" sz="1800" b="1" dirty="0" err="1" smtClean="0">
                    <a:solidFill>
                      <a:srgbClr val="C00000"/>
                    </a:solidFill>
                  </a:rPr>
                  <a:t>Rich</a:t>
                </a:r>
                <a:r>
                  <a:rPr lang="it-IT" sz="1800" b="1" dirty="0" smtClean="0">
                    <a:solidFill>
                      <a:srgbClr val="C00000"/>
                    </a:solidFill>
                  </a:rPr>
                  <a:t> </a:t>
                </a:r>
                <a:r>
                  <a:rPr lang="it-IT" sz="1800" b="1" dirty="0" err="1" smtClean="0">
                    <a:solidFill>
                      <a:srgbClr val="C00000"/>
                    </a:solidFill>
                  </a:rPr>
                  <a:t>get</a:t>
                </a:r>
                <a:r>
                  <a:rPr lang="it-IT" sz="1800" b="1" dirty="0" smtClean="0">
                    <a:solidFill>
                      <a:srgbClr val="C00000"/>
                    </a:solidFill>
                  </a:rPr>
                  <a:t> </a:t>
                </a:r>
                <a:r>
                  <a:rPr lang="it-IT" sz="1800" b="1" dirty="0" err="1" smtClean="0">
                    <a:solidFill>
                      <a:srgbClr val="C00000"/>
                    </a:solidFill>
                  </a:rPr>
                  <a:t>Richer</a:t>
                </a:r>
                <a:r>
                  <a:rPr lang="it-IT" sz="1800" b="1" dirty="0" smtClean="0">
                    <a:solidFill>
                      <a:srgbClr val="C00000"/>
                    </a:solidFill>
                  </a:rPr>
                  <a:t> che abbiamo proposto, con alta probabilità il numero di nodi di grado k è proporzionale a  </a:t>
                </a:r>
                <a14:m>
                  <m:oMath xmlns:m="http://schemas.openxmlformats.org/officeDocument/2006/math">
                    <m:sSup>
                      <m:sSupPr>
                        <m:ctrlPr>
                          <a:rPr lang="it-IT" sz="1800" b="1" i="1">
                            <a:solidFill>
                              <a:srgbClr val="C00000"/>
                            </a:solidFill>
                            <a:latin typeface="Cambria Math" charset="0"/>
                          </a:rPr>
                        </m:ctrlPr>
                      </m:sSupPr>
                      <m:e>
                        <m:r>
                          <m:rPr>
                            <m:nor/>
                          </m:rPr>
                          <a:rPr lang="it-IT" sz="1800" b="1" dirty="0">
                            <a:solidFill>
                              <a:srgbClr val="C00000"/>
                            </a:solidFill>
                          </a:rPr>
                          <m:t>k</m:t>
                        </m:r>
                        <m:r>
                          <m:rPr>
                            <m:nor/>
                          </m:rPr>
                          <a:rPr lang="it-IT" sz="1800" b="1" dirty="0">
                            <a:solidFill>
                              <a:srgbClr val="C00000"/>
                            </a:solidFill>
                          </a:rPr>
                          <m:t> </m:t>
                        </m:r>
                      </m:e>
                      <m:sup>
                        <m:r>
                          <m:rPr>
                            <m:nor/>
                          </m:rPr>
                          <a:rPr lang="it-IT" sz="1800" b="1" dirty="0">
                            <a:solidFill>
                              <a:srgbClr val="C00000"/>
                            </a:solidFill>
                          </a:rPr>
                          <m:t>− </m:t>
                        </m:r>
                        <m:f>
                          <m:fPr>
                            <m:ctrlPr>
                              <a:rPr lang="bg-BG" sz="1800" b="1">
                                <a:solidFill>
                                  <a:srgbClr val="C00000"/>
                                </a:solidFill>
                                <a:latin typeface="Cambria Math" charset="0"/>
                              </a:rPr>
                            </m:ctrlPr>
                          </m:fPr>
                          <m:num>
                            <m:r>
                              <a:rPr lang="it-IT" sz="1800" b="1" i="0">
                                <a:solidFill>
                                  <a:srgbClr val="C00000"/>
                                </a:solidFill>
                                <a:latin typeface="Cambria Math" charset="0"/>
                              </a:rPr>
                              <m:t>𝟏</m:t>
                            </m:r>
                          </m:num>
                          <m:den>
                            <m:r>
                              <a:rPr lang="it-IT" sz="1800" b="1" i="0">
                                <a:solidFill>
                                  <a:srgbClr val="C00000"/>
                                </a:solidFill>
                                <a:latin typeface="Cambria Math" charset="0"/>
                              </a:rPr>
                              <m:t>𝟏</m:t>
                            </m:r>
                            <m:r>
                              <a:rPr lang="it-IT" sz="1800" b="1" i="0">
                                <a:solidFill>
                                  <a:srgbClr val="C00000"/>
                                </a:solidFill>
                                <a:latin typeface="Cambria Math" charset="0"/>
                              </a:rPr>
                              <m:t>−</m:t>
                            </m:r>
                            <m:r>
                              <a:rPr lang="it-IT" sz="1800" b="1" i="0">
                                <a:solidFill>
                                  <a:srgbClr val="C00000"/>
                                </a:solidFill>
                                <a:latin typeface="Cambria Math" charset="0"/>
                              </a:rPr>
                              <m:t>𝐩</m:t>
                            </m:r>
                          </m:den>
                        </m:f>
                        <m:r>
                          <m:rPr>
                            <m:nor/>
                          </m:rPr>
                          <a:rPr lang="it-IT" sz="1800" b="1">
                            <a:solidFill>
                              <a:srgbClr val="C00000"/>
                            </a:solidFill>
                            <a:latin typeface="Cambria Math" charset="0"/>
                          </a:rPr>
                          <m:t> </m:t>
                        </m:r>
                        <m:r>
                          <m:rPr>
                            <m:nor/>
                          </m:rPr>
                          <a:rPr lang="it-IT" sz="1800" b="1" dirty="0">
                            <a:solidFill>
                              <a:srgbClr val="C00000"/>
                            </a:solidFill>
                            <a:latin typeface="Cambria Math" charset="0"/>
                          </a:rPr>
                          <m:t>−1 </m:t>
                        </m:r>
                      </m:sup>
                    </m:sSup>
                  </m:oMath>
                </a14:m>
                <a:endParaRPr lang="it-IT" b="1" dirty="0" smtClean="0">
                  <a:solidFill>
                    <a:schemeClr val="tx1"/>
                  </a:solidFill>
                </a:endParaRPr>
              </a:p>
              <a:p>
                <a:endParaRPr lang="it-IT" dirty="0" smtClean="0">
                  <a:solidFill>
                    <a:schemeClr val="tx1"/>
                  </a:solidFill>
                </a:endParaRPr>
              </a:p>
              <a:p>
                <a:r>
                  <a:rPr lang="it-IT" dirty="0" smtClean="0">
                    <a:solidFill>
                      <a:schemeClr val="tx1"/>
                    </a:solidFill>
                  </a:rPr>
                  <a:t>esattamente come nell’approssimazione che abbiamo discusso!</a:t>
                </a:r>
                <a:endParaRPr lang="it-IT" dirty="0">
                  <a:solidFill>
                    <a:schemeClr val="tx1"/>
                  </a:solidFill>
                </a:endParaRPr>
              </a:p>
              <a:p>
                <a:endParaRPr lang="it-IT" dirty="0">
                  <a:solidFill>
                    <a:schemeClr val="tx1"/>
                  </a:solidFill>
                </a:endParaRPr>
              </a:p>
              <a:p>
                <a:endParaRPr lang="it-IT" dirty="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2022052" y="1250066"/>
                <a:ext cx="9228539" cy="5301205"/>
              </a:xfrm>
              <a:blipFill rotWithShape="0">
                <a:blip r:embed="rId2"/>
                <a:stretch>
                  <a:fillRect l="-462" t="-575" r="-1057"/>
                </a:stretch>
              </a:blipFill>
            </p:spPr>
            <p:txBody>
              <a:bodyPr/>
              <a:lstStyle/>
              <a:p>
                <a:r>
                  <a:rPr lang="it-IT">
                    <a:noFill/>
                  </a:rPr>
                  <a:t> </a:t>
                </a:r>
              </a:p>
            </p:txBody>
          </p:sp>
        </mc:Fallback>
      </mc:AlternateContent>
    </p:spTree>
    <p:extLst>
      <p:ext uri="{BB962C8B-B14F-4D97-AF65-F5344CB8AC3E}">
        <p14:creationId xmlns:p14="http://schemas.microsoft.com/office/powerpoint/2010/main" val="5556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Impredicibilità della popolarità</a:t>
            </a:r>
            <a:endParaRPr lang="it-IT" dirty="0"/>
          </a:p>
        </p:txBody>
      </p:sp>
      <p:sp>
        <p:nvSpPr>
          <p:cNvPr id="3" name="Segnaposto contenuto 2"/>
          <p:cNvSpPr>
            <a:spLocks noGrp="1"/>
          </p:cNvSpPr>
          <p:nvPr>
            <p:ph idx="1"/>
          </p:nvPr>
        </p:nvSpPr>
        <p:spPr>
          <a:xfrm>
            <a:off x="1937098" y="1053297"/>
            <a:ext cx="9228539" cy="5521124"/>
          </a:xfrm>
        </p:spPr>
        <p:txBody>
          <a:bodyPr>
            <a:normAutofit/>
          </a:bodyPr>
          <a:lstStyle/>
          <a:p>
            <a:pPr marL="342900" lvl="1" indent="-342900"/>
            <a:r>
              <a:rPr lang="it-IT" sz="1800" b="1" dirty="0" smtClean="0">
                <a:solidFill>
                  <a:schemeClr val="tx1"/>
                </a:solidFill>
              </a:rPr>
              <a:t>Esperimento di </a:t>
            </a:r>
            <a:r>
              <a:rPr lang="it-IT" sz="1800" b="1" dirty="0" err="1" smtClean="0">
                <a:solidFill>
                  <a:schemeClr val="tx1"/>
                </a:solidFill>
              </a:rPr>
              <a:t>Salganik</a:t>
            </a:r>
            <a:r>
              <a:rPr lang="it-IT" sz="1800" b="1" dirty="0" smtClean="0">
                <a:solidFill>
                  <a:schemeClr val="tx1"/>
                </a:solidFill>
              </a:rPr>
              <a:t>, </a:t>
            </a:r>
            <a:r>
              <a:rPr lang="it-IT" sz="1800" b="1" dirty="0" err="1" smtClean="0">
                <a:solidFill>
                  <a:schemeClr val="tx1"/>
                </a:solidFill>
              </a:rPr>
              <a:t>Dodds</a:t>
            </a:r>
            <a:r>
              <a:rPr lang="it-IT" sz="1800" b="1" dirty="0" smtClean="0">
                <a:solidFill>
                  <a:schemeClr val="tx1"/>
                </a:solidFill>
              </a:rPr>
              <a:t> e </a:t>
            </a:r>
            <a:r>
              <a:rPr lang="it-IT" sz="1800" b="1" dirty="0" err="1" smtClean="0">
                <a:solidFill>
                  <a:schemeClr val="tx1"/>
                </a:solidFill>
              </a:rPr>
              <a:t>Watts</a:t>
            </a:r>
            <a:r>
              <a:rPr lang="it-IT" sz="1800" b="1" dirty="0" smtClean="0">
                <a:solidFill>
                  <a:schemeClr val="tx1"/>
                </a:solidFill>
              </a:rPr>
              <a:t> [2006]</a:t>
            </a:r>
          </a:p>
          <a:p>
            <a:pPr marL="742950" lvl="2" indent="-342900"/>
            <a:r>
              <a:rPr lang="it-IT" sz="1600" dirty="0" smtClean="0">
                <a:solidFill>
                  <a:schemeClr val="tx1"/>
                </a:solidFill>
              </a:rPr>
              <a:t>creano un sito di download musicale e vi caricano 48 brani sconosciuti</a:t>
            </a:r>
          </a:p>
          <a:p>
            <a:pPr marL="742950" lvl="2" indent="-342900"/>
            <a:r>
              <a:rPr lang="it-IT" sz="1600" dirty="0" smtClean="0">
                <a:solidFill>
                  <a:schemeClr val="tx1"/>
                </a:solidFill>
              </a:rPr>
              <a:t>meglio: creano 8 diverse liste, e caricano in ciascuna gli stessi 48 brani</a:t>
            </a:r>
          </a:p>
          <a:p>
            <a:pPr marL="742950" lvl="2" indent="-342900"/>
            <a:r>
              <a:rPr lang="it-IT" sz="1600" dirty="0" smtClean="0">
                <a:solidFill>
                  <a:schemeClr val="tx1"/>
                </a:solidFill>
              </a:rPr>
              <a:t>quando qualcuno visita il sito, viene indirizzato ad una delle 8 liste scelta a caso: il visitatore può ascoltare i brani e può anche scaricarli [vedi più avanti]</a:t>
            </a:r>
          </a:p>
          <a:p>
            <a:pPr marL="742950" lvl="2" indent="-342900"/>
            <a:r>
              <a:rPr lang="it-IT" sz="1600" dirty="0" smtClean="0">
                <a:solidFill>
                  <a:schemeClr val="tx1"/>
                </a:solidFill>
              </a:rPr>
              <a:t>per ciascuna delle 8 liste, viene tenuto un “contatore di download” che conta, appunto, per ciascun brano, quante volte </a:t>
            </a:r>
            <a:r>
              <a:rPr lang="it-IT" sz="1600" dirty="0" smtClean="0">
                <a:solidFill>
                  <a:schemeClr val="tx1"/>
                </a:solidFill>
              </a:rPr>
              <a:t>quel brano è </a:t>
            </a:r>
            <a:r>
              <a:rPr lang="it-IT" sz="1600" dirty="0" smtClean="0">
                <a:solidFill>
                  <a:schemeClr val="tx1"/>
                </a:solidFill>
              </a:rPr>
              <a:t>stato scaricato dai visitatori indirizzati a quella lista</a:t>
            </a:r>
          </a:p>
          <a:p>
            <a:pPr marL="742950" lvl="2" indent="-342900"/>
            <a:r>
              <a:rPr lang="it-IT" sz="1600" dirty="0" smtClean="0">
                <a:solidFill>
                  <a:schemeClr val="tx1"/>
                </a:solidFill>
              </a:rPr>
              <a:t>Non appena un visitatore viene indirizzato ad una lista, gli viene mostrato il “contatore di download” di quella lista: solo successivamente il visitatore può ascoltare e scaricare i brani che desidera</a:t>
            </a:r>
          </a:p>
          <a:p>
            <a:pPr marL="342900" lvl="1" indent="-342900"/>
            <a:r>
              <a:rPr lang="it-IT" sz="1800" b="1" dirty="0" smtClean="0">
                <a:solidFill>
                  <a:schemeClr val="tx1"/>
                </a:solidFill>
              </a:rPr>
              <a:t>Ingredienti dell’esperimento</a:t>
            </a:r>
            <a:r>
              <a:rPr lang="it-IT" sz="1800" dirty="0" smtClean="0">
                <a:solidFill>
                  <a:schemeClr val="tx1"/>
                </a:solidFill>
              </a:rPr>
              <a:t>:</a:t>
            </a:r>
          </a:p>
          <a:p>
            <a:pPr marL="742950" lvl="2" indent="-342900"/>
            <a:r>
              <a:rPr lang="it-IT" sz="1600" dirty="0">
                <a:solidFill>
                  <a:schemeClr val="tx1"/>
                </a:solidFill>
              </a:rPr>
              <a:t>1</a:t>
            </a:r>
            <a:r>
              <a:rPr lang="it-IT" sz="1600" dirty="0" smtClean="0">
                <a:solidFill>
                  <a:schemeClr val="tx1"/>
                </a:solidFill>
              </a:rPr>
              <a:t>) 8 copie inizialmente identiche di 48 brani</a:t>
            </a:r>
          </a:p>
          <a:p>
            <a:pPr marL="742950" lvl="2" indent="-342900"/>
            <a:r>
              <a:rPr lang="it-IT" sz="1600" dirty="0" smtClean="0">
                <a:solidFill>
                  <a:schemeClr val="tx1"/>
                </a:solidFill>
              </a:rPr>
              <a:t>2) il </a:t>
            </a:r>
            <a:r>
              <a:rPr lang="it-IT" sz="1600" dirty="0">
                <a:solidFill>
                  <a:schemeClr val="tx1"/>
                </a:solidFill>
              </a:rPr>
              <a:t>“contatore di download</a:t>
            </a:r>
            <a:r>
              <a:rPr lang="it-IT" sz="1600" dirty="0" smtClean="0">
                <a:solidFill>
                  <a:schemeClr val="tx1"/>
                </a:solidFill>
              </a:rPr>
              <a:t>” di una lista è un indice della popolarità di un brano fra i visitatori indirizzati a quella lista</a:t>
            </a:r>
            <a:endParaRPr lang="it-IT" sz="1600" dirty="0">
              <a:solidFill>
                <a:schemeClr val="tx1"/>
              </a:solidFill>
            </a:endParaRPr>
          </a:p>
          <a:p>
            <a:pPr marL="742950" lvl="2" indent="-342900"/>
            <a:r>
              <a:rPr lang="it-IT" sz="1600" dirty="0" smtClean="0">
                <a:solidFill>
                  <a:schemeClr val="tx1"/>
                </a:solidFill>
              </a:rPr>
              <a:t>3) il </a:t>
            </a:r>
            <a:r>
              <a:rPr lang="it-IT" sz="1600" dirty="0">
                <a:solidFill>
                  <a:schemeClr val="tx1"/>
                </a:solidFill>
              </a:rPr>
              <a:t>“contatore di download</a:t>
            </a:r>
            <a:r>
              <a:rPr lang="it-IT" sz="1600" dirty="0" smtClean="0">
                <a:solidFill>
                  <a:schemeClr val="tx1"/>
                </a:solidFill>
              </a:rPr>
              <a:t>” può incentivare i visitatori di una lista a scaricare i brani più popolari in quella lista [</a:t>
            </a:r>
            <a:r>
              <a:rPr lang="it-IT" sz="1600" b="1" i="1" dirty="0" smtClean="0">
                <a:solidFill>
                  <a:srgbClr val="DD51E7"/>
                </a:solidFill>
              </a:rPr>
              <a:t>effetti di feedback</a:t>
            </a:r>
            <a:r>
              <a:rPr lang="it-IT" sz="1600" dirty="0" smtClean="0">
                <a:solidFill>
                  <a:schemeClr val="tx1"/>
                </a:solidFill>
              </a:rPr>
              <a:t>]</a:t>
            </a:r>
            <a:endParaRPr lang="it-IT" sz="1600" dirty="0">
              <a:solidFill>
                <a:schemeClr val="tx1"/>
              </a:solidFill>
            </a:endParaRPr>
          </a:p>
        </p:txBody>
      </p:sp>
    </p:spTree>
    <p:extLst>
      <p:ext uri="{BB962C8B-B14F-4D97-AF65-F5344CB8AC3E}">
        <p14:creationId xmlns:p14="http://schemas.microsoft.com/office/powerpoint/2010/main" val="653945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Impredicibilità della popolarità</a:t>
            </a:r>
            <a:endParaRPr lang="it-IT" dirty="0"/>
          </a:p>
        </p:txBody>
      </p:sp>
      <p:sp>
        <p:nvSpPr>
          <p:cNvPr id="3" name="Segnaposto contenuto 2"/>
          <p:cNvSpPr>
            <a:spLocks noGrp="1"/>
          </p:cNvSpPr>
          <p:nvPr>
            <p:ph idx="1"/>
          </p:nvPr>
        </p:nvSpPr>
        <p:spPr>
          <a:xfrm>
            <a:off x="1937098" y="1250066"/>
            <a:ext cx="9228539" cy="5521124"/>
          </a:xfrm>
        </p:spPr>
        <p:txBody>
          <a:bodyPr>
            <a:normAutofit/>
          </a:bodyPr>
          <a:lstStyle/>
          <a:p>
            <a:pPr marL="342900" lvl="1" indent="-342900"/>
            <a:r>
              <a:rPr lang="it-IT" sz="1800" dirty="0" smtClean="0">
                <a:solidFill>
                  <a:schemeClr val="tx1"/>
                </a:solidFill>
              </a:rPr>
              <a:t>Poiché i </a:t>
            </a:r>
            <a:r>
              <a:rPr lang="it-IT" sz="1800" dirty="0">
                <a:solidFill>
                  <a:schemeClr val="tx1"/>
                </a:solidFill>
              </a:rPr>
              <a:t>“</a:t>
            </a:r>
            <a:r>
              <a:rPr lang="it-IT" sz="1800" dirty="0" smtClean="0">
                <a:solidFill>
                  <a:schemeClr val="tx1"/>
                </a:solidFill>
              </a:rPr>
              <a:t>contatori </a:t>
            </a:r>
            <a:r>
              <a:rPr lang="it-IT" sz="1800" dirty="0">
                <a:solidFill>
                  <a:schemeClr val="tx1"/>
                </a:solidFill>
              </a:rPr>
              <a:t>di download</a:t>
            </a:r>
            <a:r>
              <a:rPr lang="it-IT" sz="1800" dirty="0" smtClean="0">
                <a:solidFill>
                  <a:schemeClr val="tx1"/>
                </a:solidFill>
              </a:rPr>
              <a:t>” di tutte le liste sono inizializzati al valore 0 per ogni brano, ci si aspetterebbe che, se tutte liste ricevono lo stesso numero di visitatori, i brani più popolari in tutte le 8 liste siano gli stessi</a:t>
            </a:r>
          </a:p>
          <a:p>
            <a:pPr marL="2571750" lvl="6" indent="-342900"/>
            <a:endParaRPr lang="it-IT" sz="800" dirty="0" smtClean="0">
              <a:solidFill>
                <a:schemeClr val="tx1"/>
              </a:solidFill>
            </a:endParaRPr>
          </a:p>
          <a:p>
            <a:pPr marL="342900" lvl="1" indent="-342900"/>
            <a:r>
              <a:rPr lang="it-IT" sz="1800" dirty="0" smtClean="0">
                <a:solidFill>
                  <a:schemeClr val="tx1"/>
                </a:solidFill>
              </a:rPr>
              <a:t>Ma non è così!</a:t>
            </a:r>
          </a:p>
          <a:p>
            <a:pPr marL="342900" lvl="1" indent="-342900"/>
            <a:endParaRPr lang="it-IT" sz="1800" dirty="0" smtClean="0">
              <a:solidFill>
                <a:schemeClr val="tx1"/>
              </a:solidFill>
            </a:endParaRPr>
          </a:p>
          <a:p>
            <a:pPr marL="342900" lvl="1" indent="-342900"/>
            <a:r>
              <a:rPr lang="it-IT" sz="1800" b="1" dirty="0" smtClean="0">
                <a:solidFill>
                  <a:schemeClr val="tx1"/>
                </a:solidFill>
              </a:rPr>
              <a:t>Conclusioni</a:t>
            </a:r>
            <a:r>
              <a:rPr lang="it-IT" sz="1800" dirty="0" smtClean="0">
                <a:solidFill>
                  <a:schemeClr val="tx1"/>
                </a:solidFill>
              </a:rPr>
              <a:t>: sono gli effetti di feedback che hanno prodotto esiti diversi</a:t>
            </a:r>
          </a:p>
          <a:p>
            <a:pPr marL="742950" lvl="2" indent="-342900"/>
            <a:r>
              <a:rPr lang="it-IT" sz="1600" dirty="0" smtClean="0">
                <a:solidFill>
                  <a:schemeClr val="tx1"/>
                </a:solidFill>
              </a:rPr>
              <a:t>ossia, i gusti e le scelte dei visitatori iniziali di una lista hanno influenzato 			    le scelte successive – e, dunque, la popolarità dei brani</a:t>
            </a:r>
          </a:p>
          <a:p>
            <a:pPr marL="342900" lvl="1" indent="-342900"/>
            <a:endParaRPr lang="it-IT" sz="1800" dirty="0" smtClean="0">
              <a:solidFill>
                <a:schemeClr val="tx1"/>
              </a:solidFill>
            </a:endParaRPr>
          </a:p>
          <a:p>
            <a:pPr marL="342900" lvl="1" indent="-342900"/>
            <a:r>
              <a:rPr lang="it-IT" sz="1800" dirty="0" smtClean="0">
                <a:solidFill>
                  <a:schemeClr val="tx1"/>
                </a:solidFill>
              </a:rPr>
              <a:t>Cosa ci mostra questo esperimento?</a:t>
            </a:r>
          </a:p>
          <a:p>
            <a:pPr marL="342900" lvl="1" indent="-342900"/>
            <a:r>
              <a:rPr lang="it-IT" sz="1800" dirty="0" smtClean="0">
                <a:solidFill>
                  <a:schemeClr val="tx1"/>
                </a:solidFill>
              </a:rPr>
              <a:t>Che la fase iniziale del processo di diventare popolari è molto fragile</a:t>
            </a:r>
          </a:p>
          <a:p>
            <a:pPr marL="342900" lvl="1" indent="-342900"/>
            <a:r>
              <a:rPr lang="it-IT" sz="1800" dirty="0" smtClean="0">
                <a:solidFill>
                  <a:schemeClr val="tx1"/>
                </a:solidFill>
              </a:rPr>
              <a:t>Ovvero, </a:t>
            </a:r>
            <a:r>
              <a:rPr lang="it-IT" sz="1800" b="1" dirty="0" smtClean="0">
                <a:solidFill>
                  <a:srgbClr val="DD51E7"/>
                </a:solidFill>
              </a:rPr>
              <a:t>il processo che conduce alla popolarità è pesantemente sensibile alle condizioni iniziali</a:t>
            </a:r>
          </a:p>
        </p:txBody>
      </p:sp>
    </p:spTree>
    <p:extLst>
      <p:ext uri="{BB962C8B-B14F-4D97-AF65-F5344CB8AC3E}">
        <p14:creationId xmlns:p14="http://schemas.microsoft.com/office/powerpoint/2010/main" val="505748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La lunga coda</a:t>
            </a:r>
            <a:endParaRPr lang="it-IT" dirty="0"/>
          </a:p>
        </p:txBody>
      </p:sp>
      <p:sp>
        <p:nvSpPr>
          <p:cNvPr id="3" name="Segnaposto contenuto 2"/>
          <p:cNvSpPr>
            <a:spLocks noGrp="1"/>
          </p:cNvSpPr>
          <p:nvPr>
            <p:ph idx="1"/>
          </p:nvPr>
        </p:nvSpPr>
        <p:spPr>
          <a:xfrm>
            <a:off x="1937098" y="1053297"/>
            <a:ext cx="9228539" cy="5521124"/>
          </a:xfrm>
        </p:spPr>
        <p:txBody>
          <a:bodyPr>
            <a:normAutofit/>
          </a:bodyPr>
          <a:lstStyle/>
          <a:p>
            <a:pPr marL="342900" lvl="1" indent="-342900"/>
            <a:r>
              <a:rPr lang="it-IT" sz="1800" dirty="0" smtClean="0">
                <a:solidFill>
                  <a:schemeClr val="tx1"/>
                </a:solidFill>
              </a:rPr>
              <a:t>La distribuzione della popolarità può avere importanti effetti sulle attività commerciali – in particolar modo sui “magazzini virtuali”</a:t>
            </a:r>
          </a:p>
          <a:p>
            <a:pPr marL="742950" lvl="2" indent="-342900"/>
            <a:r>
              <a:rPr lang="it-IT" sz="1600" dirty="0" smtClean="0">
                <a:solidFill>
                  <a:schemeClr val="tx1"/>
                </a:solidFill>
              </a:rPr>
              <a:t>ossia, sulle società di vendita on-line</a:t>
            </a:r>
          </a:p>
          <a:p>
            <a:pPr marL="742950" lvl="2" indent="-342900"/>
            <a:r>
              <a:rPr lang="it-IT" sz="1600" dirty="0" smtClean="0">
                <a:solidFill>
                  <a:schemeClr val="tx1"/>
                </a:solidFill>
              </a:rPr>
              <a:t>che dispongono di “magazzini” molto vasti</a:t>
            </a:r>
          </a:p>
          <a:p>
            <a:pPr marL="742950" lvl="2" indent="-342900"/>
            <a:r>
              <a:rPr lang="it-IT" sz="1600" dirty="0" smtClean="0">
                <a:solidFill>
                  <a:schemeClr val="tx1"/>
                </a:solidFill>
              </a:rPr>
              <a:t>che, cioè, commercializzano </a:t>
            </a:r>
            <a:r>
              <a:rPr lang="it-IT" sz="1600" dirty="0" smtClean="0">
                <a:solidFill>
                  <a:schemeClr val="tx1"/>
                </a:solidFill>
              </a:rPr>
              <a:t>elevate quantità </a:t>
            </a:r>
            <a:r>
              <a:rPr lang="it-IT" sz="1600" dirty="0" smtClean="0">
                <a:solidFill>
                  <a:schemeClr val="tx1"/>
                </a:solidFill>
              </a:rPr>
              <a:t>di prodotti </a:t>
            </a:r>
            <a:r>
              <a:rPr lang="it-IT" sz="1600" dirty="0" smtClean="0">
                <a:solidFill>
                  <a:schemeClr val="tx1"/>
                </a:solidFill>
              </a:rPr>
              <a:t>- che </a:t>
            </a:r>
            <a:r>
              <a:rPr lang="it-IT" sz="1600" dirty="0" smtClean="0">
                <a:solidFill>
                  <a:schemeClr val="tx1"/>
                </a:solidFill>
              </a:rPr>
              <a:t>non potrebbero essere gestite da magazzini fisici</a:t>
            </a:r>
          </a:p>
          <a:p>
            <a:pPr marL="342900" lvl="1" indent="-342900"/>
            <a:r>
              <a:rPr lang="it-IT" sz="1800" dirty="0" smtClean="0">
                <a:solidFill>
                  <a:schemeClr val="tx1"/>
                </a:solidFill>
              </a:rPr>
              <a:t>Il punto è: uno di detti venditori (diciamo, una libreria on-line) guadagna di più vendendo tante copie di pochi libri molto popolari oppure vendendo poche copie di tantissimi libri poco popolari?</a:t>
            </a:r>
          </a:p>
          <a:p>
            <a:pPr marL="342900" lvl="1" indent="-342900"/>
            <a:r>
              <a:rPr lang="it-IT" sz="1800" dirty="0" smtClean="0">
                <a:solidFill>
                  <a:schemeClr val="tx1"/>
                </a:solidFill>
              </a:rPr>
              <a:t>In questo modo, ci stiamo sempre interessando di questioni di popolarità, ma da un altro punto di vista</a:t>
            </a:r>
          </a:p>
          <a:p>
            <a:pPr marL="342900" lvl="1" indent="-342900"/>
            <a:r>
              <a:rPr lang="it-IT" sz="1800" dirty="0" smtClean="0">
                <a:solidFill>
                  <a:schemeClr val="tx1"/>
                </a:solidFill>
              </a:rPr>
              <a:t>Invece che interessarci a quanti sono i nodi di grado k, ci interessa ora sapere se, complessivamente, il volume di affari derivante dai </a:t>
            </a:r>
            <a:r>
              <a:rPr lang="it-IT" sz="1800" dirty="0">
                <a:solidFill>
                  <a:schemeClr val="tx1"/>
                </a:solidFill>
              </a:rPr>
              <a:t>nodi poco </a:t>
            </a:r>
            <a:r>
              <a:rPr lang="it-IT" sz="1800" dirty="0" smtClean="0">
                <a:solidFill>
                  <a:schemeClr val="tx1"/>
                </a:solidFill>
              </a:rPr>
              <a:t>popolari, ossia, i nodi </a:t>
            </a:r>
            <a:r>
              <a:rPr lang="it-IT" sz="1800" dirty="0">
                <a:solidFill>
                  <a:schemeClr val="tx1"/>
                </a:solidFill>
              </a:rPr>
              <a:t>che </a:t>
            </a:r>
            <a:r>
              <a:rPr lang="it-IT" sz="1800" dirty="0" smtClean="0">
                <a:solidFill>
                  <a:schemeClr val="tx1"/>
                </a:solidFill>
              </a:rPr>
              <a:t>hanno grado basso (e che sono tanti) equivale al volume di affari dei nodi molto popolari, ossia, quelli che hanno grado elevato (che sono pochi)</a:t>
            </a:r>
          </a:p>
        </p:txBody>
      </p:sp>
    </p:spTree>
    <p:extLst>
      <p:ext uri="{BB962C8B-B14F-4D97-AF65-F5344CB8AC3E}">
        <p14:creationId xmlns:p14="http://schemas.microsoft.com/office/powerpoint/2010/main" val="127832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La lunga coda</a:t>
            </a:r>
            <a:endParaRPr lang="it-IT" dirty="0"/>
          </a:p>
        </p:txBody>
      </p:sp>
      <p:sp>
        <p:nvSpPr>
          <p:cNvPr id="3" name="Segnaposto contenuto 2"/>
          <p:cNvSpPr>
            <a:spLocks noGrp="1"/>
          </p:cNvSpPr>
          <p:nvPr>
            <p:ph idx="1"/>
          </p:nvPr>
        </p:nvSpPr>
        <p:spPr>
          <a:xfrm>
            <a:off x="1937098" y="1053297"/>
            <a:ext cx="9228539" cy="5521124"/>
          </a:xfrm>
        </p:spPr>
        <p:txBody>
          <a:bodyPr>
            <a:normAutofit/>
          </a:bodyPr>
          <a:lstStyle/>
          <a:p>
            <a:pPr marL="342900" lvl="1" indent="-342900"/>
            <a:r>
              <a:rPr lang="it-IT" sz="1800" dirty="0" smtClean="0">
                <a:solidFill>
                  <a:schemeClr val="tx1"/>
                </a:solidFill>
              </a:rPr>
              <a:t>Per gestire questa questione, quello che possiamo fare è ordinare i nodi per popolarità non crescente</a:t>
            </a:r>
          </a:p>
          <a:p>
            <a:pPr marL="742950" lvl="2" indent="-342900"/>
            <a:r>
              <a:rPr lang="it-IT" sz="1600" dirty="0" smtClean="0">
                <a:solidFill>
                  <a:schemeClr val="tx1"/>
                </a:solidFill>
              </a:rPr>
              <a:t>un po’ come fare una “hit parade” dei nodi</a:t>
            </a:r>
            <a:r>
              <a:rPr lang="is-IS" sz="1600" dirty="0" smtClean="0">
                <a:solidFill>
                  <a:schemeClr val="tx1"/>
                </a:solidFill>
              </a:rPr>
              <a:t>... </a:t>
            </a:r>
            <a:r>
              <a:rPr lang="it-IT" sz="1600" dirty="0" smtClean="0">
                <a:solidFill>
                  <a:schemeClr val="tx1"/>
                </a:solidFill>
              </a:rPr>
              <a:t> </a:t>
            </a:r>
          </a:p>
          <a:p>
            <a:pPr marL="342900" lvl="1" indent="-342900"/>
            <a:r>
              <a:rPr lang="it-IT" sz="1800" dirty="0" smtClean="0">
                <a:solidFill>
                  <a:schemeClr val="tx1"/>
                </a:solidFill>
              </a:rPr>
              <a:t>Creiamo un grafico</a:t>
            </a:r>
          </a:p>
          <a:p>
            <a:pPr marL="742950" lvl="2" indent="-342900"/>
            <a:r>
              <a:rPr lang="it-IT" sz="1600" dirty="0" smtClean="0">
                <a:solidFill>
                  <a:schemeClr val="tx1"/>
                </a:solidFill>
              </a:rPr>
              <a:t>lungo l’asse delle ascisse elenchiamo i nodi, ordinati per popolarità non crescente: il primo nodo sarà il più popolare, seguito dal secondo nodo più popolare, e così via</a:t>
            </a:r>
          </a:p>
          <a:p>
            <a:pPr marL="742950" lvl="2" indent="-342900"/>
            <a:r>
              <a:rPr lang="it-IT" sz="1600" dirty="0" smtClean="0">
                <a:solidFill>
                  <a:schemeClr val="tx1"/>
                </a:solidFill>
              </a:rPr>
              <a:t>lungo l’asse delle ordinate elenchiamo le popolarità dei nodi: in corrispondenza al nodo i, indicheremo il grado del nodo i</a:t>
            </a:r>
          </a:p>
          <a:p>
            <a:pPr marL="342900" lvl="1" indent="-342900"/>
            <a:r>
              <a:rPr lang="it-IT" sz="1800" dirty="0" smtClean="0">
                <a:solidFill>
                  <a:schemeClr val="tx1"/>
                </a:solidFill>
              </a:rPr>
              <a:t>I </a:t>
            </a:r>
            <a:r>
              <a:rPr lang="it-IT" sz="1800" dirty="0">
                <a:solidFill>
                  <a:schemeClr val="tx1"/>
                </a:solidFill>
              </a:rPr>
              <a:t>nodi poco popolari </a:t>
            </a:r>
            <a:r>
              <a:rPr lang="it-IT" sz="1800" dirty="0" smtClean="0">
                <a:solidFill>
                  <a:schemeClr val="tx1"/>
                </a:solidFill>
              </a:rPr>
              <a:t>costituiscono la </a:t>
            </a:r>
            <a:r>
              <a:rPr lang="it-IT" sz="1800" b="1" i="1" dirty="0" smtClean="0">
                <a:solidFill>
                  <a:srgbClr val="DD51E7"/>
                </a:solidFill>
              </a:rPr>
              <a:t>coda</a:t>
            </a:r>
            <a:r>
              <a:rPr lang="it-IT" sz="1800" dirty="0" smtClean="0">
                <a:solidFill>
                  <a:srgbClr val="DD51E7"/>
                </a:solidFill>
              </a:rPr>
              <a:t> </a:t>
            </a:r>
            <a:r>
              <a:rPr lang="it-IT" sz="1800" dirty="0" smtClean="0">
                <a:solidFill>
                  <a:schemeClr val="tx1"/>
                </a:solidFill>
              </a:rPr>
              <a:t>del grafico appena costruito</a:t>
            </a:r>
          </a:p>
          <a:p>
            <a:pPr marL="342900" lvl="1" indent="-342900"/>
            <a:r>
              <a:rPr lang="it-IT" sz="1800" dirty="0" smtClean="0">
                <a:solidFill>
                  <a:schemeClr val="tx1"/>
                </a:solidFill>
              </a:rPr>
              <a:t>E il volume di affari che ci interessa </a:t>
            </a:r>
            <a:r>
              <a:rPr lang="it-IT" sz="1800" dirty="0" smtClean="0">
                <a:solidFill>
                  <a:schemeClr val="tx1"/>
                </a:solidFill>
              </a:rPr>
              <a:t>è, grosso modo, </a:t>
            </a:r>
            <a:r>
              <a:rPr lang="it-IT" sz="1800" dirty="0" smtClean="0">
                <a:solidFill>
                  <a:schemeClr val="tx1"/>
                </a:solidFill>
              </a:rPr>
              <a:t>l’area della regione compresa fra la coda del grafico e l’asse x</a:t>
            </a:r>
          </a:p>
          <a:p>
            <a:pPr marL="342900" lvl="1" indent="-342900"/>
            <a:r>
              <a:rPr lang="it-IT" sz="1800" dirty="0" smtClean="0">
                <a:solidFill>
                  <a:schemeClr val="tx1"/>
                </a:solidFill>
              </a:rPr>
              <a:t>Ma come è fatto questo grafico?</a:t>
            </a:r>
          </a:p>
          <a:p>
            <a:pPr marL="342900" lvl="1" indent="-342900"/>
            <a:r>
              <a:rPr lang="it-IT" sz="1800" dirty="0" smtClean="0">
                <a:solidFill>
                  <a:schemeClr val="tx1"/>
                </a:solidFill>
              </a:rPr>
              <a:t>Possiamo, in qualche modo, riutilizzare quanto studiato circa la distribuzione dei gradi dei nodi per ottenere questo grafico?</a:t>
            </a:r>
          </a:p>
        </p:txBody>
      </p:sp>
    </p:spTree>
    <p:extLst>
      <p:ext uri="{BB962C8B-B14F-4D97-AF65-F5344CB8AC3E}">
        <p14:creationId xmlns:p14="http://schemas.microsoft.com/office/powerpoint/2010/main" val="499588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La lunga coda</a:t>
            </a:r>
            <a:endParaRPr lang="it-IT" dirty="0"/>
          </a:p>
        </p:txBody>
      </p:sp>
      <p:sp>
        <p:nvSpPr>
          <p:cNvPr id="3" name="Segnaposto contenuto 2"/>
          <p:cNvSpPr>
            <a:spLocks noGrp="1"/>
          </p:cNvSpPr>
          <p:nvPr>
            <p:ph idx="1"/>
          </p:nvPr>
        </p:nvSpPr>
        <p:spPr>
          <a:xfrm>
            <a:off x="1937098" y="1053297"/>
            <a:ext cx="9228539" cy="5521124"/>
          </a:xfrm>
        </p:spPr>
        <p:txBody>
          <a:bodyPr>
            <a:normAutofit/>
          </a:bodyPr>
          <a:lstStyle/>
          <a:p>
            <a:pPr marL="342900" lvl="1" indent="-342900"/>
            <a:r>
              <a:rPr lang="it-IT" sz="1800" dirty="0" smtClean="0">
                <a:solidFill>
                  <a:schemeClr val="tx1"/>
                </a:solidFill>
              </a:rPr>
              <a:t>Possiamo, in qualche modo, riutilizzare quanto studiato circa la distribuzione dei gradi dei nodi per ottenere questo grafico del quale ci interessa la coda?</a:t>
            </a:r>
          </a:p>
          <a:p>
            <a:pPr marL="342900" lvl="1" indent="-342900"/>
            <a:r>
              <a:rPr lang="it-IT" sz="1800" dirty="0" smtClean="0">
                <a:solidFill>
                  <a:schemeClr val="tx1"/>
                </a:solidFill>
              </a:rPr>
              <a:t>Possiamo fare una cosa: invece di elencare lungo l’asse delle ascisse, uno per uno, tutti i nodi, elenchiamo con un solo punto tutti i nodi che hanno la stessa popolarità:</a:t>
            </a:r>
          </a:p>
          <a:p>
            <a:pPr marL="342900" lvl="1" indent="-342900"/>
            <a:endParaRPr lang="it-IT" sz="1800" dirty="0">
              <a:solidFill>
                <a:schemeClr val="tx1"/>
              </a:solidFill>
            </a:endParaRPr>
          </a:p>
          <a:p>
            <a:pPr marL="342900" lvl="1" indent="-342900"/>
            <a:endParaRPr lang="it-IT" sz="1800" dirty="0" smtClean="0">
              <a:solidFill>
                <a:schemeClr val="tx1"/>
              </a:solidFill>
            </a:endParaRPr>
          </a:p>
          <a:p>
            <a:pPr marL="342900" lvl="1" indent="-342900"/>
            <a:endParaRPr lang="it-IT" sz="1800" dirty="0">
              <a:solidFill>
                <a:schemeClr val="tx1"/>
              </a:solidFill>
            </a:endParaRPr>
          </a:p>
          <a:p>
            <a:pPr marL="342900" lvl="1" indent="-342900"/>
            <a:endParaRPr lang="it-IT" sz="1800" dirty="0" smtClean="0">
              <a:solidFill>
                <a:schemeClr val="tx1"/>
              </a:solidFill>
            </a:endParaRPr>
          </a:p>
          <a:p>
            <a:pPr marL="342900" lvl="1" indent="-342900"/>
            <a:endParaRPr lang="it-IT" sz="1800" dirty="0">
              <a:solidFill>
                <a:schemeClr val="tx1"/>
              </a:solidFill>
            </a:endParaRPr>
          </a:p>
          <a:p>
            <a:pPr marL="342900" lvl="1" indent="-342900"/>
            <a:endParaRPr lang="it-IT" sz="1800" dirty="0" smtClean="0">
              <a:solidFill>
                <a:schemeClr val="tx1"/>
              </a:solidFill>
            </a:endParaRPr>
          </a:p>
          <a:p>
            <a:pPr marL="342900" lvl="1" indent="-342900"/>
            <a:endParaRPr lang="it-IT" sz="1800" dirty="0">
              <a:solidFill>
                <a:schemeClr val="tx1"/>
              </a:solidFill>
            </a:endParaRPr>
          </a:p>
          <a:p>
            <a:pPr marL="342900" lvl="1" indent="-342900"/>
            <a:endParaRPr lang="it-IT" sz="1800" dirty="0" smtClean="0">
              <a:solidFill>
                <a:schemeClr val="tx1"/>
              </a:solidFill>
            </a:endParaRPr>
          </a:p>
          <a:p>
            <a:pPr marL="342900" lvl="1" indent="-342900"/>
            <a:endParaRPr lang="it-IT" sz="1800" dirty="0" smtClean="0">
              <a:solidFill>
                <a:schemeClr val="tx1"/>
              </a:solidFill>
            </a:endParaRPr>
          </a:p>
        </p:txBody>
      </p:sp>
      <p:pic>
        <p:nvPicPr>
          <p:cNvPr id="4" name="Immagine 3"/>
          <p:cNvPicPr>
            <a:picLocks noChangeAspect="1"/>
          </p:cNvPicPr>
          <p:nvPr/>
        </p:nvPicPr>
        <p:blipFill rotWithShape="1">
          <a:blip r:embed="rId2">
            <a:extLst>
              <a:ext uri="{28A0092B-C50C-407E-A947-70E740481C1C}">
                <a14:useLocalDpi xmlns:a14="http://schemas.microsoft.com/office/drawing/2010/main" val="0"/>
              </a:ext>
            </a:extLst>
          </a:blip>
          <a:srcRect l="4498" t="18033" r="7355" b="29977"/>
          <a:stretch/>
        </p:blipFill>
        <p:spPr>
          <a:xfrm>
            <a:off x="2118263" y="2893671"/>
            <a:ext cx="8866207" cy="2905246"/>
          </a:xfrm>
          <a:prstGeom prst="rect">
            <a:avLst/>
          </a:prstGeom>
        </p:spPr>
      </p:pic>
    </p:spTree>
    <p:extLst>
      <p:ext uri="{BB962C8B-B14F-4D97-AF65-F5344CB8AC3E}">
        <p14:creationId xmlns:p14="http://schemas.microsoft.com/office/powerpoint/2010/main" val="102664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La lunga coda</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937098" y="1250066"/>
                <a:ext cx="9228539" cy="5139159"/>
              </a:xfrm>
            </p:spPr>
            <p:txBody>
              <a:bodyPr>
                <a:normAutofit lnSpcReduction="10000"/>
              </a:bodyPr>
              <a:lstStyle/>
              <a:p>
                <a:pPr marL="342900" lvl="1" indent="-342900"/>
                <a:r>
                  <a:rPr lang="it-IT" sz="1800" dirty="0">
                    <a:solidFill>
                      <a:schemeClr val="tx1"/>
                    </a:solidFill>
                  </a:rPr>
                  <a:t>I</a:t>
                </a:r>
                <a:r>
                  <a:rPr lang="it-IT" sz="1800" dirty="0" smtClean="0">
                    <a:solidFill>
                      <a:schemeClr val="tx1"/>
                    </a:solidFill>
                  </a:rPr>
                  <a:t>nvece di elencare lungo l’asse delle ascisse, uno per uno, tutti i nodi, elenchiamo con un solo punto tutti i nodi che hanno la stessa popolarità</a:t>
                </a:r>
              </a:p>
              <a:p>
                <a:pPr marL="342900" lvl="1" indent="-342900"/>
                <a:r>
                  <a:rPr lang="it-IT" sz="1800" dirty="0" smtClean="0">
                    <a:solidFill>
                      <a:schemeClr val="tx1"/>
                    </a:solidFill>
                  </a:rPr>
                  <a:t>Pensandoci bene, questo grafico è, grosso modo, ottenuto dal grafico che esprime il numero </a:t>
                </a:r>
                <a:r>
                  <a:rPr lang="it-IT" sz="1800" dirty="0" err="1" smtClean="0">
                    <a:solidFill>
                      <a:schemeClr val="tx1"/>
                    </a:solidFill>
                  </a:rPr>
                  <a:t>n</a:t>
                </a:r>
                <a:r>
                  <a:rPr lang="it-IT" sz="1800" dirty="0" smtClean="0">
                    <a:solidFill>
                      <a:schemeClr val="tx1"/>
                    </a:solidFill>
                  </a:rPr>
                  <a:t> di nodi che hanno grado k scambiando gli assi coordinati!</a:t>
                </a:r>
              </a:p>
              <a:p>
                <a:pPr marL="342900" lvl="1" indent="-342900"/>
                <a:r>
                  <a:rPr lang="it-IT" sz="1800" dirty="0" smtClean="0">
                    <a:solidFill>
                      <a:schemeClr val="tx1"/>
                    </a:solidFill>
                  </a:rPr>
                  <a:t>Ossia, se </a:t>
                </a:r>
                <a:r>
                  <a:rPr lang="it-IT" sz="1800" dirty="0" smtClean="0">
                    <a:solidFill>
                      <a:schemeClr val="tx1"/>
                    </a:solidFill>
                  </a:rPr>
                  <a:t>k=g(</a:t>
                </a:r>
                <a:r>
                  <a:rPr lang="it-IT" sz="1800" dirty="0" err="1" smtClean="0">
                    <a:solidFill>
                      <a:schemeClr val="tx1"/>
                    </a:solidFill>
                  </a:rPr>
                  <a:t>n</a:t>
                </a:r>
                <a:r>
                  <a:rPr lang="it-IT" sz="1800" dirty="0" smtClean="0">
                    <a:solidFill>
                      <a:schemeClr val="tx1"/>
                    </a:solidFill>
                  </a:rPr>
                  <a:t>) </a:t>
                </a:r>
                <a:r>
                  <a:rPr lang="it-IT" sz="1800" dirty="0" smtClean="0">
                    <a:solidFill>
                      <a:schemeClr val="tx1"/>
                    </a:solidFill>
                  </a:rPr>
                  <a:t>è la funzione che </a:t>
                </a:r>
                <a:r>
                  <a:rPr lang="it-IT" sz="1800" dirty="0" smtClean="0">
                    <a:solidFill>
                      <a:schemeClr val="tx1"/>
                    </a:solidFill>
                  </a:rPr>
                  <a:t>esprime il grado in </a:t>
                </a:r>
                <a:r>
                  <a:rPr lang="it-IT" sz="1800" smtClean="0">
                    <a:solidFill>
                      <a:schemeClr val="tx1"/>
                    </a:solidFill>
                  </a:rPr>
                  <a:t>funzione del nu il </a:t>
                </a:r>
                <a:r>
                  <a:rPr lang="it-IT" sz="1800" dirty="0" smtClean="0">
                    <a:solidFill>
                      <a:schemeClr val="tx1"/>
                    </a:solidFill>
                  </a:rPr>
                  <a:t>numero di </a:t>
                </a:r>
                <a:r>
                  <a:rPr lang="it-IT" sz="1800" dirty="0" smtClean="0">
                    <a:solidFill>
                      <a:schemeClr val="tx1"/>
                    </a:solidFill>
                  </a:rPr>
                  <a:t>nodi di grado k, allora il grafico che ci occorre rappresenta, </a:t>
                </a:r>
                <a:r>
                  <a:rPr lang="it-IT" sz="1800" dirty="0" smtClean="0">
                    <a:solidFill>
                      <a:schemeClr val="tx1"/>
                    </a:solidFill>
                  </a:rPr>
                  <a:t>grosso modo, </a:t>
                </a:r>
                <a:r>
                  <a:rPr lang="it-IT" sz="1800" dirty="0" smtClean="0">
                    <a:solidFill>
                      <a:schemeClr val="tx1"/>
                    </a:solidFill>
                  </a:rPr>
                  <a:t>la funzione k </a:t>
                </a:r>
                <a:r>
                  <a:rPr lang="it-IT" sz="1800" dirty="0" smtClean="0">
                    <a:solidFill>
                      <a:schemeClr val="tx1"/>
                    </a:solidFill>
                  </a:rPr>
                  <a:t>= </a:t>
                </a:r>
                <a:r>
                  <a:rPr lang="it-IT" sz="1800" dirty="0" smtClean="0">
                    <a:solidFill>
                      <a:schemeClr val="tx1"/>
                    </a:solidFill>
                  </a:rPr>
                  <a:t>d</a:t>
                </a:r>
                <a:r>
                  <a:rPr lang="it-IT" sz="2000" baseline="30000" dirty="0" smtClean="0">
                    <a:solidFill>
                      <a:schemeClr val="tx1"/>
                    </a:solidFill>
                  </a:rPr>
                  <a:t>-1</a:t>
                </a:r>
                <a:r>
                  <a:rPr lang="it-IT" sz="1800" dirty="0" smtClean="0">
                    <a:solidFill>
                      <a:schemeClr val="tx1"/>
                    </a:solidFill>
                  </a:rPr>
                  <a:t>(</a:t>
                </a:r>
                <a:r>
                  <a:rPr lang="it-IT" sz="1800" dirty="0" err="1" smtClean="0">
                    <a:solidFill>
                      <a:schemeClr val="tx1"/>
                    </a:solidFill>
                  </a:rPr>
                  <a:t>n</a:t>
                </a:r>
                <a:r>
                  <a:rPr lang="it-IT" sz="1800" dirty="0" smtClean="0">
                    <a:solidFill>
                      <a:schemeClr val="tx1"/>
                    </a:solidFill>
                  </a:rPr>
                  <a:t>)</a:t>
                </a:r>
              </a:p>
              <a:p>
                <a:pPr marL="742950" lvl="2" indent="-342900"/>
                <a:r>
                  <a:rPr lang="it-IT" sz="1600" dirty="0" smtClean="0">
                    <a:solidFill>
                      <a:schemeClr val="tx1"/>
                    </a:solidFill>
                  </a:rPr>
                  <a:t>ammesso </a:t>
                </a:r>
                <a:r>
                  <a:rPr lang="it-IT" sz="1600" dirty="0" smtClean="0">
                    <a:solidFill>
                      <a:schemeClr val="tx1"/>
                    </a:solidFill>
                  </a:rPr>
                  <a:t>che d sia una funzione invertibile</a:t>
                </a:r>
              </a:p>
              <a:p>
                <a:pPr marL="342900" lvl="1" indent="-342900"/>
                <a:r>
                  <a:rPr lang="it-IT" sz="1800" dirty="0">
                    <a:solidFill>
                      <a:schemeClr val="tx1"/>
                    </a:solidFill>
                  </a:rPr>
                  <a:t>È </a:t>
                </a:r>
                <a:r>
                  <a:rPr lang="it-IT" sz="1800" dirty="0" smtClean="0">
                    <a:solidFill>
                      <a:schemeClr val="tx1"/>
                    </a:solidFill>
                  </a:rPr>
                  <a:t> possibile dimostrare che </a:t>
                </a:r>
              </a:p>
              <a:p>
                <a:pPr marL="742950" lvl="2" indent="-342900"/>
                <a:r>
                  <a:rPr lang="it-IT" sz="1600" dirty="0">
                    <a:solidFill>
                      <a:schemeClr val="tx1"/>
                    </a:solidFill>
                  </a:rPr>
                  <a:t>s</a:t>
                </a:r>
                <a:r>
                  <a:rPr lang="it-IT" sz="1600" dirty="0" smtClean="0">
                    <a:solidFill>
                      <a:schemeClr val="tx1"/>
                    </a:solidFill>
                  </a:rPr>
                  <a:t>e, come appare dai dati sperimentali, la funzione </a:t>
                </a:r>
                <a:r>
                  <a:rPr lang="it-IT" sz="1600" dirty="0" err="1" smtClean="0">
                    <a:solidFill>
                      <a:schemeClr val="tx1"/>
                    </a:solidFill>
                  </a:rPr>
                  <a:t>f</a:t>
                </a:r>
                <a:r>
                  <a:rPr lang="it-IT" sz="1600" dirty="0" smtClean="0">
                    <a:solidFill>
                      <a:schemeClr val="tx1"/>
                    </a:solidFill>
                  </a:rPr>
                  <a:t> che esprime la frazione del numero di nodi che hanno grado k è una </a:t>
                </a:r>
                <a:r>
                  <a:rPr lang="it-IT" sz="1600" dirty="0" err="1" smtClean="0">
                    <a:solidFill>
                      <a:schemeClr val="tx1"/>
                    </a:solidFill>
                  </a:rPr>
                  <a:t>Power</a:t>
                </a:r>
                <a:r>
                  <a:rPr lang="it-IT" sz="1600" dirty="0" smtClean="0">
                    <a:solidFill>
                      <a:schemeClr val="tx1"/>
                    </a:solidFill>
                  </a:rPr>
                  <a:t> Law</a:t>
                </a:r>
              </a:p>
              <a:p>
                <a:pPr marL="742950" lvl="2" indent="-342900"/>
                <a:r>
                  <a:rPr lang="it-IT" sz="1600" dirty="0" smtClean="0">
                    <a:solidFill>
                      <a:schemeClr val="tx1"/>
                    </a:solidFill>
                  </a:rPr>
                  <a:t>ossia, per qualche costante c &gt; 0, </a:t>
                </a:r>
                <a:r>
                  <a:rPr lang="it-IT" sz="1600" dirty="0" err="1" smtClean="0">
                    <a:solidFill>
                      <a:schemeClr val="tx1"/>
                    </a:solidFill>
                  </a:rPr>
                  <a:t>f</a:t>
                </a:r>
                <a:r>
                  <a:rPr lang="it-IT" sz="1600" dirty="0" smtClean="0">
                    <a:solidFill>
                      <a:schemeClr val="tx1"/>
                    </a:solidFill>
                  </a:rPr>
                  <a:t>(k) </a:t>
                </a:r>
                <a14:m>
                  <m:oMath xmlns:m="http://schemas.openxmlformats.org/officeDocument/2006/math">
                    <m:r>
                      <a:rPr lang="it-IT" sz="1600" i="1" smtClean="0">
                        <a:solidFill>
                          <a:schemeClr val="tx1"/>
                        </a:solidFill>
                        <a:latin typeface="Cambria Math" charset="0"/>
                        <a:ea typeface="Cambria Math" charset="0"/>
                        <a:cs typeface="Cambria Math" charset="0"/>
                      </a:rPr>
                      <m:t>≈</m:t>
                    </m:r>
                  </m:oMath>
                </a14:m>
                <a:r>
                  <a:rPr lang="it-IT" sz="1600" dirty="0" smtClean="0">
                    <a:solidFill>
                      <a:schemeClr val="tx1"/>
                    </a:solidFill>
                  </a:rPr>
                  <a:t> k</a:t>
                </a:r>
                <a:r>
                  <a:rPr lang="it-IT" sz="1800" baseline="30000" dirty="0" smtClean="0">
                    <a:solidFill>
                      <a:schemeClr val="tx1"/>
                    </a:solidFill>
                  </a:rPr>
                  <a:t>-c</a:t>
                </a:r>
              </a:p>
              <a:p>
                <a:pPr marL="342900" lvl="1" indent="-342900"/>
                <a:r>
                  <a:rPr lang="it-IT" sz="1800" dirty="0" smtClean="0">
                    <a:solidFill>
                      <a:schemeClr val="tx1"/>
                    </a:solidFill>
                  </a:rPr>
                  <a:t>allora anche </a:t>
                </a:r>
                <a:r>
                  <a:rPr lang="it-IT" sz="1800" dirty="0" smtClean="0">
                    <a:solidFill>
                      <a:schemeClr val="tx1"/>
                    </a:solidFill>
                  </a:rPr>
                  <a:t>d </a:t>
                </a:r>
                <a:r>
                  <a:rPr lang="it-IT" sz="1800" dirty="0" smtClean="0">
                    <a:solidFill>
                      <a:schemeClr val="tx1"/>
                    </a:solidFill>
                  </a:rPr>
                  <a:t>esprime una </a:t>
                </a:r>
                <a:r>
                  <a:rPr lang="it-IT" sz="1800" dirty="0" err="1" smtClean="0">
                    <a:solidFill>
                      <a:schemeClr val="tx1"/>
                    </a:solidFill>
                  </a:rPr>
                  <a:t>Power</a:t>
                </a:r>
                <a:r>
                  <a:rPr lang="it-IT" sz="1800" dirty="0" smtClean="0">
                    <a:solidFill>
                      <a:schemeClr val="tx1"/>
                    </a:solidFill>
                  </a:rPr>
                  <a:t> Law</a:t>
                </a:r>
              </a:p>
              <a:p>
                <a:pPr marL="742950" lvl="2" indent="-342900"/>
                <a:r>
                  <a:rPr lang="it-IT" sz="1600" dirty="0" smtClean="0">
                    <a:solidFill>
                      <a:schemeClr val="tx1"/>
                    </a:solidFill>
                  </a:rPr>
                  <a:t>ossia, esiste una costante a &gt; 0 tale che d(k</a:t>
                </a:r>
                <a:r>
                  <a:rPr lang="it-IT" sz="1600" dirty="0">
                    <a:solidFill>
                      <a:schemeClr val="tx1"/>
                    </a:solidFill>
                  </a:rPr>
                  <a:t>) </a:t>
                </a:r>
                <a14:m>
                  <m:oMath xmlns:m="http://schemas.openxmlformats.org/officeDocument/2006/math">
                    <m:r>
                      <a:rPr lang="it-IT" sz="1600" i="1">
                        <a:solidFill>
                          <a:schemeClr val="tx1"/>
                        </a:solidFill>
                        <a:latin typeface="Cambria Math" charset="0"/>
                        <a:ea typeface="Cambria Math" charset="0"/>
                        <a:cs typeface="Cambria Math" charset="0"/>
                      </a:rPr>
                      <m:t>≈</m:t>
                    </m:r>
                  </m:oMath>
                </a14:m>
                <a:r>
                  <a:rPr lang="it-IT" sz="1600" dirty="0">
                    <a:solidFill>
                      <a:schemeClr val="tx1"/>
                    </a:solidFill>
                  </a:rPr>
                  <a:t> </a:t>
                </a:r>
                <a:r>
                  <a:rPr lang="it-IT" sz="1600" dirty="0" smtClean="0">
                    <a:solidFill>
                      <a:schemeClr val="tx1"/>
                    </a:solidFill>
                  </a:rPr>
                  <a:t>k</a:t>
                </a:r>
                <a:r>
                  <a:rPr lang="it-IT" sz="1800" baseline="30000" dirty="0" smtClean="0">
                    <a:solidFill>
                      <a:schemeClr val="tx1"/>
                    </a:solidFill>
                  </a:rPr>
                  <a:t>-a</a:t>
                </a:r>
                <a:endParaRPr lang="it-IT" sz="1600" dirty="0" smtClean="0">
                  <a:solidFill>
                    <a:schemeClr val="tx1"/>
                  </a:solidFill>
                </a:endParaRPr>
              </a:p>
              <a:p>
                <a:pPr marL="342900" lvl="1" indent="-342900"/>
                <a:r>
                  <a:rPr lang="it-IT" sz="1800" dirty="0" smtClean="0">
                    <a:solidFill>
                      <a:schemeClr val="tx1"/>
                    </a:solidFill>
                  </a:rPr>
                  <a:t>e dunque, se </a:t>
                </a:r>
                <a:r>
                  <a:rPr lang="it-IT" sz="1800" dirty="0" err="1" smtClean="0">
                    <a:solidFill>
                      <a:schemeClr val="tx1"/>
                    </a:solidFill>
                  </a:rPr>
                  <a:t>n</a:t>
                </a:r>
                <a:r>
                  <a:rPr lang="it-IT" sz="1800" dirty="0" smtClean="0">
                    <a:solidFill>
                      <a:schemeClr val="tx1"/>
                    </a:solidFill>
                  </a:rPr>
                  <a:t> = d(k), abbiamo che k </a:t>
                </a:r>
                <a14:m>
                  <m:oMath xmlns:m="http://schemas.openxmlformats.org/officeDocument/2006/math">
                    <m:r>
                      <a:rPr lang="it-IT" sz="1800" i="1">
                        <a:solidFill>
                          <a:schemeClr val="tx1"/>
                        </a:solidFill>
                        <a:latin typeface="Cambria Math" charset="0"/>
                        <a:ea typeface="Cambria Math" charset="0"/>
                        <a:cs typeface="Cambria Math" charset="0"/>
                      </a:rPr>
                      <m:t>≈</m:t>
                    </m:r>
                  </m:oMath>
                </a14:m>
                <a:r>
                  <a:rPr lang="it-IT" sz="1800" dirty="0">
                    <a:solidFill>
                      <a:schemeClr val="tx1"/>
                    </a:solidFill>
                  </a:rPr>
                  <a:t> </a:t>
                </a:r>
                <a:r>
                  <a:rPr lang="it-IT" sz="1800" dirty="0" err="1" smtClean="0">
                    <a:solidFill>
                      <a:schemeClr val="tx1"/>
                    </a:solidFill>
                  </a:rPr>
                  <a:t>n</a:t>
                </a:r>
                <a:r>
                  <a:rPr lang="it-IT" sz="2000" baseline="30000" dirty="0" smtClean="0">
                    <a:solidFill>
                      <a:schemeClr val="tx1"/>
                    </a:solidFill>
                  </a:rPr>
                  <a:t>- 1/a</a:t>
                </a:r>
                <a:endParaRPr lang="it-IT" sz="1800" dirty="0">
                  <a:solidFill>
                    <a:schemeClr val="tx1"/>
                  </a:solidFill>
                </a:endParaRPr>
              </a:p>
              <a:p>
                <a:pPr marL="342900" lvl="1" indent="-342900"/>
                <a:endParaRPr lang="it-IT" sz="1800" dirty="0" smtClean="0">
                  <a:solidFill>
                    <a:schemeClr val="tx1"/>
                  </a:solidFill>
                </a:endParaRPr>
              </a:p>
              <a:p>
                <a:pPr marL="342900" lvl="1" indent="-342900"/>
                <a:endParaRPr lang="it-IT" sz="1800" dirty="0">
                  <a:solidFill>
                    <a:schemeClr val="tx1"/>
                  </a:solidFill>
                </a:endParaRPr>
              </a:p>
              <a:p>
                <a:pPr marL="342900" lvl="1" indent="-342900"/>
                <a:endParaRPr lang="it-IT" sz="1800" dirty="0" smtClean="0">
                  <a:solidFill>
                    <a:schemeClr val="tx1"/>
                  </a:solidFill>
                </a:endParaRPr>
              </a:p>
              <a:p>
                <a:pPr marL="342900" lvl="1" indent="-342900"/>
                <a:endParaRPr lang="it-IT" sz="1800" dirty="0">
                  <a:solidFill>
                    <a:schemeClr val="tx1"/>
                  </a:solidFill>
                </a:endParaRPr>
              </a:p>
              <a:p>
                <a:pPr marL="342900" lvl="1" indent="-342900"/>
                <a:endParaRPr lang="it-IT" sz="1800" dirty="0" smtClean="0">
                  <a:solidFill>
                    <a:schemeClr val="tx1"/>
                  </a:solidFill>
                </a:endParaRPr>
              </a:p>
              <a:p>
                <a:pPr marL="342900" lvl="1" indent="-342900"/>
                <a:endParaRPr lang="it-IT" sz="1800" dirty="0">
                  <a:solidFill>
                    <a:schemeClr val="tx1"/>
                  </a:solidFill>
                </a:endParaRPr>
              </a:p>
              <a:p>
                <a:pPr marL="342900" lvl="1" indent="-342900"/>
                <a:endParaRPr lang="it-IT" sz="1800" dirty="0" smtClean="0">
                  <a:solidFill>
                    <a:schemeClr val="tx1"/>
                  </a:solidFill>
                </a:endParaRPr>
              </a:p>
              <a:p>
                <a:pPr marL="342900" lvl="1" indent="-342900"/>
                <a:endParaRPr lang="it-IT" sz="1800" dirty="0" smtClean="0">
                  <a:solidFill>
                    <a:schemeClr val="tx1"/>
                  </a:solidFill>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937098" y="1250066"/>
                <a:ext cx="9228539" cy="5139159"/>
              </a:xfrm>
              <a:blipFill rotWithShape="0">
                <a:blip r:embed="rId2"/>
                <a:stretch>
                  <a:fillRect l="-462" t="-1186" r="-462"/>
                </a:stretch>
              </a:blipFill>
            </p:spPr>
            <p:txBody>
              <a:bodyPr/>
              <a:lstStyle/>
              <a:p>
                <a:r>
                  <a:rPr lang="it-IT">
                    <a:noFill/>
                  </a:rPr>
                  <a:t> </a:t>
                </a:r>
              </a:p>
            </p:txBody>
          </p:sp>
        </mc:Fallback>
      </mc:AlternateContent>
    </p:spTree>
    <p:extLst>
      <p:ext uri="{BB962C8B-B14F-4D97-AF65-F5344CB8AC3E}">
        <p14:creationId xmlns:p14="http://schemas.microsoft.com/office/powerpoint/2010/main" val="2112560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52145" y="324091"/>
            <a:ext cx="9398447" cy="925975"/>
          </a:xfrm>
        </p:spPr>
        <p:txBody>
          <a:bodyPr>
            <a:normAutofit/>
          </a:bodyPr>
          <a:lstStyle/>
          <a:p>
            <a:r>
              <a:rPr lang="it-IT" dirty="0" smtClean="0">
                <a:solidFill>
                  <a:schemeClr val="tx1"/>
                </a:solidFill>
              </a:rPr>
              <a:t>La lunga coda</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937098" y="1250066"/>
                <a:ext cx="9228539" cy="5139159"/>
              </a:xfrm>
            </p:spPr>
            <p:txBody>
              <a:bodyPr>
                <a:normAutofit/>
              </a:bodyPr>
              <a:lstStyle/>
              <a:p>
                <a:pPr marL="342900" lvl="1" indent="-342900"/>
                <a:r>
                  <a:rPr lang="it-IT" sz="1800" dirty="0" smtClean="0">
                    <a:solidFill>
                      <a:schemeClr val="tx1"/>
                    </a:solidFill>
                  </a:rPr>
                  <a:t>Se </a:t>
                </a:r>
                <a:r>
                  <a:rPr lang="it-IT" sz="1800" dirty="0" err="1">
                    <a:solidFill>
                      <a:schemeClr val="tx1"/>
                    </a:solidFill>
                  </a:rPr>
                  <a:t>n</a:t>
                </a:r>
                <a:r>
                  <a:rPr lang="it-IT" sz="1800" dirty="0">
                    <a:solidFill>
                      <a:schemeClr val="tx1"/>
                    </a:solidFill>
                  </a:rPr>
                  <a:t> = d(k), abbiamo che k </a:t>
                </a:r>
                <a14:m>
                  <m:oMath xmlns:m="http://schemas.openxmlformats.org/officeDocument/2006/math">
                    <m:r>
                      <a:rPr lang="it-IT" sz="1800" i="1">
                        <a:solidFill>
                          <a:schemeClr val="tx1"/>
                        </a:solidFill>
                        <a:latin typeface="Cambria Math" charset="0"/>
                        <a:ea typeface="Cambria Math" charset="0"/>
                        <a:cs typeface="Cambria Math" charset="0"/>
                      </a:rPr>
                      <m:t>≈</m:t>
                    </m:r>
                  </m:oMath>
                </a14:m>
                <a:r>
                  <a:rPr lang="it-IT" sz="1800" dirty="0">
                    <a:solidFill>
                      <a:schemeClr val="tx1"/>
                    </a:solidFill>
                  </a:rPr>
                  <a:t> </a:t>
                </a:r>
                <a:r>
                  <a:rPr lang="it-IT" sz="1800" dirty="0" err="1">
                    <a:solidFill>
                      <a:schemeClr val="tx1"/>
                    </a:solidFill>
                  </a:rPr>
                  <a:t>n</a:t>
                </a:r>
                <a:r>
                  <a:rPr lang="it-IT" sz="2000" baseline="30000" dirty="0">
                    <a:solidFill>
                      <a:schemeClr val="tx1"/>
                    </a:solidFill>
                  </a:rPr>
                  <a:t>- 1/a</a:t>
                </a:r>
                <a:endParaRPr lang="it-IT" sz="1800" dirty="0">
                  <a:solidFill>
                    <a:schemeClr val="tx1"/>
                  </a:solidFill>
                </a:endParaRPr>
              </a:p>
              <a:p>
                <a:pPr marL="342900" lvl="1" indent="-342900"/>
                <a:r>
                  <a:rPr lang="it-IT" sz="1800" dirty="0" smtClean="0">
                    <a:solidFill>
                      <a:schemeClr val="tx1"/>
                    </a:solidFill>
                  </a:rPr>
                  <a:t>che decresce </a:t>
                </a:r>
                <a:r>
                  <a:rPr lang="it-IT" sz="1800" i="1" dirty="0" err="1" smtClean="0">
                    <a:solidFill>
                      <a:schemeClr val="tx1"/>
                    </a:solidFill>
                  </a:rPr>
                  <a:t>moooolto</a:t>
                </a:r>
                <a:r>
                  <a:rPr lang="it-IT" sz="1800" dirty="0" smtClean="0">
                    <a:solidFill>
                      <a:schemeClr val="tx1"/>
                    </a:solidFill>
                  </a:rPr>
                  <a:t> lentamente!</a:t>
                </a:r>
              </a:p>
              <a:p>
                <a:pPr marL="342900" lvl="1" indent="-342900"/>
                <a:r>
                  <a:rPr lang="it-IT" sz="1800" dirty="0" smtClean="0">
                    <a:solidFill>
                      <a:schemeClr val="tx1"/>
                    </a:solidFill>
                  </a:rPr>
                  <a:t>Ossia, è una </a:t>
                </a:r>
                <a:r>
                  <a:rPr lang="it-IT" sz="1800" b="1" i="1" dirty="0" smtClean="0">
                    <a:solidFill>
                      <a:srgbClr val="DD51E7"/>
                    </a:solidFill>
                  </a:rPr>
                  <a:t>lunga coda</a:t>
                </a:r>
              </a:p>
              <a:p>
                <a:pPr marL="342900" lvl="1" indent="-342900"/>
                <a:r>
                  <a:rPr lang="it-IT" sz="1800" dirty="0">
                    <a:solidFill>
                      <a:schemeClr val="tx1"/>
                    </a:solidFill>
                  </a:rPr>
                  <a:t>E il volume di affari che ci interessa </a:t>
                </a:r>
                <a:endParaRPr lang="it-IT" sz="1800" dirty="0" smtClean="0">
                  <a:solidFill>
                    <a:schemeClr val="tx1"/>
                  </a:solidFill>
                </a:endParaRPr>
              </a:p>
              <a:p>
                <a:pPr marL="742950" lvl="2" indent="-342900"/>
                <a:r>
                  <a:rPr lang="it-IT" sz="1600" dirty="0" smtClean="0">
                    <a:solidFill>
                      <a:schemeClr val="tx1"/>
                    </a:solidFill>
                  </a:rPr>
                  <a:t>ossia, </a:t>
                </a:r>
                <a:r>
                  <a:rPr lang="it-IT" sz="1600" dirty="0">
                    <a:solidFill>
                      <a:schemeClr val="tx1"/>
                    </a:solidFill>
                  </a:rPr>
                  <a:t>l’area della regione compresa fra la coda del grafico e l’asse</a:t>
                </a:r>
                <a:endParaRPr lang="it-IT" sz="1600" dirty="0" smtClean="0">
                  <a:solidFill>
                    <a:schemeClr val="tx1"/>
                  </a:solidFill>
                </a:endParaRPr>
              </a:p>
              <a:p>
                <a:pPr marL="742950" lvl="2" indent="-342900"/>
                <a:r>
                  <a:rPr lang="it-IT" sz="1600" dirty="0" smtClean="0">
                    <a:solidFill>
                      <a:schemeClr val="tx1"/>
                    </a:solidFill>
                  </a:rPr>
                  <a:t>a partire da qualche </a:t>
                </a:r>
                <a:r>
                  <a:rPr lang="it-IT" sz="1600" dirty="0" err="1" smtClean="0">
                    <a:solidFill>
                      <a:schemeClr val="tx1"/>
                    </a:solidFill>
                  </a:rPr>
                  <a:t>j</a:t>
                </a:r>
                <a:r>
                  <a:rPr lang="it-IT" sz="1600" dirty="0" smtClean="0">
                    <a:solidFill>
                      <a:schemeClr val="tx1"/>
                    </a:solidFill>
                  </a:rPr>
                  <a:t>, abbastanza grande</a:t>
                </a:r>
              </a:p>
              <a:p>
                <a:pPr marL="342900" lvl="1" indent="-342900"/>
                <a:r>
                  <a:rPr lang="it-IT" sz="1800" dirty="0" smtClean="0">
                    <a:solidFill>
                      <a:schemeClr val="tx1"/>
                    </a:solidFill>
                  </a:rPr>
                  <a:t>è tutt’altro che trascurabile</a:t>
                </a:r>
              </a:p>
              <a:p>
                <a:pPr marL="342900" lvl="1" indent="-342900"/>
                <a:endParaRPr lang="it-IT" sz="1800" dirty="0" smtClean="0">
                  <a:solidFill>
                    <a:schemeClr val="tx1"/>
                  </a:solidFill>
                </a:endParaRPr>
              </a:p>
              <a:p>
                <a:pPr marL="342900" lvl="1" indent="-342900"/>
                <a:endParaRPr lang="it-IT" sz="1800" dirty="0">
                  <a:solidFill>
                    <a:schemeClr val="tx1"/>
                  </a:solidFill>
                </a:endParaRPr>
              </a:p>
              <a:p>
                <a:pPr marL="342900" lvl="1" indent="-342900"/>
                <a:endParaRPr lang="it-IT" sz="1800" dirty="0" smtClean="0">
                  <a:solidFill>
                    <a:schemeClr val="tx1"/>
                  </a:solidFill>
                </a:endParaRPr>
              </a:p>
              <a:p>
                <a:pPr marL="342900" lvl="1" indent="-342900"/>
                <a:endParaRPr lang="it-IT" sz="1800" dirty="0">
                  <a:solidFill>
                    <a:schemeClr val="tx1"/>
                  </a:solidFill>
                </a:endParaRPr>
              </a:p>
              <a:p>
                <a:pPr marL="342900" lvl="1" indent="-342900"/>
                <a:endParaRPr lang="it-IT" sz="1800" dirty="0" smtClean="0">
                  <a:solidFill>
                    <a:schemeClr val="tx1"/>
                  </a:solidFill>
                </a:endParaRPr>
              </a:p>
              <a:p>
                <a:pPr marL="342900" lvl="1" indent="-342900"/>
                <a:endParaRPr lang="it-IT" sz="1800" dirty="0">
                  <a:solidFill>
                    <a:schemeClr val="tx1"/>
                  </a:solidFill>
                </a:endParaRPr>
              </a:p>
              <a:p>
                <a:pPr marL="342900" lvl="1" indent="-342900"/>
                <a:endParaRPr lang="it-IT" sz="1800" dirty="0" smtClean="0">
                  <a:solidFill>
                    <a:schemeClr val="tx1"/>
                  </a:solidFill>
                </a:endParaRPr>
              </a:p>
              <a:p>
                <a:pPr marL="342900" lvl="1" indent="-342900"/>
                <a:endParaRPr lang="it-IT" sz="1800" dirty="0" smtClean="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937098" y="1250066"/>
                <a:ext cx="9228539" cy="5139159"/>
              </a:xfrm>
              <a:blipFill rotWithShape="0">
                <a:blip r:embed="rId2"/>
                <a:stretch>
                  <a:fillRect l="-462" t="-119"/>
                </a:stretch>
              </a:blipFill>
            </p:spPr>
            <p:txBody>
              <a:bodyPr/>
              <a:lstStyle/>
              <a:p>
                <a:r>
                  <a:rPr lang="it-IT">
                    <a:noFill/>
                  </a:rPr>
                  <a:t> </a:t>
                </a:r>
              </a:p>
            </p:txBody>
          </p:sp>
        </mc:Fallback>
      </mc:AlternateContent>
      <p:pic>
        <p:nvPicPr>
          <p:cNvPr id="4" name="Immagine 3"/>
          <p:cNvPicPr>
            <a:picLocks noChangeAspect="1"/>
          </p:cNvPicPr>
          <p:nvPr/>
        </p:nvPicPr>
        <p:blipFill rotWithShape="1">
          <a:blip r:embed="rId3">
            <a:extLst>
              <a:ext uri="{28A0092B-C50C-407E-A947-70E740481C1C}">
                <a14:useLocalDpi xmlns:a14="http://schemas.microsoft.com/office/drawing/2010/main" val="0"/>
              </a:ext>
            </a:extLst>
          </a:blip>
          <a:srcRect l="21639" t="15106" r="22478" b="63402"/>
          <a:stretch/>
        </p:blipFill>
        <p:spPr>
          <a:xfrm>
            <a:off x="2708477" y="4080076"/>
            <a:ext cx="5104434" cy="2777924"/>
          </a:xfrm>
          <a:prstGeom prst="rect">
            <a:avLst/>
          </a:prstGeom>
        </p:spPr>
      </p:pic>
    </p:spTree>
    <p:extLst>
      <p:ext uri="{BB962C8B-B14F-4D97-AF65-F5344CB8AC3E}">
        <p14:creationId xmlns:p14="http://schemas.microsoft.com/office/powerpoint/2010/main" val="567980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21981" y="493481"/>
            <a:ext cx="8911687" cy="683829"/>
          </a:xfrm>
        </p:spPr>
        <p:txBody>
          <a:bodyPr>
            <a:normAutofit/>
          </a:bodyPr>
          <a:lstStyle/>
          <a:p>
            <a:r>
              <a:rPr lang="it-IT" dirty="0" smtClean="0"/>
              <a:t>Gli effetti della web-</a:t>
            </a:r>
            <a:r>
              <a:rPr lang="it-IT" dirty="0" err="1" smtClean="0"/>
              <a:t>search</a:t>
            </a:r>
            <a:endParaRPr lang="it-IT" dirty="0"/>
          </a:p>
        </p:txBody>
      </p:sp>
      <p:sp>
        <p:nvSpPr>
          <p:cNvPr id="3" name="Segnaposto contenuto 2"/>
          <p:cNvSpPr>
            <a:spLocks noGrp="1"/>
          </p:cNvSpPr>
          <p:nvPr>
            <p:ph idx="1"/>
          </p:nvPr>
        </p:nvSpPr>
        <p:spPr>
          <a:xfrm>
            <a:off x="1836234" y="1307939"/>
            <a:ext cx="9703725" cy="5175988"/>
          </a:xfrm>
        </p:spPr>
        <p:txBody>
          <a:bodyPr>
            <a:normAutofit/>
          </a:bodyPr>
          <a:lstStyle/>
          <a:p>
            <a:r>
              <a:rPr lang="it-IT" dirty="0" smtClean="0"/>
              <a:t>Ci domandiamo ora: l’utilizzo dei motori di ricerca, per la ricerca su internet, ha impatto sul fenomeno </a:t>
            </a:r>
            <a:r>
              <a:rPr lang="it-IT" dirty="0" err="1" smtClean="0"/>
              <a:t>rich</a:t>
            </a:r>
            <a:r>
              <a:rPr lang="it-IT" dirty="0" smtClean="0"/>
              <a:t> </a:t>
            </a:r>
            <a:r>
              <a:rPr lang="it-IT" dirty="0" err="1" smtClean="0"/>
              <a:t>get</a:t>
            </a:r>
            <a:r>
              <a:rPr lang="it-IT" dirty="0" smtClean="0"/>
              <a:t> </a:t>
            </a:r>
            <a:r>
              <a:rPr lang="it-IT" dirty="0" err="1" smtClean="0"/>
              <a:t>richer</a:t>
            </a:r>
            <a:r>
              <a:rPr lang="it-IT" dirty="0" smtClean="0"/>
              <a:t>?</a:t>
            </a:r>
            <a:endParaRPr lang="is-IS" sz="2000" dirty="0" smtClean="0"/>
          </a:p>
          <a:p>
            <a:r>
              <a:rPr lang="is-IS" dirty="0" smtClean="0"/>
              <a:t>Da un lato, </a:t>
            </a:r>
            <a:r>
              <a:rPr lang="is-IS" b="1" dirty="0" smtClean="0">
                <a:solidFill>
                  <a:srgbClr val="DD51E7"/>
                </a:solidFill>
              </a:rPr>
              <a:t>il fenomeno rich get richer è amplificato</a:t>
            </a:r>
            <a:r>
              <a:rPr lang="is-IS" dirty="0" smtClean="0"/>
              <a:t> in virtù dell’utilizzo di motori di ricerca basati sul ranking</a:t>
            </a:r>
          </a:p>
          <a:p>
            <a:pPr lvl="1"/>
            <a:r>
              <a:rPr lang="is-IS" dirty="0" smtClean="0"/>
              <a:t>ossia, che elencano le pagine risultanti dalla ricerca in un ordine derivante dall’assegnazione di un punteggio a sua volta derivante, ad esempio, dal numero di in-link delle pagine</a:t>
            </a:r>
          </a:p>
          <a:p>
            <a:r>
              <a:rPr lang="is-IS" dirty="0" smtClean="0"/>
              <a:t>D’altra parte, le richieste ad un motore di ricerca possono essere sottoposte in una enorme varietà di forme</a:t>
            </a:r>
          </a:p>
          <a:p>
            <a:pPr lvl="1"/>
            <a:r>
              <a:rPr lang="is-IS" dirty="0" smtClean="0">
                <a:solidFill>
                  <a:schemeClr val="tx1"/>
                </a:solidFill>
              </a:rPr>
              <a:t>dipendentemente dalle parole chiave scelte per effettuare una ricerca</a:t>
            </a:r>
          </a:p>
          <a:p>
            <a:r>
              <a:rPr lang="is-IS" dirty="0" smtClean="0"/>
              <a:t>e questo aumenta la possibilità di essere indirizzati a pagine che non sono nella “top list”</a:t>
            </a:r>
          </a:p>
          <a:p>
            <a:pPr lvl="1"/>
            <a:r>
              <a:rPr lang="is-IS" dirty="0" smtClean="0"/>
              <a:t>ad esempio, usando parole chiave Inusuali...</a:t>
            </a:r>
          </a:p>
          <a:p>
            <a:r>
              <a:rPr lang="is-IS" b="1" dirty="0" smtClean="0">
                <a:solidFill>
                  <a:srgbClr val="162DCF"/>
                </a:solidFill>
              </a:rPr>
              <a:t>e questo mitiga gli effetti rich get richer</a:t>
            </a:r>
            <a:r>
              <a:rPr lang="is-IS" dirty="0"/>
              <a:t>																										</a:t>
            </a:r>
          </a:p>
        </p:txBody>
      </p:sp>
    </p:spTree>
    <p:extLst>
      <p:ext uri="{BB962C8B-B14F-4D97-AF65-F5344CB8AC3E}">
        <p14:creationId xmlns:p14="http://schemas.microsoft.com/office/powerpoint/2010/main" val="800297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21981" y="493481"/>
            <a:ext cx="8911687" cy="683829"/>
          </a:xfrm>
        </p:spPr>
        <p:txBody>
          <a:bodyPr>
            <a:normAutofit/>
          </a:bodyPr>
          <a:lstStyle/>
          <a:p>
            <a:r>
              <a:rPr lang="it-IT" dirty="0" smtClean="0"/>
              <a:t>Gli effetti della web-</a:t>
            </a:r>
            <a:r>
              <a:rPr lang="it-IT" dirty="0" err="1" smtClean="0"/>
              <a:t>search</a:t>
            </a:r>
            <a:endParaRPr lang="it-IT" dirty="0"/>
          </a:p>
        </p:txBody>
      </p:sp>
      <p:sp>
        <p:nvSpPr>
          <p:cNvPr id="3" name="Segnaposto contenuto 2"/>
          <p:cNvSpPr>
            <a:spLocks noGrp="1"/>
          </p:cNvSpPr>
          <p:nvPr>
            <p:ph idx="1"/>
          </p:nvPr>
        </p:nvSpPr>
        <p:spPr>
          <a:xfrm>
            <a:off x="1836234" y="1307939"/>
            <a:ext cx="9703725" cy="5175988"/>
          </a:xfrm>
        </p:spPr>
        <p:txBody>
          <a:bodyPr>
            <a:normAutofit/>
          </a:bodyPr>
          <a:lstStyle/>
          <a:p>
            <a:r>
              <a:rPr lang="it-IT" dirty="0" smtClean="0">
                <a:solidFill>
                  <a:schemeClr val="tx1"/>
                </a:solidFill>
              </a:rPr>
              <a:t>Per sfruttare la lunga coda</a:t>
            </a:r>
          </a:p>
          <a:p>
            <a:pPr lvl="1"/>
            <a:r>
              <a:rPr lang="it-IT" dirty="0" smtClean="0">
                <a:solidFill>
                  <a:schemeClr val="tx1"/>
                </a:solidFill>
              </a:rPr>
              <a:t>per vendere i prodotti “di nicchia” (quelli poco popolari)</a:t>
            </a:r>
            <a:endParaRPr lang="is-IS" dirty="0" smtClean="0">
              <a:solidFill>
                <a:schemeClr val="tx1"/>
              </a:solidFill>
            </a:endParaRPr>
          </a:p>
          <a:p>
            <a:r>
              <a:rPr lang="is-IS" dirty="0" smtClean="0">
                <a:solidFill>
                  <a:schemeClr val="tx1"/>
                </a:solidFill>
              </a:rPr>
              <a:t>i venditori on-line provano ad indirizzare gli utenti, ad esempio ricorrendo all’utilizzo di </a:t>
            </a:r>
            <a:r>
              <a:rPr lang="is-IS" i="1" dirty="0" smtClean="0">
                <a:solidFill>
                  <a:schemeClr val="tx1"/>
                </a:solidFill>
              </a:rPr>
              <a:t>recommendation systems</a:t>
            </a:r>
          </a:p>
          <a:p>
            <a:pPr lvl="1"/>
            <a:r>
              <a:rPr lang="is-IS" dirty="0" smtClean="0">
                <a:solidFill>
                  <a:schemeClr val="tx1"/>
                </a:solidFill>
              </a:rPr>
              <a:t>quando i motori di ricerca invitano gli utenti ad esplorare pagine poco popolari sulla base delle loro ricerche pregresse</a:t>
            </a:r>
          </a:p>
          <a:p>
            <a:endParaRPr lang="is-IS" dirty="0" smtClean="0">
              <a:solidFill>
                <a:schemeClr val="tx1"/>
              </a:solidFill>
            </a:endParaRPr>
          </a:p>
          <a:p>
            <a:r>
              <a:rPr lang="is-IS" dirty="0" smtClean="0">
                <a:solidFill>
                  <a:schemeClr val="tx1"/>
                </a:solidFill>
              </a:rPr>
              <a:t>In conclusione: </a:t>
            </a:r>
            <a:r>
              <a:rPr lang="is-IS" dirty="0">
                <a:solidFill>
                  <a:schemeClr val="tx1"/>
                </a:solidFill>
              </a:rPr>
              <a:t>i</a:t>
            </a:r>
            <a:r>
              <a:rPr lang="is-IS" dirty="0" smtClean="0">
                <a:solidFill>
                  <a:schemeClr val="tx1"/>
                </a:solidFill>
              </a:rPr>
              <a:t>l progetto di strumenti di web-search è un esempio di utilizzo degli effetti feedback, volto ad indirizzare gli utenti nell’elaborare le loro richieste </a:t>
            </a:r>
          </a:p>
          <a:p>
            <a:pPr lvl="1"/>
            <a:r>
              <a:rPr lang="is-IS" sz="1800" dirty="0" smtClean="0">
                <a:solidFill>
                  <a:schemeClr val="tx1"/>
                </a:solidFill>
              </a:rPr>
              <a:t>in alcuni casi amplificando l’effetto riche get richer</a:t>
            </a:r>
          </a:p>
          <a:p>
            <a:pPr lvl="1"/>
            <a:r>
              <a:rPr lang="is-IS" sz="1800" dirty="0" smtClean="0">
                <a:solidFill>
                  <a:schemeClr val="tx1"/>
                </a:solidFill>
              </a:rPr>
              <a:t>in altri attenuandolo</a:t>
            </a:r>
            <a:r>
              <a:rPr lang="is-IS" sz="1800" dirty="0">
                <a:solidFill>
                  <a:schemeClr val="tx1"/>
                </a:solidFill>
              </a:rPr>
              <a:t>		</a:t>
            </a:r>
            <a:r>
              <a:rPr lang="is-IS" dirty="0"/>
              <a:t>		</a:t>
            </a:r>
          </a:p>
        </p:txBody>
      </p:sp>
    </p:spTree>
    <p:extLst>
      <p:ext uri="{BB962C8B-B14F-4D97-AF65-F5344CB8AC3E}">
        <p14:creationId xmlns:p14="http://schemas.microsoft.com/office/powerpoint/2010/main" val="44309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84581" y="335666"/>
            <a:ext cx="8911687" cy="925975"/>
          </a:xfrm>
        </p:spPr>
        <p:txBody>
          <a:bodyPr/>
          <a:lstStyle/>
          <a:p>
            <a:r>
              <a:rPr lang="it-IT" dirty="0" smtClean="0"/>
              <a:t>Ricapitolando</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380868" y="1427545"/>
                <a:ext cx="8915400" cy="4915382"/>
              </a:xfrm>
            </p:spPr>
            <p:txBody>
              <a:bodyPr>
                <a:normAutofit/>
              </a:bodyPr>
              <a:lstStyle/>
              <a:p>
                <a:r>
                  <a:rPr lang="it-IT" dirty="0" smtClean="0">
                    <a:solidFill>
                      <a:schemeClr val="tx1"/>
                    </a:solidFill>
                  </a:rPr>
                  <a:t>Che c’entra il Teorema del limite centrale?!</a:t>
                </a:r>
                <a:r>
                  <a:rPr lang="is-IS" dirty="0" smtClean="0"/>
                  <a:t> </a:t>
                </a:r>
              </a:p>
              <a:p>
                <a:pPr lvl="6"/>
                <a:endParaRPr lang="it-IT" sz="800" dirty="0" smtClean="0">
                  <a:solidFill>
                    <a:schemeClr val="tx1"/>
                  </a:solidFill>
                </a:endParaRPr>
              </a:p>
              <a:p>
                <a:r>
                  <a:rPr lang="it-IT" dirty="0" smtClean="0">
                    <a:solidFill>
                      <a:schemeClr val="tx1"/>
                    </a:solidFill>
                  </a:rPr>
                  <a:t>Nel </a:t>
                </a:r>
                <a:r>
                  <a:rPr lang="it-IT" dirty="0">
                    <a:solidFill>
                      <a:schemeClr val="tx1"/>
                    </a:solidFill>
                  </a:rPr>
                  <a:t>grafo </a:t>
                </a:r>
                <a:r>
                  <a:rPr lang="it-IT" dirty="0" err="1">
                    <a:solidFill>
                      <a:schemeClr val="tx1"/>
                    </a:solidFill>
                  </a:rPr>
                  <a:t>G</a:t>
                </a:r>
                <a:r>
                  <a:rPr lang="it-IT" baseline="-25000" dirty="0" err="1">
                    <a:solidFill>
                      <a:schemeClr val="tx1"/>
                    </a:solidFill>
                  </a:rPr>
                  <a:t>n,p</a:t>
                </a:r>
                <a:r>
                  <a:rPr lang="it-IT" dirty="0" smtClean="0">
                    <a:solidFill>
                      <a:schemeClr val="tx1"/>
                    </a:solidFill>
                  </a:rPr>
                  <a:t> gli archi vengono aggiunti come una sequenza di oggetti, indipendentemente gli uni dagli altri</a:t>
                </a:r>
              </a:p>
              <a:p>
                <a:pPr lvl="8"/>
                <a:endParaRPr lang="it-IT" sz="800" dirty="0" smtClean="0">
                  <a:solidFill>
                    <a:schemeClr val="tx1"/>
                  </a:solidFill>
                </a:endParaRPr>
              </a:p>
              <a:p>
                <a:r>
                  <a:rPr lang="it-IT" dirty="0" smtClean="0">
                    <a:solidFill>
                      <a:schemeClr val="tx1"/>
                    </a:solidFill>
                  </a:rPr>
                  <a:t>Perciò, il grado di un nodo è la somma di eventi indipendenti: 								</a:t>
                </a:r>
                <a14:m>
                  <m:oMath xmlns:m="http://schemas.openxmlformats.org/officeDocument/2006/math">
                    <m:r>
                      <m:rPr>
                        <m:sty m:val="p"/>
                      </m:rPr>
                      <a:rPr lang="it-IT" i="0">
                        <a:latin typeface="Cambria Math" charset="0"/>
                        <a:ea typeface="Cambria Math" charset="0"/>
                        <a:cs typeface="Cambria Math" charset="0"/>
                      </a:rPr>
                      <m:t>δ</m:t>
                    </m:r>
                    <m:r>
                      <a:rPr lang="it-IT" i="0">
                        <a:latin typeface="Cambria Math" charset="0"/>
                        <a:ea typeface="Cambria Math" charset="0"/>
                        <a:cs typeface="Cambria Math" charset="0"/>
                      </a:rPr>
                      <m:t> </m:t>
                    </m:r>
                  </m:oMath>
                </a14:m>
                <a:r>
                  <a:rPr lang="is-IS" baseline="-25000" dirty="0" smtClean="0">
                    <a:solidFill>
                      <a:schemeClr val="tx1"/>
                    </a:solidFill>
                  </a:rPr>
                  <a:t>i  </a:t>
                </a:r>
                <a:r>
                  <a:rPr lang="is-IS" dirty="0"/>
                  <a:t>= </a:t>
                </a:r>
                <a14:m>
                  <m:oMath xmlns:m="http://schemas.openxmlformats.org/officeDocument/2006/math">
                    <m:nary>
                      <m:naryPr>
                        <m:chr m:val="∑"/>
                        <m:supHide m:val="on"/>
                        <m:ctrlPr>
                          <a:rPr lang="is-IS" i="1">
                            <a:latin typeface="Cambria Math" charset="0"/>
                          </a:rPr>
                        </m:ctrlPr>
                      </m:naryPr>
                      <m:sub>
                        <m:r>
                          <m:rPr>
                            <m:brk m:alnAt="7"/>
                          </m:rPr>
                          <a:rPr lang="it-IT" i="0">
                            <a:latin typeface="Cambria Math" charset="0"/>
                          </a:rPr>
                          <m:t> </m:t>
                        </m:r>
                        <m:r>
                          <m:rPr>
                            <m:sty m:val="p"/>
                          </m:rPr>
                          <a:rPr lang="it-IT" b="0" i="0" smtClean="0">
                            <a:latin typeface="Cambria Math" charset="0"/>
                          </a:rPr>
                          <m:t>j</m:t>
                        </m:r>
                        <m:r>
                          <a:rPr lang="it-IT" i="0">
                            <a:latin typeface="Cambria Math" charset="0"/>
                          </a:rPr>
                          <m:t> ∈</m:t>
                        </m:r>
                        <m:d>
                          <m:dPr>
                            <m:begChr m:val="["/>
                            <m:endChr m:val="]"/>
                            <m:ctrlPr>
                              <a:rPr lang="it-IT" i="1">
                                <a:latin typeface="Cambria Math" charset="0"/>
                              </a:rPr>
                            </m:ctrlPr>
                          </m:dPr>
                          <m:e>
                            <m:r>
                              <m:rPr>
                                <m:sty m:val="p"/>
                              </m:rPr>
                              <a:rPr lang="it-IT" i="0">
                                <a:latin typeface="Cambria Math" charset="0"/>
                                <a:ea typeface="Cambria Math" charset="0"/>
                                <a:cs typeface="Cambria Math" charset="0"/>
                              </a:rPr>
                              <m:t>n</m:t>
                            </m:r>
                          </m:e>
                        </m:d>
                        <m:r>
                          <a:rPr lang="it-IT" b="0" i="0" smtClean="0">
                            <a:latin typeface="Cambria Math" charset="0"/>
                            <a:ea typeface="Cambria Math" charset="0"/>
                            <a:cs typeface="Cambria Math" charset="0"/>
                          </a:rPr>
                          <m:t>−</m:t>
                        </m:r>
                        <m:r>
                          <m:rPr>
                            <m:sty m:val="p"/>
                          </m:rPr>
                          <a:rPr lang="it-IT" b="0" i="0" smtClean="0">
                            <a:latin typeface="Cambria Math" charset="0"/>
                            <a:ea typeface="Cambria Math" charset="0"/>
                            <a:cs typeface="Cambria Math" charset="0"/>
                          </a:rPr>
                          <m:t>i</m:t>
                        </m:r>
                      </m:sub>
                      <m:sup/>
                      <m:e>
                        <m:r>
                          <a:rPr lang="it-IT" i="0">
                            <a:latin typeface="Cambria Math" charset="0"/>
                          </a:rPr>
                          <m:t> </m:t>
                        </m:r>
                        <m:r>
                          <m:rPr>
                            <m:nor/>
                          </m:rPr>
                          <a:rPr lang="it-IT" b="0" smtClean="0">
                            <a:latin typeface="Cambria Math" charset="0"/>
                          </a:rPr>
                          <m:t> </m:t>
                        </m:r>
                        <m:r>
                          <m:rPr>
                            <m:nor/>
                          </m:rPr>
                          <a:rPr lang="it-IT" b="0" smtClean="0">
                            <a:latin typeface="Cambria Math" charset="0"/>
                          </a:rPr>
                          <m:t>e</m:t>
                        </m:r>
                        <m:r>
                          <m:rPr>
                            <m:nor/>
                          </m:rPr>
                          <a:rPr lang="it-IT" b="0" smtClean="0">
                            <a:latin typeface="Cambria Math" charset="0"/>
                          </a:rPr>
                          <m:t> </m:t>
                        </m:r>
                        <m:r>
                          <m:rPr>
                            <m:nor/>
                          </m:rPr>
                          <a:rPr lang="it-IT" baseline="-25000" dirty="0"/>
                          <m:t>i</m:t>
                        </m:r>
                        <m:r>
                          <m:rPr>
                            <m:nor/>
                          </m:rPr>
                          <a:rPr lang="it-IT" baseline="-25000" dirty="0"/>
                          <m:t> </m:t>
                        </m:r>
                        <m:r>
                          <m:rPr>
                            <m:sty m:val="p"/>
                          </m:rPr>
                          <a:rPr lang="it-IT" b="0" i="0" baseline="-25000" dirty="0" smtClean="0">
                            <a:latin typeface="Cambria Math" charset="0"/>
                          </a:rPr>
                          <m:t>j</m:t>
                        </m:r>
                      </m:e>
                    </m:nary>
                  </m:oMath>
                </a14:m>
                <a:endParaRPr lang="it-IT" dirty="0" smtClean="0">
                  <a:solidFill>
                    <a:schemeClr val="tx1"/>
                  </a:solidFill>
                </a:endParaRPr>
              </a:p>
              <a:p>
                <a:pPr lvl="1"/>
                <a:r>
                  <a:rPr lang="is-IS" dirty="0">
                    <a:solidFill>
                      <a:schemeClr val="tx1"/>
                    </a:solidFill>
                  </a:rPr>
                  <a:t>dove </a:t>
                </a:r>
                <a14:m>
                  <m:oMath xmlns:m="http://schemas.openxmlformats.org/officeDocument/2006/math">
                    <m:r>
                      <m:rPr>
                        <m:sty m:val="p"/>
                      </m:rPr>
                      <a:rPr lang="it-IT" sz="1800" b="0" i="0" smtClean="0">
                        <a:latin typeface="Cambria Math" charset="0"/>
                        <a:ea typeface="Cambria Math" charset="0"/>
                        <a:cs typeface="Cambria Math" charset="0"/>
                      </a:rPr>
                      <m:t>e</m:t>
                    </m:r>
                  </m:oMath>
                </a14:m>
                <a:r>
                  <a:rPr lang="it-IT" sz="1800" baseline="-25000" dirty="0"/>
                  <a:t>i </a:t>
                </a:r>
                <a:r>
                  <a:rPr lang="it-IT" sz="1800" baseline="-25000" dirty="0" err="1" smtClean="0"/>
                  <a:t>j</a:t>
                </a:r>
                <a:r>
                  <a:rPr lang="is-IS" sz="1800" dirty="0" smtClean="0">
                    <a:solidFill>
                      <a:schemeClr val="tx1"/>
                    </a:solidFill>
                  </a:rPr>
                  <a:t>  </a:t>
                </a:r>
                <a:r>
                  <a:rPr lang="is-IS" dirty="0" smtClean="0">
                    <a:solidFill>
                      <a:schemeClr val="tx1"/>
                    </a:solidFill>
                  </a:rPr>
                  <a:t>è </a:t>
                </a:r>
                <a:r>
                  <a:rPr lang="is-IS" dirty="0">
                    <a:solidFill>
                      <a:schemeClr val="tx1"/>
                    </a:solidFill>
                  </a:rPr>
                  <a:t>la variabile aleatoria che </a:t>
                </a:r>
                <a:r>
                  <a:rPr lang="is-IS" dirty="0" smtClean="0">
                    <a:solidFill>
                      <a:schemeClr val="tx1"/>
                    </a:solidFill>
                  </a:rPr>
                  <a:t>vale </a:t>
                </a:r>
                <a:r>
                  <a:rPr lang="is-IS" dirty="0">
                    <a:solidFill>
                      <a:schemeClr val="tx1"/>
                    </a:solidFill>
                  </a:rPr>
                  <a:t>1 </a:t>
                </a:r>
                <a:r>
                  <a:rPr lang="is-IS" dirty="0" smtClean="0">
                    <a:solidFill>
                      <a:schemeClr val="tx1"/>
                    </a:solidFill>
                  </a:rPr>
                  <a:t>se esiste l’arco (i,j), </a:t>
                </a:r>
                <a:r>
                  <a:rPr lang="is-IS" dirty="0">
                    <a:solidFill>
                      <a:schemeClr val="tx1"/>
                    </a:solidFill>
                  </a:rPr>
                  <a:t>0 </a:t>
                </a:r>
                <a:r>
                  <a:rPr lang="is-IS" dirty="0" smtClean="0">
                    <a:solidFill>
                      <a:schemeClr val="tx1"/>
                    </a:solidFill>
                  </a:rPr>
                  <a:t>altrimenti	</a:t>
                </a:r>
                <a:endParaRPr lang="it-IT" dirty="0" smtClean="0">
                  <a:solidFill>
                    <a:schemeClr val="tx1"/>
                  </a:solidFill>
                </a:endParaRPr>
              </a:p>
              <a:p>
                <a:r>
                  <a:rPr lang="it-IT" dirty="0" smtClean="0">
                    <a:solidFill>
                      <a:schemeClr val="tx1"/>
                    </a:solidFill>
                  </a:rPr>
                  <a:t>ci troviamo, allora, nella situazione illustrata dal Teorema del limite centrale</a:t>
                </a:r>
              </a:p>
              <a:p>
                <a:pPr lvl="8"/>
                <a:endParaRPr lang="it-IT" sz="800" dirty="0" smtClean="0">
                  <a:solidFill>
                    <a:schemeClr val="tx1"/>
                  </a:solidFill>
                </a:endParaRPr>
              </a:p>
              <a:p>
                <a:r>
                  <a:rPr lang="it-IT" dirty="0" smtClean="0">
                    <a:solidFill>
                      <a:schemeClr val="tx1"/>
                    </a:solidFill>
                  </a:rPr>
                  <a:t>Il punto cruciale è che la porzione di grafo che già è stata costruita (gli archi che già sono stati inseriti </a:t>
                </a:r>
                <a:r>
                  <a:rPr lang="it-IT" dirty="0">
                    <a:solidFill>
                      <a:schemeClr val="tx1"/>
                    </a:solidFill>
                  </a:rPr>
                  <a:t>in </a:t>
                </a:r>
                <a:r>
                  <a:rPr lang="it-IT" dirty="0" err="1">
                    <a:solidFill>
                      <a:schemeClr val="tx1"/>
                    </a:solidFill>
                  </a:rPr>
                  <a:t>G</a:t>
                </a:r>
                <a:r>
                  <a:rPr lang="it-IT" baseline="-25000" dirty="0" err="1">
                    <a:solidFill>
                      <a:schemeClr val="tx1"/>
                    </a:solidFill>
                  </a:rPr>
                  <a:t>n,p</a:t>
                </a:r>
                <a:r>
                  <a:rPr lang="it-IT" dirty="0" smtClean="0">
                    <a:solidFill>
                      <a:schemeClr val="tx1"/>
                    </a:solidFill>
                  </a:rPr>
                  <a:t>) non ha alcuna influenza sul prossimo arco che verrà creato</a:t>
                </a:r>
                <a:endParaRPr lang="is-IS" dirty="0" smtClean="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380868" y="1427545"/>
                <a:ext cx="8915400" cy="4915382"/>
              </a:xfrm>
              <a:blipFill rotWithShape="0">
                <a:blip r:embed="rId2"/>
                <a:stretch>
                  <a:fillRect l="-479" t="-620"/>
                </a:stretch>
              </a:blipFill>
            </p:spPr>
            <p:txBody>
              <a:bodyPr/>
              <a:lstStyle/>
              <a:p>
                <a:r>
                  <a:rPr lang="it-IT">
                    <a:noFill/>
                  </a:rPr>
                  <a:t> </a:t>
                </a:r>
              </a:p>
            </p:txBody>
          </p:sp>
        </mc:Fallback>
      </mc:AlternateContent>
    </p:spTree>
    <p:extLst>
      <p:ext uri="{BB962C8B-B14F-4D97-AF65-F5344CB8AC3E}">
        <p14:creationId xmlns:p14="http://schemas.microsoft.com/office/powerpoint/2010/main" val="52760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84581" y="335666"/>
            <a:ext cx="8911687" cy="925975"/>
          </a:xfrm>
        </p:spPr>
        <p:txBody>
          <a:bodyPr/>
          <a:lstStyle/>
          <a:p>
            <a:r>
              <a:rPr lang="it-IT" dirty="0" smtClean="0"/>
              <a:t>Ma nella realtà</a:t>
            </a:r>
            <a:r>
              <a:rPr lang="is-IS" dirty="0" smtClean="0"/>
              <a:t>…</a:t>
            </a:r>
            <a:endParaRPr lang="it-IT" dirty="0"/>
          </a:p>
        </p:txBody>
      </p:sp>
      <p:sp>
        <p:nvSpPr>
          <p:cNvPr id="3" name="Segnaposto contenuto 2"/>
          <p:cNvSpPr>
            <a:spLocks noGrp="1"/>
          </p:cNvSpPr>
          <p:nvPr>
            <p:ph idx="1"/>
          </p:nvPr>
        </p:nvSpPr>
        <p:spPr>
          <a:xfrm>
            <a:off x="2380868" y="1427544"/>
            <a:ext cx="8915400" cy="5146875"/>
          </a:xfrm>
        </p:spPr>
        <p:txBody>
          <a:bodyPr>
            <a:normAutofit/>
          </a:bodyPr>
          <a:lstStyle/>
          <a:p>
            <a:r>
              <a:rPr lang="it-IT" dirty="0" smtClean="0">
                <a:solidFill>
                  <a:schemeClr val="tx1"/>
                </a:solidFill>
              </a:rPr>
              <a:t>Consideriamo il grafo orientato del web: i nodi sono le pagine e, se la pagina a contiene un hyperlink alla pagina b, allora (</a:t>
            </a:r>
            <a:r>
              <a:rPr lang="it-IT" dirty="0" err="1" smtClean="0">
                <a:solidFill>
                  <a:schemeClr val="tx1"/>
                </a:solidFill>
              </a:rPr>
              <a:t>a,b</a:t>
            </a:r>
            <a:r>
              <a:rPr lang="it-IT" dirty="0" smtClean="0">
                <a:solidFill>
                  <a:schemeClr val="tx1"/>
                </a:solidFill>
              </a:rPr>
              <a:t>) è un arco (diretto) del grafo</a:t>
            </a:r>
          </a:p>
          <a:p>
            <a:r>
              <a:rPr lang="it-IT" dirty="0">
                <a:solidFill>
                  <a:schemeClr val="tx1"/>
                </a:solidFill>
              </a:rPr>
              <a:t>È </a:t>
            </a:r>
            <a:r>
              <a:rPr lang="it-IT" dirty="0" smtClean="0">
                <a:solidFill>
                  <a:schemeClr val="tx1"/>
                </a:solidFill>
              </a:rPr>
              <a:t>stato condotto uno studio [</a:t>
            </a:r>
            <a:r>
              <a:rPr lang="it-IT" dirty="0" err="1" smtClean="0">
                <a:solidFill>
                  <a:schemeClr val="tx1"/>
                </a:solidFill>
              </a:rPr>
              <a:t>Broder</a:t>
            </a:r>
            <a:r>
              <a:rPr lang="it-IT" dirty="0" smtClean="0">
                <a:solidFill>
                  <a:schemeClr val="tx1"/>
                </a:solidFill>
              </a:rPr>
              <a:t> et al., 2000] al fine di analizzare la distribuzione dei gradi (archi entranti) nei nodi del grafo del web</a:t>
            </a:r>
          </a:p>
          <a:p>
            <a:r>
              <a:rPr lang="it-IT" dirty="0" smtClean="0">
                <a:solidFill>
                  <a:schemeClr val="tx1"/>
                </a:solidFill>
              </a:rPr>
              <a:t>Quel che è stato osservato differisce </a:t>
            </a:r>
            <a:r>
              <a:rPr lang="it-IT" i="1" u="sng" dirty="0" smtClean="0">
                <a:solidFill>
                  <a:schemeClr val="tx1"/>
                </a:solidFill>
              </a:rPr>
              <a:t>sostanzialmente</a:t>
            </a:r>
            <a:r>
              <a:rPr lang="it-IT" dirty="0" smtClean="0">
                <a:solidFill>
                  <a:schemeClr val="tx1"/>
                </a:solidFill>
              </a:rPr>
              <a:t> da quanto indicato nel Teorema del limite centrale: la frazione di pagine web che ha grado entrante k è proporzionale a 1/k</a:t>
            </a:r>
            <a:r>
              <a:rPr lang="it-IT" sz="2000" baseline="30000" dirty="0" smtClean="0">
                <a:solidFill>
                  <a:schemeClr val="tx1"/>
                </a:solidFill>
              </a:rPr>
              <a:t>c</a:t>
            </a:r>
            <a:r>
              <a:rPr lang="it-IT" dirty="0" smtClean="0">
                <a:solidFill>
                  <a:schemeClr val="tx1"/>
                </a:solidFill>
              </a:rPr>
              <a:t> – per qualche costante c - invece che a 1/</a:t>
            </a:r>
            <a:r>
              <a:rPr lang="it-IT" dirty="0" err="1" smtClean="0">
                <a:solidFill>
                  <a:schemeClr val="tx1"/>
                </a:solidFill>
              </a:rPr>
              <a:t>k</a:t>
            </a:r>
            <a:r>
              <a:rPr lang="it-IT" sz="2000" baseline="30000" dirty="0" err="1" smtClean="0">
                <a:solidFill>
                  <a:schemeClr val="tx1"/>
                </a:solidFill>
              </a:rPr>
              <a:t>k</a:t>
            </a:r>
            <a:endParaRPr lang="it-IT" sz="2000" baseline="30000" dirty="0" smtClean="0">
              <a:solidFill>
                <a:schemeClr val="tx1"/>
              </a:solidFill>
            </a:endParaRPr>
          </a:p>
          <a:p>
            <a:pPr lvl="1"/>
            <a:r>
              <a:rPr lang="it-IT" sz="1800" dirty="0" smtClean="0">
                <a:solidFill>
                  <a:schemeClr val="tx1"/>
                </a:solidFill>
              </a:rPr>
              <a:t>una funzione che decresce come l’inverso di un polinomio è chiamata </a:t>
            </a:r>
            <a:r>
              <a:rPr lang="it-IT" sz="1800" b="1" i="1" dirty="0" err="1" smtClean="0">
                <a:solidFill>
                  <a:srgbClr val="C00000"/>
                </a:solidFill>
              </a:rPr>
              <a:t>power</a:t>
            </a:r>
            <a:r>
              <a:rPr lang="it-IT" sz="1800" b="1" i="1" dirty="0" smtClean="0">
                <a:solidFill>
                  <a:srgbClr val="C00000"/>
                </a:solidFill>
              </a:rPr>
              <a:t> law</a:t>
            </a:r>
          </a:p>
          <a:p>
            <a:pPr marL="342900" lvl="1" indent="-342900"/>
            <a:r>
              <a:rPr lang="it-IT" sz="1800" dirty="0" smtClean="0">
                <a:solidFill>
                  <a:schemeClr val="tx1"/>
                </a:solidFill>
              </a:rPr>
              <a:t>ossia</a:t>
            </a:r>
            <a:r>
              <a:rPr lang="it-IT" sz="1800" dirty="0">
                <a:solidFill>
                  <a:schemeClr val="tx1"/>
                </a:solidFill>
              </a:rPr>
              <a:t>, il numero di nodi del grafo del web che hanno grado entrante elevato è molto maggiore di quello che ci si aspetterebbe assumendo che gli archi si formino indipendentemente gli uni dagli </a:t>
            </a:r>
            <a:r>
              <a:rPr lang="it-IT" sz="1800" dirty="0" smtClean="0">
                <a:solidFill>
                  <a:schemeClr val="tx1"/>
                </a:solidFill>
              </a:rPr>
              <a:t>altri</a:t>
            </a:r>
          </a:p>
          <a:p>
            <a:pPr marL="342900" lvl="1" indent="-342900"/>
            <a:r>
              <a:rPr lang="it-IT" sz="1800" dirty="0" smtClean="0">
                <a:solidFill>
                  <a:schemeClr val="tx1"/>
                </a:solidFill>
              </a:rPr>
              <a:t>Ma perché?!</a:t>
            </a:r>
            <a:endParaRPr lang="it-IT" sz="1800" dirty="0">
              <a:solidFill>
                <a:schemeClr val="tx1"/>
              </a:solidFill>
            </a:endParaRPr>
          </a:p>
        </p:txBody>
      </p:sp>
    </p:spTree>
    <p:extLst>
      <p:ext uri="{BB962C8B-B14F-4D97-AF65-F5344CB8AC3E}">
        <p14:creationId xmlns:p14="http://schemas.microsoft.com/office/powerpoint/2010/main" val="23174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84581" y="335666"/>
            <a:ext cx="8911687" cy="925975"/>
          </a:xfrm>
        </p:spPr>
        <p:txBody>
          <a:bodyPr/>
          <a:lstStyle/>
          <a:p>
            <a:r>
              <a:rPr lang="it-IT" dirty="0" smtClean="0"/>
              <a:t>Riconoscere una </a:t>
            </a:r>
            <a:r>
              <a:rPr lang="it-IT" dirty="0" err="1" smtClean="0"/>
              <a:t>Power</a:t>
            </a:r>
            <a:r>
              <a:rPr lang="it-IT" dirty="0" smtClean="0"/>
              <a:t> Law</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952604" y="1045579"/>
                <a:ext cx="9598929" cy="5540416"/>
              </a:xfrm>
            </p:spPr>
            <p:txBody>
              <a:bodyPr>
                <a:normAutofit/>
              </a:bodyPr>
              <a:lstStyle/>
              <a:p>
                <a:r>
                  <a:rPr lang="it-IT" dirty="0" smtClean="0">
                    <a:solidFill>
                      <a:schemeClr val="tx1"/>
                    </a:solidFill>
                  </a:rPr>
                  <a:t>È stato osservato che la frazione di pagine web che ha grado entrante k è proporzionale a 1/k</a:t>
                </a:r>
                <a:r>
                  <a:rPr lang="it-IT" sz="2000" baseline="30000" dirty="0" smtClean="0">
                    <a:solidFill>
                      <a:schemeClr val="tx1"/>
                    </a:solidFill>
                  </a:rPr>
                  <a:t>c</a:t>
                </a:r>
                <a:r>
                  <a:rPr lang="it-IT" dirty="0" smtClean="0">
                    <a:solidFill>
                      <a:schemeClr val="tx1"/>
                    </a:solidFill>
                  </a:rPr>
                  <a:t> – per qualche costante c - invece che a 1/</a:t>
                </a:r>
                <a:r>
                  <a:rPr lang="it-IT" dirty="0" err="1" smtClean="0">
                    <a:solidFill>
                      <a:schemeClr val="tx1"/>
                    </a:solidFill>
                  </a:rPr>
                  <a:t>k</a:t>
                </a:r>
                <a:r>
                  <a:rPr lang="it-IT" sz="2000" baseline="30000" dirty="0" err="1" smtClean="0">
                    <a:solidFill>
                      <a:schemeClr val="tx1"/>
                    </a:solidFill>
                  </a:rPr>
                  <a:t>k</a:t>
                </a:r>
                <a:endParaRPr lang="it-IT" sz="2000" baseline="30000" dirty="0" smtClean="0">
                  <a:solidFill>
                    <a:schemeClr val="tx1"/>
                  </a:solidFill>
                </a:endParaRPr>
              </a:p>
              <a:p>
                <a:pPr marL="342900" lvl="1" indent="-342900"/>
                <a:r>
                  <a:rPr lang="it-IT" sz="1800" dirty="0" smtClean="0">
                    <a:solidFill>
                      <a:schemeClr val="tx1"/>
                    </a:solidFill>
                  </a:rPr>
                  <a:t>Prima di cercare di capire le ragioni della </a:t>
                </a:r>
                <a:r>
                  <a:rPr lang="it-IT" sz="1800" dirty="0" err="1" smtClean="0">
                    <a:solidFill>
                      <a:schemeClr val="tx1"/>
                    </a:solidFill>
                  </a:rPr>
                  <a:t>power</a:t>
                </a:r>
                <a:r>
                  <a:rPr lang="it-IT" sz="1800" dirty="0" smtClean="0">
                    <a:solidFill>
                      <a:schemeClr val="tx1"/>
                    </a:solidFill>
                  </a:rPr>
                  <a:t> law, cerchiamo di capire come hanno fatto, gli studiosi che si sono occupati della questione, ad accorgersi di questo fenomeno</a:t>
                </a:r>
              </a:p>
              <a:p>
                <a:pPr marL="742950" lvl="2" indent="-342900"/>
                <a:r>
                  <a:rPr lang="it-IT" sz="1600" dirty="0" smtClean="0">
                    <a:solidFill>
                      <a:schemeClr val="tx1"/>
                    </a:solidFill>
                  </a:rPr>
                  <a:t>ossia, partendo da un grafico  (discreto) di un grafo che, per ogni intero k in ascissa riporta in ordinata il numero di nodi del grafo hanno grado k</a:t>
                </a:r>
              </a:p>
              <a:p>
                <a:pPr marL="742950" lvl="2" indent="-342900"/>
                <a:r>
                  <a:rPr lang="it-IT" sz="1600" dirty="0" smtClean="0">
                    <a:solidFill>
                      <a:schemeClr val="tx1"/>
                    </a:solidFill>
                  </a:rPr>
                  <a:t>come fai ad accorgerti che quella funzione decresce come l’inverso di un polinomio invece che come l’inverso di una esponenziale?!</a:t>
                </a:r>
              </a:p>
              <a:p>
                <a:pPr marL="342900" lvl="1" indent="-342900"/>
                <a:r>
                  <a:rPr lang="it-IT" sz="1800" dirty="0" smtClean="0">
                    <a:solidFill>
                      <a:schemeClr val="tx1"/>
                    </a:solidFill>
                  </a:rPr>
                  <a:t>Facile: è sufficiente considerare il grafico log-log </a:t>
                </a:r>
              </a:p>
              <a:p>
                <a:pPr marL="742950" lvl="2" indent="-342900"/>
                <a:r>
                  <a:rPr lang="it-IT" sz="1600" dirty="0">
                    <a:solidFill>
                      <a:schemeClr val="tx1"/>
                    </a:solidFill>
                  </a:rPr>
                  <a:t>invece di rappresentare y = </a:t>
                </a:r>
                <a:r>
                  <a:rPr lang="it-IT" sz="1600" dirty="0" err="1" smtClean="0">
                    <a:solidFill>
                      <a:schemeClr val="tx1"/>
                    </a:solidFill>
                  </a:rPr>
                  <a:t>f</a:t>
                </a:r>
                <a:r>
                  <a:rPr lang="it-IT" sz="1600" dirty="0" smtClean="0">
                    <a:solidFill>
                      <a:schemeClr val="tx1"/>
                    </a:solidFill>
                  </a:rPr>
                  <a:t>(k), </a:t>
                </a:r>
                <a:r>
                  <a:rPr lang="it-IT" sz="1600" dirty="0">
                    <a:solidFill>
                      <a:schemeClr val="tx1"/>
                    </a:solidFill>
                  </a:rPr>
                  <a:t>rappresentiamo ln y = ln </a:t>
                </a:r>
                <a:r>
                  <a:rPr lang="it-IT" sz="1600" dirty="0" err="1" smtClean="0">
                    <a:solidFill>
                      <a:schemeClr val="tx1"/>
                    </a:solidFill>
                  </a:rPr>
                  <a:t>f</a:t>
                </a:r>
                <a:r>
                  <a:rPr lang="it-IT" sz="1600" dirty="0" smtClean="0">
                    <a:solidFill>
                      <a:schemeClr val="tx1"/>
                    </a:solidFill>
                  </a:rPr>
                  <a:t>(k)</a:t>
                </a:r>
              </a:p>
              <a:p>
                <a:pPr marL="742950" lvl="2" indent="-342900"/>
                <a:r>
                  <a:rPr lang="it-IT" sz="1600" dirty="0" smtClean="0">
                    <a:solidFill>
                      <a:schemeClr val="tx1"/>
                    </a:solidFill>
                  </a:rPr>
                  <a:t>dove con </a:t>
                </a:r>
                <a:r>
                  <a:rPr lang="it-IT" sz="1600" dirty="0" err="1" smtClean="0">
                    <a:solidFill>
                      <a:schemeClr val="tx1"/>
                    </a:solidFill>
                  </a:rPr>
                  <a:t>f</a:t>
                </a:r>
                <a:r>
                  <a:rPr lang="it-IT" sz="1600" dirty="0" smtClean="0">
                    <a:solidFill>
                      <a:schemeClr val="tx1"/>
                    </a:solidFill>
                  </a:rPr>
                  <a:t>(k) indichiamo la funzione che esprime il numero di nodi di grado k</a:t>
                </a:r>
                <a:endParaRPr lang="it-IT" dirty="0" smtClean="0">
                  <a:solidFill>
                    <a:schemeClr val="tx1"/>
                  </a:solidFill>
                </a:endParaRPr>
              </a:p>
              <a:p>
                <a:pPr marL="342900" lvl="1" indent="-342900"/>
                <a:r>
                  <a:rPr lang="it-IT" sz="1800" dirty="0" smtClean="0">
                    <a:solidFill>
                      <a:schemeClr val="tx1"/>
                    </a:solidFill>
                  </a:rPr>
                  <a:t>In </a:t>
                </a:r>
                <a:r>
                  <a:rPr lang="it-IT" sz="1800" dirty="0">
                    <a:solidFill>
                      <a:schemeClr val="tx1"/>
                    </a:solidFill>
                  </a:rPr>
                  <a:t>questo modo, se </a:t>
                </a:r>
                <a:r>
                  <a:rPr lang="it-IT" sz="1800" dirty="0" err="1" smtClean="0">
                    <a:solidFill>
                      <a:schemeClr val="tx1"/>
                    </a:solidFill>
                  </a:rPr>
                  <a:t>f</a:t>
                </a:r>
                <a:r>
                  <a:rPr lang="it-IT" sz="1800" dirty="0" smtClean="0">
                    <a:solidFill>
                      <a:schemeClr val="tx1"/>
                    </a:solidFill>
                  </a:rPr>
                  <a:t>(k) </a:t>
                </a:r>
                <a:r>
                  <a:rPr lang="it-IT" sz="1800" dirty="0">
                    <a:solidFill>
                      <a:schemeClr val="tx1"/>
                    </a:solidFill>
                  </a:rPr>
                  <a:t>= 1/k</a:t>
                </a:r>
                <a:r>
                  <a:rPr lang="it-IT" sz="1800" baseline="30000" dirty="0">
                    <a:solidFill>
                      <a:schemeClr val="tx1"/>
                    </a:solidFill>
                  </a:rPr>
                  <a:t>c</a:t>
                </a:r>
                <a:r>
                  <a:rPr lang="it-IT" sz="1800" dirty="0" smtClean="0">
                    <a:solidFill>
                      <a:schemeClr val="tx1"/>
                    </a:solidFill>
                  </a:rPr>
                  <a:t>, </a:t>
                </a:r>
                <a:r>
                  <a:rPr lang="it-IT" sz="1800" dirty="0">
                    <a:solidFill>
                      <a:schemeClr val="tx1"/>
                    </a:solidFill>
                  </a:rPr>
                  <a:t>il grafo sarà, grosso modo una retta: </a:t>
                </a:r>
                <a:endParaRPr lang="it-IT" sz="1800" dirty="0" smtClean="0">
                  <a:solidFill>
                    <a:schemeClr val="tx1"/>
                  </a:solidFill>
                </a:endParaRPr>
              </a:p>
              <a:p>
                <a:pPr marL="742950" lvl="2" indent="-342900"/>
                <a:r>
                  <a:rPr lang="it-IT" sz="1600" dirty="0">
                    <a:solidFill>
                      <a:schemeClr val="tx1"/>
                    </a:solidFill>
                  </a:rPr>
                  <a:t> ln y </a:t>
                </a:r>
                <a14:m>
                  <m:oMath xmlns:m="http://schemas.openxmlformats.org/officeDocument/2006/math">
                    <m:r>
                      <a:rPr lang="it-IT" sz="1600" i="1">
                        <a:solidFill>
                          <a:schemeClr val="tx1"/>
                        </a:solidFill>
                        <a:latin typeface="Cambria Math" charset="0"/>
                        <a:ea typeface="Cambria Math" charset="0"/>
                        <a:cs typeface="Cambria Math" charset="0"/>
                      </a:rPr>
                      <m:t>≈</m:t>
                    </m:r>
                  </m:oMath>
                </a14:m>
                <a:r>
                  <a:rPr lang="it-IT" sz="1600" dirty="0">
                    <a:solidFill>
                      <a:schemeClr val="tx1"/>
                    </a:solidFill>
                  </a:rPr>
                  <a:t> - c ln k</a:t>
                </a:r>
              </a:p>
              <a:p>
                <a:pPr marL="342900" lvl="1" indent="-342900"/>
                <a:r>
                  <a:rPr lang="it-IT" sz="1800" dirty="0" smtClean="0">
                    <a:solidFill>
                      <a:schemeClr val="tx1"/>
                    </a:solidFill>
                  </a:rPr>
                  <a:t>Possiamo ora tornare a cercare di comprendere perché si verifica la </a:t>
                </a:r>
                <a:r>
                  <a:rPr lang="it-IT" sz="1800" dirty="0" err="1" smtClean="0">
                    <a:solidFill>
                      <a:schemeClr val="tx1"/>
                    </a:solidFill>
                  </a:rPr>
                  <a:t>Power</a:t>
                </a:r>
                <a:r>
                  <a:rPr lang="it-IT" sz="1800" dirty="0" smtClean="0">
                    <a:solidFill>
                      <a:schemeClr val="tx1"/>
                    </a:solidFill>
                  </a:rPr>
                  <a:t> Law</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952604" y="1045579"/>
                <a:ext cx="9598929" cy="5540416"/>
              </a:xfrm>
              <a:blipFill rotWithShape="0">
                <a:blip r:embed="rId2"/>
                <a:stretch>
                  <a:fillRect l="-444" t="-66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p:cNvSpPr txBox="1"/>
              <p:nvPr/>
            </p:nvSpPr>
            <p:spPr>
              <a:xfrm>
                <a:off x="-2025570" y="-1145894"/>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charset="0"/>
                          <a:ea typeface="Cambria Math" charset="0"/>
                          <a:cs typeface="Cambria Math" charset="0"/>
                        </a:rPr>
                        <m:t>≈</m:t>
                      </m:r>
                    </m:oMath>
                  </m:oMathPara>
                </a14:m>
                <a:endParaRPr lang="it-IT"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2025570" y="-1145894"/>
                <a:ext cx="418704" cy="369332"/>
              </a:xfrm>
              <a:prstGeom prst="rect">
                <a:avLst/>
              </a:prstGeom>
              <a:blipFill rotWithShape="0">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13198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84581" y="335666"/>
            <a:ext cx="8911687" cy="925975"/>
          </a:xfrm>
        </p:spPr>
        <p:txBody>
          <a:bodyPr/>
          <a:lstStyle/>
          <a:p>
            <a:r>
              <a:rPr lang="it-IT" dirty="0" err="1" smtClean="0"/>
              <a:t>Power</a:t>
            </a:r>
            <a:r>
              <a:rPr lang="it-IT" dirty="0" smtClean="0"/>
              <a:t> law e fenomeno </a:t>
            </a:r>
            <a:r>
              <a:rPr lang="it-IT" dirty="0" err="1" smtClean="0"/>
              <a:t>rich</a:t>
            </a:r>
            <a:r>
              <a:rPr lang="it-IT" dirty="0" smtClean="0"/>
              <a:t> </a:t>
            </a:r>
            <a:r>
              <a:rPr lang="it-IT" dirty="0" err="1" smtClean="0"/>
              <a:t>get</a:t>
            </a:r>
            <a:r>
              <a:rPr lang="it-IT" dirty="0" smtClean="0"/>
              <a:t> </a:t>
            </a:r>
            <a:r>
              <a:rPr lang="it-IT" dirty="0" err="1" smtClean="0"/>
              <a:t>richer</a:t>
            </a:r>
            <a:endParaRPr lang="it-IT" dirty="0"/>
          </a:p>
        </p:txBody>
      </p:sp>
      <p:sp>
        <p:nvSpPr>
          <p:cNvPr id="3" name="Segnaposto contenuto 2"/>
          <p:cNvSpPr>
            <a:spLocks noGrp="1"/>
          </p:cNvSpPr>
          <p:nvPr>
            <p:ph idx="1"/>
          </p:nvPr>
        </p:nvSpPr>
        <p:spPr>
          <a:xfrm>
            <a:off x="2276695" y="1180618"/>
            <a:ext cx="8915400" cy="5440101"/>
          </a:xfrm>
        </p:spPr>
        <p:txBody>
          <a:bodyPr>
            <a:normAutofit/>
          </a:bodyPr>
          <a:lstStyle/>
          <a:p>
            <a:r>
              <a:rPr lang="it-IT" dirty="0" smtClean="0">
                <a:solidFill>
                  <a:schemeClr val="tx1"/>
                </a:solidFill>
              </a:rPr>
              <a:t>Supponiamo di stare a costruire una pagina web.</a:t>
            </a:r>
          </a:p>
          <a:p>
            <a:pPr lvl="1"/>
            <a:r>
              <a:rPr lang="it-IT" dirty="0" smtClean="0">
                <a:solidFill>
                  <a:schemeClr val="tx1"/>
                </a:solidFill>
              </a:rPr>
              <a:t>ad esempio, una pagina in cui descriviamo un certo modello generativo di grafi aleatori</a:t>
            </a:r>
          </a:p>
          <a:p>
            <a:pPr lvl="1"/>
            <a:r>
              <a:rPr lang="it-IT" dirty="0" smtClean="0">
                <a:solidFill>
                  <a:schemeClr val="tx1"/>
                </a:solidFill>
              </a:rPr>
              <a:t>mentre scriviamo,  ci accorgiamo che è opportuno inserire un hyperlink a qualche pagina che descrive un altro modello generativo</a:t>
            </a:r>
          </a:p>
          <a:p>
            <a:r>
              <a:rPr lang="it-IT" dirty="0" smtClean="0">
                <a:solidFill>
                  <a:schemeClr val="tx1"/>
                </a:solidFill>
              </a:rPr>
              <a:t>Quale pagina scegliamo di puntare dalla nostra pagina?</a:t>
            </a:r>
          </a:p>
          <a:p>
            <a:pPr lvl="1"/>
            <a:r>
              <a:rPr lang="it-IT" dirty="0" smtClean="0">
                <a:solidFill>
                  <a:schemeClr val="tx1"/>
                </a:solidFill>
              </a:rPr>
              <a:t>Ce ne saranno a bizzeffe che trattano quell’argomento!</a:t>
            </a:r>
          </a:p>
          <a:p>
            <a:r>
              <a:rPr lang="it-IT" dirty="0" smtClean="0">
                <a:solidFill>
                  <a:schemeClr val="tx1"/>
                </a:solidFill>
              </a:rPr>
              <a:t>Beh, fra tutte quelle pagine, scegliamo la pagina che ci sembra più autorevole</a:t>
            </a:r>
            <a:r>
              <a:rPr lang="is-IS" dirty="0" smtClean="0">
                <a:solidFill>
                  <a:schemeClr val="tx1"/>
                </a:solidFill>
              </a:rPr>
              <a:t>…</a:t>
            </a:r>
            <a:endParaRPr lang="it-IT" sz="2000" baseline="30000" dirty="0" smtClean="0">
              <a:solidFill>
                <a:schemeClr val="tx1"/>
              </a:solidFill>
            </a:endParaRPr>
          </a:p>
          <a:p>
            <a:pPr marL="342900" lvl="1" indent="-342900"/>
            <a:r>
              <a:rPr lang="it-IT" sz="1800" dirty="0" smtClean="0">
                <a:solidFill>
                  <a:schemeClr val="tx1"/>
                </a:solidFill>
              </a:rPr>
              <a:t>E come facciamo a capire l’autorevolezza di una pagina?</a:t>
            </a:r>
          </a:p>
          <a:p>
            <a:pPr marL="342900" lvl="1" indent="-342900"/>
            <a:r>
              <a:rPr lang="it-IT" sz="1800" dirty="0" smtClean="0">
                <a:solidFill>
                  <a:schemeClr val="tx1"/>
                </a:solidFill>
              </a:rPr>
              <a:t>Beh, ad esempio perché facendo una ricerca su un motore di ricerca, quella pagina appare in prima posizione</a:t>
            </a:r>
          </a:p>
          <a:p>
            <a:pPr marL="742950" lvl="2" indent="-342900"/>
            <a:r>
              <a:rPr lang="it-IT" sz="1600" dirty="0" smtClean="0">
                <a:solidFill>
                  <a:schemeClr val="tx1"/>
                </a:solidFill>
              </a:rPr>
              <a:t>e, come vedremo, questo accade quando quella pagina ha tanti link entranti</a:t>
            </a:r>
          </a:p>
          <a:p>
            <a:pPr marL="342900" lvl="1" indent="-342900"/>
            <a:r>
              <a:rPr lang="it-IT" sz="1800" dirty="0" smtClean="0">
                <a:solidFill>
                  <a:schemeClr val="tx1"/>
                </a:solidFill>
              </a:rPr>
              <a:t>Cioè, </a:t>
            </a:r>
            <a:r>
              <a:rPr lang="it-IT" sz="1800" b="1" dirty="0">
                <a:solidFill>
                  <a:srgbClr val="DD51E7"/>
                </a:solidFill>
              </a:rPr>
              <a:t>aumentiamo il grado di pagine che hanno già un grado elevato</a:t>
            </a:r>
            <a:r>
              <a:rPr lang="it-IT" sz="1800" b="1" dirty="0" smtClean="0">
                <a:solidFill>
                  <a:srgbClr val="DD51E7"/>
                </a:solidFill>
              </a:rPr>
              <a:t>! </a:t>
            </a:r>
          </a:p>
          <a:p>
            <a:pPr marL="742950" lvl="2" indent="-342900"/>
            <a:r>
              <a:rPr lang="it-IT" sz="1800" b="1" dirty="0" smtClean="0">
                <a:solidFill>
                  <a:srgbClr val="162DCF"/>
                </a:solidFill>
              </a:rPr>
              <a:t>E scegliamo </a:t>
            </a:r>
            <a:r>
              <a:rPr lang="it-IT" sz="1800" b="1" dirty="0">
                <a:solidFill>
                  <a:srgbClr val="162DCF"/>
                </a:solidFill>
              </a:rPr>
              <a:t>quale arco aggiungere sulla base degli archi già </a:t>
            </a:r>
            <a:r>
              <a:rPr lang="it-IT" sz="1800" b="1" dirty="0" smtClean="0">
                <a:solidFill>
                  <a:srgbClr val="162DCF"/>
                </a:solidFill>
              </a:rPr>
              <a:t>presenti</a:t>
            </a:r>
            <a:endParaRPr lang="it-IT" sz="1800" b="1" dirty="0">
              <a:solidFill>
                <a:srgbClr val="162DCF"/>
              </a:solidFill>
            </a:endParaRPr>
          </a:p>
        </p:txBody>
      </p:sp>
    </p:spTree>
    <p:extLst>
      <p:ext uri="{BB962C8B-B14F-4D97-AF65-F5344CB8AC3E}">
        <p14:creationId xmlns:p14="http://schemas.microsoft.com/office/powerpoint/2010/main" val="150574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84581" y="335666"/>
            <a:ext cx="8911687" cy="925975"/>
          </a:xfrm>
        </p:spPr>
        <p:txBody>
          <a:bodyPr/>
          <a:lstStyle/>
          <a:p>
            <a:r>
              <a:rPr lang="it-IT" dirty="0" err="1" smtClean="0"/>
              <a:t>Power</a:t>
            </a:r>
            <a:r>
              <a:rPr lang="it-IT" dirty="0" smtClean="0"/>
              <a:t> law e fenomeno </a:t>
            </a:r>
            <a:r>
              <a:rPr lang="it-IT" dirty="0" err="1" smtClean="0"/>
              <a:t>rich</a:t>
            </a:r>
            <a:r>
              <a:rPr lang="it-IT" dirty="0" smtClean="0"/>
              <a:t> </a:t>
            </a:r>
            <a:r>
              <a:rPr lang="it-IT" dirty="0" err="1" smtClean="0"/>
              <a:t>get</a:t>
            </a:r>
            <a:r>
              <a:rPr lang="it-IT" dirty="0" smtClean="0"/>
              <a:t> </a:t>
            </a:r>
            <a:r>
              <a:rPr lang="it-IT" dirty="0" err="1" smtClean="0"/>
              <a:t>richer</a:t>
            </a:r>
            <a:endParaRPr lang="it-IT" dirty="0"/>
          </a:p>
        </p:txBody>
      </p:sp>
      <p:sp>
        <p:nvSpPr>
          <p:cNvPr id="3" name="Segnaposto contenuto 2"/>
          <p:cNvSpPr>
            <a:spLocks noGrp="1"/>
          </p:cNvSpPr>
          <p:nvPr>
            <p:ph idx="1"/>
          </p:nvPr>
        </p:nvSpPr>
        <p:spPr>
          <a:xfrm>
            <a:off x="2276695" y="1180618"/>
            <a:ext cx="8915400" cy="5440101"/>
          </a:xfrm>
        </p:spPr>
        <p:txBody>
          <a:bodyPr>
            <a:normAutofit/>
          </a:bodyPr>
          <a:lstStyle/>
          <a:p>
            <a:pPr marL="342900" lvl="1" indent="-342900"/>
            <a:r>
              <a:rPr lang="it-IT" sz="1800" dirty="0" smtClean="0">
                <a:solidFill>
                  <a:schemeClr val="tx1"/>
                </a:solidFill>
              </a:rPr>
              <a:t>Nel creare pagine web </a:t>
            </a:r>
            <a:r>
              <a:rPr lang="it-IT" sz="1800" b="1" dirty="0">
                <a:solidFill>
                  <a:srgbClr val="DD51E7"/>
                </a:solidFill>
              </a:rPr>
              <a:t>aumentiamo il grado di pagine che hanno già un grado elevato! </a:t>
            </a:r>
            <a:endParaRPr lang="it-IT" dirty="0" smtClean="0">
              <a:solidFill>
                <a:schemeClr val="tx1"/>
              </a:solidFill>
            </a:endParaRPr>
          </a:p>
          <a:p>
            <a:r>
              <a:rPr lang="it-IT" dirty="0" smtClean="0">
                <a:solidFill>
                  <a:schemeClr val="tx1"/>
                </a:solidFill>
              </a:rPr>
              <a:t>Un fenomeno analogo si verifica nelle reti sociali</a:t>
            </a:r>
          </a:p>
          <a:p>
            <a:pPr lvl="1"/>
            <a:r>
              <a:rPr lang="it-IT" dirty="0" smtClean="0">
                <a:solidFill>
                  <a:schemeClr val="tx1"/>
                </a:solidFill>
              </a:rPr>
              <a:t>la rete ci mostra i  i post dei nostri contatti</a:t>
            </a:r>
          </a:p>
          <a:p>
            <a:pPr lvl="1"/>
            <a:r>
              <a:rPr lang="it-IT" dirty="0" smtClean="0">
                <a:solidFill>
                  <a:schemeClr val="tx1"/>
                </a:solidFill>
              </a:rPr>
              <a:t>e quando i nostri contatti commentano post di pagine che loro seguono – magari blog di cucina (per dire), o di politica, o di libri</a:t>
            </a:r>
            <a:r>
              <a:rPr lang="is-IS" dirty="0" smtClean="0">
                <a:solidFill>
                  <a:schemeClr val="tx1"/>
                </a:solidFill>
              </a:rPr>
              <a:t>…</a:t>
            </a:r>
            <a:endParaRPr lang="it-IT" dirty="0" smtClean="0">
              <a:solidFill>
                <a:schemeClr val="tx1"/>
              </a:solidFill>
            </a:endParaRPr>
          </a:p>
          <a:p>
            <a:pPr lvl="1"/>
            <a:r>
              <a:rPr lang="it-IT" dirty="0" smtClean="0">
                <a:solidFill>
                  <a:schemeClr val="tx1"/>
                </a:solidFill>
              </a:rPr>
              <a:t>anche in noi può nascere l’interesse a seguire quelle pagine</a:t>
            </a:r>
          </a:p>
          <a:p>
            <a:pPr lvl="1"/>
            <a:r>
              <a:rPr lang="it-IT" dirty="0" smtClean="0">
                <a:solidFill>
                  <a:schemeClr val="tx1"/>
                </a:solidFill>
              </a:rPr>
              <a:t>che diventano sempre più popolari!!</a:t>
            </a:r>
          </a:p>
          <a:p>
            <a:r>
              <a:rPr lang="it-IT" dirty="0" smtClean="0">
                <a:solidFill>
                  <a:schemeClr val="tx1"/>
                </a:solidFill>
              </a:rPr>
              <a:t>Oppure, possiamo pensare alle pagine di persone “famose”</a:t>
            </a:r>
          </a:p>
          <a:p>
            <a:pPr lvl="1"/>
            <a:r>
              <a:rPr lang="it-IT" dirty="0" smtClean="0">
                <a:solidFill>
                  <a:schemeClr val="tx1"/>
                </a:solidFill>
              </a:rPr>
              <a:t>divi del cinema o dello spettacolo</a:t>
            </a:r>
          </a:p>
          <a:p>
            <a:pPr lvl="1"/>
            <a:r>
              <a:rPr lang="it-IT" dirty="0" smtClean="0">
                <a:solidFill>
                  <a:schemeClr val="tx1"/>
                </a:solidFill>
              </a:rPr>
              <a:t>personaggi politici</a:t>
            </a:r>
          </a:p>
          <a:p>
            <a:pPr lvl="1"/>
            <a:r>
              <a:rPr lang="is-IS" dirty="0" smtClean="0">
                <a:solidFill>
                  <a:schemeClr val="tx1"/>
                </a:solidFill>
              </a:rPr>
              <a:t>…</a:t>
            </a:r>
            <a:endParaRPr lang="it-IT" dirty="0" smtClean="0">
              <a:solidFill>
                <a:schemeClr val="tx1"/>
              </a:solidFill>
            </a:endParaRPr>
          </a:p>
          <a:p>
            <a:pPr marL="342900" lvl="1" indent="-342900"/>
            <a:r>
              <a:rPr lang="it-IT" sz="1800" dirty="0" smtClean="0">
                <a:solidFill>
                  <a:schemeClr val="tx1"/>
                </a:solidFill>
              </a:rPr>
              <a:t>I nodi corrispondenti a queste entità hanno tutti grado molto elevato</a:t>
            </a:r>
          </a:p>
          <a:p>
            <a:pPr marL="342900" lvl="1" indent="-342900"/>
            <a:r>
              <a:rPr lang="it-IT" sz="1800" dirty="0" smtClean="0">
                <a:solidFill>
                  <a:schemeClr val="tx1"/>
                </a:solidFill>
              </a:rPr>
              <a:t>E il numero di queste entità non è certo irrilevante</a:t>
            </a:r>
          </a:p>
        </p:txBody>
      </p:sp>
    </p:spTree>
    <p:extLst>
      <p:ext uri="{BB962C8B-B14F-4D97-AF65-F5344CB8AC3E}">
        <p14:creationId xmlns:p14="http://schemas.microsoft.com/office/powerpoint/2010/main" val="198708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84581" y="335666"/>
            <a:ext cx="8911687" cy="925975"/>
          </a:xfrm>
        </p:spPr>
        <p:txBody>
          <a:bodyPr>
            <a:normAutofit/>
          </a:bodyPr>
          <a:lstStyle/>
          <a:p>
            <a:r>
              <a:rPr lang="it-IT" dirty="0" smtClean="0"/>
              <a:t>Un modello per la </a:t>
            </a:r>
            <a:r>
              <a:rPr lang="it-IT" dirty="0" err="1" smtClean="0"/>
              <a:t>Power</a:t>
            </a:r>
            <a:r>
              <a:rPr lang="it-IT" dirty="0" smtClean="0"/>
              <a:t> Law</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276695" y="1180618"/>
                <a:ext cx="8915400" cy="5440101"/>
              </a:xfrm>
            </p:spPr>
            <p:txBody>
              <a:bodyPr>
                <a:normAutofit lnSpcReduction="10000"/>
              </a:bodyPr>
              <a:lstStyle/>
              <a:p>
                <a:r>
                  <a:rPr lang="it-IT" dirty="0" smtClean="0">
                    <a:solidFill>
                      <a:schemeClr val="tx1"/>
                    </a:solidFill>
                  </a:rPr>
                  <a:t>Nel creare pagine web </a:t>
                </a:r>
                <a:r>
                  <a:rPr lang="it-IT" b="1" dirty="0">
                    <a:solidFill>
                      <a:srgbClr val="162DCF"/>
                    </a:solidFill>
                  </a:rPr>
                  <a:t>scegliamo quale arco aggiungere sulla base degli archi già presenti</a:t>
                </a:r>
                <a:endParaRPr lang="it-IT" dirty="0" smtClean="0">
                  <a:solidFill>
                    <a:schemeClr val="tx1"/>
                  </a:solidFill>
                </a:endParaRPr>
              </a:p>
              <a:p>
                <a:r>
                  <a:rPr lang="it-IT" dirty="0" smtClean="0">
                    <a:solidFill>
                      <a:schemeClr val="tx1"/>
                    </a:solidFill>
                  </a:rPr>
                  <a:t>Vogliamo, a questo punto, definire un modello generativo di grafi che, a differenza del modello di </a:t>
                </a:r>
                <a:r>
                  <a:rPr lang="it-IT" dirty="0" err="1" smtClean="0">
                    <a:solidFill>
                      <a:schemeClr val="tx1"/>
                    </a:solidFill>
                  </a:rPr>
                  <a:t>Erd</a:t>
                </a:r>
                <a14:m>
                  <m:oMath xmlns:m="http://schemas.openxmlformats.org/officeDocument/2006/math">
                    <m:acc>
                      <m:accPr>
                        <m:chr m:val="̈"/>
                        <m:ctrlPr>
                          <a:rPr lang="it-IT" sz="2000" i="1" smtClean="0">
                            <a:solidFill>
                              <a:schemeClr val="tx1"/>
                            </a:solidFill>
                            <a:latin typeface="Cambria Math" charset="0"/>
                          </a:rPr>
                        </m:ctrlPr>
                      </m:accPr>
                      <m:e>
                        <m:r>
                          <m:rPr>
                            <m:sty m:val="p"/>
                          </m:rPr>
                          <a:rPr lang="it-IT" sz="2000" b="0" i="0" smtClean="0">
                            <a:solidFill>
                              <a:schemeClr val="tx1"/>
                            </a:solidFill>
                            <a:latin typeface="Cambria Math" charset="0"/>
                            <a:ea typeface="Times New Roman" charset="0"/>
                            <a:cs typeface="Times New Roman" charset="0"/>
                          </a:rPr>
                          <m:t>o</m:t>
                        </m:r>
                      </m:e>
                    </m:acc>
                  </m:oMath>
                </a14:m>
                <a:r>
                  <a:rPr lang="it-IT" dirty="0" err="1" smtClean="0">
                    <a:solidFill>
                      <a:schemeClr val="tx1"/>
                    </a:solidFill>
                  </a:rPr>
                  <a:t>s-Renyi</a:t>
                </a:r>
                <a:r>
                  <a:rPr lang="it-IT" dirty="0" smtClean="0">
                    <a:solidFill>
                      <a:schemeClr val="tx1"/>
                    </a:solidFill>
                  </a:rPr>
                  <a:t>, l’aggiunta di un nuovo arco dipenda dagli archi già presenti nel grafo</a:t>
                </a:r>
              </a:p>
              <a:p>
                <a:pPr lvl="1"/>
                <a:r>
                  <a:rPr lang="it-IT" sz="1800" dirty="0" smtClean="0">
                    <a:solidFill>
                      <a:schemeClr val="tx1"/>
                    </a:solidFill>
                  </a:rPr>
                  <a:t>e che tale modello esibisca una </a:t>
                </a:r>
                <a:r>
                  <a:rPr lang="it-IT" sz="1800" dirty="0" err="1" smtClean="0">
                    <a:solidFill>
                      <a:schemeClr val="tx1"/>
                    </a:solidFill>
                  </a:rPr>
                  <a:t>power</a:t>
                </a:r>
                <a:r>
                  <a:rPr lang="it-IT" sz="1800" dirty="0" smtClean="0">
                    <a:solidFill>
                      <a:schemeClr val="tx1"/>
                    </a:solidFill>
                  </a:rPr>
                  <a:t> law!</a:t>
                </a:r>
              </a:p>
              <a:p>
                <a:r>
                  <a:rPr lang="it-IT" dirty="0" smtClean="0">
                    <a:solidFill>
                      <a:schemeClr val="tx1"/>
                    </a:solidFill>
                  </a:rPr>
                  <a:t>Il nostro modello sarà basato sulla semplice assunzione che </a:t>
                </a:r>
                <a:r>
                  <a:rPr lang="it-IT" b="1" i="1" dirty="0" smtClean="0">
                    <a:solidFill>
                      <a:srgbClr val="DD51E7"/>
                    </a:solidFill>
                  </a:rPr>
                  <a:t>gli individui tendono a copiare il comportamento degli altri individui</a:t>
                </a:r>
              </a:p>
              <a:p>
                <a:pPr lvl="1"/>
                <a:r>
                  <a:rPr lang="it-IT" dirty="0" smtClean="0">
                    <a:solidFill>
                      <a:schemeClr val="tx1"/>
                    </a:solidFill>
                  </a:rPr>
                  <a:t>che abbiamo già visto valere nel processo di creazione delle pagine web e nelle reti sociali</a:t>
                </a:r>
              </a:p>
              <a:p>
                <a:pPr lvl="1"/>
                <a:r>
                  <a:rPr lang="it-IT" dirty="0" smtClean="0">
                    <a:solidFill>
                      <a:schemeClr val="tx1"/>
                    </a:solidFill>
                  </a:rPr>
                  <a:t>e che vedremo diffusamente più avanti quando parleremo di </a:t>
                </a:r>
                <a:r>
                  <a:rPr lang="it-IT" dirty="0" err="1" smtClean="0">
                    <a:solidFill>
                      <a:schemeClr val="tx1"/>
                    </a:solidFill>
                  </a:rPr>
                  <a:t>herding</a:t>
                </a:r>
                <a:endParaRPr lang="it-IT" dirty="0" smtClean="0">
                  <a:solidFill>
                    <a:schemeClr val="tx1"/>
                  </a:solidFill>
                </a:endParaRPr>
              </a:p>
              <a:p>
                <a:r>
                  <a:rPr lang="it-IT" dirty="0" smtClean="0">
                    <a:solidFill>
                      <a:schemeClr val="tx1"/>
                    </a:solidFill>
                  </a:rPr>
                  <a:t>Dunque, consideriamo un processo di creazione di un grafo che ricorda il meccanismo di creazione delle pagine web:</a:t>
                </a:r>
                <a:endParaRPr lang="it-IT" sz="2000" baseline="30000" dirty="0" smtClean="0">
                  <a:solidFill>
                    <a:schemeClr val="tx1"/>
                  </a:solidFill>
                </a:endParaRPr>
              </a:p>
              <a:p>
                <a:pPr marL="742950" lvl="2" indent="-342900"/>
                <a:r>
                  <a:rPr lang="it-IT" sz="1600" dirty="0" smtClean="0">
                    <a:solidFill>
                      <a:schemeClr val="tx1"/>
                    </a:solidFill>
                  </a:rPr>
                  <a:t>le pagine vengono create una alla volta – ossia, </a:t>
                </a:r>
                <a:r>
                  <a:rPr lang="it-IT" sz="1600" b="1" i="1" dirty="0" smtClean="0">
                    <a:solidFill>
                      <a:schemeClr val="tx1"/>
                    </a:solidFill>
                  </a:rPr>
                  <a:t>in sequenza</a:t>
                </a:r>
              </a:p>
              <a:p>
                <a:pPr marL="742950" lvl="2" indent="-342900"/>
                <a:r>
                  <a:rPr lang="it-IT" sz="1600" dirty="0" smtClean="0">
                    <a:solidFill>
                      <a:schemeClr val="tx1"/>
                    </a:solidFill>
                  </a:rPr>
                  <a:t>quando viene creata una pagina, si decide a quali pagine essa debba puntare</a:t>
                </a:r>
              </a:p>
              <a:p>
                <a:pPr marL="742950" lvl="2" indent="-342900"/>
                <a:r>
                  <a:rPr lang="it-IT" sz="1600" dirty="0" smtClean="0">
                    <a:solidFill>
                      <a:schemeClr val="tx1"/>
                    </a:solidFill>
                  </a:rPr>
                  <a:t>ciascun puntatore è un arco diretto</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276695" y="1180618"/>
                <a:ext cx="8915400" cy="5440101"/>
              </a:xfrm>
              <a:blipFill rotWithShape="0">
                <a:blip r:embed="rId2"/>
                <a:stretch>
                  <a:fillRect l="-478" t="-1233" r="-889"/>
                </a:stretch>
              </a:blipFill>
            </p:spPr>
            <p:txBody>
              <a:bodyPr/>
              <a:lstStyle/>
              <a:p>
                <a:r>
                  <a:rPr lang="it-IT">
                    <a:noFill/>
                  </a:rPr>
                  <a:t> </a:t>
                </a:r>
              </a:p>
            </p:txBody>
          </p:sp>
        </mc:Fallback>
      </mc:AlternateContent>
    </p:spTree>
    <p:extLst>
      <p:ext uri="{BB962C8B-B14F-4D97-AF65-F5344CB8AC3E}">
        <p14:creationId xmlns:p14="http://schemas.microsoft.com/office/powerpoint/2010/main" val="260897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25766" y="104172"/>
            <a:ext cx="8911687" cy="925975"/>
          </a:xfrm>
        </p:spPr>
        <p:txBody>
          <a:bodyPr>
            <a:normAutofit/>
          </a:bodyPr>
          <a:lstStyle/>
          <a:p>
            <a:r>
              <a:rPr lang="it-IT" dirty="0" smtClean="0"/>
              <a:t>Un modello per la </a:t>
            </a:r>
            <a:r>
              <a:rPr lang="it-IT" dirty="0" err="1" smtClean="0"/>
              <a:t>Power</a:t>
            </a:r>
            <a:r>
              <a:rPr lang="it-IT" dirty="0" smtClean="0"/>
              <a:t> Law</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2025765" y="868102"/>
                <a:ext cx="9201677" cy="5798916"/>
              </a:xfrm>
            </p:spPr>
            <p:txBody>
              <a:bodyPr>
                <a:normAutofit lnSpcReduction="10000"/>
              </a:bodyPr>
              <a:lstStyle/>
              <a:p>
                <a:r>
                  <a:rPr lang="it-IT" dirty="0" smtClean="0">
                    <a:solidFill>
                      <a:schemeClr val="tx1"/>
                    </a:solidFill>
                  </a:rPr>
                  <a:t>Come </a:t>
                </a:r>
                <a:r>
                  <a:rPr lang="it-IT" dirty="0">
                    <a:solidFill>
                      <a:schemeClr val="tx1"/>
                    </a:solidFill>
                  </a:rPr>
                  <a:t>n</a:t>
                </a:r>
                <a:r>
                  <a:rPr lang="it-IT" dirty="0" smtClean="0">
                    <a:solidFill>
                      <a:schemeClr val="tx1"/>
                    </a:solidFill>
                  </a:rPr>
                  <a:t>el modello di </a:t>
                </a:r>
                <a:r>
                  <a:rPr lang="it-IT" dirty="0" err="1" smtClean="0">
                    <a:solidFill>
                      <a:schemeClr val="tx1"/>
                    </a:solidFill>
                  </a:rPr>
                  <a:t>Erd</a:t>
                </a:r>
                <a14:m>
                  <m:oMath xmlns:m="http://schemas.openxmlformats.org/officeDocument/2006/math">
                    <m:acc>
                      <m:accPr>
                        <m:chr m:val="̈"/>
                        <m:ctrlPr>
                          <a:rPr lang="it-IT" sz="2000" i="1" smtClean="0">
                            <a:solidFill>
                              <a:schemeClr val="tx1"/>
                            </a:solidFill>
                            <a:latin typeface="Cambria Math" charset="0"/>
                          </a:rPr>
                        </m:ctrlPr>
                      </m:accPr>
                      <m:e>
                        <m:r>
                          <m:rPr>
                            <m:sty m:val="p"/>
                          </m:rPr>
                          <a:rPr lang="it-IT" sz="2000" b="0" i="0" smtClean="0">
                            <a:solidFill>
                              <a:schemeClr val="tx1"/>
                            </a:solidFill>
                            <a:latin typeface="Cambria Math" charset="0"/>
                            <a:ea typeface="Times New Roman" charset="0"/>
                            <a:cs typeface="Times New Roman" charset="0"/>
                          </a:rPr>
                          <m:t>o</m:t>
                        </m:r>
                      </m:e>
                    </m:acc>
                  </m:oMath>
                </a14:m>
                <a:r>
                  <a:rPr lang="it-IT" dirty="0" err="1" smtClean="0">
                    <a:solidFill>
                      <a:schemeClr val="tx1"/>
                    </a:solidFill>
                  </a:rPr>
                  <a:t>s-Renyi</a:t>
                </a:r>
                <a:r>
                  <a:rPr lang="it-IT" dirty="0" smtClean="0">
                    <a:solidFill>
                      <a:schemeClr val="tx1"/>
                    </a:solidFill>
                  </a:rPr>
                  <a:t>, fissiamo un parametro </a:t>
                </a:r>
                <a:r>
                  <a:rPr lang="it-IT" dirty="0" err="1" smtClean="0">
                    <a:solidFill>
                      <a:schemeClr val="tx1"/>
                    </a:solidFill>
                  </a:rPr>
                  <a:t>p</a:t>
                </a:r>
                <a:r>
                  <a:rPr lang="it-IT" dirty="0" smtClean="0">
                    <a:solidFill>
                      <a:schemeClr val="tx1"/>
                    </a:solidFill>
                  </a:rPr>
                  <a:t> </a:t>
                </a:r>
                <a14:m>
                  <m:oMath xmlns:m="http://schemas.openxmlformats.org/officeDocument/2006/math">
                    <m:r>
                      <a:rPr lang="it-IT" i="1" smtClean="0">
                        <a:solidFill>
                          <a:schemeClr val="tx1"/>
                        </a:solidFill>
                        <a:latin typeface="Cambria Math" charset="0"/>
                        <a:ea typeface="Cambria Math" charset="0"/>
                        <a:cs typeface="Cambria Math" charset="0"/>
                      </a:rPr>
                      <m:t>∈</m:t>
                    </m:r>
                  </m:oMath>
                </a14:m>
                <a:r>
                  <a:rPr lang="it-IT" dirty="0" smtClean="0">
                    <a:solidFill>
                      <a:schemeClr val="tx1"/>
                    </a:solidFill>
                  </a:rPr>
                  <a:t> [0,1]</a:t>
                </a:r>
                <a:endParaRPr lang="it-IT" sz="1800" dirty="0" smtClean="0">
                  <a:solidFill>
                    <a:schemeClr val="tx1"/>
                  </a:solidFill>
                </a:endParaRPr>
              </a:p>
              <a:p>
                <a:r>
                  <a:rPr lang="it-IT" dirty="0" smtClean="0">
                    <a:solidFill>
                      <a:schemeClr val="tx1"/>
                    </a:solidFill>
                  </a:rPr>
                  <a:t>I nodi vengono aggiunti al grafo in time-</a:t>
                </a:r>
                <a:r>
                  <a:rPr lang="it-IT" dirty="0" err="1" smtClean="0">
                    <a:solidFill>
                      <a:schemeClr val="tx1"/>
                    </a:solidFill>
                  </a:rPr>
                  <a:t>step</a:t>
                </a:r>
                <a:r>
                  <a:rPr lang="it-IT" dirty="0" smtClean="0">
                    <a:solidFill>
                      <a:schemeClr val="tx1"/>
                    </a:solidFill>
                  </a:rPr>
                  <a:t> discreti</a:t>
                </a:r>
                <a:endParaRPr lang="it-IT" b="1" i="1" dirty="0" smtClean="0">
                  <a:solidFill>
                    <a:srgbClr val="DD51E7"/>
                  </a:solidFill>
                </a:endParaRPr>
              </a:p>
              <a:p>
                <a:pPr lvl="1"/>
                <a:r>
                  <a:rPr lang="it-IT" dirty="0" smtClean="0">
                    <a:solidFill>
                      <a:schemeClr val="tx1"/>
                    </a:solidFill>
                  </a:rPr>
                  <a:t>al passo 1 viene creato il nodo 1</a:t>
                </a:r>
              </a:p>
              <a:p>
                <a:pPr lvl="1"/>
                <a:r>
                  <a:rPr lang="it-IT" dirty="0" smtClean="0">
                    <a:solidFill>
                      <a:schemeClr val="tx1"/>
                    </a:solidFill>
                  </a:rPr>
                  <a:t>al passo 2 vengono creati il nodo 2 e l’arco (diretto) (2,1)</a:t>
                </a:r>
              </a:p>
              <a:p>
                <a:pPr lvl="1"/>
                <a:r>
                  <a:rPr lang="it-IT" dirty="0" smtClean="0">
                    <a:solidFill>
                      <a:schemeClr val="tx1"/>
                    </a:solidFill>
                  </a:rPr>
                  <a:t>finita questa fase di inizializzazione, i nodi e gli archi vengono creati in accordo alla seguente regola: </a:t>
                </a:r>
              </a:p>
              <a:p>
                <a:pPr lvl="2"/>
                <a:r>
                  <a:rPr lang="it-IT" sz="1600" dirty="0" smtClean="0">
                    <a:solidFill>
                      <a:schemeClr val="tx1"/>
                    </a:solidFill>
                  </a:rPr>
                  <a:t>al passo i vengono creati il nodo i e un arco uscente da i</a:t>
                </a:r>
              </a:p>
              <a:p>
                <a:pPr lvl="3"/>
                <a:r>
                  <a:rPr lang="it-IT" sz="1600" dirty="0" smtClean="0">
                    <a:solidFill>
                      <a:schemeClr val="tx1"/>
                    </a:solidFill>
                  </a:rPr>
                  <a:t>con probabilità </a:t>
                </a:r>
                <a:r>
                  <a:rPr lang="it-IT" sz="1600" dirty="0" err="1" smtClean="0">
                    <a:solidFill>
                      <a:schemeClr val="tx1"/>
                    </a:solidFill>
                  </a:rPr>
                  <a:t>p</a:t>
                </a:r>
                <a:r>
                  <a:rPr lang="it-IT" sz="1600" dirty="0" smtClean="0">
                    <a:solidFill>
                      <a:schemeClr val="tx1"/>
                    </a:solidFill>
                  </a:rPr>
                  <a:t> viene scelto uniformemente a caso un nodo a &lt; i e viene creato l’arco (</a:t>
                </a:r>
                <a:r>
                  <a:rPr lang="it-IT" sz="1600" dirty="0" err="1" smtClean="0">
                    <a:solidFill>
                      <a:schemeClr val="tx1"/>
                    </a:solidFill>
                  </a:rPr>
                  <a:t>i,a</a:t>
                </a:r>
                <a:r>
                  <a:rPr lang="it-IT" sz="1600" dirty="0" smtClean="0">
                    <a:solidFill>
                      <a:schemeClr val="tx1"/>
                    </a:solidFill>
                  </a:rPr>
                  <a:t>)</a:t>
                </a:r>
              </a:p>
              <a:p>
                <a:pPr lvl="3"/>
                <a:r>
                  <a:rPr lang="it-IT" sz="1600" dirty="0">
                    <a:solidFill>
                      <a:schemeClr val="tx1"/>
                    </a:solidFill>
                  </a:rPr>
                  <a:t>con probabilità 1-p viene scelto uniformemente a caso un nodo a &lt; i </a:t>
                </a:r>
                <a:r>
                  <a:rPr lang="it-IT" sz="1600" dirty="0" smtClean="0">
                    <a:solidFill>
                      <a:schemeClr val="tx1"/>
                    </a:solidFill>
                  </a:rPr>
                  <a:t>e, detto (</a:t>
                </a:r>
                <a:r>
                  <a:rPr lang="it-IT" sz="1600" dirty="0" err="1" smtClean="0">
                    <a:solidFill>
                      <a:schemeClr val="tx1"/>
                    </a:solidFill>
                  </a:rPr>
                  <a:t>a,b</a:t>
                </a:r>
                <a:r>
                  <a:rPr lang="it-IT" sz="1600" dirty="0" smtClean="0">
                    <a:solidFill>
                      <a:schemeClr val="tx1"/>
                    </a:solidFill>
                  </a:rPr>
                  <a:t>) l’arco uscente da </a:t>
                </a:r>
                <a:r>
                  <a:rPr lang="it-IT" sz="1600" dirty="0">
                    <a:solidFill>
                      <a:schemeClr val="tx1"/>
                    </a:solidFill>
                  </a:rPr>
                  <a:t>a</a:t>
                </a:r>
                <a:r>
                  <a:rPr lang="it-IT" sz="1600" dirty="0" smtClean="0">
                    <a:solidFill>
                      <a:schemeClr val="tx1"/>
                    </a:solidFill>
                  </a:rPr>
                  <a:t> creato al passo </a:t>
                </a:r>
                <a:r>
                  <a:rPr lang="it-IT" sz="1600" dirty="0">
                    <a:solidFill>
                      <a:schemeClr val="tx1"/>
                    </a:solidFill>
                  </a:rPr>
                  <a:t>a</a:t>
                </a:r>
                <a:r>
                  <a:rPr lang="it-IT" sz="1600" dirty="0" smtClean="0">
                    <a:solidFill>
                      <a:schemeClr val="tx1"/>
                    </a:solidFill>
                  </a:rPr>
                  <a:t>, viene creato l’arco (</a:t>
                </a:r>
                <a:r>
                  <a:rPr lang="it-IT" sz="1600" dirty="0" err="1" smtClean="0">
                    <a:solidFill>
                      <a:schemeClr val="tx1"/>
                    </a:solidFill>
                  </a:rPr>
                  <a:t>i,b</a:t>
                </a:r>
                <a:r>
                  <a:rPr lang="it-IT" sz="1600" dirty="0" smtClean="0">
                    <a:solidFill>
                      <a:schemeClr val="tx1"/>
                    </a:solidFill>
                  </a:rPr>
                  <a:t>)</a:t>
                </a:r>
              </a:p>
              <a:p>
                <a:r>
                  <a:rPr lang="it-IT" dirty="0" smtClean="0">
                    <a:solidFill>
                      <a:schemeClr val="tx1"/>
                    </a:solidFill>
                  </a:rPr>
                  <a:t>Intuitivamente: man mano che il numero di archi entranti in un nodo aumenta, cresce la probabilità che quel nodo venga selezionato come estremo di un arco uscente da un nodo di nuova creazione</a:t>
                </a:r>
              </a:p>
              <a:p>
                <a:pPr lvl="1"/>
                <a:r>
                  <a:rPr lang="it-IT" dirty="0" smtClean="0">
                    <a:solidFill>
                      <a:schemeClr val="tx1"/>
                    </a:solidFill>
                  </a:rPr>
                  <a:t>Lo stesso fenomeno che abbiamo osservato nel web</a:t>
                </a:r>
              </a:p>
              <a:p>
                <a:pPr lvl="1"/>
                <a:r>
                  <a:rPr lang="it-IT" dirty="0">
                    <a:solidFill>
                      <a:schemeClr val="tx1"/>
                    </a:solidFill>
                  </a:rPr>
                  <a:t>Abbiamo costruito un modello che descrive il fenomeno </a:t>
                </a:r>
                <a:r>
                  <a:rPr lang="it-IT" b="1" dirty="0" err="1">
                    <a:solidFill>
                      <a:srgbClr val="DD51E7"/>
                    </a:solidFill>
                  </a:rPr>
                  <a:t>Rich</a:t>
                </a:r>
                <a:r>
                  <a:rPr lang="it-IT" b="1" dirty="0">
                    <a:solidFill>
                      <a:srgbClr val="DD51E7"/>
                    </a:solidFill>
                  </a:rPr>
                  <a:t> </a:t>
                </a:r>
                <a:r>
                  <a:rPr lang="it-IT" b="1" dirty="0" err="1">
                    <a:solidFill>
                      <a:srgbClr val="DD51E7"/>
                    </a:solidFill>
                  </a:rPr>
                  <a:t>Get</a:t>
                </a:r>
                <a:r>
                  <a:rPr lang="it-IT" b="1" dirty="0">
                    <a:solidFill>
                      <a:srgbClr val="DD51E7"/>
                    </a:solidFill>
                  </a:rPr>
                  <a:t> </a:t>
                </a:r>
                <a:r>
                  <a:rPr lang="it-IT" b="1" dirty="0" err="1" smtClean="0">
                    <a:solidFill>
                      <a:srgbClr val="DD51E7"/>
                    </a:solidFill>
                  </a:rPr>
                  <a:t>Richer</a:t>
                </a:r>
                <a:endParaRPr lang="it-IT" dirty="0" smtClean="0">
                  <a:solidFill>
                    <a:schemeClr val="tx1"/>
                  </a:solidFill>
                </a:endParaRPr>
              </a:p>
              <a:p>
                <a:r>
                  <a:rPr lang="it-IT" dirty="0" smtClean="0">
                    <a:solidFill>
                      <a:schemeClr val="tx1"/>
                    </a:solidFill>
                  </a:rPr>
                  <a:t>Si osservi che ogni nodo i &gt;1 ha esattamente un arco uscente</a:t>
                </a:r>
                <a:endParaRPr lang="it-IT" b="1" dirty="0" smtClean="0">
                  <a:solidFill>
                    <a:srgbClr val="DD51E7"/>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2025765" y="868102"/>
                <a:ext cx="9201677" cy="5798916"/>
              </a:xfrm>
              <a:blipFill rotWithShape="0">
                <a:blip r:embed="rId2"/>
                <a:stretch>
                  <a:fillRect l="-464" t="-735" r="-795"/>
                </a:stretch>
              </a:blipFill>
            </p:spPr>
            <p:txBody>
              <a:bodyPr/>
              <a:lstStyle/>
              <a:p>
                <a:r>
                  <a:rPr lang="it-IT">
                    <a:noFill/>
                  </a:rPr>
                  <a:t> </a:t>
                </a:r>
              </a:p>
            </p:txBody>
          </p:sp>
        </mc:Fallback>
      </mc:AlternateContent>
    </p:spTree>
    <p:extLst>
      <p:ext uri="{BB962C8B-B14F-4D97-AF65-F5344CB8AC3E}">
        <p14:creationId xmlns:p14="http://schemas.microsoft.com/office/powerpoint/2010/main" val="1011067556"/>
      </p:ext>
    </p:extLst>
  </p:cSld>
  <p:clrMapOvr>
    <a:masterClrMapping/>
  </p:clrMapOvr>
</p:sld>
</file>

<file path=ppt/theme/theme1.xml><?xml version="1.0" encoding="utf-8"?>
<a:theme xmlns:a="http://schemas.openxmlformats.org/drawingml/2006/main" name="Fil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Filo</Template>
  <TotalTime>10271</TotalTime>
  <Words>2444</Words>
  <Application>Microsoft Macintosh PowerPoint</Application>
  <PresentationFormat>Widescreen</PresentationFormat>
  <Paragraphs>289</Paragraphs>
  <Slides>29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29</vt:i4>
      </vt:variant>
    </vt:vector>
  </HeadingPairs>
  <TitlesOfParts>
    <vt:vector size="36" baseType="lpstr">
      <vt:lpstr>Cambria Math</vt:lpstr>
      <vt:lpstr>Century Gothic</vt:lpstr>
      <vt:lpstr>Times New Roman</vt:lpstr>
      <vt:lpstr>Wingdings</vt:lpstr>
      <vt:lpstr>Wingdings 3</vt:lpstr>
      <vt:lpstr>Arial</vt:lpstr>
      <vt:lpstr>Filo</vt:lpstr>
      <vt:lpstr>Questioni di popolarità</vt:lpstr>
      <vt:lpstr>Ricapitolando</vt:lpstr>
      <vt:lpstr>Ricapitolando</vt:lpstr>
      <vt:lpstr>Ma nella realtà…</vt:lpstr>
      <vt:lpstr>Riconoscere una Power Law</vt:lpstr>
      <vt:lpstr>Power law e fenomeno rich get richer</vt:lpstr>
      <vt:lpstr>Power law e fenomeno rich get richer</vt:lpstr>
      <vt:lpstr>Un modello per la Power Law</vt:lpstr>
      <vt:lpstr>Un modello per la Power Law</vt:lpstr>
      <vt:lpstr>Un modello per la Power Law</vt:lpstr>
      <vt:lpstr>Un modello per la Power Law</vt:lpstr>
      <vt:lpstr>Un modello per la Power Law</vt:lpstr>
      <vt:lpstr>Dimostriamo la Power Law</vt:lpstr>
      <vt:lpstr>1) Legge aleatoria per la variazione del grado </vt:lpstr>
      <vt:lpstr>2) Approssimazione deterministica e continua</vt:lpstr>
      <vt:lpstr>3) Risoluzione dell’equazione differenziale</vt:lpstr>
      <vt:lpstr>3) Risoluzione dell’equazione differenziale</vt:lpstr>
      <vt:lpstr>4) Individuazione della Power Law</vt:lpstr>
      <vt:lpstr>4) Individuazione della Power Law</vt:lpstr>
      <vt:lpstr>Conclusioni sull’analisi del modello</vt:lpstr>
      <vt:lpstr>Impredicibilità della popolarità</vt:lpstr>
      <vt:lpstr>Impredicibilità della popolarità</vt:lpstr>
      <vt:lpstr>La lunga coda</vt:lpstr>
      <vt:lpstr>La lunga coda</vt:lpstr>
      <vt:lpstr>La lunga coda</vt:lpstr>
      <vt:lpstr>La lunga coda</vt:lpstr>
      <vt:lpstr>La lunga coda</vt:lpstr>
      <vt:lpstr>Gli effetti della web-search</vt:lpstr>
      <vt:lpstr>Gli effetti della web-search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Lezione a distanza 1</dc:title>
  <dc:creator>Utente di Microsoft Office</dc:creator>
  <cp:lastModifiedBy>Utente di Microsoft Office</cp:lastModifiedBy>
  <cp:revision>317</cp:revision>
  <dcterms:created xsi:type="dcterms:W3CDTF">2020-03-06T09:19:14Z</dcterms:created>
  <dcterms:modified xsi:type="dcterms:W3CDTF">2020-10-19T09:04:51Z</dcterms:modified>
</cp:coreProperties>
</file>