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 Condensed Bold" charset="1" panose="00000706000000000000"/>
      <p:regular r:id="rId10"/>
    </p:embeddedFont>
    <p:embeddedFont>
      <p:font typeface="Barlow Condensed Bold Bold" charset="1" panose="00000A06000000000000"/>
      <p:regular r:id="rId11"/>
    </p:embeddedFont>
    <p:embeddedFont>
      <p:font typeface="Barlow Condensed Bold Italics" charset="1" panose="00000706000000000000"/>
      <p:regular r:id="rId12"/>
    </p:embeddedFont>
    <p:embeddedFont>
      <p:font typeface="Barlow Condensed Bold Bold Italics" charset="1" panose="00000A06000000000000"/>
      <p:regular r:id="rId13"/>
    </p:embeddedFont>
    <p:embeddedFont>
      <p:font typeface="Barlow Light" charset="1" panose="00000400000000000000"/>
      <p:regular r:id="rId14"/>
    </p:embeddedFont>
    <p:embeddedFont>
      <p:font typeface="Barlow Light Bold" charset="1" panose="00000500000000000000"/>
      <p:regular r:id="rId15"/>
    </p:embeddedFont>
    <p:embeddedFont>
      <p:font typeface="Barlow Light Italics" charset="1" panose="00000400000000000000"/>
      <p:regular r:id="rId16"/>
    </p:embeddedFont>
    <p:embeddedFont>
      <p:font typeface="Barlow Light Bold Italics" charset="1" panose="00000500000000000000"/>
      <p:regular r:id="rId17"/>
    </p:embeddedFont>
    <p:embeddedFont>
      <p:font typeface="Barlow Bold" charset="1" panose="00000800000000000000"/>
      <p:regular r:id="rId18"/>
    </p:embeddedFont>
    <p:embeddedFont>
      <p:font typeface="Barlow Bold Bold" charset="1" panose="00000900000000000000"/>
      <p:regular r:id="rId19"/>
    </p:embeddedFont>
    <p:embeddedFont>
      <p:font typeface="Barlow Bold Italics" charset="1" panose="00000800000000000000"/>
      <p:regular r:id="rId20"/>
    </p:embeddedFont>
    <p:embeddedFont>
      <p:font typeface="Barlow Bold Bold Italics" charset="1" panose="00000900000000000000"/>
      <p:regular r:id="rId21"/>
    </p:embeddedFont>
    <p:embeddedFont>
      <p:font typeface="Barlow Black" charset="1" panose="00000A00000000000000"/>
      <p:regular r:id="rId22"/>
    </p:embeddedFont>
    <p:embeddedFont>
      <p:font typeface="Barlow Black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8418889">
            <a:off x="11465148" y="-506634"/>
            <a:ext cx="10015466" cy="1185262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4428074"/>
            <a:ext cx="10310785" cy="4830226"/>
            <a:chOff x="0" y="0"/>
            <a:chExt cx="13747713" cy="64403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3825"/>
              <a:ext cx="13747220" cy="2517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300"/>
                </a:lnSpc>
              </a:pPr>
              <a:r>
                <a:rPr lang="en-US" sz="12999" spc="64">
                  <a:solidFill>
                    <a:srgbClr val="000000"/>
                  </a:solidFill>
                  <a:latin typeface="Barlow Black Bold"/>
                </a:rPr>
                <a:t>HealthyCare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56412"/>
              <a:ext cx="13747713" cy="3183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spc="185">
                  <a:solidFill>
                    <a:srgbClr val="5B453A"/>
                  </a:solidFill>
                  <a:latin typeface="Barlow Light"/>
                </a:rPr>
                <a:t>CENTRO PAULA SOUZA​</a:t>
              </a:r>
            </a:p>
            <a:p>
              <a:pPr algn="ctr">
                <a:lnSpc>
                  <a:spcPts val="4800"/>
                </a:lnSpc>
              </a:pPr>
              <a:r>
                <a:rPr lang="en-US" sz="1200" spc="69">
                  <a:solidFill>
                    <a:srgbClr val="5B453A"/>
                  </a:solidFill>
                  <a:latin typeface="Arimo"/>
                </a:rPr>
                <a:t>ETEC PROFESSOR CAMARGO ARANHA​</a:t>
              </a:r>
            </a:p>
            <a:p>
              <a:pPr algn="ctr">
                <a:lnSpc>
                  <a:spcPts val="4800"/>
                </a:lnSpc>
              </a:pPr>
              <a:r>
                <a:rPr lang="en-US" sz="1200" spc="69">
                  <a:solidFill>
                    <a:srgbClr val="5B453A"/>
                  </a:solidFill>
                  <a:latin typeface="Arimo"/>
                </a:rPr>
                <a:t>Técnico em Desenvolvimento de Sistemas</a:t>
              </a:r>
            </a:p>
            <a:p>
              <a:pPr>
                <a:lnSpc>
                  <a:spcPts val="480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true" rot="-9238208">
            <a:off x="13940227" y="997172"/>
            <a:ext cx="6638146" cy="9057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8756894">
            <a:off x="1999296" y="-3911848"/>
            <a:ext cx="15942140" cy="1886643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880176" y="5246448"/>
            <a:ext cx="7743756" cy="2990552"/>
            <a:chOff x="0" y="0"/>
            <a:chExt cx="10325008" cy="398740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0325004" cy="2863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999" spc="111">
                  <a:solidFill>
                    <a:srgbClr val="000000"/>
                  </a:solidFill>
                  <a:latin typeface="Barlow Bold Bold"/>
                </a:rPr>
                <a:t>Ferramentas Utilizadas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73028"/>
              <a:ext cx="10325008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74112" y="1586848"/>
            <a:ext cx="5669918" cy="4573821"/>
            <a:chOff x="0" y="0"/>
            <a:chExt cx="7559890" cy="609842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5972464" y="171609"/>
              <a:ext cx="1587427" cy="676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Android Studio</a:t>
              </a:r>
            </a:p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25%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636309" y="5202605"/>
              <a:ext cx="672309" cy="676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Figma</a:t>
              </a:r>
            </a:p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25%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202605"/>
              <a:ext cx="941468" cy="676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Firebase</a:t>
              </a:r>
            </a:p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25%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84962" y="171609"/>
              <a:ext cx="713013" cy="676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Java 8</a:t>
              </a:r>
            </a:p>
            <a:p>
              <a:pPr algn="ctr">
                <a:lnSpc>
                  <a:spcPts val="2000"/>
                </a:lnSpc>
              </a:pPr>
              <a:r>
                <a:rPr lang="en-US" sz="1429">
                  <a:solidFill>
                    <a:srgbClr val="5B453A"/>
                  </a:solidFill>
                  <a:latin typeface="Arimo"/>
                </a:rPr>
                <a:t>25%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407752" y="0"/>
              <a:ext cx="6098428" cy="6098428"/>
              <a:chOff x="0" y="0"/>
              <a:chExt cx="2540000" cy="254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270000" y="0"/>
                <a:ext cx="1285798" cy="1333474"/>
              </a:xfrm>
              <a:custGeom>
                <a:avLst/>
                <a:gdLst/>
                <a:ahLst/>
                <a:cxnLst/>
                <a:rect r="r" b="b" t="t" l="l"/>
                <a:pathLst>
                  <a:path h="1333474" w="1285798">
                    <a:moveTo>
                      <a:pt x="0" y="0"/>
                    </a:moveTo>
                    <a:cubicBezTo>
                      <a:pt x="347841" y="0"/>
                      <a:pt x="680458" y="142671"/>
                      <a:pt x="920193" y="394703"/>
                    </a:cubicBezTo>
                    <a:cubicBezTo>
                      <a:pt x="1159929" y="646735"/>
                      <a:pt x="1285798" y="986067"/>
                      <a:pt x="1268413" y="1333474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FF8831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1206526" y="1270000"/>
                <a:ext cx="1333474" cy="1285798"/>
              </a:xfrm>
              <a:custGeom>
                <a:avLst/>
                <a:gdLst/>
                <a:ahLst/>
                <a:cxnLst/>
                <a:rect r="r" b="b" t="t" l="l"/>
                <a:pathLst>
                  <a:path h="1285798" w="1333474">
                    <a:moveTo>
                      <a:pt x="1333474" y="0"/>
                    </a:moveTo>
                    <a:cubicBezTo>
                      <a:pt x="1333474" y="347841"/>
                      <a:pt x="1190803" y="680458"/>
                      <a:pt x="938771" y="920193"/>
                    </a:cubicBezTo>
                    <a:cubicBezTo>
                      <a:pt x="686738" y="1159929"/>
                      <a:pt x="347407" y="1285798"/>
                      <a:pt x="0" y="1268413"/>
                    </a:cubicBezTo>
                    <a:lnTo>
                      <a:pt x="63474" y="0"/>
                    </a:lnTo>
                    <a:close/>
                  </a:path>
                </a:pathLst>
              </a:custGeom>
              <a:solidFill>
                <a:srgbClr val="DE6236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-15798" y="1206526"/>
                <a:ext cx="1285798" cy="1333474"/>
              </a:xfrm>
              <a:custGeom>
                <a:avLst/>
                <a:gdLst/>
                <a:ahLst/>
                <a:cxnLst/>
                <a:rect r="r" b="b" t="t" l="l"/>
                <a:pathLst>
                  <a:path h="1333474" w="1285798">
                    <a:moveTo>
                      <a:pt x="1285798" y="1333474"/>
                    </a:moveTo>
                    <a:cubicBezTo>
                      <a:pt x="937957" y="1333474"/>
                      <a:pt x="605340" y="1190803"/>
                      <a:pt x="365605" y="938771"/>
                    </a:cubicBezTo>
                    <a:cubicBezTo>
                      <a:pt x="125869" y="686738"/>
                      <a:pt x="0" y="347407"/>
                      <a:pt x="17385" y="0"/>
                    </a:cubicBezTo>
                    <a:lnTo>
                      <a:pt x="1285798" y="63474"/>
                    </a:lnTo>
                    <a:close/>
                  </a:path>
                </a:pathLst>
              </a:custGeom>
              <a:solidFill>
                <a:srgbClr val="B93F35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270000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70000">
                    <a:moveTo>
                      <a:pt x="0" y="1270000"/>
                    </a:moveTo>
                    <a:cubicBezTo>
                      <a:pt x="0" y="568648"/>
                      <a:pt x="568521" y="70"/>
                      <a:pt x="1269873" y="0"/>
                    </a:cubicBezTo>
                    <a:lnTo>
                      <a:pt x="1270000" y="1270000"/>
                    </a:lnTo>
                    <a:close/>
                  </a:path>
                </a:pathLst>
              </a:custGeom>
              <a:solidFill>
                <a:srgbClr val="901F3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7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660026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73623">
            <a:off x="-582738" y="8617116"/>
            <a:ext cx="3222876" cy="333976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true" rot="7410663">
            <a:off x="12244201" y="-2731839"/>
            <a:ext cx="5961448" cy="8134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5205" y="1378554"/>
            <a:ext cx="717330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 spc="143">
                <a:solidFill>
                  <a:srgbClr val="000000"/>
                </a:solidFill>
                <a:latin typeface="Barlow Bold Bold"/>
              </a:rPr>
              <a:t>Dúvidas?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2437622">
            <a:off x="-652948" y="4244244"/>
            <a:ext cx="6553024" cy="894129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02489">
            <a:off x="15713663" y="-1269272"/>
            <a:ext cx="3222876" cy="33397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136298">
            <a:off x="-1181423" y="-2035697"/>
            <a:ext cx="6365201" cy="59717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true" rot="2033554">
            <a:off x="5026733" y="-2450250"/>
            <a:ext cx="14754870" cy="1746138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20088" y="5133975"/>
            <a:ext cx="9884586" cy="208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313"/>
              </a:lnSpc>
            </a:pPr>
            <a:r>
              <a:rPr lang="en-US" sz="13594" spc="1019">
                <a:solidFill>
                  <a:srgbClr val="000000"/>
                </a:solidFill>
                <a:latin typeface="Barlow Bold Bold"/>
              </a:rPr>
              <a:t>OBRIGAD0!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156311"/>
            <a:ext cx="1597086" cy="11019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A6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4529683"/>
            <a:ext cx="8181102" cy="4728617"/>
            <a:chOff x="0" y="0"/>
            <a:chExt cx="10908135" cy="63048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10908135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90"/>
                </a:lnSpc>
              </a:pPr>
              <a:r>
                <a:rPr lang="en-US" sz="3300" spc="247">
                  <a:solidFill>
                    <a:srgbClr val="5B453A"/>
                  </a:solidFill>
                  <a:latin typeface="Barlow Bold Italics"/>
                </a:rPr>
                <a:t>MAIN OFFICE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23756"/>
              <a:ext cx="10908135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123 Anywhere St., Any City, State, Country 12345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3912"/>
              <a:ext cx="10908135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90"/>
                </a:lnSpc>
              </a:pPr>
              <a:r>
                <a:rPr lang="en-US" sz="3300" spc="247">
                  <a:solidFill>
                    <a:srgbClr val="5B453A"/>
                  </a:solidFill>
                  <a:latin typeface="Barlow Bold Italics"/>
                </a:rPr>
                <a:t>PHONE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75768"/>
              <a:ext cx="10908135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123 456 7890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628591"/>
              <a:ext cx="10908135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90"/>
                </a:lnSpc>
              </a:pPr>
              <a:r>
                <a:rPr lang="en-US" sz="3300" spc="247">
                  <a:solidFill>
                    <a:srgbClr val="5B453A"/>
                  </a:solidFill>
                  <a:latin typeface="Barlow Bold Italics"/>
                </a:rPr>
                <a:t>EMAIL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590447"/>
              <a:ext cx="10908135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hello@reallygreatsite.com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69547" y="1009650"/>
            <a:ext cx="7173302" cy="108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999" spc="111">
                <a:solidFill>
                  <a:srgbClr val="000000"/>
                </a:solidFill>
                <a:latin typeface="Barlow Bold Bold"/>
              </a:rPr>
              <a:t>Referências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2437622">
            <a:off x="-652948" y="4244244"/>
            <a:ext cx="6553024" cy="89412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02489">
            <a:off x="15713663" y="-1269272"/>
            <a:ext cx="3222876" cy="3339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115324"/>
            <a:ext cx="6469746" cy="2152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999" spc="111">
                <a:solidFill>
                  <a:srgbClr val="000000"/>
                </a:solidFill>
                <a:latin typeface="Barlow Bold Bold"/>
              </a:rPr>
              <a:t>Grupo HealthyCare: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9097573">
            <a:off x="-715251" y="-2322392"/>
            <a:ext cx="5530464" cy="65449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7157" y="-1606944"/>
            <a:ext cx="4003576" cy="388710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9601112" y="2019827"/>
            <a:ext cx="9854424" cy="1261521"/>
            <a:chOff x="0" y="0"/>
            <a:chExt cx="13139232" cy="168202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13139232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 ALESSANDRA </a:t>
              </a:r>
              <a:r>
                <a:rPr lang="en-US" sz="1200" spc="90">
                  <a:solidFill>
                    <a:srgbClr val="000000"/>
                  </a:solidFill>
                  <a:latin typeface="Arimo Italics"/>
                </a:rPr>
                <a:t>Ferreira Alves ​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77178"/>
              <a:ext cx="1313923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 spc="29">
                  <a:solidFill>
                    <a:srgbClr val="FF8831"/>
                  </a:solidFill>
                  <a:latin typeface="Barlow Condensed Bold"/>
                </a:rPr>
                <a:t> Front </a:t>
              </a:r>
              <a:r>
                <a:rPr lang="en-US" sz="1599" spc="15">
                  <a:solidFill>
                    <a:srgbClr val="FF8831"/>
                  </a:solidFill>
                  <a:latin typeface="Barlow Condensed Bold"/>
                </a:rPr>
                <a:t>End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01112" y="4512740"/>
            <a:ext cx="8599432" cy="1261521"/>
            <a:chOff x="0" y="0"/>
            <a:chExt cx="11465910" cy="168202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GABRIELA DAS VIRGENS SOUZA​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77178"/>
              <a:ext cx="11465910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 spc="29">
                  <a:solidFill>
                    <a:srgbClr val="FF8831"/>
                  </a:solidFill>
                  <a:latin typeface="Barlow Condensed Bold"/>
                </a:rPr>
                <a:t> </a:t>
              </a:r>
              <a:r>
                <a:rPr lang="en-US" sz="1599" spc="15">
                  <a:solidFill>
                    <a:srgbClr val="FF8831"/>
                  </a:solidFill>
                  <a:latin typeface="Barlow Condensed Bold"/>
                </a:rPr>
                <a:t>Documentação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01112" y="6939504"/>
            <a:ext cx="9854424" cy="1261521"/>
            <a:chOff x="0" y="0"/>
            <a:chExt cx="13139232" cy="168202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3139232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 </a:t>
              </a:r>
              <a:r>
                <a:rPr lang="en-US" sz="1200" spc="90">
                  <a:solidFill>
                    <a:srgbClr val="000000"/>
                  </a:solidFill>
                  <a:latin typeface="Arimo Italics"/>
                </a:rPr>
                <a:t>Gustavo Ferreira Alves ​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77178"/>
              <a:ext cx="1313923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 spc="29">
                  <a:solidFill>
                    <a:srgbClr val="FF8831"/>
                  </a:solidFill>
                  <a:latin typeface="Barlow Condensed Bold"/>
                </a:rPr>
                <a:t> B</a:t>
              </a:r>
              <a:r>
                <a:rPr lang="en-US" sz="1599" spc="15">
                  <a:solidFill>
                    <a:srgbClr val="FF8831"/>
                  </a:solidFill>
                  <a:latin typeface="Barlow Condensed Bold"/>
                </a:rPr>
                <a:t>ack End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9704736">
            <a:off x="3413524" y="-3189668"/>
            <a:ext cx="17322320" cy="2049978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666505" y="456145"/>
            <a:ext cx="5336586" cy="1145111"/>
            <a:chOff x="0" y="0"/>
            <a:chExt cx="7115448" cy="15268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7115448" cy="668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91"/>
                </a:lnSpc>
              </a:pPr>
              <a:r>
                <a:rPr lang="en-US" sz="3147" spc="236">
                  <a:solidFill>
                    <a:srgbClr val="000000"/>
                  </a:solidFill>
                  <a:latin typeface="Barlow Bold Italics"/>
                </a:rPr>
                <a:t>TEMA DO TRABALHO;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37176"/>
              <a:ext cx="7115448" cy="589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57034" y="1846385"/>
            <a:ext cx="8599432" cy="1200561"/>
            <a:chOff x="0" y="0"/>
            <a:chExt cx="11465910" cy="16007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PROBLEMATIZAÇÃO;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560479" y="125938"/>
            <a:ext cx="865286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0934" y="1426431"/>
            <a:ext cx="989355" cy="105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33"/>
              </a:lnSpc>
            </a:pPr>
            <a:r>
              <a:rPr lang="en-US" sz="6861" spc="82">
                <a:solidFill>
                  <a:srgbClr val="000000"/>
                </a:solidFill>
                <a:latin typeface="Barlow Bold Italics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43541" y="2746374"/>
            <a:ext cx="917393" cy="978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4"/>
              </a:lnSpc>
            </a:pPr>
            <a:r>
              <a:rPr lang="en-US" sz="6362" spc="76">
                <a:solidFill>
                  <a:srgbClr val="000000"/>
                </a:solidFill>
                <a:latin typeface="Barlow Bold Italics"/>
              </a:rPr>
              <a:t>03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822041">
            <a:off x="-1470550" y="-1704730"/>
            <a:ext cx="6086383" cy="5710134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9193835" y="3046946"/>
            <a:ext cx="8599432" cy="1200561"/>
            <a:chOff x="0" y="0"/>
            <a:chExt cx="11465910" cy="160074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JUSTIFICATIVA;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10808" y="3715947"/>
            <a:ext cx="999320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04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043541" y="4191617"/>
            <a:ext cx="8599432" cy="1200561"/>
            <a:chOff x="0" y="0"/>
            <a:chExt cx="11465910" cy="160074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 HIPÓTESE CONSTRUÍDA;​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480502" y="4782372"/>
            <a:ext cx="999320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05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810808" y="5143500"/>
            <a:ext cx="8599432" cy="1200561"/>
            <a:chOff x="0" y="0"/>
            <a:chExt cx="11465910" cy="160074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PROTÓTIPO;​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481182" y="5876637"/>
            <a:ext cx="999320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857318" y="6255050"/>
            <a:ext cx="8599432" cy="1200561"/>
            <a:chOff x="0" y="0"/>
            <a:chExt cx="11465910" cy="1600748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CONCLUSÃO;​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693532" y="7306134"/>
            <a:ext cx="999320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07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5077697" y="7703347"/>
            <a:ext cx="8599432" cy="1200561"/>
            <a:chOff x="0" y="0"/>
            <a:chExt cx="11465910" cy="1600748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FERRAMENTAS ULTILIZADAS;​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693532" y="8894383"/>
            <a:ext cx="999320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1"/>
              </a:lnSpc>
            </a:pPr>
            <a:r>
              <a:rPr lang="en-US" sz="6359" spc="76">
                <a:solidFill>
                  <a:srgbClr val="000000"/>
                </a:solidFill>
                <a:latin typeface="Barlow Bold Italics"/>
              </a:rPr>
              <a:t>08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894119" y="9258300"/>
            <a:ext cx="8599432" cy="1200561"/>
            <a:chOff x="0" y="0"/>
            <a:chExt cx="11465910" cy="1600748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-38100"/>
              <a:ext cx="11465910" cy="708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247">
                  <a:solidFill>
                    <a:srgbClr val="000000"/>
                  </a:solidFill>
                  <a:latin typeface="Barlow Bold Italics"/>
                </a:rPr>
                <a:t>DÚVIDAS.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996228"/>
              <a:ext cx="11465910" cy="604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4945763">
            <a:off x="-564527" y="-2633016"/>
            <a:ext cx="6843032" cy="93369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160463">
            <a:off x="13100143" y="7072500"/>
            <a:ext cx="6203985" cy="6429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172599"/>
            <a:ext cx="9835406" cy="108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999" spc="111">
                <a:solidFill>
                  <a:srgbClr val="000000"/>
                </a:solidFill>
                <a:latin typeface="Barlow Bold Bold"/>
              </a:rPr>
              <a:t>Tema do trabalho: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8681" y="3150986"/>
            <a:ext cx="736345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6500" spc="65">
                <a:solidFill>
                  <a:srgbClr val="000000"/>
                </a:solidFill>
                <a:latin typeface="Barlow Light"/>
              </a:rPr>
              <a:t>Área de nutrição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8418889">
            <a:off x="13667557" y="-324480"/>
            <a:ext cx="9240886" cy="109359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381762">
            <a:off x="14269974" y="1868637"/>
            <a:ext cx="2133669" cy="20793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07420" y="6434871"/>
            <a:ext cx="5103760" cy="495528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009650"/>
            <a:ext cx="11090398" cy="108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999" spc="111">
                <a:solidFill>
                  <a:srgbClr val="000000"/>
                </a:solidFill>
                <a:latin typeface="Barlow Bold Bold"/>
              </a:rPr>
              <a:t>Problematização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13066"/>
            <a:ext cx="12522924" cy="545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spc="31">
                <a:solidFill>
                  <a:srgbClr val="000000"/>
                </a:solidFill>
                <a:latin typeface="Barlow Light"/>
              </a:rPr>
              <a:t>Em uma pesquisa realizada pelo SISVAN (Sistema de Vigilância Alimentar e Nutricional), de </a:t>
            </a:r>
            <a:r>
              <a:rPr lang="en-US" sz="3199" spc="31">
                <a:solidFill>
                  <a:srgbClr val="FF8831"/>
                </a:solidFill>
                <a:latin typeface="Barlow Light"/>
              </a:rPr>
              <a:t>1.567.532 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de homens, </a:t>
            </a:r>
            <a:r>
              <a:rPr lang="en-US" sz="3199" spc="31">
                <a:solidFill>
                  <a:srgbClr val="79A627"/>
                </a:solidFill>
                <a:latin typeface="Barlow Light"/>
              </a:rPr>
              <a:t>61,4%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estão com excesso de peso, já as mulheres entrevistadas foram </a:t>
            </a:r>
            <a:r>
              <a:rPr lang="en-US" sz="3199" spc="31">
                <a:solidFill>
                  <a:srgbClr val="FFC700"/>
                </a:solidFill>
                <a:latin typeface="Barlow Light"/>
              </a:rPr>
              <a:t>11.209.406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e </a:t>
            </a:r>
            <a:r>
              <a:rPr lang="en-US" sz="3199" spc="31">
                <a:solidFill>
                  <a:srgbClr val="79A627"/>
                </a:solidFill>
                <a:latin typeface="Barlow Light"/>
              </a:rPr>
              <a:t>63,2%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estão com </a:t>
            </a:r>
            <a:r>
              <a:rPr lang="en-US" sz="3199" spc="31">
                <a:solidFill>
                  <a:srgbClr val="FF8831"/>
                </a:solidFill>
                <a:latin typeface="Barlow Light"/>
              </a:rPr>
              <a:t>excesso de peso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. A Sociedade Brasileira de Cardiologia (SBC) constatou que </a:t>
            </a:r>
            <a:r>
              <a:rPr lang="en-US" sz="3199" spc="31">
                <a:solidFill>
                  <a:srgbClr val="FFC700"/>
                </a:solidFill>
                <a:latin typeface="Barlow Light"/>
              </a:rPr>
              <a:t>40%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da população adulta do Brasil possuem índices de </a:t>
            </a:r>
            <a:r>
              <a:rPr lang="en-US" sz="3199" spc="31">
                <a:solidFill>
                  <a:srgbClr val="79A627"/>
                </a:solidFill>
                <a:latin typeface="Barlow Light"/>
              </a:rPr>
              <a:t>colesterol acima do indicado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, </a:t>
            </a:r>
            <a:r>
              <a:rPr lang="en-US" sz="3199" spc="31">
                <a:solidFill>
                  <a:srgbClr val="FFC700"/>
                </a:solidFill>
                <a:latin typeface="Barlow Light"/>
              </a:rPr>
              <a:t>35%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sofrem de </a:t>
            </a:r>
            <a:r>
              <a:rPr lang="en-US" sz="3199" spc="31">
                <a:solidFill>
                  <a:srgbClr val="FF8831"/>
                </a:solidFill>
                <a:latin typeface="Barlow Light"/>
              </a:rPr>
              <a:t>hipertensão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e </a:t>
            </a:r>
            <a:r>
              <a:rPr lang="en-US" sz="3199" spc="31">
                <a:solidFill>
                  <a:srgbClr val="79A627"/>
                </a:solidFill>
                <a:latin typeface="Barlow Light"/>
              </a:rPr>
              <a:t>7%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 são </a:t>
            </a:r>
            <a:r>
              <a:rPr lang="en-US" sz="3199" spc="31">
                <a:solidFill>
                  <a:srgbClr val="FFC700"/>
                </a:solidFill>
                <a:latin typeface="Barlow Light"/>
              </a:rPr>
              <a:t>diabéticos</a:t>
            </a:r>
            <a:r>
              <a:rPr lang="en-US" sz="3199" spc="31">
                <a:solidFill>
                  <a:srgbClr val="000000"/>
                </a:solidFill>
                <a:latin typeface="Barlow Light"/>
              </a:rPr>
              <a:t>, segundo dados do Ministério da Saúde. Em todos esses casos, o </a:t>
            </a:r>
            <a:r>
              <a:rPr lang="en-US" sz="3199" spc="31">
                <a:solidFill>
                  <a:srgbClr val="FF8831"/>
                </a:solidFill>
                <a:latin typeface="Barlow Light"/>
              </a:rPr>
              <a:t>acompanhamento de um nutricionista é fundamental durante o tratamento.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88765" y="1930704"/>
            <a:ext cx="10334647" cy="456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Barlow Light"/>
              </a:rPr>
              <a:t> Pe</a:t>
            </a:r>
            <a:r>
              <a:rPr lang="en-US" sz="3000" spc="30">
                <a:solidFill>
                  <a:srgbClr val="000000"/>
                </a:solidFill>
                <a:latin typeface="Barlow Light"/>
              </a:rPr>
              <a:t>nsando nesse </a:t>
            </a:r>
            <a:r>
              <a:rPr lang="en-US" sz="3000" spc="30">
                <a:solidFill>
                  <a:srgbClr val="79A627"/>
                </a:solidFill>
                <a:latin typeface="Barlow Light Bold"/>
              </a:rPr>
              <a:t>acompanhamento </a:t>
            </a:r>
            <a:r>
              <a:rPr lang="en-US" sz="3000" spc="30">
                <a:solidFill>
                  <a:srgbClr val="000000"/>
                </a:solidFill>
                <a:latin typeface="Barlow Light"/>
              </a:rPr>
              <a:t>foi desenvolvido o  HealthyCare para atender profissionais da área de nutrição promovendo o </a:t>
            </a:r>
            <a:r>
              <a:rPr lang="en-US" sz="3000" spc="30">
                <a:solidFill>
                  <a:srgbClr val="FF8831"/>
                </a:solidFill>
                <a:latin typeface="Barlow Light"/>
              </a:rPr>
              <a:t>gerenciamento e acompanhamento</a:t>
            </a:r>
            <a:r>
              <a:rPr lang="en-US" sz="3000" spc="30">
                <a:solidFill>
                  <a:srgbClr val="000000"/>
                </a:solidFill>
                <a:latin typeface="Barlow Light"/>
              </a:rPr>
              <a:t> de seus pacientes de forma personalizada. Proporcionando a seus pacientes um aplicativo para </a:t>
            </a:r>
            <a:r>
              <a:rPr lang="en-US" sz="3000" spc="30">
                <a:solidFill>
                  <a:srgbClr val="FFC700"/>
                </a:solidFill>
                <a:latin typeface="Barlow Light"/>
              </a:rPr>
              <a:t>auxiliá-los</a:t>
            </a:r>
            <a:r>
              <a:rPr lang="en-US" sz="3000" spc="30">
                <a:solidFill>
                  <a:srgbClr val="000000"/>
                </a:solidFill>
                <a:latin typeface="Barlow Light"/>
              </a:rPr>
              <a:t> na rotina para manter seus hábitos alimentares saudáveis. O projeto  HealthyCare  deve ser aprovado pois oferece uma experiência assertiva e simples ao usuário final, </a:t>
            </a:r>
            <a:r>
              <a:rPr lang="en-US" sz="3000" spc="30">
                <a:solidFill>
                  <a:srgbClr val="79A627"/>
                </a:solidFill>
                <a:latin typeface="Barlow Light"/>
              </a:rPr>
              <a:t>otimizando o seu tempo</a:t>
            </a:r>
            <a:r>
              <a:rPr lang="en-US" sz="3000" spc="30">
                <a:solidFill>
                  <a:srgbClr val="000000"/>
                </a:solidFill>
                <a:latin typeface="Barlow Light"/>
              </a:rPr>
              <a:t>.  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4945763">
            <a:off x="-564527" y="-2633016"/>
            <a:ext cx="6843032" cy="93369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160463">
            <a:off x="13100143" y="7072500"/>
            <a:ext cx="6203985" cy="64290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8172599"/>
            <a:ext cx="9835406" cy="108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999" spc="111">
                <a:solidFill>
                  <a:srgbClr val="000000"/>
                </a:solidFill>
                <a:latin typeface="Barlow Bold Bold"/>
              </a:rPr>
              <a:t>Justificativa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48905"/>
            <a:ext cx="7621910" cy="5989189"/>
            <a:chOff x="0" y="0"/>
            <a:chExt cx="10162547" cy="79855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0162543" cy="2863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999" spc="111">
                  <a:solidFill>
                    <a:srgbClr val="000000"/>
                  </a:solidFill>
                  <a:latin typeface="Barlow Bold Bold"/>
                </a:rPr>
                <a:t>Hipótese</a:t>
              </a:r>
              <a:r>
                <a:rPr lang="en-US" sz="7000" spc="112">
                  <a:solidFill>
                    <a:srgbClr val="000000"/>
                  </a:solidFill>
                  <a:latin typeface="Barlow Bold Bold"/>
                </a:rPr>
                <a:t> Construída​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675180"/>
              <a:ext cx="10162547" cy="761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85211"/>
              <a:ext cx="10162547" cy="3000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Nosso projeto traz a proposta de resolução desse problema através de uma </a:t>
              </a:r>
              <a:r>
                <a:rPr lang="en-US" sz="3000" spc="30">
                  <a:solidFill>
                    <a:srgbClr val="FF8831"/>
                  </a:solidFill>
                  <a:latin typeface="Barlow Light"/>
                </a:rPr>
                <a:t>plataforma web</a:t>
              </a: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 para os </a:t>
              </a:r>
              <a:r>
                <a:rPr lang="en-US" sz="3000" spc="30">
                  <a:solidFill>
                    <a:srgbClr val="FF8831"/>
                  </a:solidFill>
                  <a:latin typeface="Barlow Light"/>
                </a:rPr>
                <a:t>profissionais da área  de nutrição</a:t>
              </a: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 e para seus </a:t>
              </a:r>
              <a:r>
                <a:rPr lang="en-US" sz="3000" spc="30">
                  <a:solidFill>
                    <a:srgbClr val="79A627"/>
                  </a:solidFill>
                  <a:latin typeface="Barlow Light"/>
                </a:rPr>
                <a:t>pacientes</a:t>
              </a:r>
              <a:r>
                <a:rPr lang="en-US" sz="3000" spc="30">
                  <a:solidFill>
                    <a:srgbClr val="5B453A"/>
                  </a:solidFill>
                  <a:latin typeface="Barlow Light"/>
                </a:rPr>
                <a:t> um </a:t>
              </a:r>
              <a:r>
                <a:rPr lang="en-US" sz="3000" spc="30">
                  <a:solidFill>
                    <a:srgbClr val="79A627"/>
                  </a:solidFill>
                  <a:latin typeface="Barlow Light"/>
                </a:rPr>
                <a:t>aplicativo mobile. 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86698" y="7507724"/>
            <a:ext cx="3895727" cy="378239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65631">
            <a:off x="14838035" y="134981"/>
            <a:ext cx="2564147" cy="24988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8100000">
            <a:off x="11928461" y="-1067951"/>
            <a:ext cx="10238502" cy="1211657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48250" y="4110705"/>
            <a:ext cx="11768011" cy="2853582"/>
            <a:chOff x="0" y="0"/>
            <a:chExt cx="15690682" cy="380477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690682" cy="20413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9999" spc="119">
                  <a:solidFill>
                    <a:srgbClr val="000000"/>
                  </a:solidFill>
                  <a:latin typeface="Barlow Bold"/>
                </a:rPr>
                <a:t>Protótipo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74800"/>
              <a:ext cx="15690682" cy="92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5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48328" y="3166569"/>
            <a:ext cx="3647530" cy="364753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95857" y="-609786"/>
            <a:ext cx="4687427" cy="455106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721302">
            <a:off x="15113773" y="6750951"/>
            <a:ext cx="2516831" cy="2452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9729475">
            <a:off x="4233034" y="-4320200"/>
            <a:ext cx="17322320" cy="204997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56863" y="6253544"/>
            <a:ext cx="8979733" cy="193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56"/>
              </a:lnSpc>
            </a:pPr>
            <a:r>
              <a:rPr lang="en-US" sz="14800" spc="74">
                <a:solidFill>
                  <a:srgbClr val="000000"/>
                </a:solidFill>
                <a:latin typeface="Barlow Black Bold"/>
              </a:rPr>
              <a:t>Conclusão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2474379" y="4639168"/>
            <a:ext cx="6365201" cy="5971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352944">
            <a:off x="12947158" y="-2167888"/>
            <a:ext cx="6365201" cy="5971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DAEw8tnSOZM</dc:identifier>
  <dcterms:modified xsi:type="dcterms:W3CDTF">2011-08-01T06:04:30Z</dcterms:modified>
  <cp:revision>1</cp:revision>
  <dc:title>The Internet of Things</dc:title>
</cp:coreProperties>
</file>