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61" r:id="rId2"/>
    <p:sldId id="257" r:id="rId3"/>
    <p:sldId id="262" r:id="rId4"/>
    <p:sldId id="264" r:id="rId5"/>
    <p:sldId id="258" r:id="rId6"/>
    <p:sldId id="263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963A7-C277-5484-7C8C-92044DD45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FC394D-2228-7AF7-07F0-B5C4BE966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C38033-B988-DFA8-26B7-5BEACCD7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5277-0D62-44AF-926D-52C4CAF8E27D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295BD4-EEC5-8C6F-5D14-4D00AC51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5777C-3191-3710-4C40-B917632D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B408-D0F8-4002-998D-8E78573E4B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88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64073C-8BDD-191F-0DEB-6517CD7F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163A083-821C-143F-026A-E0D14A527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956787-2FF9-18A7-1715-D917BAD7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5277-0D62-44AF-926D-52C4CAF8E27D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C790CA-DE34-FC8E-5371-E16BBA02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30E0BB-8F26-3D03-3365-719D8924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B408-D0F8-4002-998D-8E78573E4B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26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4BECE2D-EB4A-59A1-4C1C-8C586D2FE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713F3C-4C61-2AD3-5352-1CB19F979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62A990-69E2-0DC2-C5C6-95F294764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5277-0D62-44AF-926D-52C4CAF8E27D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40D7B0-5940-B49B-DC2F-C402BD49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22A6E2-1314-8414-21C4-A4567812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B408-D0F8-4002-998D-8E78573E4B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325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0311E3-F49C-BACE-5E96-52E024F4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2DCFCD-9F30-CE10-1BCC-48C593ABE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8FAA4C-4C32-2425-7A71-D74537A2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5277-0D62-44AF-926D-52C4CAF8E27D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EA67EC-ED43-8E60-2F8B-9DDD79C9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878C38-6499-05D2-63CE-82E06424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B408-D0F8-4002-998D-8E78573E4B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483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F64424-1806-A09F-0334-644D3CF8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99E6F-C263-E914-8E60-E9EF84005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E86A8A-2954-B594-7B88-632B8D3D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5277-0D62-44AF-926D-52C4CAF8E27D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D8F3A1-6F46-3313-F992-48FBB4AE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B656E3-2A1E-AF04-356A-7007542D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B408-D0F8-4002-998D-8E78573E4B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302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838993-A748-9066-7071-B0B13526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B3E877-1836-7015-234C-C6EED4862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51B4F8-0E64-E4AB-DC2C-5A5063F2F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D35E1D-EF54-E8DF-A935-F4188E42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5277-0D62-44AF-926D-52C4CAF8E27D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D57485-056F-AEE3-04AE-8FA01A99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6775C3-248E-4698-9C22-0B2C90F6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B408-D0F8-4002-998D-8E78573E4B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20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725DAE-8313-2B5B-001B-84013816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D42B1E-FEF4-7A83-DEA5-AB0BCE76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98A126-D9DD-0961-ADBF-DE6C92C17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DBCA520-27A3-7EA9-B0B7-07FF7A7BE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8970631-A8F6-D187-53B9-BB73FD70C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D6FF5B7-C34B-B9E0-99EB-4424240C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5277-0D62-44AF-926D-52C4CAF8E27D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21D50BD-57CC-143B-D549-B4E12581E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03DCE88-0DF8-4A81-1A52-B36849BC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B408-D0F8-4002-998D-8E78573E4B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92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DD6161-262D-C97B-D3F0-F8036360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B661498-0163-A021-B492-10E64133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5277-0D62-44AF-926D-52C4CAF8E27D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492B2B-5F54-D491-F1A5-97B55762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3124A8-FAE1-F52D-BC56-BEE504CA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B408-D0F8-4002-998D-8E78573E4B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41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C5AD06E-052A-E34A-C4C1-F3390421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5277-0D62-44AF-926D-52C4CAF8E27D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44F32EB-FDD9-85B1-5EE6-A64DE3AB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974B94-D0F4-5DE8-6ABD-47BA1327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B408-D0F8-4002-998D-8E78573E4B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510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B192BB-4687-FEAE-9901-7A45614A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F4DBB5-8F03-B079-D15C-DEB07293C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1AD493B-57A7-75F2-40D5-6498F346A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BCA472-22B6-6FDB-584A-C42155E9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5277-0D62-44AF-926D-52C4CAF8E27D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45539F-DA14-69EC-E99D-6F00FFB4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0A6EF2-01EF-5295-27C0-BC8FAAB1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B408-D0F8-4002-998D-8E78573E4B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84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EDFEFC-437D-D10B-4422-3208A06D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8A0BDD-F978-681B-762E-A9FEF455E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D9086BC-8C6E-DF40-F046-235A0D95D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E9DE11-2AA6-3B6C-F4E9-08EDF907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5277-0D62-44AF-926D-52C4CAF8E27D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A139F9-31BE-FF94-2210-F6EB5738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F8CB1BE-94DE-29A4-5490-25B0EEA8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B408-D0F8-4002-998D-8E78573E4B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00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75F26B4-15AB-06A8-70B4-BC578420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F2BA67-6E86-0442-6F9B-EEF5580D9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F2F7C2-0403-2ABD-9A43-831F0D8AB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35277-0D62-44AF-926D-52C4CAF8E27D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C11DB8-F39D-06FC-74AC-64366546E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2535DD-5BED-60C6-094B-AF6181E46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B408-D0F8-4002-998D-8E78573E4B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020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D66833-EC04-7FDA-D8D7-0E7E85CA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2"/>
                </a:solidFill>
              </a:rPr>
              <a:t>WBS «Analisi annua sul consumo di alcolici in Italia»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C6F2E8-4FA2-4091-C7B1-B05CA5EB0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Obiettivo</a:t>
            </a:r>
          </a:p>
          <a:p>
            <a:pPr marL="0" indent="0">
              <a:buNone/>
            </a:pPr>
            <a:r>
              <a:rPr lang="it-IT" dirty="0"/>
              <a:t>L’analisi viene condotta con un fine clinico, per capire quanto impatta il consumo regolare di alcolici sulla salute dell’uomo e sulla sua prospettiva di vita.</a:t>
            </a:r>
          </a:p>
        </p:txBody>
      </p:sp>
    </p:spTree>
    <p:extLst>
      <p:ext uri="{BB962C8B-B14F-4D97-AF65-F5344CB8AC3E}">
        <p14:creationId xmlns:p14="http://schemas.microsoft.com/office/powerpoint/2010/main" val="23798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1350CA-00C7-14A0-AB6A-C7D8647B2454}"/>
              </a:ext>
            </a:extLst>
          </p:cNvPr>
          <p:cNvSpPr txBox="1"/>
          <p:nvPr/>
        </p:nvSpPr>
        <p:spPr>
          <a:xfrm>
            <a:off x="3699169" y="-8126"/>
            <a:ext cx="3560611" cy="230832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 dirty="0"/>
              <a:t>1.1.   </a:t>
            </a:r>
            <a:r>
              <a:rPr lang="it-IT" sz="1600" b="1" dirty="0">
                <a:solidFill>
                  <a:schemeClr val="accent2"/>
                </a:solidFill>
              </a:rPr>
              <a:t>0,5G   </a:t>
            </a:r>
            <a:r>
              <a:rPr lang="it-IT" sz="1600" i="1" dirty="0"/>
              <a:t>Data </a:t>
            </a:r>
            <a:r>
              <a:rPr lang="it-IT" sz="1600" i="1" dirty="0" err="1"/>
              <a:t>Engineer</a:t>
            </a:r>
            <a:r>
              <a:rPr lang="it-IT" sz="1600" i="1" dirty="0"/>
              <a:t> (3)</a:t>
            </a:r>
            <a:endParaRPr lang="it-IT" sz="1600" b="1" dirty="0">
              <a:solidFill>
                <a:schemeClr val="accent2"/>
              </a:solidFill>
            </a:endParaRPr>
          </a:p>
          <a:p>
            <a:r>
              <a:rPr lang="it-IT" sz="1600" dirty="0">
                <a:solidFill>
                  <a:schemeClr val="tx2"/>
                </a:solidFill>
              </a:rPr>
              <a:t>Raccoglie, tramite un sondaggio online, i dati sulle abitudini degli italiani nella fascia d’età 18-80 anni, cercando di capire se l’aderenza è omogenea in tutti i territori.</a:t>
            </a:r>
          </a:p>
          <a:p>
            <a:r>
              <a:rPr lang="it-IT" sz="1600" dirty="0">
                <a:solidFill>
                  <a:srgbClr val="C00000"/>
                </a:solidFill>
              </a:rPr>
              <a:t>Si assicura che i surveys siano compilati nella maniera corretta dai soggetti del caso di studio</a:t>
            </a:r>
            <a:r>
              <a:rPr lang="it-IT" sz="1600" dirty="0"/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C7B019-D99E-C211-48F6-FB00841A90DD}"/>
              </a:ext>
            </a:extLst>
          </p:cNvPr>
          <p:cNvSpPr txBox="1"/>
          <p:nvPr/>
        </p:nvSpPr>
        <p:spPr>
          <a:xfrm>
            <a:off x="3699162" y="2476682"/>
            <a:ext cx="3560604" cy="132343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 dirty="0"/>
              <a:t>1.2.   </a:t>
            </a:r>
            <a:r>
              <a:rPr lang="it-IT" sz="1600" b="1" dirty="0">
                <a:solidFill>
                  <a:schemeClr val="accent2"/>
                </a:solidFill>
              </a:rPr>
              <a:t>1G   </a:t>
            </a:r>
            <a:r>
              <a:rPr lang="it-IT" sz="1600" i="1" dirty="0"/>
              <a:t>Data Analyst (1)</a:t>
            </a:r>
            <a:endParaRPr lang="it-IT" sz="1600" b="1" dirty="0">
              <a:solidFill>
                <a:schemeClr val="accent2"/>
              </a:solidFill>
            </a:endParaRPr>
          </a:p>
          <a:p>
            <a:r>
              <a:rPr lang="it-IT" sz="1600" dirty="0">
                <a:solidFill>
                  <a:schemeClr val="tx2"/>
                </a:solidFill>
              </a:rPr>
              <a:t>Prende i dati forniti dai Data </a:t>
            </a:r>
            <a:r>
              <a:rPr lang="it-IT" sz="1600" dirty="0" err="1">
                <a:solidFill>
                  <a:schemeClr val="tx2"/>
                </a:solidFill>
              </a:rPr>
              <a:t>Engineer</a:t>
            </a:r>
            <a:r>
              <a:rPr lang="it-IT" sz="1600" dirty="0">
                <a:solidFill>
                  <a:schemeClr val="tx2"/>
                </a:solidFill>
              </a:rPr>
              <a:t> e ne trae un grafico, </a:t>
            </a:r>
          </a:p>
          <a:p>
            <a:r>
              <a:rPr lang="it-IT" sz="1600" dirty="0">
                <a:solidFill>
                  <a:srgbClr val="C00000"/>
                </a:solidFill>
              </a:rPr>
              <a:t>assicurandosi che quest’ultimo rispecchi in maniera visivamente chiara i dati.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30E583C-692D-8652-6B2E-A2BA18A8E9EB}"/>
              </a:ext>
            </a:extLst>
          </p:cNvPr>
          <p:cNvSpPr txBox="1"/>
          <p:nvPr/>
        </p:nvSpPr>
        <p:spPr>
          <a:xfrm>
            <a:off x="3692251" y="4057233"/>
            <a:ext cx="3560604" cy="255454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 dirty="0"/>
              <a:t>1.3.   </a:t>
            </a:r>
            <a:r>
              <a:rPr lang="it-IT" sz="1600" b="1" dirty="0">
                <a:solidFill>
                  <a:schemeClr val="accent2"/>
                </a:solidFill>
              </a:rPr>
              <a:t>2G   </a:t>
            </a:r>
            <a:r>
              <a:rPr lang="it-IT" sz="1600" i="1" dirty="0"/>
              <a:t>Data Scientist (2) </a:t>
            </a:r>
            <a:endParaRPr lang="it-IT" sz="1600" b="1" dirty="0">
              <a:solidFill>
                <a:schemeClr val="accent2"/>
              </a:solidFill>
            </a:endParaRPr>
          </a:p>
          <a:p>
            <a:r>
              <a:rPr lang="it-IT" sz="1600" dirty="0">
                <a:solidFill>
                  <a:schemeClr val="tx2"/>
                </a:solidFill>
              </a:rPr>
              <a:t>Costruisce un modello statistico per capire quanto impatterà il consumo di alcolici sulla salute degli individui nei prossimi 10 anni mantenendo nel tempo lo stesso livello di consumo.</a:t>
            </a:r>
          </a:p>
          <a:p>
            <a:r>
              <a:rPr lang="it-IT" sz="1600" dirty="0">
                <a:solidFill>
                  <a:srgbClr val="C00000"/>
                </a:solidFill>
              </a:rPr>
              <a:t>Con un team esterno sanitario, si assicura che l’informazione e la previsione sia attendibile da un punto di vista clinico.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8C012B4-F124-7FDD-7CB6-112B80EDB360}"/>
              </a:ext>
            </a:extLst>
          </p:cNvPr>
          <p:cNvSpPr txBox="1"/>
          <p:nvPr/>
        </p:nvSpPr>
        <p:spPr>
          <a:xfrm>
            <a:off x="-34628" y="2261238"/>
            <a:ext cx="3063159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/>
              <a:t>1.</a:t>
            </a:r>
          </a:p>
          <a:p>
            <a:r>
              <a:rPr lang="it-IT" i="1" dirty="0"/>
              <a:t>Project Manager</a:t>
            </a:r>
          </a:p>
          <a:p>
            <a:r>
              <a:rPr lang="it-IT" dirty="0"/>
              <a:t>Coordina il team composto da Data </a:t>
            </a:r>
            <a:r>
              <a:rPr lang="it-IT" dirty="0" err="1"/>
              <a:t>Engineer</a:t>
            </a:r>
            <a:r>
              <a:rPr lang="it-IT" dirty="0"/>
              <a:t>, Data Analyst e Data Scientists, stabilendo costi e tempi di esecuzione.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F0158B5D-E577-3F6D-64A7-240E5F8B1AF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522521" y="1146036"/>
            <a:ext cx="176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65BEEAD1-3341-F6DB-D5AC-58A8365966A9}"/>
              </a:ext>
            </a:extLst>
          </p:cNvPr>
          <p:cNvCxnSpPr>
            <a:cxnSpLocks/>
          </p:cNvCxnSpPr>
          <p:nvPr/>
        </p:nvCxnSpPr>
        <p:spPr>
          <a:xfrm>
            <a:off x="3522521" y="5224828"/>
            <a:ext cx="169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EBC797CC-7D8B-1A68-28E7-F8E93AFF7DCD}"/>
              </a:ext>
            </a:extLst>
          </p:cNvPr>
          <p:cNvSpPr txBox="1"/>
          <p:nvPr/>
        </p:nvSpPr>
        <p:spPr>
          <a:xfrm>
            <a:off x="8520545" y="28122"/>
            <a:ext cx="3671455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/>
              <a:t>1.1.1.   </a:t>
            </a:r>
            <a:r>
              <a:rPr lang="it-IT" sz="1600" b="1" dirty="0">
                <a:solidFill>
                  <a:schemeClr val="accent2"/>
                </a:solidFill>
              </a:rPr>
              <a:t>0,5G</a:t>
            </a:r>
          </a:p>
          <a:p>
            <a:r>
              <a:rPr lang="it-IT" sz="1600" dirty="0"/>
              <a:t>Quantificare quante persone hanno aderito al sondaggio nel nord Italia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99666C-30A6-DDEE-D1F4-38A7DA48A161}"/>
              </a:ext>
            </a:extLst>
          </p:cNvPr>
          <p:cNvSpPr txBox="1"/>
          <p:nvPr/>
        </p:nvSpPr>
        <p:spPr>
          <a:xfrm>
            <a:off x="8520545" y="1019851"/>
            <a:ext cx="3671455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/>
              <a:t>1.1.2.   </a:t>
            </a:r>
            <a:r>
              <a:rPr lang="it-IT" sz="1600" b="1" dirty="0">
                <a:solidFill>
                  <a:schemeClr val="accent2"/>
                </a:solidFill>
              </a:rPr>
              <a:t>0,5G</a:t>
            </a:r>
          </a:p>
          <a:p>
            <a:r>
              <a:rPr lang="it-IT" sz="1600" dirty="0"/>
              <a:t>Quantificare quante persone hanno aderito al sondaggio nel centro Italia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8C474ECB-A42B-DDCE-0202-B8F5742BF8BB}"/>
              </a:ext>
            </a:extLst>
          </p:cNvPr>
          <p:cNvSpPr txBox="1"/>
          <p:nvPr/>
        </p:nvSpPr>
        <p:spPr>
          <a:xfrm>
            <a:off x="8520546" y="2011580"/>
            <a:ext cx="3671454" cy="10772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/>
              <a:t>1.1.2.  </a:t>
            </a:r>
            <a:r>
              <a:rPr lang="it-IT" sz="1600" b="1" dirty="0">
                <a:solidFill>
                  <a:schemeClr val="accent2"/>
                </a:solidFill>
              </a:rPr>
              <a:t>0,5G</a:t>
            </a:r>
          </a:p>
          <a:p>
            <a:r>
              <a:rPr lang="it-IT" sz="1600" dirty="0"/>
              <a:t>Quantificare quante persone hanno aderito al sondaggio nel sud Italia e nelle isole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2CB1905F-06E7-649B-B715-D4409127C00D}"/>
              </a:ext>
            </a:extLst>
          </p:cNvPr>
          <p:cNvSpPr txBox="1"/>
          <p:nvPr/>
        </p:nvSpPr>
        <p:spPr>
          <a:xfrm>
            <a:off x="8520546" y="4238912"/>
            <a:ext cx="3671454" cy="10772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/>
              <a:t>1.2.1.   </a:t>
            </a:r>
            <a:r>
              <a:rPr lang="it-IT" sz="1600" b="1" dirty="0">
                <a:solidFill>
                  <a:schemeClr val="accent2"/>
                </a:solidFill>
              </a:rPr>
              <a:t>1G</a:t>
            </a:r>
          </a:p>
          <a:p>
            <a:r>
              <a:rPr lang="it-IT" sz="1600" dirty="0"/>
              <a:t>Elabora un istogramma associando le caratteristiche fascia d’età/provenienza al consumo di alcolici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343DFE4F-DA17-9AC4-A764-07E7E1CDE0D5}"/>
              </a:ext>
            </a:extLst>
          </p:cNvPr>
          <p:cNvCxnSpPr>
            <a:cxnSpLocks/>
          </p:cNvCxnSpPr>
          <p:nvPr/>
        </p:nvCxnSpPr>
        <p:spPr>
          <a:xfrm>
            <a:off x="3525976" y="1146036"/>
            <a:ext cx="0" cy="407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9C640B14-74FB-BC19-3B37-6C050573CE91}"/>
              </a:ext>
            </a:extLst>
          </p:cNvPr>
          <p:cNvCxnSpPr>
            <a:cxnSpLocks/>
            <a:stCxn id="5" idx="1"/>
            <a:endCxn id="8" idx="3"/>
          </p:cNvCxnSpPr>
          <p:nvPr/>
        </p:nvCxnSpPr>
        <p:spPr>
          <a:xfrm flipH="1" flipV="1">
            <a:off x="3028531" y="3138401"/>
            <a:ext cx="6706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D5E2EF89-BEB6-BF9F-848C-4AEDF9CE9466}"/>
              </a:ext>
            </a:extLst>
          </p:cNvPr>
          <p:cNvCxnSpPr>
            <a:cxnSpLocks/>
          </p:cNvCxnSpPr>
          <p:nvPr/>
        </p:nvCxnSpPr>
        <p:spPr>
          <a:xfrm>
            <a:off x="8215745" y="471331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6A24A45B-76AC-E592-06B4-730F96F5C7F4}"/>
              </a:ext>
            </a:extLst>
          </p:cNvPr>
          <p:cNvCxnSpPr>
            <a:endCxn id="60" idx="1"/>
          </p:cNvCxnSpPr>
          <p:nvPr/>
        </p:nvCxnSpPr>
        <p:spPr>
          <a:xfrm>
            <a:off x="8215745" y="1435349"/>
            <a:ext cx="304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1FF6CBE0-B9B5-1249-107E-7D9BA6287BA5}"/>
              </a:ext>
            </a:extLst>
          </p:cNvPr>
          <p:cNvCxnSpPr>
            <a:endCxn id="62" idx="1"/>
          </p:cNvCxnSpPr>
          <p:nvPr/>
        </p:nvCxnSpPr>
        <p:spPr>
          <a:xfrm>
            <a:off x="8215745" y="2550189"/>
            <a:ext cx="304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61D214F4-A9B1-B66F-73EA-B0443AD2F8DC}"/>
              </a:ext>
            </a:extLst>
          </p:cNvPr>
          <p:cNvCxnSpPr>
            <a:cxnSpLocks/>
          </p:cNvCxnSpPr>
          <p:nvPr/>
        </p:nvCxnSpPr>
        <p:spPr>
          <a:xfrm>
            <a:off x="7259766" y="3261512"/>
            <a:ext cx="429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5D01F105-CCA7-7B78-44F3-C3F8A8458C1C}"/>
              </a:ext>
            </a:extLst>
          </p:cNvPr>
          <p:cNvCxnSpPr>
            <a:cxnSpLocks/>
          </p:cNvCxnSpPr>
          <p:nvPr/>
        </p:nvCxnSpPr>
        <p:spPr>
          <a:xfrm>
            <a:off x="7675418" y="3261512"/>
            <a:ext cx="0" cy="151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diritto 93">
            <a:extLst>
              <a:ext uri="{FF2B5EF4-FFF2-40B4-BE49-F238E27FC236}">
                <a16:creationId xmlns:a16="http://schemas.microsoft.com/office/drawing/2014/main" id="{4E2DCCE6-8F17-1CDD-E2E1-161BE9E918AB}"/>
              </a:ext>
            </a:extLst>
          </p:cNvPr>
          <p:cNvCxnSpPr>
            <a:endCxn id="67" idx="1"/>
          </p:cNvCxnSpPr>
          <p:nvPr/>
        </p:nvCxnSpPr>
        <p:spPr>
          <a:xfrm>
            <a:off x="7689273" y="4777521"/>
            <a:ext cx="831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7B8DFF5D-B4B2-5276-2C09-B0FA67B92BC4}"/>
              </a:ext>
            </a:extLst>
          </p:cNvPr>
          <p:cNvCxnSpPr/>
          <p:nvPr/>
        </p:nvCxnSpPr>
        <p:spPr>
          <a:xfrm>
            <a:off x="8215745" y="443620"/>
            <a:ext cx="0" cy="2106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25B92B8F-E9BF-BF71-B4FF-F0234E49CEB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259780" y="1146036"/>
            <a:ext cx="955965" cy="289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diritto 102">
            <a:extLst>
              <a:ext uri="{FF2B5EF4-FFF2-40B4-BE49-F238E27FC236}">
                <a16:creationId xmlns:a16="http://schemas.microsoft.com/office/drawing/2014/main" id="{04530E6B-AD8F-8098-1849-D651BBB1FFE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252855" y="5334506"/>
            <a:ext cx="221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0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E8A4C8F-57A1-5925-EB14-806F589C31E5}"/>
              </a:ext>
            </a:extLst>
          </p:cNvPr>
          <p:cNvSpPr txBox="1"/>
          <p:nvPr/>
        </p:nvSpPr>
        <p:spPr>
          <a:xfrm>
            <a:off x="249384" y="2299028"/>
            <a:ext cx="1918819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 dirty="0"/>
              <a:t>1.3.   </a:t>
            </a:r>
            <a:r>
              <a:rPr lang="it-IT" sz="1600" b="1" dirty="0">
                <a:solidFill>
                  <a:schemeClr val="accent2"/>
                </a:solidFill>
              </a:rPr>
              <a:t>2G</a:t>
            </a:r>
          </a:p>
          <a:p>
            <a:r>
              <a:rPr lang="it-IT" sz="1600" i="1" dirty="0"/>
              <a:t>Data Scientist (2) + team sanitario (3)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5DF854-ED9F-EB63-C722-3B72C3816EB4}"/>
              </a:ext>
            </a:extLst>
          </p:cNvPr>
          <p:cNvSpPr txBox="1"/>
          <p:nvPr/>
        </p:nvSpPr>
        <p:spPr>
          <a:xfrm>
            <a:off x="2694714" y="554182"/>
            <a:ext cx="264621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 dirty="0"/>
              <a:t>1.3.1.   </a:t>
            </a:r>
            <a:r>
              <a:rPr lang="it-IT" sz="1600" b="1" dirty="0">
                <a:solidFill>
                  <a:schemeClr val="accent2"/>
                </a:solidFill>
              </a:rPr>
              <a:t>1G</a:t>
            </a:r>
          </a:p>
          <a:p>
            <a:r>
              <a:rPr lang="it-IT" sz="1600" dirty="0"/>
              <a:t>Stima sulla qualità della vita con % di grassi, zuccheri e alcol etilico alterati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AAA72C-370D-84D8-5102-AE39B2A71D1E}"/>
              </a:ext>
            </a:extLst>
          </p:cNvPr>
          <p:cNvSpPr txBox="1"/>
          <p:nvPr/>
        </p:nvSpPr>
        <p:spPr>
          <a:xfrm>
            <a:off x="6851069" y="523405"/>
            <a:ext cx="2673927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 dirty="0"/>
              <a:t>1.3.1.1.</a:t>
            </a:r>
          </a:p>
          <a:p>
            <a:r>
              <a:rPr lang="it-IT" sz="1600" dirty="0"/>
              <a:t>Riduzione della rendita delle performance sportive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AB4EC30-A2D3-9146-BE89-31F7FD070967}"/>
              </a:ext>
            </a:extLst>
          </p:cNvPr>
          <p:cNvSpPr txBox="1"/>
          <p:nvPr/>
        </p:nvSpPr>
        <p:spPr>
          <a:xfrm>
            <a:off x="6851068" y="1429535"/>
            <a:ext cx="2673927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 dirty="0"/>
              <a:t>1.3.1.2.</a:t>
            </a:r>
          </a:p>
          <a:p>
            <a:r>
              <a:rPr lang="it-IT" sz="1600" dirty="0"/>
              <a:t>Riduzione dell’attività cerebrale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5300FC-9146-6CA6-A5F2-2EB807DEDD05}"/>
              </a:ext>
            </a:extLst>
          </p:cNvPr>
          <p:cNvSpPr txBox="1"/>
          <p:nvPr/>
        </p:nvSpPr>
        <p:spPr>
          <a:xfrm>
            <a:off x="6851068" y="2335665"/>
            <a:ext cx="2673927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 dirty="0"/>
              <a:t>1.3.1.3.</a:t>
            </a:r>
          </a:p>
          <a:p>
            <a:r>
              <a:rPr lang="it-IT" sz="1600" dirty="0"/>
              <a:t>Aumento del peso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A3EA3D4-8D26-202A-99DA-6423964DFDFA}"/>
              </a:ext>
            </a:extLst>
          </p:cNvPr>
          <p:cNvSpPr txBox="1"/>
          <p:nvPr/>
        </p:nvSpPr>
        <p:spPr>
          <a:xfrm>
            <a:off x="6851068" y="3013501"/>
            <a:ext cx="2673926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 dirty="0"/>
              <a:t>1.3.1.4.</a:t>
            </a:r>
          </a:p>
          <a:p>
            <a:r>
              <a:rPr lang="it-IT" sz="1600" dirty="0"/>
              <a:t>Aumento probabilità di avere problemi cardiovascolari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068446A-C8FD-D478-204F-862604FDD912}"/>
              </a:ext>
            </a:extLst>
          </p:cNvPr>
          <p:cNvSpPr txBox="1"/>
          <p:nvPr/>
        </p:nvSpPr>
        <p:spPr>
          <a:xfrm>
            <a:off x="2694715" y="4457343"/>
            <a:ext cx="2646217" cy="132343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 dirty="0"/>
              <a:t>1.3.2.   </a:t>
            </a:r>
            <a:r>
              <a:rPr lang="it-IT" sz="1600" b="1" dirty="0">
                <a:solidFill>
                  <a:schemeClr val="accent2"/>
                </a:solidFill>
              </a:rPr>
              <a:t>0,5G</a:t>
            </a:r>
          </a:p>
          <a:p>
            <a:r>
              <a:rPr lang="it-IT" sz="1600" dirty="0"/>
              <a:t>Stima sulla prospettiva di vita in base alla stima sulla qualità della vita precedentemente raccolta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1EE95BE-4B96-C5E0-EE89-65E76C70F336}"/>
              </a:ext>
            </a:extLst>
          </p:cNvPr>
          <p:cNvSpPr txBox="1"/>
          <p:nvPr/>
        </p:nvSpPr>
        <p:spPr>
          <a:xfrm>
            <a:off x="2694714" y="5780782"/>
            <a:ext cx="2646218" cy="10772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 dirty="0"/>
              <a:t>1.3.3.   </a:t>
            </a:r>
            <a:r>
              <a:rPr lang="it-IT" sz="1600" b="1" dirty="0">
                <a:solidFill>
                  <a:schemeClr val="accent2"/>
                </a:solidFill>
              </a:rPr>
              <a:t>0,5G</a:t>
            </a:r>
          </a:p>
          <a:p>
            <a:r>
              <a:rPr lang="it-IT" sz="1600" dirty="0"/>
              <a:t>Resoconto sulla riduzione dell’aspettativa di vita in base alla fascia d’età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73DD841-EA15-582D-2F98-30DC009B86B1}"/>
              </a:ext>
            </a:extLst>
          </p:cNvPr>
          <p:cNvCxnSpPr>
            <a:endCxn id="4" idx="1"/>
          </p:cNvCxnSpPr>
          <p:nvPr/>
        </p:nvCxnSpPr>
        <p:spPr>
          <a:xfrm>
            <a:off x="6206836" y="938903"/>
            <a:ext cx="6442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A6F82C5-F273-A539-06D3-4F92067A71D9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192982" y="2628053"/>
            <a:ext cx="658086" cy="4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2F46E373-FFD3-C609-C11F-9BBEC267B6C3}"/>
              </a:ext>
            </a:extLst>
          </p:cNvPr>
          <p:cNvCxnSpPr>
            <a:endCxn id="8" idx="1"/>
          </p:cNvCxnSpPr>
          <p:nvPr/>
        </p:nvCxnSpPr>
        <p:spPr>
          <a:xfrm>
            <a:off x="6206836" y="3428999"/>
            <a:ext cx="6442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A49442E-FD79-EDAA-7491-D5BC0823E07B}"/>
              </a:ext>
            </a:extLst>
          </p:cNvPr>
          <p:cNvCxnSpPr/>
          <p:nvPr/>
        </p:nvCxnSpPr>
        <p:spPr>
          <a:xfrm>
            <a:off x="6206836" y="938903"/>
            <a:ext cx="0" cy="2490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40EE4002-FAAE-DB5E-FF15-D7E9A5DE61C6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6206836" y="1845033"/>
            <a:ext cx="6442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FBF01DFE-950C-73AC-60FB-86EF30443185}"/>
              </a:ext>
            </a:extLst>
          </p:cNvPr>
          <p:cNvCxnSpPr>
            <a:stCxn id="3" idx="3"/>
          </p:cNvCxnSpPr>
          <p:nvPr/>
        </p:nvCxnSpPr>
        <p:spPr>
          <a:xfrm>
            <a:off x="5340932" y="1092791"/>
            <a:ext cx="865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84ED8A19-499C-2D23-8CEB-0CF4F35CA46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431468" y="1092791"/>
            <a:ext cx="263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E80E256A-4E40-5D9B-86BF-FB5E375ABE51}"/>
              </a:ext>
            </a:extLst>
          </p:cNvPr>
          <p:cNvCxnSpPr>
            <a:endCxn id="9" idx="1"/>
          </p:cNvCxnSpPr>
          <p:nvPr/>
        </p:nvCxnSpPr>
        <p:spPr>
          <a:xfrm>
            <a:off x="2431468" y="5119062"/>
            <a:ext cx="2632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DFC7F77E-681B-6628-3038-A0CFB377B8DD}"/>
              </a:ext>
            </a:extLst>
          </p:cNvPr>
          <p:cNvCxnSpPr>
            <a:endCxn id="10" idx="1"/>
          </p:cNvCxnSpPr>
          <p:nvPr/>
        </p:nvCxnSpPr>
        <p:spPr>
          <a:xfrm>
            <a:off x="2431468" y="6319391"/>
            <a:ext cx="263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5CED9F96-CD83-2653-8170-B407FA586950}"/>
              </a:ext>
            </a:extLst>
          </p:cNvPr>
          <p:cNvCxnSpPr/>
          <p:nvPr/>
        </p:nvCxnSpPr>
        <p:spPr>
          <a:xfrm>
            <a:off x="2431468" y="1092791"/>
            <a:ext cx="0" cy="522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62ED5E56-C608-23ED-9B0B-A39E5F63264B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168203" y="2714526"/>
            <a:ext cx="2632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69661926-2EF9-4A60-BE3A-845095F2C0FB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0" y="2714526"/>
            <a:ext cx="2493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5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5">
            <a:extLst>
              <a:ext uri="{FF2B5EF4-FFF2-40B4-BE49-F238E27FC236}">
                <a16:creationId xmlns:a16="http://schemas.microsoft.com/office/drawing/2014/main" id="{6FF9BB0B-37C2-733E-1D47-01F18AD1A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478302"/>
              </p:ext>
            </p:extLst>
          </p:nvPr>
        </p:nvGraphicFramePr>
        <p:xfrm>
          <a:off x="2032000" y="2215957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099398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725661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34973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8766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GIORNO 1</a:t>
                      </a:r>
                    </a:p>
                    <a:p>
                      <a:r>
                        <a:rPr lang="it-IT" dirty="0"/>
                        <a:t>mezza giornata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GIORNO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GIORNO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GIORNO 4</a:t>
                      </a:r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852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/>
                        <a:t>1.1.1.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1.2.1.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dirty="0"/>
                        <a:t>1.3.1. 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dirty="0"/>
                        <a:t>1.3.2. </a:t>
                      </a:r>
                      <a:endParaRPr lang="it-I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4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/>
                        <a:t>1.1.2.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dirty="0"/>
                        <a:t>1.3.3. </a:t>
                      </a:r>
                      <a:endParaRPr lang="it-I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2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/>
                        <a:t>1.1.2.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207707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11BF7569-2CBD-A7C6-7510-06B6EF5D4BC7}"/>
              </a:ext>
            </a:extLst>
          </p:cNvPr>
          <p:cNvSpPr txBox="1"/>
          <p:nvPr/>
        </p:nvSpPr>
        <p:spPr>
          <a:xfrm>
            <a:off x="2032000" y="1516687"/>
            <a:ext cx="558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PIANIFICAZIONE ATTIVITA</a:t>
            </a:r>
            <a:r>
              <a:rPr lang="it-IT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91360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D8C51373-8BD8-2159-CB3F-09A53E9B4ED2}"/>
              </a:ext>
            </a:extLst>
          </p:cNvPr>
          <p:cNvSpPr/>
          <p:nvPr/>
        </p:nvSpPr>
        <p:spPr>
          <a:xfrm flipV="1">
            <a:off x="290945" y="1898072"/>
            <a:ext cx="443346" cy="4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D0F2EF8-B5A5-C519-4084-50500CC4D26F}"/>
              </a:ext>
            </a:extLst>
          </p:cNvPr>
          <p:cNvSpPr/>
          <p:nvPr/>
        </p:nvSpPr>
        <p:spPr>
          <a:xfrm>
            <a:off x="290945" y="2646219"/>
            <a:ext cx="443346" cy="41563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DAB85AC-8290-1E50-8FBB-44CEF532CA43}"/>
              </a:ext>
            </a:extLst>
          </p:cNvPr>
          <p:cNvSpPr txBox="1"/>
          <p:nvPr/>
        </p:nvSpPr>
        <p:spPr>
          <a:xfrm>
            <a:off x="1288473" y="1944376"/>
            <a:ext cx="706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WBS struttura dei compiti di ogni figura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B1FD756-5AFD-C60B-8F7A-7E2859BD6BF6}"/>
              </a:ext>
            </a:extLst>
          </p:cNvPr>
          <p:cNvSpPr txBox="1"/>
          <p:nvPr/>
        </p:nvSpPr>
        <p:spPr>
          <a:xfrm>
            <a:off x="1288473" y="2600190"/>
            <a:ext cx="3602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OBS struttura delle responsabilità di ogni compito </a:t>
            </a:r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90C096D-3FCD-CDF3-29B1-21478E2D3699}"/>
              </a:ext>
            </a:extLst>
          </p:cNvPr>
          <p:cNvSpPr txBox="1"/>
          <p:nvPr/>
        </p:nvSpPr>
        <p:spPr>
          <a:xfrm>
            <a:off x="124691" y="1441286"/>
            <a:ext cx="33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LEGENDA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D750E50-4265-10F4-120F-EBEDE52C5169}"/>
              </a:ext>
            </a:extLst>
          </p:cNvPr>
          <p:cNvSpPr/>
          <p:nvPr/>
        </p:nvSpPr>
        <p:spPr>
          <a:xfrm>
            <a:off x="290945" y="3429000"/>
            <a:ext cx="443346" cy="4156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2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C5181AD-12FE-FDBE-7C46-ADA3D5468B47}"/>
              </a:ext>
            </a:extLst>
          </p:cNvPr>
          <p:cNvSpPr txBox="1"/>
          <p:nvPr/>
        </p:nvSpPr>
        <p:spPr>
          <a:xfrm>
            <a:off x="1288473" y="3523520"/>
            <a:ext cx="407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Tempo impiegato per svolgere la task </a:t>
            </a:r>
          </a:p>
        </p:txBody>
      </p:sp>
    </p:spTree>
    <p:extLst>
      <p:ext uri="{BB962C8B-B14F-4D97-AF65-F5344CB8AC3E}">
        <p14:creationId xmlns:p14="http://schemas.microsoft.com/office/powerpoint/2010/main" val="360657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751D5CEE-DAF6-2876-D837-C05CDEED2DA4}"/>
              </a:ext>
            </a:extLst>
          </p:cNvPr>
          <p:cNvSpPr txBox="1"/>
          <p:nvPr/>
        </p:nvSpPr>
        <p:spPr>
          <a:xfrm>
            <a:off x="872836" y="3429000"/>
            <a:ext cx="9060873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Data </a:t>
            </a:r>
            <a:r>
              <a:rPr lang="it-IT" dirty="0" err="1"/>
              <a:t>Engineer</a:t>
            </a:r>
            <a:r>
              <a:rPr lang="it-IT" dirty="0"/>
              <a:t> 0,5G= 4h x 3 dipendenti  = 12 h </a:t>
            </a:r>
          </a:p>
          <a:p>
            <a:r>
              <a:rPr lang="it-IT" dirty="0"/>
              <a:t>Data Analyst       1G= 8h x 1 dipendente = 8 h</a:t>
            </a:r>
          </a:p>
          <a:p>
            <a:r>
              <a:rPr lang="it-IT" dirty="0"/>
              <a:t>Data Scientists 2G= 16 h x 2 dipendenti = 32 h</a:t>
            </a:r>
          </a:p>
          <a:p>
            <a:r>
              <a:rPr lang="it-IT" dirty="0"/>
              <a:t>_______________________________________</a:t>
            </a:r>
          </a:p>
          <a:p>
            <a:r>
              <a:rPr lang="it-IT" dirty="0"/>
              <a:t>COSTO PROGETTO = 52 H DI RETRIBUZIONE</a:t>
            </a:r>
          </a:p>
          <a:p>
            <a:r>
              <a:rPr lang="it-IT" dirty="0"/>
              <a:t>+ EXTRA</a:t>
            </a:r>
          </a:p>
          <a:p>
            <a:r>
              <a:rPr lang="it-IT" dirty="0"/>
              <a:t>Team sanitario esterno 2G= 16 h x 3 dipendenti = 48 h x % aggiuntiva consulente esterno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1A8D034-5BE3-300C-1C96-30D63822B70D}"/>
              </a:ext>
            </a:extLst>
          </p:cNvPr>
          <p:cNvSpPr txBox="1"/>
          <p:nvPr/>
        </p:nvSpPr>
        <p:spPr>
          <a:xfrm>
            <a:off x="872836" y="1149468"/>
            <a:ext cx="906087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/>
                </a:solidFill>
              </a:rPr>
              <a:t>Durata e Costi</a:t>
            </a:r>
          </a:p>
          <a:p>
            <a:r>
              <a:rPr lang="it-IT" dirty="0"/>
              <a:t>Il PM ipotizza che per portare a termine questo progetto servono 3,5 giorni lavorativi e che servano 6 risorse interne (3 Data </a:t>
            </a:r>
            <a:r>
              <a:rPr lang="it-IT" dirty="0" err="1"/>
              <a:t>Engineer</a:t>
            </a:r>
            <a:r>
              <a:rPr lang="it-IT" dirty="0"/>
              <a:t>, 1 Data Analyst e 2 Data Scientists).</a:t>
            </a:r>
          </a:p>
          <a:p>
            <a:endParaRPr lang="it-IT" dirty="0"/>
          </a:p>
          <a:p>
            <a:r>
              <a:rPr lang="it-IT" dirty="0"/>
              <a:t>Il costo dell’analisi equivale a 52h complessive di lavoro delle 6 figure interne + 48 h di </a:t>
            </a:r>
            <a:r>
              <a:rPr lang="it-IT"/>
              <a:t>lavoro delle 3 persone del </a:t>
            </a:r>
            <a:r>
              <a:rPr lang="it-IT" dirty="0"/>
              <a:t>team sanitario come consulente esterno.</a:t>
            </a:r>
          </a:p>
        </p:txBody>
      </p:sp>
    </p:spTree>
    <p:extLst>
      <p:ext uri="{BB962C8B-B14F-4D97-AF65-F5344CB8AC3E}">
        <p14:creationId xmlns:p14="http://schemas.microsoft.com/office/powerpoint/2010/main" val="1211435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534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WBS «Analisi annua sul consumo di alcolici in Italia»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Alessia Monasteri</dc:creator>
  <cp:lastModifiedBy>Alessia Monasteri</cp:lastModifiedBy>
  <cp:revision>31</cp:revision>
  <dcterms:created xsi:type="dcterms:W3CDTF">2023-02-05T18:16:22Z</dcterms:created>
  <dcterms:modified xsi:type="dcterms:W3CDTF">2023-02-06T11:25:59Z</dcterms:modified>
</cp:coreProperties>
</file>