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22"/>
  </p:notesMasterIdLst>
  <p:sldIdLst>
    <p:sldId id="256" r:id="rId2"/>
    <p:sldId id="279" r:id="rId3"/>
    <p:sldId id="260" r:id="rId4"/>
    <p:sldId id="266" r:id="rId5"/>
    <p:sldId id="262" r:id="rId6"/>
    <p:sldId id="268" r:id="rId7"/>
    <p:sldId id="270" r:id="rId8"/>
    <p:sldId id="269" r:id="rId9"/>
    <p:sldId id="271" r:id="rId10"/>
    <p:sldId id="267" r:id="rId11"/>
    <p:sldId id="272" r:id="rId12"/>
    <p:sldId id="273" r:id="rId13"/>
    <p:sldId id="276" r:id="rId14"/>
    <p:sldId id="274" r:id="rId15"/>
    <p:sldId id="264" r:id="rId16"/>
    <p:sldId id="281" r:id="rId17"/>
    <p:sldId id="282" r:id="rId18"/>
    <p:sldId id="278" r:id="rId19"/>
    <p:sldId id="259" r:id="rId20"/>
    <p:sldId id="263"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4A8E"/>
    <a:srgbClr val="324A76"/>
    <a:srgbClr val="AEC4DC"/>
    <a:srgbClr val="D4EFF4"/>
    <a:srgbClr val="A0DCE7"/>
    <a:srgbClr val="DDF3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792C9-6484-4570-B385-E1BC45AE12D9}" v="36" dt="2024-09-17T21:14:43.105"/>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033" autoAdjust="0"/>
  </p:normalViewPr>
  <p:slideViewPr>
    <p:cSldViewPr snapToGrid="0">
      <p:cViewPr varScale="1">
        <p:scale>
          <a:sx n="157" d="100"/>
          <a:sy n="157"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F8AE05-4DA0-43B7-873B-CFD200A9E93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it-IT"/>
        </a:p>
      </dgm:t>
    </dgm:pt>
    <dgm:pt modelId="{73E908DC-DDA8-4499-8663-90B993E9CFB8}">
      <dgm:prSet phldrT="[Testo]" custT="1"/>
      <dgm:spPr>
        <a:solidFill>
          <a:srgbClr val="254A8E"/>
        </a:solidFill>
        <a:ln>
          <a:solidFill>
            <a:srgbClr val="254A8E"/>
          </a:solidFill>
        </a:ln>
      </dgm:spPr>
      <dgm:t>
        <a:bodyPr/>
        <a:lstStyle/>
        <a:p>
          <a:r>
            <a:rPr lang="it-IT" sz="1600" b="1" dirty="0"/>
            <a:t>Inizializzazione</a:t>
          </a:r>
          <a:r>
            <a:rPr lang="it-IT" sz="1600" dirty="0"/>
            <a:t>: Vengono scelti casualmente delle modalità (centroidi) iniziali dai dati</a:t>
          </a:r>
        </a:p>
      </dgm:t>
    </dgm:pt>
    <dgm:pt modelId="{8D26D692-1888-42DB-B08D-0C271B900AE6}" type="parTrans" cxnId="{C36C35F7-2E5A-4AB0-B45F-4A0FA2BB2261}">
      <dgm:prSet/>
      <dgm:spPr/>
      <dgm:t>
        <a:bodyPr/>
        <a:lstStyle/>
        <a:p>
          <a:endParaRPr lang="it-IT"/>
        </a:p>
      </dgm:t>
    </dgm:pt>
    <dgm:pt modelId="{121167FF-EE94-494B-981F-6CCC8988DB38}" type="sibTrans" cxnId="{C36C35F7-2E5A-4AB0-B45F-4A0FA2BB2261}">
      <dgm:prSet/>
      <dgm:spPr>
        <a:solidFill>
          <a:srgbClr val="AEC4DC"/>
        </a:solidFill>
        <a:ln>
          <a:solidFill>
            <a:schemeClr val="tx1">
              <a:alpha val="90000"/>
            </a:schemeClr>
          </a:solidFill>
        </a:ln>
      </dgm:spPr>
      <dgm:t>
        <a:bodyPr/>
        <a:lstStyle/>
        <a:p>
          <a:endParaRPr lang="it-IT"/>
        </a:p>
      </dgm:t>
    </dgm:pt>
    <dgm:pt modelId="{26479B4E-9E0D-4A5B-A64D-0DF52DFAA242}">
      <dgm:prSet phldrT="[Testo]" custT="1"/>
      <dgm:spPr>
        <a:solidFill>
          <a:srgbClr val="254A8E"/>
        </a:solidFill>
        <a:ln>
          <a:solidFill>
            <a:srgbClr val="254A8E"/>
          </a:solidFill>
        </a:ln>
      </dgm:spPr>
      <dgm:t>
        <a:bodyPr/>
        <a:lstStyle/>
        <a:p>
          <a:r>
            <a:rPr lang="it-IT" sz="1600" b="1" dirty="0"/>
            <a:t>Assegnazione dei punti ai cluster: </a:t>
          </a:r>
          <a:r>
            <a:rPr lang="it-IT" sz="1600" dirty="0"/>
            <a:t>Ogni osservazione viene assegnata al cluster con il centroide più simile, secondo la dissimilarità categoriale</a:t>
          </a:r>
        </a:p>
      </dgm:t>
    </dgm:pt>
    <dgm:pt modelId="{688D71E6-B45A-4242-AE6D-46DA75B75B99}" type="parTrans" cxnId="{EDC7645A-9CD4-4354-A9EA-240E49BC97BD}">
      <dgm:prSet/>
      <dgm:spPr/>
      <dgm:t>
        <a:bodyPr/>
        <a:lstStyle/>
        <a:p>
          <a:endParaRPr lang="it-IT"/>
        </a:p>
      </dgm:t>
    </dgm:pt>
    <dgm:pt modelId="{5D9C8BF5-A51A-484C-98DA-AABCFDC77A1D}" type="sibTrans" cxnId="{EDC7645A-9CD4-4354-A9EA-240E49BC97BD}">
      <dgm:prSet/>
      <dgm:spPr>
        <a:solidFill>
          <a:srgbClr val="AEC4DC"/>
        </a:solidFill>
        <a:ln>
          <a:solidFill>
            <a:schemeClr val="tx1">
              <a:alpha val="90000"/>
            </a:schemeClr>
          </a:solidFill>
        </a:ln>
      </dgm:spPr>
      <dgm:t>
        <a:bodyPr/>
        <a:lstStyle/>
        <a:p>
          <a:endParaRPr lang="it-IT"/>
        </a:p>
      </dgm:t>
    </dgm:pt>
    <dgm:pt modelId="{E2F7E7E9-C6B6-48B8-B6BE-8FA99F087635}">
      <dgm:prSet phldrT="[Testo]" custT="1"/>
      <dgm:spPr>
        <a:solidFill>
          <a:srgbClr val="254A8E"/>
        </a:solidFill>
        <a:ln>
          <a:solidFill>
            <a:srgbClr val="254A8E"/>
          </a:solidFill>
        </a:ln>
      </dgm:spPr>
      <dgm:t>
        <a:bodyPr/>
        <a:lstStyle/>
        <a:p>
          <a:r>
            <a:rPr lang="it-IT" sz="1600" b="1" dirty="0"/>
            <a:t>Aggiornamento dei centroidi: </a:t>
          </a:r>
          <a:r>
            <a:rPr lang="it-IT" sz="1600" dirty="0"/>
            <a:t>I centroidi vengono aggiornati per minimizzare la dissimilarità totale tra le osservazioni e i centroidi assegnati </a:t>
          </a:r>
        </a:p>
      </dgm:t>
    </dgm:pt>
    <dgm:pt modelId="{0F425B51-A2F3-45ED-97D2-A7258E49B902}" type="parTrans" cxnId="{89F58032-053B-4E56-8D89-5AC380AD9792}">
      <dgm:prSet/>
      <dgm:spPr/>
      <dgm:t>
        <a:bodyPr/>
        <a:lstStyle/>
        <a:p>
          <a:endParaRPr lang="it-IT"/>
        </a:p>
      </dgm:t>
    </dgm:pt>
    <dgm:pt modelId="{357F4C91-C623-4B54-BE48-F7A7DE55EAF8}" type="sibTrans" cxnId="{89F58032-053B-4E56-8D89-5AC380AD9792}">
      <dgm:prSet/>
      <dgm:spPr>
        <a:solidFill>
          <a:srgbClr val="AEC4DC"/>
        </a:solidFill>
        <a:ln>
          <a:solidFill>
            <a:schemeClr val="tx1">
              <a:alpha val="90000"/>
            </a:schemeClr>
          </a:solidFill>
        </a:ln>
      </dgm:spPr>
      <dgm:t>
        <a:bodyPr/>
        <a:lstStyle/>
        <a:p>
          <a:endParaRPr lang="it-IT"/>
        </a:p>
      </dgm:t>
    </dgm:pt>
    <dgm:pt modelId="{F75695D5-6A3B-470C-9C76-EE990F4815DA}">
      <dgm:prSet custT="1"/>
      <dgm:spPr>
        <a:solidFill>
          <a:srgbClr val="254A8E"/>
        </a:solidFill>
        <a:ln>
          <a:solidFill>
            <a:srgbClr val="254A8E"/>
          </a:solidFill>
        </a:ln>
      </dgm:spPr>
      <dgm:t>
        <a:bodyPr/>
        <a:lstStyle/>
        <a:p>
          <a:r>
            <a:rPr lang="it-IT" sz="1600" b="1" dirty="0"/>
            <a:t>Ripetizione: </a:t>
          </a:r>
          <a:r>
            <a:rPr lang="it-IT" sz="1600" dirty="0"/>
            <a:t>Il processo continua finché non viene raggiunta la convergenza, cioè quando i cluster non cambiano più</a:t>
          </a:r>
          <a:r>
            <a:rPr lang="it-IT" sz="1600" b="1" dirty="0"/>
            <a:t> </a:t>
          </a:r>
          <a:endParaRPr lang="it-IT" sz="1600" dirty="0"/>
        </a:p>
      </dgm:t>
    </dgm:pt>
    <dgm:pt modelId="{B5E3485B-2DC2-4FB1-A8B3-99132C86D083}" type="parTrans" cxnId="{8D90D12F-E865-4426-B0E2-BD428794D84B}">
      <dgm:prSet/>
      <dgm:spPr/>
      <dgm:t>
        <a:bodyPr/>
        <a:lstStyle/>
        <a:p>
          <a:endParaRPr lang="it-IT"/>
        </a:p>
      </dgm:t>
    </dgm:pt>
    <dgm:pt modelId="{F76AFAFD-38A4-4CFC-A69C-9A1313A49A03}" type="sibTrans" cxnId="{8D90D12F-E865-4426-B0E2-BD428794D84B}">
      <dgm:prSet/>
      <dgm:spPr/>
      <dgm:t>
        <a:bodyPr/>
        <a:lstStyle/>
        <a:p>
          <a:endParaRPr lang="it-IT"/>
        </a:p>
      </dgm:t>
    </dgm:pt>
    <dgm:pt modelId="{59E02FAF-B631-4090-A8B0-7FC2D6C5A2D5}" type="pres">
      <dgm:prSet presAssocID="{35F8AE05-4DA0-43B7-873B-CFD200A9E934}" presName="outerComposite" presStyleCnt="0">
        <dgm:presLayoutVars>
          <dgm:chMax val="5"/>
          <dgm:dir/>
          <dgm:resizeHandles val="exact"/>
        </dgm:presLayoutVars>
      </dgm:prSet>
      <dgm:spPr/>
    </dgm:pt>
    <dgm:pt modelId="{5A145EF4-2D52-46D2-84F6-9969364F0AB0}" type="pres">
      <dgm:prSet presAssocID="{35F8AE05-4DA0-43B7-873B-CFD200A9E934}" presName="dummyMaxCanvas" presStyleCnt="0">
        <dgm:presLayoutVars/>
      </dgm:prSet>
      <dgm:spPr/>
    </dgm:pt>
    <dgm:pt modelId="{22983139-9A25-4EEB-8735-3EA6D7F179A3}" type="pres">
      <dgm:prSet presAssocID="{35F8AE05-4DA0-43B7-873B-CFD200A9E934}" presName="FourNodes_1" presStyleLbl="node1" presStyleIdx="0" presStyleCnt="4">
        <dgm:presLayoutVars>
          <dgm:bulletEnabled val="1"/>
        </dgm:presLayoutVars>
      </dgm:prSet>
      <dgm:spPr/>
    </dgm:pt>
    <dgm:pt modelId="{69D430C4-3393-480D-A5E8-0660866E2EBB}" type="pres">
      <dgm:prSet presAssocID="{35F8AE05-4DA0-43B7-873B-CFD200A9E934}" presName="FourNodes_2" presStyleLbl="node1" presStyleIdx="1" presStyleCnt="4">
        <dgm:presLayoutVars>
          <dgm:bulletEnabled val="1"/>
        </dgm:presLayoutVars>
      </dgm:prSet>
      <dgm:spPr/>
    </dgm:pt>
    <dgm:pt modelId="{5FBD80B9-14A7-43D3-9030-68430C8F5623}" type="pres">
      <dgm:prSet presAssocID="{35F8AE05-4DA0-43B7-873B-CFD200A9E934}" presName="FourNodes_3" presStyleLbl="node1" presStyleIdx="2" presStyleCnt="4">
        <dgm:presLayoutVars>
          <dgm:bulletEnabled val="1"/>
        </dgm:presLayoutVars>
      </dgm:prSet>
      <dgm:spPr/>
    </dgm:pt>
    <dgm:pt modelId="{6320A748-93DD-49C3-983E-2D126AC2A802}" type="pres">
      <dgm:prSet presAssocID="{35F8AE05-4DA0-43B7-873B-CFD200A9E934}" presName="FourNodes_4" presStyleLbl="node1" presStyleIdx="3" presStyleCnt="4">
        <dgm:presLayoutVars>
          <dgm:bulletEnabled val="1"/>
        </dgm:presLayoutVars>
      </dgm:prSet>
      <dgm:spPr/>
    </dgm:pt>
    <dgm:pt modelId="{63E71F5E-76D2-4206-8D03-6702ECC73F75}" type="pres">
      <dgm:prSet presAssocID="{35F8AE05-4DA0-43B7-873B-CFD200A9E934}" presName="FourConn_1-2" presStyleLbl="fgAccFollowNode1" presStyleIdx="0" presStyleCnt="3">
        <dgm:presLayoutVars>
          <dgm:bulletEnabled val="1"/>
        </dgm:presLayoutVars>
      </dgm:prSet>
      <dgm:spPr/>
    </dgm:pt>
    <dgm:pt modelId="{92FAD69B-E994-4675-B94F-6CB8F97021D7}" type="pres">
      <dgm:prSet presAssocID="{35F8AE05-4DA0-43B7-873B-CFD200A9E934}" presName="FourConn_2-3" presStyleLbl="fgAccFollowNode1" presStyleIdx="1" presStyleCnt="3">
        <dgm:presLayoutVars>
          <dgm:bulletEnabled val="1"/>
        </dgm:presLayoutVars>
      </dgm:prSet>
      <dgm:spPr/>
    </dgm:pt>
    <dgm:pt modelId="{0B85219D-9E2D-4E25-B20F-6A59A42CE17F}" type="pres">
      <dgm:prSet presAssocID="{35F8AE05-4DA0-43B7-873B-CFD200A9E934}" presName="FourConn_3-4" presStyleLbl="fgAccFollowNode1" presStyleIdx="2" presStyleCnt="3" custLinFactNeighborX="-7150" custLinFactNeighborY="11476">
        <dgm:presLayoutVars>
          <dgm:bulletEnabled val="1"/>
        </dgm:presLayoutVars>
      </dgm:prSet>
      <dgm:spPr/>
    </dgm:pt>
    <dgm:pt modelId="{F22FF392-0B61-4EFF-B27B-289D50451E12}" type="pres">
      <dgm:prSet presAssocID="{35F8AE05-4DA0-43B7-873B-CFD200A9E934}" presName="FourNodes_1_text" presStyleLbl="node1" presStyleIdx="3" presStyleCnt="4">
        <dgm:presLayoutVars>
          <dgm:bulletEnabled val="1"/>
        </dgm:presLayoutVars>
      </dgm:prSet>
      <dgm:spPr/>
    </dgm:pt>
    <dgm:pt modelId="{6379019B-2D09-430A-97DB-87DED7F57DB1}" type="pres">
      <dgm:prSet presAssocID="{35F8AE05-4DA0-43B7-873B-CFD200A9E934}" presName="FourNodes_2_text" presStyleLbl="node1" presStyleIdx="3" presStyleCnt="4">
        <dgm:presLayoutVars>
          <dgm:bulletEnabled val="1"/>
        </dgm:presLayoutVars>
      </dgm:prSet>
      <dgm:spPr/>
    </dgm:pt>
    <dgm:pt modelId="{A7EA874A-A3F6-45B7-9B6C-F6538A09A14C}" type="pres">
      <dgm:prSet presAssocID="{35F8AE05-4DA0-43B7-873B-CFD200A9E934}" presName="FourNodes_3_text" presStyleLbl="node1" presStyleIdx="3" presStyleCnt="4">
        <dgm:presLayoutVars>
          <dgm:bulletEnabled val="1"/>
        </dgm:presLayoutVars>
      </dgm:prSet>
      <dgm:spPr/>
    </dgm:pt>
    <dgm:pt modelId="{B99DE29E-5F78-4783-B2F2-B3942AA22ECB}" type="pres">
      <dgm:prSet presAssocID="{35F8AE05-4DA0-43B7-873B-CFD200A9E934}" presName="FourNodes_4_text" presStyleLbl="node1" presStyleIdx="3" presStyleCnt="4">
        <dgm:presLayoutVars>
          <dgm:bulletEnabled val="1"/>
        </dgm:presLayoutVars>
      </dgm:prSet>
      <dgm:spPr/>
    </dgm:pt>
  </dgm:ptLst>
  <dgm:cxnLst>
    <dgm:cxn modelId="{B51CF113-1AA6-40ED-B103-8E2CF9030A1B}" type="presOf" srcId="{F75695D5-6A3B-470C-9C76-EE990F4815DA}" destId="{6320A748-93DD-49C3-983E-2D126AC2A802}" srcOrd="0" destOrd="0" presId="urn:microsoft.com/office/officeart/2005/8/layout/vProcess5"/>
    <dgm:cxn modelId="{DE8C261F-3A9E-4BBE-8179-7B9AE9C06DB7}" type="presOf" srcId="{357F4C91-C623-4B54-BE48-F7A7DE55EAF8}" destId="{0B85219D-9E2D-4E25-B20F-6A59A42CE17F}" srcOrd="0" destOrd="0" presId="urn:microsoft.com/office/officeart/2005/8/layout/vProcess5"/>
    <dgm:cxn modelId="{4C833E24-81FD-418C-BDBE-3C49D8D242AF}" type="presOf" srcId="{F75695D5-6A3B-470C-9C76-EE990F4815DA}" destId="{B99DE29E-5F78-4783-B2F2-B3942AA22ECB}" srcOrd="1" destOrd="0" presId="urn:microsoft.com/office/officeart/2005/8/layout/vProcess5"/>
    <dgm:cxn modelId="{AD83912E-C266-4DD3-AC8B-9712C1BF99DA}" type="presOf" srcId="{26479B4E-9E0D-4A5B-A64D-0DF52DFAA242}" destId="{69D430C4-3393-480D-A5E8-0660866E2EBB}" srcOrd="0" destOrd="0" presId="urn:microsoft.com/office/officeart/2005/8/layout/vProcess5"/>
    <dgm:cxn modelId="{8D90D12F-E865-4426-B0E2-BD428794D84B}" srcId="{35F8AE05-4DA0-43B7-873B-CFD200A9E934}" destId="{F75695D5-6A3B-470C-9C76-EE990F4815DA}" srcOrd="3" destOrd="0" parTransId="{B5E3485B-2DC2-4FB1-A8B3-99132C86D083}" sibTransId="{F76AFAFD-38A4-4CFC-A69C-9A1313A49A03}"/>
    <dgm:cxn modelId="{89F58032-053B-4E56-8D89-5AC380AD9792}" srcId="{35F8AE05-4DA0-43B7-873B-CFD200A9E934}" destId="{E2F7E7E9-C6B6-48B8-B6BE-8FA99F087635}" srcOrd="2" destOrd="0" parTransId="{0F425B51-A2F3-45ED-97D2-A7258E49B902}" sibTransId="{357F4C91-C623-4B54-BE48-F7A7DE55EAF8}"/>
    <dgm:cxn modelId="{9836A55C-05A3-4D61-BF35-55B4692CA630}" type="presOf" srcId="{26479B4E-9E0D-4A5B-A64D-0DF52DFAA242}" destId="{6379019B-2D09-430A-97DB-87DED7F57DB1}" srcOrd="1" destOrd="0" presId="urn:microsoft.com/office/officeart/2005/8/layout/vProcess5"/>
    <dgm:cxn modelId="{E8B06F42-1610-4741-95E2-EF98B7A78477}" type="presOf" srcId="{73E908DC-DDA8-4499-8663-90B993E9CFB8}" destId="{22983139-9A25-4EEB-8735-3EA6D7F179A3}" srcOrd="0" destOrd="0" presId="urn:microsoft.com/office/officeart/2005/8/layout/vProcess5"/>
    <dgm:cxn modelId="{AA42934E-EBE4-4B71-B744-E722EE659276}" type="presOf" srcId="{E2F7E7E9-C6B6-48B8-B6BE-8FA99F087635}" destId="{A7EA874A-A3F6-45B7-9B6C-F6538A09A14C}" srcOrd="1" destOrd="0" presId="urn:microsoft.com/office/officeart/2005/8/layout/vProcess5"/>
    <dgm:cxn modelId="{88E23556-0BCB-4151-9653-6F9F5A92AC26}" type="presOf" srcId="{73E908DC-DDA8-4499-8663-90B993E9CFB8}" destId="{F22FF392-0B61-4EFF-B27B-289D50451E12}" srcOrd="1" destOrd="0" presId="urn:microsoft.com/office/officeart/2005/8/layout/vProcess5"/>
    <dgm:cxn modelId="{EDC7645A-9CD4-4354-A9EA-240E49BC97BD}" srcId="{35F8AE05-4DA0-43B7-873B-CFD200A9E934}" destId="{26479B4E-9E0D-4A5B-A64D-0DF52DFAA242}" srcOrd="1" destOrd="0" parTransId="{688D71E6-B45A-4242-AE6D-46DA75B75B99}" sibTransId="{5D9C8BF5-A51A-484C-98DA-AABCFDC77A1D}"/>
    <dgm:cxn modelId="{F5C4D995-AA5A-4081-9A0C-3F89D8627D9D}" type="presOf" srcId="{121167FF-EE94-494B-981F-6CCC8988DB38}" destId="{63E71F5E-76D2-4206-8D03-6702ECC73F75}" srcOrd="0" destOrd="0" presId="urn:microsoft.com/office/officeart/2005/8/layout/vProcess5"/>
    <dgm:cxn modelId="{4618CEA4-9D9D-472A-B784-7F891CE727D2}" type="presOf" srcId="{35F8AE05-4DA0-43B7-873B-CFD200A9E934}" destId="{59E02FAF-B631-4090-A8B0-7FC2D6C5A2D5}" srcOrd="0" destOrd="0" presId="urn:microsoft.com/office/officeart/2005/8/layout/vProcess5"/>
    <dgm:cxn modelId="{B854BBE3-1071-4255-9BA3-66164D41727B}" type="presOf" srcId="{E2F7E7E9-C6B6-48B8-B6BE-8FA99F087635}" destId="{5FBD80B9-14A7-43D3-9030-68430C8F5623}" srcOrd="0" destOrd="0" presId="urn:microsoft.com/office/officeart/2005/8/layout/vProcess5"/>
    <dgm:cxn modelId="{F272C7E9-DC2B-4107-BBC9-4EF545393FBB}" type="presOf" srcId="{5D9C8BF5-A51A-484C-98DA-AABCFDC77A1D}" destId="{92FAD69B-E994-4675-B94F-6CB8F97021D7}" srcOrd="0" destOrd="0" presId="urn:microsoft.com/office/officeart/2005/8/layout/vProcess5"/>
    <dgm:cxn modelId="{C36C35F7-2E5A-4AB0-B45F-4A0FA2BB2261}" srcId="{35F8AE05-4DA0-43B7-873B-CFD200A9E934}" destId="{73E908DC-DDA8-4499-8663-90B993E9CFB8}" srcOrd="0" destOrd="0" parTransId="{8D26D692-1888-42DB-B08D-0C271B900AE6}" sibTransId="{121167FF-EE94-494B-981F-6CCC8988DB38}"/>
    <dgm:cxn modelId="{EB8C4A32-DD82-4E4D-A3D2-EC57B0FD4697}" type="presParOf" srcId="{59E02FAF-B631-4090-A8B0-7FC2D6C5A2D5}" destId="{5A145EF4-2D52-46D2-84F6-9969364F0AB0}" srcOrd="0" destOrd="0" presId="urn:microsoft.com/office/officeart/2005/8/layout/vProcess5"/>
    <dgm:cxn modelId="{EF26D5E0-4EA8-4653-BD2F-4C2104CA5506}" type="presParOf" srcId="{59E02FAF-B631-4090-A8B0-7FC2D6C5A2D5}" destId="{22983139-9A25-4EEB-8735-3EA6D7F179A3}" srcOrd="1" destOrd="0" presId="urn:microsoft.com/office/officeart/2005/8/layout/vProcess5"/>
    <dgm:cxn modelId="{210F7CDC-A9AB-4BFD-853A-38043DBB6B94}" type="presParOf" srcId="{59E02FAF-B631-4090-A8B0-7FC2D6C5A2D5}" destId="{69D430C4-3393-480D-A5E8-0660866E2EBB}" srcOrd="2" destOrd="0" presId="urn:microsoft.com/office/officeart/2005/8/layout/vProcess5"/>
    <dgm:cxn modelId="{DA5A9EBA-BDF6-48E1-A6CC-7563C21FBD32}" type="presParOf" srcId="{59E02FAF-B631-4090-A8B0-7FC2D6C5A2D5}" destId="{5FBD80B9-14A7-43D3-9030-68430C8F5623}" srcOrd="3" destOrd="0" presId="urn:microsoft.com/office/officeart/2005/8/layout/vProcess5"/>
    <dgm:cxn modelId="{C66B0912-08AC-467A-B3F5-215B6AE97E89}" type="presParOf" srcId="{59E02FAF-B631-4090-A8B0-7FC2D6C5A2D5}" destId="{6320A748-93DD-49C3-983E-2D126AC2A802}" srcOrd="4" destOrd="0" presId="urn:microsoft.com/office/officeart/2005/8/layout/vProcess5"/>
    <dgm:cxn modelId="{EFA7A2B7-49F7-4752-A4C1-5FC64187E576}" type="presParOf" srcId="{59E02FAF-B631-4090-A8B0-7FC2D6C5A2D5}" destId="{63E71F5E-76D2-4206-8D03-6702ECC73F75}" srcOrd="5" destOrd="0" presId="urn:microsoft.com/office/officeart/2005/8/layout/vProcess5"/>
    <dgm:cxn modelId="{9A0A1770-0174-423D-9D4D-6B5C2B6927C3}" type="presParOf" srcId="{59E02FAF-B631-4090-A8B0-7FC2D6C5A2D5}" destId="{92FAD69B-E994-4675-B94F-6CB8F97021D7}" srcOrd="6" destOrd="0" presId="urn:microsoft.com/office/officeart/2005/8/layout/vProcess5"/>
    <dgm:cxn modelId="{829CA960-E186-4779-B111-6837255EF7F6}" type="presParOf" srcId="{59E02FAF-B631-4090-A8B0-7FC2D6C5A2D5}" destId="{0B85219D-9E2D-4E25-B20F-6A59A42CE17F}" srcOrd="7" destOrd="0" presId="urn:microsoft.com/office/officeart/2005/8/layout/vProcess5"/>
    <dgm:cxn modelId="{A6683D53-CD8E-41F8-884C-9A34BE2EE58C}" type="presParOf" srcId="{59E02FAF-B631-4090-A8B0-7FC2D6C5A2D5}" destId="{F22FF392-0B61-4EFF-B27B-289D50451E12}" srcOrd="8" destOrd="0" presId="urn:microsoft.com/office/officeart/2005/8/layout/vProcess5"/>
    <dgm:cxn modelId="{A1D2CE60-8C47-4643-9F02-D23CE37852E3}" type="presParOf" srcId="{59E02FAF-B631-4090-A8B0-7FC2D6C5A2D5}" destId="{6379019B-2D09-430A-97DB-87DED7F57DB1}" srcOrd="9" destOrd="0" presId="urn:microsoft.com/office/officeart/2005/8/layout/vProcess5"/>
    <dgm:cxn modelId="{B0E02AEA-DAB6-4AB2-80B5-ABE13C0ABAE1}" type="presParOf" srcId="{59E02FAF-B631-4090-A8B0-7FC2D6C5A2D5}" destId="{A7EA874A-A3F6-45B7-9B6C-F6538A09A14C}" srcOrd="10" destOrd="0" presId="urn:microsoft.com/office/officeart/2005/8/layout/vProcess5"/>
    <dgm:cxn modelId="{0A299E8D-01FC-4C66-B519-F06A94182015}" type="presParOf" srcId="{59E02FAF-B631-4090-A8B0-7FC2D6C5A2D5}" destId="{B99DE29E-5F78-4783-B2F2-B3942AA22ECB}"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83139-9A25-4EEB-8735-3EA6D7F179A3}">
      <dsp:nvSpPr>
        <dsp:cNvPr id="0" name=""/>
        <dsp:cNvSpPr/>
      </dsp:nvSpPr>
      <dsp:spPr>
        <a:xfrm>
          <a:off x="0" y="0"/>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Inizializzazione</a:t>
          </a:r>
          <a:r>
            <a:rPr lang="it-IT" sz="1600" kern="1200" dirty="0"/>
            <a:t>: Vengono scelti casualmente delle modalità (centroidi) iniziali dai dati</a:t>
          </a:r>
        </a:p>
      </dsp:txBody>
      <dsp:txXfrm>
        <a:off x="19288" y="19288"/>
        <a:ext cx="7669535" cy="619958"/>
      </dsp:txXfrm>
    </dsp:sp>
    <dsp:sp modelId="{69D430C4-3393-480D-A5E8-0660866E2EBB}">
      <dsp:nvSpPr>
        <dsp:cNvPr id="0" name=""/>
        <dsp:cNvSpPr/>
      </dsp:nvSpPr>
      <dsp:spPr>
        <a:xfrm>
          <a:off x="706497" y="778268"/>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Assegnazione dei punti ai cluster: </a:t>
          </a:r>
          <a:r>
            <a:rPr lang="it-IT" sz="1600" kern="1200" dirty="0"/>
            <a:t>Ogni osservazione viene assegnata al cluster con il centroide più simile, secondo la dissimilarità categoriale</a:t>
          </a:r>
        </a:p>
      </dsp:txBody>
      <dsp:txXfrm>
        <a:off x="725785" y="797556"/>
        <a:ext cx="7262670" cy="619958"/>
      </dsp:txXfrm>
    </dsp:sp>
    <dsp:sp modelId="{5FBD80B9-14A7-43D3-9030-68430C8F5623}">
      <dsp:nvSpPr>
        <dsp:cNvPr id="0" name=""/>
        <dsp:cNvSpPr/>
      </dsp:nvSpPr>
      <dsp:spPr>
        <a:xfrm>
          <a:off x="1402450" y="1556536"/>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Aggiornamento dei centroidi: </a:t>
          </a:r>
          <a:r>
            <a:rPr lang="it-IT" sz="1600" kern="1200" dirty="0"/>
            <a:t>I centroidi vengono aggiornati per minimizzare la dissimilarità totale tra le osservazioni e i centroidi assegnati </a:t>
          </a:r>
        </a:p>
      </dsp:txBody>
      <dsp:txXfrm>
        <a:off x="1421738" y="1575824"/>
        <a:ext cx="7273215" cy="619958"/>
      </dsp:txXfrm>
    </dsp:sp>
    <dsp:sp modelId="{6320A748-93DD-49C3-983E-2D126AC2A802}">
      <dsp:nvSpPr>
        <dsp:cNvPr id="0" name=""/>
        <dsp:cNvSpPr/>
      </dsp:nvSpPr>
      <dsp:spPr>
        <a:xfrm>
          <a:off x="2108947" y="2334804"/>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Ripetizione: </a:t>
          </a:r>
          <a:r>
            <a:rPr lang="it-IT" sz="1600" kern="1200" dirty="0"/>
            <a:t>Il processo continua finché non viene raggiunta la convergenza, cioè quando i cluster non cambiano più</a:t>
          </a:r>
          <a:r>
            <a:rPr lang="it-IT" sz="1600" b="1" kern="1200" dirty="0"/>
            <a:t> </a:t>
          </a:r>
          <a:endParaRPr lang="it-IT" sz="1600" kern="1200" dirty="0"/>
        </a:p>
      </dsp:txBody>
      <dsp:txXfrm>
        <a:off x="2128235" y="2354092"/>
        <a:ext cx="7262670" cy="619958"/>
      </dsp:txXfrm>
    </dsp:sp>
    <dsp:sp modelId="{63E71F5E-76D2-4206-8D03-6702ECC73F75}">
      <dsp:nvSpPr>
        <dsp:cNvPr id="0" name=""/>
        <dsp:cNvSpPr/>
      </dsp:nvSpPr>
      <dsp:spPr>
        <a:xfrm>
          <a:off x="8007744" y="504377"/>
          <a:ext cx="428047" cy="428047"/>
        </a:xfrm>
        <a:prstGeom prst="downArrow">
          <a:avLst>
            <a:gd name="adj1" fmla="val 55000"/>
            <a:gd name="adj2" fmla="val 45000"/>
          </a:avLst>
        </a:prstGeom>
        <a:solidFill>
          <a:srgbClr val="AEC4DC"/>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it-IT" sz="2000" kern="1200"/>
        </a:p>
      </dsp:txBody>
      <dsp:txXfrm>
        <a:off x="8104055" y="504377"/>
        <a:ext cx="235425" cy="322105"/>
      </dsp:txXfrm>
    </dsp:sp>
    <dsp:sp modelId="{92FAD69B-E994-4675-B94F-6CB8F97021D7}">
      <dsp:nvSpPr>
        <dsp:cNvPr id="0" name=""/>
        <dsp:cNvSpPr/>
      </dsp:nvSpPr>
      <dsp:spPr>
        <a:xfrm>
          <a:off x="8714242" y="1282645"/>
          <a:ext cx="428047" cy="428047"/>
        </a:xfrm>
        <a:prstGeom prst="downArrow">
          <a:avLst>
            <a:gd name="adj1" fmla="val 55000"/>
            <a:gd name="adj2" fmla="val 45000"/>
          </a:avLst>
        </a:prstGeom>
        <a:solidFill>
          <a:srgbClr val="AEC4DC"/>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it-IT" sz="2000" kern="1200"/>
        </a:p>
      </dsp:txBody>
      <dsp:txXfrm>
        <a:off x="8810553" y="1282645"/>
        <a:ext cx="235425" cy="322105"/>
      </dsp:txXfrm>
    </dsp:sp>
    <dsp:sp modelId="{0B85219D-9E2D-4E25-B20F-6A59A42CE17F}">
      <dsp:nvSpPr>
        <dsp:cNvPr id="0" name=""/>
        <dsp:cNvSpPr/>
      </dsp:nvSpPr>
      <dsp:spPr>
        <a:xfrm>
          <a:off x="9379589" y="2110036"/>
          <a:ext cx="428047" cy="428047"/>
        </a:xfrm>
        <a:prstGeom prst="downArrow">
          <a:avLst>
            <a:gd name="adj1" fmla="val 55000"/>
            <a:gd name="adj2" fmla="val 45000"/>
          </a:avLst>
        </a:prstGeom>
        <a:solidFill>
          <a:srgbClr val="AEC4DC"/>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it-IT" sz="2000" kern="1200"/>
        </a:p>
      </dsp:txBody>
      <dsp:txXfrm>
        <a:off x="9475900" y="2110036"/>
        <a:ext cx="235425" cy="32210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5B680-F462-4499-8639-3F98726861D9}" type="datetimeFigureOut">
              <a:rPr lang="it-IT" smtClean="0"/>
              <a:t>18/09/2024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A8AA5-5C2A-408C-9570-0BDBDC528AD9}" type="slidenum">
              <a:rPr lang="it-IT" smtClean="0"/>
              <a:t>‹N›</a:t>
            </a:fld>
            <a:endParaRPr lang="it-IT"/>
          </a:p>
        </p:txBody>
      </p:sp>
    </p:spTree>
    <p:extLst>
      <p:ext uri="{BB962C8B-B14F-4D97-AF65-F5344CB8AC3E}">
        <p14:creationId xmlns:p14="http://schemas.microsoft.com/office/powerpoint/2010/main" val="3463867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a:t>
            </a:fld>
            <a:endParaRPr lang="it-IT"/>
          </a:p>
        </p:txBody>
      </p:sp>
    </p:spTree>
    <p:extLst>
      <p:ext uri="{BB962C8B-B14F-4D97-AF65-F5344CB8AC3E}">
        <p14:creationId xmlns:p14="http://schemas.microsoft.com/office/powerpoint/2010/main" val="1173285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processo di modellizzazione utilizza l'algoritmo K-</a:t>
            </a:r>
            <a:r>
              <a:rPr lang="it-IT" dirty="0" err="1"/>
              <a:t>Modes</a:t>
            </a:r>
            <a:r>
              <a:rPr lang="it-IT" dirty="0"/>
              <a:t> per eseguire il clustering dei dati categoriali. I principali passaggi includono:1.Elbow Method: Utilizzato per determinare il numero ottimale di cluster. Viene eseguita una valutazione dei costi per diversi numeri di cluster, visualizzati su un grafico, per identificare il punto in cui la riduzione del costo si stabilizza.2.K-Modes Clustering:	-Funzionamento di K-</a:t>
            </a:r>
            <a:r>
              <a:rPr lang="it-IT" dirty="0" err="1"/>
              <a:t>Modes</a:t>
            </a:r>
            <a:r>
              <a:rPr lang="it-IT" dirty="0"/>
              <a:t>: A differenza del K-Means, che utilizza la distanza euclidea e le medie per identificare i centroidi nei dati numerici, il K-</a:t>
            </a:r>
            <a:r>
              <a:rPr lang="it-IT" dirty="0" err="1"/>
              <a:t>Modes</a:t>
            </a:r>
            <a:r>
              <a:rPr lang="it-IT" dirty="0"/>
              <a:t> utilizza una misura di dissimilarità basata su corrispondenze per i dati categoriali. Invece di calcolare una media, l’algoritmo determina la moda (valore più frequente) di ciascuna variabile categoriale per definire i centroidi dei cluster.	-L'algoritmo funziona attraverso iterazioni in cui:		1.Vengono assegnate inizialmente delle modalità casuali (centroidi) ai cluster.		2.Ogni osservazione viene assegnata al cluster con il centroide più simile, secondo la dissimilarità categoriale.		3.I centroidi vengono aggiornati per minimizzare la dissimilarità totale tra le osservazioni e i centroidi assegnati.	-Il processo continua finché non viene raggiunta la convergenza, cioè quando i cluster non cambiano più.3.Inizializzazione: Per migliorare la stabilità del modello, abbiamo scelto un'inizializzazione di 15, il che significa che l'algoritmo viene eseguito 15 volte con diverse condizioni iniziali. Questo aiuta a ridurre il rischio di ottenere un risultato subottimale dovuto alla casualità nell'assegnazione iniziale dei centroidi, assicurando che il modello converga verso una soluzione migliore.</a:t>
            </a:r>
          </a:p>
        </p:txBody>
      </p:sp>
      <p:sp>
        <p:nvSpPr>
          <p:cNvPr id="4" name="Segnaposto numero diapositiva 3"/>
          <p:cNvSpPr>
            <a:spLocks noGrp="1"/>
          </p:cNvSpPr>
          <p:nvPr>
            <p:ph type="sldNum" sz="quarter" idx="5"/>
          </p:nvPr>
        </p:nvSpPr>
        <p:spPr/>
        <p:txBody>
          <a:bodyPr/>
          <a:lstStyle/>
          <a:p>
            <a:fld id="{992A8AA5-5C2A-408C-9570-0BDBDC528AD9}" type="slidenum">
              <a:rPr lang="it-IT" smtClean="0"/>
              <a:t>11</a:t>
            </a:fld>
            <a:endParaRPr lang="it-IT"/>
          </a:p>
        </p:txBody>
      </p:sp>
    </p:spTree>
    <p:extLst>
      <p:ext uri="{BB962C8B-B14F-4D97-AF65-F5344CB8AC3E}">
        <p14:creationId xmlns:p14="http://schemas.microsoft.com/office/powerpoint/2010/main" val="1040489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12</a:t>
            </a:fld>
            <a:endParaRPr lang="it-IT"/>
          </a:p>
        </p:txBody>
      </p:sp>
    </p:spTree>
    <p:extLst>
      <p:ext uri="{BB962C8B-B14F-4D97-AF65-F5344CB8AC3E}">
        <p14:creationId xmlns:p14="http://schemas.microsoft.com/office/powerpoint/2010/main" val="120079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Font typeface="Arial" panose="020B0604020202020204" pitchFamily="34" charset="0"/>
              <a:buChar char="•"/>
            </a:pPr>
            <a:r>
              <a:rPr lang="it-IT" dirty="0"/>
              <a:t>PURITY: Viene calcolata trovando la classe predominante in ciascun cluster e sommando il numero di elementi appartenenti a quella classe per tutti i cluster, quindi dividendo il totale per il numero totale di elementi.</a:t>
            </a:r>
            <a:br>
              <a:rPr lang="it-IT" dirty="0"/>
            </a:br>
            <a:br>
              <a:rPr lang="it-IT" dirty="0"/>
            </a:br>
            <a:r>
              <a:rPr lang="it-IT" dirty="0"/>
              <a:t>N è il numero totale di elementi nel </a:t>
            </a:r>
            <a:r>
              <a:rPr lang="it-IT" dirty="0" err="1"/>
              <a:t>dataset.KKK</a:t>
            </a:r>
            <a:r>
              <a:rPr lang="it-IT" dirty="0"/>
              <a:t> è il numero di </a:t>
            </a:r>
            <a:r>
              <a:rPr lang="it-IT" dirty="0" err="1"/>
              <a:t>cluster.CiC_iCi</a:t>
            </a:r>
            <a:r>
              <a:rPr lang="it-IT" dirty="0"/>
              <a:t>​ è l'insieme di elementi nel cluster </a:t>
            </a:r>
            <a:r>
              <a:rPr lang="it-IT" dirty="0" err="1"/>
              <a:t>iii.LjL_jLj</a:t>
            </a:r>
            <a:r>
              <a:rPr lang="it-IT" dirty="0"/>
              <a:t>​ è l'insieme di elementi con l'etichetta vera </a:t>
            </a:r>
            <a:r>
              <a:rPr lang="it-IT" dirty="0" err="1"/>
              <a:t>jjj</a:t>
            </a:r>
            <a:r>
              <a:rPr lang="it-IT" dirty="0"/>
              <a:t>.∣</a:t>
            </a:r>
            <a:r>
              <a:rPr lang="it-IT" dirty="0" err="1"/>
              <a:t>Ci∩Lj</a:t>
            </a:r>
            <a:r>
              <a:rPr lang="it-IT" dirty="0"/>
              <a:t>∣|</a:t>
            </a:r>
            <a:r>
              <a:rPr lang="it-IT" dirty="0" err="1"/>
              <a:t>C_i</a:t>
            </a:r>
            <a:r>
              <a:rPr lang="it-IT" dirty="0"/>
              <a:t> \</a:t>
            </a:r>
            <a:r>
              <a:rPr lang="it-IT" dirty="0" err="1"/>
              <a:t>cap</a:t>
            </a:r>
            <a:r>
              <a:rPr lang="it-IT" dirty="0"/>
              <a:t> </a:t>
            </a:r>
            <a:r>
              <a:rPr lang="it-IT" dirty="0" err="1"/>
              <a:t>L_j</a:t>
            </a:r>
            <a:r>
              <a:rPr lang="it-IT" dirty="0"/>
              <a:t>|∣Ci​∩</a:t>
            </a:r>
            <a:r>
              <a:rPr lang="it-IT" dirty="0" err="1"/>
              <a:t>Lj</a:t>
            </a:r>
            <a:r>
              <a:rPr lang="it-IT" dirty="0"/>
              <a:t>​∣ è il numero di elementi del cluster iii che appartengono alla classe </a:t>
            </a:r>
            <a:r>
              <a:rPr lang="it-IT" dirty="0" err="1"/>
              <a:t>jjj.max⁡j∣Ci∩Lj</a:t>
            </a:r>
            <a:r>
              <a:rPr lang="it-IT" dirty="0"/>
              <a:t>∣\</a:t>
            </a:r>
            <a:r>
              <a:rPr lang="it-IT" dirty="0" err="1"/>
              <a:t>max_j</a:t>
            </a:r>
            <a:r>
              <a:rPr lang="it-IT" dirty="0"/>
              <a:t> | </a:t>
            </a:r>
            <a:r>
              <a:rPr lang="it-IT" dirty="0" err="1"/>
              <a:t>C_i</a:t>
            </a:r>
            <a:r>
              <a:rPr lang="it-IT" dirty="0"/>
              <a:t> \</a:t>
            </a:r>
            <a:r>
              <a:rPr lang="it-IT" dirty="0" err="1"/>
              <a:t>cap</a:t>
            </a:r>
            <a:r>
              <a:rPr lang="it-IT" dirty="0"/>
              <a:t> </a:t>
            </a:r>
            <a:r>
              <a:rPr lang="it-IT" dirty="0" err="1"/>
              <a:t>L_j</a:t>
            </a:r>
            <a:r>
              <a:rPr lang="it-IT" dirty="0"/>
              <a:t> |</a:t>
            </a:r>
            <a:r>
              <a:rPr lang="it-IT" dirty="0" err="1"/>
              <a:t>maxj</a:t>
            </a:r>
            <a:r>
              <a:rPr lang="it-IT" dirty="0"/>
              <a:t>​∣Ci​∩</a:t>
            </a:r>
            <a:r>
              <a:rPr lang="it-IT" dirty="0" err="1"/>
              <a:t>Lj</a:t>
            </a:r>
            <a:r>
              <a:rPr lang="it-IT" dirty="0"/>
              <a:t>​∣ rappresenta il numero di elementi della classe più comune all'interno del cluster iii. Per ogni cluster iii, si trova la classe </a:t>
            </a:r>
            <a:r>
              <a:rPr lang="it-IT" dirty="0" err="1"/>
              <a:t>jjj</a:t>
            </a:r>
            <a:r>
              <a:rPr lang="it-IT" dirty="0"/>
              <a:t> con il maggior numero di elementi in comune con quel </a:t>
            </a:r>
            <a:r>
              <a:rPr lang="it-IT" dirty="0" err="1"/>
              <a:t>cluster.Si</a:t>
            </a:r>
            <a:r>
              <a:rPr lang="it-IT" dirty="0"/>
              <a:t> sommano i valori massimi per tutti i cluster e si divide per il numero totale di elementi NNN, per ottenere una proporzione. </a:t>
            </a:r>
            <a:br>
              <a:rPr lang="it-IT" dirty="0"/>
            </a:br>
            <a:br>
              <a:rPr lang="it-IT" dirty="0"/>
            </a:br>
            <a:r>
              <a:rPr lang="it-IT" dirty="0"/>
              <a:t>Più alto è il valore, più "puri" sono i </a:t>
            </a:r>
            <a:r>
              <a:rPr lang="it-IT" dirty="0" err="1"/>
              <a:t>cluster.</a:t>
            </a:r>
            <a:r>
              <a:rPr lang="it-IT" b="1" dirty="0" err="1"/>
              <a:t>Come</a:t>
            </a:r>
            <a:r>
              <a:rPr lang="it-IT" b="1" dirty="0"/>
              <a:t> </a:t>
            </a:r>
            <a:r>
              <a:rPr lang="it-IT" b="1" dirty="0" err="1"/>
              <a:t>funziona</a:t>
            </a:r>
            <a:r>
              <a:rPr lang="it-IT" dirty="0" err="1"/>
              <a:t>:Per</a:t>
            </a:r>
            <a:r>
              <a:rPr lang="it-IT" dirty="0"/>
              <a:t> ogni cluster, identifica i punti appartenenti a quel cluster.</a:t>
            </a:r>
          </a:p>
          <a:p>
            <a:pPr>
              <a:buFont typeface="Arial" panose="020B0604020202020204" pitchFamily="34" charset="0"/>
              <a:buChar char="•"/>
            </a:pPr>
            <a:r>
              <a:rPr lang="it-IT" dirty="0"/>
              <a:t>Conta l'etichetta più frequente (il </a:t>
            </a:r>
            <a:r>
              <a:rPr lang="it-IT" b="1" dirty="0"/>
              <a:t>label</a:t>
            </a:r>
            <a:r>
              <a:rPr lang="it-IT" dirty="0"/>
              <a:t> più comune) all'interno del cluster.</a:t>
            </a:r>
          </a:p>
          <a:p>
            <a:pPr>
              <a:buFont typeface="Arial" panose="020B0604020202020204" pitchFamily="34" charset="0"/>
              <a:buChar char="•"/>
            </a:pPr>
            <a:r>
              <a:rPr lang="it-IT" dirty="0"/>
              <a:t>Somma il numero di occorrenze di queste etichette comuni in tutti i cluster.</a:t>
            </a:r>
          </a:p>
          <a:p>
            <a:pPr>
              <a:buFont typeface="Arial" panose="020B0604020202020204" pitchFamily="34" charset="0"/>
              <a:buChar char="•"/>
            </a:pPr>
            <a:r>
              <a:rPr lang="it-IT" dirty="0"/>
              <a:t>Dividi la somma totale per il numero totale di punti per ottenere il punteggio di </a:t>
            </a:r>
            <a:r>
              <a:rPr lang="it-IT" dirty="0" err="1"/>
              <a:t>purity</a:t>
            </a:r>
            <a:r>
              <a:rPr lang="it-IT" dirty="0"/>
              <a:t>.</a:t>
            </a:r>
            <a:br>
              <a:rPr lang="it-IT" dirty="0"/>
            </a:br>
            <a:br>
              <a:rPr lang="it-IT" dirty="0"/>
            </a:br>
            <a:endParaRPr lang="it-IT" dirty="0"/>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13</a:t>
            </a:fld>
            <a:endParaRPr lang="it-IT"/>
          </a:p>
        </p:txBody>
      </p:sp>
    </p:spTree>
    <p:extLst>
      <p:ext uri="{BB962C8B-B14F-4D97-AF65-F5344CB8AC3E}">
        <p14:creationId xmlns:p14="http://schemas.microsoft.com/office/powerpoint/2010/main" val="464925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Font typeface="Arial" panose="020B0604020202020204" pitchFamily="34" charset="0"/>
              <a:buChar char="•"/>
            </a:pPr>
            <a:r>
              <a:rPr lang="it-IT" dirty="0"/>
              <a:t>PURITY: Viene calcolata trovando la classe predominante in ciascun cluster e sommando il numero di elementi appartenenti a quella classe per tutti i cluster, quindi dividendo il totale per il numero totale di elementi.</a:t>
            </a:r>
            <a:br>
              <a:rPr lang="it-IT" dirty="0"/>
            </a:br>
            <a:br>
              <a:rPr lang="it-IT" dirty="0"/>
            </a:br>
            <a:r>
              <a:rPr lang="it-IT" dirty="0"/>
              <a:t>N è il numero totale di elementi nel </a:t>
            </a:r>
            <a:r>
              <a:rPr lang="it-IT" dirty="0" err="1"/>
              <a:t>dataset.KKK</a:t>
            </a:r>
            <a:r>
              <a:rPr lang="it-IT" dirty="0"/>
              <a:t> è il numero di </a:t>
            </a:r>
            <a:r>
              <a:rPr lang="it-IT" dirty="0" err="1"/>
              <a:t>cluster.CiC_iCi</a:t>
            </a:r>
            <a:r>
              <a:rPr lang="it-IT" dirty="0"/>
              <a:t>​ è l'insieme di elementi nel cluster </a:t>
            </a:r>
            <a:r>
              <a:rPr lang="it-IT" dirty="0" err="1"/>
              <a:t>iii.LjL_jLj</a:t>
            </a:r>
            <a:r>
              <a:rPr lang="it-IT" dirty="0"/>
              <a:t>​ è l'insieme di elementi con l'etichetta vera </a:t>
            </a:r>
            <a:r>
              <a:rPr lang="it-IT" dirty="0" err="1"/>
              <a:t>jjj</a:t>
            </a:r>
            <a:r>
              <a:rPr lang="it-IT" dirty="0"/>
              <a:t>.∣</a:t>
            </a:r>
            <a:r>
              <a:rPr lang="it-IT" dirty="0" err="1"/>
              <a:t>Ci∩Lj</a:t>
            </a:r>
            <a:r>
              <a:rPr lang="it-IT" dirty="0"/>
              <a:t>∣|</a:t>
            </a:r>
            <a:r>
              <a:rPr lang="it-IT" dirty="0" err="1"/>
              <a:t>C_i</a:t>
            </a:r>
            <a:r>
              <a:rPr lang="it-IT" dirty="0"/>
              <a:t> \</a:t>
            </a:r>
            <a:r>
              <a:rPr lang="it-IT" dirty="0" err="1"/>
              <a:t>cap</a:t>
            </a:r>
            <a:r>
              <a:rPr lang="it-IT" dirty="0"/>
              <a:t> </a:t>
            </a:r>
            <a:r>
              <a:rPr lang="it-IT" dirty="0" err="1"/>
              <a:t>L_j</a:t>
            </a:r>
            <a:r>
              <a:rPr lang="it-IT" dirty="0"/>
              <a:t>|∣Ci​∩</a:t>
            </a:r>
            <a:r>
              <a:rPr lang="it-IT" dirty="0" err="1"/>
              <a:t>Lj</a:t>
            </a:r>
            <a:r>
              <a:rPr lang="it-IT" dirty="0"/>
              <a:t>​∣ è il numero di elementi del cluster iii che appartengono alla classe </a:t>
            </a:r>
            <a:r>
              <a:rPr lang="it-IT" dirty="0" err="1"/>
              <a:t>jjj.max⁡j∣Ci∩Lj</a:t>
            </a:r>
            <a:r>
              <a:rPr lang="it-IT" dirty="0"/>
              <a:t>∣\</a:t>
            </a:r>
            <a:r>
              <a:rPr lang="it-IT" dirty="0" err="1"/>
              <a:t>max_j</a:t>
            </a:r>
            <a:r>
              <a:rPr lang="it-IT" dirty="0"/>
              <a:t> | </a:t>
            </a:r>
            <a:r>
              <a:rPr lang="it-IT" dirty="0" err="1"/>
              <a:t>C_i</a:t>
            </a:r>
            <a:r>
              <a:rPr lang="it-IT" dirty="0"/>
              <a:t> \</a:t>
            </a:r>
            <a:r>
              <a:rPr lang="it-IT" dirty="0" err="1"/>
              <a:t>cap</a:t>
            </a:r>
            <a:r>
              <a:rPr lang="it-IT" dirty="0"/>
              <a:t> </a:t>
            </a:r>
            <a:r>
              <a:rPr lang="it-IT" dirty="0" err="1"/>
              <a:t>L_j</a:t>
            </a:r>
            <a:r>
              <a:rPr lang="it-IT" dirty="0"/>
              <a:t> |</a:t>
            </a:r>
            <a:r>
              <a:rPr lang="it-IT" dirty="0" err="1"/>
              <a:t>maxj</a:t>
            </a:r>
            <a:r>
              <a:rPr lang="it-IT" dirty="0"/>
              <a:t>​∣Ci​∩</a:t>
            </a:r>
            <a:r>
              <a:rPr lang="it-IT" dirty="0" err="1"/>
              <a:t>Lj</a:t>
            </a:r>
            <a:r>
              <a:rPr lang="it-IT" dirty="0"/>
              <a:t>​∣ rappresenta il numero di elementi della classe più comune all'interno del cluster iii. Per ogni cluster iii, si trova la classe </a:t>
            </a:r>
            <a:r>
              <a:rPr lang="it-IT" dirty="0" err="1"/>
              <a:t>jjj</a:t>
            </a:r>
            <a:r>
              <a:rPr lang="it-IT" dirty="0"/>
              <a:t> con il maggior numero di elementi in comune con quel </a:t>
            </a:r>
            <a:r>
              <a:rPr lang="it-IT" dirty="0" err="1"/>
              <a:t>cluster.Si</a:t>
            </a:r>
            <a:r>
              <a:rPr lang="it-IT" dirty="0"/>
              <a:t> sommano i valori massimi per tutti i cluster e si divide per il numero totale di elementi NNN, per ottenere una proporzione. </a:t>
            </a:r>
            <a:br>
              <a:rPr lang="it-IT" dirty="0"/>
            </a:br>
            <a:br>
              <a:rPr lang="it-IT" dirty="0"/>
            </a:br>
            <a:r>
              <a:rPr lang="it-IT" dirty="0"/>
              <a:t>Più alto è il valore, più "puri" sono i </a:t>
            </a:r>
            <a:r>
              <a:rPr lang="it-IT" dirty="0" err="1"/>
              <a:t>cluster.</a:t>
            </a:r>
            <a:r>
              <a:rPr lang="it-IT" b="1" dirty="0" err="1"/>
              <a:t>Come</a:t>
            </a:r>
            <a:r>
              <a:rPr lang="it-IT" b="1" dirty="0"/>
              <a:t> </a:t>
            </a:r>
            <a:r>
              <a:rPr lang="it-IT" b="1" dirty="0" err="1"/>
              <a:t>funziona</a:t>
            </a:r>
            <a:r>
              <a:rPr lang="it-IT" dirty="0" err="1"/>
              <a:t>:Per</a:t>
            </a:r>
            <a:r>
              <a:rPr lang="it-IT" dirty="0"/>
              <a:t> ogni cluster, identifica i punti appartenenti a quel cluster.</a:t>
            </a:r>
          </a:p>
          <a:p>
            <a:pPr>
              <a:buFont typeface="Arial" panose="020B0604020202020204" pitchFamily="34" charset="0"/>
              <a:buChar char="•"/>
            </a:pPr>
            <a:r>
              <a:rPr lang="it-IT" dirty="0"/>
              <a:t>Conta l'etichetta più frequente (il </a:t>
            </a:r>
            <a:r>
              <a:rPr lang="it-IT" b="1" dirty="0"/>
              <a:t>label</a:t>
            </a:r>
            <a:r>
              <a:rPr lang="it-IT" dirty="0"/>
              <a:t> più comune) all'interno del cluster.</a:t>
            </a:r>
          </a:p>
          <a:p>
            <a:pPr>
              <a:buFont typeface="Arial" panose="020B0604020202020204" pitchFamily="34" charset="0"/>
              <a:buChar char="•"/>
            </a:pPr>
            <a:r>
              <a:rPr lang="it-IT" dirty="0"/>
              <a:t>Somma il numero di occorrenze di queste etichette comuni in tutti i cluster.</a:t>
            </a:r>
          </a:p>
          <a:p>
            <a:pPr>
              <a:buFont typeface="Arial" panose="020B0604020202020204" pitchFamily="34" charset="0"/>
              <a:buChar char="•"/>
            </a:pPr>
            <a:r>
              <a:rPr lang="it-IT" dirty="0"/>
              <a:t>Dividi la somma totale per il numero totale di punti per ottenere il punteggio di </a:t>
            </a:r>
            <a:r>
              <a:rPr lang="it-IT" dirty="0" err="1"/>
              <a:t>purity</a:t>
            </a:r>
            <a:r>
              <a:rPr lang="it-IT" dirty="0"/>
              <a:t>.</a:t>
            </a:r>
            <a:br>
              <a:rPr lang="it-IT" dirty="0"/>
            </a:br>
            <a:br>
              <a:rPr lang="it-IT" dirty="0"/>
            </a:br>
            <a:endParaRPr lang="it-IT" dirty="0"/>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14</a:t>
            </a:fld>
            <a:endParaRPr lang="it-IT"/>
          </a:p>
        </p:txBody>
      </p:sp>
    </p:spTree>
    <p:extLst>
      <p:ext uri="{BB962C8B-B14F-4D97-AF65-F5344CB8AC3E}">
        <p14:creationId xmlns:p14="http://schemas.microsoft.com/office/powerpoint/2010/main" val="2175857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33 features </a:t>
            </a:r>
            <a:r>
              <a:rPr lang="it-IT" dirty="0">
                <a:sym typeface="Wingdings" panose="05000000000000000000" pitchFamily="2" charset="2"/>
              </a:rPr>
              <a:t> informazioni </a:t>
            </a:r>
            <a:r>
              <a:rPr lang="it-IT" dirty="0"/>
              <a:t>sui codici e denominazioni amministrative e statistiche dei comuni italiani </a:t>
            </a:r>
          </a:p>
          <a:p>
            <a:endParaRPr lang="it-IT" dirty="0"/>
          </a:p>
          <a:p>
            <a:endParaRPr lang="it-IT" dirty="0"/>
          </a:p>
          <a:p>
            <a:r>
              <a:rPr lang="it-IT" dirty="0"/>
              <a:t>Consideriamo da levare </a:t>
            </a:r>
          </a:p>
        </p:txBody>
      </p:sp>
      <p:sp>
        <p:nvSpPr>
          <p:cNvPr id="4" name="Segnaposto numero diapositiva 3"/>
          <p:cNvSpPr>
            <a:spLocks noGrp="1"/>
          </p:cNvSpPr>
          <p:nvPr>
            <p:ph type="sldNum" sz="quarter" idx="5"/>
          </p:nvPr>
        </p:nvSpPr>
        <p:spPr/>
        <p:txBody>
          <a:bodyPr/>
          <a:lstStyle/>
          <a:p>
            <a:fld id="{992A8AA5-5C2A-408C-9570-0BDBDC528AD9}" type="slidenum">
              <a:rPr lang="it-IT" smtClean="0"/>
              <a:t>19</a:t>
            </a:fld>
            <a:endParaRPr lang="it-IT"/>
          </a:p>
        </p:txBody>
      </p:sp>
    </p:spTree>
    <p:extLst>
      <p:ext uri="{BB962C8B-B14F-4D97-AF65-F5344CB8AC3E}">
        <p14:creationId xmlns:p14="http://schemas.microsoft.com/office/powerpoint/2010/main" val="1191188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Font typeface="Arial" panose="020B0604020202020204" pitchFamily="34" charset="0"/>
              <a:buChar char="•"/>
            </a:pPr>
            <a:r>
              <a:rPr lang="it-IT" dirty="0"/>
              <a:t>PURITY: Viene calcolata trovando la classe predominante in ciascun cluster e sommando il numero di elementi appartenenti a quella classe per tutti i cluster, quindi dividendo il totale per il numero totale di elementi.</a:t>
            </a:r>
            <a:br>
              <a:rPr lang="it-IT" dirty="0"/>
            </a:br>
            <a:br>
              <a:rPr lang="it-IT" dirty="0"/>
            </a:br>
            <a:r>
              <a:rPr lang="it-IT" dirty="0"/>
              <a:t>N è il numero totale di elementi nel </a:t>
            </a:r>
            <a:r>
              <a:rPr lang="it-IT" dirty="0" err="1"/>
              <a:t>dataset.KKK</a:t>
            </a:r>
            <a:r>
              <a:rPr lang="it-IT" dirty="0"/>
              <a:t> è il numero di </a:t>
            </a:r>
            <a:r>
              <a:rPr lang="it-IT" dirty="0" err="1"/>
              <a:t>cluster.CiC_iCi</a:t>
            </a:r>
            <a:r>
              <a:rPr lang="it-IT" dirty="0"/>
              <a:t>​ è l'insieme di elementi nel cluster </a:t>
            </a:r>
            <a:r>
              <a:rPr lang="it-IT" dirty="0" err="1"/>
              <a:t>iii.LjL_jLj</a:t>
            </a:r>
            <a:r>
              <a:rPr lang="it-IT" dirty="0"/>
              <a:t>​ è l'insieme di elementi con l'etichetta vera </a:t>
            </a:r>
            <a:r>
              <a:rPr lang="it-IT" dirty="0" err="1"/>
              <a:t>jjj</a:t>
            </a:r>
            <a:r>
              <a:rPr lang="it-IT" dirty="0"/>
              <a:t>.∣</a:t>
            </a:r>
            <a:r>
              <a:rPr lang="it-IT" dirty="0" err="1"/>
              <a:t>Ci∩Lj</a:t>
            </a:r>
            <a:r>
              <a:rPr lang="it-IT" dirty="0"/>
              <a:t>∣|</a:t>
            </a:r>
            <a:r>
              <a:rPr lang="it-IT" dirty="0" err="1"/>
              <a:t>C_i</a:t>
            </a:r>
            <a:r>
              <a:rPr lang="it-IT" dirty="0"/>
              <a:t> \</a:t>
            </a:r>
            <a:r>
              <a:rPr lang="it-IT" dirty="0" err="1"/>
              <a:t>cap</a:t>
            </a:r>
            <a:r>
              <a:rPr lang="it-IT" dirty="0"/>
              <a:t> </a:t>
            </a:r>
            <a:r>
              <a:rPr lang="it-IT" dirty="0" err="1"/>
              <a:t>L_j</a:t>
            </a:r>
            <a:r>
              <a:rPr lang="it-IT" dirty="0"/>
              <a:t>|∣Ci​∩</a:t>
            </a:r>
            <a:r>
              <a:rPr lang="it-IT" dirty="0" err="1"/>
              <a:t>Lj</a:t>
            </a:r>
            <a:r>
              <a:rPr lang="it-IT" dirty="0"/>
              <a:t>​∣ è il numero di elementi del cluster iii che appartengono alla classe </a:t>
            </a:r>
            <a:r>
              <a:rPr lang="it-IT" dirty="0" err="1"/>
              <a:t>jjj.max⁡j∣Ci∩Lj</a:t>
            </a:r>
            <a:r>
              <a:rPr lang="it-IT" dirty="0"/>
              <a:t>∣\</a:t>
            </a:r>
            <a:r>
              <a:rPr lang="it-IT" dirty="0" err="1"/>
              <a:t>max_j</a:t>
            </a:r>
            <a:r>
              <a:rPr lang="it-IT" dirty="0"/>
              <a:t> | </a:t>
            </a:r>
            <a:r>
              <a:rPr lang="it-IT" dirty="0" err="1"/>
              <a:t>C_i</a:t>
            </a:r>
            <a:r>
              <a:rPr lang="it-IT" dirty="0"/>
              <a:t> \</a:t>
            </a:r>
            <a:r>
              <a:rPr lang="it-IT" dirty="0" err="1"/>
              <a:t>cap</a:t>
            </a:r>
            <a:r>
              <a:rPr lang="it-IT" dirty="0"/>
              <a:t> </a:t>
            </a:r>
            <a:r>
              <a:rPr lang="it-IT" dirty="0" err="1"/>
              <a:t>L_j</a:t>
            </a:r>
            <a:r>
              <a:rPr lang="it-IT" dirty="0"/>
              <a:t> |</a:t>
            </a:r>
            <a:r>
              <a:rPr lang="it-IT" dirty="0" err="1"/>
              <a:t>maxj</a:t>
            </a:r>
            <a:r>
              <a:rPr lang="it-IT" dirty="0"/>
              <a:t>​∣Ci​∩</a:t>
            </a:r>
            <a:r>
              <a:rPr lang="it-IT" dirty="0" err="1"/>
              <a:t>Lj</a:t>
            </a:r>
            <a:r>
              <a:rPr lang="it-IT" dirty="0"/>
              <a:t>​∣ rappresenta il numero di elementi della classe più comune all'interno del cluster iii. Per ogni cluster iii, si trova la classe </a:t>
            </a:r>
            <a:r>
              <a:rPr lang="it-IT" dirty="0" err="1"/>
              <a:t>jjj</a:t>
            </a:r>
            <a:r>
              <a:rPr lang="it-IT" dirty="0"/>
              <a:t> con il maggior numero di elementi in comune con quel </a:t>
            </a:r>
            <a:r>
              <a:rPr lang="it-IT" dirty="0" err="1"/>
              <a:t>cluster.Si</a:t>
            </a:r>
            <a:r>
              <a:rPr lang="it-IT" dirty="0"/>
              <a:t> sommano i valori massimi per tutti i cluster e si divide per il numero totale di elementi NNN, per ottenere una proporzione. </a:t>
            </a:r>
            <a:br>
              <a:rPr lang="it-IT" dirty="0"/>
            </a:br>
            <a:br>
              <a:rPr lang="it-IT" dirty="0"/>
            </a:br>
            <a:r>
              <a:rPr lang="it-IT" dirty="0"/>
              <a:t>Più alto è il valore, più "puri" sono i </a:t>
            </a:r>
            <a:r>
              <a:rPr lang="it-IT" dirty="0" err="1"/>
              <a:t>cluster.</a:t>
            </a:r>
            <a:r>
              <a:rPr lang="it-IT" b="1" dirty="0" err="1"/>
              <a:t>Come</a:t>
            </a:r>
            <a:r>
              <a:rPr lang="it-IT" b="1" dirty="0"/>
              <a:t> </a:t>
            </a:r>
            <a:r>
              <a:rPr lang="it-IT" b="1" dirty="0" err="1"/>
              <a:t>funziona</a:t>
            </a:r>
            <a:r>
              <a:rPr lang="it-IT" dirty="0" err="1"/>
              <a:t>:Per</a:t>
            </a:r>
            <a:r>
              <a:rPr lang="it-IT" dirty="0"/>
              <a:t> ogni cluster, identifica i punti appartenenti a quel cluster.</a:t>
            </a:r>
          </a:p>
          <a:p>
            <a:pPr>
              <a:buFont typeface="Arial" panose="020B0604020202020204" pitchFamily="34" charset="0"/>
              <a:buChar char="•"/>
            </a:pPr>
            <a:r>
              <a:rPr lang="it-IT" dirty="0"/>
              <a:t>Conta l'etichetta più frequente (il </a:t>
            </a:r>
            <a:r>
              <a:rPr lang="it-IT" b="1" dirty="0"/>
              <a:t>label</a:t>
            </a:r>
            <a:r>
              <a:rPr lang="it-IT" dirty="0"/>
              <a:t> più comune) all'interno del cluster.</a:t>
            </a:r>
          </a:p>
          <a:p>
            <a:pPr>
              <a:buFont typeface="Arial" panose="020B0604020202020204" pitchFamily="34" charset="0"/>
              <a:buChar char="•"/>
            </a:pPr>
            <a:r>
              <a:rPr lang="it-IT" dirty="0"/>
              <a:t>Somma il numero di occorrenze di queste etichette comuni in tutti i cluster.</a:t>
            </a:r>
          </a:p>
          <a:p>
            <a:pPr>
              <a:buFont typeface="Arial" panose="020B0604020202020204" pitchFamily="34" charset="0"/>
              <a:buChar char="•"/>
            </a:pPr>
            <a:r>
              <a:rPr lang="it-IT" dirty="0"/>
              <a:t>Dividi la somma totale per il numero totale di punti per ottenere il punteggio di </a:t>
            </a:r>
            <a:r>
              <a:rPr lang="it-IT" dirty="0" err="1"/>
              <a:t>purity</a:t>
            </a:r>
            <a:r>
              <a:rPr lang="it-IT" dirty="0"/>
              <a:t>.</a:t>
            </a:r>
            <a:br>
              <a:rPr lang="it-IT" dirty="0"/>
            </a:br>
            <a:br>
              <a:rPr lang="it-IT" dirty="0"/>
            </a:br>
            <a:endParaRPr lang="it-IT" dirty="0"/>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20</a:t>
            </a:fld>
            <a:endParaRPr lang="it-IT"/>
          </a:p>
        </p:txBody>
      </p:sp>
    </p:spTree>
    <p:extLst>
      <p:ext uri="{BB962C8B-B14F-4D97-AF65-F5344CB8AC3E}">
        <p14:creationId xmlns:p14="http://schemas.microsoft.com/office/powerpoint/2010/main" val="420061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L'architettura del progetto è stata attentamente organizzata per garantire un flusso di lavoro efficiente e modulare. Abbiamo strutturato il progetto in diverse directory, ognuna delle quali svolge un ruolo specifico nel processo di analisi dei dati, sviluppo del modello e deployment.</a:t>
            </a:r>
          </a:p>
          <a:p>
            <a:endParaRPr lang="it-IT" dirty="0"/>
          </a:p>
          <a:p>
            <a:r>
              <a:rPr lang="it-IT" dirty="0"/>
              <a:t>La cartella </a:t>
            </a:r>
            <a:r>
              <a:rPr lang="it-IT" b="1" dirty="0"/>
              <a:t>data/</a:t>
            </a:r>
            <a:r>
              <a:rPr lang="it-IT" dirty="0"/>
              <a:t> rappresenta il cuore del progetto per quanto riguarda i dataset. All'interno di questa cartella, esistono due sottodirectory principali:</a:t>
            </a:r>
          </a:p>
          <a:p>
            <a:pPr>
              <a:buFont typeface="Arial" panose="020B0604020202020204" pitchFamily="34" charset="0"/>
              <a:buChar char="•"/>
            </a:pPr>
            <a:r>
              <a:rPr lang="it-IT" b="1" dirty="0"/>
              <a:t>raw/</a:t>
            </a:r>
            <a:r>
              <a:rPr lang="it-IT" dirty="0"/>
              <a:t> contiene i dati grezzi, non processati, così come sono stati forniti inizialmente.</a:t>
            </a:r>
          </a:p>
          <a:p>
            <a:pPr>
              <a:buFont typeface="Arial" panose="020B0604020202020204" pitchFamily="34" charset="0"/>
              <a:buChar char="•"/>
            </a:pPr>
            <a:r>
              <a:rPr lang="it-IT" b="1" dirty="0"/>
              <a:t>processed/</a:t>
            </a:r>
            <a:r>
              <a:rPr lang="it-IT" dirty="0"/>
              <a:t> ospita i dati trasformati e puliti, pronti per essere utilizzati nelle fasi successive del progetto. Abbiamo inoltre un file </a:t>
            </a:r>
            <a:r>
              <a:rPr lang="it-IT" b="1" dirty="0"/>
              <a:t>README.md</a:t>
            </a:r>
            <a:r>
              <a:rPr lang="it-IT" dirty="0"/>
              <a:t> in questa sezione per documentare i vari dataset, le loro fonti e le modifiche apportate.</a:t>
            </a:r>
          </a:p>
          <a:p>
            <a:pPr>
              <a:buFont typeface="Arial" panose="020B0604020202020204" pitchFamily="34" charset="0"/>
              <a:buChar char="•"/>
            </a:pPr>
            <a:endParaRPr lang="it-IT" dirty="0"/>
          </a:p>
          <a:p>
            <a:r>
              <a:rPr lang="it-IT" dirty="0"/>
              <a:t>Durante l'analisi, la cartella </a:t>
            </a:r>
            <a:r>
              <a:rPr lang="it-IT" b="1" dirty="0"/>
              <a:t>graphs/</a:t>
            </a:r>
            <a:r>
              <a:rPr lang="it-IT" dirty="0"/>
              <a:t> raccoglie tutte le visualizzazioni generate. Questi grafici ci aiutano a comprendere meglio i dati e comunicano i risultati in maniera visiva, agevolando l'interpretazione dei trend e dei pattern.</a:t>
            </a:r>
          </a:p>
          <a:p>
            <a:endParaRPr lang="it-IT" dirty="0"/>
          </a:p>
          <a:p>
            <a:r>
              <a:rPr lang="it-IT" dirty="0"/>
              <a:t>Per tracciare l'evoluzione dei nostri esperimenti, la cartella </a:t>
            </a:r>
            <a:r>
              <a:rPr lang="it-IT" b="1" dirty="0" err="1"/>
              <a:t>logs&amp;metrics</a:t>
            </a:r>
            <a:r>
              <a:rPr lang="it-IT" b="1" dirty="0"/>
              <a:t>/</a:t>
            </a:r>
            <a:r>
              <a:rPr lang="it-IT" dirty="0"/>
              <a:t> conserva tutti i log e le metriche relative all'addestramento e alla valutazione dei modelli. Questo ci permette di monitorare l'efficacia e le prestazioni del modello nel tempo, facilitando il debugging e il miglioramento continuo.</a:t>
            </a:r>
          </a:p>
          <a:p>
            <a:endParaRPr lang="it-IT" dirty="0"/>
          </a:p>
          <a:p>
            <a:r>
              <a:rPr lang="it-IT" dirty="0"/>
              <a:t>I modelli salvati per il riutilizzo o il deployment futuro sono conservati nella cartella </a:t>
            </a:r>
            <a:r>
              <a:rPr lang="it-IT" b="1" dirty="0"/>
              <a:t>models/</a:t>
            </a:r>
            <a:r>
              <a:rPr lang="it-IT" dirty="0"/>
              <a:t>. Questo ci consente di conservare diverse versioni dei modelli e scegliere quella ottimale in base ai risultati ottenuti.</a:t>
            </a:r>
          </a:p>
          <a:p>
            <a:endParaRPr lang="it-IT" dirty="0"/>
          </a:p>
          <a:p>
            <a:r>
              <a:rPr lang="it-IT" dirty="0"/>
              <a:t>Abbiamo anche creato una libreria interna, organizzata nella directory </a:t>
            </a:r>
            <a:r>
              <a:rPr lang="it-IT" b="1" dirty="0"/>
              <a:t>myLib/</a:t>
            </a:r>
            <a:r>
              <a:rPr lang="it-IT" dirty="0"/>
              <a:t>, che contiene utility e documentazione rilevanti per il progetto. Qui abbiamo raggruppato le funzioni e gli script che possono essere riutilizzati in più parti del progetto.</a:t>
            </a:r>
          </a:p>
          <a:p>
            <a:endParaRPr lang="it-IT" dirty="0"/>
          </a:p>
          <a:p>
            <a:r>
              <a:rPr lang="it-IT" dirty="0"/>
              <a:t>La sezione </a:t>
            </a:r>
            <a:r>
              <a:rPr lang="it-IT" b="1" dirty="0"/>
              <a:t>notebooks/</a:t>
            </a:r>
            <a:r>
              <a:rPr lang="it-IT" dirty="0"/>
              <a:t> ospita tutti i Jupyter notebooks utilizzati nelle varie fasi del progetto. È divisa in tre sottocategorie:</a:t>
            </a:r>
          </a:p>
          <a:p>
            <a:pPr>
              <a:buFont typeface="Arial" panose="020B0604020202020204" pitchFamily="34" charset="0"/>
              <a:buChar char="•"/>
            </a:pPr>
            <a:r>
              <a:rPr lang="it-IT" b="1" dirty="0"/>
              <a:t>development/</a:t>
            </a:r>
            <a:r>
              <a:rPr lang="it-IT" dirty="0"/>
              <a:t>, dove vengono sviluppati i modelli.</a:t>
            </a:r>
          </a:p>
          <a:p>
            <a:pPr>
              <a:buFont typeface="Arial" panose="020B0604020202020204" pitchFamily="34" charset="0"/>
              <a:buChar char="•"/>
            </a:pPr>
            <a:r>
              <a:rPr lang="it-IT" b="1" dirty="0"/>
              <a:t>EDA/</a:t>
            </a:r>
            <a:r>
              <a:rPr lang="it-IT" dirty="0"/>
              <a:t>, dedicata all'analisi esplorativa dei dati (</a:t>
            </a:r>
            <a:r>
              <a:rPr lang="it-IT" dirty="0" err="1"/>
              <a:t>Exploratory</a:t>
            </a:r>
            <a:r>
              <a:rPr lang="it-IT" dirty="0"/>
              <a:t> Data Analysis).</a:t>
            </a:r>
          </a:p>
          <a:p>
            <a:pPr>
              <a:buFont typeface="Arial" panose="020B0604020202020204" pitchFamily="34" charset="0"/>
              <a:buChar char="•"/>
            </a:pPr>
            <a:r>
              <a:rPr lang="it-IT" b="1" dirty="0"/>
              <a:t>experiments/</a:t>
            </a:r>
            <a:r>
              <a:rPr lang="it-IT" dirty="0"/>
              <a:t>, dove testiamo idee e ipotesi.</a:t>
            </a:r>
          </a:p>
          <a:p>
            <a:pPr>
              <a:buFont typeface="Arial" panose="020B0604020202020204" pitchFamily="34" charset="0"/>
              <a:buChar char="•"/>
            </a:pPr>
            <a:endParaRPr lang="it-IT" dirty="0"/>
          </a:p>
          <a:p>
            <a:r>
              <a:rPr lang="it-IT" dirty="0"/>
              <a:t>La parte principale del codice è contenuta nella cartella </a:t>
            </a:r>
            <a:r>
              <a:rPr lang="it-IT" b="1" dirty="0"/>
              <a:t>src/</a:t>
            </a:r>
            <a:r>
              <a:rPr lang="it-IT" dirty="0"/>
              <a:t>. Qui abbiamo creato una sottodirectory </a:t>
            </a:r>
            <a:r>
              <a:rPr lang="it-IT" b="1" dirty="0" err="1"/>
              <a:t>data_prep</a:t>
            </a:r>
            <a:r>
              <a:rPr lang="it-IT" b="1" dirty="0"/>
              <a:t>/</a:t>
            </a:r>
            <a:r>
              <a:rPr lang="it-IT" dirty="0"/>
              <a:t> che contiene tutti gli script di preparazione dei dati, inclusi quelli per la pulizia, l'estrazione delle caratteristiche e la selezione delle variabili più rilevanti. Lo script </a:t>
            </a:r>
            <a:r>
              <a:rPr lang="it-IT" b="1" dirty="0"/>
              <a:t>init.py</a:t>
            </a:r>
            <a:r>
              <a:rPr lang="it-IT" dirty="0"/>
              <a:t> funge da </a:t>
            </a:r>
            <a:r>
              <a:rPr lang="it-IT" dirty="0" err="1"/>
              <a:t>inizializzatore</a:t>
            </a:r>
            <a:r>
              <a:rPr lang="it-IT" dirty="0"/>
              <a:t>, permettendoci di trattare questa cartella come un package Python.</a:t>
            </a:r>
          </a:p>
          <a:p>
            <a:endParaRPr lang="it-IT" dirty="0"/>
          </a:p>
          <a:p>
            <a:r>
              <a:rPr lang="it-IT" dirty="0"/>
              <a:t>Abbiamo incluso anche file di configurazione essenziali per il progetto, come </a:t>
            </a:r>
            <a:r>
              <a:rPr lang="it-IT" b="1" dirty="0"/>
              <a:t>.gitignore</a:t>
            </a:r>
            <a:r>
              <a:rPr lang="it-IT" dirty="0"/>
              <a:t>, per specificare i file da escludere nel sistema di controllo delle versioni </a:t>
            </a:r>
            <a:r>
              <a:rPr lang="it-IT" dirty="0" err="1"/>
              <a:t>Git</a:t>
            </a:r>
            <a:r>
              <a:rPr lang="it-IT" dirty="0"/>
              <a:t>, e </a:t>
            </a:r>
            <a:r>
              <a:rPr lang="it-IT" b="1" dirty="0" err="1"/>
              <a:t>config.yaml</a:t>
            </a:r>
            <a:r>
              <a:rPr lang="it-IT" dirty="0"/>
              <a:t>, che contiene i parametri di configurazione del progetto.</a:t>
            </a:r>
          </a:p>
          <a:p>
            <a:endParaRPr lang="it-IT" dirty="0"/>
          </a:p>
          <a:p>
            <a:r>
              <a:rPr lang="it-IT" dirty="0"/>
              <a:t>Infine, il file </a:t>
            </a:r>
            <a:r>
              <a:rPr lang="it-IT" b="1" dirty="0"/>
              <a:t>main.py</a:t>
            </a:r>
            <a:r>
              <a:rPr lang="it-IT" dirty="0"/>
              <a:t> rappresenta lo script principale, che esegue l'intero progetto. Insieme a </a:t>
            </a:r>
            <a:r>
              <a:rPr lang="it-IT" b="1" dirty="0"/>
              <a:t>requirements.txt</a:t>
            </a:r>
            <a:r>
              <a:rPr lang="it-IT" dirty="0"/>
              <a:t>, che specifica tutte le dipendenze necessarie, e </a:t>
            </a:r>
            <a:r>
              <a:rPr lang="it-IT" b="1" dirty="0"/>
              <a:t>setup.py</a:t>
            </a:r>
            <a:r>
              <a:rPr lang="it-IT" dirty="0"/>
              <a:t>, che gestisce l'installazione del package, questi file garantiscono la completa portabilità e riproducibilità del progetto.</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3</a:t>
            </a:fld>
            <a:endParaRPr lang="it-IT"/>
          </a:p>
        </p:txBody>
      </p:sp>
    </p:spTree>
    <p:extLst>
      <p:ext uri="{BB962C8B-B14F-4D97-AF65-F5344CB8AC3E}">
        <p14:creationId xmlns:p14="http://schemas.microsoft.com/office/powerpoint/2010/main" val="1989200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4</a:t>
            </a:fld>
            <a:endParaRPr lang="it-IT"/>
          </a:p>
        </p:txBody>
      </p:sp>
    </p:spTree>
    <p:extLst>
      <p:ext uri="{BB962C8B-B14F-4D97-AF65-F5344CB8AC3E}">
        <p14:creationId xmlns:p14="http://schemas.microsoft.com/office/powerpoint/2010/main" val="1723940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5</a:t>
            </a:fld>
            <a:endParaRPr lang="it-IT"/>
          </a:p>
        </p:txBody>
      </p:sp>
    </p:spTree>
    <p:extLst>
      <p:ext uri="{BB962C8B-B14F-4D97-AF65-F5344CB8AC3E}">
        <p14:creationId xmlns:p14="http://schemas.microsoft.com/office/powerpoint/2010/main" val="3358955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 della Correlazione</a:t>
            </a:r>
            <a:r>
              <a:rPr lang="it-IT" dirty="0"/>
              <a:t>:</a:t>
            </a:r>
          </a:p>
          <a:p>
            <a:pPr>
              <a:buFont typeface="Arial" panose="020B0604020202020204" pitchFamily="34" charset="0"/>
              <a:buChar char="•"/>
            </a:pPr>
            <a:r>
              <a:rPr lang="it-IT" dirty="0"/>
              <a:t>Crea e salva una heatmap che mostra la matrice di correlazione.</a:t>
            </a:r>
          </a:p>
          <a:p>
            <a:r>
              <a:rPr lang="it-IT" b="1" dirty="0"/>
              <a:t>Esportazione del Dataset</a:t>
            </a:r>
            <a:r>
              <a:rPr lang="it-IT" dirty="0"/>
              <a:t>:</a:t>
            </a:r>
          </a:p>
          <a:p>
            <a:pPr>
              <a:buFont typeface="Arial" panose="020B0604020202020204" pitchFamily="34" charset="0"/>
              <a:buChar char="•"/>
            </a:pPr>
            <a:r>
              <a:rPr lang="it-IT" dirty="0"/>
              <a:t>Salva il dataset finale con le caratteristiche selezionate in un file .parquet per utilizzo futuro.</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6</a:t>
            </a:fld>
            <a:endParaRPr lang="it-IT"/>
          </a:p>
        </p:txBody>
      </p:sp>
    </p:spTree>
    <p:extLst>
      <p:ext uri="{BB962C8B-B14F-4D97-AF65-F5344CB8AC3E}">
        <p14:creationId xmlns:p14="http://schemas.microsoft.com/office/powerpoint/2010/main" val="1898108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 della Correlazione</a:t>
            </a:r>
            <a:r>
              <a:rPr lang="it-IT" dirty="0"/>
              <a:t>:</a:t>
            </a:r>
          </a:p>
          <a:p>
            <a:pPr>
              <a:buFont typeface="Arial" panose="020B0604020202020204" pitchFamily="34" charset="0"/>
              <a:buChar char="•"/>
            </a:pPr>
            <a:r>
              <a:rPr lang="it-IT" dirty="0"/>
              <a:t>Crea e salva una heatmap che mostra la matrice di correlazione.</a:t>
            </a:r>
          </a:p>
          <a:p>
            <a:r>
              <a:rPr lang="it-IT" b="1" dirty="0"/>
              <a:t>Esportazione del Dataset</a:t>
            </a:r>
            <a:r>
              <a:rPr lang="it-IT" dirty="0"/>
              <a:t>:</a:t>
            </a:r>
          </a:p>
          <a:p>
            <a:pPr>
              <a:buFont typeface="Arial" panose="020B0604020202020204" pitchFamily="34" charset="0"/>
              <a:buChar char="•"/>
            </a:pPr>
            <a:r>
              <a:rPr lang="it-IT" dirty="0"/>
              <a:t>Salva il dataset finale con le caratteristiche selezionate in un file .parquet per utilizzo futuro.</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7</a:t>
            </a:fld>
            <a:endParaRPr lang="it-IT"/>
          </a:p>
        </p:txBody>
      </p:sp>
    </p:spTree>
    <p:extLst>
      <p:ext uri="{BB962C8B-B14F-4D97-AF65-F5344CB8AC3E}">
        <p14:creationId xmlns:p14="http://schemas.microsoft.com/office/powerpoint/2010/main" val="3804556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a:t>
            </a:r>
            <a:r>
              <a:rPr lang="it-IT" dirty="0"/>
              <a:t>: Vengono creati grafici come istogrammi e boxplot per visualizzare la distribuzione degli incrementi percentuali.</a:t>
            </a:r>
          </a:p>
          <a:p>
            <a:r>
              <a:rPr lang="it-IT" b="1" dirty="0"/>
              <a:t>Integrazione nel dataset</a:t>
            </a:r>
            <a:r>
              <a:rPr lang="it-IT" dirty="0"/>
              <a:t>: La classificazione degli incrementi viene aggiunta al dataset originale.</a:t>
            </a:r>
          </a:p>
          <a:p>
            <a:r>
              <a:rPr lang="it-IT" b="1" dirty="0"/>
              <a:t>Esportazione del risultato</a:t>
            </a:r>
            <a:r>
              <a:rPr lang="it-IT" dirty="0"/>
              <a:t>: Il dataset modificato viene restituito, pronto per essere usato in ulteriori analisi o modelli.</a:t>
            </a:r>
          </a:p>
          <a:p>
            <a:endParaRPr lang="it-IT" dirty="0"/>
          </a:p>
          <a:p>
            <a:endParaRPr lang="it-IT" dirty="0"/>
          </a:p>
          <a:p>
            <a:r>
              <a:rPr lang="it-IT" dirty="0"/>
              <a:t>Da sistemare la classificazione dell’incremento </a:t>
            </a:r>
          </a:p>
        </p:txBody>
      </p:sp>
      <p:sp>
        <p:nvSpPr>
          <p:cNvPr id="4" name="Segnaposto numero diapositiva 3"/>
          <p:cNvSpPr>
            <a:spLocks noGrp="1"/>
          </p:cNvSpPr>
          <p:nvPr>
            <p:ph type="sldNum" sz="quarter" idx="5"/>
          </p:nvPr>
        </p:nvSpPr>
        <p:spPr/>
        <p:txBody>
          <a:bodyPr/>
          <a:lstStyle/>
          <a:p>
            <a:fld id="{992A8AA5-5C2A-408C-9570-0BDBDC528AD9}" type="slidenum">
              <a:rPr lang="it-IT" smtClean="0"/>
              <a:t>8</a:t>
            </a:fld>
            <a:endParaRPr lang="it-IT"/>
          </a:p>
        </p:txBody>
      </p:sp>
    </p:spTree>
    <p:extLst>
      <p:ext uri="{BB962C8B-B14F-4D97-AF65-F5344CB8AC3E}">
        <p14:creationId xmlns:p14="http://schemas.microsoft.com/office/powerpoint/2010/main" val="3471743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a:t>
            </a:r>
            <a:r>
              <a:rPr lang="it-IT" dirty="0"/>
              <a:t>: Vengono creati grafici come istogrammi e boxplot per visualizzare la distribuzione degli incrementi percentuali.</a:t>
            </a:r>
          </a:p>
          <a:p>
            <a:r>
              <a:rPr lang="it-IT" b="1" dirty="0"/>
              <a:t>Integrazione nel dataset</a:t>
            </a:r>
            <a:r>
              <a:rPr lang="it-IT" dirty="0"/>
              <a:t>: La classificazione degli incrementi viene aggiunta al dataset originale.</a:t>
            </a:r>
          </a:p>
          <a:p>
            <a:r>
              <a:rPr lang="it-IT" b="1" dirty="0"/>
              <a:t>Esportazione del risultato</a:t>
            </a:r>
            <a:r>
              <a:rPr lang="it-IT" dirty="0"/>
              <a:t>: Il dataset modificato viene restituito, pronto per essere usato in ulteriori analisi o modelli.</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9</a:t>
            </a:fld>
            <a:endParaRPr lang="it-IT"/>
          </a:p>
        </p:txBody>
      </p:sp>
    </p:spTree>
    <p:extLst>
      <p:ext uri="{BB962C8B-B14F-4D97-AF65-F5344CB8AC3E}">
        <p14:creationId xmlns:p14="http://schemas.microsoft.com/office/powerpoint/2010/main" val="536059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processo di modellizzazione utilizza l'algoritmo K-</a:t>
            </a:r>
            <a:r>
              <a:rPr lang="it-IT" dirty="0" err="1"/>
              <a:t>Modes</a:t>
            </a:r>
            <a:r>
              <a:rPr lang="it-IT" dirty="0"/>
              <a:t> per eseguire il clustering dei dati categoriali. I principali passaggi includono:1.Elbow Method: Utilizzato per determinare il numero ottimale di cluster. Viene eseguita una valutazione dei costi per diversi numeri di cluster, visualizzati su un grafico, per identificare il punto in cui la riduzione del costo si stabilizza.2.K-Modes Clustering:	-Funzionamento di K-</a:t>
            </a:r>
            <a:r>
              <a:rPr lang="it-IT" dirty="0" err="1"/>
              <a:t>Modes</a:t>
            </a:r>
            <a:r>
              <a:rPr lang="it-IT" dirty="0"/>
              <a:t>: A differenza del K-Means, che utilizza la distanza euclidea e le medie per identificare i centroidi nei dati numerici, il K-</a:t>
            </a:r>
            <a:r>
              <a:rPr lang="it-IT" dirty="0" err="1"/>
              <a:t>Modes</a:t>
            </a:r>
            <a:r>
              <a:rPr lang="it-IT" dirty="0"/>
              <a:t> utilizza una misura di dissimilarità basata su corrispondenze per i dati categoriali. Invece di calcolare una media, l’algoritmo determina la moda (valore più frequente) di ciascuna variabile categoriale per definire i centroidi dei cluster.	-L'algoritmo funziona attraverso iterazioni in cui:		1.Vengono assegnate inizialmente delle modalità casuali (centroidi) ai cluster.		2.Ogni osservazione viene assegnata al cluster con il centroide più simile, secondo la dissimilarità categoriale.		3.I centroidi vengono aggiornati per minimizzare la dissimilarità totale tra le osservazioni e i centroidi assegnati.	-Il processo continua finché non viene raggiunta la convergenza, cioè quando i cluster non cambiano più.3.Inizializzazione: Per migliorare la stabilità del modello, abbiamo scelto un'inizializzazione di 15, il che significa che l'algoritmo viene eseguito 15 volte con diverse condizioni iniziali. Questo aiuta a ridurre il rischio di ottenere un risultato subottimale dovuto alla casualità nell'assegnazione iniziale dei centroidi, assicurando che il modello converga verso una soluzione migliore.</a:t>
            </a:r>
          </a:p>
        </p:txBody>
      </p:sp>
      <p:sp>
        <p:nvSpPr>
          <p:cNvPr id="4" name="Segnaposto numero diapositiva 3"/>
          <p:cNvSpPr>
            <a:spLocks noGrp="1"/>
          </p:cNvSpPr>
          <p:nvPr>
            <p:ph type="sldNum" sz="quarter" idx="5"/>
          </p:nvPr>
        </p:nvSpPr>
        <p:spPr/>
        <p:txBody>
          <a:bodyPr/>
          <a:lstStyle/>
          <a:p>
            <a:fld id="{992A8AA5-5C2A-408C-9570-0BDBDC528AD9}" type="slidenum">
              <a:rPr lang="it-IT" smtClean="0"/>
              <a:t>10</a:t>
            </a:fld>
            <a:endParaRPr lang="it-IT"/>
          </a:p>
        </p:txBody>
      </p:sp>
    </p:spTree>
    <p:extLst>
      <p:ext uri="{BB962C8B-B14F-4D97-AF65-F5344CB8AC3E}">
        <p14:creationId xmlns:p14="http://schemas.microsoft.com/office/powerpoint/2010/main" val="114992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49593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498973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54107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222935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66981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47485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122188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44698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75069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68004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336438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9/18/2024</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‹N›</a:t>
            </a:fld>
            <a:endParaRPr lang="en-US" dirty="0"/>
          </a:p>
        </p:txBody>
      </p:sp>
    </p:spTree>
    <p:extLst>
      <p:ext uri="{BB962C8B-B14F-4D97-AF65-F5344CB8AC3E}">
        <p14:creationId xmlns:p14="http://schemas.microsoft.com/office/powerpoint/2010/main" val="3393791597"/>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4" r:id="rId10"/>
    <p:sldLayoutId id="2147483773"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htmlpreview.github.io/?https://github.com/AlessiaRossi/Teleassistance-Supervised-Clustering/blob/main/graphs/analysis/bar_charts.html"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htmlpreview.github.io/?https://github.com/AlessiaRossi/Teleassistance-Supervised-Clustering/blob/main/graphs/analysis/heatmap.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htmlpreview.github.io/?https://github.com/AlessiaRossi/Teleassistance-Supervised-Clustering/blob/main/graphs/analysis/scatter_map.html" TargetMode="Externa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htmlpreview.github.io/?https://github.com/AlessiaRossi/Teleassistance-Supervised-Clustering/blob/main/graphs/analysis/gender_chart.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htmlpreview.github.io/?https://github.com/AlessiaRossi/Teleassistance-Supervised-Clustering/blob/main/graphs/analysis/scatter_plot_professional.html" TargetMode="Externa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htmlpreview.github.io/?https://github.com/AlessiaRossi/Teleassistance-Supervised-Clustering/blob/main/graphs/analysis/scatter_plot_structure.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accent1">
                <a:lumMod val="5000"/>
                <a:lumOff val="95000"/>
              </a:schemeClr>
            </a:gs>
            <a:gs pos="81000">
              <a:schemeClr val="accent1">
                <a:lumMod val="45000"/>
                <a:lumOff val="55000"/>
              </a:schemeClr>
            </a:gs>
            <a:gs pos="92000">
              <a:schemeClr val="accent1">
                <a:lumMod val="45000"/>
                <a:lumOff val="55000"/>
              </a:schemeClr>
            </a:gs>
            <a:gs pos="100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useBgFill="1">
        <p:nvSpPr>
          <p:cNvPr id="1086" name="Rectangle 1043">
            <a:extLst>
              <a:ext uri="{FF2B5EF4-FFF2-40B4-BE49-F238E27FC236}">
                <a16:creationId xmlns:a16="http://schemas.microsoft.com/office/drawing/2014/main" id="{5008198D-FCF3-41E4-A622-7191D7174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igura a mano libera 6">
            <a:extLst>
              <a:ext uri="{FF2B5EF4-FFF2-40B4-BE49-F238E27FC236}">
                <a16:creationId xmlns:a16="http://schemas.microsoft.com/office/drawing/2014/main" id="{732956AA-D99A-8792-7A0B-1645EE828149}"/>
              </a:ext>
            </a:extLst>
          </p:cNvPr>
          <p:cNvSpPr/>
          <p:nvPr/>
        </p:nvSpPr>
        <p:spPr>
          <a:xfrm>
            <a:off x="2812330" y="-267149"/>
            <a:ext cx="10346542" cy="8169538"/>
          </a:xfrm>
          <a:custGeom>
            <a:avLst/>
            <a:gdLst>
              <a:gd name="connsiteX0" fmla="*/ 4867069 w 10346542"/>
              <a:gd name="connsiteY0" fmla="*/ 7255138 h 8169538"/>
              <a:gd name="connsiteX1" fmla="*/ 5470573 w 10346542"/>
              <a:gd name="connsiteY1" fmla="*/ 7255138 h 8169538"/>
              <a:gd name="connsiteX2" fmla="*/ 5699173 w 10346542"/>
              <a:gd name="connsiteY2" fmla="*/ 7712338 h 8169538"/>
              <a:gd name="connsiteX3" fmla="*/ 5470573 w 10346542"/>
              <a:gd name="connsiteY3" fmla="*/ 8169538 h 8169538"/>
              <a:gd name="connsiteX4" fmla="*/ 4867069 w 10346542"/>
              <a:gd name="connsiteY4" fmla="*/ 8169538 h 8169538"/>
              <a:gd name="connsiteX5" fmla="*/ 4638469 w 10346542"/>
              <a:gd name="connsiteY5" fmla="*/ 7712338 h 8169538"/>
              <a:gd name="connsiteX6" fmla="*/ 8582577 w 10346542"/>
              <a:gd name="connsiteY6" fmla="*/ 7254758 h 8169538"/>
              <a:gd name="connsiteX7" fmla="*/ 9186081 w 10346542"/>
              <a:gd name="connsiteY7" fmla="*/ 7254758 h 8169538"/>
              <a:gd name="connsiteX8" fmla="*/ 9414681 w 10346542"/>
              <a:gd name="connsiteY8" fmla="*/ 7711958 h 8169538"/>
              <a:gd name="connsiteX9" fmla="*/ 9186081 w 10346542"/>
              <a:gd name="connsiteY9" fmla="*/ 8169158 h 8169538"/>
              <a:gd name="connsiteX10" fmla="*/ 8582577 w 10346542"/>
              <a:gd name="connsiteY10" fmla="*/ 8169158 h 8169538"/>
              <a:gd name="connsiteX11" fmla="*/ 8353977 w 10346542"/>
              <a:gd name="connsiteY11" fmla="*/ 7711958 h 8169538"/>
              <a:gd name="connsiteX12" fmla="*/ 6729272 w 10346542"/>
              <a:gd name="connsiteY12" fmla="*/ 7254758 h 8169538"/>
              <a:gd name="connsiteX13" fmla="*/ 7332776 w 10346542"/>
              <a:gd name="connsiteY13" fmla="*/ 7254758 h 8169538"/>
              <a:gd name="connsiteX14" fmla="*/ 7561376 w 10346542"/>
              <a:gd name="connsiteY14" fmla="*/ 7711958 h 8169538"/>
              <a:gd name="connsiteX15" fmla="*/ 7332776 w 10346542"/>
              <a:gd name="connsiteY15" fmla="*/ 8169158 h 8169538"/>
              <a:gd name="connsiteX16" fmla="*/ 6729272 w 10346542"/>
              <a:gd name="connsiteY16" fmla="*/ 8169158 h 8169538"/>
              <a:gd name="connsiteX17" fmla="*/ 6500672 w 10346542"/>
              <a:gd name="connsiteY17" fmla="*/ 7711958 h 8169538"/>
              <a:gd name="connsiteX18" fmla="*/ 3027327 w 10346542"/>
              <a:gd name="connsiteY18" fmla="*/ 7206424 h 8169538"/>
              <a:gd name="connsiteX19" fmla="*/ 3630831 w 10346542"/>
              <a:gd name="connsiteY19" fmla="*/ 7206424 h 8169538"/>
              <a:gd name="connsiteX20" fmla="*/ 3859431 w 10346542"/>
              <a:gd name="connsiteY20" fmla="*/ 7663624 h 8169538"/>
              <a:gd name="connsiteX21" fmla="*/ 3630831 w 10346542"/>
              <a:gd name="connsiteY21" fmla="*/ 8120824 h 8169538"/>
              <a:gd name="connsiteX22" fmla="*/ 3027327 w 10346542"/>
              <a:gd name="connsiteY22" fmla="*/ 8120824 h 8169538"/>
              <a:gd name="connsiteX23" fmla="*/ 2798727 w 10346542"/>
              <a:gd name="connsiteY23" fmla="*/ 7663624 h 8169538"/>
              <a:gd name="connsiteX24" fmla="*/ 1174022 w 10346542"/>
              <a:gd name="connsiteY24" fmla="*/ 7206424 h 8169538"/>
              <a:gd name="connsiteX25" fmla="*/ 1777526 w 10346542"/>
              <a:gd name="connsiteY25" fmla="*/ 7206424 h 8169538"/>
              <a:gd name="connsiteX26" fmla="*/ 2006126 w 10346542"/>
              <a:gd name="connsiteY26" fmla="*/ 7663624 h 8169538"/>
              <a:gd name="connsiteX27" fmla="*/ 1777526 w 10346542"/>
              <a:gd name="connsiteY27" fmla="*/ 8120824 h 8169538"/>
              <a:gd name="connsiteX28" fmla="*/ 1174022 w 10346542"/>
              <a:gd name="connsiteY28" fmla="*/ 8120824 h 8169538"/>
              <a:gd name="connsiteX29" fmla="*/ 945422 w 10346542"/>
              <a:gd name="connsiteY29" fmla="*/ 7663624 h 8169538"/>
              <a:gd name="connsiteX30" fmla="*/ 5798930 w 10346542"/>
              <a:gd name="connsiteY30" fmla="*/ 6737116 h 8169538"/>
              <a:gd name="connsiteX31" fmla="*/ 6402434 w 10346542"/>
              <a:gd name="connsiteY31" fmla="*/ 6737116 h 8169538"/>
              <a:gd name="connsiteX32" fmla="*/ 6631034 w 10346542"/>
              <a:gd name="connsiteY32" fmla="*/ 7194316 h 8169538"/>
              <a:gd name="connsiteX33" fmla="*/ 6402434 w 10346542"/>
              <a:gd name="connsiteY33" fmla="*/ 7651516 h 8169538"/>
              <a:gd name="connsiteX34" fmla="*/ 5798930 w 10346542"/>
              <a:gd name="connsiteY34" fmla="*/ 7651516 h 8169538"/>
              <a:gd name="connsiteX35" fmla="*/ 5570330 w 10346542"/>
              <a:gd name="connsiteY35" fmla="*/ 7194316 h 8169538"/>
              <a:gd name="connsiteX36" fmla="*/ 9514438 w 10346542"/>
              <a:gd name="connsiteY36" fmla="*/ 6736736 h 8169538"/>
              <a:gd name="connsiteX37" fmla="*/ 10117942 w 10346542"/>
              <a:gd name="connsiteY37" fmla="*/ 6736736 h 8169538"/>
              <a:gd name="connsiteX38" fmla="*/ 10346542 w 10346542"/>
              <a:gd name="connsiteY38" fmla="*/ 7193936 h 8169538"/>
              <a:gd name="connsiteX39" fmla="*/ 10117942 w 10346542"/>
              <a:gd name="connsiteY39" fmla="*/ 7651136 h 8169538"/>
              <a:gd name="connsiteX40" fmla="*/ 9514438 w 10346542"/>
              <a:gd name="connsiteY40" fmla="*/ 7651136 h 8169538"/>
              <a:gd name="connsiteX41" fmla="*/ 9285838 w 10346542"/>
              <a:gd name="connsiteY41" fmla="*/ 7193936 h 8169538"/>
              <a:gd name="connsiteX42" fmla="*/ 7661133 w 10346542"/>
              <a:gd name="connsiteY42" fmla="*/ 6736736 h 8169538"/>
              <a:gd name="connsiteX43" fmla="*/ 8264637 w 10346542"/>
              <a:gd name="connsiteY43" fmla="*/ 6736736 h 8169538"/>
              <a:gd name="connsiteX44" fmla="*/ 8493237 w 10346542"/>
              <a:gd name="connsiteY44" fmla="*/ 7193936 h 8169538"/>
              <a:gd name="connsiteX45" fmla="*/ 8264637 w 10346542"/>
              <a:gd name="connsiteY45" fmla="*/ 7651136 h 8169538"/>
              <a:gd name="connsiteX46" fmla="*/ 7661133 w 10346542"/>
              <a:gd name="connsiteY46" fmla="*/ 7651136 h 8169538"/>
              <a:gd name="connsiteX47" fmla="*/ 7432533 w 10346542"/>
              <a:gd name="connsiteY47" fmla="*/ 7193936 h 8169538"/>
              <a:gd name="connsiteX48" fmla="*/ 3935208 w 10346542"/>
              <a:gd name="connsiteY48" fmla="*/ 6736735 h 8169538"/>
              <a:gd name="connsiteX49" fmla="*/ 4538712 w 10346542"/>
              <a:gd name="connsiteY49" fmla="*/ 6736735 h 8169538"/>
              <a:gd name="connsiteX50" fmla="*/ 4767312 w 10346542"/>
              <a:gd name="connsiteY50" fmla="*/ 7193935 h 8169538"/>
              <a:gd name="connsiteX51" fmla="*/ 4538712 w 10346542"/>
              <a:gd name="connsiteY51" fmla="*/ 7651135 h 8169538"/>
              <a:gd name="connsiteX52" fmla="*/ 3935208 w 10346542"/>
              <a:gd name="connsiteY52" fmla="*/ 7651135 h 8169538"/>
              <a:gd name="connsiteX53" fmla="*/ 3706608 w 10346542"/>
              <a:gd name="connsiteY53" fmla="*/ 7193935 h 8169538"/>
              <a:gd name="connsiteX54" fmla="*/ 2095466 w 10346542"/>
              <a:gd name="connsiteY54" fmla="*/ 6688401 h 8169538"/>
              <a:gd name="connsiteX55" fmla="*/ 2698970 w 10346542"/>
              <a:gd name="connsiteY55" fmla="*/ 6688401 h 8169538"/>
              <a:gd name="connsiteX56" fmla="*/ 2927570 w 10346542"/>
              <a:gd name="connsiteY56" fmla="*/ 7145601 h 8169538"/>
              <a:gd name="connsiteX57" fmla="*/ 2698970 w 10346542"/>
              <a:gd name="connsiteY57" fmla="*/ 7602801 h 8169538"/>
              <a:gd name="connsiteX58" fmla="*/ 2095466 w 10346542"/>
              <a:gd name="connsiteY58" fmla="*/ 7602801 h 8169538"/>
              <a:gd name="connsiteX59" fmla="*/ 1866866 w 10346542"/>
              <a:gd name="connsiteY59" fmla="*/ 7145601 h 8169538"/>
              <a:gd name="connsiteX60" fmla="*/ 242162 w 10346542"/>
              <a:gd name="connsiteY60" fmla="*/ 6688401 h 8169538"/>
              <a:gd name="connsiteX61" fmla="*/ 845666 w 10346542"/>
              <a:gd name="connsiteY61" fmla="*/ 6688401 h 8169538"/>
              <a:gd name="connsiteX62" fmla="*/ 1074266 w 10346542"/>
              <a:gd name="connsiteY62" fmla="*/ 7145601 h 8169538"/>
              <a:gd name="connsiteX63" fmla="*/ 845666 w 10346542"/>
              <a:gd name="connsiteY63" fmla="*/ 7602801 h 8169538"/>
              <a:gd name="connsiteX64" fmla="*/ 242162 w 10346542"/>
              <a:gd name="connsiteY64" fmla="*/ 7602801 h 8169538"/>
              <a:gd name="connsiteX65" fmla="*/ 13562 w 10346542"/>
              <a:gd name="connsiteY65" fmla="*/ 7145601 h 8169538"/>
              <a:gd name="connsiteX66" fmla="*/ 4867069 w 10346542"/>
              <a:gd name="connsiteY66" fmla="*/ 6219093 h 8169538"/>
              <a:gd name="connsiteX67" fmla="*/ 5470573 w 10346542"/>
              <a:gd name="connsiteY67" fmla="*/ 6219093 h 8169538"/>
              <a:gd name="connsiteX68" fmla="*/ 5699173 w 10346542"/>
              <a:gd name="connsiteY68" fmla="*/ 6676293 h 8169538"/>
              <a:gd name="connsiteX69" fmla="*/ 5470573 w 10346542"/>
              <a:gd name="connsiteY69" fmla="*/ 7133493 h 8169538"/>
              <a:gd name="connsiteX70" fmla="*/ 4867069 w 10346542"/>
              <a:gd name="connsiteY70" fmla="*/ 7133493 h 8169538"/>
              <a:gd name="connsiteX71" fmla="*/ 4638469 w 10346542"/>
              <a:gd name="connsiteY71" fmla="*/ 6676293 h 8169538"/>
              <a:gd name="connsiteX72" fmla="*/ 8582577 w 10346542"/>
              <a:gd name="connsiteY72" fmla="*/ 6218713 h 8169538"/>
              <a:gd name="connsiteX73" fmla="*/ 9186081 w 10346542"/>
              <a:gd name="connsiteY73" fmla="*/ 6218713 h 8169538"/>
              <a:gd name="connsiteX74" fmla="*/ 9414681 w 10346542"/>
              <a:gd name="connsiteY74" fmla="*/ 6675913 h 8169538"/>
              <a:gd name="connsiteX75" fmla="*/ 9186081 w 10346542"/>
              <a:gd name="connsiteY75" fmla="*/ 7133113 h 8169538"/>
              <a:gd name="connsiteX76" fmla="*/ 8582577 w 10346542"/>
              <a:gd name="connsiteY76" fmla="*/ 7133113 h 8169538"/>
              <a:gd name="connsiteX77" fmla="*/ 8353977 w 10346542"/>
              <a:gd name="connsiteY77" fmla="*/ 6675913 h 8169538"/>
              <a:gd name="connsiteX78" fmla="*/ 6729272 w 10346542"/>
              <a:gd name="connsiteY78" fmla="*/ 6218713 h 8169538"/>
              <a:gd name="connsiteX79" fmla="*/ 7332776 w 10346542"/>
              <a:gd name="connsiteY79" fmla="*/ 6218713 h 8169538"/>
              <a:gd name="connsiteX80" fmla="*/ 7561376 w 10346542"/>
              <a:gd name="connsiteY80" fmla="*/ 6675913 h 8169538"/>
              <a:gd name="connsiteX81" fmla="*/ 7332776 w 10346542"/>
              <a:gd name="connsiteY81" fmla="*/ 7133113 h 8169538"/>
              <a:gd name="connsiteX82" fmla="*/ 6729272 w 10346542"/>
              <a:gd name="connsiteY82" fmla="*/ 7133113 h 8169538"/>
              <a:gd name="connsiteX83" fmla="*/ 6500672 w 10346542"/>
              <a:gd name="connsiteY83" fmla="*/ 6675913 h 8169538"/>
              <a:gd name="connsiteX84" fmla="*/ 3027327 w 10346542"/>
              <a:gd name="connsiteY84" fmla="*/ 6155823 h 8169538"/>
              <a:gd name="connsiteX85" fmla="*/ 3630831 w 10346542"/>
              <a:gd name="connsiteY85" fmla="*/ 6155823 h 8169538"/>
              <a:gd name="connsiteX86" fmla="*/ 3859431 w 10346542"/>
              <a:gd name="connsiteY86" fmla="*/ 6613023 h 8169538"/>
              <a:gd name="connsiteX87" fmla="*/ 3630831 w 10346542"/>
              <a:gd name="connsiteY87" fmla="*/ 7070223 h 8169538"/>
              <a:gd name="connsiteX88" fmla="*/ 3027327 w 10346542"/>
              <a:gd name="connsiteY88" fmla="*/ 7070223 h 8169538"/>
              <a:gd name="connsiteX89" fmla="*/ 2798727 w 10346542"/>
              <a:gd name="connsiteY89" fmla="*/ 6613023 h 8169538"/>
              <a:gd name="connsiteX90" fmla="*/ 1163605 w 10346542"/>
              <a:gd name="connsiteY90" fmla="*/ 6155823 h 8169538"/>
              <a:gd name="connsiteX91" fmla="*/ 1767109 w 10346542"/>
              <a:gd name="connsiteY91" fmla="*/ 6155823 h 8169538"/>
              <a:gd name="connsiteX92" fmla="*/ 1995709 w 10346542"/>
              <a:gd name="connsiteY92" fmla="*/ 6613023 h 8169538"/>
              <a:gd name="connsiteX93" fmla="*/ 1767109 w 10346542"/>
              <a:gd name="connsiteY93" fmla="*/ 7070223 h 8169538"/>
              <a:gd name="connsiteX94" fmla="*/ 1163605 w 10346542"/>
              <a:gd name="connsiteY94" fmla="*/ 7070223 h 8169538"/>
              <a:gd name="connsiteX95" fmla="*/ 935005 w 10346542"/>
              <a:gd name="connsiteY95" fmla="*/ 6613023 h 8169538"/>
              <a:gd name="connsiteX96" fmla="*/ 3935208 w 10346542"/>
              <a:gd name="connsiteY96" fmla="*/ 5699003 h 8169538"/>
              <a:gd name="connsiteX97" fmla="*/ 4538712 w 10346542"/>
              <a:gd name="connsiteY97" fmla="*/ 5699003 h 8169538"/>
              <a:gd name="connsiteX98" fmla="*/ 4767312 w 10346542"/>
              <a:gd name="connsiteY98" fmla="*/ 6156203 h 8169538"/>
              <a:gd name="connsiteX99" fmla="*/ 4538712 w 10346542"/>
              <a:gd name="connsiteY99" fmla="*/ 6613403 h 8169538"/>
              <a:gd name="connsiteX100" fmla="*/ 3935208 w 10346542"/>
              <a:gd name="connsiteY100" fmla="*/ 6613403 h 8169538"/>
              <a:gd name="connsiteX101" fmla="*/ 3706608 w 10346542"/>
              <a:gd name="connsiteY101" fmla="*/ 6156203 h 8169538"/>
              <a:gd name="connsiteX102" fmla="*/ 9514438 w 10346542"/>
              <a:gd name="connsiteY102" fmla="*/ 5698623 h 8169538"/>
              <a:gd name="connsiteX103" fmla="*/ 10117942 w 10346542"/>
              <a:gd name="connsiteY103" fmla="*/ 5698623 h 8169538"/>
              <a:gd name="connsiteX104" fmla="*/ 10346542 w 10346542"/>
              <a:gd name="connsiteY104" fmla="*/ 6155823 h 8169538"/>
              <a:gd name="connsiteX105" fmla="*/ 10117942 w 10346542"/>
              <a:gd name="connsiteY105" fmla="*/ 6613023 h 8169538"/>
              <a:gd name="connsiteX106" fmla="*/ 9514438 w 10346542"/>
              <a:gd name="connsiteY106" fmla="*/ 6613023 h 8169538"/>
              <a:gd name="connsiteX107" fmla="*/ 9285838 w 10346542"/>
              <a:gd name="connsiteY107" fmla="*/ 6155823 h 8169538"/>
              <a:gd name="connsiteX108" fmla="*/ 7650716 w 10346542"/>
              <a:gd name="connsiteY108" fmla="*/ 5698623 h 8169538"/>
              <a:gd name="connsiteX109" fmla="*/ 8254220 w 10346542"/>
              <a:gd name="connsiteY109" fmla="*/ 5698623 h 8169538"/>
              <a:gd name="connsiteX110" fmla="*/ 8482820 w 10346542"/>
              <a:gd name="connsiteY110" fmla="*/ 6155823 h 8169538"/>
              <a:gd name="connsiteX111" fmla="*/ 8254220 w 10346542"/>
              <a:gd name="connsiteY111" fmla="*/ 6613023 h 8169538"/>
              <a:gd name="connsiteX112" fmla="*/ 7650716 w 10346542"/>
              <a:gd name="connsiteY112" fmla="*/ 6613023 h 8169538"/>
              <a:gd name="connsiteX113" fmla="*/ 7422116 w 10346542"/>
              <a:gd name="connsiteY113" fmla="*/ 6155823 h 8169538"/>
              <a:gd name="connsiteX114" fmla="*/ 5797411 w 10346542"/>
              <a:gd name="connsiteY114" fmla="*/ 5698623 h 8169538"/>
              <a:gd name="connsiteX115" fmla="*/ 6400915 w 10346542"/>
              <a:gd name="connsiteY115" fmla="*/ 5698623 h 8169538"/>
              <a:gd name="connsiteX116" fmla="*/ 6629515 w 10346542"/>
              <a:gd name="connsiteY116" fmla="*/ 6155823 h 8169538"/>
              <a:gd name="connsiteX117" fmla="*/ 6400915 w 10346542"/>
              <a:gd name="connsiteY117" fmla="*/ 6613023 h 8169538"/>
              <a:gd name="connsiteX118" fmla="*/ 5797411 w 10346542"/>
              <a:gd name="connsiteY118" fmla="*/ 6613023 h 8169538"/>
              <a:gd name="connsiteX119" fmla="*/ 5568811 w 10346542"/>
              <a:gd name="connsiteY119" fmla="*/ 6155823 h 8169538"/>
              <a:gd name="connsiteX120" fmla="*/ 2095466 w 10346542"/>
              <a:gd name="connsiteY120" fmla="*/ 5637801 h 8169538"/>
              <a:gd name="connsiteX121" fmla="*/ 2698970 w 10346542"/>
              <a:gd name="connsiteY121" fmla="*/ 5637801 h 8169538"/>
              <a:gd name="connsiteX122" fmla="*/ 2927570 w 10346542"/>
              <a:gd name="connsiteY122" fmla="*/ 6095001 h 8169538"/>
              <a:gd name="connsiteX123" fmla="*/ 2698970 w 10346542"/>
              <a:gd name="connsiteY123" fmla="*/ 6552201 h 8169538"/>
              <a:gd name="connsiteX124" fmla="*/ 2095466 w 10346542"/>
              <a:gd name="connsiteY124" fmla="*/ 6552201 h 8169538"/>
              <a:gd name="connsiteX125" fmla="*/ 1866866 w 10346542"/>
              <a:gd name="connsiteY125" fmla="*/ 6095001 h 8169538"/>
              <a:gd name="connsiteX126" fmla="*/ 242161 w 10346542"/>
              <a:gd name="connsiteY126" fmla="*/ 5637801 h 8169538"/>
              <a:gd name="connsiteX127" fmla="*/ 845665 w 10346542"/>
              <a:gd name="connsiteY127" fmla="*/ 5637801 h 8169538"/>
              <a:gd name="connsiteX128" fmla="*/ 1074265 w 10346542"/>
              <a:gd name="connsiteY128" fmla="*/ 6095001 h 8169538"/>
              <a:gd name="connsiteX129" fmla="*/ 845665 w 10346542"/>
              <a:gd name="connsiteY129" fmla="*/ 6552201 h 8169538"/>
              <a:gd name="connsiteX130" fmla="*/ 242161 w 10346542"/>
              <a:gd name="connsiteY130" fmla="*/ 6552201 h 8169538"/>
              <a:gd name="connsiteX131" fmla="*/ 13561 w 10346542"/>
              <a:gd name="connsiteY131" fmla="*/ 6095001 h 8169538"/>
              <a:gd name="connsiteX132" fmla="*/ 4867069 w 10346542"/>
              <a:gd name="connsiteY132" fmla="*/ 5180981 h 8169538"/>
              <a:gd name="connsiteX133" fmla="*/ 5470573 w 10346542"/>
              <a:gd name="connsiteY133" fmla="*/ 5180981 h 8169538"/>
              <a:gd name="connsiteX134" fmla="*/ 5699173 w 10346542"/>
              <a:gd name="connsiteY134" fmla="*/ 5638181 h 8169538"/>
              <a:gd name="connsiteX135" fmla="*/ 5470573 w 10346542"/>
              <a:gd name="connsiteY135" fmla="*/ 6095381 h 8169538"/>
              <a:gd name="connsiteX136" fmla="*/ 4867069 w 10346542"/>
              <a:gd name="connsiteY136" fmla="*/ 6095381 h 8169538"/>
              <a:gd name="connsiteX137" fmla="*/ 4638469 w 10346542"/>
              <a:gd name="connsiteY137" fmla="*/ 5638181 h 8169538"/>
              <a:gd name="connsiteX138" fmla="*/ 8582577 w 10346542"/>
              <a:gd name="connsiteY138" fmla="*/ 5180601 h 8169538"/>
              <a:gd name="connsiteX139" fmla="*/ 9186081 w 10346542"/>
              <a:gd name="connsiteY139" fmla="*/ 5180601 h 8169538"/>
              <a:gd name="connsiteX140" fmla="*/ 9414681 w 10346542"/>
              <a:gd name="connsiteY140" fmla="*/ 5637801 h 8169538"/>
              <a:gd name="connsiteX141" fmla="*/ 9186081 w 10346542"/>
              <a:gd name="connsiteY141" fmla="*/ 6095001 h 8169538"/>
              <a:gd name="connsiteX142" fmla="*/ 8582577 w 10346542"/>
              <a:gd name="connsiteY142" fmla="*/ 6095001 h 8169538"/>
              <a:gd name="connsiteX143" fmla="*/ 8353977 w 10346542"/>
              <a:gd name="connsiteY143" fmla="*/ 5637801 h 8169538"/>
              <a:gd name="connsiteX144" fmla="*/ 6729272 w 10346542"/>
              <a:gd name="connsiteY144" fmla="*/ 5180601 h 8169538"/>
              <a:gd name="connsiteX145" fmla="*/ 7332776 w 10346542"/>
              <a:gd name="connsiteY145" fmla="*/ 5180601 h 8169538"/>
              <a:gd name="connsiteX146" fmla="*/ 7561376 w 10346542"/>
              <a:gd name="connsiteY146" fmla="*/ 5637801 h 8169538"/>
              <a:gd name="connsiteX147" fmla="*/ 7332776 w 10346542"/>
              <a:gd name="connsiteY147" fmla="*/ 6095001 h 8169538"/>
              <a:gd name="connsiteX148" fmla="*/ 6729272 w 10346542"/>
              <a:gd name="connsiteY148" fmla="*/ 6095001 h 8169538"/>
              <a:gd name="connsiteX149" fmla="*/ 6500672 w 10346542"/>
              <a:gd name="connsiteY149" fmla="*/ 5637801 h 8169538"/>
              <a:gd name="connsiteX150" fmla="*/ 3013764 w 10346542"/>
              <a:gd name="connsiteY150" fmla="*/ 5148699 h 8169538"/>
              <a:gd name="connsiteX151" fmla="*/ 3617268 w 10346542"/>
              <a:gd name="connsiteY151" fmla="*/ 5148699 h 8169538"/>
              <a:gd name="connsiteX152" fmla="*/ 3845868 w 10346542"/>
              <a:gd name="connsiteY152" fmla="*/ 5605899 h 8169538"/>
              <a:gd name="connsiteX153" fmla="*/ 3617268 w 10346542"/>
              <a:gd name="connsiteY153" fmla="*/ 6063099 h 8169538"/>
              <a:gd name="connsiteX154" fmla="*/ 3013764 w 10346542"/>
              <a:gd name="connsiteY154" fmla="*/ 6063099 h 8169538"/>
              <a:gd name="connsiteX155" fmla="*/ 2785164 w 10346542"/>
              <a:gd name="connsiteY155" fmla="*/ 5605899 h 8169538"/>
              <a:gd name="connsiteX156" fmla="*/ 1150043 w 10346542"/>
              <a:gd name="connsiteY156" fmla="*/ 5148699 h 8169538"/>
              <a:gd name="connsiteX157" fmla="*/ 1753546 w 10346542"/>
              <a:gd name="connsiteY157" fmla="*/ 5148699 h 8169538"/>
              <a:gd name="connsiteX158" fmla="*/ 1982146 w 10346542"/>
              <a:gd name="connsiteY158" fmla="*/ 5605899 h 8169538"/>
              <a:gd name="connsiteX159" fmla="*/ 1753546 w 10346542"/>
              <a:gd name="connsiteY159" fmla="*/ 6063099 h 8169538"/>
              <a:gd name="connsiteX160" fmla="*/ 1150043 w 10346542"/>
              <a:gd name="connsiteY160" fmla="*/ 6063099 h 8169538"/>
              <a:gd name="connsiteX161" fmla="*/ 921443 w 10346542"/>
              <a:gd name="connsiteY161" fmla="*/ 5605899 h 8169538"/>
              <a:gd name="connsiteX162" fmla="*/ 3935208 w 10346542"/>
              <a:gd name="connsiteY162" fmla="*/ 4662958 h 8169538"/>
              <a:gd name="connsiteX163" fmla="*/ 4538712 w 10346542"/>
              <a:gd name="connsiteY163" fmla="*/ 4662958 h 8169538"/>
              <a:gd name="connsiteX164" fmla="*/ 4767312 w 10346542"/>
              <a:gd name="connsiteY164" fmla="*/ 5120158 h 8169538"/>
              <a:gd name="connsiteX165" fmla="*/ 4538712 w 10346542"/>
              <a:gd name="connsiteY165" fmla="*/ 5577358 h 8169538"/>
              <a:gd name="connsiteX166" fmla="*/ 3935208 w 10346542"/>
              <a:gd name="connsiteY166" fmla="*/ 5577358 h 8169538"/>
              <a:gd name="connsiteX167" fmla="*/ 3706608 w 10346542"/>
              <a:gd name="connsiteY167" fmla="*/ 5120158 h 8169538"/>
              <a:gd name="connsiteX168" fmla="*/ 9514438 w 10346542"/>
              <a:gd name="connsiteY168" fmla="*/ 4662578 h 8169538"/>
              <a:gd name="connsiteX169" fmla="*/ 10117942 w 10346542"/>
              <a:gd name="connsiteY169" fmla="*/ 4662578 h 8169538"/>
              <a:gd name="connsiteX170" fmla="*/ 10346542 w 10346542"/>
              <a:gd name="connsiteY170" fmla="*/ 5119778 h 8169538"/>
              <a:gd name="connsiteX171" fmla="*/ 10117942 w 10346542"/>
              <a:gd name="connsiteY171" fmla="*/ 5576978 h 8169538"/>
              <a:gd name="connsiteX172" fmla="*/ 9514438 w 10346542"/>
              <a:gd name="connsiteY172" fmla="*/ 5576978 h 8169538"/>
              <a:gd name="connsiteX173" fmla="*/ 9285838 w 10346542"/>
              <a:gd name="connsiteY173" fmla="*/ 5119778 h 8169538"/>
              <a:gd name="connsiteX174" fmla="*/ 7650716 w 10346542"/>
              <a:gd name="connsiteY174" fmla="*/ 4662578 h 8169538"/>
              <a:gd name="connsiteX175" fmla="*/ 8254220 w 10346542"/>
              <a:gd name="connsiteY175" fmla="*/ 4662578 h 8169538"/>
              <a:gd name="connsiteX176" fmla="*/ 8482820 w 10346542"/>
              <a:gd name="connsiteY176" fmla="*/ 5119778 h 8169538"/>
              <a:gd name="connsiteX177" fmla="*/ 8254220 w 10346542"/>
              <a:gd name="connsiteY177" fmla="*/ 5576978 h 8169538"/>
              <a:gd name="connsiteX178" fmla="*/ 7650716 w 10346542"/>
              <a:gd name="connsiteY178" fmla="*/ 5576978 h 8169538"/>
              <a:gd name="connsiteX179" fmla="*/ 7422116 w 10346542"/>
              <a:gd name="connsiteY179" fmla="*/ 5119778 h 8169538"/>
              <a:gd name="connsiteX180" fmla="*/ 5797411 w 10346542"/>
              <a:gd name="connsiteY180" fmla="*/ 4662578 h 8169538"/>
              <a:gd name="connsiteX181" fmla="*/ 6400915 w 10346542"/>
              <a:gd name="connsiteY181" fmla="*/ 4662578 h 8169538"/>
              <a:gd name="connsiteX182" fmla="*/ 6629515 w 10346542"/>
              <a:gd name="connsiteY182" fmla="*/ 5119778 h 8169538"/>
              <a:gd name="connsiteX183" fmla="*/ 6400915 w 10346542"/>
              <a:gd name="connsiteY183" fmla="*/ 5576978 h 8169538"/>
              <a:gd name="connsiteX184" fmla="*/ 5797411 w 10346542"/>
              <a:gd name="connsiteY184" fmla="*/ 5576978 h 8169538"/>
              <a:gd name="connsiteX185" fmla="*/ 5568811 w 10346542"/>
              <a:gd name="connsiteY185" fmla="*/ 5119778 h 8169538"/>
              <a:gd name="connsiteX186" fmla="*/ 2081903 w 10346542"/>
              <a:gd name="connsiteY186" fmla="*/ 4630677 h 8169538"/>
              <a:gd name="connsiteX187" fmla="*/ 2685407 w 10346542"/>
              <a:gd name="connsiteY187" fmla="*/ 4630677 h 8169538"/>
              <a:gd name="connsiteX188" fmla="*/ 2914007 w 10346542"/>
              <a:gd name="connsiteY188" fmla="*/ 5087877 h 8169538"/>
              <a:gd name="connsiteX189" fmla="*/ 2685407 w 10346542"/>
              <a:gd name="connsiteY189" fmla="*/ 5545077 h 8169538"/>
              <a:gd name="connsiteX190" fmla="*/ 2081903 w 10346542"/>
              <a:gd name="connsiteY190" fmla="*/ 5545077 h 8169538"/>
              <a:gd name="connsiteX191" fmla="*/ 1853303 w 10346542"/>
              <a:gd name="connsiteY191" fmla="*/ 5087877 h 8169538"/>
              <a:gd name="connsiteX192" fmla="*/ 228600 w 10346542"/>
              <a:gd name="connsiteY192" fmla="*/ 4630677 h 8169538"/>
              <a:gd name="connsiteX193" fmla="*/ 832104 w 10346542"/>
              <a:gd name="connsiteY193" fmla="*/ 4630677 h 8169538"/>
              <a:gd name="connsiteX194" fmla="*/ 1060704 w 10346542"/>
              <a:gd name="connsiteY194" fmla="*/ 5087877 h 8169538"/>
              <a:gd name="connsiteX195" fmla="*/ 832104 w 10346542"/>
              <a:gd name="connsiteY195" fmla="*/ 5545077 h 8169538"/>
              <a:gd name="connsiteX196" fmla="*/ 228600 w 10346542"/>
              <a:gd name="connsiteY196" fmla="*/ 5545077 h 8169538"/>
              <a:gd name="connsiteX197" fmla="*/ 0 w 10346542"/>
              <a:gd name="connsiteY197" fmla="*/ 5087877 h 8169538"/>
              <a:gd name="connsiteX198" fmla="*/ 4867069 w 10346542"/>
              <a:gd name="connsiteY198" fmla="*/ 4144936 h 8169538"/>
              <a:gd name="connsiteX199" fmla="*/ 5470573 w 10346542"/>
              <a:gd name="connsiteY199" fmla="*/ 4144936 h 8169538"/>
              <a:gd name="connsiteX200" fmla="*/ 5699173 w 10346542"/>
              <a:gd name="connsiteY200" fmla="*/ 4602136 h 8169538"/>
              <a:gd name="connsiteX201" fmla="*/ 5470573 w 10346542"/>
              <a:gd name="connsiteY201" fmla="*/ 5059336 h 8169538"/>
              <a:gd name="connsiteX202" fmla="*/ 4867069 w 10346542"/>
              <a:gd name="connsiteY202" fmla="*/ 5059336 h 8169538"/>
              <a:gd name="connsiteX203" fmla="*/ 4638469 w 10346542"/>
              <a:gd name="connsiteY203" fmla="*/ 4602136 h 8169538"/>
              <a:gd name="connsiteX204" fmla="*/ 8582577 w 10346542"/>
              <a:gd name="connsiteY204" fmla="*/ 4144556 h 8169538"/>
              <a:gd name="connsiteX205" fmla="*/ 9186081 w 10346542"/>
              <a:gd name="connsiteY205" fmla="*/ 4144556 h 8169538"/>
              <a:gd name="connsiteX206" fmla="*/ 9414681 w 10346542"/>
              <a:gd name="connsiteY206" fmla="*/ 4601756 h 8169538"/>
              <a:gd name="connsiteX207" fmla="*/ 9186081 w 10346542"/>
              <a:gd name="connsiteY207" fmla="*/ 5058956 h 8169538"/>
              <a:gd name="connsiteX208" fmla="*/ 8582577 w 10346542"/>
              <a:gd name="connsiteY208" fmla="*/ 5058956 h 8169538"/>
              <a:gd name="connsiteX209" fmla="*/ 8353977 w 10346542"/>
              <a:gd name="connsiteY209" fmla="*/ 4601756 h 8169538"/>
              <a:gd name="connsiteX210" fmla="*/ 6729272 w 10346542"/>
              <a:gd name="connsiteY210" fmla="*/ 4144556 h 8169538"/>
              <a:gd name="connsiteX211" fmla="*/ 7332776 w 10346542"/>
              <a:gd name="connsiteY211" fmla="*/ 4144556 h 8169538"/>
              <a:gd name="connsiteX212" fmla="*/ 7561376 w 10346542"/>
              <a:gd name="connsiteY212" fmla="*/ 4601756 h 8169538"/>
              <a:gd name="connsiteX213" fmla="*/ 7332776 w 10346542"/>
              <a:gd name="connsiteY213" fmla="*/ 5058956 h 8169538"/>
              <a:gd name="connsiteX214" fmla="*/ 6729272 w 10346542"/>
              <a:gd name="connsiteY214" fmla="*/ 5058956 h 8169538"/>
              <a:gd name="connsiteX215" fmla="*/ 6500672 w 10346542"/>
              <a:gd name="connsiteY215" fmla="*/ 4601756 h 8169538"/>
              <a:gd name="connsiteX216" fmla="*/ 3013764 w 10346542"/>
              <a:gd name="connsiteY216" fmla="*/ 4112654 h 8169538"/>
              <a:gd name="connsiteX217" fmla="*/ 3617268 w 10346542"/>
              <a:gd name="connsiteY217" fmla="*/ 4112654 h 8169538"/>
              <a:gd name="connsiteX218" fmla="*/ 3845868 w 10346542"/>
              <a:gd name="connsiteY218" fmla="*/ 4569854 h 8169538"/>
              <a:gd name="connsiteX219" fmla="*/ 3617268 w 10346542"/>
              <a:gd name="connsiteY219" fmla="*/ 5027054 h 8169538"/>
              <a:gd name="connsiteX220" fmla="*/ 3013764 w 10346542"/>
              <a:gd name="connsiteY220" fmla="*/ 5027054 h 8169538"/>
              <a:gd name="connsiteX221" fmla="*/ 2785164 w 10346542"/>
              <a:gd name="connsiteY221" fmla="*/ 4569854 h 8169538"/>
              <a:gd name="connsiteX222" fmla="*/ 1150043 w 10346542"/>
              <a:gd name="connsiteY222" fmla="*/ 4112654 h 8169538"/>
              <a:gd name="connsiteX223" fmla="*/ 1753546 w 10346542"/>
              <a:gd name="connsiteY223" fmla="*/ 4112654 h 8169538"/>
              <a:gd name="connsiteX224" fmla="*/ 1982146 w 10346542"/>
              <a:gd name="connsiteY224" fmla="*/ 4569854 h 8169538"/>
              <a:gd name="connsiteX225" fmla="*/ 1753546 w 10346542"/>
              <a:gd name="connsiteY225" fmla="*/ 5027054 h 8169538"/>
              <a:gd name="connsiteX226" fmla="*/ 1150043 w 10346542"/>
              <a:gd name="connsiteY226" fmla="*/ 5027054 h 8169538"/>
              <a:gd name="connsiteX227" fmla="*/ 921443 w 10346542"/>
              <a:gd name="connsiteY227" fmla="*/ 4569854 h 8169538"/>
              <a:gd name="connsiteX228" fmla="*/ 3935208 w 10346542"/>
              <a:gd name="connsiteY228" fmla="*/ 3626917 h 8169538"/>
              <a:gd name="connsiteX229" fmla="*/ 4538712 w 10346542"/>
              <a:gd name="connsiteY229" fmla="*/ 3626917 h 8169538"/>
              <a:gd name="connsiteX230" fmla="*/ 4767312 w 10346542"/>
              <a:gd name="connsiteY230" fmla="*/ 4084116 h 8169538"/>
              <a:gd name="connsiteX231" fmla="*/ 4538712 w 10346542"/>
              <a:gd name="connsiteY231" fmla="*/ 4541313 h 8169538"/>
              <a:gd name="connsiteX232" fmla="*/ 3935208 w 10346542"/>
              <a:gd name="connsiteY232" fmla="*/ 4541313 h 8169538"/>
              <a:gd name="connsiteX233" fmla="*/ 3706608 w 10346542"/>
              <a:gd name="connsiteY233" fmla="*/ 4084116 h 8169538"/>
              <a:gd name="connsiteX234" fmla="*/ 7650716 w 10346542"/>
              <a:gd name="connsiteY234" fmla="*/ 3626536 h 8169538"/>
              <a:gd name="connsiteX235" fmla="*/ 8254220 w 10346542"/>
              <a:gd name="connsiteY235" fmla="*/ 3626536 h 8169538"/>
              <a:gd name="connsiteX236" fmla="*/ 8482820 w 10346542"/>
              <a:gd name="connsiteY236" fmla="*/ 4083737 h 8169538"/>
              <a:gd name="connsiteX237" fmla="*/ 8254220 w 10346542"/>
              <a:gd name="connsiteY237" fmla="*/ 4540933 h 8169538"/>
              <a:gd name="connsiteX238" fmla="*/ 7650716 w 10346542"/>
              <a:gd name="connsiteY238" fmla="*/ 4540933 h 8169538"/>
              <a:gd name="connsiteX239" fmla="*/ 7422116 w 10346542"/>
              <a:gd name="connsiteY239" fmla="*/ 4083737 h 8169538"/>
              <a:gd name="connsiteX240" fmla="*/ 5797411 w 10346542"/>
              <a:gd name="connsiteY240" fmla="*/ 3626536 h 8169538"/>
              <a:gd name="connsiteX241" fmla="*/ 6400915 w 10346542"/>
              <a:gd name="connsiteY241" fmla="*/ 3626536 h 8169538"/>
              <a:gd name="connsiteX242" fmla="*/ 6629515 w 10346542"/>
              <a:gd name="connsiteY242" fmla="*/ 4083737 h 8169538"/>
              <a:gd name="connsiteX243" fmla="*/ 6400915 w 10346542"/>
              <a:gd name="connsiteY243" fmla="*/ 4540933 h 8169538"/>
              <a:gd name="connsiteX244" fmla="*/ 5797411 w 10346542"/>
              <a:gd name="connsiteY244" fmla="*/ 4540933 h 8169538"/>
              <a:gd name="connsiteX245" fmla="*/ 5568811 w 10346542"/>
              <a:gd name="connsiteY245" fmla="*/ 4083737 h 8169538"/>
              <a:gd name="connsiteX246" fmla="*/ 9514438 w 10346542"/>
              <a:gd name="connsiteY246" fmla="*/ 3626535 h 8169538"/>
              <a:gd name="connsiteX247" fmla="*/ 10117942 w 10346542"/>
              <a:gd name="connsiteY247" fmla="*/ 3626535 h 8169538"/>
              <a:gd name="connsiteX248" fmla="*/ 10346542 w 10346542"/>
              <a:gd name="connsiteY248" fmla="*/ 4083735 h 8169538"/>
              <a:gd name="connsiteX249" fmla="*/ 10117942 w 10346542"/>
              <a:gd name="connsiteY249" fmla="*/ 4540933 h 8169538"/>
              <a:gd name="connsiteX250" fmla="*/ 9514438 w 10346542"/>
              <a:gd name="connsiteY250" fmla="*/ 4540933 h 8169538"/>
              <a:gd name="connsiteX251" fmla="*/ 9285838 w 10346542"/>
              <a:gd name="connsiteY251" fmla="*/ 4083735 h 8169538"/>
              <a:gd name="connsiteX252" fmla="*/ 228600 w 10346542"/>
              <a:gd name="connsiteY252" fmla="*/ 3594634 h 8169538"/>
              <a:gd name="connsiteX253" fmla="*/ 832104 w 10346542"/>
              <a:gd name="connsiteY253" fmla="*/ 3594634 h 8169538"/>
              <a:gd name="connsiteX254" fmla="*/ 1060704 w 10346542"/>
              <a:gd name="connsiteY254" fmla="*/ 4051834 h 8169538"/>
              <a:gd name="connsiteX255" fmla="*/ 832104 w 10346542"/>
              <a:gd name="connsiteY255" fmla="*/ 4509032 h 8169538"/>
              <a:gd name="connsiteX256" fmla="*/ 228600 w 10346542"/>
              <a:gd name="connsiteY256" fmla="*/ 4509032 h 8169538"/>
              <a:gd name="connsiteX257" fmla="*/ 0 w 10346542"/>
              <a:gd name="connsiteY257" fmla="*/ 4051834 h 8169538"/>
              <a:gd name="connsiteX258" fmla="*/ 2081903 w 10346542"/>
              <a:gd name="connsiteY258" fmla="*/ 3594633 h 8169538"/>
              <a:gd name="connsiteX259" fmla="*/ 2685407 w 10346542"/>
              <a:gd name="connsiteY259" fmla="*/ 3594633 h 8169538"/>
              <a:gd name="connsiteX260" fmla="*/ 2914007 w 10346542"/>
              <a:gd name="connsiteY260" fmla="*/ 4051833 h 8169538"/>
              <a:gd name="connsiteX261" fmla="*/ 2685407 w 10346542"/>
              <a:gd name="connsiteY261" fmla="*/ 4509032 h 8169538"/>
              <a:gd name="connsiteX262" fmla="*/ 2081903 w 10346542"/>
              <a:gd name="connsiteY262" fmla="*/ 4509032 h 8169538"/>
              <a:gd name="connsiteX263" fmla="*/ 1853303 w 10346542"/>
              <a:gd name="connsiteY263" fmla="*/ 4051833 h 8169538"/>
              <a:gd name="connsiteX264" fmla="*/ 4867069 w 10346542"/>
              <a:gd name="connsiteY264" fmla="*/ 3108895 h 8169538"/>
              <a:gd name="connsiteX265" fmla="*/ 5470573 w 10346542"/>
              <a:gd name="connsiteY265" fmla="*/ 3108895 h 8169538"/>
              <a:gd name="connsiteX266" fmla="*/ 5699173 w 10346542"/>
              <a:gd name="connsiteY266" fmla="*/ 3566095 h 8169538"/>
              <a:gd name="connsiteX267" fmla="*/ 5470573 w 10346542"/>
              <a:gd name="connsiteY267" fmla="*/ 4023294 h 8169538"/>
              <a:gd name="connsiteX268" fmla="*/ 4867069 w 10346542"/>
              <a:gd name="connsiteY268" fmla="*/ 4023294 h 8169538"/>
              <a:gd name="connsiteX269" fmla="*/ 4638469 w 10346542"/>
              <a:gd name="connsiteY269" fmla="*/ 3566095 h 8169538"/>
              <a:gd name="connsiteX270" fmla="*/ 8582577 w 10346542"/>
              <a:gd name="connsiteY270" fmla="*/ 3108514 h 8169538"/>
              <a:gd name="connsiteX271" fmla="*/ 9186081 w 10346542"/>
              <a:gd name="connsiteY271" fmla="*/ 3108514 h 8169538"/>
              <a:gd name="connsiteX272" fmla="*/ 9414681 w 10346542"/>
              <a:gd name="connsiteY272" fmla="*/ 3565715 h 8169538"/>
              <a:gd name="connsiteX273" fmla="*/ 9186081 w 10346542"/>
              <a:gd name="connsiteY273" fmla="*/ 4022914 h 8169538"/>
              <a:gd name="connsiteX274" fmla="*/ 8582577 w 10346542"/>
              <a:gd name="connsiteY274" fmla="*/ 4022914 h 8169538"/>
              <a:gd name="connsiteX275" fmla="*/ 8353977 w 10346542"/>
              <a:gd name="connsiteY275" fmla="*/ 3565715 h 8169538"/>
              <a:gd name="connsiteX276" fmla="*/ 6729272 w 10346542"/>
              <a:gd name="connsiteY276" fmla="*/ 3108514 h 8169538"/>
              <a:gd name="connsiteX277" fmla="*/ 7332776 w 10346542"/>
              <a:gd name="connsiteY277" fmla="*/ 3108514 h 8169538"/>
              <a:gd name="connsiteX278" fmla="*/ 7561376 w 10346542"/>
              <a:gd name="connsiteY278" fmla="*/ 3565715 h 8169538"/>
              <a:gd name="connsiteX279" fmla="*/ 7332776 w 10346542"/>
              <a:gd name="connsiteY279" fmla="*/ 4022914 h 8169538"/>
              <a:gd name="connsiteX280" fmla="*/ 6729272 w 10346542"/>
              <a:gd name="connsiteY280" fmla="*/ 4022914 h 8169538"/>
              <a:gd name="connsiteX281" fmla="*/ 6500672 w 10346542"/>
              <a:gd name="connsiteY281" fmla="*/ 3565715 h 8169538"/>
              <a:gd name="connsiteX282" fmla="*/ 5797411 w 10346542"/>
              <a:gd name="connsiteY282" fmla="*/ 2590113 h 8169538"/>
              <a:gd name="connsiteX283" fmla="*/ 6400915 w 10346542"/>
              <a:gd name="connsiteY283" fmla="*/ 2590113 h 8169538"/>
              <a:gd name="connsiteX284" fmla="*/ 6629515 w 10346542"/>
              <a:gd name="connsiteY284" fmla="*/ 3047312 h 8169538"/>
              <a:gd name="connsiteX285" fmla="*/ 6400915 w 10346542"/>
              <a:gd name="connsiteY285" fmla="*/ 3504513 h 8169538"/>
              <a:gd name="connsiteX286" fmla="*/ 5797411 w 10346542"/>
              <a:gd name="connsiteY286" fmla="*/ 3504513 h 8169538"/>
              <a:gd name="connsiteX287" fmla="*/ 5568811 w 10346542"/>
              <a:gd name="connsiteY287" fmla="*/ 3047312 h 8169538"/>
              <a:gd name="connsiteX288" fmla="*/ 7650716 w 10346542"/>
              <a:gd name="connsiteY288" fmla="*/ 2590112 h 8169538"/>
              <a:gd name="connsiteX289" fmla="*/ 8254220 w 10346542"/>
              <a:gd name="connsiteY289" fmla="*/ 2590112 h 8169538"/>
              <a:gd name="connsiteX290" fmla="*/ 8482820 w 10346542"/>
              <a:gd name="connsiteY290" fmla="*/ 3047312 h 8169538"/>
              <a:gd name="connsiteX291" fmla="*/ 8254220 w 10346542"/>
              <a:gd name="connsiteY291" fmla="*/ 3504511 h 8169538"/>
              <a:gd name="connsiteX292" fmla="*/ 7650716 w 10346542"/>
              <a:gd name="connsiteY292" fmla="*/ 3504511 h 8169538"/>
              <a:gd name="connsiteX293" fmla="*/ 7422116 w 10346542"/>
              <a:gd name="connsiteY293" fmla="*/ 3047312 h 8169538"/>
              <a:gd name="connsiteX294" fmla="*/ 9514438 w 10346542"/>
              <a:gd name="connsiteY294" fmla="*/ 2590110 h 8169538"/>
              <a:gd name="connsiteX295" fmla="*/ 10117942 w 10346542"/>
              <a:gd name="connsiteY295" fmla="*/ 2590110 h 8169538"/>
              <a:gd name="connsiteX296" fmla="*/ 10346542 w 10346542"/>
              <a:gd name="connsiteY296" fmla="*/ 3047310 h 8169538"/>
              <a:gd name="connsiteX297" fmla="*/ 10117942 w 10346542"/>
              <a:gd name="connsiteY297" fmla="*/ 3504510 h 8169538"/>
              <a:gd name="connsiteX298" fmla="*/ 9514438 w 10346542"/>
              <a:gd name="connsiteY298" fmla="*/ 3504510 h 8169538"/>
              <a:gd name="connsiteX299" fmla="*/ 9285838 w 10346542"/>
              <a:gd name="connsiteY299" fmla="*/ 3047310 h 8169538"/>
              <a:gd name="connsiteX300" fmla="*/ 6729272 w 10346542"/>
              <a:gd name="connsiteY300" fmla="*/ 2072091 h 8169538"/>
              <a:gd name="connsiteX301" fmla="*/ 7332776 w 10346542"/>
              <a:gd name="connsiteY301" fmla="*/ 2072091 h 8169538"/>
              <a:gd name="connsiteX302" fmla="*/ 7561376 w 10346542"/>
              <a:gd name="connsiteY302" fmla="*/ 2529291 h 8169538"/>
              <a:gd name="connsiteX303" fmla="*/ 7332776 w 10346542"/>
              <a:gd name="connsiteY303" fmla="*/ 2986490 h 8169538"/>
              <a:gd name="connsiteX304" fmla="*/ 6729272 w 10346542"/>
              <a:gd name="connsiteY304" fmla="*/ 2986490 h 8169538"/>
              <a:gd name="connsiteX305" fmla="*/ 6500672 w 10346542"/>
              <a:gd name="connsiteY305" fmla="*/ 2529291 h 8169538"/>
              <a:gd name="connsiteX306" fmla="*/ 8582577 w 10346542"/>
              <a:gd name="connsiteY306" fmla="*/ 2072090 h 8169538"/>
              <a:gd name="connsiteX307" fmla="*/ 9186081 w 10346542"/>
              <a:gd name="connsiteY307" fmla="*/ 2072090 h 8169538"/>
              <a:gd name="connsiteX308" fmla="*/ 9414681 w 10346542"/>
              <a:gd name="connsiteY308" fmla="*/ 2529290 h 8169538"/>
              <a:gd name="connsiteX309" fmla="*/ 9186081 w 10346542"/>
              <a:gd name="connsiteY309" fmla="*/ 2986489 h 8169538"/>
              <a:gd name="connsiteX310" fmla="*/ 8582577 w 10346542"/>
              <a:gd name="connsiteY310" fmla="*/ 2986489 h 8169538"/>
              <a:gd name="connsiteX311" fmla="*/ 8353977 w 10346542"/>
              <a:gd name="connsiteY311" fmla="*/ 2529290 h 8169538"/>
              <a:gd name="connsiteX312" fmla="*/ 5797411 w 10346542"/>
              <a:gd name="connsiteY312" fmla="*/ 1554067 h 8169538"/>
              <a:gd name="connsiteX313" fmla="*/ 6400915 w 10346542"/>
              <a:gd name="connsiteY313" fmla="*/ 1554067 h 8169538"/>
              <a:gd name="connsiteX314" fmla="*/ 6629515 w 10346542"/>
              <a:gd name="connsiteY314" fmla="*/ 2011268 h 8169538"/>
              <a:gd name="connsiteX315" fmla="*/ 6400915 w 10346542"/>
              <a:gd name="connsiteY315" fmla="*/ 2468468 h 8169538"/>
              <a:gd name="connsiteX316" fmla="*/ 5797411 w 10346542"/>
              <a:gd name="connsiteY316" fmla="*/ 2468468 h 8169538"/>
              <a:gd name="connsiteX317" fmla="*/ 5568811 w 10346542"/>
              <a:gd name="connsiteY317" fmla="*/ 2011268 h 8169538"/>
              <a:gd name="connsiteX318" fmla="*/ 7650716 w 10346542"/>
              <a:gd name="connsiteY318" fmla="*/ 1554067 h 8169538"/>
              <a:gd name="connsiteX319" fmla="*/ 8254220 w 10346542"/>
              <a:gd name="connsiteY319" fmla="*/ 1554067 h 8169538"/>
              <a:gd name="connsiteX320" fmla="*/ 8482820 w 10346542"/>
              <a:gd name="connsiteY320" fmla="*/ 2011268 h 8169538"/>
              <a:gd name="connsiteX321" fmla="*/ 8254220 w 10346542"/>
              <a:gd name="connsiteY321" fmla="*/ 2468468 h 8169538"/>
              <a:gd name="connsiteX322" fmla="*/ 7650716 w 10346542"/>
              <a:gd name="connsiteY322" fmla="*/ 2468468 h 8169538"/>
              <a:gd name="connsiteX323" fmla="*/ 7422116 w 10346542"/>
              <a:gd name="connsiteY323" fmla="*/ 2011268 h 8169538"/>
              <a:gd name="connsiteX324" fmla="*/ 9514438 w 10346542"/>
              <a:gd name="connsiteY324" fmla="*/ 1554065 h 8169538"/>
              <a:gd name="connsiteX325" fmla="*/ 10117942 w 10346542"/>
              <a:gd name="connsiteY325" fmla="*/ 1554065 h 8169538"/>
              <a:gd name="connsiteX326" fmla="*/ 10346542 w 10346542"/>
              <a:gd name="connsiteY326" fmla="*/ 2011265 h 8169538"/>
              <a:gd name="connsiteX327" fmla="*/ 10117942 w 10346542"/>
              <a:gd name="connsiteY327" fmla="*/ 2468465 h 8169538"/>
              <a:gd name="connsiteX328" fmla="*/ 9514438 w 10346542"/>
              <a:gd name="connsiteY328" fmla="*/ 2468465 h 8169538"/>
              <a:gd name="connsiteX329" fmla="*/ 9285838 w 10346542"/>
              <a:gd name="connsiteY329" fmla="*/ 2011265 h 8169538"/>
              <a:gd name="connsiteX330" fmla="*/ 6729272 w 10346542"/>
              <a:gd name="connsiteY330" fmla="*/ 1036046 h 8169538"/>
              <a:gd name="connsiteX331" fmla="*/ 7332776 w 10346542"/>
              <a:gd name="connsiteY331" fmla="*/ 1036046 h 8169538"/>
              <a:gd name="connsiteX332" fmla="*/ 7561376 w 10346542"/>
              <a:gd name="connsiteY332" fmla="*/ 1493245 h 8169538"/>
              <a:gd name="connsiteX333" fmla="*/ 7332776 w 10346542"/>
              <a:gd name="connsiteY333" fmla="*/ 1950446 h 8169538"/>
              <a:gd name="connsiteX334" fmla="*/ 6729272 w 10346542"/>
              <a:gd name="connsiteY334" fmla="*/ 1950446 h 8169538"/>
              <a:gd name="connsiteX335" fmla="*/ 6500672 w 10346542"/>
              <a:gd name="connsiteY335" fmla="*/ 1493245 h 8169538"/>
              <a:gd name="connsiteX336" fmla="*/ 8582577 w 10346542"/>
              <a:gd name="connsiteY336" fmla="*/ 1036045 h 8169538"/>
              <a:gd name="connsiteX337" fmla="*/ 9186081 w 10346542"/>
              <a:gd name="connsiteY337" fmla="*/ 1036045 h 8169538"/>
              <a:gd name="connsiteX338" fmla="*/ 9414681 w 10346542"/>
              <a:gd name="connsiteY338" fmla="*/ 1493245 h 8169538"/>
              <a:gd name="connsiteX339" fmla="*/ 9186081 w 10346542"/>
              <a:gd name="connsiteY339" fmla="*/ 1950445 h 8169538"/>
              <a:gd name="connsiteX340" fmla="*/ 8582577 w 10346542"/>
              <a:gd name="connsiteY340" fmla="*/ 1950445 h 8169538"/>
              <a:gd name="connsiteX341" fmla="*/ 8353977 w 10346542"/>
              <a:gd name="connsiteY341" fmla="*/ 1493245 h 8169538"/>
              <a:gd name="connsiteX342" fmla="*/ 5797411 w 10346542"/>
              <a:gd name="connsiteY342" fmla="*/ 518023 h 8169538"/>
              <a:gd name="connsiteX343" fmla="*/ 6400915 w 10346542"/>
              <a:gd name="connsiteY343" fmla="*/ 518023 h 8169538"/>
              <a:gd name="connsiteX344" fmla="*/ 6629515 w 10346542"/>
              <a:gd name="connsiteY344" fmla="*/ 975223 h 8169538"/>
              <a:gd name="connsiteX345" fmla="*/ 6400915 w 10346542"/>
              <a:gd name="connsiteY345" fmla="*/ 1432422 h 8169538"/>
              <a:gd name="connsiteX346" fmla="*/ 5797411 w 10346542"/>
              <a:gd name="connsiteY346" fmla="*/ 1432422 h 8169538"/>
              <a:gd name="connsiteX347" fmla="*/ 5568811 w 10346542"/>
              <a:gd name="connsiteY347" fmla="*/ 975223 h 8169538"/>
              <a:gd name="connsiteX348" fmla="*/ 7650716 w 10346542"/>
              <a:gd name="connsiteY348" fmla="*/ 518022 h 8169538"/>
              <a:gd name="connsiteX349" fmla="*/ 8254220 w 10346542"/>
              <a:gd name="connsiteY349" fmla="*/ 518022 h 8169538"/>
              <a:gd name="connsiteX350" fmla="*/ 8482820 w 10346542"/>
              <a:gd name="connsiteY350" fmla="*/ 975222 h 8169538"/>
              <a:gd name="connsiteX351" fmla="*/ 8254220 w 10346542"/>
              <a:gd name="connsiteY351" fmla="*/ 1432422 h 8169538"/>
              <a:gd name="connsiteX352" fmla="*/ 7650716 w 10346542"/>
              <a:gd name="connsiteY352" fmla="*/ 1432422 h 8169538"/>
              <a:gd name="connsiteX353" fmla="*/ 7422116 w 10346542"/>
              <a:gd name="connsiteY353" fmla="*/ 975222 h 8169538"/>
              <a:gd name="connsiteX354" fmla="*/ 9514438 w 10346542"/>
              <a:gd name="connsiteY354" fmla="*/ 518020 h 8169538"/>
              <a:gd name="connsiteX355" fmla="*/ 10117942 w 10346542"/>
              <a:gd name="connsiteY355" fmla="*/ 518020 h 8169538"/>
              <a:gd name="connsiteX356" fmla="*/ 10346542 w 10346542"/>
              <a:gd name="connsiteY356" fmla="*/ 975220 h 8169538"/>
              <a:gd name="connsiteX357" fmla="*/ 10117942 w 10346542"/>
              <a:gd name="connsiteY357" fmla="*/ 1432420 h 8169538"/>
              <a:gd name="connsiteX358" fmla="*/ 9514438 w 10346542"/>
              <a:gd name="connsiteY358" fmla="*/ 1432420 h 8169538"/>
              <a:gd name="connsiteX359" fmla="*/ 9285838 w 10346542"/>
              <a:gd name="connsiteY359" fmla="*/ 975220 h 8169538"/>
              <a:gd name="connsiteX360" fmla="*/ 6729272 w 10346542"/>
              <a:gd name="connsiteY360" fmla="*/ 1 h 8169538"/>
              <a:gd name="connsiteX361" fmla="*/ 7332776 w 10346542"/>
              <a:gd name="connsiteY361" fmla="*/ 1 h 8169538"/>
              <a:gd name="connsiteX362" fmla="*/ 7561376 w 10346542"/>
              <a:gd name="connsiteY362" fmla="*/ 457201 h 8169538"/>
              <a:gd name="connsiteX363" fmla="*/ 7332776 w 10346542"/>
              <a:gd name="connsiteY363" fmla="*/ 914400 h 8169538"/>
              <a:gd name="connsiteX364" fmla="*/ 6729272 w 10346542"/>
              <a:gd name="connsiteY364" fmla="*/ 914400 h 8169538"/>
              <a:gd name="connsiteX365" fmla="*/ 6500672 w 10346542"/>
              <a:gd name="connsiteY365" fmla="*/ 457201 h 8169538"/>
              <a:gd name="connsiteX366" fmla="*/ 8582577 w 10346542"/>
              <a:gd name="connsiteY366" fmla="*/ 0 h 8169538"/>
              <a:gd name="connsiteX367" fmla="*/ 9186081 w 10346542"/>
              <a:gd name="connsiteY367" fmla="*/ 0 h 8169538"/>
              <a:gd name="connsiteX368" fmla="*/ 9414681 w 10346542"/>
              <a:gd name="connsiteY368" fmla="*/ 457200 h 8169538"/>
              <a:gd name="connsiteX369" fmla="*/ 9186081 w 10346542"/>
              <a:gd name="connsiteY369" fmla="*/ 914400 h 8169538"/>
              <a:gd name="connsiteX370" fmla="*/ 8582577 w 10346542"/>
              <a:gd name="connsiteY370" fmla="*/ 914400 h 8169538"/>
              <a:gd name="connsiteX371" fmla="*/ 8353977 w 10346542"/>
              <a:gd name="connsiteY371" fmla="*/ 457200 h 816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Lst>
            <a:rect l="l" t="t" r="r" b="b"/>
            <a:pathLst>
              <a:path w="10346542" h="8169538">
                <a:moveTo>
                  <a:pt x="4867069" y="7255138"/>
                </a:moveTo>
                <a:lnTo>
                  <a:pt x="5470573" y="7255138"/>
                </a:lnTo>
                <a:lnTo>
                  <a:pt x="5699173" y="7712338"/>
                </a:lnTo>
                <a:lnTo>
                  <a:pt x="5470573" y="8169538"/>
                </a:lnTo>
                <a:lnTo>
                  <a:pt x="4867069" y="8169538"/>
                </a:lnTo>
                <a:lnTo>
                  <a:pt x="4638469" y="7712338"/>
                </a:lnTo>
                <a:close/>
                <a:moveTo>
                  <a:pt x="8582577" y="7254758"/>
                </a:moveTo>
                <a:lnTo>
                  <a:pt x="9186081" y="7254758"/>
                </a:lnTo>
                <a:lnTo>
                  <a:pt x="9414681" y="7711958"/>
                </a:lnTo>
                <a:lnTo>
                  <a:pt x="9186081" y="8169158"/>
                </a:lnTo>
                <a:lnTo>
                  <a:pt x="8582577" y="8169158"/>
                </a:lnTo>
                <a:lnTo>
                  <a:pt x="8353977" y="7711958"/>
                </a:lnTo>
                <a:close/>
                <a:moveTo>
                  <a:pt x="6729272" y="7254758"/>
                </a:moveTo>
                <a:lnTo>
                  <a:pt x="7332776" y="7254758"/>
                </a:lnTo>
                <a:lnTo>
                  <a:pt x="7561376" y="7711958"/>
                </a:lnTo>
                <a:lnTo>
                  <a:pt x="7332776" y="8169158"/>
                </a:lnTo>
                <a:lnTo>
                  <a:pt x="6729272" y="8169158"/>
                </a:lnTo>
                <a:lnTo>
                  <a:pt x="6500672" y="7711958"/>
                </a:lnTo>
                <a:close/>
                <a:moveTo>
                  <a:pt x="3027327" y="7206424"/>
                </a:moveTo>
                <a:lnTo>
                  <a:pt x="3630831" y="7206424"/>
                </a:lnTo>
                <a:lnTo>
                  <a:pt x="3859431" y="7663624"/>
                </a:lnTo>
                <a:lnTo>
                  <a:pt x="3630831" y="8120824"/>
                </a:lnTo>
                <a:lnTo>
                  <a:pt x="3027327" y="8120824"/>
                </a:lnTo>
                <a:lnTo>
                  <a:pt x="2798727" y="7663624"/>
                </a:lnTo>
                <a:close/>
                <a:moveTo>
                  <a:pt x="1174022" y="7206424"/>
                </a:moveTo>
                <a:lnTo>
                  <a:pt x="1777526" y="7206424"/>
                </a:lnTo>
                <a:lnTo>
                  <a:pt x="2006126" y="7663624"/>
                </a:lnTo>
                <a:lnTo>
                  <a:pt x="1777526" y="8120824"/>
                </a:lnTo>
                <a:lnTo>
                  <a:pt x="1174022" y="8120824"/>
                </a:lnTo>
                <a:lnTo>
                  <a:pt x="945422" y="7663624"/>
                </a:lnTo>
                <a:close/>
                <a:moveTo>
                  <a:pt x="5798930" y="6737116"/>
                </a:moveTo>
                <a:lnTo>
                  <a:pt x="6402434" y="6737116"/>
                </a:lnTo>
                <a:lnTo>
                  <a:pt x="6631034" y="7194316"/>
                </a:lnTo>
                <a:lnTo>
                  <a:pt x="6402434" y="7651516"/>
                </a:lnTo>
                <a:lnTo>
                  <a:pt x="5798930" y="7651516"/>
                </a:lnTo>
                <a:lnTo>
                  <a:pt x="5570330" y="7194316"/>
                </a:lnTo>
                <a:close/>
                <a:moveTo>
                  <a:pt x="9514438" y="6736736"/>
                </a:moveTo>
                <a:lnTo>
                  <a:pt x="10117942" y="6736736"/>
                </a:lnTo>
                <a:lnTo>
                  <a:pt x="10346542" y="7193936"/>
                </a:lnTo>
                <a:lnTo>
                  <a:pt x="10117942" y="7651136"/>
                </a:lnTo>
                <a:lnTo>
                  <a:pt x="9514438" y="7651136"/>
                </a:lnTo>
                <a:lnTo>
                  <a:pt x="9285838" y="7193936"/>
                </a:lnTo>
                <a:close/>
                <a:moveTo>
                  <a:pt x="7661133" y="6736736"/>
                </a:moveTo>
                <a:lnTo>
                  <a:pt x="8264637" y="6736736"/>
                </a:lnTo>
                <a:lnTo>
                  <a:pt x="8493237" y="7193936"/>
                </a:lnTo>
                <a:lnTo>
                  <a:pt x="8264637" y="7651136"/>
                </a:lnTo>
                <a:lnTo>
                  <a:pt x="7661133" y="7651136"/>
                </a:lnTo>
                <a:lnTo>
                  <a:pt x="7432533" y="7193936"/>
                </a:lnTo>
                <a:close/>
                <a:moveTo>
                  <a:pt x="3935208" y="6736735"/>
                </a:moveTo>
                <a:lnTo>
                  <a:pt x="4538712" y="6736735"/>
                </a:lnTo>
                <a:lnTo>
                  <a:pt x="4767312" y="7193935"/>
                </a:lnTo>
                <a:lnTo>
                  <a:pt x="4538712" y="7651135"/>
                </a:lnTo>
                <a:lnTo>
                  <a:pt x="3935208" y="7651135"/>
                </a:lnTo>
                <a:lnTo>
                  <a:pt x="3706608" y="7193935"/>
                </a:lnTo>
                <a:close/>
                <a:moveTo>
                  <a:pt x="2095466" y="6688401"/>
                </a:moveTo>
                <a:lnTo>
                  <a:pt x="2698970" y="6688401"/>
                </a:lnTo>
                <a:lnTo>
                  <a:pt x="2927570" y="7145601"/>
                </a:lnTo>
                <a:lnTo>
                  <a:pt x="2698970" y="7602801"/>
                </a:lnTo>
                <a:lnTo>
                  <a:pt x="2095466" y="7602801"/>
                </a:lnTo>
                <a:lnTo>
                  <a:pt x="1866866" y="7145601"/>
                </a:lnTo>
                <a:close/>
                <a:moveTo>
                  <a:pt x="242162" y="6688401"/>
                </a:moveTo>
                <a:lnTo>
                  <a:pt x="845666" y="6688401"/>
                </a:lnTo>
                <a:lnTo>
                  <a:pt x="1074266" y="7145601"/>
                </a:lnTo>
                <a:lnTo>
                  <a:pt x="845666" y="7602801"/>
                </a:lnTo>
                <a:lnTo>
                  <a:pt x="242162" y="7602801"/>
                </a:lnTo>
                <a:lnTo>
                  <a:pt x="13562" y="7145601"/>
                </a:lnTo>
                <a:close/>
                <a:moveTo>
                  <a:pt x="4867069" y="6219093"/>
                </a:moveTo>
                <a:lnTo>
                  <a:pt x="5470573" y="6219093"/>
                </a:lnTo>
                <a:lnTo>
                  <a:pt x="5699173" y="6676293"/>
                </a:lnTo>
                <a:lnTo>
                  <a:pt x="5470573" y="7133493"/>
                </a:lnTo>
                <a:lnTo>
                  <a:pt x="4867069" y="7133493"/>
                </a:lnTo>
                <a:lnTo>
                  <a:pt x="4638469" y="6676293"/>
                </a:lnTo>
                <a:close/>
                <a:moveTo>
                  <a:pt x="8582577" y="6218713"/>
                </a:moveTo>
                <a:lnTo>
                  <a:pt x="9186081" y="6218713"/>
                </a:lnTo>
                <a:lnTo>
                  <a:pt x="9414681" y="6675913"/>
                </a:lnTo>
                <a:lnTo>
                  <a:pt x="9186081" y="7133113"/>
                </a:lnTo>
                <a:lnTo>
                  <a:pt x="8582577" y="7133113"/>
                </a:lnTo>
                <a:lnTo>
                  <a:pt x="8353977" y="6675913"/>
                </a:lnTo>
                <a:close/>
                <a:moveTo>
                  <a:pt x="6729272" y="6218713"/>
                </a:moveTo>
                <a:lnTo>
                  <a:pt x="7332776" y="6218713"/>
                </a:lnTo>
                <a:lnTo>
                  <a:pt x="7561376" y="6675913"/>
                </a:lnTo>
                <a:lnTo>
                  <a:pt x="7332776" y="7133113"/>
                </a:lnTo>
                <a:lnTo>
                  <a:pt x="6729272" y="7133113"/>
                </a:lnTo>
                <a:lnTo>
                  <a:pt x="6500672" y="6675913"/>
                </a:lnTo>
                <a:close/>
                <a:moveTo>
                  <a:pt x="3027327" y="6155823"/>
                </a:moveTo>
                <a:lnTo>
                  <a:pt x="3630831" y="6155823"/>
                </a:lnTo>
                <a:lnTo>
                  <a:pt x="3859431" y="6613023"/>
                </a:lnTo>
                <a:lnTo>
                  <a:pt x="3630831" y="7070223"/>
                </a:lnTo>
                <a:lnTo>
                  <a:pt x="3027327" y="7070223"/>
                </a:lnTo>
                <a:lnTo>
                  <a:pt x="2798727" y="6613023"/>
                </a:lnTo>
                <a:close/>
                <a:moveTo>
                  <a:pt x="1163605" y="6155823"/>
                </a:moveTo>
                <a:lnTo>
                  <a:pt x="1767109" y="6155823"/>
                </a:lnTo>
                <a:lnTo>
                  <a:pt x="1995709" y="6613023"/>
                </a:lnTo>
                <a:lnTo>
                  <a:pt x="1767109" y="7070223"/>
                </a:lnTo>
                <a:lnTo>
                  <a:pt x="1163605" y="7070223"/>
                </a:lnTo>
                <a:lnTo>
                  <a:pt x="935005" y="6613023"/>
                </a:lnTo>
                <a:close/>
                <a:moveTo>
                  <a:pt x="3935208" y="5699003"/>
                </a:moveTo>
                <a:lnTo>
                  <a:pt x="4538712" y="5699003"/>
                </a:lnTo>
                <a:lnTo>
                  <a:pt x="4767312" y="6156203"/>
                </a:lnTo>
                <a:lnTo>
                  <a:pt x="4538712" y="6613403"/>
                </a:lnTo>
                <a:lnTo>
                  <a:pt x="3935208" y="6613403"/>
                </a:lnTo>
                <a:lnTo>
                  <a:pt x="3706608" y="6156203"/>
                </a:lnTo>
                <a:close/>
                <a:moveTo>
                  <a:pt x="9514438" y="5698623"/>
                </a:moveTo>
                <a:lnTo>
                  <a:pt x="10117942" y="5698623"/>
                </a:lnTo>
                <a:lnTo>
                  <a:pt x="10346542" y="6155823"/>
                </a:lnTo>
                <a:lnTo>
                  <a:pt x="10117942" y="6613023"/>
                </a:lnTo>
                <a:lnTo>
                  <a:pt x="9514438" y="6613023"/>
                </a:lnTo>
                <a:lnTo>
                  <a:pt x="9285838" y="6155823"/>
                </a:lnTo>
                <a:close/>
                <a:moveTo>
                  <a:pt x="7650716" y="5698623"/>
                </a:moveTo>
                <a:lnTo>
                  <a:pt x="8254220" y="5698623"/>
                </a:lnTo>
                <a:lnTo>
                  <a:pt x="8482820" y="6155823"/>
                </a:lnTo>
                <a:lnTo>
                  <a:pt x="8254220" y="6613023"/>
                </a:lnTo>
                <a:lnTo>
                  <a:pt x="7650716" y="6613023"/>
                </a:lnTo>
                <a:lnTo>
                  <a:pt x="7422116" y="6155823"/>
                </a:lnTo>
                <a:close/>
                <a:moveTo>
                  <a:pt x="5797411" y="5698623"/>
                </a:moveTo>
                <a:lnTo>
                  <a:pt x="6400915" y="5698623"/>
                </a:lnTo>
                <a:lnTo>
                  <a:pt x="6629515" y="6155823"/>
                </a:lnTo>
                <a:lnTo>
                  <a:pt x="6400915" y="6613023"/>
                </a:lnTo>
                <a:lnTo>
                  <a:pt x="5797411" y="6613023"/>
                </a:lnTo>
                <a:lnTo>
                  <a:pt x="5568811" y="6155823"/>
                </a:lnTo>
                <a:close/>
                <a:moveTo>
                  <a:pt x="2095466" y="5637801"/>
                </a:moveTo>
                <a:lnTo>
                  <a:pt x="2698970" y="5637801"/>
                </a:lnTo>
                <a:lnTo>
                  <a:pt x="2927570" y="6095001"/>
                </a:lnTo>
                <a:lnTo>
                  <a:pt x="2698970" y="6552201"/>
                </a:lnTo>
                <a:lnTo>
                  <a:pt x="2095466" y="6552201"/>
                </a:lnTo>
                <a:lnTo>
                  <a:pt x="1866866" y="6095001"/>
                </a:lnTo>
                <a:close/>
                <a:moveTo>
                  <a:pt x="242161" y="5637801"/>
                </a:moveTo>
                <a:lnTo>
                  <a:pt x="845665" y="5637801"/>
                </a:lnTo>
                <a:lnTo>
                  <a:pt x="1074265" y="6095001"/>
                </a:lnTo>
                <a:lnTo>
                  <a:pt x="845665" y="6552201"/>
                </a:lnTo>
                <a:lnTo>
                  <a:pt x="242161" y="6552201"/>
                </a:lnTo>
                <a:lnTo>
                  <a:pt x="13561" y="6095001"/>
                </a:lnTo>
                <a:close/>
                <a:moveTo>
                  <a:pt x="4867069" y="5180981"/>
                </a:moveTo>
                <a:lnTo>
                  <a:pt x="5470573" y="5180981"/>
                </a:lnTo>
                <a:lnTo>
                  <a:pt x="5699173" y="5638181"/>
                </a:lnTo>
                <a:lnTo>
                  <a:pt x="5470573" y="6095381"/>
                </a:lnTo>
                <a:lnTo>
                  <a:pt x="4867069" y="6095381"/>
                </a:lnTo>
                <a:lnTo>
                  <a:pt x="4638469" y="5638181"/>
                </a:lnTo>
                <a:close/>
                <a:moveTo>
                  <a:pt x="8582577" y="5180601"/>
                </a:moveTo>
                <a:lnTo>
                  <a:pt x="9186081" y="5180601"/>
                </a:lnTo>
                <a:lnTo>
                  <a:pt x="9414681" y="5637801"/>
                </a:lnTo>
                <a:lnTo>
                  <a:pt x="9186081" y="6095001"/>
                </a:lnTo>
                <a:lnTo>
                  <a:pt x="8582577" y="6095001"/>
                </a:lnTo>
                <a:lnTo>
                  <a:pt x="8353977" y="5637801"/>
                </a:lnTo>
                <a:close/>
                <a:moveTo>
                  <a:pt x="6729272" y="5180601"/>
                </a:moveTo>
                <a:lnTo>
                  <a:pt x="7332776" y="5180601"/>
                </a:lnTo>
                <a:lnTo>
                  <a:pt x="7561376" y="5637801"/>
                </a:lnTo>
                <a:lnTo>
                  <a:pt x="7332776" y="6095001"/>
                </a:lnTo>
                <a:lnTo>
                  <a:pt x="6729272" y="6095001"/>
                </a:lnTo>
                <a:lnTo>
                  <a:pt x="6500672" y="5637801"/>
                </a:lnTo>
                <a:close/>
                <a:moveTo>
                  <a:pt x="3013764" y="5148699"/>
                </a:moveTo>
                <a:lnTo>
                  <a:pt x="3617268" y="5148699"/>
                </a:lnTo>
                <a:lnTo>
                  <a:pt x="3845868" y="5605899"/>
                </a:lnTo>
                <a:lnTo>
                  <a:pt x="3617268" y="6063099"/>
                </a:lnTo>
                <a:lnTo>
                  <a:pt x="3013764" y="6063099"/>
                </a:lnTo>
                <a:lnTo>
                  <a:pt x="2785164" y="5605899"/>
                </a:lnTo>
                <a:close/>
                <a:moveTo>
                  <a:pt x="1150043" y="5148699"/>
                </a:moveTo>
                <a:lnTo>
                  <a:pt x="1753546" y="5148699"/>
                </a:lnTo>
                <a:lnTo>
                  <a:pt x="1982146" y="5605899"/>
                </a:lnTo>
                <a:lnTo>
                  <a:pt x="1753546" y="6063099"/>
                </a:lnTo>
                <a:lnTo>
                  <a:pt x="1150043" y="6063099"/>
                </a:lnTo>
                <a:lnTo>
                  <a:pt x="921443" y="5605899"/>
                </a:lnTo>
                <a:close/>
                <a:moveTo>
                  <a:pt x="3935208" y="4662958"/>
                </a:moveTo>
                <a:lnTo>
                  <a:pt x="4538712" y="4662958"/>
                </a:lnTo>
                <a:lnTo>
                  <a:pt x="4767312" y="5120158"/>
                </a:lnTo>
                <a:lnTo>
                  <a:pt x="4538712" y="5577358"/>
                </a:lnTo>
                <a:lnTo>
                  <a:pt x="3935208" y="5577358"/>
                </a:lnTo>
                <a:lnTo>
                  <a:pt x="3706608" y="5120158"/>
                </a:lnTo>
                <a:close/>
                <a:moveTo>
                  <a:pt x="9514438" y="4662578"/>
                </a:moveTo>
                <a:lnTo>
                  <a:pt x="10117942" y="4662578"/>
                </a:lnTo>
                <a:lnTo>
                  <a:pt x="10346542" y="5119778"/>
                </a:lnTo>
                <a:lnTo>
                  <a:pt x="10117942" y="5576978"/>
                </a:lnTo>
                <a:lnTo>
                  <a:pt x="9514438" y="5576978"/>
                </a:lnTo>
                <a:lnTo>
                  <a:pt x="9285838" y="5119778"/>
                </a:lnTo>
                <a:close/>
                <a:moveTo>
                  <a:pt x="7650716" y="4662578"/>
                </a:moveTo>
                <a:lnTo>
                  <a:pt x="8254220" y="4662578"/>
                </a:lnTo>
                <a:lnTo>
                  <a:pt x="8482820" y="5119778"/>
                </a:lnTo>
                <a:lnTo>
                  <a:pt x="8254220" y="5576978"/>
                </a:lnTo>
                <a:lnTo>
                  <a:pt x="7650716" y="5576978"/>
                </a:lnTo>
                <a:lnTo>
                  <a:pt x="7422116" y="5119778"/>
                </a:lnTo>
                <a:close/>
                <a:moveTo>
                  <a:pt x="5797411" y="4662578"/>
                </a:moveTo>
                <a:lnTo>
                  <a:pt x="6400915" y="4662578"/>
                </a:lnTo>
                <a:lnTo>
                  <a:pt x="6629515" y="5119778"/>
                </a:lnTo>
                <a:lnTo>
                  <a:pt x="6400915" y="5576978"/>
                </a:lnTo>
                <a:lnTo>
                  <a:pt x="5797411" y="5576978"/>
                </a:lnTo>
                <a:lnTo>
                  <a:pt x="5568811" y="5119778"/>
                </a:lnTo>
                <a:close/>
                <a:moveTo>
                  <a:pt x="2081903" y="4630677"/>
                </a:moveTo>
                <a:lnTo>
                  <a:pt x="2685407" y="4630677"/>
                </a:lnTo>
                <a:lnTo>
                  <a:pt x="2914007" y="5087877"/>
                </a:lnTo>
                <a:lnTo>
                  <a:pt x="2685407" y="5545077"/>
                </a:lnTo>
                <a:lnTo>
                  <a:pt x="2081903" y="5545077"/>
                </a:lnTo>
                <a:lnTo>
                  <a:pt x="1853303" y="5087877"/>
                </a:lnTo>
                <a:close/>
                <a:moveTo>
                  <a:pt x="228600" y="4630677"/>
                </a:moveTo>
                <a:lnTo>
                  <a:pt x="832104" y="4630677"/>
                </a:lnTo>
                <a:lnTo>
                  <a:pt x="1060704" y="5087877"/>
                </a:lnTo>
                <a:lnTo>
                  <a:pt x="832104" y="5545077"/>
                </a:lnTo>
                <a:lnTo>
                  <a:pt x="228600" y="5545077"/>
                </a:lnTo>
                <a:lnTo>
                  <a:pt x="0" y="5087877"/>
                </a:lnTo>
                <a:close/>
                <a:moveTo>
                  <a:pt x="4867069" y="4144936"/>
                </a:moveTo>
                <a:lnTo>
                  <a:pt x="5470573" y="4144936"/>
                </a:lnTo>
                <a:lnTo>
                  <a:pt x="5699173" y="4602136"/>
                </a:lnTo>
                <a:lnTo>
                  <a:pt x="5470573" y="5059336"/>
                </a:lnTo>
                <a:lnTo>
                  <a:pt x="4867069" y="5059336"/>
                </a:lnTo>
                <a:lnTo>
                  <a:pt x="4638469" y="4602136"/>
                </a:lnTo>
                <a:close/>
                <a:moveTo>
                  <a:pt x="8582577" y="4144556"/>
                </a:moveTo>
                <a:lnTo>
                  <a:pt x="9186081" y="4144556"/>
                </a:lnTo>
                <a:lnTo>
                  <a:pt x="9414681" y="4601756"/>
                </a:lnTo>
                <a:lnTo>
                  <a:pt x="9186081" y="5058956"/>
                </a:lnTo>
                <a:lnTo>
                  <a:pt x="8582577" y="5058956"/>
                </a:lnTo>
                <a:lnTo>
                  <a:pt x="8353977" y="4601756"/>
                </a:lnTo>
                <a:close/>
                <a:moveTo>
                  <a:pt x="6729272" y="4144556"/>
                </a:moveTo>
                <a:lnTo>
                  <a:pt x="7332776" y="4144556"/>
                </a:lnTo>
                <a:lnTo>
                  <a:pt x="7561376" y="4601756"/>
                </a:lnTo>
                <a:lnTo>
                  <a:pt x="7332776" y="5058956"/>
                </a:lnTo>
                <a:lnTo>
                  <a:pt x="6729272" y="5058956"/>
                </a:lnTo>
                <a:lnTo>
                  <a:pt x="6500672" y="4601756"/>
                </a:lnTo>
                <a:close/>
                <a:moveTo>
                  <a:pt x="3013764" y="4112654"/>
                </a:moveTo>
                <a:lnTo>
                  <a:pt x="3617268" y="4112654"/>
                </a:lnTo>
                <a:lnTo>
                  <a:pt x="3845868" y="4569854"/>
                </a:lnTo>
                <a:lnTo>
                  <a:pt x="3617268" y="5027054"/>
                </a:lnTo>
                <a:lnTo>
                  <a:pt x="3013764" y="5027054"/>
                </a:lnTo>
                <a:lnTo>
                  <a:pt x="2785164" y="4569854"/>
                </a:lnTo>
                <a:close/>
                <a:moveTo>
                  <a:pt x="1150043" y="4112654"/>
                </a:moveTo>
                <a:lnTo>
                  <a:pt x="1753546" y="4112654"/>
                </a:lnTo>
                <a:lnTo>
                  <a:pt x="1982146" y="4569854"/>
                </a:lnTo>
                <a:lnTo>
                  <a:pt x="1753546" y="5027054"/>
                </a:lnTo>
                <a:lnTo>
                  <a:pt x="1150043" y="5027054"/>
                </a:lnTo>
                <a:lnTo>
                  <a:pt x="921443" y="4569854"/>
                </a:lnTo>
                <a:close/>
                <a:moveTo>
                  <a:pt x="3935208" y="3626917"/>
                </a:moveTo>
                <a:lnTo>
                  <a:pt x="4538712" y="3626917"/>
                </a:lnTo>
                <a:lnTo>
                  <a:pt x="4767312" y="4084116"/>
                </a:lnTo>
                <a:lnTo>
                  <a:pt x="4538712" y="4541313"/>
                </a:lnTo>
                <a:lnTo>
                  <a:pt x="3935208" y="4541313"/>
                </a:lnTo>
                <a:lnTo>
                  <a:pt x="3706608" y="4084116"/>
                </a:lnTo>
                <a:close/>
                <a:moveTo>
                  <a:pt x="7650716" y="3626536"/>
                </a:moveTo>
                <a:lnTo>
                  <a:pt x="8254220" y="3626536"/>
                </a:lnTo>
                <a:lnTo>
                  <a:pt x="8482820" y="4083737"/>
                </a:lnTo>
                <a:lnTo>
                  <a:pt x="8254220" y="4540933"/>
                </a:lnTo>
                <a:lnTo>
                  <a:pt x="7650716" y="4540933"/>
                </a:lnTo>
                <a:lnTo>
                  <a:pt x="7422116" y="4083737"/>
                </a:lnTo>
                <a:close/>
                <a:moveTo>
                  <a:pt x="5797411" y="3626536"/>
                </a:moveTo>
                <a:lnTo>
                  <a:pt x="6400915" y="3626536"/>
                </a:lnTo>
                <a:lnTo>
                  <a:pt x="6629515" y="4083737"/>
                </a:lnTo>
                <a:lnTo>
                  <a:pt x="6400915" y="4540933"/>
                </a:lnTo>
                <a:lnTo>
                  <a:pt x="5797411" y="4540933"/>
                </a:lnTo>
                <a:lnTo>
                  <a:pt x="5568811" y="4083737"/>
                </a:lnTo>
                <a:close/>
                <a:moveTo>
                  <a:pt x="9514438" y="3626535"/>
                </a:moveTo>
                <a:lnTo>
                  <a:pt x="10117942" y="3626535"/>
                </a:lnTo>
                <a:lnTo>
                  <a:pt x="10346542" y="4083735"/>
                </a:lnTo>
                <a:lnTo>
                  <a:pt x="10117942" y="4540933"/>
                </a:lnTo>
                <a:lnTo>
                  <a:pt x="9514438" y="4540933"/>
                </a:lnTo>
                <a:lnTo>
                  <a:pt x="9285838" y="4083735"/>
                </a:lnTo>
                <a:close/>
                <a:moveTo>
                  <a:pt x="228600" y="3594634"/>
                </a:moveTo>
                <a:lnTo>
                  <a:pt x="832104" y="3594634"/>
                </a:lnTo>
                <a:lnTo>
                  <a:pt x="1060704" y="4051834"/>
                </a:lnTo>
                <a:lnTo>
                  <a:pt x="832104" y="4509032"/>
                </a:lnTo>
                <a:lnTo>
                  <a:pt x="228600" y="4509032"/>
                </a:lnTo>
                <a:lnTo>
                  <a:pt x="0" y="4051834"/>
                </a:lnTo>
                <a:close/>
                <a:moveTo>
                  <a:pt x="2081903" y="3594633"/>
                </a:moveTo>
                <a:lnTo>
                  <a:pt x="2685407" y="3594633"/>
                </a:lnTo>
                <a:lnTo>
                  <a:pt x="2914007" y="4051833"/>
                </a:lnTo>
                <a:lnTo>
                  <a:pt x="2685407" y="4509032"/>
                </a:lnTo>
                <a:lnTo>
                  <a:pt x="2081903" y="4509032"/>
                </a:lnTo>
                <a:lnTo>
                  <a:pt x="1853303" y="4051833"/>
                </a:lnTo>
                <a:close/>
                <a:moveTo>
                  <a:pt x="4867069" y="3108895"/>
                </a:moveTo>
                <a:lnTo>
                  <a:pt x="5470573" y="3108895"/>
                </a:lnTo>
                <a:lnTo>
                  <a:pt x="5699173" y="3566095"/>
                </a:lnTo>
                <a:lnTo>
                  <a:pt x="5470573" y="4023294"/>
                </a:lnTo>
                <a:lnTo>
                  <a:pt x="4867069" y="4023294"/>
                </a:lnTo>
                <a:lnTo>
                  <a:pt x="4638469" y="3566095"/>
                </a:lnTo>
                <a:close/>
                <a:moveTo>
                  <a:pt x="8582577" y="3108514"/>
                </a:moveTo>
                <a:lnTo>
                  <a:pt x="9186081" y="3108514"/>
                </a:lnTo>
                <a:lnTo>
                  <a:pt x="9414681" y="3565715"/>
                </a:lnTo>
                <a:lnTo>
                  <a:pt x="9186081" y="4022914"/>
                </a:lnTo>
                <a:lnTo>
                  <a:pt x="8582577" y="4022914"/>
                </a:lnTo>
                <a:lnTo>
                  <a:pt x="8353977" y="3565715"/>
                </a:lnTo>
                <a:close/>
                <a:moveTo>
                  <a:pt x="6729272" y="3108514"/>
                </a:moveTo>
                <a:lnTo>
                  <a:pt x="7332776" y="3108514"/>
                </a:lnTo>
                <a:lnTo>
                  <a:pt x="7561376" y="3565715"/>
                </a:lnTo>
                <a:lnTo>
                  <a:pt x="7332776" y="4022914"/>
                </a:lnTo>
                <a:lnTo>
                  <a:pt x="6729272" y="4022914"/>
                </a:lnTo>
                <a:lnTo>
                  <a:pt x="6500672" y="3565715"/>
                </a:lnTo>
                <a:close/>
                <a:moveTo>
                  <a:pt x="5797411" y="2590113"/>
                </a:moveTo>
                <a:lnTo>
                  <a:pt x="6400915" y="2590113"/>
                </a:lnTo>
                <a:lnTo>
                  <a:pt x="6629515" y="3047312"/>
                </a:lnTo>
                <a:lnTo>
                  <a:pt x="6400915" y="3504513"/>
                </a:lnTo>
                <a:lnTo>
                  <a:pt x="5797411" y="3504513"/>
                </a:lnTo>
                <a:lnTo>
                  <a:pt x="5568811" y="3047312"/>
                </a:lnTo>
                <a:close/>
                <a:moveTo>
                  <a:pt x="7650716" y="2590112"/>
                </a:moveTo>
                <a:lnTo>
                  <a:pt x="8254220" y="2590112"/>
                </a:lnTo>
                <a:lnTo>
                  <a:pt x="8482820" y="3047312"/>
                </a:lnTo>
                <a:lnTo>
                  <a:pt x="8254220" y="3504511"/>
                </a:lnTo>
                <a:lnTo>
                  <a:pt x="7650716" y="3504511"/>
                </a:lnTo>
                <a:lnTo>
                  <a:pt x="7422116" y="3047312"/>
                </a:lnTo>
                <a:close/>
                <a:moveTo>
                  <a:pt x="9514438" y="2590110"/>
                </a:moveTo>
                <a:lnTo>
                  <a:pt x="10117942" y="2590110"/>
                </a:lnTo>
                <a:lnTo>
                  <a:pt x="10346542" y="3047310"/>
                </a:lnTo>
                <a:lnTo>
                  <a:pt x="10117942" y="3504510"/>
                </a:lnTo>
                <a:lnTo>
                  <a:pt x="9514438" y="3504510"/>
                </a:lnTo>
                <a:lnTo>
                  <a:pt x="9285838" y="3047310"/>
                </a:lnTo>
                <a:close/>
                <a:moveTo>
                  <a:pt x="6729272" y="2072091"/>
                </a:moveTo>
                <a:lnTo>
                  <a:pt x="7332776" y="2072091"/>
                </a:lnTo>
                <a:lnTo>
                  <a:pt x="7561376" y="2529291"/>
                </a:lnTo>
                <a:lnTo>
                  <a:pt x="7332776" y="2986490"/>
                </a:lnTo>
                <a:lnTo>
                  <a:pt x="6729272" y="2986490"/>
                </a:lnTo>
                <a:lnTo>
                  <a:pt x="6500672" y="2529291"/>
                </a:lnTo>
                <a:close/>
                <a:moveTo>
                  <a:pt x="8582577" y="2072090"/>
                </a:moveTo>
                <a:lnTo>
                  <a:pt x="9186081" y="2072090"/>
                </a:lnTo>
                <a:lnTo>
                  <a:pt x="9414681" y="2529290"/>
                </a:lnTo>
                <a:lnTo>
                  <a:pt x="9186081" y="2986489"/>
                </a:lnTo>
                <a:lnTo>
                  <a:pt x="8582577" y="2986489"/>
                </a:lnTo>
                <a:lnTo>
                  <a:pt x="8353977" y="2529290"/>
                </a:lnTo>
                <a:close/>
                <a:moveTo>
                  <a:pt x="5797411" y="1554067"/>
                </a:moveTo>
                <a:lnTo>
                  <a:pt x="6400915" y="1554067"/>
                </a:lnTo>
                <a:lnTo>
                  <a:pt x="6629515" y="2011268"/>
                </a:lnTo>
                <a:lnTo>
                  <a:pt x="6400915" y="2468468"/>
                </a:lnTo>
                <a:lnTo>
                  <a:pt x="5797411" y="2468468"/>
                </a:lnTo>
                <a:lnTo>
                  <a:pt x="5568811" y="2011268"/>
                </a:lnTo>
                <a:close/>
                <a:moveTo>
                  <a:pt x="7650716" y="1554067"/>
                </a:moveTo>
                <a:lnTo>
                  <a:pt x="8254220" y="1554067"/>
                </a:lnTo>
                <a:lnTo>
                  <a:pt x="8482820" y="2011268"/>
                </a:lnTo>
                <a:lnTo>
                  <a:pt x="8254220" y="2468468"/>
                </a:lnTo>
                <a:lnTo>
                  <a:pt x="7650716" y="2468468"/>
                </a:lnTo>
                <a:lnTo>
                  <a:pt x="7422116" y="2011268"/>
                </a:lnTo>
                <a:close/>
                <a:moveTo>
                  <a:pt x="9514438" y="1554065"/>
                </a:moveTo>
                <a:lnTo>
                  <a:pt x="10117942" y="1554065"/>
                </a:lnTo>
                <a:lnTo>
                  <a:pt x="10346542" y="2011265"/>
                </a:lnTo>
                <a:lnTo>
                  <a:pt x="10117942" y="2468465"/>
                </a:lnTo>
                <a:lnTo>
                  <a:pt x="9514438" y="2468465"/>
                </a:lnTo>
                <a:lnTo>
                  <a:pt x="9285838" y="2011265"/>
                </a:lnTo>
                <a:close/>
                <a:moveTo>
                  <a:pt x="6729272" y="1036046"/>
                </a:moveTo>
                <a:lnTo>
                  <a:pt x="7332776" y="1036046"/>
                </a:lnTo>
                <a:lnTo>
                  <a:pt x="7561376" y="1493245"/>
                </a:lnTo>
                <a:lnTo>
                  <a:pt x="7332776" y="1950446"/>
                </a:lnTo>
                <a:lnTo>
                  <a:pt x="6729272" y="1950446"/>
                </a:lnTo>
                <a:lnTo>
                  <a:pt x="6500672" y="1493245"/>
                </a:lnTo>
                <a:close/>
                <a:moveTo>
                  <a:pt x="8582577" y="1036045"/>
                </a:moveTo>
                <a:lnTo>
                  <a:pt x="9186081" y="1036045"/>
                </a:lnTo>
                <a:lnTo>
                  <a:pt x="9414681" y="1493245"/>
                </a:lnTo>
                <a:lnTo>
                  <a:pt x="9186081" y="1950445"/>
                </a:lnTo>
                <a:lnTo>
                  <a:pt x="8582577" y="1950445"/>
                </a:lnTo>
                <a:lnTo>
                  <a:pt x="8353977" y="1493245"/>
                </a:lnTo>
                <a:close/>
                <a:moveTo>
                  <a:pt x="5797411" y="518023"/>
                </a:moveTo>
                <a:lnTo>
                  <a:pt x="6400915" y="518023"/>
                </a:lnTo>
                <a:lnTo>
                  <a:pt x="6629515" y="975223"/>
                </a:lnTo>
                <a:lnTo>
                  <a:pt x="6400915" y="1432422"/>
                </a:lnTo>
                <a:lnTo>
                  <a:pt x="5797411" y="1432422"/>
                </a:lnTo>
                <a:lnTo>
                  <a:pt x="5568811" y="975223"/>
                </a:lnTo>
                <a:close/>
                <a:moveTo>
                  <a:pt x="7650716" y="518022"/>
                </a:moveTo>
                <a:lnTo>
                  <a:pt x="8254220" y="518022"/>
                </a:lnTo>
                <a:lnTo>
                  <a:pt x="8482820" y="975222"/>
                </a:lnTo>
                <a:lnTo>
                  <a:pt x="8254220" y="1432422"/>
                </a:lnTo>
                <a:lnTo>
                  <a:pt x="7650716" y="1432422"/>
                </a:lnTo>
                <a:lnTo>
                  <a:pt x="7422116" y="975222"/>
                </a:lnTo>
                <a:close/>
                <a:moveTo>
                  <a:pt x="9514438" y="518020"/>
                </a:moveTo>
                <a:lnTo>
                  <a:pt x="10117942" y="518020"/>
                </a:lnTo>
                <a:lnTo>
                  <a:pt x="10346542" y="975220"/>
                </a:lnTo>
                <a:lnTo>
                  <a:pt x="10117942" y="1432420"/>
                </a:lnTo>
                <a:lnTo>
                  <a:pt x="9514438" y="1432420"/>
                </a:lnTo>
                <a:lnTo>
                  <a:pt x="9285838" y="975220"/>
                </a:lnTo>
                <a:close/>
                <a:moveTo>
                  <a:pt x="6729272" y="1"/>
                </a:moveTo>
                <a:lnTo>
                  <a:pt x="7332776" y="1"/>
                </a:lnTo>
                <a:lnTo>
                  <a:pt x="7561376" y="457201"/>
                </a:lnTo>
                <a:lnTo>
                  <a:pt x="7332776" y="914400"/>
                </a:lnTo>
                <a:lnTo>
                  <a:pt x="6729272" y="914400"/>
                </a:lnTo>
                <a:lnTo>
                  <a:pt x="6500672" y="457201"/>
                </a:lnTo>
                <a:close/>
                <a:moveTo>
                  <a:pt x="8582577" y="0"/>
                </a:moveTo>
                <a:lnTo>
                  <a:pt x="9186081" y="0"/>
                </a:lnTo>
                <a:lnTo>
                  <a:pt x="9414681" y="457200"/>
                </a:lnTo>
                <a:lnTo>
                  <a:pt x="9186081" y="914400"/>
                </a:lnTo>
                <a:lnTo>
                  <a:pt x="8582577" y="914400"/>
                </a:lnTo>
                <a:lnTo>
                  <a:pt x="8353977" y="457200"/>
                </a:lnTo>
                <a:close/>
              </a:path>
            </a:pathLst>
          </a:custGeom>
          <a:blipFill>
            <a:blip r:embed="rId3"/>
            <a:stretch>
              <a:fillRect/>
            </a:stretch>
          </a:blipFill>
          <a:ln>
            <a:solidFill>
              <a:srgbClr val="6786AD"/>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solidFill>
                <a:srgbClr val="3C4C70"/>
              </a:solidFill>
            </a:endParaRPr>
          </a:p>
        </p:txBody>
      </p:sp>
      <p:sp>
        <p:nvSpPr>
          <p:cNvPr id="10" name="CasellaDiTesto 9">
            <a:extLst>
              <a:ext uri="{FF2B5EF4-FFF2-40B4-BE49-F238E27FC236}">
                <a16:creationId xmlns:a16="http://schemas.microsoft.com/office/drawing/2014/main" id="{9EA217C3-5044-0367-5D90-9A4DD43610A1}"/>
              </a:ext>
            </a:extLst>
          </p:cNvPr>
          <p:cNvSpPr txBox="1"/>
          <p:nvPr/>
        </p:nvSpPr>
        <p:spPr>
          <a:xfrm>
            <a:off x="235036" y="332788"/>
            <a:ext cx="8075680" cy="846386"/>
          </a:xfrm>
          <a:prstGeom prst="rect">
            <a:avLst/>
          </a:prstGeom>
          <a:noFill/>
        </p:spPr>
        <p:txBody>
          <a:bodyPr wrap="square" rtlCol="0">
            <a:spAutoFit/>
          </a:bodyPr>
          <a:lstStyle/>
          <a:p>
            <a:r>
              <a:rPr lang="it-IT" sz="2500" b="1" dirty="0" err="1">
                <a:solidFill>
                  <a:schemeClr val="bg1"/>
                </a:solidFill>
              </a:rPr>
              <a:t>Supervised</a:t>
            </a:r>
            <a:r>
              <a:rPr lang="it-IT" sz="2500" b="1" dirty="0">
                <a:solidFill>
                  <a:schemeClr val="bg1"/>
                </a:solidFill>
              </a:rPr>
              <a:t> Clustering con variabile target: </a:t>
            </a:r>
          </a:p>
          <a:p>
            <a:r>
              <a:rPr lang="it-IT" sz="2400" b="1" i="1" dirty="0">
                <a:solidFill>
                  <a:schemeClr val="bg1"/>
                </a:solidFill>
              </a:rPr>
              <a:t>un'applicazione in Teleassistenza</a:t>
            </a:r>
          </a:p>
        </p:txBody>
      </p:sp>
      <p:pic>
        <p:nvPicPr>
          <p:cNvPr id="11" name="Immagine 10" descr="Immagine che contiene testo, emblema, simbolo, logo&#10;&#10;Descrizione generata automaticamente">
            <a:extLst>
              <a:ext uri="{FF2B5EF4-FFF2-40B4-BE49-F238E27FC236}">
                <a16:creationId xmlns:a16="http://schemas.microsoft.com/office/drawing/2014/main" id="{9B223E64-095F-BB46-50A7-481C9060413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0367" b="81423" l="10000" r="90000">
                        <a14:foregroundMark x1="37500" y1="78906" x2="55469" y2="79492"/>
                        <a14:foregroundMark x1="33008" y1="44727" x2="20703" y2="49219"/>
                        <a14:foregroundMark x1="51953" y1="41406" x2="67773" y2="48047"/>
                        <a14:foregroundMark x1="36914" y1="23047" x2="56055" y2="25195"/>
                        <a14:foregroundMark x1="39258" y1="80078" x2="56055" y2="77734"/>
                        <a14:foregroundMark x1="75000" y1="54297" x2="62695" y2="40820"/>
                        <a14:foregroundMark x1="44727" y1="80078" x2="56445" y2="80078"/>
                      </a14:backgroundRemoval>
                    </a14:imgEffect>
                  </a14:imgLayer>
                </a14:imgProps>
              </a:ext>
            </a:extLst>
          </a:blip>
          <a:srcRect t="12735" b="10945"/>
          <a:stretch/>
        </p:blipFill>
        <p:spPr>
          <a:xfrm>
            <a:off x="316152" y="4608312"/>
            <a:ext cx="2180027" cy="1663788"/>
          </a:xfrm>
          <a:prstGeom prst="rect">
            <a:avLst/>
          </a:prstGeom>
          <a:noFill/>
          <a:effectLst>
            <a:glow>
              <a:schemeClr val="accent1"/>
            </a:glow>
            <a:softEdge rad="0"/>
          </a:effectLst>
        </p:spPr>
      </p:pic>
      <p:sp>
        <p:nvSpPr>
          <p:cNvPr id="12" name="CasellaDiTesto 11">
            <a:extLst>
              <a:ext uri="{FF2B5EF4-FFF2-40B4-BE49-F238E27FC236}">
                <a16:creationId xmlns:a16="http://schemas.microsoft.com/office/drawing/2014/main" id="{3D3D5833-86AF-4EEE-DC8F-4C96747008A2}"/>
              </a:ext>
            </a:extLst>
          </p:cNvPr>
          <p:cNvSpPr txBox="1"/>
          <p:nvPr/>
        </p:nvSpPr>
        <p:spPr>
          <a:xfrm>
            <a:off x="87552" y="6385360"/>
            <a:ext cx="2777563" cy="307777"/>
          </a:xfrm>
          <a:prstGeom prst="rect">
            <a:avLst/>
          </a:prstGeom>
          <a:noFill/>
        </p:spPr>
        <p:txBody>
          <a:bodyPr wrap="square" rtlCol="0">
            <a:spAutoFit/>
          </a:bodyPr>
          <a:lstStyle/>
          <a:p>
            <a:r>
              <a:rPr lang="it-IT" sz="1400" b="1" dirty="0">
                <a:solidFill>
                  <a:schemeClr val="bg1"/>
                </a:solidFill>
              </a:rPr>
              <a:t>Challenge Campus Biomedico</a:t>
            </a:r>
          </a:p>
        </p:txBody>
      </p:sp>
      <p:sp>
        <p:nvSpPr>
          <p:cNvPr id="16" name="CasellaDiTesto 15">
            <a:extLst>
              <a:ext uri="{FF2B5EF4-FFF2-40B4-BE49-F238E27FC236}">
                <a16:creationId xmlns:a16="http://schemas.microsoft.com/office/drawing/2014/main" id="{B0D034D9-A331-AEAB-50BB-3BD1EC7395F8}"/>
              </a:ext>
            </a:extLst>
          </p:cNvPr>
          <p:cNvSpPr txBox="1"/>
          <p:nvPr/>
        </p:nvSpPr>
        <p:spPr>
          <a:xfrm>
            <a:off x="235036" y="3217455"/>
            <a:ext cx="2630079" cy="1200329"/>
          </a:xfrm>
          <a:prstGeom prst="rect">
            <a:avLst/>
          </a:prstGeom>
          <a:noFill/>
        </p:spPr>
        <p:txBody>
          <a:bodyPr wrap="none" rtlCol="0">
            <a:spAutoFit/>
          </a:bodyPr>
          <a:lstStyle/>
          <a:p>
            <a:pPr defTabSz="457200">
              <a:defRPr/>
            </a:pPr>
            <a:r>
              <a:rPr lang="it-IT" i="1" dirty="0">
                <a:solidFill>
                  <a:prstClr val="black"/>
                </a:solidFill>
                <a:latin typeface="Calibri" panose="020F0502020204030204"/>
              </a:rPr>
              <a:t>Alessia Rossi</a:t>
            </a:r>
            <a:endParaRPr kumimoji="0" lang="it-IT" sz="1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0" i="1" u="none" strike="noStrike" kern="1200" cap="none" spc="0" normalizeH="0" baseline="0" noProof="0" dirty="0">
                <a:ln>
                  <a:noFill/>
                </a:ln>
                <a:solidFill>
                  <a:prstClr val="black"/>
                </a:solidFill>
                <a:effectLst/>
                <a:uLnTx/>
                <a:uFillTx/>
                <a:latin typeface="Calibri" panose="020F0502020204030204"/>
                <a:ea typeface="+mn-ea"/>
                <a:cs typeface="+mn-cs"/>
              </a:rPr>
              <a:t>Fabio Di Gregorio</a:t>
            </a:r>
          </a:p>
          <a:p>
            <a:r>
              <a:rPr lang="it-IT" i="1" dirty="0">
                <a:solidFill>
                  <a:prstClr val="black"/>
                </a:solidFill>
                <a:latin typeface="Calibri" panose="020F0502020204030204"/>
              </a:rPr>
              <a:t>Ignazio Emanuele Piccichè</a:t>
            </a:r>
          </a:p>
          <a:p>
            <a:r>
              <a:rPr lang="it-IT" i="1" dirty="0">
                <a:solidFill>
                  <a:prstClr val="black"/>
                </a:solidFill>
                <a:latin typeface="Calibri" panose="020F0502020204030204"/>
              </a:rPr>
              <a:t>Martina Bertazzoni</a:t>
            </a:r>
          </a:p>
        </p:txBody>
      </p:sp>
      <p:sp>
        <p:nvSpPr>
          <p:cNvPr id="17" name="CasellaDiTesto 16">
            <a:extLst>
              <a:ext uri="{FF2B5EF4-FFF2-40B4-BE49-F238E27FC236}">
                <a16:creationId xmlns:a16="http://schemas.microsoft.com/office/drawing/2014/main" id="{8A63BF26-0C17-C034-B0DC-D49E6870DD02}"/>
              </a:ext>
            </a:extLst>
          </p:cNvPr>
          <p:cNvSpPr txBox="1"/>
          <p:nvPr/>
        </p:nvSpPr>
        <p:spPr>
          <a:xfrm>
            <a:off x="560858" y="2791493"/>
            <a:ext cx="1830950" cy="369332"/>
          </a:xfrm>
          <a:prstGeom prst="rect">
            <a:avLst/>
          </a:prstGeom>
          <a:noFill/>
        </p:spPr>
        <p:txBody>
          <a:bodyPr wrap="none" rtlCol="0">
            <a:spAutoFit/>
          </a:bodyPr>
          <a:lstStyle/>
          <a:p>
            <a:r>
              <a:rPr lang="it-IT" b="1" dirty="0">
                <a:solidFill>
                  <a:schemeClr val="bg1"/>
                </a:solidFill>
              </a:rPr>
              <a:t>Collaboratori</a:t>
            </a:r>
          </a:p>
        </p:txBody>
      </p:sp>
      <p:sp>
        <p:nvSpPr>
          <p:cNvPr id="18" name="CasellaDiTesto 17">
            <a:extLst>
              <a:ext uri="{FF2B5EF4-FFF2-40B4-BE49-F238E27FC236}">
                <a16:creationId xmlns:a16="http://schemas.microsoft.com/office/drawing/2014/main" id="{43859500-7771-2F6C-7EDA-4179DA47C1B1}"/>
              </a:ext>
            </a:extLst>
          </p:cNvPr>
          <p:cNvSpPr txBox="1"/>
          <p:nvPr/>
        </p:nvSpPr>
        <p:spPr>
          <a:xfrm>
            <a:off x="235036" y="1671584"/>
            <a:ext cx="6471643" cy="461665"/>
          </a:xfrm>
          <a:prstGeom prst="rect">
            <a:avLst/>
          </a:prstGeom>
          <a:noFill/>
        </p:spPr>
        <p:txBody>
          <a:bodyPr wrap="none" rtlCol="0">
            <a:spAutoFit/>
          </a:bodyPr>
          <a:lstStyle/>
          <a:p>
            <a:r>
              <a:rPr lang="it-IT" sz="2400" dirty="0">
                <a:solidFill>
                  <a:schemeClr val="bg1"/>
                </a:solidFill>
              </a:rPr>
              <a:t>Università Campus </a:t>
            </a:r>
            <a:r>
              <a:rPr lang="it-IT" sz="2400" dirty="0" err="1">
                <a:solidFill>
                  <a:schemeClr val="bg1"/>
                </a:solidFill>
              </a:rPr>
              <a:t>Bio</a:t>
            </a:r>
            <a:r>
              <a:rPr lang="it-IT" sz="2400" dirty="0">
                <a:solidFill>
                  <a:schemeClr val="bg1"/>
                </a:solidFill>
              </a:rPr>
              <a:t>-Medico di Roma</a:t>
            </a:r>
          </a:p>
        </p:txBody>
      </p:sp>
    </p:spTree>
    <p:extLst>
      <p:ext uri="{BB962C8B-B14F-4D97-AF65-F5344CB8AC3E}">
        <p14:creationId xmlns:p14="http://schemas.microsoft.com/office/powerpoint/2010/main" val="1719271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1D5B2C30-8F5C-BF87-C25F-371A4E94F0AB}"/>
              </a:ext>
            </a:extLst>
          </p:cNvPr>
          <p:cNvSpPr/>
          <p:nvPr/>
        </p:nvSpPr>
        <p:spPr>
          <a:xfrm>
            <a:off x="1"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Modelling</a:t>
            </a:r>
          </a:p>
        </p:txBody>
      </p:sp>
      <p:sp>
        <p:nvSpPr>
          <p:cNvPr id="4" name="CasellaDiTesto 3">
            <a:extLst>
              <a:ext uri="{FF2B5EF4-FFF2-40B4-BE49-F238E27FC236}">
                <a16:creationId xmlns:a16="http://schemas.microsoft.com/office/drawing/2014/main" id="{4E604FC6-C0AD-2568-562A-1C184C2E4E72}"/>
              </a:ext>
            </a:extLst>
          </p:cNvPr>
          <p:cNvSpPr txBox="1"/>
          <p:nvPr/>
        </p:nvSpPr>
        <p:spPr>
          <a:xfrm>
            <a:off x="246362" y="203929"/>
            <a:ext cx="354584" cy="461665"/>
          </a:xfrm>
          <a:prstGeom prst="rect">
            <a:avLst/>
          </a:prstGeom>
          <a:noFill/>
        </p:spPr>
        <p:txBody>
          <a:bodyPr wrap="none" rtlCol="0">
            <a:spAutoFit/>
          </a:bodyPr>
          <a:lstStyle/>
          <a:p>
            <a:r>
              <a:rPr lang="en-GB" sz="2400" dirty="0"/>
              <a:t>5</a:t>
            </a:r>
            <a:endParaRPr lang="it-IT" sz="2400" dirty="0"/>
          </a:p>
        </p:txBody>
      </p:sp>
      <p:sp>
        <p:nvSpPr>
          <p:cNvPr id="3" name="CasellaDiTesto 2">
            <a:extLst>
              <a:ext uri="{FF2B5EF4-FFF2-40B4-BE49-F238E27FC236}">
                <a16:creationId xmlns:a16="http://schemas.microsoft.com/office/drawing/2014/main" id="{42B1CDDF-4A98-9E3B-72FF-883A5140710B}"/>
              </a:ext>
            </a:extLst>
          </p:cNvPr>
          <p:cNvSpPr txBox="1"/>
          <p:nvPr/>
        </p:nvSpPr>
        <p:spPr>
          <a:xfrm>
            <a:off x="5531370" y="219597"/>
            <a:ext cx="3726487" cy="523220"/>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Clustering con </a:t>
            </a:r>
            <a:r>
              <a:rPr lang="it-IT" sz="2800" b="1" dirty="0">
                <a:solidFill>
                  <a:schemeClr val="bg2"/>
                </a:solidFill>
              </a:rPr>
              <a:t>K-</a:t>
            </a:r>
            <a:r>
              <a:rPr lang="it-IT" sz="2800" b="1" dirty="0" err="1">
                <a:solidFill>
                  <a:schemeClr val="bg2"/>
                </a:solidFill>
              </a:rPr>
              <a:t>modes</a:t>
            </a:r>
            <a:endParaRPr lang="it-IT" sz="2800" b="1" dirty="0">
              <a:solidFill>
                <a:schemeClr val="bg2"/>
              </a:solidFill>
            </a:endParaRPr>
          </a:p>
        </p:txBody>
      </p:sp>
      <p:sp>
        <p:nvSpPr>
          <p:cNvPr id="5" name="Segnaposto contenuto 5">
            <a:extLst>
              <a:ext uri="{FF2B5EF4-FFF2-40B4-BE49-F238E27FC236}">
                <a16:creationId xmlns:a16="http://schemas.microsoft.com/office/drawing/2014/main" id="{91E1AFA1-990B-88D1-62B8-B64245021CA7}"/>
              </a:ext>
            </a:extLst>
          </p:cNvPr>
          <p:cNvSpPr txBox="1">
            <a:spLocks/>
          </p:cNvSpPr>
          <p:nvPr/>
        </p:nvSpPr>
        <p:spPr>
          <a:xfrm>
            <a:off x="6016480" y="688883"/>
            <a:ext cx="2756266" cy="464752"/>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1900" dirty="0">
                <a:solidFill>
                  <a:schemeClr val="bg1"/>
                </a:solidFill>
              </a:rPr>
              <a:t>Per dati categorici</a:t>
            </a:r>
            <a:endParaRPr lang="it-IT" sz="1800" dirty="0">
              <a:solidFill>
                <a:schemeClr val="bg1"/>
              </a:solidFill>
            </a:endParaRPr>
          </a:p>
        </p:txBody>
      </p:sp>
      <p:sp>
        <p:nvSpPr>
          <p:cNvPr id="6" name="Rettangolo 5">
            <a:extLst>
              <a:ext uri="{FF2B5EF4-FFF2-40B4-BE49-F238E27FC236}">
                <a16:creationId xmlns:a16="http://schemas.microsoft.com/office/drawing/2014/main" id="{CF642FA0-2697-2510-434C-ABC2AD6A161D}"/>
              </a:ext>
            </a:extLst>
          </p:cNvPr>
          <p:cNvSpPr/>
          <p:nvPr/>
        </p:nvSpPr>
        <p:spPr>
          <a:xfrm>
            <a:off x="310496" y="1236342"/>
            <a:ext cx="5510943" cy="5254399"/>
          </a:xfrm>
          <a:prstGeom prst="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CasellaDiTesto 7">
            <a:extLst>
              <a:ext uri="{FF2B5EF4-FFF2-40B4-BE49-F238E27FC236}">
                <a16:creationId xmlns:a16="http://schemas.microsoft.com/office/drawing/2014/main" id="{5CBE649C-E4FE-B978-0CAD-D912128387E1}"/>
              </a:ext>
            </a:extLst>
          </p:cNvPr>
          <p:cNvSpPr txBox="1"/>
          <p:nvPr/>
        </p:nvSpPr>
        <p:spPr>
          <a:xfrm>
            <a:off x="875280" y="1470772"/>
            <a:ext cx="4381374" cy="954107"/>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Elbow Method:</a:t>
            </a:r>
          </a:p>
          <a:p>
            <a:r>
              <a:rPr lang="it-IT" sz="400" b="1" dirty="0">
                <a:solidFill>
                  <a:schemeClr val="bg2"/>
                </a:solidFill>
              </a:rPr>
              <a:t>  </a:t>
            </a:r>
          </a:p>
          <a:p>
            <a:r>
              <a:rPr lang="it-IT" sz="1600" dirty="0">
                <a:solidFill>
                  <a:schemeClr val="bg1"/>
                </a:solidFill>
              </a:rPr>
              <a:t>Per determinare il numero ottimale di cluster.</a:t>
            </a:r>
            <a:endParaRPr lang="it-IT" sz="1600" i="0" dirty="0">
              <a:solidFill>
                <a:schemeClr val="bg1"/>
              </a:solidFill>
              <a:highlight>
                <a:srgbClr val="C0C0C0"/>
              </a:highlight>
              <a:latin typeface="+mn-lt"/>
            </a:endParaRPr>
          </a:p>
        </p:txBody>
      </p:sp>
      <p:sp>
        <p:nvSpPr>
          <p:cNvPr id="9" name="CasellaDiTesto 8">
            <a:extLst>
              <a:ext uri="{FF2B5EF4-FFF2-40B4-BE49-F238E27FC236}">
                <a16:creationId xmlns:a16="http://schemas.microsoft.com/office/drawing/2014/main" id="{E33C336B-4D79-9881-7920-B1E2405BBD36}"/>
              </a:ext>
            </a:extLst>
          </p:cNvPr>
          <p:cNvSpPr txBox="1"/>
          <p:nvPr/>
        </p:nvSpPr>
        <p:spPr>
          <a:xfrm>
            <a:off x="600566" y="3153039"/>
            <a:ext cx="4930804" cy="1631216"/>
          </a:xfrm>
          <a:prstGeom prst="rect">
            <a:avLst/>
          </a:prstGeom>
          <a:solidFill>
            <a:schemeClr val="tx1"/>
          </a:solidFill>
          <a:ln w="28575">
            <a:solidFill>
              <a:srgbClr val="254A8E"/>
            </a:solidFill>
          </a:ln>
        </p:spPr>
        <p:txBody>
          <a:bodyPr wrap="square" rtlCol="0">
            <a:spAutoFit/>
          </a:bodyPr>
          <a:lstStyle/>
          <a:p>
            <a:r>
              <a:rPr lang="it-IT" sz="400" b="1" dirty="0">
                <a:solidFill>
                  <a:schemeClr val="bg1"/>
                </a:solidFill>
              </a:rPr>
              <a:t>  </a:t>
            </a:r>
          </a:p>
          <a:p>
            <a:pPr marR="0" lvl="0" indent="0" fontAlgn="base">
              <a:lnSpc>
                <a:spcPct val="100000"/>
              </a:lnSpc>
              <a:spcBef>
                <a:spcPct val="0"/>
              </a:spcBef>
              <a:spcAft>
                <a:spcPct val="0"/>
              </a:spcAft>
              <a:buClrTx/>
              <a:buSzTx/>
              <a:buFontTx/>
              <a:buNone/>
              <a:tabLst/>
            </a:pPr>
            <a:r>
              <a:rPr lang="it-IT" altLang="it-IT" sz="1600" dirty="0">
                <a:solidFill>
                  <a:schemeClr val="bg1"/>
                </a:solidFill>
              </a:rPr>
              <a:t>Esegue il clustering con un numero variabile di cluster, da 1 fino a un massimo definito (</a:t>
            </a:r>
            <a:r>
              <a:rPr lang="it-IT" altLang="it-IT" sz="1600" i="1" dirty="0">
                <a:solidFill>
                  <a:schemeClr val="bg1"/>
                </a:solidFill>
                <a:highlight>
                  <a:srgbClr val="C0C0C0"/>
                </a:highlight>
              </a:rPr>
              <a:t>max_clusters</a:t>
            </a:r>
            <a:r>
              <a:rPr lang="it-IT" altLang="it-IT" sz="1600" dirty="0">
                <a:solidFill>
                  <a:schemeClr val="bg1"/>
                </a:solidFill>
              </a:rPr>
              <a:t>), e per ogni numero di cluster, calcola il costo (la somma delle dissimilarità all'interno dei cluster). </a:t>
            </a:r>
          </a:p>
        </p:txBody>
      </p:sp>
      <p:cxnSp>
        <p:nvCxnSpPr>
          <p:cNvPr id="15" name="Connettore 2 14">
            <a:extLst>
              <a:ext uri="{FF2B5EF4-FFF2-40B4-BE49-F238E27FC236}">
                <a16:creationId xmlns:a16="http://schemas.microsoft.com/office/drawing/2014/main" id="{19FF2B2A-9AF7-2707-3E82-66519BCEA2A8}"/>
              </a:ext>
            </a:extLst>
          </p:cNvPr>
          <p:cNvCxnSpPr/>
          <p:nvPr/>
        </p:nvCxnSpPr>
        <p:spPr>
          <a:xfrm>
            <a:off x="2909689" y="2563318"/>
            <a:ext cx="0" cy="494675"/>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B73473D5-0C4A-75DC-AFA8-E29F37CDF646}"/>
              </a:ext>
            </a:extLst>
          </p:cNvPr>
          <p:cNvSpPr txBox="1"/>
          <p:nvPr/>
        </p:nvSpPr>
        <p:spPr>
          <a:xfrm>
            <a:off x="600567" y="4974690"/>
            <a:ext cx="5062296" cy="1323439"/>
          </a:xfrm>
          <a:prstGeom prst="rect">
            <a:avLst/>
          </a:prstGeom>
          <a:noFill/>
        </p:spPr>
        <p:txBody>
          <a:bodyPr wrap="square" rtlCol="0">
            <a:spAutoFit/>
          </a:bodyPr>
          <a:lstStyle/>
          <a:p>
            <a:r>
              <a:rPr lang="it-IT" sz="1600" dirty="0"/>
              <a:t>Il risultato viene poi tracciato su un grafico, permettendo di individuare il punto in cui la riduzione del costo comincia a rallentare, suggerendo il numero ottimale di cluster.</a:t>
            </a:r>
          </a:p>
        </p:txBody>
      </p:sp>
      <p:pic>
        <p:nvPicPr>
          <p:cNvPr id="18" name="Immagine 17" descr="Immagine che contiene testo, diagramma, linea, Diagramma&#10;&#10;Descrizione generata automaticamente">
            <a:extLst>
              <a:ext uri="{FF2B5EF4-FFF2-40B4-BE49-F238E27FC236}">
                <a16:creationId xmlns:a16="http://schemas.microsoft.com/office/drawing/2014/main" id="{E1971782-BB4F-659F-F08F-D1B210BA2D08}"/>
              </a:ext>
            </a:extLst>
          </p:cNvPr>
          <p:cNvPicPr>
            <a:picLocks noChangeAspect="1"/>
          </p:cNvPicPr>
          <p:nvPr/>
        </p:nvPicPr>
        <p:blipFill>
          <a:blip r:embed="rId3"/>
          <a:stretch>
            <a:fillRect/>
          </a:stretch>
        </p:blipFill>
        <p:spPr>
          <a:xfrm>
            <a:off x="6029332" y="1726054"/>
            <a:ext cx="5852172" cy="4389129"/>
          </a:xfrm>
          <a:prstGeom prst="rect">
            <a:avLst/>
          </a:prstGeom>
        </p:spPr>
      </p:pic>
    </p:spTree>
    <p:extLst>
      <p:ext uri="{BB962C8B-B14F-4D97-AF65-F5344CB8AC3E}">
        <p14:creationId xmlns:p14="http://schemas.microsoft.com/office/powerpoint/2010/main" val="138880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1D5B2C30-8F5C-BF87-C25F-371A4E94F0AB}"/>
              </a:ext>
            </a:extLst>
          </p:cNvPr>
          <p:cNvSpPr/>
          <p:nvPr/>
        </p:nvSpPr>
        <p:spPr>
          <a:xfrm>
            <a:off x="1"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Modelling</a:t>
            </a:r>
          </a:p>
        </p:txBody>
      </p:sp>
      <p:sp>
        <p:nvSpPr>
          <p:cNvPr id="4" name="CasellaDiTesto 3">
            <a:extLst>
              <a:ext uri="{FF2B5EF4-FFF2-40B4-BE49-F238E27FC236}">
                <a16:creationId xmlns:a16="http://schemas.microsoft.com/office/drawing/2014/main" id="{4E604FC6-C0AD-2568-562A-1C184C2E4E72}"/>
              </a:ext>
            </a:extLst>
          </p:cNvPr>
          <p:cNvSpPr txBox="1"/>
          <p:nvPr/>
        </p:nvSpPr>
        <p:spPr>
          <a:xfrm>
            <a:off x="246362" y="203929"/>
            <a:ext cx="354584" cy="461665"/>
          </a:xfrm>
          <a:prstGeom prst="rect">
            <a:avLst/>
          </a:prstGeom>
          <a:noFill/>
        </p:spPr>
        <p:txBody>
          <a:bodyPr wrap="none" rtlCol="0">
            <a:spAutoFit/>
          </a:bodyPr>
          <a:lstStyle/>
          <a:p>
            <a:r>
              <a:rPr lang="en-GB" sz="2400" dirty="0"/>
              <a:t>5</a:t>
            </a:r>
            <a:endParaRPr lang="it-IT" sz="2400" dirty="0"/>
          </a:p>
        </p:txBody>
      </p:sp>
      <p:sp>
        <p:nvSpPr>
          <p:cNvPr id="3" name="CasellaDiTesto 2">
            <a:extLst>
              <a:ext uri="{FF2B5EF4-FFF2-40B4-BE49-F238E27FC236}">
                <a16:creationId xmlns:a16="http://schemas.microsoft.com/office/drawing/2014/main" id="{42B1CDDF-4A98-9E3B-72FF-883A5140710B}"/>
              </a:ext>
            </a:extLst>
          </p:cNvPr>
          <p:cNvSpPr txBox="1"/>
          <p:nvPr/>
        </p:nvSpPr>
        <p:spPr>
          <a:xfrm>
            <a:off x="5531370" y="219597"/>
            <a:ext cx="3726487" cy="523220"/>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Clustering con </a:t>
            </a:r>
            <a:r>
              <a:rPr lang="it-IT" sz="2800" b="1" dirty="0">
                <a:solidFill>
                  <a:schemeClr val="bg2"/>
                </a:solidFill>
              </a:rPr>
              <a:t>K-</a:t>
            </a:r>
            <a:r>
              <a:rPr lang="it-IT" sz="2800" b="1" dirty="0" err="1">
                <a:solidFill>
                  <a:schemeClr val="bg2"/>
                </a:solidFill>
              </a:rPr>
              <a:t>modes</a:t>
            </a:r>
            <a:endParaRPr lang="it-IT" sz="2800" b="1" dirty="0">
              <a:solidFill>
                <a:schemeClr val="bg2"/>
              </a:solidFill>
            </a:endParaRPr>
          </a:p>
        </p:txBody>
      </p:sp>
      <p:sp>
        <p:nvSpPr>
          <p:cNvPr id="14" name="CasellaDiTesto 13">
            <a:extLst>
              <a:ext uri="{FF2B5EF4-FFF2-40B4-BE49-F238E27FC236}">
                <a16:creationId xmlns:a16="http://schemas.microsoft.com/office/drawing/2014/main" id="{ABBB6596-2F41-241A-DA36-C91BCC6A2231}"/>
              </a:ext>
            </a:extLst>
          </p:cNvPr>
          <p:cNvSpPr txBox="1"/>
          <p:nvPr/>
        </p:nvSpPr>
        <p:spPr>
          <a:xfrm>
            <a:off x="789757" y="1003735"/>
            <a:ext cx="10612486" cy="584775"/>
          </a:xfrm>
          <a:prstGeom prst="rect">
            <a:avLst/>
          </a:prstGeom>
          <a:noFill/>
        </p:spPr>
        <p:txBody>
          <a:bodyPr wrap="square">
            <a:spAutoFit/>
          </a:bodyPr>
          <a:lstStyle/>
          <a:p>
            <a:r>
              <a:rPr lang="it-IT" sz="1600" dirty="0">
                <a:solidFill>
                  <a:schemeClr val="bg1"/>
                </a:solidFill>
              </a:rPr>
              <a:t>È una variante dell'algoritmo </a:t>
            </a:r>
            <a:r>
              <a:rPr lang="it-IT" sz="1600" b="1" dirty="0">
                <a:solidFill>
                  <a:schemeClr val="bg1"/>
                </a:solidFill>
              </a:rPr>
              <a:t>K-Means</a:t>
            </a:r>
            <a:r>
              <a:rPr lang="it-IT" sz="1600" dirty="0">
                <a:solidFill>
                  <a:schemeClr val="bg1"/>
                </a:solidFill>
              </a:rPr>
              <a:t>, progettato appositamente per gestire dati categorici in cui l'uso della distanza euclidea non è appropriato. Usa:</a:t>
            </a:r>
          </a:p>
        </p:txBody>
      </p:sp>
      <p:sp>
        <p:nvSpPr>
          <p:cNvPr id="17" name="CasellaDiTesto 16">
            <a:extLst>
              <a:ext uri="{FF2B5EF4-FFF2-40B4-BE49-F238E27FC236}">
                <a16:creationId xmlns:a16="http://schemas.microsoft.com/office/drawing/2014/main" id="{B90962E0-7940-C263-AEA7-508C34963D11}"/>
              </a:ext>
            </a:extLst>
          </p:cNvPr>
          <p:cNvSpPr txBox="1"/>
          <p:nvPr/>
        </p:nvSpPr>
        <p:spPr>
          <a:xfrm>
            <a:off x="823630" y="1711242"/>
            <a:ext cx="5272370" cy="1138773"/>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Matching Dissimilarity:</a:t>
            </a:r>
          </a:p>
          <a:p>
            <a:r>
              <a:rPr lang="it-IT" sz="400" b="1" dirty="0">
                <a:solidFill>
                  <a:schemeClr val="bg2"/>
                </a:solidFill>
              </a:rPr>
              <a:t>  </a:t>
            </a:r>
          </a:p>
          <a:p>
            <a:r>
              <a:rPr lang="it-IT" sz="1600" dirty="0">
                <a:solidFill>
                  <a:schemeClr val="bg2"/>
                </a:solidFill>
              </a:rPr>
              <a:t>Confronta due elementi categorici misurando quante variabili tra due punti non coincidono</a:t>
            </a:r>
          </a:p>
          <a:p>
            <a:endParaRPr lang="it-IT" sz="1600" i="0" dirty="0">
              <a:solidFill>
                <a:schemeClr val="bg2"/>
              </a:solidFill>
              <a:highlight>
                <a:srgbClr val="C0C0C0"/>
              </a:highlight>
              <a:latin typeface="+mn-lt"/>
            </a:endParaRPr>
          </a:p>
        </p:txBody>
      </p:sp>
      <p:sp>
        <p:nvSpPr>
          <p:cNvPr id="19" name="CasellaDiTesto 18">
            <a:extLst>
              <a:ext uri="{FF2B5EF4-FFF2-40B4-BE49-F238E27FC236}">
                <a16:creationId xmlns:a16="http://schemas.microsoft.com/office/drawing/2014/main" id="{70BAD56C-2411-5104-C787-E20BE9DB2ACD}"/>
              </a:ext>
            </a:extLst>
          </p:cNvPr>
          <p:cNvSpPr txBox="1"/>
          <p:nvPr/>
        </p:nvSpPr>
        <p:spPr>
          <a:xfrm>
            <a:off x="6096000" y="1711242"/>
            <a:ext cx="5272370" cy="1138773"/>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Modalità:</a:t>
            </a:r>
          </a:p>
          <a:p>
            <a:r>
              <a:rPr lang="it-IT" sz="400" b="1" dirty="0">
                <a:solidFill>
                  <a:schemeClr val="bg2"/>
                </a:solidFill>
              </a:rPr>
              <a:t>  </a:t>
            </a:r>
          </a:p>
          <a:p>
            <a:r>
              <a:rPr lang="it-IT" sz="1600" dirty="0">
                <a:solidFill>
                  <a:schemeClr val="bg1"/>
                </a:solidFill>
              </a:rPr>
              <a:t>Il valore categorico più frequente per ciascuna caratteristica all'interno del cluster diventa il "centroide" del cluster.</a:t>
            </a:r>
            <a:endParaRPr lang="it-IT" sz="1600" i="0" dirty="0">
              <a:solidFill>
                <a:schemeClr val="bg1"/>
              </a:solidFill>
              <a:highlight>
                <a:srgbClr val="C0C0C0"/>
              </a:highlight>
              <a:latin typeface="+mn-lt"/>
            </a:endParaRPr>
          </a:p>
        </p:txBody>
      </p:sp>
      <p:graphicFrame>
        <p:nvGraphicFramePr>
          <p:cNvPr id="20" name="Diagramma 19">
            <a:extLst>
              <a:ext uri="{FF2B5EF4-FFF2-40B4-BE49-F238E27FC236}">
                <a16:creationId xmlns:a16="http://schemas.microsoft.com/office/drawing/2014/main" id="{80829944-15CF-7A58-CE74-6262AC896409}"/>
              </a:ext>
            </a:extLst>
          </p:cNvPr>
          <p:cNvGraphicFramePr/>
          <p:nvPr>
            <p:extLst>
              <p:ext uri="{D42A27DB-BD31-4B8C-83A1-F6EECF244321}">
                <p14:modId xmlns:p14="http://schemas.microsoft.com/office/powerpoint/2010/main" val="4044008824"/>
              </p:ext>
            </p:extLst>
          </p:nvPr>
        </p:nvGraphicFramePr>
        <p:xfrm>
          <a:off x="789757" y="3045562"/>
          <a:ext cx="10544740" cy="2993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CasellaDiTesto 23">
            <a:extLst>
              <a:ext uri="{FF2B5EF4-FFF2-40B4-BE49-F238E27FC236}">
                <a16:creationId xmlns:a16="http://schemas.microsoft.com/office/drawing/2014/main" id="{38DB4BEE-971B-3D04-FD7C-514F995036DA}"/>
              </a:ext>
            </a:extLst>
          </p:cNvPr>
          <p:cNvSpPr txBox="1"/>
          <p:nvPr/>
        </p:nvSpPr>
        <p:spPr>
          <a:xfrm>
            <a:off x="940053" y="6172769"/>
            <a:ext cx="10311893" cy="584775"/>
          </a:xfrm>
          <a:prstGeom prst="rect">
            <a:avLst/>
          </a:prstGeom>
          <a:noFill/>
        </p:spPr>
        <p:txBody>
          <a:bodyPr wrap="square">
            <a:spAutoFit/>
          </a:bodyPr>
          <a:lstStyle/>
          <a:p>
            <a:r>
              <a:rPr lang="it-IT" sz="1600" b="1" dirty="0">
                <a:solidFill>
                  <a:schemeClr val="bg1"/>
                </a:solidFill>
              </a:rPr>
              <a:t>Inizializzazione di 15: </a:t>
            </a:r>
            <a:r>
              <a:rPr lang="it-IT" sz="1600" dirty="0">
                <a:solidFill>
                  <a:schemeClr val="bg1"/>
                </a:solidFill>
              </a:rPr>
              <a:t>l'algoritmo viene eseguito 15 volte con diverse condizioni iniziali per scegliere i </a:t>
            </a:r>
            <a:r>
              <a:rPr lang="it-IT" sz="1600" dirty="0" err="1">
                <a:solidFill>
                  <a:schemeClr val="bg1"/>
                </a:solidFill>
              </a:rPr>
              <a:t>centroidi</a:t>
            </a:r>
            <a:r>
              <a:rPr lang="it-IT" sz="1600" dirty="0">
                <a:solidFill>
                  <a:schemeClr val="bg1"/>
                </a:solidFill>
              </a:rPr>
              <a:t> che portano a dei cluster migliori.</a:t>
            </a:r>
          </a:p>
        </p:txBody>
      </p:sp>
    </p:spTree>
    <p:extLst>
      <p:ext uri="{BB962C8B-B14F-4D97-AF65-F5344CB8AC3E}">
        <p14:creationId xmlns:p14="http://schemas.microsoft.com/office/powerpoint/2010/main" val="352517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1D5B2C30-8F5C-BF87-C25F-371A4E94F0AB}"/>
              </a:ext>
            </a:extLst>
          </p:cNvPr>
          <p:cNvSpPr/>
          <p:nvPr/>
        </p:nvSpPr>
        <p:spPr>
          <a:xfrm>
            <a:off x="1"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Modelling</a:t>
            </a:r>
          </a:p>
        </p:txBody>
      </p:sp>
      <p:sp>
        <p:nvSpPr>
          <p:cNvPr id="4" name="CasellaDiTesto 3">
            <a:extLst>
              <a:ext uri="{FF2B5EF4-FFF2-40B4-BE49-F238E27FC236}">
                <a16:creationId xmlns:a16="http://schemas.microsoft.com/office/drawing/2014/main" id="{4E604FC6-C0AD-2568-562A-1C184C2E4E72}"/>
              </a:ext>
            </a:extLst>
          </p:cNvPr>
          <p:cNvSpPr txBox="1"/>
          <p:nvPr/>
        </p:nvSpPr>
        <p:spPr>
          <a:xfrm>
            <a:off x="246362" y="203929"/>
            <a:ext cx="354584" cy="461665"/>
          </a:xfrm>
          <a:prstGeom prst="rect">
            <a:avLst/>
          </a:prstGeom>
          <a:noFill/>
        </p:spPr>
        <p:txBody>
          <a:bodyPr wrap="none" rtlCol="0">
            <a:spAutoFit/>
          </a:bodyPr>
          <a:lstStyle/>
          <a:p>
            <a:r>
              <a:rPr lang="en-GB" sz="2400" dirty="0"/>
              <a:t>5</a:t>
            </a:r>
            <a:endParaRPr lang="it-IT" sz="2400" dirty="0"/>
          </a:p>
        </p:txBody>
      </p:sp>
      <p:sp>
        <p:nvSpPr>
          <p:cNvPr id="3" name="CasellaDiTesto 2">
            <a:extLst>
              <a:ext uri="{FF2B5EF4-FFF2-40B4-BE49-F238E27FC236}">
                <a16:creationId xmlns:a16="http://schemas.microsoft.com/office/drawing/2014/main" id="{42B1CDDF-4A98-9E3B-72FF-883A5140710B}"/>
              </a:ext>
            </a:extLst>
          </p:cNvPr>
          <p:cNvSpPr txBox="1"/>
          <p:nvPr/>
        </p:nvSpPr>
        <p:spPr>
          <a:xfrm>
            <a:off x="5531370" y="219597"/>
            <a:ext cx="3726487" cy="523220"/>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Clustering con </a:t>
            </a:r>
            <a:r>
              <a:rPr lang="it-IT" sz="2800" b="1" dirty="0">
                <a:solidFill>
                  <a:schemeClr val="bg2"/>
                </a:solidFill>
              </a:rPr>
              <a:t>K-</a:t>
            </a:r>
            <a:r>
              <a:rPr lang="it-IT" sz="2800" b="1" dirty="0" err="1">
                <a:solidFill>
                  <a:schemeClr val="bg2"/>
                </a:solidFill>
              </a:rPr>
              <a:t>modes</a:t>
            </a:r>
            <a:endParaRPr lang="it-IT" sz="2800" b="1" dirty="0">
              <a:solidFill>
                <a:schemeClr val="bg2"/>
              </a:solidFill>
            </a:endParaRPr>
          </a:p>
        </p:txBody>
      </p:sp>
      <p:sp>
        <p:nvSpPr>
          <p:cNvPr id="14" name="CasellaDiTesto 13">
            <a:extLst>
              <a:ext uri="{FF2B5EF4-FFF2-40B4-BE49-F238E27FC236}">
                <a16:creationId xmlns:a16="http://schemas.microsoft.com/office/drawing/2014/main" id="{ABBB6596-2F41-241A-DA36-C91BCC6A2231}"/>
              </a:ext>
            </a:extLst>
          </p:cNvPr>
          <p:cNvSpPr txBox="1"/>
          <p:nvPr/>
        </p:nvSpPr>
        <p:spPr>
          <a:xfrm>
            <a:off x="789757" y="1003735"/>
            <a:ext cx="10612486" cy="584775"/>
          </a:xfrm>
          <a:prstGeom prst="rect">
            <a:avLst/>
          </a:prstGeom>
          <a:noFill/>
        </p:spPr>
        <p:txBody>
          <a:bodyPr wrap="square">
            <a:spAutoFit/>
          </a:bodyPr>
          <a:lstStyle/>
          <a:p>
            <a:r>
              <a:rPr lang="it-IT" sz="1600" dirty="0">
                <a:solidFill>
                  <a:schemeClr val="bg1"/>
                </a:solidFill>
              </a:rPr>
              <a:t>È una variante dell'algoritmo </a:t>
            </a:r>
            <a:r>
              <a:rPr lang="it-IT" sz="1600" b="1" dirty="0">
                <a:solidFill>
                  <a:schemeClr val="bg1"/>
                </a:solidFill>
              </a:rPr>
              <a:t>K-Means</a:t>
            </a:r>
            <a:r>
              <a:rPr lang="it-IT" sz="1600" dirty="0">
                <a:solidFill>
                  <a:schemeClr val="bg1"/>
                </a:solidFill>
              </a:rPr>
              <a:t>, progettato appositamente per gestire dati categorici in cui l'uso della distanza euclidea non è appropriato. </a:t>
            </a:r>
          </a:p>
        </p:txBody>
      </p:sp>
      <p:pic>
        <p:nvPicPr>
          <p:cNvPr id="6" name="Immagine 5">
            <a:extLst>
              <a:ext uri="{FF2B5EF4-FFF2-40B4-BE49-F238E27FC236}">
                <a16:creationId xmlns:a16="http://schemas.microsoft.com/office/drawing/2014/main" id="{9C0AB032-F731-AE33-FCA3-A745C97CBBFA}"/>
              </a:ext>
            </a:extLst>
          </p:cNvPr>
          <p:cNvPicPr>
            <a:picLocks noChangeAspect="1"/>
          </p:cNvPicPr>
          <p:nvPr/>
        </p:nvPicPr>
        <p:blipFill>
          <a:blip r:embed="rId3"/>
          <a:stretch>
            <a:fillRect/>
          </a:stretch>
        </p:blipFill>
        <p:spPr>
          <a:xfrm>
            <a:off x="1720026" y="1663460"/>
            <a:ext cx="8751947" cy="5018599"/>
          </a:xfrm>
          <a:prstGeom prst="rect">
            <a:avLst/>
          </a:prstGeom>
        </p:spPr>
      </p:pic>
    </p:spTree>
    <p:extLst>
      <p:ext uri="{BB962C8B-B14F-4D97-AF65-F5344CB8AC3E}">
        <p14:creationId xmlns:p14="http://schemas.microsoft.com/office/powerpoint/2010/main" val="1587981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A3B02C0C-A95C-5DB0-AC4F-1E60EDC57863}"/>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Risultati</a:t>
            </a:r>
          </a:p>
        </p:txBody>
      </p:sp>
      <p:sp>
        <p:nvSpPr>
          <p:cNvPr id="4" name="CasellaDiTesto 3">
            <a:extLst>
              <a:ext uri="{FF2B5EF4-FFF2-40B4-BE49-F238E27FC236}">
                <a16:creationId xmlns:a16="http://schemas.microsoft.com/office/drawing/2014/main" id="{6F8CDE49-F698-4612-B7D3-911956B404AF}"/>
              </a:ext>
            </a:extLst>
          </p:cNvPr>
          <p:cNvSpPr txBox="1"/>
          <p:nvPr/>
        </p:nvSpPr>
        <p:spPr>
          <a:xfrm>
            <a:off x="246362" y="203929"/>
            <a:ext cx="354584" cy="461665"/>
          </a:xfrm>
          <a:prstGeom prst="rect">
            <a:avLst/>
          </a:prstGeom>
          <a:noFill/>
        </p:spPr>
        <p:txBody>
          <a:bodyPr wrap="none" rtlCol="0">
            <a:spAutoFit/>
          </a:bodyPr>
          <a:lstStyle/>
          <a:p>
            <a:r>
              <a:rPr lang="en-GB" sz="2400" dirty="0"/>
              <a:t>6</a:t>
            </a:r>
            <a:endParaRPr lang="it-IT" sz="2400" dirty="0"/>
          </a:p>
        </p:txBody>
      </p:sp>
      <p:sp>
        <p:nvSpPr>
          <p:cNvPr id="7" name="CasellaDiTesto 6">
            <a:extLst>
              <a:ext uri="{FF2B5EF4-FFF2-40B4-BE49-F238E27FC236}">
                <a16:creationId xmlns:a16="http://schemas.microsoft.com/office/drawing/2014/main" id="{F7D80EFD-A20D-53C6-E98A-3DCCBC89E4A6}"/>
              </a:ext>
            </a:extLst>
          </p:cNvPr>
          <p:cNvSpPr txBox="1"/>
          <p:nvPr/>
        </p:nvSpPr>
        <p:spPr>
          <a:xfrm>
            <a:off x="508836" y="1104632"/>
            <a:ext cx="5041900" cy="4339650"/>
          </a:xfrm>
          <a:prstGeom prst="rect">
            <a:avLst/>
          </a:prstGeom>
          <a:solidFill>
            <a:schemeClr val="tx1"/>
          </a:solidFill>
          <a:ln w="28575">
            <a:solidFill>
              <a:srgbClr val="254A8E"/>
            </a:solidFill>
          </a:ln>
        </p:spPr>
        <p:txBody>
          <a:bodyPr wrap="square" rtlCol="0">
            <a:spAutoFit/>
          </a:bodyPr>
          <a:lstStyle/>
          <a:p>
            <a:r>
              <a:rPr lang="it-IT" sz="1600" b="1" dirty="0">
                <a:solidFill>
                  <a:schemeClr val="bg1"/>
                </a:solidFill>
              </a:rPr>
              <a:t>Purity score: </a:t>
            </a:r>
            <a:r>
              <a:rPr lang="it-IT" b="1" dirty="0">
                <a:solidFill>
                  <a:schemeClr val="bg1"/>
                </a:solidFill>
              </a:rPr>
              <a:t>0.84577</a:t>
            </a:r>
          </a:p>
          <a:p>
            <a:endParaRPr lang="it-IT" sz="1600" b="1" dirty="0">
              <a:solidFill>
                <a:schemeClr val="bg1"/>
              </a:solidFill>
            </a:endParaRPr>
          </a:p>
          <a:p>
            <a:r>
              <a:rPr lang="it-IT" sz="400" b="1" dirty="0">
                <a:solidFill>
                  <a:schemeClr val="bg1"/>
                </a:solidFill>
              </a:rPr>
              <a:t>  </a:t>
            </a:r>
          </a:p>
          <a:p>
            <a:r>
              <a:rPr lang="it-IT" sz="1600" dirty="0">
                <a:solidFill>
                  <a:schemeClr val="bg1"/>
                </a:solidFill>
              </a:rPr>
              <a:t>Indica quanto i cluster contengono principalmente elementi di una singola classe</a:t>
            </a: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r>
              <a:rPr lang="it-IT" sz="1600" dirty="0">
                <a:solidFill>
                  <a:schemeClr val="bg1"/>
                </a:solidFill>
              </a:rPr>
              <a:t>Più alto è il valore, più "puri" sono i cluster.</a:t>
            </a:r>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p:txBody>
      </p:sp>
      <p:sp>
        <p:nvSpPr>
          <p:cNvPr id="8" name="CasellaDiTesto 7">
            <a:extLst>
              <a:ext uri="{FF2B5EF4-FFF2-40B4-BE49-F238E27FC236}">
                <a16:creationId xmlns:a16="http://schemas.microsoft.com/office/drawing/2014/main" id="{ECFA3C5D-4B28-89A5-FC10-474FA2B49295}"/>
              </a:ext>
            </a:extLst>
          </p:cNvPr>
          <p:cNvSpPr txBox="1"/>
          <p:nvPr/>
        </p:nvSpPr>
        <p:spPr>
          <a:xfrm>
            <a:off x="6095997" y="663069"/>
            <a:ext cx="5587164" cy="433965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Silhouette score:</a:t>
            </a:r>
            <a:r>
              <a:rPr lang="it-IT" b="1" dirty="0">
                <a:solidFill>
                  <a:schemeClr val="bg2"/>
                </a:solidFill>
              </a:rPr>
              <a:t>0.67883</a:t>
            </a: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r>
              <a:rPr lang="it-IT" sz="400" b="1" dirty="0">
                <a:solidFill>
                  <a:schemeClr val="bg2"/>
                </a:solidFill>
              </a:rPr>
              <a:t>  </a:t>
            </a:r>
          </a:p>
          <a:p>
            <a:pPr marL="285750" indent="-285750">
              <a:buFont typeface="Arial" panose="020B0604020202020204" pitchFamily="34" charset="0"/>
              <a:buChar char="•"/>
            </a:pPr>
            <a:endParaRPr lang="it-IT" sz="1600" dirty="0">
              <a:solidFill>
                <a:schemeClr val="bg1"/>
              </a:solidFill>
            </a:endParaRPr>
          </a:p>
          <a:p>
            <a:pPr marL="285750" indent="-285750">
              <a:buFont typeface="Arial" panose="020B0604020202020204" pitchFamily="34" charset="0"/>
              <a:buChar char="•"/>
            </a:pPr>
            <a:endParaRPr lang="it-IT" sz="1600" dirty="0">
              <a:solidFill>
                <a:schemeClr val="bg1"/>
              </a:solidFill>
            </a:endParaRPr>
          </a:p>
        </p:txBody>
      </p:sp>
      <p:sp>
        <p:nvSpPr>
          <p:cNvPr id="9" name="CasellaDiTesto 8">
            <a:extLst>
              <a:ext uri="{FF2B5EF4-FFF2-40B4-BE49-F238E27FC236}">
                <a16:creationId xmlns:a16="http://schemas.microsoft.com/office/drawing/2014/main" id="{A2473A8D-B1FD-BC9A-F8AA-3C0CC99414E6}"/>
              </a:ext>
            </a:extLst>
          </p:cNvPr>
          <p:cNvSpPr txBox="1"/>
          <p:nvPr/>
        </p:nvSpPr>
        <p:spPr>
          <a:xfrm>
            <a:off x="1175055" y="4705618"/>
            <a:ext cx="9841883" cy="1969770"/>
          </a:xfrm>
          <a:prstGeom prst="rect">
            <a:avLst/>
          </a:prstGeom>
          <a:solidFill>
            <a:srgbClr val="254A8E"/>
          </a:solidFill>
          <a:ln w="28575">
            <a:solidFill>
              <a:srgbClr val="254A8E"/>
            </a:solidFill>
          </a:ln>
        </p:spPr>
        <p:txBody>
          <a:bodyPr wrap="square" rtlCol="0">
            <a:spAutoFit/>
          </a:bodyPr>
          <a:lstStyle/>
          <a:p>
            <a:pPr algn="ctr"/>
            <a:r>
              <a:rPr lang="it-IT" sz="1600" b="1" dirty="0"/>
              <a:t>METRICA FINALE: </a:t>
            </a:r>
            <a:r>
              <a:rPr lang="it-IT" b="1" dirty="0"/>
              <a:t>0.56230</a:t>
            </a:r>
          </a:p>
          <a:p>
            <a:r>
              <a:rPr lang="it-IT" sz="400" b="1" dirty="0">
                <a:solidFill>
                  <a:schemeClr val="bg1"/>
                </a:solidFill>
              </a:rPr>
              <a:t>  </a:t>
            </a:r>
          </a:p>
          <a:p>
            <a:r>
              <a:rPr lang="it-IT" sz="1600" dirty="0"/>
              <a:t>Combina le due metriche con una penalità aggiuntiva proporzionale al numero di cluster per evitare che l'algoritmo porti all’overfitting</a:t>
            </a:r>
            <a:endParaRPr lang="it-IT" sz="1600" b="1" dirty="0"/>
          </a:p>
          <a:p>
            <a:r>
              <a:rPr lang="it-IT" sz="400" b="1" dirty="0"/>
              <a:t>  </a:t>
            </a:r>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pic>
        <p:nvPicPr>
          <p:cNvPr id="11" name="Immagine 10">
            <a:extLst>
              <a:ext uri="{FF2B5EF4-FFF2-40B4-BE49-F238E27FC236}">
                <a16:creationId xmlns:a16="http://schemas.microsoft.com/office/drawing/2014/main" id="{944A2420-8644-48C8-C287-B9057875B1ED}"/>
              </a:ext>
            </a:extLst>
          </p:cNvPr>
          <p:cNvPicPr>
            <a:picLocks noChangeAspect="1"/>
          </p:cNvPicPr>
          <p:nvPr/>
        </p:nvPicPr>
        <p:blipFill>
          <a:blip r:embed="rId3"/>
          <a:stretch>
            <a:fillRect/>
          </a:stretch>
        </p:blipFill>
        <p:spPr>
          <a:xfrm>
            <a:off x="1445406" y="2256558"/>
            <a:ext cx="3371959" cy="855572"/>
          </a:xfrm>
          <a:prstGeom prst="rect">
            <a:avLst/>
          </a:prstGeom>
        </p:spPr>
      </p:pic>
      <p:sp>
        <p:nvSpPr>
          <p:cNvPr id="15" name="CasellaDiTesto 14">
            <a:extLst>
              <a:ext uri="{FF2B5EF4-FFF2-40B4-BE49-F238E27FC236}">
                <a16:creationId xmlns:a16="http://schemas.microsoft.com/office/drawing/2014/main" id="{2207B795-906E-F4EF-6FA5-C82ED4ECBC1E}"/>
              </a:ext>
            </a:extLst>
          </p:cNvPr>
          <p:cNvSpPr txBox="1"/>
          <p:nvPr/>
        </p:nvSpPr>
        <p:spPr>
          <a:xfrm>
            <a:off x="7751800" y="160442"/>
            <a:ext cx="6096000" cy="461665"/>
          </a:xfrm>
          <a:prstGeom prst="rect">
            <a:avLst/>
          </a:prstGeom>
          <a:noFill/>
        </p:spPr>
        <p:txBody>
          <a:bodyPr wrap="square">
            <a:spAutoFit/>
          </a:bodyPr>
          <a:lstStyle/>
          <a:p>
            <a:r>
              <a:rPr lang="it-IT" sz="2400" b="1" dirty="0">
                <a:solidFill>
                  <a:schemeClr val="bg2"/>
                </a:solidFill>
              </a:rPr>
              <a:t>METRICHE:</a:t>
            </a:r>
            <a:r>
              <a:rPr lang="it-IT" sz="2000" b="1" dirty="0">
                <a:solidFill>
                  <a:schemeClr val="bg2"/>
                </a:solidFill>
              </a:rPr>
              <a:t>	</a:t>
            </a:r>
            <a:endParaRPr lang="it-IT" sz="2400" b="1" dirty="0">
              <a:solidFill>
                <a:schemeClr val="bg2"/>
              </a:solidFill>
            </a:endParaRPr>
          </a:p>
        </p:txBody>
      </p:sp>
      <p:pic>
        <p:nvPicPr>
          <p:cNvPr id="19" name="Immagine 18">
            <a:extLst>
              <a:ext uri="{FF2B5EF4-FFF2-40B4-BE49-F238E27FC236}">
                <a16:creationId xmlns:a16="http://schemas.microsoft.com/office/drawing/2014/main" id="{ABCAE029-428E-42DC-2785-63C0AA9A21C2}"/>
              </a:ext>
            </a:extLst>
          </p:cNvPr>
          <p:cNvPicPr>
            <a:picLocks noChangeAspect="1"/>
          </p:cNvPicPr>
          <p:nvPr/>
        </p:nvPicPr>
        <p:blipFill>
          <a:blip r:embed="rId4"/>
          <a:stretch>
            <a:fillRect/>
          </a:stretch>
        </p:blipFill>
        <p:spPr>
          <a:xfrm>
            <a:off x="1522108" y="5624286"/>
            <a:ext cx="9147775" cy="846372"/>
          </a:xfrm>
          <a:prstGeom prst="rect">
            <a:avLst/>
          </a:prstGeom>
        </p:spPr>
      </p:pic>
      <p:pic>
        <p:nvPicPr>
          <p:cNvPr id="3" name="Immagine 2" descr="Immagine che contiene testo, diagramma, schermata, linea&#10;&#10;Descrizione generata automaticamente">
            <a:extLst>
              <a:ext uri="{FF2B5EF4-FFF2-40B4-BE49-F238E27FC236}">
                <a16:creationId xmlns:a16="http://schemas.microsoft.com/office/drawing/2014/main" id="{36B0C081-B35C-0179-FA02-43FC6D709C27}"/>
              </a:ext>
            </a:extLst>
          </p:cNvPr>
          <p:cNvPicPr>
            <a:picLocks noChangeAspect="1"/>
          </p:cNvPicPr>
          <p:nvPr/>
        </p:nvPicPr>
        <p:blipFill>
          <a:blip r:embed="rId5"/>
          <a:srcRect l="4289" t="10322" r="7788" b="6933"/>
          <a:stretch/>
        </p:blipFill>
        <p:spPr>
          <a:xfrm>
            <a:off x="6156477" y="1063670"/>
            <a:ext cx="5466204" cy="3600986"/>
          </a:xfrm>
          <a:prstGeom prst="rect">
            <a:avLst/>
          </a:prstGeom>
        </p:spPr>
      </p:pic>
    </p:spTree>
    <p:extLst>
      <p:ext uri="{BB962C8B-B14F-4D97-AF65-F5344CB8AC3E}">
        <p14:creationId xmlns:p14="http://schemas.microsoft.com/office/powerpoint/2010/main" val="782383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14" name="Ovale 13">
            <a:extLst>
              <a:ext uri="{FF2B5EF4-FFF2-40B4-BE49-F238E27FC236}">
                <a16:creationId xmlns:a16="http://schemas.microsoft.com/office/drawing/2014/main" id="{6D25DF4B-28C5-56B9-517F-354687038C97}"/>
              </a:ext>
            </a:extLst>
          </p:cNvPr>
          <p:cNvSpPr/>
          <p:nvPr/>
        </p:nvSpPr>
        <p:spPr>
          <a:xfrm>
            <a:off x="6096000" y="-4072419"/>
            <a:ext cx="6629897" cy="15157579"/>
          </a:xfrm>
          <a:prstGeom prst="ellipse">
            <a:avLst/>
          </a:prstGeom>
          <a:solidFill>
            <a:srgbClr val="254A8E"/>
          </a:solidFill>
          <a:ln>
            <a:solidFill>
              <a:srgbClr val="254A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Pentagono 3">
            <a:extLst>
              <a:ext uri="{FF2B5EF4-FFF2-40B4-BE49-F238E27FC236}">
                <a16:creationId xmlns:a16="http://schemas.microsoft.com/office/drawing/2014/main" id="{A3B02C0C-A95C-5DB0-AC4F-1E60EDC57863}"/>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Risultati</a:t>
            </a:r>
          </a:p>
        </p:txBody>
      </p:sp>
      <p:sp>
        <p:nvSpPr>
          <p:cNvPr id="4" name="CasellaDiTesto 3">
            <a:extLst>
              <a:ext uri="{FF2B5EF4-FFF2-40B4-BE49-F238E27FC236}">
                <a16:creationId xmlns:a16="http://schemas.microsoft.com/office/drawing/2014/main" id="{6F8CDE49-F698-4612-B7D3-911956B404AF}"/>
              </a:ext>
            </a:extLst>
          </p:cNvPr>
          <p:cNvSpPr txBox="1"/>
          <p:nvPr/>
        </p:nvSpPr>
        <p:spPr>
          <a:xfrm>
            <a:off x="246362" y="203929"/>
            <a:ext cx="354584" cy="461665"/>
          </a:xfrm>
          <a:prstGeom prst="rect">
            <a:avLst/>
          </a:prstGeom>
          <a:noFill/>
        </p:spPr>
        <p:txBody>
          <a:bodyPr wrap="none" rtlCol="0">
            <a:spAutoFit/>
          </a:bodyPr>
          <a:lstStyle/>
          <a:p>
            <a:r>
              <a:rPr lang="en-GB" sz="2400" dirty="0"/>
              <a:t>6</a:t>
            </a:r>
            <a:endParaRPr lang="it-IT" sz="2400" dirty="0"/>
          </a:p>
        </p:txBody>
      </p:sp>
      <p:sp>
        <p:nvSpPr>
          <p:cNvPr id="20" name="CasellaDiTesto 19">
            <a:extLst>
              <a:ext uri="{FF2B5EF4-FFF2-40B4-BE49-F238E27FC236}">
                <a16:creationId xmlns:a16="http://schemas.microsoft.com/office/drawing/2014/main" id="{B58D4545-2B8A-DF08-87B4-EC57B031DB59}"/>
              </a:ext>
            </a:extLst>
          </p:cNvPr>
          <p:cNvSpPr txBox="1"/>
          <p:nvPr/>
        </p:nvSpPr>
        <p:spPr>
          <a:xfrm>
            <a:off x="575431" y="1310571"/>
            <a:ext cx="4785362" cy="1677382"/>
          </a:xfrm>
          <a:prstGeom prst="rect">
            <a:avLst/>
          </a:prstGeom>
          <a:noFill/>
        </p:spPr>
        <p:txBody>
          <a:bodyPr wrap="square">
            <a:spAutoFit/>
          </a:bodyPr>
          <a:lstStyle/>
          <a:p>
            <a:r>
              <a:rPr lang="it-IT" sz="1600" b="1" dirty="0">
                <a:solidFill>
                  <a:schemeClr val="bg1"/>
                </a:solidFill>
              </a:rPr>
              <a:t>Risultati Medi delle Valutazioni su n Misurazioni:</a:t>
            </a:r>
          </a:p>
          <a:p>
            <a:endParaRPr lang="it-IT" sz="700" b="1" dirty="0">
              <a:solidFill>
                <a:schemeClr val="bg1"/>
              </a:solidFill>
            </a:endParaRPr>
          </a:p>
          <a:p>
            <a:r>
              <a:rPr lang="it-IT" sz="1600" dirty="0">
                <a:solidFill>
                  <a:schemeClr val="bg1"/>
                </a:solidFill>
              </a:rPr>
              <a:t>Nella tabella seguente sono riportati i valori medi delle principali metriche di valutazione ottenuti dopo n misurazioni consecutive. </a:t>
            </a:r>
            <a:endParaRPr lang="it-IT" sz="1600" b="1" dirty="0">
              <a:solidFill>
                <a:schemeClr val="bg1"/>
              </a:solidFill>
            </a:endParaRPr>
          </a:p>
        </p:txBody>
      </p:sp>
      <p:sp>
        <p:nvSpPr>
          <p:cNvPr id="21" name="CasellaDiTesto 20">
            <a:extLst>
              <a:ext uri="{FF2B5EF4-FFF2-40B4-BE49-F238E27FC236}">
                <a16:creationId xmlns:a16="http://schemas.microsoft.com/office/drawing/2014/main" id="{970665FC-ECE4-972C-5D31-D80D39DC5FF7}"/>
              </a:ext>
            </a:extLst>
          </p:cNvPr>
          <p:cNvSpPr txBox="1"/>
          <p:nvPr/>
        </p:nvSpPr>
        <p:spPr>
          <a:xfrm>
            <a:off x="6936732" y="1064349"/>
            <a:ext cx="4785362" cy="2169825"/>
          </a:xfrm>
          <a:prstGeom prst="rect">
            <a:avLst/>
          </a:prstGeom>
          <a:noFill/>
        </p:spPr>
        <p:txBody>
          <a:bodyPr wrap="square">
            <a:spAutoFit/>
          </a:bodyPr>
          <a:lstStyle/>
          <a:p>
            <a:r>
              <a:rPr lang="it-IT" sz="1600" b="1" dirty="0"/>
              <a:t>Risultati della Migliore Misurazione:</a:t>
            </a:r>
          </a:p>
          <a:p>
            <a:endParaRPr lang="it-IT" sz="700" b="1" dirty="0"/>
          </a:p>
          <a:p>
            <a:r>
              <a:rPr lang="it-IT" sz="1600" dirty="0"/>
              <a:t>Nella tabella seguente sono riportati i risultati della misurazione che ha ottenuto i valori migliori in termini di performance complessiva. Questi risultati rappresentano il massimo raggiunto dal modello durante il processo di valutazione.</a:t>
            </a:r>
            <a:endParaRPr lang="it-IT" sz="1600" b="1" dirty="0"/>
          </a:p>
        </p:txBody>
      </p:sp>
      <p:graphicFrame>
        <p:nvGraphicFramePr>
          <p:cNvPr id="5" name="Tabella 4">
            <a:extLst>
              <a:ext uri="{FF2B5EF4-FFF2-40B4-BE49-F238E27FC236}">
                <a16:creationId xmlns:a16="http://schemas.microsoft.com/office/drawing/2014/main" id="{3EF89C8D-CB36-536C-4139-370FA63C588F}"/>
              </a:ext>
            </a:extLst>
          </p:cNvPr>
          <p:cNvGraphicFramePr>
            <a:graphicFrameLocks noGrp="1"/>
          </p:cNvGraphicFramePr>
          <p:nvPr>
            <p:extLst>
              <p:ext uri="{D42A27DB-BD31-4B8C-83A1-F6EECF244321}">
                <p14:modId xmlns:p14="http://schemas.microsoft.com/office/powerpoint/2010/main" val="2778297777"/>
              </p:ext>
            </p:extLst>
          </p:nvPr>
        </p:nvGraphicFramePr>
        <p:xfrm>
          <a:off x="1011967" y="3525424"/>
          <a:ext cx="3415071" cy="2460286"/>
        </p:xfrm>
        <a:graphic>
          <a:graphicData uri="http://schemas.openxmlformats.org/drawingml/2006/table">
            <a:tbl>
              <a:tblPr firstRow="1" bandRow="1">
                <a:tableStyleId>{5C22544A-7EE6-4342-B048-85BDC9FD1C3A}</a:tableStyleId>
              </a:tblPr>
              <a:tblGrid>
                <a:gridCol w="1766144">
                  <a:extLst>
                    <a:ext uri="{9D8B030D-6E8A-4147-A177-3AD203B41FA5}">
                      <a16:colId xmlns:a16="http://schemas.microsoft.com/office/drawing/2014/main" val="1764006265"/>
                    </a:ext>
                  </a:extLst>
                </a:gridCol>
                <a:gridCol w="1648927">
                  <a:extLst>
                    <a:ext uri="{9D8B030D-6E8A-4147-A177-3AD203B41FA5}">
                      <a16:colId xmlns:a16="http://schemas.microsoft.com/office/drawing/2014/main" val="2028457956"/>
                    </a:ext>
                  </a:extLst>
                </a:gridCol>
              </a:tblGrid>
              <a:tr h="554642">
                <a:tc>
                  <a:txBody>
                    <a:bodyPr/>
                    <a:lstStyle/>
                    <a:p>
                      <a:pPr algn="ctr"/>
                      <a:r>
                        <a:rPr lang="en-GB" sz="1600" dirty="0" err="1"/>
                        <a:t>Metrica</a:t>
                      </a:r>
                      <a:r>
                        <a:rPr lang="en-GB" sz="1600" dirty="0"/>
                        <a:t> Media</a:t>
                      </a:r>
                      <a:endParaRPr lang="it-IT" sz="1600" dirty="0"/>
                    </a:p>
                  </a:txBody>
                  <a:tcPr anchor="ctr"/>
                </a:tc>
                <a:tc>
                  <a:txBody>
                    <a:bodyPr/>
                    <a:lstStyle/>
                    <a:p>
                      <a:pPr algn="ctr"/>
                      <a:r>
                        <a:rPr lang="en-GB" sz="1600" dirty="0"/>
                        <a:t>Valore Medio</a:t>
                      </a:r>
                      <a:endParaRPr lang="it-IT" sz="1600" dirty="0"/>
                    </a:p>
                  </a:txBody>
                  <a:tcPr anchor="ctr"/>
                </a:tc>
                <a:extLst>
                  <a:ext uri="{0D108BD9-81ED-4DB2-BD59-A6C34878D82A}">
                    <a16:rowId xmlns:a16="http://schemas.microsoft.com/office/drawing/2014/main" val="1364915199"/>
                  </a:ext>
                </a:extLst>
              </a:tr>
              <a:tr h="623510">
                <a:tc>
                  <a:txBody>
                    <a:bodyPr/>
                    <a:lstStyle/>
                    <a:p>
                      <a:pPr algn="ctr"/>
                      <a:r>
                        <a:rPr lang="en-GB" sz="1400" dirty="0"/>
                        <a:t>Purity</a:t>
                      </a:r>
                      <a:endParaRPr lang="it-IT" sz="1400" dirty="0"/>
                    </a:p>
                  </a:txBody>
                  <a:tcPr anchor="ctr"/>
                </a:tc>
                <a:tc>
                  <a:txBody>
                    <a:bodyPr/>
                    <a:lstStyle/>
                    <a:p>
                      <a:pPr algn="ctr"/>
                      <a:r>
                        <a:rPr lang="it-IT" sz="1400" dirty="0"/>
                        <a:t>0.845771</a:t>
                      </a:r>
                    </a:p>
                  </a:txBody>
                  <a:tcPr anchor="ctr"/>
                </a:tc>
                <a:extLst>
                  <a:ext uri="{0D108BD9-81ED-4DB2-BD59-A6C34878D82A}">
                    <a16:rowId xmlns:a16="http://schemas.microsoft.com/office/drawing/2014/main" val="2958987106"/>
                  </a:ext>
                </a:extLst>
              </a:tr>
              <a:tr h="641067">
                <a:tc>
                  <a:txBody>
                    <a:bodyPr/>
                    <a:lstStyle/>
                    <a:p>
                      <a:pPr algn="ctr"/>
                      <a:r>
                        <a:rPr lang="en-GB" sz="1400" dirty="0"/>
                        <a:t>Silhouette</a:t>
                      </a:r>
                      <a:endParaRPr lang="it-IT" sz="1400" dirty="0"/>
                    </a:p>
                  </a:txBody>
                  <a:tcPr anchor="ctr"/>
                </a:tc>
                <a:tc>
                  <a:txBody>
                    <a:bodyPr/>
                    <a:lstStyle/>
                    <a:p>
                      <a:pPr algn="ctr"/>
                      <a:r>
                        <a:rPr lang="it-IT" sz="1400" dirty="0"/>
                        <a:t>0.678832</a:t>
                      </a:r>
                    </a:p>
                  </a:txBody>
                  <a:tcPr anchor="ctr"/>
                </a:tc>
                <a:extLst>
                  <a:ext uri="{0D108BD9-81ED-4DB2-BD59-A6C34878D82A}">
                    <a16:rowId xmlns:a16="http://schemas.microsoft.com/office/drawing/2014/main" val="3549623544"/>
                  </a:ext>
                </a:extLst>
              </a:tr>
              <a:tr h="641067">
                <a:tc>
                  <a:txBody>
                    <a:bodyPr/>
                    <a:lstStyle/>
                    <a:p>
                      <a:pPr algn="ctr"/>
                      <a:r>
                        <a:rPr lang="en-GB" sz="1400" dirty="0" err="1"/>
                        <a:t>Metrica</a:t>
                      </a:r>
                      <a:r>
                        <a:rPr lang="en-GB" sz="1400" dirty="0"/>
                        <a:t> Finale</a:t>
                      </a:r>
                      <a:endParaRPr lang="it-IT" sz="1400" dirty="0"/>
                    </a:p>
                  </a:txBody>
                  <a:tcPr anchor="ctr"/>
                </a:tc>
                <a:tc>
                  <a:txBody>
                    <a:bodyPr/>
                    <a:lstStyle/>
                    <a:p>
                      <a:pPr algn="ctr"/>
                      <a:r>
                        <a:rPr lang="it-IT" sz="1400" dirty="0"/>
                        <a:t>0.562302</a:t>
                      </a:r>
                    </a:p>
                  </a:txBody>
                  <a:tcPr anchor="ctr"/>
                </a:tc>
                <a:extLst>
                  <a:ext uri="{0D108BD9-81ED-4DB2-BD59-A6C34878D82A}">
                    <a16:rowId xmlns:a16="http://schemas.microsoft.com/office/drawing/2014/main" val="7301362"/>
                  </a:ext>
                </a:extLst>
              </a:tr>
            </a:tbl>
          </a:graphicData>
        </a:graphic>
      </p:graphicFrame>
      <p:graphicFrame>
        <p:nvGraphicFramePr>
          <p:cNvPr id="7" name="Tabella 6">
            <a:extLst>
              <a:ext uri="{FF2B5EF4-FFF2-40B4-BE49-F238E27FC236}">
                <a16:creationId xmlns:a16="http://schemas.microsoft.com/office/drawing/2014/main" id="{680828CE-6231-DBB6-F449-E53C93A16A9C}"/>
              </a:ext>
            </a:extLst>
          </p:cNvPr>
          <p:cNvGraphicFramePr>
            <a:graphicFrameLocks noGrp="1"/>
          </p:cNvGraphicFramePr>
          <p:nvPr>
            <p:extLst>
              <p:ext uri="{D42A27DB-BD31-4B8C-83A1-F6EECF244321}">
                <p14:modId xmlns:p14="http://schemas.microsoft.com/office/powerpoint/2010/main" val="1918878069"/>
              </p:ext>
            </p:extLst>
          </p:nvPr>
        </p:nvGraphicFramePr>
        <p:xfrm>
          <a:off x="7509018" y="3506370"/>
          <a:ext cx="3415071" cy="2479341"/>
        </p:xfrm>
        <a:graphic>
          <a:graphicData uri="http://schemas.openxmlformats.org/drawingml/2006/table">
            <a:tbl>
              <a:tblPr firstRow="1" bandRow="1">
                <a:tableStyleId>{5C22544A-7EE6-4342-B048-85BDC9FD1C3A}</a:tableStyleId>
              </a:tblPr>
              <a:tblGrid>
                <a:gridCol w="1766144">
                  <a:extLst>
                    <a:ext uri="{9D8B030D-6E8A-4147-A177-3AD203B41FA5}">
                      <a16:colId xmlns:a16="http://schemas.microsoft.com/office/drawing/2014/main" val="1764006265"/>
                    </a:ext>
                  </a:extLst>
                </a:gridCol>
                <a:gridCol w="1648927">
                  <a:extLst>
                    <a:ext uri="{9D8B030D-6E8A-4147-A177-3AD203B41FA5}">
                      <a16:colId xmlns:a16="http://schemas.microsoft.com/office/drawing/2014/main" val="2028457956"/>
                    </a:ext>
                  </a:extLst>
                </a:gridCol>
              </a:tblGrid>
              <a:tr h="558938">
                <a:tc>
                  <a:txBody>
                    <a:bodyPr/>
                    <a:lstStyle/>
                    <a:p>
                      <a:pPr algn="ctr"/>
                      <a:r>
                        <a:rPr lang="en-GB" sz="1600" dirty="0" err="1"/>
                        <a:t>Metrica</a:t>
                      </a:r>
                      <a:endParaRPr lang="it-IT" sz="1600" dirty="0"/>
                    </a:p>
                  </a:txBody>
                  <a:tcPr anchor="ctr"/>
                </a:tc>
                <a:tc>
                  <a:txBody>
                    <a:bodyPr/>
                    <a:lstStyle/>
                    <a:p>
                      <a:pPr algn="ctr"/>
                      <a:r>
                        <a:rPr lang="en-GB" sz="1600" dirty="0"/>
                        <a:t>Valore</a:t>
                      </a:r>
                      <a:endParaRPr lang="it-IT" sz="1600" dirty="0"/>
                    </a:p>
                  </a:txBody>
                  <a:tcPr anchor="ctr"/>
                </a:tc>
                <a:extLst>
                  <a:ext uri="{0D108BD9-81ED-4DB2-BD59-A6C34878D82A}">
                    <a16:rowId xmlns:a16="http://schemas.microsoft.com/office/drawing/2014/main" val="1364915199"/>
                  </a:ext>
                </a:extLst>
              </a:tr>
              <a:tr h="628339">
                <a:tc>
                  <a:txBody>
                    <a:bodyPr/>
                    <a:lstStyle/>
                    <a:p>
                      <a:pPr algn="ctr"/>
                      <a:r>
                        <a:rPr lang="en-GB" sz="1400" dirty="0"/>
                        <a:t>Purity</a:t>
                      </a:r>
                      <a:endParaRPr lang="it-IT" sz="1400" dirty="0"/>
                    </a:p>
                  </a:txBody>
                  <a:tcPr anchor="ctr"/>
                </a:tc>
                <a:tc>
                  <a:txBody>
                    <a:bodyPr/>
                    <a:lstStyle/>
                    <a:p>
                      <a:pPr algn="ctr"/>
                      <a:r>
                        <a:rPr lang="it-IT" sz="1400" dirty="0"/>
                        <a:t>0.87686</a:t>
                      </a:r>
                    </a:p>
                  </a:txBody>
                  <a:tcPr anchor="ctr"/>
                </a:tc>
                <a:extLst>
                  <a:ext uri="{0D108BD9-81ED-4DB2-BD59-A6C34878D82A}">
                    <a16:rowId xmlns:a16="http://schemas.microsoft.com/office/drawing/2014/main" val="2958987106"/>
                  </a:ext>
                </a:extLst>
              </a:tr>
              <a:tr h="646032">
                <a:tc>
                  <a:txBody>
                    <a:bodyPr/>
                    <a:lstStyle/>
                    <a:p>
                      <a:pPr algn="ctr"/>
                      <a:r>
                        <a:rPr lang="en-GB" sz="1400" dirty="0"/>
                        <a:t>Silhouette</a:t>
                      </a:r>
                      <a:endParaRPr lang="it-IT" sz="1400" dirty="0"/>
                    </a:p>
                  </a:txBody>
                  <a:tcPr anchor="ctr"/>
                </a:tc>
                <a:tc>
                  <a:txBody>
                    <a:bodyPr/>
                    <a:lstStyle/>
                    <a:p>
                      <a:pPr algn="ctr"/>
                      <a:r>
                        <a:rPr lang="it-IT" sz="1400" dirty="0"/>
                        <a:t>0.73871</a:t>
                      </a:r>
                    </a:p>
                  </a:txBody>
                  <a:tcPr anchor="ctr"/>
                </a:tc>
                <a:extLst>
                  <a:ext uri="{0D108BD9-81ED-4DB2-BD59-A6C34878D82A}">
                    <a16:rowId xmlns:a16="http://schemas.microsoft.com/office/drawing/2014/main" val="3549623544"/>
                  </a:ext>
                </a:extLst>
              </a:tr>
              <a:tr h="646032">
                <a:tc>
                  <a:txBody>
                    <a:bodyPr/>
                    <a:lstStyle/>
                    <a:p>
                      <a:pPr algn="ctr"/>
                      <a:r>
                        <a:rPr lang="en-GB" sz="1400" dirty="0" err="1"/>
                        <a:t>Metrica</a:t>
                      </a:r>
                      <a:r>
                        <a:rPr lang="en-GB" sz="1400" dirty="0"/>
                        <a:t> Finale</a:t>
                      </a:r>
                      <a:endParaRPr lang="it-IT" sz="1400" dirty="0"/>
                    </a:p>
                  </a:txBody>
                  <a:tcPr anchor="ctr"/>
                </a:tc>
                <a:tc>
                  <a:txBody>
                    <a:bodyPr/>
                    <a:lstStyle/>
                    <a:p>
                      <a:pPr algn="ctr"/>
                      <a:r>
                        <a:rPr lang="it-IT" sz="1400" dirty="0"/>
                        <a:t>0.60778</a:t>
                      </a:r>
                    </a:p>
                  </a:txBody>
                  <a:tcPr anchor="ctr"/>
                </a:tc>
                <a:extLst>
                  <a:ext uri="{0D108BD9-81ED-4DB2-BD59-A6C34878D82A}">
                    <a16:rowId xmlns:a16="http://schemas.microsoft.com/office/drawing/2014/main" val="7301362"/>
                  </a:ext>
                </a:extLst>
              </a:tr>
            </a:tbl>
          </a:graphicData>
        </a:graphic>
      </p:graphicFrame>
    </p:spTree>
    <p:extLst>
      <p:ext uri="{BB962C8B-B14F-4D97-AF65-F5344CB8AC3E}">
        <p14:creationId xmlns:p14="http://schemas.microsoft.com/office/powerpoint/2010/main" val="3397511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205EABED-105B-3A70-D0AF-24946B0396A9}"/>
              </a:ext>
            </a:extLst>
          </p:cNvPr>
          <p:cNvSpPr/>
          <p:nvPr/>
        </p:nvSpPr>
        <p:spPr>
          <a:xfrm>
            <a:off x="0" y="0"/>
            <a:ext cx="5682174"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Grafici Interattivi</a:t>
            </a:r>
          </a:p>
        </p:txBody>
      </p:sp>
      <p:sp>
        <p:nvSpPr>
          <p:cNvPr id="5" name="CasellaDiTesto 4">
            <a:extLst>
              <a:ext uri="{FF2B5EF4-FFF2-40B4-BE49-F238E27FC236}">
                <a16:creationId xmlns:a16="http://schemas.microsoft.com/office/drawing/2014/main" id="{BB41901C-036E-F530-717B-39A03322390D}"/>
              </a:ext>
            </a:extLst>
          </p:cNvPr>
          <p:cNvSpPr txBox="1"/>
          <p:nvPr/>
        </p:nvSpPr>
        <p:spPr>
          <a:xfrm>
            <a:off x="246362" y="203929"/>
            <a:ext cx="354584" cy="461665"/>
          </a:xfrm>
          <a:prstGeom prst="rect">
            <a:avLst/>
          </a:prstGeom>
          <a:noFill/>
        </p:spPr>
        <p:txBody>
          <a:bodyPr wrap="none" rtlCol="0">
            <a:spAutoFit/>
          </a:bodyPr>
          <a:lstStyle/>
          <a:p>
            <a:r>
              <a:rPr lang="en-GB" sz="2400" dirty="0"/>
              <a:t>7</a:t>
            </a:r>
            <a:endParaRPr lang="it-IT" sz="2400" dirty="0"/>
          </a:p>
        </p:txBody>
      </p:sp>
      <p:sp>
        <p:nvSpPr>
          <p:cNvPr id="4" name="CasellaDiTesto 3">
            <a:extLst>
              <a:ext uri="{FF2B5EF4-FFF2-40B4-BE49-F238E27FC236}">
                <a16:creationId xmlns:a16="http://schemas.microsoft.com/office/drawing/2014/main" id="{F466810C-C89B-7DFE-1CE4-13F96D49E490}"/>
              </a:ext>
            </a:extLst>
          </p:cNvPr>
          <p:cNvSpPr txBox="1"/>
          <p:nvPr/>
        </p:nvSpPr>
        <p:spPr>
          <a:xfrm>
            <a:off x="6096000" y="174611"/>
            <a:ext cx="5452424" cy="584775"/>
          </a:xfrm>
          <a:prstGeom prst="rect">
            <a:avLst/>
          </a:prstGeom>
          <a:noFill/>
        </p:spPr>
        <p:txBody>
          <a:bodyPr wrap="square">
            <a:spAutoFit/>
          </a:bodyPr>
          <a:lstStyle/>
          <a:p>
            <a:r>
              <a:rPr lang="it-IT" sz="1600" dirty="0" err="1">
                <a:solidFill>
                  <a:schemeClr val="bg1"/>
                </a:solidFill>
              </a:rPr>
              <a:t>Clusterizzazione</a:t>
            </a:r>
            <a:r>
              <a:rPr lang="it-IT" sz="1600" dirty="0">
                <a:solidFill>
                  <a:schemeClr val="bg1"/>
                </a:solidFill>
              </a:rPr>
              <a:t> dei Campioni per Incrementi di Teleassistenza:</a:t>
            </a:r>
          </a:p>
        </p:txBody>
      </p:sp>
      <p:pic>
        <p:nvPicPr>
          <p:cNvPr id="3" name="Immagine 2">
            <a:hlinkClick r:id="rId2"/>
            <a:extLst>
              <a:ext uri="{FF2B5EF4-FFF2-40B4-BE49-F238E27FC236}">
                <a16:creationId xmlns:a16="http://schemas.microsoft.com/office/drawing/2014/main" id="{D7C4BDD6-53ED-98D5-849F-2058F812D3DC}"/>
              </a:ext>
            </a:extLst>
          </p:cNvPr>
          <p:cNvPicPr>
            <a:picLocks noChangeAspect="1"/>
          </p:cNvPicPr>
          <p:nvPr/>
        </p:nvPicPr>
        <p:blipFill>
          <a:blip r:embed="rId3"/>
          <a:srcRect t="4667" b="4667"/>
          <a:stretch/>
        </p:blipFill>
        <p:spPr>
          <a:xfrm>
            <a:off x="190389" y="1141550"/>
            <a:ext cx="6947530" cy="3149516"/>
          </a:xfrm>
          <a:prstGeom prst="rect">
            <a:avLst/>
          </a:prstGeom>
        </p:spPr>
      </p:pic>
      <p:pic>
        <p:nvPicPr>
          <p:cNvPr id="6" name="Immagine 5">
            <a:hlinkClick r:id="rId4"/>
            <a:extLst>
              <a:ext uri="{FF2B5EF4-FFF2-40B4-BE49-F238E27FC236}">
                <a16:creationId xmlns:a16="http://schemas.microsoft.com/office/drawing/2014/main" id="{8BFF7C2A-6619-6CA5-EE8A-28B0BA44D0B4}"/>
              </a:ext>
            </a:extLst>
          </p:cNvPr>
          <p:cNvPicPr>
            <a:picLocks noChangeAspect="1"/>
          </p:cNvPicPr>
          <p:nvPr/>
        </p:nvPicPr>
        <p:blipFill>
          <a:blip r:embed="rId5"/>
          <a:srcRect t="4362" b="4362"/>
          <a:stretch/>
        </p:blipFill>
        <p:spPr>
          <a:xfrm>
            <a:off x="7328025" y="3429000"/>
            <a:ext cx="4731044" cy="2962001"/>
          </a:xfrm>
          <a:prstGeom prst="rect">
            <a:avLst/>
          </a:prstGeom>
        </p:spPr>
      </p:pic>
      <p:sp>
        <p:nvSpPr>
          <p:cNvPr id="10" name="CasellaDiTesto 9">
            <a:extLst>
              <a:ext uri="{FF2B5EF4-FFF2-40B4-BE49-F238E27FC236}">
                <a16:creationId xmlns:a16="http://schemas.microsoft.com/office/drawing/2014/main" id="{B0CE9432-238C-67CA-D451-52C8DB5A8657}"/>
              </a:ext>
            </a:extLst>
          </p:cNvPr>
          <p:cNvSpPr txBox="1"/>
          <p:nvPr/>
        </p:nvSpPr>
        <p:spPr>
          <a:xfrm>
            <a:off x="491747" y="4769781"/>
            <a:ext cx="6344813" cy="646331"/>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I campioni sono principalmente concentrati nelle categorie </a:t>
            </a:r>
            <a:r>
              <a:rPr lang="it-IT" sz="1200" b="1" dirty="0" err="1">
                <a:solidFill>
                  <a:schemeClr val="bg1"/>
                </a:solidFill>
              </a:rPr>
              <a:t>low_increment</a:t>
            </a:r>
            <a:r>
              <a:rPr lang="it-IT" sz="1200" dirty="0">
                <a:solidFill>
                  <a:schemeClr val="bg1"/>
                </a:solidFill>
              </a:rPr>
              <a:t> e </a:t>
            </a:r>
            <a:r>
              <a:rPr lang="it-IT" sz="1200" b="1" dirty="0" err="1">
                <a:solidFill>
                  <a:schemeClr val="bg1"/>
                </a:solidFill>
              </a:rPr>
              <a:t>high_increment</a:t>
            </a:r>
            <a:r>
              <a:rPr lang="it-IT" sz="1200" dirty="0">
                <a:solidFill>
                  <a:schemeClr val="bg1"/>
                </a:solidFill>
              </a:rPr>
              <a:t>, e nel </a:t>
            </a:r>
            <a:r>
              <a:rPr lang="it-IT" sz="1200" b="1" dirty="0">
                <a:solidFill>
                  <a:schemeClr val="bg1"/>
                </a:solidFill>
              </a:rPr>
              <a:t>cluster 0</a:t>
            </a:r>
            <a:r>
              <a:rPr lang="it-IT" sz="1200" dirty="0">
                <a:solidFill>
                  <a:schemeClr val="bg1"/>
                </a:solidFill>
              </a:rPr>
              <a:t>, con minore presenza nei </a:t>
            </a:r>
            <a:r>
              <a:rPr lang="it-IT" sz="1200" b="1" dirty="0" err="1">
                <a:solidFill>
                  <a:schemeClr val="bg1"/>
                </a:solidFill>
              </a:rPr>
              <a:t>decrement</a:t>
            </a:r>
            <a:r>
              <a:rPr lang="it-IT" sz="1200" dirty="0">
                <a:solidFill>
                  <a:schemeClr val="bg1"/>
                </a:solidFill>
              </a:rPr>
              <a:t> e negli altri cluster.</a:t>
            </a:r>
          </a:p>
        </p:txBody>
      </p:sp>
      <p:cxnSp>
        <p:nvCxnSpPr>
          <p:cNvPr id="17" name="Connettore diritto 16">
            <a:extLst>
              <a:ext uri="{FF2B5EF4-FFF2-40B4-BE49-F238E27FC236}">
                <a16:creationId xmlns:a16="http://schemas.microsoft.com/office/drawing/2014/main" id="{C72A7EDD-9A82-FA94-A794-912AB20D6024}"/>
              </a:ext>
            </a:extLst>
          </p:cNvPr>
          <p:cNvCxnSpPr>
            <a:cxnSpLocks/>
            <a:stCxn id="10" idx="0"/>
            <a:endCxn id="3" idx="2"/>
          </p:cNvCxnSpPr>
          <p:nvPr/>
        </p:nvCxnSpPr>
        <p:spPr>
          <a:xfrm flipV="1">
            <a:off x="3664154" y="4291066"/>
            <a:ext cx="0" cy="478715"/>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CasellaDiTesto 8">
            <a:extLst>
              <a:ext uri="{FF2B5EF4-FFF2-40B4-BE49-F238E27FC236}">
                <a16:creationId xmlns:a16="http://schemas.microsoft.com/office/drawing/2014/main" id="{E13176F9-2231-5B30-9755-CBFC75F33116}"/>
              </a:ext>
            </a:extLst>
          </p:cNvPr>
          <p:cNvSpPr txBox="1"/>
          <p:nvPr/>
        </p:nvSpPr>
        <p:spPr>
          <a:xfrm>
            <a:off x="7637687" y="1652794"/>
            <a:ext cx="4111719" cy="1015663"/>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La categoria </a:t>
            </a:r>
            <a:r>
              <a:rPr lang="it-IT" sz="1200" b="1" dirty="0" err="1">
                <a:solidFill>
                  <a:schemeClr val="bg1"/>
                </a:solidFill>
              </a:rPr>
              <a:t>low_increment</a:t>
            </a:r>
            <a:r>
              <a:rPr lang="it-IT" sz="1200" dirty="0">
                <a:solidFill>
                  <a:schemeClr val="bg1"/>
                </a:solidFill>
              </a:rPr>
              <a:t> è fortemente concentrata nel </a:t>
            </a:r>
            <a:r>
              <a:rPr lang="it-IT" sz="1200" b="1" dirty="0">
                <a:solidFill>
                  <a:schemeClr val="bg1"/>
                </a:solidFill>
              </a:rPr>
              <a:t>cluster 0</a:t>
            </a:r>
            <a:r>
              <a:rPr lang="it-IT" sz="1200" dirty="0">
                <a:solidFill>
                  <a:schemeClr val="bg1"/>
                </a:solidFill>
              </a:rPr>
              <a:t>, mentre </a:t>
            </a:r>
            <a:r>
              <a:rPr lang="it-IT" sz="1200" b="1" dirty="0" err="1">
                <a:solidFill>
                  <a:schemeClr val="bg1"/>
                </a:solidFill>
              </a:rPr>
              <a:t>high_increment</a:t>
            </a:r>
            <a:r>
              <a:rPr lang="it-IT" sz="1200" dirty="0">
                <a:solidFill>
                  <a:schemeClr val="bg1"/>
                </a:solidFill>
              </a:rPr>
              <a:t> è maggiormente distribuita tra i </a:t>
            </a:r>
            <a:r>
              <a:rPr lang="it-IT" sz="1200" b="1" dirty="0">
                <a:solidFill>
                  <a:schemeClr val="bg1"/>
                </a:solidFill>
              </a:rPr>
              <a:t>cluster 1</a:t>
            </a:r>
            <a:r>
              <a:rPr lang="it-IT" sz="1200" dirty="0">
                <a:solidFill>
                  <a:schemeClr val="bg1"/>
                </a:solidFill>
              </a:rPr>
              <a:t>. I </a:t>
            </a:r>
            <a:r>
              <a:rPr lang="it-IT" sz="1200" b="1" dirty="0">
                <a:solidFill>
                  <a:schemeClr val="bg1"/>
                </a:solidFill>
              </a:rPr>
              <a:t>cluster 2 e 3 </a:t>
            </a:r>
            <a:r>
              <a:rPr lang="it-IT" sz="1200" dirty="0">
                <a:solidFill>
                  <a:schemeClr val="bg1"/>
                </a:solidFill>
              </a:rPr>
              <a:t>hanno una distribuzione più variegata.</a:t>
            </a:r>
            <a:endParaRPr lang="it-IT" sz="1200" b="1" dirty="0">
              <a:solidFill>
                <a:schemeClr val="bg1"/>
              </a:solidFill>
            </a:endParaRPr>
          </a:p>
        </p:txBody>
      </p:sp>
      <p:cxnSp>
        <p:nvCxnSpPr>
          <p:cNvPr id="11" name="Connettore diritto 10">
            <a:extLst>
              <a:ext uri="{FF2B5EF4-FFF2-40B4-BE49-F238E27FC236}">
                <a16:creationId xmlns:a16="http://schemas.microsoft.com/office/drawing/2014/main" id="{D35D5BC3-BE05-532F-0C5F-046623EEDF63}"/>
              </a:ext>
            </a:extLst>
          </p:cNvPr>
          <p:cNvCxnSpPr>
            <a:cxnSpLocks/>
            <a:stCxn id="9" idx="2"/>
            <a:endCxn id="6" idx="0"/>
          </p:cNvCxnSpPr>
          <p:nvPr/>
        </p:nvCxnSpPr>
        <p:spPr>
          <a:xfrm>
            <a:off x="9693547" y="2668457"/>
            <a:ext cx="0" cy="760543"/>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94767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4" name="Pentagono 3">
            <a:extLst>
              <a:ext uri="{FF2B5EF4-FFF2-40B4-BE49-F238E27FC236}">
                <a16:creationId xmlns:a16="http://schemas.microsoft.com/office/drawing/2014/main" id="{2B6C8776-32CA-797D-73DB-A514D01F99BA}"/>
              </a:ext>
            </a:extLst>
          </p:cNvPr>
          <p:cNvSpPr/>
          <p:nvPr/>
        </p:nvSpPr>
        <p:spPr>
          <a:xfrm>
            <a:off x="0" y="0"/>
            <a:ext cx="5682174"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Grafici Interattivi</a:t>
            </a:r>
          </a:p>
        </p:txBody>
      </p:sp>
      <p:sp>
        <p:nvSpPr>
          <p:cNvPr id="5" name="CasellaDiTesto 4">
            <a:extLst>
              <a:ext uri="{FF2B5EF4-FFF2-40B4-BE49-F238E27FC236}">
                <a16:creationId xmlns:a16="http://schemas.microsoft.com/office/drawing/2014/main" id="{BB41901C-036E-F530-717B-39A03322390D}"/>
              </a:ext>
            </a:extLst>
          </p:cNvPr>
          <p:cNvSpPr txBox="1"/>
          <p:nvPr/>
        </p:nvSpPr>
        <p:spPr>
          <a:xfrm>
            <a:off x="246362" y="203929"/>
            <a:ext cx="354584" cy="461665"/>
          </a:xfrm>
          <a:prstGeom prst="rect">
            <a:avLst/>
          </a:prstGeom>
          <a:noFill/>
        </p:spPr>
        <p:txBody>
          <a:bodyPr wrap="none" rtlCol="0">
            <a:spAutoFit/>
          </a:bodyPr>
          <a:lstStyle/>
          <a:p>
            <a:r>
              <a:rPr lang="en-GB" sz="2400" dirty="0"/>
              <a:t>7</a:t>
            </a:r>
            <a:endParaRPr lang="it-IT" sz="2400" dirty="0"/>
          </a:p>
        </p:txBody>
      </p:sp>
      <p:sp>
        <p:nvSpPr>
          <p:cNvPr id="12" name="CasellaDiTesto 11">
            <a:extLst>
              <a:ext uri="{FF2B5EF4-FFF2-40B4-BE49-F238E27FC236}">
                <a16:creationId xmlns:a16="http://schemas.microsoft.com/office/drawing/2014/main" id="{9CBB5E43-2628-E1F7-D6E0-78B58B2915E9}"/>
              </a:ext>
            </a:extLst>
          </p:cNvPr>
          <p:cNvSpPr txBox="1"/>
          <p:nvPr/>
        </p:nvSpPr>
        <p:spPr>
          <a:xfrm>
            <a:off x="5866975" y="203929"/>
            <a:ext cx="10612486" cy="338554"/>
          </a:xfrm>
          <a:prstGeom prst="rect">
            <a:avLst/>
          </a:prstGeom>
          <a:noFill/>
        </p:spPr>
        <p:txBody>
          <a:bodyPr wrap="square">
            <a:spAutoFit/>
          </a:bodyPr>
          <a:lstStyle/>
          <a:p>
            <a:r>
              <a:rPr lang="it-IT" sz="1600" dirty="0">
                <a:solidFill>
                  <a:schemeClr val="bg1"/>
                </a:solidFill>
              </a:rPr>
              <a:t>Impatto delle Features sulla Separazione dei Cluster</a:t>
            </a:r>
          </a:p>
        </p:txBody>
      </p:sp>
      <p:pic>
        <p:nvPicPr>
          <p:cNvPr id="13" name="Immagine 12">
            <a:hlinkClick r:id="rId2"/>
            <a:extLst>
              <a:ext uri="{FF2B5EF4-FFF2-40B4-BE49-F238E27FC236}">
                <a16:creationId xmlns:a16="http://schemas.microsoft.com/office/drawing/2014/main" id="{4C8B55CD-3334-F7E9-803D-79333DCFE7BA}"/>
              </a:ext>
            </a:extLst>
          </p:cNvPr>
          <p:cNvPicPr>
            <a:picLocks noChangeAspect="1"/>
          </p:cNvPicPr>
          <p:nvPr/>
        </p:nvPicPr>
        <p:blipFill>
          <a:blip r:embed="rId3"/>
          <a:srcRect/>
          <a:stretch/>
        </p:blipFill>
        <p:spPr>
          <a:xfrm>
            <a:off x="1094069" y="3032436"/>
            <a:ext cx="4279782" cy="3153764"/>
          </a:xfrm>
          <a:prstGeom prst="rect">
            <a:avLst/>
          </a:prstGeom>
        </p:spPr>
      </p:pic>
      <p:pic>
        <p:nvPicPr>
          <p:cNvPr id="16" name="Immagine 15">
            <a:hlinkClick r:id="rId4"/>
            <a:extLst>
              <a:ext uri="{FF2B5EF4-FFF2-40B4-BE49-F238E27FC236}">
                <a16:creationId xmlns:a16="http://schemas.microsoft.com/office/drawing/2014/main" id="{C80552D2-DB7A-A02E-76F0-72660F9ED33A}"/>
              </a:ext>
            </a:extLst>
          </p:cNvPr>
          <p:cNvPicPr>
            <a:picLocks noChangeAspect="1"/>
          </p:cNvPicPr>
          <p:nvPr/>
        </p:nvPicPr>
        <p:blipFill>
          <a:blip r:embed="rId5"/>
          <a:srcRect t="1981" b="1981"/>
          <a:stretch/>
        </p:blipFill>
        <p:spPr>
          <a:xfrm>
            <a:off x="6662334" y="1586166"/>
            <a:ext cx="5100445" cy="3036633"/>
          </a:xfrm>
          <a:prstGeom prst="rect">
            <a:avLst/>
          </a:prstGeom>
        </p:spPr>
      </p:pic>
      <p:sp>
        <p:nvSpPr>
          <p:cNvPr id="3" name="CasellaDiTesto 2">
            <a:extLst>
              <a:ext uri="{FF2B5EF4-FFF2-40B4-BE49-F238E27FC236}">
                <a16:creationId xmlns:a16="http://schemas.microsoft.com/office/drawing/2014/main" id="{CE0BDD56-0653-7AE2-BF3A-6A7520FD861C}"/>
              </a:ext>
            </a:extLst>
          </p:cNvPr>
          <p:cNvSpPr txBox="1"/>
          <p:nvPr/>
        </p:nvSpPr>
        <p:spPr>
          <a:xfrm>
            <a:off x="600946" y="1417686"/>
            <a:ext cx="5266029" cy="830997"/>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Il </a:t>
            </a:r>
            <a:r>
              <a:rPr lang="it-IT" sz="1200" b="1" dirty="0" err="1">
                <a:solidFill>
                  <a:schemeClr val="bg1"/>
                </a:solidFill>
              </a:rPr>
              <a:t>low_increment</a:t>
            </a:r>
            <a:r>
              <a:rPr lang="it-IT" sz="1200" b="1" dirty="0">
                <a:solidFill>
                  <a:schemeClr val="bg1"/>
                </a:solidFill>
              </a:rPr>
              <a:t> </a:t>
            </a:r>
            <a:r>
              <a:rPr lang="it-IT" sz="1200" dirty="0">
                <a:solidFill>
                  <a:schemeClr val="bg1"/>
                </a:solidFill>
              </a:rPr>
              <a:t>prevale nel centro-sud, mentre il </a:t>
            </a:r>
            <a:r>
              <a:rPr lang="it-IT" sz="1200" b="1" dirty="0" err="1">
                <a:solidFill>
                  <a:schemeClr val="bg1"/>
                </a:solidFill>
              </a:rPr>
              <a:t>high_increment</a:t>
            </a:r>
            <a:r>
              <a:rPr lang="it-IT" sz="1200" dirty="0">
                <a:solidFill>
                  <a:schemeClr val="bg1"/>
                </a:solidFill>
              </a:rPr>
              <a:t> è diversificato sul territorio.</a:t>
            </a:r>
          </a:p>
          <a:p>
            <a:r>
              <a:rPr lang="it-IT" sz="1200" dirty="0">
                <a:solidFill>
                  <a:schemeClr val="bg1"/>
                </a:solidFill>
              </a:rPr>
              <a:t>Il </a:t>
            </a:r>
            <a:r>
              <a:rPr lang="it-IT" sz="1200" b="1" dirty="0" err="1">
                <a:solidFill>
                  <a:schemeClr val="bg1"/>
                </a:solidFill>
              </a:rPr>
              <a:t>medium_increment</a:t>
            </a:r>
            <a:r>
              <a:rPr lang="it-IT" sz="1200" b="1" dirty="0">
                <a:solidFill>
                  <a:schemeClr val="bg1"/>
                </a:solidFill>
              </a:rPr>
              <a:t> </a:t>
            </a:r>
            <a:r>
              <a:rPr lang="it-IT" sz="1200" dirty="0">
                <a:solidFill>
                  <a:schemeClr val="bg1"/>
                </a:solidFill>
              </a:rPr>
              <a:t>è meno frequente e più limitato geograficamente.</a:t>
            </a:r>
          </a:p>
        </p:txBody>
      </p:sp>
      <p:sp>
        <p:nvSpPr>
          <p:cNvPr id="4" name="CasellaDiTesto 3">
            <a:extLst>
              <a:ext uri="{FF2B5EF4-FFF2-40B4-BE49-F238E27FC236}">
                <a16:creationId xmlns:a16="http://schemas.microsoft.com/office/drawing/2014/main" id="{E105411F-C4EF-FA06-200E-AAB19DE61D50}"/>
              </a:ext>
            </a:extLst>
          </p:cNvPr>
          <p:cNvSpPr txBox="1"/>
          <p:nvPr/>
        </p:nvSpPr>
        <p:spPr>
          <a:xfrm>
            <a:off x="6579543" y="5377858"/>
            <a:ext cx="5266029" cy="830997"/>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Donne e uomini presentano una distribuzione relativamente simile in quasi tutti i tipi di incremento. Le donne sono leggermente più </a:t>
            </a:r>
            <a:r>
              <a:rPr lang="it-IT" sz="1200" dirty="0" err="1">
                <a:solidFill>
                  <a:schemeClr val="bg1"/>
                </a:solidFill>
              </a:rPr>
              <a:t>peresenti</a:t>
            </a:r>
            <a:r>
              <a:rPr lang="it-IT" sz="1200" dirty="0">
                <a:solidFill>
                  <a:schemeClr val="bg1"/>
                </a:solidFill>
              </a:rPr>
              <a:t> nei gruppi di </a:t>
            </a:r>
            <a:r>
              <a:rPr lang="it-IT" sz="1200" b="1" dirty="0" err="1">
                <a:solidFill>
                  <a:schemeClr val="bg1"/>
                </a:solidFill>
              </a:rPr>
              <a:t>low_increment</a:t>
            </a:r>
            <a:r>
              <a:rPr lang="it-IT" sz="1200" b="1" dirty="0">
                <a:solidFill>
                  <a:schemeClr val="bg1"/>
                </a:solidFill>
              </a:rPr>
              <a:t> </a:t>
            </a:r>
            <a:r>
              <a:rPr lang="it-IT" sz="1200" dirty="0">
                <a:solidFill>
                  <a:schemeClr val="bg1"/>
                </a:solidFill>
              </a:rPr>
              <a:t>e </a:t>
            </a:r>
            <a:r>
              <a:rPr lang="it-IT" sz="1200" b="1" dirty="0" err="1">
                <a:solidFill>
                  <a:schemeClr val="bg1"/>
                </a:solidFill>
              </a:rPr>
              <a:t>high_increment</a:t>
            </a:r>
            <a:r>
              <a:rPr lang="it-IT" sz="1200" dirty="0">
                <a:solidFill>
                  <a:schemeClr val="bg1"/>
                </a:solidFill>
              </a:rPr>
              <a:t>. </a:t>
            </a:r>
          </a:p>
        </p:txBody>
      </p:sp>
      <p:cxnSp>
        <p:nvCxnSpPr>
          <p:cNvPr id="6" name="Connettore diritto 5">
            <a:extLst>
              <a:ext uri="{FF2B5EF4-FFF2-40B4-BE49-F238E27FC236}">
                <a16:creationId xmlns:a16="http://schemas.microsoft.com/office/drawing/2014/main" id="{1B8B1CB5-C8AE-A0A2-59BA-4CC278535737}"/>
              </a:ext>
            </a:extLst>
          </p:cNvPr>
          <p:cNvCxnSpPr>
            <a:cxnSpLocks/>
            <a:stCxn id="3" idx="2"/>
            <a:endCxn id="13" idx="0"/>
          </p:cNvCxnSpPr>
          <p:nvPr/>
        </p:nvCxnSpPr>
        <p:spPr>
          <a:xfrm flipH="1">
            <a:off x="3233960" y="2248683"/>
            <a:ext cx="1" cy="783753"/>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Connettore diritto 9">
            <a:extLst>
              <a:ext uri="{FF2B5EF4-FFF2-40B4-BE49-F238E27FC236}">
                <a16:creationId xmlns:a16="http://schemas.microsoft.com/office/drawing/2014/main" id="{AD026518-1E0C-296F-B59E-91E452F2CB34}"/>
              </a:ext>
            </a:extLst>
          </p:cNvPr>
          <p:cNvCxnSpPr>
            <a:cxnSpLocks/>
            <a:stCxn id="4" idx="0"/>
            <a:endCxn id="16" idx="2"/>
          </p:cNvCxnSpPr>
          <p:nvPr/>
        </p:nvCxnSpPr>
        <p:spPr>
          <a:xfrm flipH="1" flipV="1">
            <a:off x="9212557" y="4622799"/>
            <a:ext cx="1" cy="755059"/>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97098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1" name="Pentagono 3">
            <a:extLst>
              <a:ext uri="{FF2B5EF4-FFF2-40B4-BE49-F238E27FC236}">
                <a16:creationId xmlns:a16="http://schemas.microsoft.com/office/drawing/2014/main" id="{9A4E4526-E62D-EADE-74C1-576A8149A3E9}"/>
              </a:ext>
            </a:extLst>
          </p:cNvPr>
          <p:cNvSpPr/>
          <p:nvPr/>
        </p:nvSpPr>
        <p:spPr>
          <a:xfrm>
            <a:off x="0" y="0"/>
            <a:ext cx="5682174"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Grafici Interattivi</a:t>
            </a:r>
          </a:p>
        </p:txBody>
      </p:sp>
      <p:sp>
        <p:nvSpPr>
          <p:cNvPr id="5" name="CasellaDiTesto 4">
            <a:extLst>
              <a:ext uri="{FF2B5EF4-FFF2-40B4-BE49-F238E27FC236}">
                <a16:creationId xmlns:a16="http://schemas.microsoft.com/office/drawing/2014/main" id="{BB41901C-036E-F530-717B-39A03322390D}"/>
              </a:ext>
            </a:extLst>
          </p:cNvPr>
          <p:cNvSpPr txBox="1"/>
          <p:nvPr/>
        </p:nvSpPr>
        <p:spPr>
          <a:xfrm>
            <a:off x="246362" y="203929"/>
            <a:ext cx="354584" cy="461665"/>
          </a:xfrm>
          <a:prstGeom prst="rect">
            <a:avLst/>
          </a:prstGeom>
          <a:noFill/>
        </p:spPr>
        <p:txBody>
          <a:bodyPr wrap="none" rtlCol="0">
            <a:spAutoFit/>
          </a:bodyPr>
          <a:lstStyle/>
          <a:p>
            <a:r>
              <a:rPr lang="en-GB" sz="2400" dirty="0"/>
              <a:t>7</a:t>
            </a:r>
            <a:endParaRPr lang="it-IT" sz="2400" dirty="0"/>
          </a:p>
        </p:txBody>
      </p:sp>
      <p:pic>
        <p:nvPicPr>
          <p:cNvPr id="14" name="Immagine 13">
            <a:hlinkClick r:id="rId2"/>
            <a:extLst>
              <a:ext uri="{FF2B5EF4-FFF2-40B4-BE49-F238E27FC236}">
                <a16:creationId xmlns:a16="http://schemas.microsoft.com/office/drawing/2014/main" id="{F3AC5B1A-4D3E-FA26-F053-C5C017CEA3E1}"/>
              </a:ext>
            </a:extLst>
          </p:cNvPr>
          <p:cNvPicPr>
            <a:picLocks noChangeAspect="1"/>
          </p:cNvPicPr>
          <p:nvPr/>
        </p:nvPicPr>
        <p:blipFill>
          <a:blip r:embed="rId3"/>
          <a:srcRect/>
          <a:stretch/>
        </p:blipFill>
        <p:spPr>
          <a:xfrm>
            <a:off x="786552" y="1237354"/>
            <a:ext cx="5068645" cy="3379096"/>
          </a:xfrm>
          <a:prstGeom prst="rect">
            <a:avLst/>
          </a:prstGeom>
        </p:spPr>
      </p:pic>
      <p:pic>
        <p:nvPicPr>
          <p:cNvPr id="15" name="Immagine 14">
            <a:hlinkClick r:id="rId4"/>
            <a:extLst>
              <a:ext uri="{FF2B5EF4-FFF2-40B4-BE49-F238E27FC236}">
                <a16:creationId xmlns:a16="http://schemas.microsoft.com/office/drawing/2014/main" id="{5FEFB0E5-2788-00C8-0BDB-2029FB4196CF}"/>
              </a:ext>
            </a:extLst>
          </p:cNvPr>
          <p:cNvPicPr>
            <a:picLocks noChangeAspect="1"/>
          </p:cNvPicPr>
          <p:nvPr/>
        </p:nvPicPr>
        <p:blipFill>
          <a:blip r:embed="rId5"/>
          <a:srcRect/>
          <a:stretch/>
        </p:blipFill>
        <p:spPr>
          <a:xfrm>
            <a:off x="6604321" y="3206647"/>
            <a:ext cx="5198425" cy="3465616"/>
          </a:xfrm>
          <a:prstGeom prst="rect">
            <a:avLst/>
          </a:prstGeom>
        </p:spPr>
      </p:pic>
      <p:sp>
        <p:nvSpPr>
          <p:cNvPr id="3" name="CasellaDiTesto 2">
            <a:extLst>
              <a:ext uri="{FF2B5EF4-FFF2-40B4-BE49-F238E27FC236}">
                <a16:creationId xmlns:a16="http://schemas.microsoft.com/office/drawing/2014/main" id="{CE0BDD56-0653-7AE2-BF3A-6A7520FD861C}"/>
              </a:ext>
            </a:extLst>
          </p:cNvPr>
          <p:cNvSpPr txBox="1"/>
          <p:nvPr/>
        </p:nvSpPr>
        <p:spPr>
          <a:xfrm>
            <a:off x="523372" y="5240978"/>
            <a:ext cx="5595005" cy="1200329"/>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Il </a:t>
            </a:r>
            <a:r>
              <a:rPr lang="it-IT" sz="1200" b="1" dirty="0">
                <a:solidFill>
                  <a:schemeClr val="bg1"/>
                </a:solidFill>
              </a:rPr>
              <a:t>cluster 1</a:t>
            </a:r>
            <a:r>
              <a:rPr lang="it-IT" sz="1200" dirty="0">
                <a:solidFill>
                  <a:schemeClr val="bg1"/>
                </a:solidFill>
              </a:rPr>
              <a:t> è predominante nel </a:t>
            </a:r>
            <a:r>
              <a:rPr lang="it-IT" sz="1200" b="1" dirty="0" err="1">
                <a:solidFill>
                  <a:schemeClr val="bg1"/>
                </a:solidFill>
              </a:rPr>
              <a:t>high_increment</a:t>
            </a:r>
            <a:r>
              <a:rPr lang="it-IT" sz="1200" b="1" dirty="0">
                <a:solidFill>
                  <a:schemeClr val="bg1"/>
                </a:solidFill>
              </a:rPr>
              <a:t> </a:t>
            </a:r>
            <a:r>
              <a:rPr lang="it-IT" sz="1200" dirty="0">
                <a:solidFill>
                  <a:schemeClr val="bg1"/>
                </a:solidFill>
              </a:rPr>
              <a:t>professionisti quali psicologi, logopedisti, infermiere e fisioterapisti.     Il </a:t>
            </a:r>
            <a:r>
              <a:rPr lang="it-IT" sz="1200" b="1" dirty="0">
                <a:solidFill>
                  <a:schemeClr val="bg1"/>
                </a:solidFill>
              </a:rPr>
              <a:t>cluster 2</a:t>
            </a:r>
            <a:r>
              <a:rPr lang="it-IT" sz="1200" dirty="0">
                <a:solidFill>
                  <a:schemeClr val="bg1"/>
                </a:solidFill>
              </a:rPr>
              <a:t> è dominante nel </a:t>
            </a:r>
            <a:r>
              <a:rPr lang="it-IT" sz="1200" b="1" dirty="0" err="1">
                <a:solidFill>
                  <a:schemeClr val="bg1"/>
                </a:solidFill>
              </a:rPr>
              <a:t>low_increment</a:t>
            </a:r>
            <a:r>
              <a:rPr lang="it-IT" sz="1200" dirty="0">
                <a:solidFill>
                  <a:schemeClr val="bg1"/>
                </a:solidFill>
              </a:rPr>
              <a:t>, particolarmente per professioni come l'infermiere e il dietista.</a:t>
            </a:r>
            <a:r>
              <a:rPr lang="it-IT" sz="1200" b="1" dirty="0">
                <a:solidFill>
                  <a:schemeClr val="bg1"/>
                </a:solidFill>
              </a:rPr>
              <a:t>       </a:t>
            </a:r>
          </a:p>
          <a:p>
            <a:r>
              <a:rPr lang="it-IT" sz="1200" dirty="0">
                <a:solidFill>
                  <a:schemeClr val="bg1"/>
                </a:solidFill>
              </a:rPr>
              <a:t>Nel</a:t>
            </a:r>
            <a:r>
              <a:rPr lang="it-IT" sz="1200" b="1" dirty="0">
                <a:solidFill>
                  <a:schemeClr val="bg1"/>
                </a:solidFill>
              </a:rPr>
              <a:t> </a:t>
            </a:r>
            <a:r>
              <a:rPr lang="it-IT" sz="1200" b="1" dirty="0" err="1">
                <a:solidFill>
                  <a:schemeClr val="bg1"/>
                </a:solidFill>
              </a:rPr>
              <a:t>medium_increment</a:t>
            </a:r>
            <a:r>
              <a:rPr lang="it-IT" sz="1200" b="1" dirty="0">
                <a:solidFill>
                  <a:schemeClr val="bg1"/>
                </a:solidFill>
              </a:rPr>
              <a:t> </a:t>
            </a:r>
            <a:r>
              <a:rPr lang="it-IT" sz="1200" dirty="0">
                <a:solidFill>
                  <a:schemeClr val="bg1"/>
                </a:solidFill>
              </a:rPr>
              <a:t>c'è una predominanza del </a:t>
            </a:r>
            <a:r>
              <a:rPr lang="it-IT" sz="1200" b="1" dirty="0">
                <a:solidFill>
                  <a:schemeClr val="bg1"/>
                </a:solidFill>
              </a:rPr>
              <a:t>cluster 3, </a:t>
            </a:r>
            <a:r>
              <a:rPr lang="it-IT" sz="1200" dirty="0">
                <a:solidFill>
                  <a:schemeClr val="bg1"/>
                </a:solidFill>
              </a:rPr>
              <a:t>con i professionisti come gli infermiere, fisioterapisti e psicologi. </a:t>
            </a:r>
          </a:p>
        </p:txBody>
      </p:sp>
      <p:sp>
        <p:nvSpPr>
          <p:cNvPr id="4" name="CasellaDiTesto 3">
            <a:extLst>
              <a:ext uri="{FF2B5EF4-FFF2-40B4-BE49-F238E27FC236}">
                <a16:creationId xmlns:a16="http://schemas.microsoft.com/office/drawing/2014/main" id="{F9BECD2F-FB5F-4DCC-9113-4BD7B1C24F9D}"/>
              </a:ext>
            </a:extLst>
          </p:cNvPr>
          <p:cNvSpPr txBox="1"/>
          <p:nvPr/>
        </p:nvSpPr>
        <p:spPr>
          <a:xfrm>
            <a:off x="6398874" y="1097476"/>
            <a:ext cx="5564525" cy="1200329"/>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Il </a:t>
            </a:r>
            <a:r>
              <a:rPr lang="it-IT" sz="1200" b="1" dirty="0">
                <a:solidFill>
                  <a:schemeClr val="bg1"/>
                </a:solidFill>
              </a:rPr>
              <a:t>cluster 0 </a:t>
            </a:r>
            <a:r>
              <a:rPr lang="it-IT" sz="1200" dirty="0">
                <a:solidFill>
                  <a:schemeClr val="bg1"/>
                </a:solidFill>
              </a:rPr>
              <a:t>sembra rappresentare le strutture più stabili (spesso pubbliche) con</a:t>
            </a:r>
            <a:r>
              <a:rPr lang="it-IT" sz="1200" b="1" dirty="0">
                <a:solidFill>
                  <a:schemeClr val="bg1"/>
                </a:solidFill>
              </a:rPr>
              <a:t> </a:t>
            </a:r>
            <a:r>
              <a:rPr lang="it-IT" sz="1200" b="1" dirty="0" err="1">
                <a:solidFill>
                  <a:schemeClr val="bg1"/>
                </a:solidFill>
              </a:rPr>
              <a:t>low_increment</a:t>
            </a:r>
            <a:r>
              <a:rPr lang="it-IT" sz="1200" dirty="0">
                <a:solidFill>
                  <a:schemeClr val="bg1"/>
                </a:solidFill>
              </a:rPr>
              <a:t>, mentre il c</a:t>
            </a:r>
            <a:r>
              <a:rPr lang="it-IT" sz="1200" b="1" dirty="0">
                <a:solidFill>
                  <a:schemeClr val="bg1"/>
                </a:solidFill>
              </a:rPr>
              <a:t>luster 1 </a:t>
            </a:r>
            <a:r>
              <a:rPr lang="it-IT" sz="1200" dirty="0">
                <a:solidFill>
                  <a:schemeClr val="bg1"/>
                </a:solidFill>
              </a:rPr>
              <a:t>raccoglie le strutture con</a:t>
            </a:r>
            <a:r>
              <a:rPr lang="it-IT" sz="1200" b="1" dirty="0">
                <a:solidFill>
                  <a:schemeClr val="bg1"/>
                </a:solidFill>
              </a:rPr>
              <a:t> </a:t>
            </a:r>
            <a:r>
              <a:rPr lang="it-IT" sz="1200" b="1" dirty="0" err="1">
                <a:solidFill>
                  <a:schemeClr val="bg1"/>
                </a:solidFill>
              </a:rPr>
              <a:t>high_increment</a:t>
            </a:r>
            <a:r>
              <a:rPr lang="it-IT" sz="1200" dirty="0">
                <a:solidFill>
                  <a:schemeClr val="bg1"/>
                </a:solidFill>
              </a:rPr>
              <a:t>, tipicamente quelle private o a gestione diretta. Evidenziando come le tipologie di strutture sanitarie si distribuiscono nei diversi cluster in base al tipo di incremento.</a:t>
            </a:r>
          </a:p>
        </p:txBody>
      </p:sp>
      <p:cxnSp>
        <p:nvCxnSpPr>
          <p:cNvPr id="6" name="Connettore diritto 5">
            <a:extLst>
              <a:ext uri="{FF2B5EF4-FFF2-40B4-BE49-F238E27FC236}">
                <a16:creationId xmlns:a16="http://schemas.microsoft.com/office/drawing/2014/main" id="{55DD20A2-30B8-95D1-6249-37E4C166764F}"/>
              </a:ext>
            </a:extLst>
          </p:cNvPr>
          <p:cNvCxnSpPr>
            <a:cxnSpLocks/>
            <a:stCxn id="3" idx="0"/>
            <a:endCxn id="14" idx="2"/>
          </p:cNvCxnSpPr>
          <p:nvPr/>
        </p:nvCxnSpPr>
        <p:spPr>
          <a:xfrm flipV="1">
            <a:off x="3320875" y="4616450"/>
            <a:ext cx="0" cy="624528"/>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Connettore diritto 8">
            <a:extLst>
              <a:ext uri="{FF2B5EF4-FFF2-40B4-BE49-F238E27FC236}">
                <a16:creationId xmlns:a16="http://schemas.microsoft.com/office/drawing/2014/main" id="{8685D503-D181-BC93-4ABE-95086F58A651}"/>
              </a:ext>
            </a:extLst>
          </p:cNvPr>
          <p:cNvCxnSpPr>
            <a:cxnSpLocks/>
            <a:stCxn id="4" idx="2"/>
            <a:endCxn id="15" idx="0"/>
          </p:cNvCxnSpPr>
          <p:nvPr/>
        </p:nvCxnSpPr>
        <p:spPr>
          <a:xfrm>
            <a:off x="9181137" y="2297805"/>
            <a:ext cx="22397" cy="908842"/>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CasellaDiTesto 22">
            <a:extLst>
              <a:ext uri="{FF2B5EF4-FFF2-40B4-BE49-F238E27FC236}">
                <a16:creationId xmlns:a16="http://schemas.microsoft.com/office/drawing/2014/main" id="{77E479FA-E8B1-E5C8-DEBD-F934ED7B4AB7}"/>
              </a:ext>
            </a:extLst>
          </p:cNvPr>
          <p:cNvSpPr txBox="1"/>
          <p:nvPr/>
        </p:nvSpPr>
        <p:spPr>
          <a:xfrm>
            <a:off x="5866975" y="203929"/>
            <a:ext cx="10612486" cy="338554"/>
          </a:xfrm>
          <a:prstGeom prst="rect">
            <a:avLst/>
          </a:prstGeom>
          <a:noFill/>
        </p:spPr>
        <p:txBody>
          <a:bodyPr wrap="square">
            <a:spAutoFit/>
          </a:bodyPr>
          <a:lstStyle/>
          <a:p>
            <a:r>
              <a:rPr lang="it-IT" sz="1600" dirty="0">
                <a:solidFill>
                  <a:schemeClr val="bg1"/>
                </a:solidFill>
              </a:rPr>
              <a:t>Impatto delle Features sulla Separazione dei Cluster</a:t>
            </a:r>
          </a:p>
        </p:txBody>
      </p:sp>
    </p:spTree>
    <p:extLst>
      <p:ext uri="{BB962C8B-B14F-4D97-AF65-F5344CB8AC3E}">
        <p14:creationId xmlns:p14="http://schemas.microsoft.com/office/powerpoint/2010/main" val="3444321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832106B4-7043-32DF-A005-C2C7839B2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ttangolo 1">
            <a:extLst>
              <a:ext uri="{FF2B5EF4-FFF2-40B4-BE49-F238E27FC236}">
                <a16:creationId xmlns:a16="http://schemas.microsoft.com/office/drawing/2014/main" id="{F8449010-1902-53D3-DE00-C64FD2EB7CC6}"/>
              </a:ext>
            </a:extLst>
          </p:cNvPr>
          <p:cNvSpPr/>
          <p:nvPr/>
        </p:nvSpPr>
        <p:spPr>
          <a:xfrm>
            <a:off x="4407108" y="974361"/>
            <a:ext cx="3267856" cy="1963711"/>
          </a:xfrm>
          <a:prstGeom prst="rect">
            <a:avLst/>
          </a:prstGeom>
          <a:solidFill>
            <a:srgbClr val="324A76"/>
          </a:solidFill>
          <a:ln>
            <a:solidFill>
              <a:srgbClr val="324A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4F932798-F3EF-0D07-21AB-2DAC0501AB12}"/>
              </a:ext>
            </a:extLst>
          </p:cNvPr>
          <p:cNvSpPr/>
          <p:nvPr/>
        </p:nvSpPr>
        <p:spPr>
          <a:xfrm>
            <a:off x="3360294" y="4484558"/>
            <a:ext cx="5753725" cy="1399081"/>
          </a:xfrm>
          <a:prstGeom prst="rect">
            <a:avLst/>
          </a:prstGeom>
          <a:solidFill>
            <a:srgbClr val="324A76"/>
          </a:solidFill>
          <a:ln>
            <a:solidFill>
              <a:srgbClr val="324A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38A3FA4E-6AB2-B0E3-5221-8B01AA8D68CD}"/>
              </a:ext>
            </a:extLst>
          </p:cNvPr>
          <p:cNvSpPr txBox="1"/>
          <p:nvPr/>
        </p:nvSpPr>
        <p:spPr>
          <a:xfrm>
            <a:off x="4407108" y="4522378"/>
            <a:ext cx="3711272" cy="1323439"/>
          </a:xfrm>
          <a:prstGeom prst="rect">
            <a:avLst/>
          </a:prstGeom>
          <a:noFill/>
        </p:spPr>
        <p:txBody>
          <a:bodyPr wrap="none" rtlCol="0">
            <a:spAutoFit/>
          </a:bodyPr>
          <a:lstStyle/>
          <a:p>
            <a:pPr algn="ctr" defTabSz="457200">
              <a:defRPr/>
            </a:pPr>
            <a:r>
              <a:rPr lang="it-IT" sz="2000" i="1" dirty="0"/>
              <a:t>Alessia Rossi</a:t>
            </a:r>
            <a:endParaRPr kumimoji="0" lang="it-IT" sz="2000" b="0" i="1" u="none" strike="noStrike" kern="1200" cap="none" spc="0" normalizeH="0" baseline="0" noProof="0" dirty="0">
              <a:ln>
                <a:noFill/>
              </a:ln>
              <a:effectLst/>
              <a:uLnTx/>
              <a:uFillTx/>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1" u="none" strike="noStrike" kern="1200" cap="none" spc="0" normalizeH="0" baseline="0" noProof="0" dirty="0">
                <a:ln>
                  <a:noFill/>
                </a:ln>
                <a:effectLst/>
                <a:uLnTx/>
                <a:uFillTx/>
                <a:ea typeface="+mn-ea"/>
                <a:cs typeface="+mn-cs"/>
              </a:rPr>
              <a:t>Fabio Di Gregorio</a:t>
            </a:r>
          </a:p>
          <a:p>
            <a:pPr algn="ctr"/>
            <a:r>
              <a:rPr lang="it-IT" sz="2000" i="1" dirty="0"/>
              <a:t>Ignazio Emanuele Piccichè</a:t>
            </a:r>
          </a:p>
          <a:p>
            <a:pPr algn="ctr"/>
            <a:r>
              <a:rPr lang="it-IT" sz="2000" i="1" dirty="0"/>
              <a:t>Martina Bertazzoni</a:t>
            </a:r>
          </a:p>
        </p:txBody>
      </p:sp>
      <p:pic>
        <p:nvPicPr>
          <p:cNvPr id="6" name="Elemento grafico 5" descr="Cura contorno">
            <a:extLst>
              <a:ext uri="{FF2B5EF4-FFF2-40B4-BE49-F238E27FC236}">
                <a16:creationId xmlns:a16="http://schemas.microsoft.com/office/drawing/2014/main" id="{A8C0D3E1-F936-6F5B-77BA-D6AF7BD3B7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97839" y="1058055"/>
            <a:ext cx="1796321" cy="1796321"/>
          </a:xfrm>
          <a:prstGeom prst="rect">
            <a:avLst/>
          </a:prstGeom>
        </p:spPr>
      </p:pic>
    </p:spTree>
    <p:extLst>
      <p:ext uri="{BB962C8B-B14F-4D97-AF65-F5344CB8AC3E}">
        <p14:creationId xmlns:p14="http://schemas.microsoft.com/office/powerpoint/2010/main" val="1479114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9" name="Rettangolo con angoli arrotondati 8">
            <a:extLst>
              <a:ext uri="{FF2B5EF4-FFF2-40B4-BE49-F238E27FC236}">
                <a16:creationId xmlns:a16="http://schemas.microsoft.com/office/drawing/2014/main" id="{CE3688EF-696D-DF40-AB25-66FDCA1C1AAC}"/>
              </a:ext>
            </a:extLst>
          </p:cNvPr>
          <p:cNvSpPr/>
          <p:nvPr/>
        </p:nvSpPr>
        <p:spPr>
          <a:xfrm>
            <a:off x="708828" y="4758835"/>
            <a:ext cx="9048783" cy="413235"/>
          </a:xfrm>
          <a:prstGeom prst="roundRect">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con angoli arrotondati 3">
            <a:extLst>
              <a:ext uri="{FF2B5EF4-FFF2-40B4-BE49-F238E27FC236}">
                <a16:creationId xmlns:a16="http://schemas.microsoft.com/office/drawing/2014/main" id="{F5CEC5A1-C331-8DDA-5169-823701825D79}"/>
              </a:ext>
            </a:extLst>
          </p:cNvPr>
          <p:cNvSpPr/>
          <p:nvPr/>
        </p:nvSpPr>
        <p:spPr>
          <a:xfrm>
            <a:off x="733926" y="1070811"/>
            <a:ext cx="6545179" cy="413235"/>
          </a:xfrm>
          <a:prstGeom prst="roundRect">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60992ACA-F591-72D8-B124-496FA7AB97E2}"/>
              </a:ext>
            </a:extLst>
          </p:cNvPr>
          <p:cNvSpPr>
            <a:spLocks noGrp="1"/>
          </p:cNvSpPr>
          <p:nvPr>
            <p:ph sz="quarter" idx="4"/>
          </p:nvPr>
        </p:nvSpPr>
        <p:spPr>
          <a:xfrm>
            <a:off x="708829" y="5486869"/>
            <a:ext cx="11173051" cy="1144754"/>
          </a:xfrm>
        </p:spPr>
        <p:txBody>
          <a:bodyPr>
            <a:normAutofit fontScale="85000" lnSpcReduction="10000"/>
          </a:bodyPr>
          <a:lstStyle/>
          <a:p>
            <a:pPr marL="0" indent="0">
              <a:buNone/>
            </a:pPr>
            <a:r>
              <a:rPr lang="it-IT" sz="1900" dirty="0">
                <a:solidFill>
                  <a:schemeClr val="bg1"/>
                </a:solidFill>
              </a:rPr>
              <a:t>Questo dataset contiene informazioni ISTAT, che includono codici statistici e denominazioni aggiornati dei comuni italiani. Viene utilizzato in combinazione con il primo dataset per completare i dati mancanti sul comune di residenza durante la fase di data cleaning</a:t>
            </a:r>
            <a:r>
              <a:rPr lang="it-IT" sz="1800" dirty="0">
                <a:solidFill>
                  <a:schemeClr val="bg1"/>
                </a:solidFill>
              </a:rPr>
              <a:t>.</a:t>
            </a:r>
          </a:p>
        </p:txBody>
      </p:sp>
      <p:sp>
        <p:nvSpPr>
          <p:cNvPr id="7" name="Rectangle 1">
            <a:extLst>
              <a:ext uri="{FF2B5EF4-FFF2-40B4-BE49-F238E27FC236}">
                <a16:creationId xmlns:a16="http://schemas.microsoft.com/office/drawing/2014/main" id="{23F6D46D-D013-8306-CF38-94797116D07A}"/>
              </a:ext>
            </a:extLst>
          </p:cNvPr>
          <p:cNvSpPr>
            <a:spLocks noGrp="1" noChangeArrowheads="1"/>
          </p:cNvSpPr>
          <p:nvPr>
            <p:ph type="body" idx="1"/>
          </p:nvPr>
        </p:nvSpPr>
        <p:spPr bwMode="auto">
          <a:xfrm>
            <a:off x="442630" y="1100494"/>
            <a:ext cx="70775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b="0" i="1" cap="none" dirty="0">
                <a:solidFill>
                  <a:schemeClr val="bg1"/>
                </a:solidFill>
              </a:rPr>
              <a:t>challenge_campus_biomedico_2023.parquet </a:t>
            </a:r>
          </a:p>
        </p:txBody>
      </p:sp>
      <p:sp>
        <p:nvSpPr>
          <p:cNvPr id="8" name="Rectangle 2">
            <a:extLst>
              <a:ext uri="{FF2B5EF4-FFF2-40B4-BE49-F238E27FC236}">
                <a16:creationId xmlns:a16="http://schemas.microsoft.com/office/drawing/2014/main" id="{9FF223D4-5667-9B6F-20FA-1B6EBA473E46}"/>
              </a:ext>
            </a:extLst>
          </p:cNvPr>
          <p:cNvSpPr>
            <a:spLocks noGrp="1" noChangeArrowheads="1"/>
          </p:cNvSpPr>
          <p:nvPr>
            <p:ph type="body" sz="quarter" idx="3"/>
          </p:nvPr>
        </p:nvSpPr>
        <p:spPr bwMode="auto">
          <a:xfrm>
            <a:off x="442630" y="4789368"/>
            <a:ext cx="9554219" cy="36933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b="0" i="1" cap="none" dirty="0">
                <a:solidFill>
                  <a:schemeClr val="bg1"/>
                </a:solidFill>
              </a:rPr>
              <a:t>Codici-statistici-e-denominazioni-aggiornato-2023.xlsx </a:t>
            </a:r>
          </a:p>
        </p:txBody>
      </p:sp>
      <p:pic>
        <p:nvPicPr>
          <p:cNvPr id="10" name="Immagine 9">
            <a:extLst>
              <a:ext uri="{FF2B5EF4-FFF2-40B4-BE49-F238E27FC236}">
                <a16:creationId xmlns:a16="http://schemas.microsoft.com/office/drawing/2014/main" id="{3E85FA8E-E814-77BC-9CE5-C163DD2BC1B9}"/>
              </a:ext>
            </a:extLst>
          </p:cNvPr>
          <p:cNvPicPr>
            <a:picLocks noChangeAspect="1"/>
          </p:cNvPicPr>
          <p:nvPr/>
        </p:nvPicPr>
        <p:blipFill>
          <a:blip r:embed="rId3"/>
          <a:stretch>
            <a:fillRect/>
          </a:stretch>
        </p:blipFill>
        <p:spPr>
          <a:xfrm>
            <a:off x="238094" y="2023033"/>
            <a:ext cx="5450372" cy="2121281"/>
          </a:xfrm>
          <a:prstGeom prst="rect">
            <a:avLst/>
          </a:prstGeom>
        </p:spPr>
      </p:pic>
      <p:pic>
        <p:nvPicPr>
          <p:cNvPr id="12" name="Immagine 11">
            <a:extLst>
              <a:ext uri="{FF2B5EF4-FFF2-40B4-BE49-F238E27FC236}">
                <a16:creationId xmlns:a16="http://schemas.microsoft.com/office/drawing/2014/main" id="{8EEFC2BD-22BF-41FF-47AC-EEFEDB3B3DE3}"/>
              </a:ext>
            </a:extLst>
          </p:cNvPr>
          <p:cNvPicPr>
            <a:picLocks noChangeAspect="1"/>
          </p:cNvPicPr>
          <p:nvPr/>
        </p:nvPicPr>
        <p:blipFill>
          <a:blip r:embed="rId4"/>
          <a:stretch>
            <a:fillRect/>
          </a:stretch>
        </p:blipFill>
        <p:spPr>
          <a:xfrm>
            <a:off x="5983171" y="1833984"/>
            <a:ext cx="5970735" cy="2499377"/>
          </a:xfrm>
          <a:prstGeom prst="rect">
            <a:avLst/>
          </a:prstGeom>
        </p:spPr>
      </p:pic>
      <p:sp>
        <p:nvSpPr>
          <p:cNvPr id="3" name="Pentagono 3">
            <a:extLst>
              <a:ext uri="{FF2B5EF4-FFF2-40B4-BE49-F238E27FC236}">
                <a16:creationId xmlns:a16="http://schemas.microsoft.com/office/drawing/2014/main" id="{D14F9DB1-F983-0BC2-964E-1F2C9092969C}"/>
              </a:ext>
            </a:extLst>
          </p:cNvPr>
          <p:cNvSpPr/>
          <p:nvPr/>
        </p:nvSpPr>
        <p:spPr>
          <a:xfrm>
            <a:off x="0" y="0"/>
            <a:ext cx="60960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Datasets</a:t>
            </a:r>
          </a:p>
        </p:txBody>
      </p:sp>
    </p:spTree>
    <p:extLst>
      <p:ext uri="{BB962C8B-B14F-4D97-AF65-F5344CB8AC3E}">
        <p14:creationId xmlns:p14="http://schemas.microsoft.com/office/powerpoint/2010/main" val="86722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6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1"/>
        </a:gradFill>
        <a:effectLst/>
      </p:bgPr>
    </p:bg>
    <p:spTree>
      <p:nvGrpSpPr>
        <p:cNvPr id="1" name=""/>
        <p:cNvGrpSpPr/>
        <p:nvPr/>
      </p:nvGrpSpPr>
      <p:grpSpPr>
        <a:xfrm>
          <a:off x="0" y="0"/>
          <a:ext cx="0" cy="0"/>
          <a:chOff x="0" y="0"/>
          <a:chExt cx="0" cy="0"/>
        </a:xfrm>
      </p:grpSpPr>
      <p:pic>
        <p:nvPicPr>
          <p:cNvPr id="6" name="Immagine 5" descr="Immagine che contiene Elementi grafici, clipart, cartone animato&#10;&#10;Descrizione generata automaticamente">
            <a:extLst>
              <a:ext uri="{FF2B5EF4-FFF2-40B4-BE49-F238E27FC236}">
                <a16:creationId xmlns:a16="http://schemas.microsoft.com/office/drawing/2014/main" id="{D3B2DDD8-9828-D0D2-8097-C1CCA978C4D3}"/>
              </a:ext>
            </a:extLst>
          </p:cNvPr>
          <p:cNvPicPr>
            <a:picLocks noChangeAspect="1"/>
          </p:cNvPicPr>
          <p:nvPr/>
        </p:nvPicPr>
        <p:blipFill>
          <a:blip r:embed="rId2"/>
          <a:stretch>
            <a:fillRect/>
          </a:stretch>
        </p:blipFill>
        <p:spPr>
          <a:xfrm>
            <a:off x="473690" y="1097436"/>
            <a:ext cx="1024108" cy="1925612"/>
          </a:xfrm>
          <a:prstGeom prst="rect">
            <a:avLst/>
          </a:prstGeom>
          <a:noFill/>
        </p:spPr>
      </p:pic>
      <p:sp>
        <p:nvSpPr>
          <p:cNvPr id="7" name="CasellaDiTesto 6">
            <a:extLst>
              <a:ext uri="{FF2B5EF4-FFF2-40B4-BE49-F238E27FC236}">
                <a16:creationId xmlns:a16="http://schemas.microsoft.com/office/drawing/2014/main" id="{075D0C25-568D-1050-F258-17AC262A9965}"/>
              </a:ext>
            </a:extLst>
          </p:cNvPr>
          <p:cNvSpPr txBox="1"/>
          <p:nvPr/>
        </p:nvSpPr>
        <p:spPr>
          <a:xfrm>
            <a:off x="1859868" y="1398523"/>
            <a:ext cx="9974810" cy="1323439"/>
          </a:xfrm>
          <a:prstGeom prst="rect">
            <a:avLst/>
          </a:prstGeom>
          <a:noFill/>
        </p:spPr>
        <p:txBody>
          <a:bodyPr wrap="square" rtlCol="0">
            <a:spAutoFit/>
          </a:bodyPr>
          <a:lstStyle/>
          <a:p>
            <a:pPr marL="285750" indent="-285750">
              <a:buFont typeface="Wingdings" pitchFamily="2" charset="2"/>
              <a:buChar char="§"/>
            </a:pPr>
            <a:r>
              <a:rPr lang="it-IT" sz="1600" dirty="0">
                <a:solidFill>
                  <a:schemeClr val="bg1"/>
                </a:solidFill>
              </a:rPr>
              <a:t>La </a:t>
            </a:r>
            <a:r>
              <a:rPr lang="it-IT" sz="1600" b="1" dirty="0">
                <a:solidFill>
                  <a:schemeClr val="bg1"/>
                </a:solidFill>
              </a:rPr>
              <a:t>Piattaforma Nazionale di Telemedicina (PNT) </a:t>
            </a:r>
            <a:r>
              <a:rPr lang="it-IT" sz="1600" dirty="0">
                <a:solidFill>
                  <a:schemeClr val="bg1"/>
                </a:solidFill>
              </a:rPr>
              <a:t>coordina i processi di telemedicina in Italia, con l'obiettivo di armonizzarli a livello nazionale. Tra i principali obiettivi della telemedicina ci sono la gestione semplificata delle malattie croniche, la riduzione delle ospedalizzazioni e l'uso di strumenti innovativi per migliorare la qualità dei servizi sanitari.</a:t>
            </a:r>
          </a:p>
        </p:txBody>
      </p:sp>
      <p:sp>
        <p:nvSpPr>
          <p:cNvPr id="8" name="CasellaDiTesto 7">
            <a:extLst>
              <a:ext uri="{FF2B5EF4-FFF2-40B4-BE49-F238E27FC236}">
                <a16:creationId xmlns:a16="http://schemas.microsoft.com/office/drawing/2014/main" id="{3CA9FA60-AFE9-0181-2205-69A3A6A7C144}"/>
              </a:ext>
            </a:extLst>
          </p:cNvPr>
          <p:cNvSpPr txBox="1"/>
          <p:nvPr/>
        </p:nvSpPr>
        <p:spPr>
          <a:xfrm>
            <a:off x="1859868" y="3481781"/>
            <a:ext cx="9670457" cy="830997"/>
          </a:xfrm>
          <a:prstGeom prst="rect">
            <a:avLst/>
          </a:prstGeom>
          <a:noFill/>
        </p:spPr>
        <p:txBody>
          <a:bodyPr wrap="square" rtlCol="0">
            <a:spAutoFit/>
          </a:bodyPr>
          <a:lstStyle/>
          <a:p>
            <a:pPr marL="285750" indent="-285750">
              <a:buFont typeface="Wingdings" pitchFamily="2" charset="2"/>
              <a:buChar char="§"/>
            </a:pPr>
            <a:r>
              <a:rPr lang="it-IT" sz="1600" dirty="0">
                <a:solidFill>
                  <a:schemeClr val="bg1"/>
                </a:solidFill>
              </a:rPr>
              <a:t>La </a:t>
            </a:r>
            <a:r>
              <a:rPr lang="it-IT" sz="1600" b="1" dirty="0">
                <a:solidFill>
                  <a:schemeClr val="bg1"/>
                </a:solidFill>
              </a:rPr>
              <a:t>Teleassistenza</a:t>
            </a:r>
            <a:r>
              <a:rPr lang="it-IT" sz="1600" dirty="0">
                <a:solidFill>
                  <a:schemeClr val="bg1"/>
                </a:solidFill>
              </a:rPr>
              <a:t>, un servizio incluso nella piattaforma, permette visite mediche a distanza tra pazienti e professionisti sanitari. La piattaforma registra ogni intervento per garantire una documentazione completa e accurata.</a:t>
            </a:r>
          </a:p>
        </p:txBody>
      </p:sp>
      <p:sp>
        <p:nvSpPr>
          <p:cNvPr id="14" name="CasellaDiTesto 13">
            <a:extLst>
              <a:ext uri="{FF2B5EF4-FFF2-40B4-BE49-F238E27FC236}">
                <a16:creationId xmlns:a16="http://schemas.microsoft.com/office/drawing/2014/main" id="{E25A235C-FBED-703F-D07B-5DADD058A9C3}"/>
              </a:ext>
            </a:extLst>
          </p:cNvPr>
          <p:cNvSpPr txBox="1"/>
          <p:nvPr/>
        </p:nvSpPr>
        <p:spPr>
          <a:xfrm>
            <a:off x="246362" y="203929"/>
            <a:ext cx="354584" cy="461665"/>
          </a:xfrm>
          <a:prstGeom prst="rect">
            <a:avLst/>
          </a:prstGeom>
          <a:noFill/>
        </p:spPr>
        <p:txBody>
          <a:bodyPr wrap="none" rtlCol="0">
            <a:spAutoFit/>
          </a:bodyPr>
          <a:lstStyle/>
          <a:p>
            <a:r>
              <a:rPr lang="en-GB" sz="2400" dirty="0"/>
              <a:t>1</a:t>
            </a:r>
            <a:endParaRPr lang="it-IT" sz="2400" dirty="0"/>
          </a:p>
        </p:txBody>
      </p:sp>
      <p:pic>
        <p:nvPicPr>
          <p:cNvPr id="2" name="Immagine 1" descr="Immagine che contiene clipart, design, internet&#10;&#10;Descrizione generata automaticamente">
            <a:extLst>
              <a:ext uri="{FF2B5EF4-FFF2-40B4-BE49-F238E27FC236}">
                <a16:creationId xmlns:a16="http://schemas.microsoft.com/office/drawing/2014/main" id="{EB7D56FB-BC70-2F1B-F36E-3EEB39852383}"/>
              </a:ext>
            </a:extLst>
          </p:cNvPr>
          <p:cNvPicPr>
            <a:picLocks noChangeAspect="1"/>
          </p:cNvPicPr>
          <p:nvPr/>
        </p:nvPicPr>
        <p:blipFill>
          <a:blip r:embed="rId3"/>
          <a:stretch>
            <a:fillRect/>
          </a:stretch>
        </p:blipFill>
        <p:spPr>
          <a:xfrm>
            <a:off x="111620" y="3429000"/>
            <a:ext cx="1748248" cy="936561"/>
          </a:xfrm>
          <a:prstGeom prst="rect">
            <a:avLst/>
          </a:prstGeom>
          <a:noFill/>
        </p:spPr>
      </p:pic>
      <p:pic>
        <p:nvPicPr>
          <p:cNvPr id="3" name="Elemento grafico 2">
            <a:extLst>
              <a:ext uri="{FF2B5EF4-FFF2-40B4-BE49-F238E27FC236}">
                <a16:creationId xmlns:a16="http://schemas.microsoft.com/office/drawing/2014/main" id="{F4ADC40D-D656-C416-42B2-D0B7894A08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939" y="4771513"/>
            <a:ext cx="1455609" cy="1735034"/>
          </a:xfrm>
          <a:prstGeom prst="rect">
            <a:avLst/>
          </a:prstGeom>
        </p:spPr>
      </p:pic>
      <p:sp>
        <p:nvSpPr>
          <p:cNvPr id="9" name="CasellaDiTesto 8">
            <a:extLst>
              <a:ext uri="{FF2B5EF4-FFF2-40B4-BE49-F238E27FC236}">
                <a16:creationId xmlns:a16="http://schemas.microsoft.com/office/drawing/2014/main" id="{4F88C5DC-6CAF-C4D3-E594-88ACF2829C11}"/>
              </a:ext>
            </a:extLst>
          </p:cNvPr>
          <p:cNvSpPr txBox="1"/>
          <p:nvPr/>
        </p:nvSpPr>
        <p:spPr>
          <a:xfrm>
            <a:off x="1859868" y="5223531"/>
            <a:ext cx="9670457" cy="830997"/>
          </a:xfrm>
          <a:prstGeom prst="rect">
            <a:avLst/>
          </a:prstGeom>
          <a:noFill/>
        </p:spPr>
        <p:txBody>
          <a:bodyPr wrap="square" rtlCol="0">
            <a:spAutoFit/>
          </a:bodyPr>
          <a:lstStyle/>
          <a:p>
            <a:pPr marL="285750" indent="-285750">
              <a:buFont typeface="Wingdings" pitchFamily="2" charset="2"/>
              <a:buChar char="§"/>
            </a:pPr>
            <a:r>
              <a:rPr lang="it-IT" sz="1600" dirty="0">
                <a:solidFill>
                  <a:schemeClr val="bg1"/>
                </a:solidFill>
              </a:rPr>
              <a:t>L’obiettivo della challenge si concentra sul </a:t>
            </a:r>
            <a:r>
              <a:rPr lang="it-IT" sz="1600" b="1" dirty="0">
                <a:solidFill>
                  <a:schemeClr val="bg1"/>
                </a:solidFill>
              </a:rPr>
              <a:t>profilare i pazienti</a:t>
            </a:r>
            <a:r>
              <a:rPr lang="it-IT" sz="1600" dirty="0">
                <a:solidFill>
                  <a:schemeClr val="bg1"/>
                </a:solidFill>
              </a:rPr>
              <a:t> in base al loro contributo all'incremento dell'uso della teleassistenza, utilizzando tecniche di clustering per identificare gruppi con comportamenti simili.</a:t>
            </a:r>
          </a:p>
        </p:txBody>
      </p:sp>
      <p:sp>
        <p:nvSpPr>
          <p:cNvPr id="12" name="Pentagono 3">
            <a:extLst>
              <a:ext uri="{FF2B5EF4-FFF2-40B4-BE49-F238E27FC236}">
                <a16:creationId xmlns:a16="http://schemas.microsoft.com/office/drawing/2014/main" id="{4E4CA2BF-920D-6730-FFE8-FCB4491CE366}"/>
              </a:ext>
            </a:extLst>
          </p:cNvPr>
          <p:cNvSpPr/>
          <p:nvPr/>
        </p:nvSpPr>
        <p:spPr>
          <a:xfrm>
            <a:off x="1" y="0"/>
            <a:ext cx="362752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Problema</a:t>
            </a:r>
          </a:p>
        </p:txBody>
      </p:sp>
      <p:sp>
        <p:nvSpPr>
          <p:cNvPr id="13" name="CasellaDiTesto 12">
            <a:extLst>
              <a:ext uri="{FF2B5EF4-FFF2-40B4-BE49-F238E27FC236}">
                <a16:creationId xmlns:a16="http://schemas.microsoft.com/office/drawing/2014/main" id="{D93F312B-E5FE-939B-3B16-B6E09DC37551}"/>
              </a:ext>
            </a:extLst>
          </p:cNvPr>
          <p:cNvSpPr txBox="1"/>
          <p:nvPr/>
        </p:nvSpPr>
        <p:spPr>
          <a:xfrm>
            <a:off x="246362" y="200450"/>
            <a:ext cx="354584" cy="461665"/>
          </a:xfrm>
          <a:prstGeom prst="rect">
            <a:avLst/>
          </a:prstGeom>
          <a:noFill/>
        </p:spPr>
        <p:txBody>
          <a:bodyPr wrap="none" rtlCol="0">
            <a:spAutoFit/>
          </a:bodyPr>
          <a:lstStyle/>
          <a:p>
            <a:r>
              <a:rPr lang="en-GB" sz="2400" dirty="0"/>
              <a:t>1</a:t>
            </a:r>
            <a:endParaRPr lang="it-IT" sz="2400" dirty="0"/>
          </a:p>
        </p:txBody>
      </p:sp>
    </p:spTree>
    <p:extLst>
      <p:ext uri="{BB962C8B-B14F-4D97-AF65-F5344CB8AC3E}">
        <p14:creationId xmlns:p14="http://schemas.microsoft.com/office/powerpoint/2010/main" val="2011403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A3B02C0C-A95C-5DB0-AC4F-1E60EDC57863}"/>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Risultati</a:t>
            </a:r>
          </a:p>
        </p:txBody>
      </p:sp>
      <p:sp>
        <p:nvSpPr>
          <p:cNvPr id="4" name="CasellaDiTesto 3">
            <a:extLst>
              <a:ext uri="{FF2B5EF4-FFF2-40B4-BE49-F238E27FC236}">
                <a16:creationId xmlns:a16="http://schemas.microsoft.com/office/drawing/2014/main" id="{6F8CDE49-F698-4612-B7D3-911956B404AF}"/>
              </a:ext>
            </a:extLst>
          </p:cNvPr>
          <p:cNvSpPr txBox="1"/>
          <p:nvPr/>
        </p:nvSpPr>
        <p:spPr>
          <a:xfrm>
            <a:off x="246362" y="203929"/>
            <a:ext cx="354584" cy="461665"/>
          </a:xfrm>
          <a:prstGeom prst="rect">
            <a:avLst/>
          </a:prstGeom>
          <a:noFill/>
        </p:spPr>
        <p:txBody>
          <a:bodyPr wrap="none" rtlCol="0">
            <a:spAutoFit/>
          </a:bodyPr>
          <a:lstStyle/>
          <a:p>
            <a:r>
              <a:rPr lang="en-GB" sz="2400" dirty="0"/>
              <a:t>6</a:t>
            </a:r>
            <a:endParaRPr lang="it-IT" sz="2400" dirty="0"/>
          </a:p>
        </p:txBody>
      </p:sp>
      <p:sp>
        <p:nvSpPr>
          <p:cNvPr id="7" name="CasellaDiTesto 6">
            <a:extLst>
              <a:ext uri="{FF2B5EF4-FFF2-40B4-BE49-F238E27FC236}">
                <a16:creationId xmlns:a16="http://schemas.microsoft.com/office/drawing/2014/main" id="{F7D80EFD-A20D-53C6-E98A-3DCCBC89E4A6}"/>
              </a:ext>
            </a:extLst>
          </p:cNvPr>
          <p:cNvSpPr txBox="1"/>
          <p:nvPr/>
        </p:nvSpPr>
        <p:spPr>
          <a:xfrm>
            <a:off x="508836" y="1104632"/>
            <a:ext cx="5041900" cy="3600986"/>
          </a:xfrm>
          <a:prstGeom prst="rect">
            <a:avLst/>
          </a:prstGeom>
          <a:solidFill>
            <a:schemeClr val="tx1"/>
          </a:solidFill>
          <a:ln w="28575">
            <a:solidFill>
              <a:srgbClr val="254A8E"/>
            </a:solidFill>
          </a:ln>
        </p:spPr>
        <p:txBody>
          <a:bodyPr wrap="square" rtlCol="0">
            <a:spAutoFit/>
          </a:bodyPr>
          <a:lstStyle/>
          <a:p>
            <a:r>
              <a:rPr lang="it-IT" sz="1600" b="1" dirty="0">
                <a:solidFill>
                  <a:schemeClr val="bg1"/>
                </a:solidFill>
              </a:rPr>
              <a:t>Purity score:</a:t>
            </a:r>
          </a:p>
          <a:p>
            <a:r>
              <a:rPr lang="it-IT" sz="400" b="1" dirty="0">
                <a:solidFill>
                  <a:schemeClr val="bg1"/>
                </a:solidFill>
              </a:rPr>
              <a:t>  </a:t>
            </a:r>
          </a:p>
          <a:p>
            <a:r>
              <a:rPr lang="it-IT" sz="1600" dirty="0">
                <a:solidFill>
                  <a:schemeClr val="bg1"/>
                </a:solidFill>
              </a:rPr>
              <a:t>Indica quanto i cluster contengono principalmente elementi di una singola classe</a:t>
            </a: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r>
              <a:rPr lang="it-IT" sz="1600" dirty="0">
                <a:solidFill>
                  <a:schemeClr val="bg1"/>
                </a:solidFill>
              </a:rPr>
              <a:t>Più alto è il valore, più "puri" sono i cluster.</a:t>
            </a:r>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p:txBody>
      </p:sp>
      <p:sp>
        <p:nvSpPr>
          <p:cNvPr id="8" name="CasellaDiTesto 7">
            <a:extLst>
              <a:ext uri="{FF2B5EF4-FFF2-40B4-BE49-F238E27FC236}">
                <a16:creationId xmlns:a16="http://schemas.microsoft.com/office/drawing/2014/main" id="{ECFA3C5D-4B28-89A5-FC10-474FA2B49295}"/>
              </a:ext>
            </a:extLst>
          </p:cNvPr>
          <p:cNvSpPr txBox="1"/>
          <p:nvPr/>
        </p:nvSpPr>
        <p:spPr>
          <a:xfrm>
            <a:off x="6095997" y="767999"/>
            <a:ext cx="5587164" cy="3847207"/>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Silhouette score (normalizzato):</a:t>
            </a:r>
          </a:p>
          <a:p>
            <a:r>
              <a:rPr lang="it-IT" sz="400" b="1" dirty="0">
                <a:solidFill>
                  <a:schemeClr val="bg2"/>
                </a:solidFill>
              </a:rPr>
              <a:t>  </a:t>
            </a:r>
          </a:p>
          <a:p>
            <a:r>
              <a:rPr lang="it-IT" sz="1600" dirty="0">
                <a:solidFill>
                  <a:schemeClr val="bg1"/>
                </a:solidFill>
              </a:rPr>
              <a:t>Quantifica quanto bene ogni punto dati si trova nel proprio cluster rispetto ai punti di altri cluster.</a:t>
            </a:r>
          </a:p>
          <a:p>
            <a:endParaRPr lang="it-IT" sz="1600" dirty="0">
              <a:solidFill>
                <a:schemeClr val="bg1"/>
              </a:solidFill>
            </a:endParaRPr>
          </a:p>
          <a:p>
            <a:endParaRPr lang="it-IT" sz="1600" dirty="0">
              <a:solidFill>
                <a:schemeClr val="bg1"/>
              </a:solidFill>
            </a:endParaRPr>
          </a:p>
          <a:p>
            <a:endParaRPr lang="it-IT" sz="1600" dirty="0">
              <a:solidFill>
                <a:schemeClr val="bg1"/>
              </a:solidFill>
            </a:endParaRPr>
          </a:p>
          <a:p>
            <a:endParaRPr lang="it-IT" sz="1600" dirty="0">
              <a:solidFill>
                <a:schemeClr val="bg1"/>
              </a:solidFill>
            </a:endParaRPr>
          </a:p>
          <a:p>
            <a:endParaRPr lang="it-IT" sz="1600" dirty="0">
              <a:solidFill>
                <a:schemeClr val="bg1"/>
              </a:solidFill>
            </a:endParaRPr>
          </a:p>
          <a:p>
            <a:pPr marL="285750" indent="-285750">
              <a:buFont typeface="Arial" panose="020B0604020202020204" pitchFamily="34" charset="0"/>
              <a:buChar char="•"/>
            </a:pPr>
            <a:r>
              <a:rPr lang="it-IT" sz="1600" dirty="0">
                <a:solidFill>
                  <a:schemeClr val="bg1"/>
                </a:solidFill>
              </a:rPr>
              <a:t>1: i punti sono ben allineati con il proprio cluster e ben separati dagli altri cluster</a:t>
            </a:r>
          </a:p>
          <a:p>
            <a:pPr marL="285750" indent="-285750">
              <a:buFont typeface="Arial" panose="020B0604020202020204" pitchFamily="34" charset="0"/>
              <a:buChar char="•"/>
            </a:pPr>
            <a:r>
              <a:rPr lang="it-IT" sz="1600" dirty="0">
                <a:solidFill>
                  <a:schemeClr val="bg1"/>
                </a:solidFill>
              </a:rPr>
              <a:t>0: i punti sono stati assegnati al cluster sbagliato</a:t>
            </a:r>
          </a:p>
          <a:p>
            <a:pPr marL="285750" indent="-285750">
              <a:buFont typeface="Arial" panose="020B0604020202020204" pitchFamily="34" charset="0"/>
              <a:buChar char="•"/>
            </a:pPr>
            <a:endParaRPr lang="it-IT" sz="1600" dirty="0">
              <a:solidFill>
                <a:schemeClr val="bg1"/>
              </a:solidFill>
            </a:endParaRPr>
          </a:p>
          <a:p>
            <a:pPr marL="285750" indent="-285750">
              <a:buFont typeface="Arial" panose="020B0604020202020204" pitchFamily="34" charset="0"/>
              <a:buChar char="•"/>
            </a:pPr>
            <a:endParaRPr lang="it-IT" sz="1600" dirty="0">
              <a:solidFill>
                <a:schemeClr val="bg1"/>
              </a:solidFill>
            </a:endParaRPr>
          </a:p>
        </p:txBody>
      </p:sp>
      <p:sp>
        <p:nvSpPr>
          <p:cNvPr id="9" name="CasellaDiTesto 8">
            <a:extLst>
              <a:ext uri="{FF2B5EF4-FFF2-40B4-BE49-F238E27FC236}">
                <a16:creationId xmlns:a16="http://schemas.microsoft.com/office/drawing/2014/main" id="{A2473A8D-B1FD-BC9A-F8AA-3C0CC99414E6}"/>
              </a:ext>
            </a:extLst>
          </p:cNvPr>
          <p:cNvSpPr txBox="1"/>
          <p:nvPr/>
        </p:nvSpPr>
        <p:spPr>
          <a:xfrm>
            <a:off x="1175056" y="4312773"/>
            <a:ext cx="9841883" cy="2185214"/>
          </a:xfrm>
          <a:prstGeom prst="rect">
            <a:avLst/>
          </a:prstGeom>
          <a:solidFill>
            <a:srgbClr val="254A8E"/>
          </a:solidFill>
          <a:ln w="28575">
            <a:solidFill>
              <a:srgbClr val="254A8E"/>
            </a:solidFill>
          </a:ln>
        </p:spPr>
        <p:txBody>
          <a:bodyPr wrap="square" rtlCol="0">
            <a:spAutoFit/>
          </a:bodyPr>
          <a:lstStyle/>
          <a:p>
            <a:pPr algn="ctr"/>
            <a:r>
              <a:rPr lang="it-IT" sz="1600" b="1" dirty="0"/>
              <a:t>METRICA FINALE:</a:t>
            </a:r>
          </a:p>
          <a:p>
            <a:r>
              <a:rPr lang="it-IT" sz="400" b="1" dirty="0">
                <a:solidFill>
                  <a:schemeClr val="bg1"/>
                </a:solidFill>
              </a:rPr>
              <a:t>  </a:t>
            </a:r>
          </a:p>
          <a:p>
            <a:r>
              <a:rPr lang="it-IT" sz="1600" dirty="0"/>
              <a:t>Combina le due metriche con una penalità aggiuntiva proporzionale al numero di cluster per evitare che l'algoritmo porti all’overfitting</a:t>
            </a:r>
            <a:endParaRPr lang="it-IT" sz="1600" b="1" dirty="0"/>
          </a:p>
          <a:p>
            <a:r>
              <a:rPr lang="it-IT" sz="400" b="1" dirty="0"/>
              <a:t>  </a:t>
            </a:r>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i="0" dirty="0">
              <a:solidFill>
                <a:schemeClr val="bg2"/>
              </a:solidFill>
              <a:highlight>
                <a:srgbClr val="C0C0C0"/>
              </a:highlight>
              <a:latin typeface="+mn-lt"/>
            </a:endParaRPr>
          </a:p>
        </p:txBody>
      </p:sp>
      <p:pic>
        <p:nvPicPr>
          <p:cNvPr id="11" name="Immagine 10">
            <a:extLst>
              <a:ext uri="{FF2B5EF4-FFF2-40B4-BE49-F238E27FC236}">
                <a16:creationId xmlns:a16="http://schemas.microsoft.com/office/drawing/2014/main" id="{944A2420-8644-48C8-C287-B9057875B1ED}"/>
              </a:ext>
            </a:extLst>
          </p:cNvPr>
          <p:cNvPicPr>
            <a:picLocks noChangeAspect="1"/>
          </p:cNvPicPr>
          <p:nvPr/>
        </p:nvPicPr>
        <p:blipFill>
          <a:blip r:embed="rId3"/>
          <a:stretch>
            <a:fillRect/>
          </a:stretch>
        </p:blipFill>
        <p:spPr>
          <a:xfrm>
            <a:off x="1296294" y="2097909"/>
            <a:ext cx="3371959" cy="855572"/>
          </a:xfrm>
          <a:prstGeom prst="rect">
            <a:avLst/>
          </a:prstGeom>
        </p:spPr>
      </p:pic>
      <p:sp>
        <p:nvSpPr>
          <p:cNvPr id="15" name="CasellaDiTesto 14">
            <a:extLst>
              <a:ext uri="{FF2B5EF4-FFF2-40B4-BE49-F238E27FC236}">
                <a16:creationId xmlns:a16="http://schemas.microsoft.com/office/drawing/2014/main" id="{2207B795-906E-F4EF-6FA5-C82ED4ECBC1E}"/>
              </a:ext>
            </a:extLst>
          </p:cNvPr>
          <p:cNvSpPr txBox="1"/>
          <p:nvPr/>
        </p:nvSpPr>
        <p:spPr>
          <a:xfrm>
            <a:off x="7751800" y="160442"/>
            <a:ext cx="6096000" cy="461665"/>
          </a:xfrm>
          <a:prstGeom prst="rect">
            <a:avLst/>
          </a:prstGeom>
          <a:noFill/>
        </p:spPr>
        <p:txBody>
          <a:bodyPr wrap="square">
            <a:spAutoFit/>
          </a:bodyPr>
          <a:lstStyle/>
          <a:p>
            <a:r>
              <a:rPr lang="it-IT" sz="2400" b="1" dirty="0">
                <a:solidFill>
                  <a:schemeClr val="bg2"/>
                </a:solidFill>
              </a:rPr>
              <a:t>METRICHE:</a:t>
            </a:r>
            <a:r>
              <a:rPr lang="it-IT" sz="2000" b="1" dirty="0">
                <a:solidFill>
                  <a:schemeClr val="bg2"/>
                </a:solidFill>
              </a:rPr>
              <a:t>	</a:t>
            </a:r>
            <a:endParaRPr lang="it-IT" sz="2400" b="1" dirty="0">
              <a:solidFill>
                <a:schemeClr val="bg2"/>
              </a:solidFill>
            </a:endParaRPr>
          </a:p>
        </p:txBody>
      </p:sp>
      <p:pic>
        <p:nvPicPr>
          <p:cNvPr id="17" name="Immagine 16">
            <a:extLst>
              <a:ext uri="{FF2B5EF4-FFF2-40B4-BE49-F238E27FC236}">
                <a16:creationId xmlns:a16="http://schemas.microsoft.com/office/drawing/2014/main" id="{82E44164-261C-13DC-02FD-756B7A48FAEC}"/>
              </a:ext>
            </a:extLst>
          </p:cNvPr>
          <p:cNvPicPr>
            <a:picLocks noChangeAspect="1"/>
          </p:cNvPicPr>
          <p:nvPr/>
        </p:nvPicPr>
        <p:blipFill>
          <a:blip r:embed="rId4"/>
          <a:stretch>
            <a:fillRect/>
          </a:stretch>
        </p:blipFill>
        <p:spPr>
          <a:xfrm>
            <a:off x="6874724" y="1698101"/>
            <a:ext cx="4023877" cy="799616"/>
          </a:xfrm>
          <a:prstGeom prst="rect">
            <a:avLst/>
          </a:prstGeom>
        </p:spPr>
      </p:pic>
      <p:pic>
        <p:nvPicPr>
          <p:cNvPr id="13" name="Immagine 12">
            <a:extLst>
              <a:ext uri="{FF2B5EF4-FFF2-40B4-BE49-F238E27FC236}">
                <a16:creationId xmlns:a16="http://schemas.microsoft.com/office/drawing/2014/main" id="{A92E159F-64BC-E9FA-A867-5602E2EEAA40}"/>
              </a:ext>
            </a:extLst>
          </p:cNvPr>
          <p:cNvPicPr>
            <a:picLocks noChangeAspect="1"/>
          </p:cNvPicPr>
          <p:nvPr/>
        </p:nvPicPr>
        <p:blipFill>
          <a:blip r:embed="rId5"/>
          <a:stretch>
            <a:fillRect/>
          </a:stretch>
        </p:blipFill>
        <p:spPr>
          <a:xfrm>
            <a:off x="6874724" y="2293633"/>
            <a:ext cx="2552268" cy="647783"/>
          </a:xfrm>
          <a:prstGeom prst="rect">
            <a:avLst/>
          </a:prstGeom>
        </p:spPr>
      </p:pic>
      <p:pic>
        <p:nvPicPr>
          <p:cNvPr id="19" name="Immagine 18">
            <a:extLst>
              <a:ext uri="{FF2B5EF4-FFF2-40B4-BE49-F238E27FC236}">
                <a16:creationId xmlns:a16="http://schemas.microsoft.com/office/drawing/2014/main" id="{ABCAE029-428E-42DC-2785-63C0AA9A21C2}"/>
              </a:ext>
            </a:extLst>
          </p:cNvPr>
          <p:cNvPicPr>
            <a:picLocks noChangeAspect="1"/>
          </p:cNvPicPr>
          <p:nvPr/>
        </p:nvPicPr>
        <p:blipFill>
          <a:blip r:embed="rId6"/>
          <a:stretch>
            <a:fillRect/>
          </a:stretch>
        </p:blipFill>
        <p:spPr>
          <a:xfrm>
            <a:off x="1522111" y="5294852"/>
            <a:ext cx="9147775" cy="846372"/>
          </a:xfrm>
          <a:prstGeom prst="rect">
            <a:avLst/>
          </a:prstGeom>
        </p:spPr>
      </p:pic>
    </p:spTree>
    <p:extLst>
      <p:ext uri="{BB962C8B-B14F-4D97-AF65-F5344CB8AC3E}">
        <p14:creationId xmlns:p14="http://schemas.microsoft.com/office/powerpoint/2010/main" val="9537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4" name="Rettangolo con angoli arrotondati 3">
            <a:extLst>
              <a:ext uri="{FF2B5EF4-FFF2-40B4-BE49-F238E27FC236}">
                <a16:creationId xmlns:a16="http://schemas.microsoft.com/office/drawing/2014/main" id="{C2B2D48E-C9B9-DDB1-3E34-742B587DAA08}"/>
              </a:ext>
            </a:extLst>
          </p:cNvPr>
          <p:cNvSpPr/>
          <p:nvPr/>
        </p:nvSpPr>
        <p:spPr>
          <a:xfrm>
            <a:off x="7327232" y="625642"/>
            <a:ext cx="4422138" cy="5943600"/>
          </a:xfrm>
          <a:prstGeom prst="roundRect">
            <a:avLst/>
          </a:prstGeom>
          <a:solidFill>
            <a:srgbClr val="AEC4DC"/>
          </a:solidFill>
          <a:ln>
            <a:solidFill>
              <a:srgbClr val="AEC4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Pentagono 3">
            <a:extLst>
              <a:ext uri="{FF2B5EF4-FFF2-40B4-BE49-F238E27FC236}">
                <a16:creationId xmlns:a16="http://schemas.microsoft.com/office/drawing/2014/main" id="{AADE511B-9E58-CE05-19A9-791F4904A670}"/>
              </a:ext>
            </a:extLst>
          </p:cNvPr>
          <p:cNvSpPr/>
          <p:nvPr/>
        </p:nvSpPr>
        <p:spPr>
          <a:xfrm>
            <a:off x="0" y="0"/>
            <a:ext cx="7141192"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Architettura del Progetto</a:t>
            </a:r>
          </a:p>
        </p:txBody>
      </p:sp>
      <p:sp>
        <p:nvSpPr>
          <p:cNvPr id="6" name="Freccia a destra 5">
            <a:extLst>
              <a:ext uri="{FF2B5EF4-FFF2-40B4-BE49-F238E27FC236}">
                <a16:creationId xmlns:a16="http://schemas.microsoft.com/office/drawing/2014/main" id="{90F75BDF-727F-0A6B-7EF3-9FAAD5561F9D}"/>
              </a:ext>
            </a:extLst>
          </p:cNvPr>
          <p:cNvSpPr/>
          <p:nvPr/>
        </p:nvSpPr>
        <p:spPr>
          <a:xfrm>
            <a:off x="601579" y="1607488"/>
            <a:ext cx="1876926"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dirty="0">
                <a:solidFill>
                  <a:srgbClr val="000000"/>
                </a:solidFill>
                <a:ea typeface="+mj-ea"/>
                <a:cs typeface="+mj-cs"/>
              </a:rPr>
              <a:t>data/</a:t>
            </a:r>
          </a:p>
        </p:txBody>
      </p:sp>
      <p:sp>
        <p:nvSpPr>
          <p:cNvPr id="11" name="Freccia a destra 10">
            <a:extLst>
              <a:ext uri="{FF2B5EF4-FFF2-40B4-BE49-F238E27FC236}">
                <a16:creationId xmlns:a16="http://schemas.microsoft.com/office/drawing/2014/main" id="{B0F5EB06-73E6-E61E-492D-BA23D8B298B1}"/>
              </a:ext>
            </a:extLst>
          </p:cNvPr>
          <p:cNvSpPr/>
          <p:nvPr/>
        </p:nvSpPr>
        <p:spPr>
          <a:xfrm>
            <a:off x="601579" y="2229877"/>
            <a:ext cx="1876926"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a:solidFill>
                  <a:srgbClr val="000000"/>
                </a:solidFill>
                <a:ea typeface="+mj-ea"/>
                <a:cs typeface="+mj-cs"/>
              </a:rPr>
              <a:t>graphs/</a:t>
            </a:r>
            <a:endParaRPr lang="it-IT" sz="1600" b="1" dirty="0">
              <a:solidFill>
                <a:srgbClr val="000000"/>
              </a:solidFill>
              <a:ea typeface="+mj-ea"/>
              <a:cs typeface="+mj-cs"/>
            </a:endParaRPr>
          </a:p>
        </p:txBody>
      </p:sp>
      <p:sp>
        <p:nvSpPr>
          <p:cNvPr id="12" name="Freccia a destra 11">
            <a:extLst>
              <a:ext uri="{FF2B5EF4-FFF2-40B4-BE49-F238E27FC236}">
                <a16:creationId xmlns:a16="http://schemas.microsoft.com/office/drawing/2014/main" id="{6708380B-6383-D824-E091-A7EB3B5365CD}"/>
              </a:ext>
            </a:extLst>
          </p:cNvPr>
          <p:cNvSpPr/>
          <p:nvPr/>
        </p:nvSpPr>
        <p:spPr>
          <a:xfrm>
            <a:off x="601578" y="2869714"/>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dirty="0">
                <a:solidFill>
                  <a:srgbClr val="000000"/>
                </a:solidFill>
                <a:ea typeface="+mj-ea"/>
                <a:cs typeface="+mj-cs"/>
              </a:rPr>
              <a:t>logs&amp;metrics/</a:t>
            </a:r>
          </a:p>
        </p:txBody>
      </p:sp>
      <p:sp>
        <p:nvSpPr>
          <p:cNvPr id="13" name="Freccia a destra 12">
            <a:extLst>
              <a:ext uri="{FF2B5EF4-FFF2-40B4-BE49-F238E27FC236}">
                <a16:creationId xmlns:a16="http://schemas.microsoft.com/office/drawing/2014/main" id="{D956C6E0-DE64-8568-2B58-E6C37C0FA65C}"/>
              </a:ext>
            </a:extLst>
          </p:cNvPr>
          <p:cNvSpPr/>
          <p:nvPr/>
        </p:nvSpPr>
        <p:spPr>
          <a:xfrm>
            <a:off x="601578" y="3492103"/>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dirty="0">
                <a:solidFill>
                  <a:srgbClr val="000000"/>
                </a:solidFill>
                <a:ea typeface="+mj-ea"/>
                <a:cs typeface="+mj-cs"/>
              </a:rPr>
              <a:t>models/</a:t>
            </a:r>
          </a:p>
        </p:txBody>
      </p:sp>
      <p:sp>
        <p:nvSpPr>
          <p:cNvPr id="14" name="CasellaDiTesto 13">
            <a:extLst>
              <a:ext uri="{FF2B5EF4-FFF2-40B4-BE49-F238E27FC236}">
                <a16:creationId xmlns:a16="http://schemas.microsoft.com/office/drawing/2014/main" id="{3EE35D44-47D1-D518-3C51-EEF417F2FEF3}"/>
              </a:ext>
            </a:extLst>
          </p:cNvPr>
          <p:cNvSpPr txBox="1"/>
          <p:nvPr/>
        </p:nvSpPr>
        <p:spPr>
          <a:xfrm>
            <a:off x="2615866" y="1702903"/>
            <a:ext cx="4036044" cy="338554"/>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dati grezzi e processati          </a:t>
            </a:r>
          </a:p>
        </p:txBody>
      </p:sp>
      <p:sp>
        <p:nvSpPr>
          <p:cNvPr id="15" name="CasellaDiTesto 14">
            <a:extLst>
              <a:ext uri="{FF2B5EF4-FFF2-40B4-BE49-F238E27FC236}">
                <a16:creationId xmlns:a16="http://schemas.microsoft.com/office/drawing/2014/main" id="{48208489-F311-5F94-31B0-F32A2C623103}"/>
              </a:ext>
            </a:extLst>
          </p:cNvPr>
          <p:cNvSpPr txBox="1"/>
          <p:nvPr/>
        </p:nvSpPr>
        <p:spPr>
          <a:xfrm>
            <a:off x="2615865" y="2319817"/>
            <a:ext cx="4036044" cy="338554"/>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grafici e plot</a:t>
            </a:r>
          </a:p>
        </p:txBody>
      </p:sp>
      <p:sp>
        <p:nvSpPr>
          <p:cNvPr id="16" name="CasellaDiTesto 15">
            <a:extLst>
              <a:ext uri="{FF2B5EF4-FFF2-40B4-BE49-F238E27FC236}">
                <a16:creationId xmlns:a16="http://schemas.microsoft.com/office/drawing/2014/main" id="{C134D35D-ED0D-2656-151B-EAE29911B1D5}"/>
              </a:ext>
            </a:extLst>
          </p:cNvPr>
          <p:cNvSpPr txBox="1"/>
          <p:nvPr/>
        </p:nvSpPr>
        <p:spPr>
          <a:xfrm>
            <a:off x="2615865" y="2952266"/>
            <a:ext cx="4036044" cy="338554"/>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log e metriche di performance</a:t>
            </a:r>
          </a:p>
        </p:txBody>
      </p:sp>
      <p:sp>
        <p:nvSpPr>
          <p:cNvPr id="17" name="CasellaDiTesto 16">
            <a:extLst>
              <a:ext uri="{FF2B5EF4-FFF2-40B4-BE49-F238E27FC236}">
                <a16:creationId xmlns:a16="http://schemas.microsoft.com/office/drawing/2014/main" id="{4C87D722-7D23-07B8-554F-ADD7C6962DE4}"/>
              </a:ext>
            </a:extLst>
          </p:cNvPr>
          <p:cNvSpPr txBox="1"/>
          <p:nvPr/>
        </p:nvSpPr>
        <p:spPr>
          <a:xfrm>
            <a:off x="2615865" y="3458601"/>
            <a:ext cx="4036044" cy="584775"/>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modelli finali salvati per utilizzi futuri</a:t>
            </a:r>
          </a:p>
        </p:txBody>
      </p:sp>
      <p:sp>
        <p:nvSpPr>
          <p:cNvPr id="18" name="Freccia a destra 17">
            <a:extLst>
              <a:ext uri="{FF2B5EF4-FFF2-40B4-BE49-F238E27FC236}">
                <a16:creationId xmlns:a16="http://schemas.microsoft.com/office/drawing/2014/main" id="{DF43B88E-4000-7F8A-7D58-48D0FC4FC0B3}"/>
              </a:ext>
            </a:extLst>
          </p:cNvPr>
          <p:cNvSpPr/>
          <p:nvPr/>
        </p:nvSpPr>
        <p:spPr>
          <a:xfrm>
            <a:off x="601577" y="4258873"/>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i="0" dirty="0">
                <a:solidFill>
                  <a:schemeClr val="bg2"/>
                </a:solidFill>
                <a:latin typeface="+mn-lt"/>
              </a:rPr>
              <a:t>notebooks/:</a:t>
            </a:r>
            <a:endParaRPr lang="it-IT" sz="1600" b="1" dirty="0">
              <a:solidFill>
                <a:schemeClr val="bg2"/>
              </a:solidFill>
              <a:ea typeface="+mj-ea"/>
              <a:cs typeface="+mj-cs"/>
            </a:endParaRPr>
          </a:p>
        </p:txBody>
      </p:sp>
      <p:sp>
        <p:nvSpPr>
          <p:cNvPr id="19" name="CasellaDiTesto 18">
            <a:extLst>
              <a:ext uri="{FF2B5EF4-FFF2-40B4-BE49-F238E27FC236}">
                <a16:creationId xmlns:a16="http://schemas.microsoft.com/office/drawing/2014/main" id="{4B14ADAA-1967-5DFA-539B-AC3180E87926}"/>
              </a:ext>
            </a:extLst>
          </p:cNvPr>
          <p:cNvSpPr txBox="1"/>
          <p:nvPr/>
        </p:nvSpPr>
        <p:spPr>
          <a:xfrm>
            <a:off x="2593356" y="4113659"/>
            <a:ext cx="4058553" cy="830997"/>
          </a:xfrm>
          <a:prstGeom prst="rect">
            <a:avLst/>
          </a:prstGeom>
          <a:solidFill>
            <a:schemeClr val="tx1"/>
          </a:solidFill>
          <a:ln>
            <a:solidFill>
              <a:schemeClr val="tx1">
                <a:lumMod val="75000"/>
              </a:schemeClr>
            </a:solidFill>
          </a:ln>
        </p:spPr>
        <p:txBody>
          <a:bodyPr wrap="square" rtlCol="0">
            <a:spAutoFit/>
          </a:bodyPr>
          <a:lstStyle/>
          <a:p>
            <a:r>
              <a:rPr lang="it-IT" sz="1600" i="0" dirty="0">
                <a:solidFill>
                  <a:schemeClr val="bg2"/>
                </a:solidFill>
                <a:latin typeface="+mn-lt"/>
              </a:rPr>
              <a:t>notebook Jupyter contenenti lo sviluppo, l'analisi esplorativa dei dati (EDA), e gli esperimenti</a:t>
            </a:r>
            <a:endParaRPr lang="it-IT" sz="1600" dirty="0">
              <a:solidFill>
                <a:schemeClr val="bg2"/>
              </a:solidFill>
              <a:ea typeface="+mj-ea"/>
              <a:cs typeface="+mj-cs"/>
            </a:endParaRPr>
          </a:p>
        </p:txBody>
      </p:sp>
      <p:sp>
        <p:nvSpPr>
          <p:cNvPr id="20" name="Freccia a destra 19">
            <a:extLst>
              <a:ext uri="{FF2B5EF4-FFF2-40B4-BE49-F238E27FC236}">
                <a16:creationId xmlns:a16="http://schemas.microsoft.com/office/drawing/2014/main" id="{70E642B1-12BC-057D-7FF4-58FCE3D2C387}"/>
              </a:ext>
            </a:extLst>
          </p:cNvPr>
          <p:cNvSpPr/>
          <p:nvPr/>
        </p:nvSpPr>
        <p:spPr>
          <a:xfrm>
            <a:off x="601577" y="5153567"/>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i="0" dirty="0">
                <a:solidFill>
                  <a:schemeClr val="bg2"/>
                </a:solidFill>
                <a:latin typeface="+mn-lt"/>
              </a:rPr>
              <a:t>src/:</a:t>
            </a:r>
            <a:endParaRPr lang="it-IT" sz="1600" b="1" dirty="0">
              <a:solidFill>
                <a:schemeClr val="bg2"/>
              </a:solidFill>
              <a:ea typeface="+mj-ea"/>
              <a:cs typeface="+mj-cs"/>
            </a:endParaRPr>
          </a:p>
        </p:txBody>
      </p:sp>
      <p:sp>
        <p:nvSpPr>
          <p:cNvPr id="21" name="CasellaDiTesto 20">
            <a:extLst>
              <a:ext uri="{FF2B5EF4-FFF2-40B4-BE49-F238E27FC236}">
                <a16:creationId xmlns:a16="http://schemas.microsoft.com/office/drawing/2014/main" id="{6C17AA7F-5D64-2FED-74E5-BBFCBA31DE6F}"/>
              </a:ext>
            </a:extLst>
          </p:cNvPr>
          <p:cNvSpPr txBox="1"/>
          <p:nvPr/>
        </p:nvSpPr>
        <p:spPr>
          <a:xfrm>
            <a:off x="186040" y="5880162"/>
            <a:ext cx="7141192" cy="830997"/>
          </a:xfrm>
          <a:prstGeom prst="rect">
            <a:avLst/>
          </a:prstGeom>
          <a:noFill/>
        </p:spPr>
        <p:txBody>
          <a:bodyPr wrap="square" rtlCol="0">
            <a:spAutoFit/>
          </a:bodyPr>
          <a:lstStyle/>
          <a:p>
            <a:pPr marL="285750" indent="-285750">
              <a:buFont typeface="Arial" panose="020B0604020202020204" pitchFamily="34" charset="0"/>
              <a:buChar char="•"/>
            </a:pPr>
            <a:r>
              <a:rPr lang="it-IT" sz="1600" b="1" i="0" dirty="0">
                <a:solidFill>
                  <a:schemeClr val="bg2"/>
                </a:solidFill>
                <a:latin typeface="+mn-lt"/>
              </a:rPr>
              <a:t>FILE DI CONFIGURAZIONE: config.yaml</a:t>
            </a:r>
            <a:r>
              <a:rPr lang="it-IT" sz="1600" i="0" dirty="0">
                <a:solidFill>
                  <a:schemeClr val="bg2"/>
                </a:solidFill>
                <a:latin typeface="+mn-lt"/>
              </a:rPr>
              <a:t> e </a:t>
            </a:r>
            <a:r>
              <a:rPr lang="it-IT" sz="1600" b="1" i="0" dirty="0">
                <a:solidFill>
                  <a:schemeClr val="bg2"/>
                </a:solidFill>
                <a:latin typeface="+mn-lt"/>
              </a:rPr>
              <a:t>requirements.txt</a:t>
            </a:r>
            <a:r>
              <a:rPr lang="it-IT" sz="1600" i="0" dirty="0">
                <a:solidFill>
                  <a:schemeClr val="bg2"/>
                </a:solidFill>
                <a:latin typeface="+mn-lt"/>
              </a:rPr>
              <a:t> gestiscono le impostazioni e le dipendenze necessarie al progetto, mentre </a:t>
            </a:r>
            <a:r>
              <a:rPr lang="it-IT" sz="1600" b="1" i="0" dirty="0">
                <a:solidFill>
                  <a:schemeClr val="bg2"/>
                </a:solidFill>
                <a:latin typeface="+mn-lt"/>
              </a:rPr>
              <a:t>main.py</a:t>
            </a:r>
            <a:r>
              <a:rPr lang="it-IT" sz="1600" i="0" dirty="0">
                <a:solidFill>
                  <a:schemeClr val="bg2"/>
                </a:solidFill>
                <a:latin typeface="+mn-lt"/>
              </a:rPr>
              <a:t> esegue l'intero processo.</a:t>
            </a:r>
          </a:p>
        </p:txBody>
      </p:sp>
      <p:sp>
        <p:nvSpPr>
          <p:cNvPr id="22" name="CasellaDiTesto 21">
            <a:extLst>
              <a:ext uri="{FF2B5EF4-FFF2-40B4-BE49-F238E27FC236}">
                <a16:creationId xmlns:a16="http://schemas.microsoft.com/office/drawing/2014/main" id="{217B6473-39EF-9742-2162-3D436EF29E0E}"/>
              </a:ext>
            </a:extLst>
          </p:cNvPr>
          <p:cNvSpPr txBox="1"/>
          <p:nvPr/>
        </p:nvSpPr>
        <p:spPr>
          <a:xfrm>
            <a:off x="2593355" y="5012384"/>
            <a:ext cx="4058553" cy="830997"/>
          </a:xfrm>
          <a:prstGeom prst="rect">
            <a:avLst/>
          </a:prstGeom>
          <a:solidFill>
            <a:schemeClr val="tx1"/>
          </a:solidFill>
          <a:ln>
            <a:solidFill>
              <a:schemeClr val="tx1">
                <a:lumMod val="75000"/>
              </a:schemeClr>
            </a:solidFill>
          </a:ln>
        </p:spPr>
        <p:txBody>
          <a:bodyPr wrap="square" rtlCol="0">
            <a:spAutoFit/>
          </a:bodyPr>
          <a:lstStyle/>
          <a:p>
            <a:r>
              <a:rPr lang="it-IT" sz="1600" i="0" dirty="0">
                <a:solidFill>
                  <a:schemeClr val="bg2"/>
                </a:solidFill>
                <a:latin typeface="+mn-lt"/>
              </a:rPr>
              <a:t>script per </a:t>
            </a:r>
            <a:r>
              <a:rPr lang="it-IT" sz="1600" i="0" u="sng" dirty="0">
                <a:solidFill>
                  <a:schemeClr val="bg2"/>
                </a:solidFill>
                <a:latin typeface="+mn-lt"/>
              </a:rPr>
              <a:t>la</a:t>
            </a:r>
            <a:r>
              <a:rPr lang="it-IT" sz="1600" i="0" dirty="0">
                <a:solidFill>
                  <a:schemeClr val="bg2"/>
                </a:solidFill>
                <a:latin typeface="+mn-lt"/>
              </a:rPr>
              <a:t> preparazione dei dati, </a:t>
            </a:r>
            <a:r>
              <a:rPr lang="it-IT" sz="1600" i="0" dirty="0" err="1">
                <a:solidFill>
                  <a:schemeClr val="bg2"/>
                </a:solidFill>
                <a:latin typeface="+mn-lt"/>
              </a:rPr>
              <a:t>modelling</a:t>
            </a:r>
            <a:r>
              <a:rPr lang="it-IT" sz="1600" i="0" dirty="0">
                <a:solidFill>
                  <a:schemeClr val="bg2"/>
                </a:solidFill>
                <a:latin typeface="+mn-lt"/>
              </a:rPr>
              <a:t>, </a:t>
            </a:r>
            <a:r>
              <a:rPr lang="it-IT" sz="1600" i="0" dirty="0" err="1">
                <a:solidFill>
                  <a:schemeClr val="bg2"/>
                </a:solidFill>
                <a:latin typeface="+mn-lt"/>
              </a:rPr>
              <a:t>evaluation</a:t>
            </a:r>
            <a:r>
              <a:rPr lang="it-IT" sz="1600" dirty="0">
                <a:solidFill>
                  <a:schemeClr val="bg2"/>
                </a:solidFill>
              </a:rPr>
              <a:t> e </a:t>
            </a:r>
            <a:r>
              <a:rPr lang="it-IT" sz="1600" dirty="0" err="1">
                <a:solidFill>
                  <a:schemeClr val="bg2"/>
                </a:solidFill>
              </a:rPr>
              <a:t>visualization</a:t>
            </a:r>
            <a:endParaRPr lang="it-IT" sz="1600" dirty="0">
              <a:solidFill>
                <a:schemeClr val="bg2"/>
              </a:solidFill>
              <a:ea typeface="+mj-ea"/>
              <a:cs typeface="+mj-cs"/>
            </a:endParaRPr>
          </a:p>
        </p:txBody>
      </p:sp>
      <p:sp>
        <p:nvSpPr>
          <p:cNvPr id="23" name="CasellaDiTesto 22">
            <a:extLst>
              <a:ext uri="{FF2B5EF4-FFF2-40B4-BE49-F238E27FC236}">
                <a16:creationId xmlns:a16="http://schemas.microsoft.com/office/drawing/2014/main" id="{972F7803-7594-6F2D-F217-080D279F4EC2}"/>
              </a:ext>
            </a:extLst>
          </p:cNvPr>
          <p:cNvSpPr txBox="1"/>
          <p:nvPr/>
        </p:nvSpPr>
        <p:spPr>
          <a:xfrm>
            <a:off x="246362" y="203929"/>
            <a:ext cx="354584" cy="461665"/>
          </a:xfrm>
          <a:prstGeom prst="rect">
            <a:avLst/>
          </a:prstGeom>
          <a:noFill/>
        </p:spPr>
        <p:txBody>
          <a:bodyPr wrap="none" rtlCol="0">
            <a:spAutoFit/>
          </a:bodyPr>
          <a:lstStyle/>
          <a:p>
            <a:r>
              <a:rPr lang="en-GB" sz="2400" dirty="0"/>
              <a:t>2</a:t>
            </a:r>
            <a:endParaRPr lang="it-IT" sz="2400" dirty="0"/>
          </a:p>
        </p:txBody>
      </p:sp>
      <p:sp>
        <p:nvSpPr>
          <p:cNvPr id="5" name="CasellaDiTesto 4">
            <a:extLst>
              <a:ext uri="{FF2B5EF4-FFF2-40B4-BE49-F238E27FC236}">
                <a16:creationId xmlns:a16="http://schemas.microsoft.com/office/drawing/2014/main" id="{7DFF13F4-2C1D-5532-7291-7227615824E2}"/>
              </a:ext>
            </a:extLst>
          </p:cNvPr>
          <p:cNvSpPr txBox="1"/>
          <p:nvPr/>
        </p:nvSpPr>
        <p:spPr>
          <a:xfrm>
            <a:off x="186040" y="955260"/>
            <a:ext cx="5748857" cy="584775"/>
          </a:xfrm>
          <a:prstGeom prst="rect">
            <a:avLst/>
          </a:prstGeom>
          <a:noFill/>
        </p:spPr>
        <p:txBody>
          <a:bodyPr wrap="square" rtlCol="0">
            <a:spAutoFit/>
          </a:bodyPr>
          <a:lstStyle/>
          <a:p>
            <a:pPr marL="285750" indent="-285750">
              <a:buFont typeface="Arial" panose="020B0604020202020204" pitchFamily="34" charset="0"/>
              <a:buChar char="•"/>
            </a:pPr>
            <a:r>
              <a:rPr lang="it-IT" sz="1600" b="1" i="0" dirty="0">
                <a:solidFill>
                  <a:schemeClr val="bg2"/>
                </a:solidFill>
                <a:latin typeface="+mn-lt"/>
              </a:rPr>
              <a:t>SUDDIVISIONE IN CARTELLE: </a:t>
            </a:r>
            <a:r>
              <a:rPr lang="it-IT" sz="1600" i="0" dirty="0">
                <a:solidFill>
                  <a:schemeClr val="bg2"/>
                </a:solidFill>
                <a:latin typeface="+mn-lt"/>
              </a:rPr>
              <a:t>per una gestione efficiente dei dati e del codice. </a:t>
            </a:r>
          </a:p>
        </p:txBody>
      </p:sp>
      <p:sp>
        <p:nvSpPr>
          <p:cNvPr id="7" name="CasellaDiTesto 6">
            <a:extLst>
              <a:ext uri="{FF2B5EF4-FFF2-40B4-BE49-F238E27FC236}">
                <a16:creationId xmlns:a16="http://schemas.microsoft.com/office/drawing/2014/main" id="{1AC80FF0-1C85-39F5-2265-79C39B64D569}"/>
              </a:ext>
            </a:extLst>
          </p:cNvPr>
          <p:cNvSpPr txBox="1"/>
          <p:nvPr/>
        </p:nvSpPr>
        <p:spPr>
          <a:xfrm>
            <a:off x="8348273" y="1012119"/>
            <a:ext cx="2380055" cy="5170646"/>
          </a:xfrm>
          <a:prstGeom prst="rect">
            <a:avLst/>
          </a:prstGeom>
          <a:noFill/>
        </p:spPr>
        <p:txBody>
          <a:bodyPr wrap="square" rtlCol="0">
            <a:spAutoFit/>
          </a:bodyPr>
          <a:lstStyle/>
          <a:p>
            <a:r>
              <a:rPr lang="it-IT" sz="1500" i="1" dirty="0">
                <a:solidFill>
                  <a:schemeClr val="bg2"/>
                </a:solidFill>
                <a:effectLst>
                  <a:outerShdw blurRad="38100" dist="38100" dir="2700000" algn="tl">
                    <a:srgbClr val="000000">
                      <a:alpha val="43137"/>
                    </a:srgbClr>
                  </a:outerShdw>
                </a:effectLst>
                <a:latin typeface="+mn-lt"/>
              </a:rPr>
              <a:t>├── data/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processed</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raw</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README.md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graphs</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analysis</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logs&amp;metrics</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models/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myLib</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notebooks/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development</a:t>
            </a:r>
            <a:r>
              <a:rPr lang="it-IT" sz="1500" i="1" dirty="0">
                <a:solidFill>
                  <a:schemeClr val="bg2"/>
                </a:solidFill>
                <a:effectLst>
                  <a:outerShdw blurRad="38100" dist="38100" dir="2700000" algn="tl">
                    <a:srgbClr val="000000">
                      <a:alpha val="43137"/>
                    </a:srgbClr>
                  </a:outerShdw>
                </a:effectLst>
                <a:latin typeface="+mn-lt"/>
              </a:rPr>
              <a:t>/</a:t>
            </a:r>
          </a:p>
          <a:p>
            <a:r>
              <a:rPr lang="it-IT" sz="1500" i="1" dirty="0">
                <a:solidFill>
                  <a:schemeClr val="bg2"/>
                </a:solidFill>
                <a:effectLst>
                  <a:outerShdw blurRad="38100" dist="38100" dir="2700000" algn="tl">
                    <a:srgbClr val="000000">
                      <a:alpha val="43137"/>
                    </a:srgbClr>
                  </a:outerShdw>
                </a:effectLst>
                <a:latin typeface="+mn-lt"/>
              </a:rPr>
              <a:t>│   ├── EDA/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experiments</a:t>
            </a:r>
            <a:r>
              <a:rPr lang="it-IT" sz="1500" i="1" dirty="0">
                <a:solidFill>
                  <a:schemeClr val="bg2"/>
                </a:solidFill>
                <a:effectLst>
                  <a:outerShdw blurRad="38100" dist="38100" dir="2700000" algn="tl">
                    <a:srgbClr val="000000">
                      <a:alpha val="43137"/>
                    </a:srgbClr>
                  </a:outerShdw>
                </a:effectLst>
                <a:latin typeface="+mn-lt"/>
              </a:rPr>
              <a:t>/</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src</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data_prep</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__init__.py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gitattributes</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gitignore</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config.yaml</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main.py         </a:t>
            </a:r>
          </a:p>
          <a:p>
            <a:r>
              <a:rPr lang="it-IT" sz="1500" i="1" dirty="0">
                <a:solidFill>
                  <a:schemeClr val="bg2"/>
                </a:solidFill>
                <a:effectLst>
                  <a:outerShdw blurRad="38100" dist="38100" dir="2700000" algn="tl">
                    <a:srgbClr val="000000">
                      <a:alpha val="43137"/>
                    </a:srgbClr>
                  </a:outerShdw>
                </a:effectLst>
                <a:latin typeface="+mn-lt"/>
              </a:rPr>
              <a:t>├── README.md       </a:t>
            </a:r>
          </a:p>
          <a:p>
            <a:r>
              <a:rPr lang="it-IT" sz="1500" i="1" dirty="0">
                <a:solidFill>
                  <a:schemeClr val="bg2"/>
                </a:solidFill>
                <a:effectLst>
                  <a:outerShdw blurRad="38100" dist="38100" dir="2700000" algn="tl">
                    <a:srgbClr val="000000">
                      <a:alpha val="43137"/>
                    </a:srgbClr>
                  </a:outerShdw>
                </a:effectLst>
                <a:latin typeface="+mn-lt"/>
              </a:rPr>
              <a:t>└── requirements.txt</a:t>
            </a:r>
          </a:p>
        </p:txBody>
      </p:sp>
    </p:spTree>
    <p:extLst>
      <p:ext uri="{BB962C8B-B14F-4D97-AF65-F5344CB8AC3E}">
        <p14:creationId xmlns:p14="http://schemas.microsoft.com/office/powerpoint/2010/main" val="180641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0AC1B03F-7DB9-1A9B-26A8-BB60201548B6}"/>
              </a:ext>
            </a:extLst>
          </p:cNvPr>
          <p:cNvSpPr/>
          <p:nvPr/>
        </p:nvSpPr>
        <p:spPr>
          <a:xfrm>
            <a:off x="1" y="1"/>
            <a:ext cx="3212432" cy="665594"/>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Pipeline</a:t>
            </a:r>
          </a:p>
        </p:txBody>
      </p:sp>
      <p:sp>
        <p:nvSpPr>
          <p:cNvPr id="3" name="CasellaDiTesto 2">
            <a:extLst>
              <a:ext uri="{FF2B5EF4-FFF2-40B4-BE49-F238E27FC236}">
                <a16:creationId xmlns:a16="http://schemas.microsoft.com/office/drawing/2014/main" id="{A82B26BB-20CD-C73C-8763-A3A908C0DA4D}"/>
              </a:ext>
            </a:extLst>
          </p:cNvPr>
          <p:cNvSpPr txBox="1"/>
          <p:nvPr/>
        </p:nvSpPr>
        <p:spPr>
          <a:xfrm>
            <a:off x="246362" y="101965"/>
            <a:ext cx="354584" cy="461665"/>
          </a:xfrm>
          <a:prstGeom prst="rect">
            <a:avLst/>
          </a:prstGeom>
          <a:noFill/>
        </p:spPr>
        <p:txBody>
          <a:bodyPr wrap="none" rtlCol="0">
            <a:spAutoFit/>
          </a:bodyPr>
          <a:lstStyle/>
          <a:p>
            <a:r>
              <a:rPr lang="en-GB" sz="2400" dirty="0"/>
              <a:t>3</a:t>
            </a:r>
            <a:endParaRPr lang="it-IT" sz="2400" dirty="0"/>
          </a:p>
        </p:txBody>
      </p:sp>
      <p:pic>
        <p:nvPicPr>
          <p:cNvPr id="14" name="Immagine 13" descr="Immagine che contiene testo, schermata, Carattere, design&#10;&#10;Descrizione generata automaticamente">
            <a:extLst>
              <a:ext uri="{FF2B5EF4-FFF2-40B4-BE49-F238E27FC236}">
                <a16:creationId xmlns:a16="http://schemas.microsoft.com/office/drawing/2014/main" id="{5129639E-1112-4B4C-C9B7-12A4E73A694F}"/>
              </a:ext>
            </a:extLst>
          </p:cNvPr>
          <p:cNvPicPr>
            <a:picLocks noChangeAspect="1"/>
          </p:cNvPicPr>
          <p:nvPr/>
        </p:nvPicPr>
        <p:blipFill>
          <a:blip r:embed="rId3"/>
          <a:stretch>
            <a:fillRect/>
          </a:stretch>
        </p:blipFill>
        <p:spPr>
          <a:xfrm>
            <a:off x="919288" y="665595"/>
            <a:ext cx="10353424" cy="5877091"/>
          </a:xfrm>
          <a:prstGeom prst="rect">
            <a:avLst/>
          </a:prstGeom>
        </p:spPr>
      </p:pic>
    </p:spTree>
    <p:extLst>
      <p:ext uri="{BB962C8B-B14F-4D97-AF65-F5344CB8AC3E}">
        <p14:creationId xmlns:p14="http://schemas.microsoft.com/office/powerpoint/2010/main" val="246249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3" name="Pentagono 3">
            <a:extLst>
              <a:ext uri="{FF2B5EF4-FFF2-40B4-BE49-F238E27FC236}">
                <a16:creationId xmlns:a16="http://schemas.microsoft.com/office/drawing/2014/main" id="{F3CC5F62-ED6D-ADAF-8B27-37D51A565855}"/>
              </a:ext>
            </a:extLst>
          </p:cNvPr>
          <p:cNvSpPr/>
          <p:nvPr/>
        </p:nvSpPr>
        <p:spPr>
          <a:xfrm>
            <a:off x="0" y="0"/>
            <a:ext cx="820553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Preprocessing – Data Cleaning</a:t>
            </a:r>
          </a:p>
        </p:txBody>
      </p:sp>
      <p:sp>
        <p:nvSpPr>
          <p:cNvPr id="4" name="CasellaDiTesto 3">
            <a:extLst>
              <a:ext uri="{FF2B5EF4-FFF2-40B4-BE49-F238E27FC236}">
                <a16:creationId xmlns:a16="http://schemas.microsoft.com/office/drawing/2014/main" id="{E7A5E271-0713-4888-53E1-FA90FF1C6F28}"/>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7" name="Rettangolo con angoli arrotondati 6">
            <a:extLst>
              <a:ext uri="{FF2B5EF4-FFF2-40B4-BE49-F238E27FC236}">
                <a16:creationId xmlns:a16="http://schemas.microsoft.com/office/drawing/2014/main" id="{221908D3-7505-3CB2-A4A1-ADAEB1F1989D}"/>
              </a:ext>
            </a:extLst>
          </p:cNvPr>
          <p:cNvSpPr/>
          <p:nvPr/>
        </p:nvSpPr>
        <p:spPr>
          <a:xfrm>
            <a:off x="786200" y="1125928"/>
            <a:ext cx="1864895" cy="413235"/>
          </a:xfrm>
          <a:prstGeom prst="roundRect">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884B7FB4-D024-D720-78CE-2E424A97B288}"/>
              </a:ext>
            </a:extLst>
          </p:cNvPr>
          <p:cNvSpPr txBox="1"/>
          <p:nvPr/>
        </p:nvSpPr>
        <p:spPr>
          <a:xfrm>
            <a:off x="2861332" y="1084223"/>
            <a:ext cx="8916650" cy="830997"/>
          </a:xfrm>
          <a:prstGeom prst="rect">
            <a:avLst/>
          </a:prstGeom>
          <a:noFill/>
        </p:spPr>
        <p:txBody>
          <a:bodyPr wrap="square" rtlCol="0">
            <a:spAutoFit/>
          </a:bodyPr>
          <a:lstStyle/>
          <a:p>
            <a:r>
              <a:rPr lang="it-IT" sz="1600" dirty="0">
                <a:solidFill>
                  <a:schemeClr val="bg2"/>
                </a:solidFill>
              </a:rPr>
              <a:t>P</a:t>
            </a:r>
            <a:r>
              <a:rPr lang="it-IT" sz="1600" i="0" dirty="0">
                <a:solidFill>
                  <a:schemeClr val="bg2"/>
                </a:solidFill>
                <a:latin typeface="+mn-lt"/>
              </a:rPr>
              <a:t>reparazione dei dati grezzi, trasformandoli in un formato pulito e coerente per garantire analisi precise e affidabili</a:t>
            </a:r>
          </a:p>
          <a:p>
            <a:pPr marL="342900" indent="-342900">
              <a:buFont typeface="+mj-lt"/>
              <a:buAutoNum type="arabicPeriod"/>
            </a:pPr>
            <a:endParaRPr lang="it-IT" sz="1600" i="0" dirty="0">
              <a:solidFill>
                <a:schemeClr val="bg2"/>
              </a:solidFill>
              <a:latin typeface="+mn-lt"/>
            </a:endParaRPr>
          </a:p>
        </p:txBody>
      </p:sp>
      <p:sp>
        <p:nvSpPr>
          <p:cNvPr id="11" name="Rettangolo 10">
            <a:extLst>
              <a:ext uri="{FF2B5EF4-FFF2-40B4-BE49-F238E27FC236}">
                <a16:creationId xmlns:a16="http://schemas.microsoft.com/office/drawing/2014/main" id="{8F79690D-2C2F-70CA-B5AD-8694982C109C}"/>
              </a:ext>
            </a:extLst>
          </p:cNvPr>
          <p:cNvSpPr/>
          <p:nvPr/>
        </p:nvSpPr>
        <p:spPr>
          <a:xfrm>
            <a:off x="787134" y="1900541"/>
            <a:ext cx="612000" cy="4694674"/>
          </a:xfrm>
          <a:prstGeom prst="rect">
            <a:avLst/>
          </a:prstGeom>
          <a:solidFill>
            <a:schemeClr val="tx1">
              <a:lumMod val="75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E566B72-630A-294A-1035-6D2662EBB62F}"/>
              </a:ext>
            </a:extLst>
          </p:cNvPr>
          <p:cNvSpPr/>
          <p:nvPr/>
        </p:nvSpPr>
        <p:spPr>
          <a:xfrm>
            <a:off x="786644" y="1823880"/>
            <a:ext cx="612000" cy="61200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Rettangolo 12">
            <a:extLst>
              <a:ext uri="{FF2B5EF4-FFF2-40B4-BE49-F238E27FC236}">
                <a16:creationId xmlns:a16="http://schemas.microsoft.com/office/drawing/2014/main" id="{9E04B72C-55A1-5BD4-5C96-A5BDF78A0187}"/>
              </a:ext>
            </a:extLst>
          </p:cNvPr>
          <p:cNvSpPr/>
          <p:nvPr/>
        </p:nvSpPr>
        <p:spPr>
          <a:xfrm>
            <a:off x="786200" y="5976457"/>
            <a:ext cx="612000" cy="612000"/>
          </a:xfrm>
          <a:prstGeom prst="rect">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54AA0FC4-4E62-CC85-2445-728C29441192}"/>
              </a:ext>
            </a:extLst>
          </p:cNvPr>
          <p:cNvSpPr/>
          <p:nvPr/>
        </p:nvSpPr>
        <p:spPr>
          <a:xfrm>
            <a:off x="786200" y="2621924"/>
            <a:ext cx="612000" cy="61200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9F7CD3B1-7640-53BC-4C4C-0606CFFFC4F6}"/>
              </a:ext>
            </a:extLst>
          </p:cNvPr>
          <p:cNvSpPr/>
          <p:nvPr/>
        </p:nvSpPr>
        <p:spPr>
          <a:xfrm>
            <a:off x="786399" y="3455258"/>
            <a:ext cx="612000" cy="612000"/>
          </a:xfrm>
          <a:prstGeom prst="rect">
            <a:avLst/>
          </a:prstGeom>
          <a:solidFill>
            <a:schemeClr val="accent2">
              <a:lumMod val="60000"/>
              <a:lumOff val="4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96D68868-8A4E-DD8F-4130-004F1E7A1049}"/>
              </a:ext>
            </a:extLst>
          </p:cNvPr>
          <p:cNvSpPr/>
          <p:nvPr/>
        </p:nvSpPr>
        <p:spPr>
          <a:xfrm>
            <a:off x="787134" y="4288592"/>
            <a:ext cx="612000" cy="612000"/>
          </a:xfrm>
          <a:prstGeom prst="rect">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DE3D4454-1DCE-00E8-E2B5-6ADAB7FFB6A4}"/>
              </a:ext>
            </a:extLst>
          </p:cNvPr>
          <p:cNvSpPr/>
          <p:nvPr/>
        </p:nvSpPr>
        <p:spPr>
          <a:xfrm>
            <a:off x="786889" y="5143123"/>
            <a:ext cx="612000" cy="612000"/>
          </a:xfrm>
          <a:prstGeom prst="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9296B5D1-FD6A-BCAF-E196-29F7DB5E575F}"/>
              </a:ext>
            </a:extLst>
          </p:cNvPr>
          <p:cNvSpPr txBox="1"/>
          <p:nvPr/>
        </p:nvSpPr>
        <p:spPr>
          <a:xfrm>
            <a:off x="915842" y="1899047"/>
            <a:ext cx="354584" cy="461665"/>
          </a:xfrm>
          <a:prstGeom prst="rect">
            <a:avLst/>
          </a:prstGeom>
          <a:noFill/>
        </p:spPr>
        <p:txBody>
          <a:bodyPr wrap="none" rtlCol="0">
            <a:spAutoFit/>
          </a:bodyPr>
          <a:lstStyle/>
          <a:p>
            <a:r>
              <a:rPr lang="it-IT" sz="2400" dirty="0"/>
              <a:t>1</a:t>
            </a:r>
          </a:p>
        </p:txBody>
      </p:sp>
      <p:sp>
        <p:nvSpPr>
          <p:cNvPr id="19" name="CasellaDiTesto 18">
            <a:extLst>
              <a:ext uri="{FF2B5EF4-FFF2-40B4-BE49-F238E27FC236}">
                <a16:creationId xmlns:a16="http://schemas.microsoft.com/office/drawing/2014/main" id="{73EF4D17-C815-7890-0704-BFD25D84F3A4}"/>
              </a:ext>
            </a:extLst>
          </p:cNvPr>
          <p:cNvSpPr txBox="1"/>
          <p:nvPr/>
        </p:nvSpPr>
        <p:spPr>
          <a:xfrm>
            <a:off x="915842" y="2706982"/>
            <a:ext cx="354584" cy="461665"/>
          </a:xfrm>
          <a:prstGeom prst="rect">
            <a:avLst/>
          </a:prstGeom>
          <a:noFill/>
        </p:spPr>
        <p:txBody>
          <a:bodyPr wrap="none" rtlCol="0">
            <a:spAutoFit/>
          </a:bodyPr>
          <a:lstStyle/>
          <a:p>
            <a:r>
              <a:rPr lang="it-IT" sz="2400" dirty="0"/>
              <a:t>2</a:t>
            </a:r>
          </a:p>
        </p:txBody>
      </p:sp>
      <p:sp>
        <p:nvSpPr>
          <p:cNvPr id="20" name="CasellaDiTesto 19">
            <a:extLst>
              <a:ext uri="{FF2B5EF4-FFF2-40B4-BE49-F238E27FC236}">
                <a16:creationId xmlns:a16="http://schemas.microsoft.com/office/drawing/2014/main" id="{A60C53B6-E8D1-C19A-B7FA-75F04F4D7068}"/>
              </a:ext>
            </a:extLst>
          </p:cNvPr>
          <p:cNvSpPr txBox="1"/>
          <p:nvPr/>
        </p:nvSpPr>
        <p:spPr>
          <a:xfrm>
            <a:off x="915842" y="3528100"/>
            <a:ext cx="354584" cy="461665"/>
          </a:xfrm>
          <a:prstGeom prst="rect">
            <a:avLst/>
          </a:prstGeom>
          <a:noFill/>
        </p:spPr>
        <p:txBody>
          <a:bodyPr wrap="none" rtlCol="0">
            <a:spAutoFit/>
          </a:bodyPr>
          <a:lstStyle/>
          <a:p>
            <a:r>
              <a:rPr lang="it-IT" sz="2400" dirty="0"/>
              <a:t>3</a:t>
            </a:r>
          </a:p>
        </p:txBody>
      </p:sp>
      <p:sp>
        <p:nvSpPr>
          <p:cNvPr id="21" name="CasellaDiTesto 20">
            <a:extLst>
              <a:ext uri="{FF2B5EF4-FFF2-40B4-BE49-F238E27FC236}">
                <a16:creationId xmlns:a16="http://schemas.microsoft.com/office/drawing/2014/main" id="{6FB4CCF4-5FF9-AF6C-3319-672F93E6388A}"/>
              </a:ext>
            </a:extLst>
          </p:cNvPr>
          <p:cNvSpPr txBox="1"/>
          <p:nvPr/>
        </p:nvSpPr>
        <p:spPr>
          <a:xfrm>
            <a:off x="915842" y="5221260"/>
            <a:ext cx="354584" cy="461665"/>
          </a:xfrm>
          <a:prstGeom prst="rect">
            <a:avLst/>
          </a:prstGeom>
          <a:noFill/>
        </p:spPr>
        <p:txBody>
          <a:bodyPr wrap="none" rtlCol="0">
            <a:spAutoFit/>
          </a:bodyPr>
          <a:lstStyle/>
          <a:p>
            <a:r>
              <a:rPr lang="it-IT" sz="2400" dirty="0"/>
              <a:t>5</a:t>
            </a:r>
          </a:p>
        </p:txBody>
      </p:sp>
      <p:sp>
        <p:nvSpPr>
          <p:cNvPr id="22" name="CasellaDiTesto 21">
            <a:extLst>
              <a:ext uri="{FF2B5EF4-FFF2-40B4-BE49-F238E27FC236}">
                <a16:creationId xmlns:a16="http://schemas.microsoft.com/office/drawing/2014/main" id="{C398BF2B-708E-298A-4D8B-58A31D855C72}"/>
              </a:ext>
            </a:extLst>
          </p:cNvPr>
          <p:cNvSpPr txBox="1"/>
          <p:nvPr/>
        </p:nvSpPr>
        <p:spPr>
          <a:xfrm>
            <a:off x="915842" y="6044107"/>
            <a:ext cx="354584" cy="461665"/>
          </a:xfrm>
          <a:prstGeom prst="rect">
            <a:avLst/>
          </a:prstGeom>
          <a:noFill/>
        </p:spPr>
        <p:txBody>
          <a:bodyPr wrap="none" rtlCol="0">
            <a:spAutoFit/>
          </a:bodyPr>
          <a:lstStyle/>
          <a:p>
            <a:r>
              <a:rPr lang="it-IT" sz="2400" dirty="0"/>
              <a:t>6</a:t>
            </a:r>
          </a:p>
        </p:txBody>
      </p:sp>
      <p:sp>
        <p:nvSpPr>
          <p:cNvPr id="23" name="CasellaDiTesto 22">
            <a:extLst>
              <a:ext uri="{FF2B5EF4-FFF2-40B4-BE49-F238E27FC236}">
                <a16:creationId xmlns:a16="http://schemas.microsoft.com/office/drawing/2014/main" id="{77B86AF5-6A50-C33D-6C4B-FD2136063056}"/>
              </a:ext>
            </a:extLst>
          </p:cNvPr>
          <p:cNvSpPr txBox="1"/>
          <p:nvPr/>
        </p:nvSpPr>
        <p:spPr>
          <a:xfrm>
            <a:off x="941732" y="4365288"/>
            <a:ext cx="354584" cy="461665"/>
          </a:xfrm>
          <a:prstGeom prst="rect">
            <a:avLst/>
          </a:prstGeom>
          <a:noFill/>
        </p:spPr>
        <p:txBody>
          <a:bodyPr wrap="none" rtlCol="0">
            <a:spAutoFit/>
          </a:bodyPr>
          <a:lstStyle/>
          <a:p>
            <a:r>
              <a:rPr lang="it-IT" sz="2400" dirty="0"/>
              <a:t>4</a:t>
            </a:r>
          </a:p>
        </p:txBody>
      </p:sp>
      <p:sp>
        <p:nvSpPr>
          <p:cNvPr id="24" name="CasellaDiTesto 23">
            <a:extLst>
              <a:ext uri="{FF2B5EF4-FFF2-40B4-BE49-F238E27FC236}">
                <a16:creationId xmlns:a16="http://schemas.microsoft.com/office/drawing/2014/main" id="{5CEE394E-454C-A3D0-6DA4-62D4BA15B5D3}"/>
              </a:ext>
            </a:extLst>
          </p:cNvPr>
          <p:cNvSpPr txBox="1"/>
          <p:nvPr/>
        </p:nvSpPr>
        <p:spPr>
          <a:xfrm>
            <a:off x="1718647" y="2602320"/>
            <a:ext cx="9596434" cy="830997"/>
          </a:xfrm>
          <a:prstGeom prst="rect">
            <a:avLst/>
          </a:prstGeom>
          <a:noFill/>
        </p:spPr>
        <p:txBody>
          <a:bodyPr wrap="square" rtlCol="0">
            <a:spAutoFit/>
          </a:bodyPr>
          <a:lstStyle/>
          <a:p>
            <a:r>
              <a:rPr lang="it-IT" sz="1600" b="1" dirty="0">
                <a:solidFill>
                  <a:schemeClr val="bg2"/>
                </a:solidFill>
                <a:latin typeface="+mn-lt"/>
              </a:rPr>
              <a:t>Imputazione dei Valori Mancanti:</a:t>
            </a:r>
          </a:p>
          <a:p>
            <a:r>
              <a:rPr lang="it-IT" sz="1600" i="0" dirty="0">
                <a:solidFill>
                  <a:schemeClr val="bg2"/>
                </a:solidFill>
                <a:latin typeface="+mn-lt"/>
              </a:rPr>
              <a:t>Comune_residenza: Completiamo i dati mancanti utilizzando i codici ISTAT dei comuni</a:t>
            </a:r>
          </a:p>
          <a:p>
            <a:pPr marL="342900" indent="-342900">
              <a:buFont typeface="+mj-lt"/>
              <a:buAutoNum type="arabicPeriod"/>
            </a:pPr>
            <a:endParaRPr lang="it-IT" sz="1600" i="0" dirty="0">
              <a:solidFill>
                <a:schemeClr val="bg2"/>
              </a:solidFill>
              <a:latin typeface="+mn-lt"/>
            </a:endParaRPr>
          </a:p>
        </p:txBody>
      </p:sp>
      <p:sp>
        <p:nvSpPr>
          <p:cNvPr id="25" name="CasellaDiTesto 24">
            <a:extLst>
              <a:ext uri="{FF2B5EF4-FFF2-40B4-BE49-F238E27FC236}">
                <a16:creationId xmlns:a16="http://schemas.microsoft.com/office/drawing/2014/main" id="{0CA99D1B-60A9-446C-F79E-2503FA9DD0BD}"/>
              </a:ext>
            </a:extLst>
          </p:cNvPr>
          <p:cNvSpPr txBox="1"/>
          <p:nvPr/>
        </p:nvSpPr>
        <p:spPr>
          <a:xfrm>
            <a:off x="1718647" y="3361558"/>
            <a:ext cx="9728269" cy="830997"/>
          </a:xfrm>
          <a:prstGeom prst="rect">
            <a:avLst/>
          </a:prstGeom>
          <a:noFill/>
        </p:spPr>
        <p:txBody>
          <a:bodyPr wrap="square" rtlCol="0">
            <a:spAutoFit/>
          </a:bodyPr>
          <a:lstStyle/>
          <a:p>
            <a:r>
              <a:rPr lang="it-IT" sz="1600" b="1" dirty="0">
                <a:solidFill>
                  <a:schemeClr val="bg2"/>
                </a:solidFill>
                <a:latin typeface="+mn-lt"/>
              </a:rPr>
              <a:t>Gestione delle righe incomplete:</a:t>
            </a:r>
          </a:p>
          <a:p>
            <a:r>
              <a:rPr lang="it-IT" sz="1600" i="0" dirty="0">
                <a:solidFill>
                  <a:schemeClr val="bg2"/>
                </a:solidFill>
                <a:latin typeface="+mn-lt"/>
              </a:rPr>
              <a:t>Rimuoviamo righe con valori mancanti in colonne cruciali e quelle con data_disdetta non nulli</a:t>
            </a:r>
          </a:p>
        </p:txBody>
      </p:sp>
      <p:sp>
        <p:nvSpPr>
          <p:cNvPr id="27" name="CasellaDiTesto 26">
            <a:extLst>
              <a:ext uri="{FF2B5EF4-FFF2-40B4-BE49-F238E27FC236}">
                <a16:creationId xmlns:a16="http://schemas.microsoft.com/office/drawing/2014/main" id="{2A02AAD8-C846-CEF2-6A92-FEAB0BD0BFCE}"/>
              </a:ext>
            </a:extLst>
          </p:cNvPr>
          <p:cNvSpPr txBox="1"/>
          <p:nvPr/>
        </p:nvSpPr>
        <p:spPr>
          <a:xfrm>
            <a:off x="1718647" y="4299109"/>
            <a:ext cx="9728269" cy="584775"/>
          </a:xfrm>
          <a:prstGeom prst="rect">
            <a:avLst/>
          </a:prstGeom>
          <a:noFill/>
        </p:spPr>
        <p:txBody>
          <a:bodyPr wrap="square" rtlCol="0">
            <a:spAutoFit/>
          </a:bodyPr>
          <a:lstStyle/>
          <a:p>
            <a:r>
              <a:rPr lang="it-IT" sz="1600" b="1" dirty="0">
                <a:solidFill>
                  <a:schemeClr val="bg2"/>
                </a:solidFill>
                <a:latin typeface="+mn-lt"/>
              </a:rPr>
              <a:t>Trattamento degli Outlier:</a:t>
            </a:r>
          </a:p>
          <a:p>
            <a:r>
              <a:rPr lang="it-IT" sz="1600" i="0" dirty="0">
                <a:solidFill>
                  <a:schemeClr val="bg2"/>
                </a:solidFill>
                <a:latin typeface="+mn-lt"/>
              </a:rPr>
              <a:t>Filtriamo gli outlier con il metodo del boxplot per evitare distorsioni nei dati</a:t>
            </a:r>
          </a:p>
        </p:txBody>
      </p:sp>
      <p:sp>
        <p:nvSpPr>
          <p:cNvPr id="28" name="CasellaDiTesto 27">
            <a:extLst>
              <a:ext uri="{FF2B5EF4-FFF2-40B4-BE49-F238E27FC236}">
                <a16:creationId xmlns:a16="http://schemas.microsoft.com/office/drawing/2014/main" id="{C8D15821-B9B7-1957-632E-B1324FC14A87}"/>
              </a:ext>
            </a:extLst>
          </p:cNvPr>
          <p:cNvSpPr txBox="1"/>
          <p:nvPr/>
        </p:nvSpPr>
        <p:spPr>
          <a:xfrm>
            <a:off x="1718647" y="5202882"/>
            <a:ext cx="9728269" cy="584775"/>
          </a:xfrm>
          <a:prstGeom prst="rect">
            <a:avLst/>
          </a:prstGeom>
          <a:noFill/>
        </p:spPr>
        <p:txBody>
          <a:bodyPr wrap="square" rtlCol="0">
            <a:spAutoFit/>
          </a:bodyPr>
          <a:lstStyle/>
          <a:p>
            <a:r>
              <a:rPr lang="it-IT" sz="1600" b="1" dirty="0">
                <a:solidFill>
                  <a:schemeClr val="bg2"/>
                </a:solidFill>
                <a:latin typeface="+mn-lt"/>
              </a:rPr>
              <a:t>Smussatura dei Dati Rumorosi:</a:t>
            </a:r>
          </a:p>
          <a:p>
            <a:r>
              <a:rPr lang="it-IT" sz="1600" i="0" dirty="0">
                <a:solidFill>
                  <a:schemeClr val="bg2"/>
                </a:solidFill>
                <a:latin typeface="+mn-lt"/>
              </a:rPr>
              <a:t>Applichiamo una media mobile per ridurre il rumore nei dati</a:t>
            </a:r>
          </a:p>
        </p:txBody>
      </p:sp>
      <p:sp>
        <p:nvSpPr>
          <p:cNvPr id="29" name="CasellaDiTesto 28">
            <a:extLst>
              <a:ext uri="{FF2B5EF4-FFF2-40B4-BE49-F238E27FC236}">
                <a16:creationId xmlns:a16="http://schemas.microsoft.com/office/drawing/2014/main" id="{88D11C97-9CD0-64E5-4B16-1F72B763FB4B}"/>
              </a:ext>
            </a:extLst>
          </p:cNvPr>
          <p:cNvSpPr txBox="1"/>
          <p:nvPr/>
        </p:nvSpPr>
        <p:spPr>
          <a:xfrm>
            <a:off x="1674936" y="1823880"/>
            <a:ext cx="9728269" cy="584775"/>
          </a:xfrm>
          <a:prstGeom prst="rect">
            <a:avLst/>
          </a:prstGeom>
          <a:noFill/>
        </p:spPr>
        <p:txBody>
          <a:bodyPr wrap="square" rtlCol="0">
            <a:spAutoFit/>
          </a:bodyPr>
          <a:lstStyle/>
          <a:p>
            <a:r>
              <a:rPr lang="it-IT" sz="1600" b="1" dirty="0">
                <a:solidFill>
                  <a:schemeClr val="bg2"/>
                </a:solidFill>
                <a:latin typeface="+mn-lt"/>
              </a:rPr>
              <a:t>Rimozione delle Colonne con Valori Mancanti Eccessivi:</a:t>
            </a:r>
          </a:p>
          <a:p>
            <a:r>
              <a:rPr lang="it-IT" sz="1600" i="0" dirty="0">
                <a:solidFill>
                  <a:schemeClr val="bg2"/>
                </a:solidFill>
                <a:latin typeface="+mn-lt"/>
              </a:rPr>
              <a:t>Rimuoviamo colonne con oltre il 60% di valori mancanti, eccetto data_disdetta</a:t>
            </a:r>
          </a:p>
        </p:txBody>
      </p:sp>
      <p:sp>
        <p:nvSpPr>
          <p:cNvPr id="30" name="CasellaDiTesto 29">
            <a:extLst>
              <a:ext uri="{FF2B5EF4-FFF2-40B4-BE49-F238E27FC236}">
                <a16:creationId xmlns:a16="http://schemas.microsoft.com/office/drawing/2014/main" id="{270A5486-A857-46C3-24F1-6AD014DD570B}"/>
              </a:ext>
            </a:extLst>
          </p:cNvPr>
          <p:cNvSpPr txBox="1"/>
          <p:nvPr/>
        </p:nvSpPr>
        <p:spPr>
          <a:xfrm>
            <a:off x="1674936" y="5976457"/>
            <a:ext cx="9728269" cy="584775"/>
          </a:xfrm>
          <a:prstGeom prst="rect">
            <a:avLst/>
          </a:prstGeom>
          <a:noFill/>
        </p:spPr>
        <p:txBody>
          <a:bodyPr wrap="square" rtlCol="0">
            <a:spAutoFit/>
          </a:bodyPr>
          <a:lstStyle/>
          <a:p>
            <a:r>
              <a:rPr lang="it-IT" sz="1600" b="1" dirty="0">
                <a:solidFill>
                  <a:schemeClr val="bg2"/>
                </a:solidFill>
                <a:latin typeface="+mn-lt"/>
              </a:rPr>
              <a:t>Rimozione dei Duplicati:</a:t>
            </a:r>
          </a:p>
          <a:p>
            <a:r>
              <a:rPr lang="it-IT" sz="1600" i="0" dirty="0">
                <a:solidFill>
                  <a:schemeClr val="bg2"/>
                </a:solidFill>
                <a:latin typeface="+mn-lt"/>
              </a:rPr>
              <a:t>Eliminiamo righe duplicate per garantire l'unicità dei record</a:t>
            </a:r>
          </a:p>
        </p:txBody>
      </p:sp>
      <p:sp>
        <p:nvSpPr>
          <p:cNvPr id="2" name="CasellaDiTesto 1">
            <a:extLst>
              <a:ext uri="{FF2B5EF4-FFF2-40B4-BE49-F238E27FC236}">
                <a16:creationId xmlns:a16="http://schemas.microsoft.com/office/drawing/2014/main" id="{A054D533-E663-8E27-91F7-B0CA59D3CFB4}"/>
              </a:ext>
            </a:extLst>
          </p:cNvPr>
          <p:cNvSpPr txBox="1"/>
          <p:nvPr/>
        </p:nvSpPr>
        <p:spPr>
          <a:xfrm>
            <a:off x="949417" y="1150096"/>
            <a:ext cx="1520938" cy="369332"/>
          </a:xfrm>
          <a:prstGeom prst="rect">
            <a:avLst/>
          </a:prstGeom>
          <a:noFill/>
        </p:spPr>
        <p:txBody>
          <a:bodyPr wrap="square" rtlCol="0">
            <a:spAutoFit/>
          </a:bodyPr>
          <a:lstStyle/>
          <a:p>
            <a:r>
              <a:rPr lang="en-GB" b="1" dirty="0">
                <a:solidFill>
                  <a:schemeClr val="bg1"/>
                </a:solidFill>
              </a:rPr>
              <a:t>OBIETTIVO:</a:t>
            </a:r>
            <a:endParaRPr lang="it-IT" b="1" dirty="0">
              <a:solidFill>
                <a:schemeClr val="bg1"/>
              </a:solidFill>
            </a:endParaRPr>
          </a:p>
        </p:txBody>
      </p:sp>
    </p:spTree>
    <p:extLst>
      <p:ext uri="{BB962C8B-B14F-4D97-AF65-F5344CB8AC3E}">
        <p14:creationId xmlns:p14="http://schemas.microsoft.com/office/powerpoint/2010/main" val="14009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48E9D5-7794-ADF4-1658-040C9B7BA378}"/>
              </a:ext>
            </a:extLst>
          </p:cNvPr>
          <p:cNvSpPr txBox="1">
            <a:spLocks/>
          </p:cNvSpPr>
          <p:nvPr/>
        </p:nvSpPr>
        <p:spPr>
          <a:xfrm>
            <a:off x="-1170270" y="504277"/>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it-IT" sz="1400" i="0" dirty="0">
              <a:latin typeface="+mn-lt"/>
            </a:endParaRPr>
          </a:p>
        </p:txBody>
      </p:sp>
      <p:sp>
        <p:nvSpPr>
          <p:cNvPr id="3" name="Pentagono 3">
            <a:extLst>
              <a:ext uri="{FF2B5EF4-FFF2-40B4-BE49-F238E27FC236}">
                <a16:creationId xmlns:a16="http://schemas.microsoft.com/office/drawing/2014/main" id="{E10CD816-71A3-1F83-96AF-5881ED7DABBC}"/>
              </a:ext>
            </a:extLst>
          </p:cNvPr>
          <p:cNvSpPr/>
          <p:nvPr/>
        </p:nvSpPr>
        <p:spPr>
          <a:xfrm>
            <a:off x="0" y="0"/>
            <a:ext cx="820553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Selection</a:t>
            </a:r>
          </a:p>
        </p:txBody>
      </p:sp>
      <p:sp>
        <p:nvSpPr>
          <p:cNvPr id="4" name="CasellaDiTesto 3">
            <a:extLst>
              <a:ext uri="{FF2B5EF4-FFF2-40B4-BE49-F238E27FC236}">
                <a16:creationId xmlns:a16="http://schemas.microsoft.com/office/drawing/2014/main" id="{D3236464-2606-33D5-2260-530F95DFAF5E}"/>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6" name="Ovale 5">
            <a:extLst>
              <a:ext uri="{FF2B5EF4-FFF2-40B4-BE49-F238E27FC236}">
                <a16:creationId xmlns:a16="http://schemas.microsoft.com/office/drawing/2014/main" id="{1650D7AB-9E51-F7BE-9DB8-2810DF94312E}"/>
              </a:ext>
            </a:extLst>
          </p:cNvPr>
          <p:cNvSpPr/>
          <p:nvPr/>
        </p:nvSpPr>
        <p:spPr>
          <a:xfrm>
            <a:off x="5904565" y="3574052"/>
            <a:ext cx="382870" cy="355600"/>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9C105313-D92F-65F0-ED9E-33CB89BC79F9}"/>
              </a:ext>
            </a:extLst>
          </p:cNvPr>
          <p:cNvSpPr/>
          <p:nvPr/>
        </p:nvSpPr>
        <p:spPr>
          <a:xfrm>
            <a:off x="8980103" y="3560354"/>
            <a:ext cx="382870" cy="355600"/>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EE1B1A17-19AF-7251-B111-D63DE108BC30}"/>
              </a:ext>
            </a:extLst>
          </p:cNvPr>
          <p:cNvSpPr/>
          <p:nvPr/>
        </p:nvSpPr>
        <p:spPr>
          <a:xfrm>
            <a:off x="2850098" y="3429000"/>
            <a:ext cx="646997" cy="613558"/>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diritto 12">
            <a:extLst>
              <a:ext uri="{FF2B5EF4-FFF2-40B4-BE49-F238E27FC236}">
                <a16:creationId xmlns:a16="http://schemas.microsoft.com/office/drawing/2014/main" id="{947DC576-D112-AAC8-BBCD-7A6627F10DA1}"/>
              </a:ext>
            </a:extLst>
          </p:cNvPr>
          <p:cNvCxnSpPr>
            <a:cxnSpLocks/>
          </p:cNvCxnSpPr>
          <p:nvPr/>
        </p:nvCxnSpPr>
        <p:spPr>
          <a:xfrm>
            <a:off x="3173598" y="3749890"/>
            <a:ext cx="7977002" cy="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pic>
        <p:nvPicPr>
          <p:cNvPr id="16" name="Elemento grafico 15" descr="Direzione contorno">
            <a:extLst>
              <a:ext uri="{FF2B5EF4-FFF2-40B4-BE49-F238E27FC236}">
                <a16:creationId xmlns:a16="http://schemas.microsoft.com/office/drawing/2014/main" id="{563AD62E-89B1-B563-8DCC-A86F7F88B4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617637">
            <a:off x="10743140" y="3294651"/>
            <a:ext cx="914400" cy="914400"/>
          </a:xfrm>
          <a:prstGeom prst="rect">
            <a:avLst/>
          </a:prstGeom>
        </p:spPr>
      </p:pic>
      <p:sp>
        <p:nvSpPr>
          <p:cNvPr id="17" name="CasellaDiTesto 16">
            <a:extLst>
              <a:ext uri="{FF2B5EF4-FFF2-40B4-BE49-F238E27FC236}">
                <a16:creationId xmlns:a16="http://schemas.microsoft.com/office/drawing/2014/main" id="{539F8D7C-0E83-17F2-DFB3-5C44534F0194}"/>
              </a:ext>
            </a:extLst>
          </p:cNvPr>
          <p:cNvSpPr txBox="1"/>
          <p:nvPr/>
        </p:nvSpPr>
        <p:spPr>
          <a:xfrm>
            <a:off x="337425" y="1077096"/>
            <a:ext cx="5567140" cy="196977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Rimozione e Pulizia Dati:</a:t>
            </a:r>
          </a:p>
          <a:p>
            <a:r>
              <a:rPr lang="it-IT" sz="400" b="1" dirty="0">
                <a:solidFill>
                  <a:schemeClr val="bg2"/>
                </a:solidFill>
              </a:rPr>
              <a:t>  </a:t>
            </a:r>
          </a:p>
          <a:p>
            <a:pPr marL="285750" indent="-285750">
              <a:buFont typeface="Arial" panose="020B0604020202020204" pitchFamily="34" charset="0"/>
              <a:buChar char="•"/>
            </a:pPr>
            <a:r>
              <a:rPr lang="it-IT" sz="1600" dirty="0">
                <a:solidFill>
                  <a:schemeClr val="bg2"/>
                </a:solidFill>
              </a:rPr>
              <a:t>Pulisce colonne con codici non coerenti come     </a:t>
            </a:r>
            <a:r>
              <a:rPr lang="it-IT" sz="1600" i="1" dirty="0">
                <a:solidFill>
                  <a:schemeClr val="bg2"/>
                </a:solidFill>
                <a:highlight>
                  <a:srgbClr val="C0C0C0"/>
                </a:highlight>
              </a:rPr>
              <a:t>codice_struttura_erogazione</a:t>
            </a:r>
            <a:r>
              <a:rPr lang="it-IT" sz="1600" dirty="0">
                <a:solidFill>
                  <a:schemeClr val="bg2"/>
                </a:solidFill>
              </a:rPr>
              <a:t> e rimozione della colonna </a:t>
            </a:r>
            <a:r>
              <a:rPr lang="it-IT" sz="1600" i="1" dirty="0" err="1">
                <a:solidFill>
                  <a:schemeClr val="bg2"/>
                </a:solidFill>
                <a:highlight>
                  <a:srgbClr val="C0C0C0"/>
                </a:highlight>
              </a:rPr>
              <a:t>data_disdetta</a:t>
            </a:r>
            <a:endParaRPr lang="it-IT" sz="1600" i="1" dirty="0">
              <a:solidFill>
                <a:schemeClr val="bg2"/>
              </a:solidFill>
              <a:highlight>
                <a:srgbClr val="C0C0C0"/>
              </a:highlight>
            </a:endParaRPr>
          </a:p>
          <a:p>
            <a:endParaRPr lang="it-IT" sz="600" dirty="0">
              <a:solidFill>
                <a:schemeClr val="bg2"/>
              </a:solidFill>
            </a:endParaRPr>
          </a:p>
          <a:p>
            <a:pPr marL="285750" indent="-285750">
              <a:buFont typeface="Arial" panose="020B0604020202020204" pitchFamily="34" charset="0"/>
              <a:buChar char="•"/>
            </a:pPr>
            <a:r>
              <a:rPr lang="it-IT" sz="1600" dirty="0">
                <a:solidFill>
                  <a:schemeClr val="bg2"/>
                </a:solidFill>
              </a:rPr>
              <a:t>Rimuove righe duplicate o non informative e gestisce gli outlier nelle colonne come </a:t>
            </a:r>
            <a:r>
              <a:rPr lang="it-IT" sz="1600" dirty="0" err="1">
                <a:solidFill>
                  <a:schemeClr val="bg2"/>
                </a:solidFill>
                <a:highlight>
                  <a:srgbClr val="C0C0C0"/>
                </a:highlight>
              </a:rPr>
              <a:t>durata_erogazione</a:t>
            </a:r>
            <a:r>
              <a:rPr lang="it-IT" sz="1600" dirty="0">
                <a:solidFill>
                  <a:schemeClr val="bg2"/>
                </a:solidFill>
              </a:rPr>
              <a:t> </a:t>
            </a:r>
            <a:r>
              <a:rPr lang="it-IT" sz="1400" dirty="0">
                <a:solidFill>
                  <a:schemeClr val="bg2"/>
                </a:solidFill>
              </a:rPr>
              <a:t>(collegato al punto successivo)</a:t>
            </a:r>
            <a:endParaRPr lang="it-IT" sz="2400" dirty="0">
              <a:solidFill>
                <a:schemeClr val="bg2"/>
              </a:solidFill>
              <a:latin typeface="+mn-lt"/>
            </a:endParaRPr>
          </a:p>
        </p:txBody>
      </p:sp>
      <p:cxnSp>
        <p:nvCxnSpPr>
          <p:cNvPr id="23" name="Connettore diritto 22">
            <a:extLst>
              <a:ext uri="{FF2B5EF4-FFF2-40B4-BE49-F238E27FC236}">
                <a16:creationId xmlns:a16="http://schemas.microsoft.com/office/drawing/2014/main" id="{7A2964D7-46FC-1DEA-8D13-5E6AF5413925}"/>
              </a:ext>
            </a:extLst>
          </p:cNvPr>
          <p:cNvCxnSpPr/>
          <p:nvPr/>
        </p:nvCxnSpPr>
        <p:spPr>
          <a:xfrm flipV="1">
            <a:off x="3173598" y="3046867"/>
            <a:ext cx="0" cy="70498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CasellaDiTesto 23">
            <a:extLst>
              <a:ext uri="{FF2B5EF4-FFF2-40B4-BE49-F238E27FC236}">
                <a16:creationId xmlns:a16="http://schemas.microsoft.com/office/drawing/2014/main" id="{8E4BBBCB-3616-61A7-C7E7-124A5E8B27FD}"/>
              </a:ext>
            </a:extLst>
          </p:cNvPr>
          <p:cNvSpPr txBox="1"/>
          <p:nvPr/>
        </p:nvSpPr>
        <p:spPr>
          <a:xfrm>
            <a:off x="3385722" y="4342452"/>
            <a:ext cx="5420555" cy="2185214"/>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Creazione di Nuove Caratteristiche</a:t>
            </a:r>
            <a:r>
              <a:rPr lang="it-IT" sz="1600" dirty="0">
                <a:solidFill>
                  <a:schemeClr val="bg2"/>
                </a:solidFill>
              </a:rPr>
              <a:t>:</a:t>
            </a:r>
          </a:p>
          <a:p>
            <a:r>
              <a:rPr lang="it-IT" sz="800" b="1" dirty="0">
                <a:solidFill>
                  <a:schemeClr val="bg2"/>
                </a:solidFill>
              </a:rPr>
              <a:t> </a:t>
            </a:r>
            <a:endParaRPr lang="it-IT" sz="1600" dirty="0">
              <a:solidFill>
                <a:schemeClr val="bg2"/>
              </a:solidFill>
            </a:endParaRPr>
          </a:p>
          <a:p>
            <a:r>
              <a:rPr lang="it-IT" sz="1600" dirty="0">
                <a:solidFill>
                  <a:schemeClr val="bg2"/>
                </a:solidFill>
              </a:rPr>
              <a:t>Crea colonne come </a:t>
            </a:r>
          </a:p>
          <a:p>
            <a:r>
              <a:rPr lang="it-IT" sz="300" b="1" dirty="0">
                <a:solidFill>
                  <a:schemeClr val="bg2"/>
                </a:solidFill>
              </a:rPr>
              <a:t> </a:t>
            </a:r>
            <a:endParaRPr lang="it-IT" sz="1000" dirty="0">
              <a:solidFill>
                <a:schemeClr val="bg2"/>
              </a:solidFill>
            </a:endParaRPr>
          </a:p>
          <a:p>
            <a:pPr marL="285750" indent="-285750">
              <a:buFont typeface="Arial" panose="020B0604020202020204" pitchFamily="34" charset="0"/>
              <a:buChar char="•"/>
            </a:pPr>
            <a:r>
              <a:rPr lang="it-IT" sz="1600" i="1" dirty="0">
                <a:solidFill>
                  <a:schemeClr val="bg2"/>
                </a:solidFill>
                <a:highlight>
                  <a:srgbClr val="C0C0C0"/>
                </a:highlight>
              </a:rPr>
              <a:t>durata_erogazione</a:t>
            </a:r>
            <a:r>
              <a:rPr lang="it-IT" sz="1600" dirty="0">
                <a:solidFill>
                  <a:schemeClr val="bg2"/>
                </a:solidFill>
                <a:highlight>
                  <a:srgbClr val="C0C0C0"/>
                </a:highlight>
              </a:rPr>
              <a:t>:</a:t>
            </a:r>
            <a:r>
              <a:rPr lang="it-IT" sz="1600" dirty="0">
                <a:solidFill>
                  <a:schemeClr val="bg2"/>
                </a:solidFill>
              </a:rPr>
              <a:t> differenza tra </a:t>
            </a:r>
            <a:r>
              <a:rPr lang="it-IT" sz="1600" i="1" dirty="0" err="1">
                <a:solidFill>
                  <a:schemeClr val="bg2"/>
                </a:solidFill>
              </a:rPr>
              <a:t>ora_inizio_erogazione</a:t>
            </a:r>
            <a:r>
              <a:rPr lang="it-IT" sz="1600" dirty="0">
                <a:solidFill>
                  <a:schemeClr val="bg2"/>
                </a:solidFill>
              </a:rPr>
              <a:t> e </a:t>
            </a:r>
            <a:r>
              <a:rPr lang="it-IT" sz="1600" i="1" dirty="0" err="1">
                <a:solidFill>
                  <a:schemeClr val="bg2"/>
                </a:solidFill>
              </a:rPr>
              <a:t>ora_fine_erogazione</a:t>
            </a:r>
            <a:endParaRPr lang="it-IT" sz="1600" i="1" dirty="0">
              <a:solidFill>
                <a:schemeClr val="bg2"/>
              </a:solidFill>
            </a:endParaRPr>
          </a:p>
          <a:p>
            <a:r>
              <a:rPr lang="it-IT" sz="800" b="1" dirty="0">
                <a:solidFill>
                  <a:schemeClr val="bg2"/>
                </a:solidFill>
              </a:rPr>
              <a:t> </a:t>
            </a:r>
            <a:endParaRPr lang="it-IT" sz="1600" i="1" dirty="0">
              <a:solidFill>
                <a:schemeClr val="bg2"/>
              </a:solidFill>
            </a:endParaRPr>
          </a:p>
          <a:p>
            <a:r>
              <a:rPr lang="it-IT" sz="200" b="1" dirty="0">
                <a:solidFill>
                  <a:schemeClr val="bg2"/>
                </a:solidFill>
              </a:rPr>
              <a:t> </a:t>
            </a:r>
            <a:endParaRPr lang="it-IT" sz="900" i="1" dirty="0">
              <a:solidFill>
                <a:schemeClr val="bg2"/>
              </a:solidFill>
            </a:endParaRPr>
          </a:p>
          <a:p>
            <a:pPr marL="285750" indent="-285750">
              <a:buFont typeface="Arial" panose="020B0604020202020204" pitchFamily="34" charset="0"/>
              <a:buChar char="•"/>
            </a:pPr>
            <a:r>
              <a:rPr lang="it-IT" sz="1600" i="1" dirty="0" err="1">
                <a:solidFill>
                  <a:schemeClr val="bg2"/>
                </a:solidFill>
                <a:highlight>
                  <a:srgbClr val="C0C0C0"/>
                </a:highlight>
              </a:rPr>
              <a:t>fascia_eta</a:t>
            </a:r>
            <a:r>
              <a:rPr lang="it-IT" sz="1600" dirty="0">
                <a:solidFill>
                  <a:schemeClr val="bg2"/>
                </a:solidFill>
                <a:highlight>
                  <a:srgbClr val="C0C0C0"/>
                </a:highlight>
              </a:rPr>
              <a:t>: </a:t>
            </a:r>
            <a:r>
              <a:rPr lang="it-IT" sz="1600" dirty="0">
                <a:solidFill>
                  <a:schemeClr val="bg2"/>
                </a:solidFill>
              </a:rPr>
              <a:t> categorizzazione in gruppi demografici</a:t>
            </a:r>
          </a:p>
          <a:p>
            <a:r>
              <a:rPr lang="it-IT" sz="300" b="1" dirty="0">
                <a:solidFill>
                  <a:schemeClr val="bg2"/>
                </a:solidFill>
              </a:rPr>
              <a:t> </a:t>
            </a:r>
            <a:endParaRPr lang="it-IT" sz="1000" dirty="0">
              <a:solidFill>
                <a:schemeClr val="bg2"/>
              </a:solidFill>
            </a:endParaRPr>
          </a:p>
          <a:p>
            <a:pPr marL="285750" indent="-285750">
              <a:buFont typeface="Arial" panose="020B0604020202020204" pitchFamily="34" charset="0"/>
              <a:buChar char="•"/>
            </a:pPr>
            <a:r>
              <a:rPr lang="it-IT" sz="1600" dirty="0">
                <a:solidFill>
                  <a:schemeClr val="bg2"/>
                </a:solidFill>
              </a:rPr>
              <a:t>colonne temporali: anno e quadrimestre </a:t>
            </a:r>
          </a:p>
        </p:txBody>
      </p:sp>
      <p:cxnSp>
        <p:nvCxnSpPr>
          <p:cNvPr id="25" name="Connettore diritto 24">
            <a:extLst>
              <a:ext uri="{FF2B5EF4-FFF2-40B4-BE49-F238E27FC236}">
                <a16:creationId xmlns:a16="http://schemas.microsoft.com/office/drawing/2014/main" id="{0C8F7E54-983F-5A94-3043-55A38767700C}"/>
              </a:ext>
            </a:extLst>
          </p:cNvPr>
          <p:cNvCxnSpPr>
            <a:cxnSpLocks/>
            <a:stCxn id="24" idx="0"/>
          </p:cNvCxnSpPr>
          <p:nvPr/>
        </p:nvCxnSpPr>
        <p:spPr>
          <a:xfrm flipV="1">
            <a:off x="6096000" y="3749890"/>
            <a:ext cx="0" cy="592562"/>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CasellaDiTesto 25">
            <a:extLst>
              <a:ext uri="{FF2B5EF4-FFF2-40B4-BE49-F238E27FC236}">
                <a16:creationId xmlns:a16="http://schemas.microsoft.com/office/drawing/2014/main" id="{789D23D6-93D7-D35C-A101-73F471DB143D}"/>
              </a:ext>
            </a:extLst>
          </p:cNvPr>
          <p:cNvSpPr txBox="1"/>
          <p:nvPr/>
        </p:nvSpPr>
        <p:spPr>
          <a:xfrm>
            <a:off x="6426179" y="989139"/>
            <a:ext cx="5420554" cy="2139047"/>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Correlazione e Rimozione Colonne</a:t>
            </a:r>
            <a:r>
              <a:rPr lang="it-IT" sz="1600" dirty="0">
                <a:solidFill>
                  <a:schemeClr val="bg2"/>
                </a:solidFill>
              </a:rPr>
              <a:t>:</a:t>
            </a:r>
          </a:p>
          <a:p>
            <a:r>
              <a:rPr lang="it-IT" sz="800" b="1" dirty="0">
                <a:solidFill>
                  <a:schemeClr val="bg2"/>
                </a:solidFill>
              </a:rPr>
              <a:t> </a:t>
            </a:r>
            <a:r>
              <a:rPr lang="it-IT" sz="300" b="1" dirty="0">
                <a:solidFill>
                  <a:schemeClr val="bg2"/>
                </a:solidFill>
              </a:rPr>
              <a:t> </a:t>
            </a:r>
            <a:endParaRPr lang="it-IT" sz="1000" dirty="0">
              <a:solidFill>
                <a:schemeClr val="bg2"/>
              </a:solidFill>
            </a:endParaRPr>
          </a:p>
          <a:p>
            <a:pPr marL="285750" indent="-285750">
              <a:buFont typeface="Arial" panose="020B0604020202020204" pitchFamily="34" charset="0"/>
              <a:buChar char="•"/>
            </a:pPr>
            <a:r>
              <a:rPr lang="it-IT" sz="1600" dirty="0">
                <a:solidFill>
                  <a:schemeClr val="bg2"/>
                </a:solidFill>
              </a:rPr>
              <a:t>Analizza la correlazione tra variabili categoriali usando la matrice di correlazione (</a:t>
            </a:r>
            <a:r>
              <a:rPr lang="it-IT" sz="1600" b="1" dirty="0">
                <a:solidFill>
                  <a:schemeClr val="bg2"/>
                </a:solidFill>
              </a:rPr>
              <a:t>Cramér's V</a:t>
            </a:r>
            <a:r>
              <a:rPr lang="it-IT" sz="1600" dirty="0">
                <a:solidFill>
                  <a:schemeClr val="bg2"/>
                </a:solidFill>
              </a:rPr>
              <a:t>).</a:t>
            </a:r>
          </a:p>
          <a:p>
            <a:r>
              <a:rPr lang="it-IT" sz="800" b="1" dirty="0">
                <a:solidFill>
                  <a:schemeClr val="bg2"/>
                </a:solidFill>
              </a:rPr>
              <a:t> </a:t>
            </a:r>
            <a:endParaRPr lang="it-IT" sz="1600" i="1" dirty="0">
              <a:solidFill>
                <a:schemeClr val="bg2"/>
              </a:solidFill>
            </a:endParaRPr>
          </a:p>
          <a:p>
            <a:r>
              <a:rPr lang="it-IT" sz="200" b="1" dirty="0">
                <a:solidFill>
                  <a:schemeClr val="bg2"/>
                </a:solidFill>
              </a:rPr>
              <a:t> </a:t>
            </a:r>
            <a:endParaRPr lang="it-IT" sz="900" i="1" dirty="0">
              <a:solidFill>
                <a:schemeClr val="bg2"/>
              </a:solidFill>
            </a:endParaRPr>
          </a:p>
          <a:p>
            <a:pPr marL="285750" indent="-285750">
              <a:buFont typeface="Arial" panose="020B0604020202020204" pitchFamily="34" charset="0"/>
              <a:buChar char="•"/>
            </a:pPr>
            <a:r>
              <a:rPr lang="it-IT" sz="1600" dirty="0">
                <a:solidFill>
                  <a:schemeClr val="bg2"/>
                </a:solidFill>
              </a:rPr>
              <a:t>Rimuove colonne altamente correlate per ridurre la complessità e multicollinearità, migliorando le prestazioni del modello.</a:t>
            </a:r>
          </a:p>
          <a:p>
            <a:r>
              <a:rPr lang="it-IT" sz="300" b="1" dirty="0">
                <a:solidFill>
                  <a:schemeClr val="bg2"/>
                </a:solidFill>
              </a:rPr>
              <a:t> </a:t>
            </a:r>
            <a:endParaRPr lang="it-IT" sz="1000" dirty="0">
              <a:solidFill>
                <a:schemeClr val="bg2"/>
              </a:solidFill>
            </a:endParaRPr>
          </a:p>
        </p:txBody>
      </p:sp>
      <p:cxnSp>
        <p:nvCxnSpPr>
          <p:cNvPr id="27" name="Connettore diritto 26">
            <a:extLst>
              <a:ext uri="{FF2B5EF4-FFF2-40B4-BE49-F238E27FC236}">
                <a16:creationId xmlns:a16="http://schemas.microsoft.com/office/drawing/2014/main" id="{FA544930-F7A2-1F5E-CCD4-B29B6FC1928D}"/>
              </a:ext>
            </a:extLst>
          </p:cNvPr>
          <p:cNvCxnSpPr/>
          <p:nvPr/>
        </p:nvCxnSpPr>
        <p:spPr>
          <a:xfrm flipV="1">
            <a:off x="9171538" y="3174353"/>
            <a:ext cx="0" cy="70498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9" name="Elemento grafico 28" descr="Play con riempimento a tinta unita">
            <a:extLst>
              <a:ext uri="{FF2B5EF4-FFF2-40B4-BE49-F238E27FC236}">
                <a16:creationId xmlns:a16="http://schemas.microsoft.com/office/drawing/2014/main" id="{3C4E06D0-4BFA-B573-CE09-23F16B0603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15883" y="3552864"/>
            <a:ext cx="392028" cy="392028"/>
          </a:xfrm>
          <a:prstGeom prst="rect">
            <a:avLst/>
          </a:prstGeom>
        </p:spPr>
      </p:pic>
      <p:cxnSp>
        <p:nvCxnSpPr>
          <p:cNvPr id="30" name="Connettore diritto 29">
            <a:extLst>
              <a:ext uri="{FF2B5EF4-FFF2-40B4-BE49-F238E27FC236}">
                <a16:creationId xmlns:a16="http://schemas.microsoft.com/office/drawing/2014/main" id="{22DD35E9-ECA0-2E3B-27FA-29FB042FB4E4}"/>
              </a:ext>
            </a:extLst>
          </p:cNvPr>
          <p:cNvCxnSpPr>
            <a:cxnSpLocks/>
          </p:cNvCxnSpPr>
          <p:nvPr/>
        </p:nvCxnSpPr>
        <p:spPr>
          <a:xfrm>
            <a:off x="11583843" y="3746930"/>
            <a:ext cx="598632" cy="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14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48E9D5-7794-ADF4-1658-040C9B7BA378}"/>
              </a:ext>
            </a:extLst>
          </p:cNvPr>
          <p:cNvSpPr txBox="1">
            <a:spLocks/>
          </p:cNvSpPr>
          <p:nvPr/>
        </p:nvSpPr>
        <p:spPr>
          <a:xfrm>
            <a:off x="-1170270" y="504277"/>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it-IT" sz="1400" i="0" dirty="0">
              <a:latin typeface="+mn-lt"/>
            </a:endParaRPr>
          </a:p>
        </p:txBody>
      </p:sp>
      <p:sp>
        <p:nvSpPr>
          <p:cNvPr id="3" name="Pentagono 3">
            <a:extLst>
              <a:ext uri="{FF2B5EF4-FFF2-40B4-BE49-F238E27FC236}">
                <a16:creationId xmlns:a16="http://schemas.microsoft.com/office/drawing/2014/main" id="{E10CD816-71A3-1F83-96AF-5881ED7DABBC}"/>
              </a:ext>
            </a:extLst>
          </p:cNvPr>
          <p:cNvSpPr/>
          <p:nvPr/>
        </p:nvSpPr>
        <p:spPr>
          <a:xfrm>
            <a:off x="0" y="0"/>
            <a:ext cx="820553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Selection</a:t>
            </a:r>
          </a:p>
        </p:txBody>
      </p:sp>
      <p:sp>
        <p:nvSpPr>
          <p:cNvPr id="4" name="CasellaDiTesto 3">
            <a:extLst>
              <a:ext uri="{FF2B5EF4-FFF2-40B4-BE49-F238E27FC236}">
                <a16:creationId xmlns:a16="http://schemas.microsoft.com/office/drawing/2014/main" id="{D3236464-2606-33D5-2260-530F95DFAF5E}"/>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8" name="Ovale 7">
            <a:extLst>
              <a:ext uri="{FF2B5EF4-FFF2-40B4-BE49-F238E27FC236}">
                <a16:creationId xmlns:a16="http://schemas.microsoft.com/office/drawing/2014/main" id="{EE1B1A17-19AF-7251-B111-D63DE108BC30}"/>
              </a:ext>
            </a:extLst>
          </p:cNvPr>
          <p:cNvSpPr/>
          <p:nvPr/>
        </p:nvSpPr>
        <p:spPr>
          <a:xfrm>
            <a:off x="4376010" y="3399359"/>
            <a:ext cx="646997" cy="613558"/>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diritto 12">
            <a:extLst>
              <a:ext uri="{FF2B5EF4-FFF2-40B4-BE49-F238E27FC236}">
                <a16:creationId xmlns:a16="http://schemas.microsoft.com/office/drawing/2014/main" id="{947DC576-D112-AAC8-BBCD-7A6627F10DA1}"/>
              </a:ext>
            </a:extLst>
          </p:cNvPr>
          <p:cNvCxnSpPr>
            <a:cxnSpLocks/>
          </p:cNvCxnSpPr>
          <p:nvPr/>
        </p:nvCxnSpPr>
        <p:spPr>
          <a:xfrm flipV="1">
            <a:off x="1749258" y="3725640"/>
            <a:ext cx="3040456" cy="2425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539F8D7C-0E83-17F2-DFB3-5C44534F0194}"/>
              </a:ext>
            </a:extLst>
          </p:cNvPr>
          <p:cNvSpPr txBox="1"/>
          <p:nvPr/>
        </p:nvSpPr>
        <p:spPr>
          <a:xfrm>
            <a:off x="778919" y="1330862"/>
            <a:ext cx="4573111" cy="120032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Esportazione del Dataset</a:t>
            </a:r>
            <a:r>
              <a:rPr lang="it-IT" sz="1600" dirty="0">
                <a:solidFill>
                  <a:schemeClr val="bg2"/>
                </a:solidFill>
              </a:rPr>
              <a:t>:</a:t>
            </a:r>
          </a:p>
          <a:p>
            <a:r>
              <a:rPr lang="it-IT" sz="800" b="1" dirty="0">
                <a:solidFill>
                  <a:schemeClr val="bg2"/>
                </a:solidFill>
              </a:rPr>
              <a:t> </a:t>
            </a:r>
            <a:endParaRPr lang="it-IT" sz="1600" dirty="0">
              <a:solidFill>
                <a:schemeClr val="bg2"/>
              </a:solidFill>
            </a:endParaRPr>
          </a:p>
          <a:p>
            <a:r>
              <a:rPr lang="it-IT" sz="1600" dirty="0">
                <a:solidFill>
                  <a:schemeClr val="bg2"/>
                </a:solidFill>
              </a:rPr>
              <a:t>Salva il dataset finale con le caratteristiche selezionate in un file parquet per utilizzi futuri</a:t>
            </a:r>
            <a:r>
              <a:rPr lang="it-IT" sz="1100" dirty="0"/>
              <a:t>.</a:t>
            </a:r>
          </a:p>
        </p:txBody>
      </p:sp>
      <p:cxnSp>
        <p:nvCxnSpPr>
          <p:cNvPr id="23" name="Connettore diritto 22">
            <a:extLst>
              <a:ext uri="{FF2B5EF4-FFF2-40B4-BE49-F238E27FC236}">
                <a16:creationId xmlns:a16="http://schemas.microsoft.com/office/drawing/2014/main" id="{7A2964D7-46FC-1DEA-8D13-5E6AF5413925}"/>
              </a:ext>
            </a:extLst>
          </p:cNvPr>
          <p:cNvCxnSpPr/>
          <p:nvPr/>
        </p:nvCxnSpPr>
        <p:spPr>
          <a:xfrm flipV="1">
            <a:off x="3173597" y="3706463"/>
            <a:ext cx="0" cy="70498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CasellaDiTesto 23">
            <a:extLst>
              <a:ext uri="{FF2B5EF4-FFF2-40B4-BE49-F238E27FC236}">
                <a16:creationId xmlns:a16="http://schemas.microsoft.com/office/drawing/2014/main" id="{8E4BBBCB-3616-61A7-C7E7-124A5E8B27FD}"/>
              </a:ext>
            </a:extLst>
          </p:cNvPr>
          <p:cNvSpPr txBox="1"/>
          <p:nvPr/>
        </p:nvSpPr>
        <p:spPr>
          <a:xfrm>
            <a:off x="1153886" y="4398752"/>
            <a:ext cx="3917357" cy="120032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Visualizzazione della Correlazione</a:t>
            </a:r>
            <a:r>
              <a:rPr lang="it-IT" sz="1600" dirty="0">
                <a:solidFill>
                  <a:schemeClr val="bg2"/>
                </a:solidFill>
              </a:rPr>
              <a:t>:</a:t>
            </a:r>
          </a:p>
          <a:p>
            <a:r>
              <a:rPr lang="it-IT" sz="800" b="1" dirty="0">
                <a:solidFill>
                  <a:schemeClr val="bg2"/>
                </a:solidFill>
              </a:rPr>
              <a:t> </a:t>
            </a:r>
            <a:endParaRPr lang="it-IT" sz="1600" dirty="0">
              <a:solidFill>
                <a:schemeClr val="bg2"/>
              </a:solidFill>
            </a:endParaRPr>
          </a:p>
          <a:p>
            <a:r>
              <a:rPr lang="it-IT" sz="1600" dirty="0">
                <a:solidFill>
                  <a:schemeClr val="bg2"/>
                </a:solidFill>
              </a:rPr>
              <a:t>Crea e salva una heatmap che mostra la matrice di correlazione</a:t>
            </a:r>
            <a:endParaRPr lang="it-IT" sz="2400" dirty="0">
              <a:solidFill>
                <a:schemeClr val="bg2"/>
              </a:solidFill>
            </a:endParaRPr>
          </a:p>
        </p:txBody>
      </p:sp>
      <p:cxnSp>
        <p:nvCxnSpPr>
          <p:cNvPr id="27" name="Connettore diritto 26">
            <a:extLst>
              <a:ext uri="{FF2B5EF4-FFF2-40B4-BE49-F238E27FC236}">
                <a16:creationId xmlns:a16="http://schemas.microsoft.com/office/drawing/2014/main" id="{FA544930-F7A2-1F5E-CCD4-B29B6FC1928D}"/>
              </a:ext>
            </a:extLst>
          </p:cNvPr>
          <p:cNvCxnSpPr>
            <a:cxnSpLocks/>
          </p:cNvCxnSpPr>
          <p:nvPr/>
        </p:nvCxnSpPr>
        <p:spPr>
          <a:xfrm>
            <a:off x="4653967" y="2548615"/>
            <a:ext cx="0" cy="85074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Ovale 8">
            <a:extLst>
              <a:ext uri="{FF2B5EF4-FFF2-40B4-BE49-F238E27FC236}">
                <a16:creationId xmlns:a16="http://schemas.microsoft.com/office/drawing/2014/main" id="{BCC74761-5F0A-F594-5C55-93F8A4F93FD0}"/>
              </a:ext>
            </a:extLst>
          </p:cNvPr>
          <p:cNvSpPr/>
          <p:nvPr/>
        </p:nvSpPr>
        <p:spPr>
          <a:xfrm>
            <a:off x="2982163" y="3548618"/>
            <a:ext cx="382870" cy="355600"/>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Elemento grafico 10" descr="Interrompi con riempimento a tinta unita">
            <a:extLst>
              <a:ext uri="{FF2B5EF4-FFF2-40B4-BE49-F238E27FC236}">
                <a16:creationId xmlns:a16="http://schemas.microsoft.com/office/drawing/2014/main" id="{AA9699EE-CB46-EE66-F388-54EC5F6F96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3764" y="3548618"/>
            <a:ext cx="311487" cy="311487"/>
          </a:xfrm>
          <a:prstGeom prst="rect">
            <a:avLst/>
          </a:prstGeom>
        </p:spPr>
      </p:pic>
      <p:pic>
        <p:nvPicPr>
          <p:cNvPr id="14" name="Elemento grafico 13" descr="Direzione contorno">
            <a:extLst>
              <a:ext uri="{FF2B5EF4-FFF2-40B4-BE49-F238E27FC236}">
                <a16:creationId xmlns:a16="http://schemas.microsoft.com/office/drawing/2014/main" id="{68330A52-5B14-371F-2974-D409CBE85E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17637">
            <a:off x="898673" y="3307854"/>
            <a:ext cx="914400" cy="914400"/>
          </a:xfrm>
          <a:prstGeom prst="rect">
            <a:avLst/>
          </a:prstGeom>
        </p:spPr>
      </p:pic>
      <p:cxnSp>
        <p:nvCxnSpPr>
          <p:cNvPr id="18" name="Connettore diritto 17">
            <a:extLst>
              <a:ext uri="{FF2B5EF4-FFF2-40B4-BE49-F238E27FC236}">
                <a16:creationId xmlns:a16="http://schemas.microsoft.com/office/drawing/2014/main" id="{FC110136-6567-5390-7E44-BF4B02E4E6A9}"/>
              </a:ext>
            </a:extLst>
          </p:cNvPr>
          <p:cNvCxnSpPr>
            <a:cxnSpLocks/>
          </p:cNvCxnSpPr>
          <p:nvPr/>
        </p:nvCxnSpPr>
        <p:spPr>
          <a:xfrm>
            <a:off x="0" y="3755529"/>
            <a:ext cx="1326700" cy="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pic>
        <p:nvPicPr>
          <p:cNvPr id="31" name="Immagine 30" descr="Immagine che contiene schermata, Rettangolo, quadrato, modello&#10;&#10;Descrizione generata automaticamente">
            <a:extLst>
              <a:ext uri="{FF2B5EF4-FFF2-40B4-BE49-F238E27FC236}">
                <a16:creationId xmlns:a16="http://schemas.microsoft.com/office/drawing/2014/main" id="{582B08F4-D50F-3DA6-3735-269147E6A895}"/>
              </a:ext>
            </a:extLst>
          </p:cNvPr>
          <p:cNvPicPr>
            <a:picLocks noChangeAspect="1"/>
          </p:cNvPicPr>
          <p:nvPr/>
        </p:nvPicPr>
        <p:blipFill>
          <a:blip r:embed="rId7">
            <a:alphaModFix/>
          </a:blip>
          <a:srcRect l="4183" r="5865"/>
          <a:stretch/>
        </p:blipFill>
        <p:spPr>
          <a:xfrm>
            <a:off x="5710806" y="1394592"/>
            <a:ext cx="6031298" cy="5028765"/>
          </a:xfrm>
          <a:prstGeom prst="rect">
            <a:avLst/>
          </a:prstGeom>
        </p:spPr>
      </p:pic>
      <p:sp>
        <p:nvSpPr>
          <p:cNvPr id="34" name="Rettangolo 33">
            <a:extLst>
              <a:ext uri="{FF2B5EF4-FFF2-40B4-BE49-F238E27FC236}">
                <a16:creationId xmlns:a16="http://schemas.microsoft.com/office/drawing/2014/main" id="{4FB8F6FF-CDC8-D285-2F66-072E15BD4912}"/>
              </a:ext>
            </a:extLst>
          </p:cNvPr>
          <p:cNvSpPr/>
          <p:nvPr/>
        </p:nvSpPr>
        <p:spPr>
          <a:xfrm>
            <a:off x="5681054" y="1394592"/>
            <a:ext cx="6061050" cy="5036925"/>
          </a:xfrm>
          <a:prstGeom prst="rect">
            <a:avLst/>
          </a:prstGeom>
          <a:noFill/>
          <a:ln w="28575">
            <a:solidFill>
              <a:srgbClr val="254A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5" name="Connettore diritto 34">
            <a:extLst>
              <a:ext uri="{FF2B5EF4-FFF2-40B4-BE49-F238E27FC236}">
                <a16:creationId xmlns:a16="http://schemas.microsoft.com/office/drawing/2014/main" id="{F8431CDD-3C66-54EB-5F15-090D3759AD98}"/>
              </a:ext>
            </a:extLst>
          </p:cNvPr>
          <p:cNvCxnSpPr>
            <a:cxnSpLocks/>
          </p:cNvCxnSpPr>
          <p:nvPr/>
        </p:nvCxnSpPr>
        <p:spPr>
          <a:xfrm>
            <a:off x="5066528" y="4976004"/>
            <a:ext cx="614526" cy="0"/>
          </a:xfrm>
          <a:prstGeom prst="line">
            <a:avLst/>
          </a:prstGeom>
          <a:ln w="28575" cap="flat" cmpd="sng" algn="ctr">
            <a:solidFill>
              <a:srgbClr val="254A8E"/>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6906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23" name="Immagine 22" descr="Immagine che contiene diagramma, testo, schermata, Diagramma&#10;&#10;Descrizione generata automaticamente">
            <a:extLst>
              <a:ext uri="{FF2B5EF4-FFF2-40B4-BE49-F238E27FC236}">
                <a16:creationId xmlns:a16="http://schemas.microsoft.com/office/drawing/2014/main" id="{7DFBCAC2-42EE-434E-6125-72CEE9B59B08}"/>
              </a:ext>
            </a:extLst>
          </p:cNvPr>
          <p:cNvPicPr>
            <a:picLocks noChangeAspect="1"/>
          </p:cNvPicPr>
          <p:nvPr/>
        </p:nvPicPr>
        <p:blipFill>
          <a:blip r:embed="rId3"/>
          <a:stretch>
            <a:fillRect/>
          </a:stretch>
        </p:blipFill>
        <p:spPr>
          <a:xfrm>
            <a:off x="6351779" y="3279540"/>
            <a:ext cx="5594618" cy="3354640"/>
          </a:xfrm>
          <a:prstGeom prst="rect">
            <a:avLst/>
          </a:prstGeom>
        </p:spPr>
      </p:pic>
      <p:sp>
        <p:nvSpPr>
          <p:cNvPr id="2" name="Titolo 1">
            <a:extLst>
              <a:ext uri="{FF2B5EF4-FFF2-40B4-BE49-F238E27FC236}">
                <a16:creationId xmlns:a16="http://schemas.microsoft.com/office/drawing/2014/main" id="{E148E9D5-7794-ADF4-1658-040C9B7BA378}"/>
              </a:ext>
            </a:extLst>
          </p:cNvPr>
          <p:cNvSpPr txBox="1">
            <a:spLocks/>
          </p:cNvSpPr>
          <p:nvPr/>
        </p:nvSpPr>
        <p:spPr>
          <a:xfrm>
            <a:off x="442630" y="982589"/>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en-GB" sz="1400" i="0" dirty="0">
              <a:latin typeface="+mn-lt"/>
            </a:endParaRPr>
          </a:p>
          <a:p>
            <a:endParaRPr lang="it-IT" sz="1400" i="0" dirty="0">
              <a:latin typeface="+mn-lt"/>
            </a:endParaRPr>
          </a:p>
        </p:txBody>
      </p:sp>
      <p:sp>
        <p:nvSpPr>
          <p:cNvPr id="3" name="Pentagono 3">
            <a:extLst>
              <a:ext uri="{FF2B5EF4-FFF2-40B4-BE49-F238E27FC236}">
                <a16:creationId xmlns:a16="http://schemas.microsoft.com/office/drawing/2014/main" id="{45FE1339-D24B-076A-7AFA-DA974D5CFCF9}"/>
              </a:ext>
            </a:extLst>
          </p:cNvPr>
          <p:cNvSpPr/>
          <p:nvPr/>
        </p:nvSpPr>
        <p:spPr>
          <a:xfrm>
            <a:off x="0" y="0"/>
            <a:ext cx="826225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Extraction</a:t>
            </a:r>
          </a:p>
        </p:txBody>
      </p:sp>
      <p:sp>
        <p:nvSpPr>
          <p:cNvPr id="4" name="CasellaDiTesto 3">
            <a:extLst>
              <a:ext uri="{FF2B5EF4-FFF2-40B4-BE49-F238E27FC236}">
                <a16:creationId xmlns:a16="http://schemas.microsoft.com/office/drawing/2014/main" id="{8758A12F-D741-F212-0F07-A20A4128BBF9}"/>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6" name="CasellaDiTesto 5">
            <a:extLst>
              <a:ext uri="{FF2B5EF4-FFF2-40B4-BE49-F238E27FC236}">
                <a16:creationId xmlns:a16="http://schemas.microsoft.com/office/drawing/2014/main" id="{C7536FBD-BCBD-8956-BF9D-070DE32DA9C6}"/>
              </a:ext>
            </a:extLst>
          </p:cNvPr>
          <p:cNvSpPr txBox="1"/>
          <p:nvPr/>
        </p:nvSpPr>
        <p:spPr>
          <a:xfrm>
            <a:off x="442630" y="1073454"/>
            <a:ext cx="5272370" cy="1384995"/>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Raggruppamento dei Dati:</a:t>
            </a:r>
          </a:p>
          <a:p>
            <a:r>
              <a:rPr lang="it-IT" sz="400" b="1" dirty="0">
                <a:solidFill>
                  <a:schemeClr val="bg2"/>
                </a:solidFill>
              </a:rPr>
              <a:t>  </a:t>
            </a:r>
          </a:p>
          <a:p>
            <a:r>
              <a:rPr lang="it-IT" sz="1600" dirty="0">
                <a:solidFill>
                  <a:schemeClr val="bg2"/>
                </a:solidFill>
              </a:rPr>
              <a:t>Il codice raggruppa il dataset in base a colonne specifiche [anno, quadrimestre, </a:t>
            </a:r>
            <a:r>
              <a:rPr lang="it-IT" sz="1600" dirty="0" err="1">
                <a:solidFill>
                  <a:schemeClr val="bg2"/>
                </a:solidFill>
              </a:rPr>
              <a:t>fascia_eta</a:t>
            </a:r>
            <a:r>
              <a:rPr lang="it-IT" sz="1600" dirty="0">
                <a:solidFill>
                  <a:schemeClr val="bg2"/>
                </a:solidFill>
              </a:rPr>
              <a:t>, </a:t>
            </a:r>
            <a:r>
              <a:rPr lang="it-IT" sz="1600" dirty="0" err="1">
                <a:solidFill>
                  <a:schemeClr val="bg2"/>
                </a:solidFill>
              </a:rPr>
              <a:t>regione_residenza</a:t>
            </a:r>
            <a:r>
              <a:rPr lang="it-IT" sz="1600" dirty="0">
                <a:solidFill>
                  <a:schemeClr val="bg2"/>
                </a:solidFill>
              </a:rPr>
              <a:t>], contando il numero di servizi per ogni gruppo/anno.</a:t>
            </a:r>
            <a:endParaRPr lang="it-IT" sz="1600" i="0" dirty="0">
              <a:solidFill>
                <a:schemeClr val="bg2"/>
              </a:solidFill>
              <a:highlight>
                <a:srgbClr val="C0C0C0"/>
              </a:highlight>
              <a:latin typeface="+mn-lt"/>
            </a:endParaRPr>
          </a:p>
        </p:txBody>
      </p:sp>
      <p:sp>
        <p:nvSpPr>
          <p:cNvPr id="7" name="CasellaDiTesto 6">
            <a:extLst>
              <a:ext uri="{FF2B5EF4-FFF2-40B4-BE49-F238E27FC236}">
                <a16:creationId xmlns:a16="http://schemas.microsoft.com/office/drawing/2014/main" id="{0B0AAF2C-5B08-EAD6-0B24-2B3A3D99DC64}"/>
              </a:ext>
            </a:extLst>
          </p:cNvPr>
          <p:cNvSpPr txBox="1"/>
          <p:nvPr/>
        </p:nvSpPr>
        <p:spPr>
          <a:xfrm>
            <a:off x="441695" y="2613079"/>
            <a:ext cx="5272370" cy="132343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Calcolo dell’Incremento: </a:t>
            </a:r>
          </a:p>
          <a:p>
            <a:r>
              <a:rPr lang="it-IT" sz="1600" dirty="0">
                <a:solidFill>
                  <a:schemeClr val="bg2"/>
                </a:solidFill>
              </a:rPr>
              <a:t>Calcoliamo l'incremento percentuale per ciascun gruppo tra anni consecutivi, e successivamente si calcola la media degli incrementi percentuali per tutti i gruppi.</a:t>
            </a:r>
          </a:p>
        </p:txBody>
      </p:sp>
      <p:sp>
        <p:nvSpPr>
          <p:cNvPr id="8" name="CasellaDiTesto 7">
            <a:extLst>
              <a:ext uri="{FF2B5EF4-FFF2-40B4-BE49-F238E27FC236}">
                <a16:creationId xmlns:a16="http://schemas.microsoft.com/office/drawing/2014/main" id="{A0BE6B98-2A34-5078-4CC9-E92EA112E82C}"/>
              </a:ext>
            </a:extLst>
          </p:cNvPr>
          <p:cNvSpPr txBox="1"/>
          <p:nvPr/>
        </p:nvSpPr>
        <p:spPr>
          <a:xfrm>
            <a:off x="306397" y="4151236"/>
            <a:ext cx="5598167" cy="236988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Classificazione </a:t>
            </a:r>
          </a:p>
          <a:p>
            <a:r>
              <a:rPr lang="it-IT" sz="1600" b="1" dirty="0">
                <a:solidFill>
                  <a:schemeClr val="bg2"/>
                </a:solidFill>
              </a:rPr>
              <a:t>dell’Incremento:</a:t>
            </a:r>
          </a:p>
          <a:p>
            <a:endParaRPr lang="it-IT" sz="1600" b="1" dirty="0">
              <a:solidFill>
                <a:schemeClr val="bg2"/>
              </a:solidFill>
            </a:endParaRPr>
          </a:p>
          <a:p>
            <a:r>
              <a:rPr lang="it-IT" sz="400" b="1" dirty="0">
                <a:solidFill>
                  <a:schemeClr val="bg2"/>
                </a:solidFill>
              </a:rPr>
              <a:t>  </a:t>
            </a:r>
          </a:p>
          <a:p>
            <a:r>
              <a:rPr lang="it-IT" sz="1600" dirty="0">
                <a:solidFill>
                  <a:schemeClr val="bg2"/>
                </a:solidFill>
              </a:rPr>
              <a:t>Gli incrementi                                                           </a:t>
            </a:r>
          </a:p>
          <a:p>
            <a:r>
              <a:rPr lang="it-IT" sz="1600" dirty="0">
                <a:solidFill>
                  <a:schemeClr val="bg2"/>
                </a:solidFill>
              </a:rPr>
              <a:t>percentuali</a:t>
            </a:r>
          </a:p>
          <a:p>
            <a:r>
              <a:rPr lang="it-IT" sz="1600" dirty="0">
                <a:solidFill>
                  <a:schemeClr val="bg2"/>
                </a:solidFill>
              </a:rPr>
              <a:t>medi vengono </a:t>
            </a:r>
          </a:p>
          <a:p>
            <a:r>
              <a:rPr lang="it-IT" sz="1600" dirty="0">
                <a:solidFill>
                  <a:schemeClr val="bg2"/>
                </a:solidFill>
              </a:rPr>
              <a:t>classificati </a:t>
            </a:r>
          </a:p>
          <a:p>
            <a:r>
              <a:rPr lang="it-IT" sz="1600" dirty="0">
                <a:solidFill>
                  <a:schemeClr val="bg2"/>
                </a:solidFill>
              </a:rPr>
              <a:t>in categorie</a:t>
            </a:r>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19" name="CasellaDiTesto 18">
            <a:extLst>
              <a:ext uri="{FF2B5EF4-FFF2-40B4-BE49-F238E27FC236}">
                <a16:creationId xmlns:a16="http://schemas.microsoft.com/office/drawing/2014/main" id="{A67A38D4-3351-A584-203D-E6FEC85B25DD}"/>
              </a:ext>
            </a:extLst>
          </p:cNvPr>
          <p:cNvSpPr txBox="1"/>
          <p:nvPr/>
        </p:nvSpPr>
        <p:spPr>
          <a:xfrm>
            <a:off x="6326974" y="2808540"/>
            <a:ext cx="5598167" cy="3847207"/>
          </a:xfrm>
          <a:prstGeom prst="rect">
            <a:avLst/>
          </a:prstGeom>
          <a:noFill/>
          <a:ln w="28575">
            <a:solidFill>
              <a:srgbClr val="254A8E"/>
            </a:solidFill>
          </a:ln>
        </p:spPr>
        <p:txBody>
          <a:bodyPr wrap="square" rtlCol="0">
            <a:spAutoFit/>
          </a:bodyPr>
          <a:lstStyle/>
          <a:p>
            <a:r>
              <a:rPr lang="it-IT" sz="1600" b="1" dirty="0">
                <a:solidFill>
                  <a:schemeClr val="bg2"/>
                </a:solidFill>
              </a:rPr>
              <a:t>Visualizzazione:</a:t>
            </a:r>
          </a:p>
          <a:p>
            <a:endParaRPr lang="it-IT" sz="1600" b="1" dirty="0">
              <a:solidFill>
                <a:schemeClr val="bg2"/>
              </a:solidFill>
            </a:endParaRPr>
          </a:p>
          <a:p>
            <a:r>
              <a:rPr lang="it-IT" sz="400" b="1" dirty="0">
                <a:solidFill>
                  <a:schemeClr val="bg2"/>
                </a:solidFill>
              </a:rPr>
              <a:t>  </a:t>
            </a: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20" name="CasellaDiTesto 19">
            <a:extLst>
              <a:ext uri="{FF2B5EF4-FFF2-40B4-BE49-F238E27FC236}">
                <a16:creationId xmlns:a16="http://schemas.microsoft.com/office/drawing/2014/main" id="{A38E0BD7-A240-2567-F868-DA30BBAFF247}"/>
              </a:ext>
            </a:extLst>
          </p:cNvPr>
          <p:cNvSpPr txBox="1"/>
          <p:nvPr/>
        </p:nvSpPr>
        <p:spPr>
          <a:xfrm>
            <a:off x="6438539" y="1653056"/>
            <a:ext cx="5375038" cy="892552"/>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Integrazione nel dataset</a:t>
            </a:r>
            <a:r>
              <a:rPr lang="it-IT" sz="1600" dirty="0">
                <a:solidFill>
                  <a:schemeClr val="bg2"/>
                </a:solidFill>
              </a:rPr>
              <a:t>:</a:t>
            </a:r>
          </a:p>
          <a:p>
            <a:r>
              <a:rPr lang="it-IT" sz="400" b="1" dirty="0">
                <a:solidFill>
                  <a:schemeClr val="bg2"/>
                </a:solidFill>
              </a:rPr>
              <a:t>  </a:t>
            </a:r>
          </a:p>
          <a:p>
            <a:r>
              <a:rPr lang="it-IT" sz="1600" dirty="0">
                <a:solidFill>
                  <a:schemeClr val="bg2"/>
                </a:solidFill>
              </a:rPr>
              <a:t>La classificazione degli incrementi viene aggiunta al dataset originale.</a:t>
            </a:r>
          </a:p>
        </p:txBody>
      </p:sp>
      <p:sp>
        <p:nvSpPr>
          <p:cNvPr id="21" name="CasellaDiTesto 20">
            <a:extLst>
              <a:ext uri="{FF2B5EF4-FFF2-40B4-BE49-F238E27FC236}">
                <a16:creationId xmlns:a16="http://schemas.microsoft.com/office/drawing/2014/main" id="{92EDEC11-CFA4-3745-B81C-D041C521E288}"/>
              </a:ext>
            </a:extLst>
          </p:cNvPr>
          <p:cNvSpPr txBox="1"/>
          <p:nvPr/>
        </p:nvSpPr>
        <p:spPr>
          <a:xfrm>
            <a:off x="7555613" y="1011721"/>
            <a:ext cx="3140890" cy="40011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Esportazione del risultato</a:t>
            </a:r>
            <a:endParaRPr lang="it-IT" sz="1600" dirty="0">
              <a:solidFill>
                <a:schemeClr val="bg2"/>
              </a:solidFill>
            </a:endParaRPr>
          </a:p>
          <a:p>
            <a:r>
              <a:rPr lang="it-IT" sz="400" b="1" dirty="0">
                <a:solidFill>
                  <a:schemeClr val="bg2"/>
                </a:solidFill>
              </a:rPr>
              <a:t>  </a:t>
            </a:r>
          </a:p>
        </p:txBody>
      </p:sp>
      <p:cxnSp>
        <p:nvCxnSpPr>
          <p:cNvPr id="26" name="Connettore diritto 25">
            <a:extLst>
              <a:ext uri="{FF2B5EF4-FFF2-40B4-BE49-F238E27FC236}">
                <a16:creationId xmlns:a16="http://schemas.microsoft.com/office/drawing/2014/main" id="{071BB60C-9361-4FC4-88AD-DA174A2C8A52}"/>
              </a:ext>
            </a:extLst>
          </p:cNvPr>
          <p:cNvCxnSpPr>
            <a:cxnSpLocks/>
          </p:cNvCxnSpPr>
          <p:nvPr/>
        </p:nvCxnSpPr>
        <p:spPr>
          <a:xfrm flipV="1">
            <a:off x="3010311" y="2458449"/>
            <a:ext cx="0" cy="154630"/>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Connettore diritto 27">
            <a:extLst>
              <a:ext uri="{FF2B5EF4-FFF2-40B4-BE49-F238E27FC236}">
                <a16:creationId xmlns:a16="http://schemas.microsoft.com/office/drawing/2014/main" id="{3AFBFF7C-E93B-2F6A-5952-29E6B2717C9A}"/>
              </a:ext>
            </a:extLst>
          </p:cNvPr>
          <p:cNvCxnSpPr>
            <a:cxnSpLocks/>
            <a:endCxn id="7" idx="2"/>
          </p:cNvCxnSpPr>
          <p:nvPr/>
        </p:nvCxnSpPr>
        <p:spPr>
          <a:xfrm flipH="1" flipV="1">
            <a:off x="3077880" y="3936518"/>
            <a:ext cx="8632" cy="214718"/>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Connettore diritto 29">
            <a:extLst>
              <a:ext uri="{FF2B5EF4-FFF2-40B4-BE49-F238E27FC236}">
                <a16:creationId xmlns:a16="http://schemas.microsoft.com/office/drawing/2014/main" id="{503C5C19-A7C8-47CD-59E4-B58001204439}"/>
              </a:ext>
            </a:extLst>
          </p:cNvPr>
          <p:cNvCxnSpPr>
            <a:cxnSpLocks/>
          </p:cNvCxnSpPr>
          <p:nvPr/>
        </p:nvCxnSpPr>
        <p:spPr>
          <a:xfrm flipV="1">
            <a:off x="9073655" y="2545608"/>
            <a:ext cx="0" cy="262932"/>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Connettore diritto 31">
            <a:extLst>
              <a:ext uri="{FF2B5EF4-FFF2-40B4-BE49-F238E27FC236}">
                <a16:creationId xmlns:a16="http://schemas.microsoft.com/office/drawing/2014/main" id="{8F49D4DA-B046-F995-BB84-FD2611530DA9}"/>
              </a:ext>
            </a:extLst>
          </p:cNvPr>
          <p:cNvCxnSpPr>
            <a:cxnSpLocks/>
          </p:cNvCxnSpPr>
          <p:nvPr/>
        </p:nvCxnSpPr>
        <p:spPr>
          <a:xfrm flipV="1">
            <a:off x="9073655" y="1411831"/>
            <a:ext cx="0" cy="241225"/>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Connettore diritto 33">
            <a:extLst>
              <a:ext uri="{FF2B5EF4-FFF2-40B4-BE49-F238E27FC236}">
                <a16:creationId xmlns:a16="http://schemas.microsoft.com/office/drawing/2014/main" id="{CE3C3DD9-34EF-0ED2-B040-DAD2DCC7F0E5}"/>
              </a:ext>
            </a:extLst>
          </p:cNvPr>
          <p:cNvCxnSpPr>
            <a:cxnSpLocks/>
          </p:cNvCxnSpPr>
          <p:nvPr/>
        </p:nvCxnSpPr>
        <p:spPr>
          <a:xfrm flipH="1">
            <a:off x="5873004" y="5317549"/>
            <a:ext cx="407803" cy="0"/>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ttangolo 35">
            <a:extLst>
              <a:ext uri="{FF2B5EF4-FFF2-40B4-BE49-F238E27FC236}">
                <a16:creationId xmlns:a16="http://schemas.microsoft.com/office/drawing/2014/main" id="{12347E24-C211-B410-0CA8-C98030A461E6}"/>
              </a:ext>
            </a:extLst>
          </p:cNvPr>
          <p:cNvSpPr/>
          <p:nvPr/>
        </p:nvSpPr>
        <p:spPr>
          <a:xfrm>
            <a:off x="5474417" y="98258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CasellaDiTesto 37">
            <a:extLst>
              <a:ext uri="{FF2B5EF4-FFF2-40B4-BE49-F238E27FC236}">
                <a16:creationId xmlns:a16="http://schemas.microsoft.com/office/drawing/2014/main" id="{F37962FC-D795-7974-336D-424E21290314}"/>
              </a:ext>
            </a:extLst>
          </p:cNvPr>
          <p:cNvSpPr txBox="1"/>
          <p:nvPr/>
        </p:nvSpPr>
        <p:spPr>
          <a:xfrm>
            <a:off x="5521702" y="950166"/>
            <a:ext cx="354584" cy="461665"/>
          </a:xfrm>
          <a:prstGeom prst="rect">
            <a:avLst/>
          </a:prstGeom>
          <a:noFill/>
        </p:spPr>
        <p:txBody>
          <a:bodyPr wrap="none" rtlCol="0">
            <a:spAutoFit/>
          </a:bodyPr>
          <a:lstStyle/>
          <a:p>
            <a:r>
              <a:rPr lang="it-IT" sz="2400" dirty="0"/>
              <a:t>1</a:t>
            </a:r>
          </a:p>
        </p:txBody>
      </p:sp>
      <p:sp>
        <p:nvSpPr>
          <p:cNvPr id="40" name="Rettangolo 39">
            <a:extLst>
              <a:ext uri="{FF2B5EF4-FFF2-40B4-BE49-F238E27FC236}">
                <a16:creationId xmlns:a16="http://schemas.microsoft.com/office/drawing/2014/main" id="{1543561D-5D2D-6736-149C-34850B4331ED}"/>
              </a:ext>
            </a:extLst>
          </p:cNvPr>
          <p:cNvSpPr/>
          <p:nvPr/>
        </p:nvSpPr>
        <p:spPr>
          <a:xfrm>
            <a:off x="5478691" y="252693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ttangolo 41">
            <a:extLst>
              <a:ext uri="{FF2B5EF4-FFF2-40B4-BE49-F238E27FC236}">
                <a16:creationId xmlns:a16="http://schemas.microsoft.com/office/drawing/2014/main" id="{0BED4961-0BDF-4713-1307-4EFA956A8E57}"/>
              </a:ext>
            </a:extLst>
          </p:cNvPr>
          <p:cNvSpPr/>
          <p:nvPr/>
        </p:nvSpPr>
        <p:spPr>
          <a:xfrm>
            <a:off x="5442857" y="98258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Rettangolo 42">
            <a:extLst>
              <a:ext uri="{FF2B5EF4-FFF2-40B4-BE49-F238E27FC236}">
                <a16:creationId xmlns:a16="http://schemas.microsoft.com/office/drawing/2014/main" id="{4963F938-7FDB-C7CE-B609-AE1968EDBE88}"/>
              </a:ext>
            </a:extLst>
          </p:cNvPr>
          <p:cNvSpPr/>
          <p:nvPr/>
        </p:nvSpPr>
        <p:spPr>
          <a:xfrm>
            <a:off x="10696503" y="1000835"/>
            <a:ext cx="430147" cy="410996"/>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EBD80464-E300-C138-A28A-55580F901F22}"/>
              </a:ext>
            </a:extLst>
          </p:cNvPr>
          <p:cNvSpPr/>
          <p:nvPr/>
        </p:nvSpPr>
        <p:spPr>
          <a:xfrm>
            <a:off x="11489424" y="1431434"/>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69B535FF-2901-3ECE-531F-876CC5B19403}"/>
              </a:ext>
            </a:extLst>
          </p:cNvPr>
          <p:cNvSpPr/>
          <p:nvPr/>
        </p:nvSpPr>
        <p:spPr>
          <a:xfrm>
            <a:off x="11495929" y="2822167"/>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CasellaDiTesto 47">
            <a:extLst>
              <a:ext uri="{FF2B5EF4-FFF2-40B4-BE49-F238E27FC236}">
                <a16:creationId xmlns:a16="http://schemas.microsoft.com/office/drawing/2014/main" id="{8FD780C7-DFC6-EAF0-E265-CF7AA43500B1}"/>
              </a:ext>
            </a:extLst>
          </p:cNvPr>
          <p:cNvSpPr txBox="1"/>
          <p:nvPr/>
        </p:nvSpPr>
        <p:spPr>
          <a:xfrm>
            <a:off x="5496649" y="950475"/>
            <a:ext cx="354584" cy="461665"/>
          </a:xfrm>
          <a:prstGeom prst="rect">
            <a:avLst/>
          </a:prstGeom>
          <a:noFill/>
        </p:spPr>
        <p:txBody>
          <a:bodyPr wrap="none" rtlCol="0">
            <a:spAutoFit/>
          </a:bodyPr>
          <a:lstStyle/>
          <a:p>
            <a:r>
              <a:rPr lang="it-IT" sz="2400" dirty="0"/>
              <a:t>1</a:t>
            </a:r>
          </a:p>
        </p:txBody>
      </p:sp>
      <p:sp>
        <p:nvSpPr>
          <p:cNvPr id="49" name="CasellaDiTesto 48">
            <a:extLst>
              <a:ext uri="{FF2B5EF4-FFF2-40B4-BE49-F238E27FC236}">
                <a16:creationId xmlns:a16="http://schemas.microsoft.com/office/drawing/2014/main" id="{63FBD575-0BB3-0D40-89A7-D3693A79460D}"/>
              </a:ext>
            </a:extLst>
          </p:cNvPr>
          <p:cNvSpPr txBox="1"/>
          <p:nvPr/>
        </p:nvSpPr>
        <p:spPr>
          <a:xfrm>
            <a:off x="5529151" y="2494321"/>
            <a:ext cx="354584" cy="461665"/>
          </a:xfrm>
          <a:prstGeom prst="rect">
            <a:avLst/>
          </a:prstGeom>
          <a:noFill/>
        </p:spPr>
        <p:txBody>
          <a:bodyPr wrap="none" rtlCol="0">
            <a:spAutoFit/>
          </a:bodyPr>
          <a:lstStyle/>
          <a:p>
            <a:r>
              <a:rPr lang="it-IT" sz="2400" dirty="0"/>
              <a:t>2</a:t>
            </a:r>
          </a:p>
        </p:txBody>
      </p:sp>
      <p:sp>
        <p:nvSpPr>
          <p:cNvPr id="51" name="CasellaDiTesto 50">
            <a:extLst>
              <a:ext uri="{FF2B5EF4-FFF2-40B4-BE49-F238E27FC236}">
                <a16:creationId xmlns:a16="http://schemas.microsoft.com/office/drawing/2014/main" id="{03DD6902-5CC3-1FD9-BDA2-CAD8682E6894}"/>
              </a:ext>
            </a:extLst>
          </p:cNvPr>
          <p:cNvSpPr txBox="1"/>
          <p:nvPr/>
        </p:nvSpPr>
        <p:spPr>
          <a:xfrm>
            <a:off x="11533710" y="2801663"/>
            <a:ext cx="354584" cy="461665"/>
          </a:xfrm>
          <a:prstGeom prst="rect">
            <a:avLst/>
          </a:prstGeom>
          <a:noFill/>
        </p:spPr>
        <p:txBody>
          <a:bodyPr wrap="none" rtlCol="0">
            <a:spAutoFit/>
          </a:bodyPr>
          <a:lstStyle/>
          <a:p>
            <a:r>
              <a:rPr lang="it-IT" sz="2400" dirty="0"/>
              <a:t>4</a:t>
            </a:r>
          </a:p>
        </p:txBody>
      </p:sp>
      <p:pic>
        <p:nvPicPr>
          <p:cNvPr id="5" name="Immagine 4">
            <a:extLst>
              <a:ext uri="{FF2B5EF4-FFF2-40B4-BE49-F238E27FC236}">
                <a16:creationId xmlns:a16="http://schemas.microsoft.com/office/drawing/2014/main" id="{74522839-B9A3-0E5B-8EC0-4E620C3A62A1}"/>
              </a:ext>
            </a:extLst>
          </p:cNvPr>
          <p:cNvPicPr>
            <a:picLocks noChangeAspect="1"/>
          </p:cNvPicPr>
          <p:nvPr/>
        </p:nvPicPr>
        <p:blipFill>
          <a:blip r:embed="rId4"/>
          <a:stretch>
            <a:fillRect/>
          </a:stretch>
        </p:blipFill>
        <p:spPr>
          <a:xfrm>
            <a:off x="2282258" y="4170667"/>
            <a:ext cx="3601477" cy="2331017"/>
          </a:xfrm>
          <a:prstGeom prst="rect">
            <a:avLst/>
          </a:prstGeom>
        </p:spPr>
      </p:pic>
      <p:sp>
        <p:nvSpPr>
          <p:cNvPr id="52" name="CasellaDiTesto 51">
            <a:extLst>
              <a:ext uri="{FF2B5EF4-FFF2-40B4-BE49-F238E27FC236}">
                <a16:creationId xmlns:a16="http://schemas.microsoft.com/office/drawing/2014/main" id="{9CA14FAE-DD7F-8DC1-69AC-8DE52C18E233}"/>
              </a:ext>
            </a:extLst>
          </p:cNvPr>
          <p:cNvSpPr txBox="1"/>
          <p:nvPr/>
        </p:nvSpPr>
        <p:spPr>
          <a:xfrm>
            <a:off x="11527206" y="1400656"/>
            <a:ext cx="354584" cy="461665"/>
          </a:xfrm>
          <a:prstGeom prst="rect">
            <a:avLst/>
          </a:prstGeom>
          <a:noFill/>
        </p:spPr>
        <p:txBody>
          <a:bodyPr wrap="none" rtlCol="0">
            <a:spAutoFit/>
          </a:bodyPr>
          <a:lstStyle/>
          <a:p>
            <a:r>
              <a:rPr lang="it-IT" sz="2400" dirty="0"/>
              <a:t>5</a:t>
            </a:r>
          </a:p>
        </p:txBody>
      </p:sp>
      <p:sp>
        <p:nvSpPr>
          <p:cNvPr id="53" name="CasellaDiTesto 52">
            <a:extLst>
              <a:ext uri="{FF2B5EF4-FFF2-40B4-BE49-F238E27FC236}">
                <a16:creationId xmlns:a16="http://schemas.microsoft.com/office/drawing/2014/main" id="{1161F449-2910-182F-07B3-51B6B2BEDC8B}"/>
              </a:ext>
            </a:extLst>
          </p:cNvPr>
          <p:cNvSpPr txBox="1"/>
          <p:nvPr/>
        </p:nvSpPr>
        <p:spPr>
          <a:xfrm>
            <a:off x="10736638" y="975500"/>
            <a:ext cx="354584" cy="461665"/>
          </a:xfrm>
          <a:prstGeom prst="rect">
            <a:avLst/>
          </a:prstGeom>
          <a:noFill/>
        </p:spPr>
        <p:txBody>
          <a:bodyPr wrap="none" rtlCol="0">
            <a:spAutoFit/>
          </a:bodyPr>
          <a:lstStyle/>
          <a:p>
            <a:r>
              <a:rPr lang="it-IT" sz="2400" dirty="0"/>
              <a:t>6</a:t>
            </a:r>
          </a:p>
        </p:txBody>
      </p:sp>
      <p:sp>
        <p:nvSpPr>
          <p:cNvPr id="41" name="Rettangolo 40">
            <a:extLst>
              <a:ext uri="{FF2B5EF4-FFF2-40B4-BE49-F238E27FC236}">
                <a16:creationId xmlns:a16="http://schemas.microsoft.com/office/drawing/2014/main" id="{304BADD3-89F9-9ABF-F8F0-26276B8C4A5C}"/>
              </a:ext>
            </a:extLst>
          </p:cNvPr>
          <p:cNvSpPr/>
          <p:nvPr/>
        </p:nvSpPr>
        <p:spPr>
          <a:xfrm>
            <a:off x="5491715" y="6124633"/>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CasellaDiTesto 49">
            <a:extLst>
              <a:ext uri="{FF2B5EF4-FFF2-40B4-BE49-F238E27FC236}">
                <a16:creationId xmlns:a16="http://schemas.microsoft.com/office/drawing/2014/main" id="{FA55F705-57DA-18FA-1C24-FED8C49CE6EE}"/>
              </a:ext>
            </a:extLst>
          </p:cNvPr>
          <p:cNvSpPr txBox="1"/>
          <p:nvPr/>
        </p:nvSpPr>
        <p:spPr>
          <a:xfrm>
            <a:off x="5507857" y="6077881"/>
            <a:ext cx="354584" cy="461665"/>
          </a:xfrm>
          <a:prstGeom prst="rect">
            <a:avLst/>
          </a:prstGeom>
          <a:noFill/>
        </p:spPr>
        <p:txBody>
          <a:bodyPr wrap="none" rtlCol="0">
            <a:spAutoFit/>
          </a:bodyPr>
          <a:lstStyle/>
          <a:p>
            <a:r>
              <a:rPr lang="it-IT" sz="2400" dirty="0"/>
              <a:t>3</a:t>
            </a:r>
          </a:p>
        </p:txBody>
      </p:sp>
    </p:spTree>
    <p:extLst>
      <p:ext uri="{BB962C8B-B14F-4D97-AF65-F5344CB8AC3E}">
        <p14:creationId xmlns:p14="http://schemas.microsoft.com/office/powerpoint/2010/main" val="292999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11" name="Immagine 10" descr="Immagine che contiene testo, diagramma, schermata, Rettangolo&#10;&#10;Descrizione generata automaticamente">
            <a:extLst>
              <a:ext uri="{FF2B5EF4-FFF2-40B4-BE49-F238E27FC236}">
                <a16:creationId xmlns:a16="http://schemas.microsoft.com/office/drawing/2014/main" id="{0CDABE39-71A2-826F-CF2E-DD4B61FDFA42}"/>
              </a:ext>
            </a:extLst>
          </p:cNvPr>
          <p:cNvPicPr>
            <a:picLocks noChangeAspect="1"/>
          </p:cNvPicPr>
          <p:nvPr/>
        </p:nvPicPr>
        <p:blipFill>
          <a:blip r:embed="rId3"/>
          <a:srcRect l="5371" t="6205" r="3152"/>
          <a:stretch/>
        </p:blipFill>
        <p:spPr>
          <a:xfrm>
            <a:off x="6326974" y="3214420"/>
            <a:ext cx="5558629" cy="3419760"/>
          </a:xfrm>
          <a:prstGeom prst="rect">
            <a:avLst/>
          </a:prstGeom>
        </p:spPr>
      </p:pic>
      <p:sp>
        <p:nvSpPr>
          <p:cNvPr id="2" name="Titolo 1">
            <a:extLst>
              <a:ext uri="{FF2B5EF4-FFF2-40B4-BE49-F238E27FC236}">
                <a16:creationId xmlns:a16="http://schemas.microsoft.com/office/drawing/2014/main" id="{E148E9D5-7794-ADF4-1658-040C9B7BA378}"/>
              </a:ext>
            </a:extLst>
          </p:cNvPr>
          <p:cNvSpPr txBox="1">
            <a:spLocks/>
          </p:cNvSpPr>
          <p:nvPr/>
        </p:nvSpPr>
        <p:spPr>
          <a:xfrm>
            <a:off x="442630" y="982589"/>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en-GB" sz="1400" i="0" dirty="0">
              <a:latin typeface="+mn-lt"/>
            </a:endParaRPr>
          </a:p>
          <a:p>
            <a:endParaRPr lang="it-IT" sz="1400" i="0" dirty="0">
              <a:latin typeface="+mn-lt"/>
            </a:endParaRPr>
          </a:p>
        </p:txBody>
      </p:sp>
      <p:sp>
        <p:nvSpPr>
          <p:cNvPr id="3" name="Pentagono 3">
            <a:extLst>
              <a:ext uri="{FF2B5EF4-FFF2-40B4-BE49-F238E27FC236}">
                <a16:creationId xmlns:a16="http://schemas.microsoft.com/office/drawing/2014/main" id="{45FE1339-D24B-076A-7AFA-DA974D5CFCF9}"/>
              </a:ext>
            </a:extLst>
          </p:cNvPr>
          <p:cNvSpPr/>
          <p:nvPr/>
        </p:nvSpPr>
        <p:spPr>
          <a:xfrm>
            <a:off x="0" y="0"/>
            <a:ext cx="826225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Extraction</a:t>
            </a:r>
          </a:p>
        </p:txBody>
      </p:sp>
      <p:sp>
        <p:nvSpPr>
          <p:cNvPr id="4" name="CasellaDiTesto 3">
            <a:extLst>
              <a:ext uri="{FF2B5EF4-FFF2-40B4-BE49-F238E27FC236}">
                <a16:creationId xmlns:a16="http://schemas.microsoft.com/office/drawing/2014/main" id="{8758A12F-D741-F212-0F07-A20A4128BBF9}"/>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6" name="CasellaDiTesto 5">
            <a:extLst>
              <a:ext uri="{FF2B5EF4-FFF2-40B4-BE49-F238E27FC236}">
                <a16:creationId xmlns:a16="http://schemas.microsoft.com/office/drawing/2014/main" id="{C7536FBD-BCBD-8956-BF9D-070DE32DA9C6}"/>
              </a:ext>
            </a:extLst>
          </p:cNvPr>
          <p:cNvSpPr txBox="1"/>
          <p:nvPr/>
        </p:nvSpPr>
        <p:spPr>
          <a:xfrm>
            <a:off x="442630" y="1073454"/>
            <a:ext cx="5272370" cy="1384995"/>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Raggruppamento dei Dati:</a:t>
            </a:r>
          </a:p>
          <a:p>
            <a:r>
              <a:rPr lang="it-IT" sz="400" b="1" dirty="0">
                <a:solidFill>
                  <a:schemeClr val="bg2"/>
                </a:solidFill>
              </a:rPr>
              <a:t>  </a:t>
            </a:r>
          </a:p>
          <a:p>
            <a:r>
              <a:rPr lang="it-IT" sz="1600" dirty="0">
                <a:solidFill>
                  <a:schemeClr val="bg2"/>
                </a:solidFill>
              </a:rPr>
              <a:t>Il codice raggruppa il dataset in base a colonne specifiche [anno, quadrimestre, </a:t>
            </a:r>
            <a:r>
              <a:rPr lang="it-IT" sz="1600" dirty="0" err="1">
                <a:solidFill>
                  <a:schemeClr val="bg2"/>
                </a:solidFill>
              </a:rPr>
              <a:t>fascia_eta</a:t>
            </a:r>
            <a:r>
              <a:rPr lang="it-IT" sz="1600" dirty="0">
                <a:solidFill>
                  <a:schemeClr val="bg2"/>
                </a:solidFill>
              </a:rPr>
              <a:t>, </a:t>
            </a:r>
            <a:r>
              <a:rPr lang="it-IT" sz="1600" dirty="0" err="1">
                <a:solidFill>
                  <a:schemeClr val="bg2"/>
                </a:solidFill>
              </a:rPr>
              <a:t>regione_residenza</a:t>
            </a:r>
            <a:r>
              <a:rPr lang="it-IT" sz="1600" dirty="0">
                <a:solidFill>
                  <a:schemeClr val="bg2"/>
                </a:solidFill>
              </a:rPr>
              <a:t>], contando il numero di servizi per ogni gruppo/anno.</a:t>
            </a:r>
            <a:endParaRPr lang="it-IT" sz="1600" i="0" dirty="0">
              <a:solidFill>
                <a:schemeClr val="bg2"/>
              </a:solidFill>
              <a:highlight>
                <a:srgbClr val="C0C0C0"/>
              </a:highlight>
              <a:latin typeface="+mn-lt"/>
            </a:endParaRPr>
          </a:p>
        </p:txBody>
      </p:sp>
      <p:sp>
        <p:nvSpPr>
          <p:cNvPr id="7" name="CasellaDiTesto 6">
            <a:extLst>
              <a:ext uri="{FF2B5EF4-FFF2-40B4-BE49-F238E27FC236}">
                <a16:creationId xmlns:a16="http://schemas.microsoft.com/office/drawing/2014/main" id="{0B0AAF2C-5B08-EAD6-0B24-2B3A3D99DC64}"/>
              </a:ext>
            </a:extLst>
          </p:cNvPr>
          <p:cNvSpPr txBox="1"/>
          <p:nvPr/>
        </p:nvSpPr>
        <p:spPr>
          <a:xfrm>
            <a:off x="441695" y="2613079"/>
            <a:ext cx="5272370" cy="132343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Calcolo dell’Incremento: </a:t>
            </a:r>
          </a:p>
          <a:p>
            <a:r>
              <a:rPr lang="it-IT" sz="1600" dirty="0">
                <a:solidFill>
                  <a:schemeClr val="bg2"/>
                </a:solidFill>
              </a:rPr>
              <a:t>Calcoliamo l'incremento percentuale per ciascun gruppo tra anni consecutivi, e successivamente si calcola la media degli incrementi percentuali per tutti i gruppi.</a:t>
            </a:r>
          </a:p>
        </p:txBody>
      </p:sp>
      <p:sp>
        <p:nvSpPr>
          <p:cNvPr id="8" name="CasellaDiTesto 7">
            <a:extLst>
              <a:ext uri="{FF2B5EF4-FFF2-40B4-BE49-F238E27FC236}">
                <a16:creationId xmlns:a16="http://schemas.microsoft.com/office/drawing/2014/main" id="{A0BE6B98-2A34-5078-4CC9-E92EA112E82C}"/>
              </a:ext>
            </a:extLst>
          </p:cNvPr>
          <p:cNvSpPr txBox="1"/>
          <p:nvPr/>
        </p:nvSpPr>
        <p:spPr>
          <a:xfrm>
            <a:off x="306397" y="4151236"/>
            <a:ext cx="5598167" cy="236988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Classificazione </a:t>
            </a:r>
          </a:p>
          <a:p>
            <a:r>
              <a:rPr lang="it-IT" sz="1600" b="1" dirty="0">
                <a:solidFill>
                  <a:schemeClr val="bg2"/>
                </a:solidFill>
              </a:rPr>
              <a:t>dell’Incremento:</a:t>
            </a:r>
          </a:p>
          <a:p>
            <a:endParaRPr lang="it-IT" sz="1600" b="1" dirty="0">
              <a:solidFill>
                <a:schemeClr val="bg2"/>
              </a:solidFill>
            </a:endParaRPr>
          </a:p>
          <a:p>
            <a:r>
              <a:rPr lang="it-IT" sz="400" b="1" dirty="0">
                <a:solidFill>
                  <a:schemeClr val="bg2"/>
                </a:solidFill>
              </a:rPr>
              <a:t>  </a:t>
            </a:r>
          </a:p>
          <a:p>
            <a:r>
              <a:rPr lang="it-IT" sz="1600" dirty="0">
                <a:solidFill>
                  <a:schemeClr val="bg2"/>
                </a:solidFill>
              </a:rPr>
              <a:t>Gli incrementi                                                           </a:t>
            </a:r>
          </a:p>
          <a:p>
            <a:r>
              <a:rPr lang="it-IT" sz="1600" dirty="0">
                <a:solidFill>
                  <a:schemeClr val="bg2"/>
                </a:solidFill>
              </a:rPr>
              <a:t>percentuali </a:t>
            </a:r>
          </a:p>
          <a:p>
            <a:r>
              <a:rPr lang="it-IT" sz="1600" dirty="0">
                <a:solidFill>
                  <a:schemeClr val="bg2"/>
                </a:solidFill>
              </a:rPr>
              <a:t>medi vengono </a:t>
            </a:r>
          </a:p>
          <a:p>
            <a:r>
              <a:rPr lang="it-IT" sz="1600" dirty="0">
                <a:solidFill>
                  <a:schemeClr val="bg2"/>
                </a:solidFill>
              </a:rPr>
              <a:t>classificati </a:t>
            </a:r>
          </a:p>
          <a:p>
            <a:r>
              <a:rPr lang="it-IT" sz="1600" dirty="0">
                <a:solidFill>
                  <a:schemeClr val="bg2"/>
                </a:solidFill>
              </a:rPr>
              <a:t>in categorie</a:t>
            </a:r>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19" name="CasellaDiTesto 18">
            <a:extLst>
              <a:ext uri="{FF2B5EF4-FFF2-40B4-BE49-F238E27FC236}">
                <a16:creationId xmlns:a16="http://schemas.microsoft.com/office/drawing/2014/main" id="{A67A38D4-3351-A584-203D-E6FEC85B25DD}"/>
              </a:ext>
            </a:extLst>
          </p:cNvPr>
          <p:cNvSpPr txBox="1"/>
          <p:nvPr/>
        </p:nvSpPr>
        <p:spPr>
          <a:xfrm>
            <a:off x="6287438" y="2797223"/>
            <a:ext cx="5598167" cy="3847207"/>
          </a:xfrm>
          <a:prstGeom prst="rect">
            <a:avLst/>
          </a:prstGeom>
          <a:noFill/>
          <a:ln w="28575">
            <a:solidFill>
              <a:srgbClr val="254A8E"/>
            </a:solidFill>
          </a:ln>
        </p:spPr>
        <p:txBody>
          <a:bodyPr wrap="square" rtlCol="0">
            <a:spAutoFit/>
          </a:bodyPr>
          <a:lstStyle/>
          <a:p>
            <a:r>
              <a:rPr lang="it-IT" sz="1600" b="1" dirty="0">
                <a:solidFill>
                  <a:schemeClr val="bg2"/>
                </a:solidFill>
              </a:rPr>
              <a:t>Visualizzazione:</a:t>
            </a:r>
          </a:p>
          <a:p>
            <a:endParaRPr lang="it-IT" sz="1600" b="1" dirty="0">
              <a:solidFill>
                <a:schemeClr val="bg2"/>
              </a:solidFill>
            </a:endParaRPr>
          </a:p>
          <a:p>
            <a:r>
              <a:rPr lang="it-IT" sz="400" b="1" dirty="0">
                <a:solidFill>
                  <a:schemeClr val="bg2"/>
                </a:solidFill>
              </a:rPr>
              <a:t>  </a:t>
            </a: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20" name="CasellaDiTesto 19">
            <a:extLst>
              <a:ext uri="{FF2B5EF4-FFF2-40B4-BE49-F238E27FC236}">
                <a16:creationId xmlns:a16="http://schemas.microsoft.com/office/drawing/2014/main" id="{A38E0BD7-A240-2567-F868-DA30BBAFF247}"/>
              </a:ext>
            </a:extLst>
          </p:cNvPr>
          <p:cNvSpPr txBox="1"/>
          <p:nvPr/>
        </p:nvSpPr>
        <p:spPr>
          <a:xfrm>
            <a:off x="6438539" y="1653056"/>
            <a:ext cx="5375038" cy="892552"/>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Integrazione nel dataset</a:t>
            </a:r>
            <a:r>
              <a:rPr lang="it-IT" sz="1600" dirty="0">
                <a:solidFill>
                  <a:schemeClr val="bg2"/>
                </a:solidFill>
              </a:rPr>
              <a:t>:</a:t>
            </a:r>
          </a:p>
          <a:p>
            <a:r>
              <a:rPr lang="it-IT" sz="400" b="1" dirty="0">
                <a:solidFill>
                  <a:schemeClr val="bg2"/>
                </a:solidFill>
              </a:rPr>
              <a:t>  </a:t>
            </a:r>
          </a:p>
          <a:p>
            <a:r>
              <a:rPr lang="it-IT" sz="1600" dirty="0">
                <a:solidFill>
                  <a:schemeClr val="bg2"/>
                </a:solidFill>
              </a:rPr>
              <a:t>La classificazione degli incrementi viene aggiunta al dataset originale.</a:t>
            </a:r>
          </a:p>
        </p:txBody>
      </p:sp>
      <p:sp>
        <p:nvSpPr>
          <p:cNvPr id="21" name="CasellaDiTesto 20">
            <a:extLst>
              <a:ext uri="{FF2B5EF4-FFF2-40B4-BE49-F238E27FC236}">
                <a16:creationId xmlns:a16="http://schemas.microsoft.com/office/drawing/2014/main" id="{92EDEC11-CFA4-3745-B81C-D041C521E288}"/>
              </a:ext>
            </a:extLst>
          </p:cNvPr>
          <p:cNvSpPr txBox="1"/>
          <p:nvPr/>
        </p:nvSpPr>
        <p:spPr>
          <a:xfrm>
            <a:off x="7555613" y="1011721"/>
            <a:ext cx="3140890" cy="40011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Esportazione del risultato</a:t>
            </a:r>
            <a:endParaRPr lang="it-IT" sz="1600" dirty="0">
              <a:solidFill>
                <a:schemeClr val="bg2"/>
              </a:solidFill>
            </a:endParaRPr>
          </a:p>
          <a:p>
            <a:r>
              <a:rPr lang="it-IT" sz="400" b="1" dirty="0">
                <a:solidFill>
                  <a:schemeClr val="bg2"/>
                </a:solidFill>
              </a:rPr>
              <a:t>  </a:t>
            </a:r>
          </a:p>
        </p:txBody>
      </p:sp>
      <p:cxnSp>
        <p:nvCxnSpPr>
          <p:cNvPr id="12" name="Connettore diritto 11">
            <a:extLst>
              <a:ext uri="{FF2B5EF4-FFF2-40B4-BE49-F238E27FC236}">
                <a16:creationId xmlns:a16="http://schemas.microsoft.com/office/drawing/2014/main" id="{D2AA4D8C-37EA-A637-F5B2-B55909CA1429}"/>
              </a:ext>
            </a:extLst>
          </p:cNvPr>
          <p:cNvCxnSpPr>
            <a:cxnSpLocks/>
          </p:cNvCxnSpPr>
          <p:nvPr/>
        </p:nvCxnSpPr>
        <p:spPr>
          <a:xfrm flipV="1">
            <a:off x="3010311" y="2494321"/>
            <a:ext cx="0" cy="118758"/>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Connettore diritto 12">
            <a:extLst>
              <a:ext uri="{FF2B5EF4-FFF2-40B4-BE49-F238E27FC236}">
                <a16:creationId xmlns:a16="http://schemas.microsoft.com/office/drawing/2014/main" id="{8C995079-C8D5-42E2-46FA-D541F143CDE4}"/>
              </a:ext>
            </a:extLst>
          </p:cNvPr>
          <p:cNvCxnSpPr>
            <a:cxnSpLocks/>
            <a:endCxn id="7" idx="2"/>
          </p:cNvCxnSpPr>
          <p:nvPr/>
        </p:nvCxnSpPr>
        <p:spPr>
          <a:xfrm flipH="1" flipV="1">
            <a:off x="3077880" y="3936518"/>
            <a:ext cx="8632" cy="214718"/>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Connettore diritto 13">
            <a:extLst>
              <a:ext uri="{FF2B5EF4-FFF2-40B4-BE49-F238E27FC236}">
                <a16:creationId xmlns:a16="http://schemas.microsoft.com/office/drawing/2014/main" id="{C00D875B-9FAA-97B8-2B21-18EE0BBCBCBB}"/>
              </a:ext>
            </a:extLst>
          </p:cNvPr>
          <p:cNvCxnSpPr>
            <a:cxnSpLocks/>
          </p:cNvCxnSpPr>
          <p:nvPr/>
        </p:nvCxnSpPr>
        <p:spPr>
          <a:xfrm flipH="1">
            <a:off x="5873004" y="5317549"/>
            <a:ext cx="407803" cy="0"/>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Connettore diritto 14">
            <a:extLst>
              <a:ext uri="{FF2B5EF4-FFF2-40B4-BE49-F238E27FC236}">
                <a16:creationId xmlns:a16="http://schemas.microsoft.com/office/drawing/2014/main" id="{C5E3CCC1-42F4-65AD-06A3-6CE9CE752310}"/>
              </a:ext>
            </a:extLst>
          </p:cNvPr>
          <p:cNvCxnSpPr>
            <a:cxnSpLocks/>
          </p:cNvCxnSpPr>
          <p:nvPr/>
        </p:nvCxnSpPr>
        <p:spPr>
          <a:xfrm flipV="1">
            <a:off x="9073655" y="2545608"/>
            <a:ext cx="0" cy="262932"/>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Connettore diritto 15">
            <a:extLst>
              <a:ext uri="{FF2B5EF4-FFF2-40B4-BE49-F238E27FC236}">
                <a16:creationId xmlns:a16="http://schemas.microsoft.com/office/drawing/2014/main" id="{18C68613-A612-BCD9-941D-09A57DA90BDD}"/>
              </a:ext>
            </a:extLst>
          </p:cNvPr>
          <p:cNvCxnSpPr>
            <a:cxnSpLocks/>
          </p:cNvCxnSpPr>
          <p:nvPr/>
        </p:nvCxnSpPr>
        <p:spPr>
          <a:xfrm flipV="1">
            <a:off x="9073655" y="1411831"/>
            <a:ext cx="0" cy="241225"/>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Rettangolo 16">
            <a:extLst>
              <a:ext uri="{FF2B5EF4-FFF2-40B4-BE49-F238E27FC236}">
                <a16:creationId xmlns:a16="http://schemas.microsoft.com/office/drawing/2014/main" id="{6AB01285-F700-2EBA-3F5C-B9B3A5303AF0}"/>
              </a:ext>
            </a:extLst>
          </p:cNvPr>
          <p:cNvSpPr/>
          <p:nvPr/>
        </p:nvSpPr>
        <p:spPr>
          <a:xfrm>
            <a:off x="5442857" y="98258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a:extLst>
              <a:ext uri="{FF2B5EF4-FFF2-40B4-BE49-F238E27FC236}">
                <a16:creationId xmlns:a16="http://schemas.microsoft.com/office/drawing/2014/main" id="{F4154D99-46C6-B040-D392-4D1CC6C46222}"/>
              </a:ext>
            </a:extLst>
          </p:cNvPr>
          <p:cNvSpPr/>
          <p:nvPr/>
        </p:nvSpPr>
        <p:spPr>
          <a:xfrm>
            <a:off x="5478691" y="252693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24BA90A6-1728-504F-5B1A-DD43BDBD79AE}"/>
              </a:ext>
            </a:extLst>
          </p:cNvPr>
          <p:cNvSpPr/>
          <p:nvPr/>
        </p:nvSpPr>
        <p:spPr>
          <a:xfrm>
            <a:off x="10696503" y="1000835"/>
            <a:ext cx="430147" cy="410996"/>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ttangolo 25">
            <a:extLst>
              <a:ext uri="{FF2B5EF4-FFF2-40B4-BE49-F238E27FC236}">
                <a16:creationId xmlns:a16="http://schemas.microsoft.com/office/drawing/2014/main" id="{C5DC0ACA-28EF-44A6-B1EC-B02D573D7546}"/>
              </a:ext>
            </a:extLst>
          </p:cNvPr>
          <p:cNvSpPr/>
          <p:nvPr/>
        </p:nvSpPr>
        <p:spPr>
          <a:xfrm>
            <a:off x="11489424" y="1431434"/>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a:extLst>
              <a:ext uri="{FF2B5EF4-FFF2-40B4-BE49-F238E27FC236}">
                <a16:creationId xmlns:a16="http://schemas.microsoft.com/office/drawing/2014/main" id="{661BB2EC-E88D-959C-7C29-BD5ECA8BC76D}"/>
              </a:ext>
            </a:extLst>
          </p:cNvPr>
          <p:cNvSpPr/>
          <p:nvPr/>
        </p:nvSpPr>
        <p:spPr>
          <a:xfrm>
            <a:off x="11495929" y="2822167"/>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CasellaDiTesto 27">
            <a:extLst>
              <a:ext uri="{FF2B5EF4-FFF2-40B4-BE49-F238E27FC236}">
                <a16:creationId xmlns:a16="http://schemas.microsoft.com/office/drawing/2014/main" id="{02747D60-1EA9-BDE5-CD98-B844F5F9198A}"/>
              </a:ext>
            </a:extLst>
          </p:cNvPr>
          <p:cNvSpPr txBox="1"/>
          <p:nvPr/>
        </p:nvSpPr>
        <p:spPr>
          <a:xfrm>
            <a:off x="5496649" y="950475"/>
            <a:ext cx="354584" cy="461665"/>
          </a:xfrm>
          <a:prstGeom prst="rect">
            <a:avLst/>
          </a:prstGeom>
          <a:noFill/>
        </p:spPr>
        <p:txBody>
          <a:bodyPr wrap="none" rtlCol="0">
            <a:spAutoFit/>
          </a:bodyPr>
          <a:lstStyle/>
          <a:p>
            <a:r>
              <a:rPr lang="it-IT" sz="2400" dirty="0"/>
              <a:t>1</a:t>
            </a:r>
          </a:p>
        </p:txBody>
      </p:sp>
      <p:sp>
        <p:nvSpPr>
          <p:cNvPr id="30" name="CasellaDiTesto 29">
            <a:extLst>
              <a:ext uri="{FF2B5EF4-FFF2-40B4-BE49-F238E27FC236}">
                <a16:creationId xmlns:a16="http://schemas.microsoft.com/office/drawing/2014/main" id="{3BF794E1-56D5-8C90-4FEC-39767D826423}"/>
              </a:ext>
            </a:extLst>
          </p:cNvPr>
          <p:cNvSpPr txBox="1"/>
          <p:nvPr/>
        </p:nvSpPr>
        <p:spPr>
          <a:xfrm>
            <a:off x="5529151" y="2494321"/>
            <a:ext cx="354584" cy="461665"/>
          </a:xfrm>
          <a:prstGeom prst="rect">
            <a:avLst/>
          </a:prstGeom>
          <a:noFill/>
        </p:spPr>
        <p:txBody>
          <a:bodyPr wrap="none" rtlCol="0">
            <a:spAutoFit/>
          </a:bodyPr>
          <a:lstStyle/>
          <a:p>
            <a:r>
              <a:rPr lang="it-IT" sz="2400" dirty="0"/>
              <a:t>2</a:t>
            </a:r>
          </a:p>
        </p:txBody>
      </p:sp>
      <p:sp>
        <p:nvSpPr>
          <p:cNvPr id="32" name="CasellaDiTesto 31">
            <a:extLst>
              <a:ext uri="{FF2B5EF4-FFF2-40B4-BE49-F238E27FC236}">
                <a16:creationId xmlns:a16="http://schemas.microsoft.com/office/drawing/2014/main" id="{746143C5-4B89-5487-9365-BAE4DA46D995}"/>
              </a:ext>
            </a:extLst>
          </p:cNvPr>
          <p:cNvSpPr txBox="1"/>
          <p:nvPr/>
        </p:nvSpPr>
        <p:spPr>
          <a:xfrm>
            <a:off x="11533710" y="2801663"/>
            <a:ext cx="354584" cy="461665"/>
          </a:xfrm>
          <a:prstGeom prst="rect">
            <a:avLst/>
          </a:prstGeom>
          <a:noFill/>
        </p:spPr>
        <p:txBody>
          <a:bodyPr wrap="none" rtlCol="0">
            <a:spAutoFit/>
          </a:bodyPr>
          <a:lstStyle/>
          <a:p>
            <a:r>
              <a:rPr lang="it-IT" sz="2400" dirty="0"/>
              <a:t>4</a:t>
            </a:r>
          </a:p>
        </p:txBody>
      </p:sp>
      <p:sp>
        <p:nvSpPr>
          <p:cNvPr id="34" name="CasellaDiTesto 33">
            <a:extLst>
              <a:ext uri="{FF2B5EF4-FFF2-40B4-BE49-F238E27FC236}">
                <a16:creationId xmlns:a16="http://schemas.microsoft.com/office/drawing/2014/main" id="{411DF1A1-6F5D-F4F7-27A4-ED2C3323B0C5}"/>
              </a:ext>
            </a:extLst>
          </p:cNvPr>
          <p:cNvSpPr txBox="1"/>
          <p:nvPr/>
        </p:nvSpPr>
        <p:spPr>
          <a:xfrm>
            <a:off x="11527206" y="1400656"/>
            <a:ext cx="354584" cy="461665"/>
          </a:xfrm>
          <a:prstGeom prst="rect">
            <a:avLst/>
          </a:prstGeom>
          <a:noFill/>
        </p:spPr>
        <p:txBody>
          <a:bodyPr wrap="none" rtlCol="0">
            <a:spAutoFit/>
          </a:bodyPr>
          <a:lstStyle/>
          <a:p>
            <a:r>
              <a:rPr lang="it-IT" sz="2400" dirty="0"/>
              <a:t>5</a:t>
            </a:r>
          </a:p>
        </p:txBody>
      </p:sp>
      <p:sp>
        <p:nvSpPr>
          <p:cNvPr id="35" name="CasellaDiTesto 34">
            <a:extLst>
              <a:ext uri="{FF2B5EF4-FFF2-40B4-BE49-F238E27FC236}">
                <a16:creationId xmlns:a16="http://schemas.microsoft.com/office/drawing/2014/main" id="{98E82BFE-5FCB-AE72-B62A-D4C6E86B7CAD}"/>
              </a:ext>
            </a:extLst>
          </p:cNvPr>
          <p:cNvSpPr txBox="1"/>
          <p:nvPr/>
        </p:nvSpPr>
        <p:spPr>
          <a:xfrm>
            <a:off x="10736638" y="975500"/>
            <a:ext cx="354584" cy="461665"/>
          </a:xfrm>
          <a:prstGeom prst="rect">
            <a:avLst/>
          </a:prstGeom>
          <a:noFill/>
        </p:spPr>
        <p:txBody>
          <a:bodyPr wrap="none" rtlCol="0">
            <a:spAutoFit/>
          </a:bodyPr>
          <a:lstStyle/>
          <a:p>
            <a:r>
              <a:rPr lang="it-IT" sz="2400" dirty="0"/>
              <a:t>6</a:t>
            </a:r>
          </a:p>
        </p:txBody>
      </p:sp>
      <p:pic>
        <p:nvPicPr>
          <p:cNvPr id="9" name="Immagine 8">
            <a:extLst>
              <a:ext uri="{FF2B5EF4-FFF2-40B4-BE49-F238E27FC236}">
                <a16:creationId xmlns:a16="http://schemas.microsoft.com/office/drawing/2014/main" id="{FF6633B3-8809-07FE-32FE-5DBBD6E72B8D}"/>
              </a:ext>
            </a:extLst>
          </p:cNvPr>
          <p:cNvPicPr>
            <a:picLocks noChangeAspect="1"/>
          </p:cNvPicPr>
          <p:nvPr/>
        </p:nvPicPr>
        <p:blipFill>
          <a:blip r:embed="rId4"/>
          <a:stretch>
            <a:fillRect/>
          </a:stretch>
        </p:blipFill>
        <p:spPr>
          <a:xfrm>
            <a:off x="2292593" y="4170667"/>
            <a:ext cx="3601477" cy="2331017"/>
          </a:xfrm>
          <a:prstGeom prst="rect">
            <a:avLst/>
          </a:prstGeom>
        </p:spPr>
      </p:pic>
      <p:sp>
        <p:nvSpPr>
          <p:cNvPr id="22" name="Rettangolo 21">
            <a:extLst>
              <a:ext uri="{FF2B5EF4-FFF2-40B4-BE49-F238E27FC236}">
                <a16:creationId xmlns:a16="http://schemas.microsoft.com/office/drawing/2014/main" id="{7294B5B6-FA88-3DED-866B-8E0AB95BE2CC}"/>
              </a:ext>
            </a:extLst>
          </p:cNvPr>
          <p:cNvSpPr/>
          <p:nvPr/>
        </p:nvSpPr>
        <p:spPr>
          <a:xfrm>
            <a:off x="5463923" y="6111791"/>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CasellaDiTesto 30">
            <a:extLst>
              <a:ext uri="{FF2B5EF4-FFF2-40B4-BE49-F238E27FC236}">
                <a16:creationId xmlns:a16="http://schemas.microsoft.com/office/drawing/2014/main" id="{79C5CF6A-05AF-A06F-7A72-F08D1979F87C}"/>
              </a:ext>
            </a:extLst>
          </p:cNvPr>
          <p:cNvSpPr txBox="1"/>
          <p:nvPr/>
        </p:nvSpPr>
        <p:spPr>
          <a:xfrm>
            <a:off x="5507857" y="6077881"/>
            <a:ext cx="354584" cy="461665"/>
          </a:xfrm>
          <a:prstGeom prst="rect">
            <a:avLst/>
          </a:prstGeom>
          <a:noFill/>
        </p:spPr>
        <p:txBody>
          <a:bodyPr wrap="none" rtlCol="0">
            <a:spAutoFit/>
          </a:bodyPr>
          <a:lstStyle/>
          <a:p>
            <a:r>
              <a:rPr lang="it-IT" sz="2400" dirty="0"/>
              <a:t>3</a:t>
            </a:r>
          </a:p>
        </p:txBody>
      </p:sp>
    </p:spTree>
    <p:extLst>
      <p:ext uri="{BB962C8B-B14F-4D97-AF65-F5344CB8AC3E}">
        <p14:creationId xmlns:p14="http://schemas.microsoft.com/office/powerpoint/2010/main" val="596200620"/>
      </p:ext>
    </p:extLst>
  </p:cSld>
  <p:clrMapOvr>
    <a:masterClrMapping/>
  </p:clrMapOvr>
</p:sld>
</file>

<file path=ppt/theme/theme1.xml><?xml version="1.0" encoding="utf-8"?>
<a:theme xmlns:a="http://schemas.openxmlformats.org/drawingml/2006/main" name="AfterhoursVTI">
  <a:themeElements>
    <a:clrScheme name="Afterhours">
      <a:dk1>
        <a:sysClr val="windowText" lastClr="000000"/>
      </a:dk1>
      <a:lt1>
        <a:srgbClr val="FFFFFF"/>
      </a:lt1>
      <a:dk2>
        <a:srgbClr val="2D3122"/>
      </a:dk2>
      <a:lt2>
        <a:srgbClr val="F3F2EE"/>
      </a:lt2>
      <a:accent1>
        <a:srgbClr val="31AEC4"/>
      </a:accent1>
      <a:accent2>
        <a:srgbClr val="3163BD"/>
      </a:accent2>
      <a:accent3>
        <a:srgbClr val="5E854F"/>
      </a:accent3>
      <a:accent4>
        <a:srgbClr val="34B66C"/>
      </a:accent4>
      <a:accent5>
        <a:srgbClr val="CD2929"/>
      </a:accent5>
      <a:accent6>
        <a:srgbClr val="6946C8"/>
      </a:accent6>
      <a:hlink>
        <a:srgbClr val="0678EA"/>
      </a:hlink>
      <a:folHlink>
        <a:srgbClr val="B65887"/>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3010</TotalTime>
  <Words>3909</Words>
  <Application>Microsoft Office PowerPoint</Application>
  <PresentationFormat>Widescreen</PresentationFormat>
  <Paragraphs>412</Paragraphs>
  <Slides>20</Slides>
  <Notes>15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20</vt:i4>
      </vt:variant>
    </vt:vector>
  </HeadingPairs>
  <TitlesOfParts>
    <vt:vector size="27" baseType="lpstr">
      <vt:lpstr>Aptos</vt:lpstr>
      <vt:lpstr>Arial</vt:lpstr>
      <vt:lpstr>Calibri</vt:lpstr>
      <vt:lpstr>Consolas</vt:lpstr>
      <vt:lpstr>Franklin Gothic Heavy</vt:lpstr>
      <vt:lpstr>Wingdings</vt:lpstr>
      <vt:lpstr>AfterhoursVTI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fabio di gregorio</dc:creator>
  <cp:lastModifiedBy>ignazio emanuele picciche'</cp:lastModifiedBy>
  <cp:revision>58</cp:revision>
  <dcterms:created xsi:type="dcterms:W3CDTF">2024-09-08T15:19:03Z</dcterms:created>
  <dcterms:modified xsi:type="dcterms:W3CDTF">2024-09-18T09:24:33Z</dcterms:modified>
</cp:coreProperties>
</file>