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D986BD-D9AF-498E-82A3-146379595F9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8187C52-0822-48D2-B413-097E2B551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C9D3D16-73D8-43FA-9F33-C63E4C4357F8}"/>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5" name="Segnaposto piè di pagina 4">
            <a:extLst>
              <a:ext uri="{FF2B5EF4-FFF2-40B4-BE49-F238E27FC236}">
                <a16:creationId xmlns:a16="http://schemas.microsoft.com/office/drawing/2014/main" id="{63372ACB-8023-4F40-BD51-37737D8F84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5280E4C-20A2-4561-880D-52A1B3C6B1F6}"/>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45185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3E5D3-C393-49D5-9FB7-4503FC9FE84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A3B86B5-ADF2-4095-B0C4-7733426FBD8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76CFFA-9C42-4457-81C1-0905814B7B26}"/>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5" name="Segnaposto piè di pagina 4">
            <a:extLst>
              <a:ext uri="{FF2B5EF4-FFF2-40B4-BE49-F238E27FC236}">
                <a16:creationId xmlns:a16="http://schemas.microsoft.com/office/drawing/2014/main" id="{5DAA88D2-B356-4559-8E1A-7A6DD99F557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8363F92-4B21-4AF0-BB10-779A8DD3A778}"/>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61059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E274D59-877C-4236-AC57-E73580E7BFC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BE1722-B8FF-468C-8CAF-6571280DD30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86E3E0-49A2-4673-AB4D-A323D862AB00}"/>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5" name="Segnaposto piè di pagina 4">
            <a:extLst>
              <a:ext uri="{FF2B5EF4-FFF2-40B4-BE49-F238E27FC236}">
                <a16:creationId xmlns:a16="http://schemas.microsoft.com/office/drawing/2014/main" id="{1C772104-D1E7-4489-9137-A6B0B19C11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331BFA5-2D5C-43EC-96D7-157BFD091719}"/>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269350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EC7A3F-DA26-4733-BEC5-9027226F61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13EEAC-7F76-42A6-8A3C-4725353C6C8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8734B26-7833-48F4-A34F-A8C17F6729F3}"/>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5" name="Segnaposto piè di pagina 4">
            <a:extLst>
              <a:ext uri="{FF2B5EF4-FFF2-40B4-BE49-F238E27FC236}">
                <a16:creationId xmlns:a16="http://schemas.microsoft.com/office/drawing/2014/main" id="{B97AA086-D400-4638-9462-CE5EAA96599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B1D21CA-3F1E-49CD-BF3C-301739DB3D7E}"/>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20266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04E2A0-54A2-4B71-A43B-6C453D31E03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DE003F2-696D-47F0-A0F6-7F25B50F9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E669496-EA7C-47D6-97E4-1CA9AA6E33E1}"/>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5" name="Segnaposto piè di pagina 4">
            <a:extLst>
              <a:ext uri="{FF2B5EF4-FFF2-40B4-BE49-F238E27FC236}">
                <a16:creationId xmlns:a16="http://schemas.microsoft.com/office/drawing/2014/main" id="{0D1E0D64-0295-4072-9E92-EAA7B2C12C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B9951A-2758-4E4A-81AA-1F66CF324772}"/>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284583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5FB864-DF61-40DB-8B04-CCFAF929F89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0A0982-0565-4DE5-898A-3512FA0AC6A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77106EE-4D45-4D05-8E53-1A643361F8E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72DEBEC-03A2-44AD-8137-13C46DAAA885}"/>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6" name="Segnaposto piè di pagina 5">
            <a:extLst>
              <a:ext uri="{FF2B5EF4-FFF2-40B4-BE49-F238E27FC236}">
                <a16:creationId xmlns:a16="http://schemas.microsoft.com/office/drawing/2014/main" id="{5C83AFD8-9485-448A-9452-4156209FC7A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48C0AEC-85D7-4CC8-AB1D-53A34A6AFAE3}"/>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157307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2FE15-4704-4218-B16A-4C32DBB7E4F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FC7535A-6B62-4C7F-96A1-433217887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29751F-5008-4FB4-A601-8C2960E828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6410DDF-B51F-480C-874E-736D34B0F3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5D84869-11EE-4EBE-BE23-C207B20F29D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FD8CFD8-4C9F-48C9-B7A5-8405B8FEDB9D}"/>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8" name="Segnaposto piè di pagina 7">
            <a:extLst>
              <a:ext uri="{FF2B5EF4-FFF2-40B4-BE49-F238E27FC236}">
                <a16:creationId xmlns:a16="http://schemas.microsoft.com/office/drawing/2014/main" id="{B3FBF4B0-DE61-46D5-9138-2B8F295A899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D45BE77-9223-4AB3-85F0-6952A8969F90}"/>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161268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95BD0E-5D9F-476A-B79E-B5DB496C1BD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523FEEA-F9F9-47B1-BFAE-E53859A7F31A}"/>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4" name="Segnaposto piè di pagina 3">
            <a:extLst>
              <a:ext uri="{FF2B5EF4-FFF2-40B4-BE49-F238E27FC236}">
                <a16:creationId xmlns:a16="http://schemas.microsoft.com/office/drawing/2014/main" id="{B019FE91-963F-4C6B-858B-1CFEC472342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C496DC9-65DD-49D3-9648-177E4C6F2A55}"/>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177933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99EA2DB-20BD-4A48-9033-61A937C46B61}"/>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3" name="Segnaposto piè di pagina 2">
            <a:extLst>
              <a:ext uri="{FF2B5EF4-FFF2-40B4-BE49-F238E27FC236}">
                <a16:creationId xmlns:a16="http://schemas.microsoft.com/office/drawing/2014/main" id="{595EB7B8-E8F6-4AEF-9312-1906CC47AF4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0FD798D-E796-47DE-B8AE-410C436A5B3B}"/>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253961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B145AD-2754-432F-8360-03CD1B46E1B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67CD7F3-4059-4077-A0F9-5C27B0F14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B1D45A8-F612-4EF5-BB25-803AB5F2C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F24697F-1284-4DEA-9D48-464A1F2369F8}"/>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6" name="Segnaposto piè di pagina 5">
            <a:extLst>
              <a:ext uri="{FF2B5EF4-FFF2-40B4-BE49-F238E27FC236}">
                <a16:creationId xmlns:a16="http://schemas.microsoft.com/office/drawing/2014/main" id="{84F4174D-A846-41EB-A45A-D50883B70C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A62A6-006A-46CE-A11E-B38A07CC320C}"/>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252532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E74A69-9260-4486-A3C3-C3FB00BE2F4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05515C5-99F5-4D67-96C6-477AEE41D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52B879E-64FA-43E2-AC2A-37CA85931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CF120AF-5FFB-44CC-BEA7-C19238C6EF6D}"/>
              </a:ext>
            </a:extLst>
          </p:cNvPr>
          <p:cNvSpPr>
            <a:spLocks noGrp="1"/>
          </p:cNvSpPr>
          <p:nvPr>
            <p:ph type="dt" sz="half" idx="10"/>
          </p:nvPr>
        </p:nvSpPr>
        <p:spPr/>
        <p:txBody>
          <a:bodyPr/>
          <a:lstStyle/>
          <a:p>
            <a:fld id="{62A7395D-4203-4BF5-8FF4-87A2740908E7}" type="datetimeFigureOut">
              <a:rPr lang="it-IT" smtClean="0"/>
              <a:t>26/04/2021</a:t>
            </a:fld>
            <a:endParaRPr lang="it-IT"/>
          </a:p>
        </p:txBody>
      </p:sp>
      <p:sp>
        <p:nvSpPr>
          <p:cNvPr id="6" name="Segnaposto piè di pagina 5">
            <a:extLst>
              <a:ext uri="{FF2B5EF4-FFF2-40B4-BE49-F238E27FC236}">
                <a16:creationId xmlns:a16="http://schemas.microsoft.com/office/drawing/2014/main" id="{92745C1E-0AB2-4BEA-BFEB-F28B4589A3F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CB3B59-F681-4165-95E4-4ABF46D211FF}"/>
              </a:ext>
            </a:extLst>
          </p:cNvPr>
          <p:cNvSpPr>
            <a:spLocks noGrp="1"/>
          </p:cNvSpPr>
          <p:nvPr>
            <p:ph type="sldNum" sz="quarter" idx="12"/>
          </p:nvPr>
        </p:nvSpPr>
        <p:spPr/>
        <p:txBody>
          <a:bodyPr/>
          <a:lstStyle/>
          <a:p>
            <a:fld id="{E05A47B0-EF65-46D9-B0D8-8511E160A922}" type="slidenum">
              <a:rPr lang="it-IT" smtClean="0"/>
              <a:t>‹N›</a:t>
            </a:fld>
            <a:endParaRPr lang="it-IT"/>
          </a:p>
        </p:txBody>
      </p:sp>
    </p:spTree>
    <p:extLst>
      <p:ext uri="{BB962C8B-B14F-4D97-AF65-F5344CB8AC3E}">
        <p14:creationId xmlns:p14="http://schemas.microsoft.com/office/powerpoint/2010/main" val="166921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9648475-A553-4A25-806F-065294B47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F0D7A67-0804-422A-92D9-665439AF22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F4EFF3F-A41A-4069-9844-A32253738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7395D-4203-4BF5-8FF4-87A2740908E7}" type="datetimeFigureOut">
              <a:rPr lang="it-IT" smtClean="0"/>
              <a:t>26/04/2021</a:t>
            </a:fld>
            <a:endParaRPr lang="it-IT"/>
          </a:p>
        </p:txBody>
      </p:sp>
      <p:sp>
        <p:nvSpPr>
          <p:cNvPr id="5" name="Segnaposto piè di pagina 4">
            <a:extLst>
              <a:ext uri="{FF2B5EF4-FFF2-40B4-BE49-F238E27FC236}">
                <a16:creationId xmlns:a16="http://schemas.microsoft.com/office/drawing/2014/main" id="{8C2BF3DA-3066-485F-A514-456C58EA1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E47E978-DC23-4FCE-827A-599A99C55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A47B0-EF65-46D9-B0D8-8511E160A922}" type="slidenum">
              <a:rPr lang="it-IT" smtClean="0"/>
              <a:t>‹N›</a:t>
            </a:fld>
            <a:endParaRPr lang="it-IT"/>
          </a:p>
        </p:txBody>
      </p:sp>
    </p:spTree>
    <p:extLst>
      <p:ext uri="{BB962C8B-B14F-4D97-AF65-F5344CB8AC3E}">
        <p14:creationId xmlns:p14="http://schemas.microsoft.com/office/powerpoint/2010/main" val="475526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83090-36CD-4FD3-87CE-16057AE53072}"/>
              </a:ext>
            </a:extLst>
          </p:cNvPr>
          <p:cNvSpPr>
            <a:spLocks noGrp="1"/>
          </p:cNvSpPr>
          <p:nvPr>
            <p:ph type="ctrTitle"/>
          </p:nvPr>
        </p:nvSpPr>
        <p:spPr/>
        <p:txBody>
          <a:bodyPr/>
          <a:lstStyle/>
          <a:p>
            <a:r>
              <a:rPr lang="it-IT" dirty="0"/>
              <a:t>MHW 3</a:t>
            </a:r>
          </a:p>
        </p:txBody>
      </p:sp>
      <p:sp>
        <p:nvSpPr>
          <p:cNvPr id="3" name="Sottotitolo 2">
            <a:extLst>
              <a:ext uri="{FF2B5EF4-FFF2-40B4-BE49-F238E27FC236}">
                <a16:creationId xmlns:a16="http://schemas.microsoft.com/office/drawing/2014/main" id="{845D54AE-F7D3-4AC1-AEEE-3B3AD538BB03}"/>
              </a:ext>
            </a:extLst>
          </p:cNvPr>
          <p:cNvSpPr>
            <a:spLocks noGrp="1"/>
          </p:cNvSpPr>
          <p:nvPr>
            <p:ph type="subTitle" idx="1"/>
          </p:nvPr>
        </p:nvSpPr>
        <p:spPr/>
        <p:txBody>
          <a:bodyPr/>
          <a:lstStyle/>
          <a:p>
            <a:r>
              <a:rPr lang="it-IT" dirty="0"/>
              <a:t>Alessio Calini (O46001993)</a:t>
            </a:r>
          </a:p>
          <a:p>
            <a:r>
              <a:rPr lang="it-IT" dirty="0" err="1"/>
              <a:t>a.a</a:t>
            </a:r>
            <a:r>
              <a:rPr lang="it-IT" dirty="0"/>
              <a:t> 2020/2021</a:t>
            </a:r>
          </a:p>
        </p:txBody>
      </p:sp>
    </p:spTree>
    <p:extLst>
      <p:ext uri="{BB962C8B-B14F-4D97-AF65-F5344CB8AC3E}">
        <p14:creationId xmlns:p14="http://schemas.microsoft.com/office/powerpoint/2010/main" val="195417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4A5A666-BE21-472B-845D-45B43FECC4E3}"/>
              </a:ext>
            </a:extLst>
          </p:cNvPr>
          <p:cNvSpPr txBox="1"/>
          <p:nvPr/>
        </p:nvSpPr>
        <p:spPr>
          <a:xfrm>
            <a:off x="309490" y="168813"/>
            <a:ext cx="6443003" cy="1754326"/>
          </a:xfrm>
          <a:prstGeom prst="rect">
            <a:avLst/>
          </a:prstGeom>
          <a:noFill/>
        </p:spPr>
        <p:txBody>
          <a:bodyPr wrap="square" rtlCol="0">
            <a:spAutoFit/>
          </a:bodyPr>
          <a:lstStyle/>
          <a:p>
            <a:r>
              <a:rPr lang="it-IT" sz="5400" dirty="0"/>
              <a:t>Introduzione alla nuova pagina HTML</a:t>
            </a:r>
          </a:p>
        </p:txBody>
      </p:sp>
      <p:sp>
        <p:nvSpPr>
          <p:cNvPr id="3" name="CasellaDiTesto 2">
            <a:extLst>
              <a:ext uri="{FF2B5EF4-FFF2-40B4-BE49-F238E27FC236}">
                <a16:creationId xmlns:a16="http://schemas.microsoft.com/office/drawing/2014/main" id="{F8C10A9E-D323-4A2E-9BF0-900F34FD26C9}"/>
              </a:ext>
            </a:extLst>
          </p:cNvPr>
          <p:cNvSpPr txBox="1"/>
          <p:nvPr/>
        </p:nvSpPr>
        <p:spPr>
          <a:xfrm>
            <a:off x="339320" y="2463376"/>
            <a:ext cx="3699803" cy="2862322"/>
          </a:xfrm>
          <a:prstGeom prst="rect">
            <a:avLst/>
          </a:prstGeom>
          <a:noFill/>
        </p:spPr>
        <p:txBody>
          <a:bodyPr wrap="square" rtlCol="0">
            <a:spAutoFit/>
          </a:bodyPr>
          <a:lstStyle/>
          <a:p>
            <a:r>
              <a:rPr lang="it-IT" sz="2000" dirty="0"/>
              <a:t>Questa pagina del sito permette all’utente di poter preparare la sua scheda di allenamento direttamente da casa facendo si che in base alle calorie assunte con un determinato pasto il sito riesca a selezionare gli esercizi adatti a bruciare quel determinato numero di calorie.</a:t>
            </a:r>
          </a:p>
        </p:txBody>
      </p:sp>
      <p:pic>
        <p:nvPicPr>
          <p:cNvPr id="5" name="Immagine 4">
            <a:extLst>
              <a:ext uri="{FF2B5EF4-FFF2-40B4-BE49-F238E27FC236}">
                <a16:creationId xmlns:a16="http://schemas.microsoft.com/office/drawing/2014/main" id="{9D1D20C4-9236-4A3F-A11A-32E9F80F4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687" y="2288899"/>
            <a:ext cx="7622993" cy="415410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0686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1E56F7C-0CE4-4DF8-A274-DDEBA3F48510}"/>
              </a:ext>
            </a:extLst>
          </p:cNvPr>
          <p:cNvSpPr txBox="1"/>
          <p:nvPr/>
        </p:nvSpPr>
        <p:spPr>
          <a:xfrm>
            <a:off x="661182" y="351692"/>
            <a:ext cx="4923692" cy="923330"/>
          </a:xfrm>
          <a:prstGeom prst="rect">
            <a:avLst/>
          </a:prstGeom>
          <a:noFill/>
        </p:spPr>
        <p:txBody>
          <a:bodyPr wrap="square" rtlCol="0">
            <a:spAutoFit/>
          </a:bodyPr>
          <a:lstStyle/>
          <a:p>
            <a:r>
              <a:rPr lang="it-IT" sz="5400" dirty="0"/>
              <a:t>MHW3 (HTML)</a:t>
            </a:r>
          </a:p>
        </p:txBody>
      </p:sp>
      <p:pic>
        <p:nvPicPr>
          <p:cNvPr id="4" name="Immagine 3" descr="Immagine che contiene testo&#10;&#10;Descrizione generata automaticamente">
            <a:extLst>
              <a:ext uri="{FF2B5EF4-FFF2-40B4-BE49-F238E27FC236}">
                <a16:creationId xmlns:a16="http://schemas.microsoft.com/office/drawing/2014/main" id="{203C3598-A935-4712-BA10-5C2C37BC7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369" y="1859594"/>
            <a:ext cx="6882223" cy="3458564"/>
          </a:xfrm>
          <a:prstGeom prst="rect">
            <a:avLst/>
          </a:prstGeom>
        </p:spPr>
      </p:pic>
      <p:sp>
        <p:nvSpPr>
          <p:cNvPr id="5" name="CasellaDiTesto 4">
            <a:extLst>
              <a:ext uri="{FF2B5EF4-FFF2-40B4-BE49-F238E27FC236}">
                <a16:creationId xmlns:a16="http://schemas.microsoft.com/office/drawing/2014/main" id="{38B6A24B-0617-4DF9-810A-7BE0F262AA48}"/>
              </a:ext>
            </a:extLst>
          </p:cNvPr>
          <p:cNvSpPr txBox="1"/>
          <p:nvPr/>
        </p:nvSpPr>
        <p:spPr>
          <a:xfrm>
            <a:off x="661182" y="1603717"/>
            <a:ext cx="4403187" cy="4524315"/>
          </a:xfrm>
          <a:prstGeom prst="rect">
            <a:avLst/>
          </a:prstGeom>
          <a:noFill/>
        </p:spPr>
        <p:txBody>
          <a:bodyPr wrap="square" rtlCol="0">
            <a:spAutoFit/>
          </a:bodyPr>
          <a:lstStyle/>
          <a:p>
            <a:r>
              <a:rPr lang="it-IT" dirty="0"/>
              <a:t>Nel file html di questo 3 mini </a:t>
            </a:r>
            <a:r>
              <a:rPr lang="it-IT" dirty="0" err="1"/>
              <a:t>homework</a:t>
            </a:r>
            <a:r>
              <a:rPr lang="it-IT" dirty="0"/>
              <a:t> troviamo un </a:t>
            </a:r>
            <a:r>
              <a:rPr lang="it-IT" b="1" dirty="0" err="1"/>
              <a:t>form</a:t>
            </a:r>
            <a:r>
              <a:rPr lang="it-IT" dirty="0"/>
              <a:t> in cui è presente inizialmente un paragrafo per descrivere all’utente la funzionalità del sito. Subito dopo troviamo un una barra di ricerca e un pulsante cerca creati con due elementi </a:t>
            </a:r>
            <a:r>
              <a:rPr lang="it-IT" b="1" dirty="0"/>
              <a:t>input</a:t>
            </a:r>
            <a:r>
              <a:rPr lang="it-IT" dirty="0"/>
              <a:t> (uno di tipo </a:t>
            </a:r>
            <a:r>
              <a:rPr lang="it-IT" b="1" dirty="0"/>
              <a:t>text</a:t>
            </a:r>
            <a:r>
              <a:rPr lang="it-IT" dirty="0"/>
              <a:t> e uno di tipo </a:t>
            </a:r>
            <a:r>
              <a:rPr lang="it-IT" b="1" dirty="0" err="1"/>
              <a:t>submit</a:t>
            </a:r>
            <a:r>
              <a:rPr lang="it-IT" dirty="0"/>
              <a:t>) e successivamente una </a:t>
            </a:r>
            <a:r>
              <a:rPr lang="it-IT" b="1" dirty="0" err="1"/>
              <a:t>section</a:t>
            </a:r>
            <a:r>
              <a:rPr lang="it-IT" dirty="0"/>
              <a:t> con </a:t>
            </a:r>
            <a:r>
              <a:rPr lang="it-IT" b="1" dirty="0"/>
              <a:t>id</a:t>
            </a:r>
            <a:r>
              <a:rPr lang="it-IT" dirty="0"/>
              <a:t> </a:t>
            </a:r>
            <a:r>
              <a:rPr lang="it-IT" b="1" dirty="0"/>
              <a:t>food</a:t>
            </a:r>
            <a:r>
              <a:rPr lang="it-IT" dirty="0"/>
              <a:t> in cui andranno inseriti i dati restituiti dalle </a:t>
            </a:r>
            <a:r>
              <a:rPr lang="it-IT" b="1" dirty="0"/>
              <a:t>API</a:t>
            </a:r>
            <a:r>
              <a:rPr lang="it-IT" dirty="0"/>
              <a:t>. Infine vi è un </a:t>
            </a:r>
            <a:r>
              <a:rPr lang="it-IT" b="1" dirty="0" err="1"/>
              <a:t>article</a:t>
            </a:r>
            <a:r>
              <a:rPr lang="it-IT" dirty="0"/>
              <a:t> con id=‘</a:t>
            </a:r>
            <a:r>
              <a:rPr lang="it-IT" b="1" dirty="0" err="1"/>
              <a:t>view</a:t>
            </a:r>
            <a:r>
              <a:rPr lang="it-IT" dirty="0"/>
              <a:t>’ in cui troviamo una </a:t>
            </a:r>
            <a:r>
              <a:rPr lang="it-IT" dirty="0" err="1"/>
              <a:t>section</a:t>
            </a:r>
            <a:r>
              <a:rPr lang="it-IT" dirty="0"/>
              <a:t> (inizialmente con classe </a:t>
            </a:r>
            <a:r>
              <a:rPr lang="it-IT" b="1" dirty="0" err="1"/>
              <a:t>hide</a:t>
            </a:r>
            <a:r>
              <a:rPr lang="it-IT" dirty="0"/>
              <a:t>)formata semplicemente da un paragrafo e un div che verrà riempito da altri elementi restituiti dalle API. Le altre parti </a:t>
            </a:r>
            <a:r>
              <a:rPr lang="it-IT" dirty="0" err="1"/>
              <a:t>dell’html</a:t>
            </a:r>
            <a:r>
              <a:rPr lang="it-IT" dirty="0"/>
              <a:t>, ovvero </a:t>
            </a:r>
            <a:r>
              <a:rPr lang="it-IT" b="1" dirty="0"/>
              <a:t>l’</a:t>
            </a:r>
            <a:r>
              <a:rPr lang="it-IT" b="1" dirty="0" err="1"/>
              <a:t>header</a:t>
            </a:r>
            <a:r>
              <a:rPr lang="it-IT" dirty="0"/>
              <a:t> e il </a:t>
            </a:r>
            <a:r>
              <a:rPr lang="it-IT" b="1" dirty="0" err="1"/>
              <a:t>footer</a:t>
            </a:r>
            <a:r>
              <a:rPr lang="it-IT" dirty="0"/>
              <a:t> sono ripresi dai precedenti mini </a:t>
            </a:r>
            <a:r>
              <a:rPr lang="it-IT" dirty="0" err="1"/>
              <a:t>homework</a:t>
            </a:r>
            <a:endParaRPr lang="it-IT" dirty="0"/>
          </a:p>
        </p:txBody>
      </p:sp>
    </p:spTree>
    <p:extLst>
      <p:ext uri="{BB962C8B-B14F-4D97-AF65-F5344CB8AC3E}">
        <p14:creationId xmlns:p14="http://schemas.microsoft.com/office/powerpoint/2010/main" val="72236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194AC23-A54C-4E54-B0D5-6D76F0ABA0F7}"/>
              </a:ext>
            </a:extLst>
          </p:cNvPr>
          <p:cNvSpPr txBox="1"/>
          <p:nvPr/>
        </p:nvSpPr>
        <p:spPr>
          <a:xfrm>
            <a:off x="492369" y="309489"/>
            <a:ext cx="5195668" cy="923330"/>
          </a:xfrm>
          <a:prstGeom prst="rect">
            <a:avLst/>
          </a:prstGeom>
          <a:noFill/>
        </p:spPr>
        <p:txBody>
          <a:bodyPr wrap="square" rtlCol="0">
            <a:spAutoFit/>
          </a:bodyPr>
          <a:lstStyle/>
          <a:p>
            <a:r>
              <a:rPr lang="it-IT" sz="5400" dirty="0"/>
              <a:t>Funzione </a:t>
            </a:r>
            <a:r>
              <a:rPr lang="it-IT" sz="5400" dirty="0" err="1"/>
              <a:t>search</a:t>
            </a:r>
            <a:endParaRPr lang="it-IT" sz="5400" dirty="0"/>
          </a:p>
        </p:txBody>
      </p:sp>
      <p:sp>
        <p:nvSpPr>
          <p:cNvPr id="3" name="CasellaDiTesto 2">
            <a:extLst>
              <a:ext uri="{FF2B5EF4-FFF2-40B4-BE49-F238E27FC236}">
                <a16:creationId xmlns:a16="http://schemas.microsoft.com/office/drawing/2014/main" id="{CCBD8AB8-B975-47EC-989C-CA11A79F87AA}"/>
              </a:ext>
            </a:extLst>
          </p:cNvPr>
          <p:cNvSpPr txBox="1"/>
          <p:nvPr/>
        </p:nvSpPr>
        <p:spPr>
          <a:xfrm>
            <a:off x="801858" y="1885071"/>
            <a:ext cx="4065564" cy="3416320"/>
          </a:xfrm>
          <a:prstGeom prst="rect">
            <a:avLst/>
          </a:prstGeom>
          <a:noFill/>
        </p:spPr>
        <p:txBody>
          <a:bodyPr wrap="square" rtlCol="0">
            <a:spAutoFit/>
          </a:bodyPr>
          <a:lstStyle/>
          <a:p>
            <a:r>
              <a:rPr lang="it-IT" dirty="0"/>
              <a:t>Prima di tutto creiamo una variabile </a:t>
            </a:r>
            <a:r>
              <a:rPr lang="it-IT" dirty="0" err="1"/>
              <a:t>const</a:t>
            </a:r>
            <a:r>
              <a:rPr lang="it-IT" dirty="0"/>
              <a:t> </a:t>
            </a:r>
            <a:r>
              <a:rPr lang="it-IT" b="1" dirty="0" err="1"/>
              <a:t>form</a:t>
            </a:r>
            <a:r>
              <a:rPr lang="it-IT" dirty="0"/>
              <a:t> che seleziona l’elemento </a:t>
            </a:r>
            <a:r>
              <a:rPr lang="it-IT" dirty="0" err="1"/>
              <a:t>form</a:t>
            </a:r>
            <a:r>
              <a:rPr lang="it-IT" dirty="0"/>
              <a:t> </a:t>
            </a:r>
            <a:r>
              <a:rPr lang="it-IT" dirty="0" err="1"/>
              <a:t>dell’html</a:t>
            </a:r>
            <a:r>
              <a:rPr lang="it-IT" dirty="0"/>
              <a:t> e aggiungiamo </a:t>
            </a:r>
            <a:r>
              <a:rPr lang="it-IT" b="1" dirty="0"/>
              <a:t>un’</a:t>
            </a:r>
            <a:r>
              <a:rPr lang="it-IT" b="1" dirty="0" err="1"/>
              <a:t>addEventListener</a:t>
            </a:r>
            <a:r>
              <a:rPr lang="it-IT" dirty="0"/>
              <a:t> per il </a:t>
            </a:r>
            <a:r>
              <a:rPr lang="it-IT" b="1" dirty="0" err="1"/>
              <a:t>submit</a:t>
            </a:r>
            <a:r>
              <a:rPr lang="it-IT" dirty="0"/>
              <a:t> che chiamerà la funzione </a:t>
            </a:r>
            <a:r>
              <a:rPr lang="it-IT" b="1" dirty="0" err="1"/>
              <a:t>search</a:t>
            </a:r>
            <a:r>
              <a:rPr lang="it-IT" dirty="0"/>
              <a:t>. La funzione inizialmente preleva il valore inserito nella barra di ricerca e fa un controllo, se la barra di ricerca è vuota invia un </a:t>
            </a:r>
            <a:r>
              <a:rPr lang="it-IT" b="1" dirty="0" err="1"/>
              <a:t>alert</a:t>
            </a:r>
            <a:r>
              <a:rPr lang="it-IT" dirty="0"/>
              <a:t>, in caso contrario creiamo una variabile che sarà una </a:t>
            </a:r>
            <a:r>
              <a:rPr lang="it-IT" b="1" dirty="0"/>
              <a:t>stringa</a:t>
            </a:r>
            <a:r>
              <a:rPr lang="it-IT" dirty="0"/>
              <a:t> contenente </a:t>
            </a:r>
            <a:r>
              <a:rPr lang="it-IT" b="1" dirty="0"/>
              <a:t>endpoint</a:t>
            </a:r>
            <a:r>
              <a:rPr lang="it-IT" dirty="0"/>
              <a:t>, </a:t>
            </a:r>
            <a:r>
              <a:rPr lang="it-IT" b="1" dirty="0"/>
              <a:t>id</a:t>
            </a:r>
            <a:r>
              <a:rPr lang="it-IT" dirty="0"/>
              <a:t>, </a:t>
            </a:r>
            <a:r>
              <a:rPr lang="it-IT" b="1" dirty="0"/>
              <a:t>key</a:t>
            </a:r>
            <a:r>
              <a:rPr lang="it-IT" dirty="0"/>
              <a:t> e il testo inserito nella barra di ricerca per poi fare il </a:t>
            </a:r>
            <a:r>
              <a:rPr lang="it-IT" b="1" dirty="0"/>
              <a:t>fetch</a:t>
            </a:r>
          </a:p>
        </p:txBody>
      </p:sp>
      <p:pic>
        <p:nvPicPr>
          <p:cNvPr id="5" name="Immagine 4" descr="Immagine che contiene testo&#10;&#10;Descrizione generata automaticamente">
            <a:extLst>
              <a:ext uri="{FF2B5EF4-FFF2-40B4-BE49-F238E27FC236}">
                <a16:creationId xmlns:a16="http://schemas.microsoft.com/office/drawing/2014/main" id="{79B056A5-92F0-426A-BC55-B08D39985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646" y="1380839"/>
            <a:ext cx="6706536" cy="4096322"/>
          </a:xfrm>
          <a:prstGeom prst="rect">
            <a:avLst/>
          </a:prstGeom>
        </p:spPr>
      </p:pic>
    </p:spTree>
    <p:extLst>
      <p:ext uri="{BB962C8B-B14F-4D97-AF65-F5344CB8AC3E}">
        <p14:creationId xmlns:p14="http://schemas.microsoft.com/office/powerpoint/2010/main" val="106665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E92D044-F74C-4B28-B270-20718A68370F}"/>
              </a:ext>
            </a:extLst>
          </p:cNvPr>
          <p:cNvSpPr txBox="1"/>
          <p:nvPr/>
        </p:nvSpPr>
        <p:spPr>
          <a:xfrm>
            <a:off x="478301" y="323557"/>
            <a:ext cx="6372665" cy="923330"/>
          </a:xfrm>
          <a:prstGeom prst="rect">
            <a:avLst/>
          </a:prstGeom>
          <a:noFill/>
        </p:spPr>
        <p:txBody>
          <a:bodyPr wrap="square" rtlCol="0">
            <a:spAutoFit/>
          </a:bodyPr>
          <a:lstStyle/>
          <a:p>
            <a:r>
              <a:rPr lang="it-IT" sz="5400" dirty="0"/>
              <a:t>Funzione </a:t>
            </a:r>
            <a:r>
              <a:rPr lang="it-IT" sz="5400" dirty="0" err="1"/>
              <a:t>onJSONapp</a:t>
            </a:r>
            <a:endParaRPr lang="it-IT" sz="5400" dirty="0"/>
          </a:p>
        </p:txBody>
      </p:sp>
      <p:sp>
        <p:nvSpPr>
          <p:cNvPr id="3" name="CasellaDiTesto 2">
            <a:extLst>
              <a:ext uri="{FF2B5EF4-FFF2-40B4-BE49-F238E27FC236}">
                <a16:creationId xmlns:a16="http://schemas.microsoft.com/office/drawing/2014/main" id="{57E3D5CB-6DD4-4956-9694-202DB8ED13FA}"/>
              </a:ext>
            </a:extLst>
          </p:cNvPr>
          <p:cNvSpPr txBox="1"/>
          <p:nvPr/>
        </p:nvSpPr>
        <p:spPr>
          <a:xfrm>
            <a:off x="478301" y="1246887"/>
            <a:ext cx="4937760" cy="5078313"/>
          </a:xfrm>
          <a:prstGeom prst="rect">
            <a:avLst/>
          </a:prstGeom>
          <a:noFill/>
        </p:spPr>
        <p:txBody>
          <a:bodyPr wrap="square" rtlCol="0">
            <a:spAutoFit/>
          </a:bodyPr>
          <a:lstStyle/>
          <a:p>
            <a:r>
              <a:rPr lang="it-IT" dirty="0"/>
              <a:t>Per prima cosa selezioniamo la </a:t>
            </a:r>
            <a:r>
              <a:rPr lang="it-IT" b="1" dirty="0" err="1"/>
              <a:t>section</a:t>
            </a:r>
            <a:r>
              <a:rPr lang="it-IT" dirty="0"/>
              <a:t> di id=‘</a:t>
            </a:r>
            <a:r>
              <a:rPr lang="it-IT" b="1" dirty="0"/>
              <a:t>food</a:t>
            </a:r>
            <a:r>
              <a:rPr lang="it-IT" dirty="0"/>
              <a:t>’ e la svuotiamo ed eliminiamo anche gli elementi card presenti nella sezione </a:t>
            </a:r>
            <a:r>
              <a:rPr lang="it-IT" b="1" dirty="0" err="1"/>
              <a:t>section</a:t>
            </a:r>
            <a:r>
              <a:rPr lang="it-IT" dirty="0"/>
              <a:t> con id=‘</a:t>
            </a:r>
            <a:r>
              <a:rPr lang="it-IT" b="1" dirty="0"/>
              <a:t>esercizi</a:t>
            </a:r>
            <a:r>
              <a:rPr lang="it-IT" dirty="0"/>
              <a:t>’(per far si che ad ogni ricerca non si sovrappongano gli esercizi selezionati), </a:t>
            </a:r>
            <a:r>
              <a:rPr lang="it-IT" dirty="0" err="1"/>
              <a:t>dopodichè</a:t>
            </a:r>
            <a:r>
              <a:rPr lang="it-IT" dirty="0"/>
              <a:t> raccogliamo in una variabile risultati ciò che abbiamo ottenuto dal file </a:t>
            </a:r>
            <a:r>
              <a:rPr lang="it-IT" b="1" dirty="0" err="1"/>
              <a:t>json</a:t>
            </a:r>
            <a:r>
              <a:rPr lang="it-IT" dirty="0"/>
              <a:t> ed andiamo a prendere il numero di calorie e l’immagine del primo </a:t>
            </a:r>
            <a:r>
              <a:rPr lang="it-IT" b="1" dirty="0"/>
              <a:t>hit</a:t>
            </a:r>
            <a:r>
              <a:rPr lang="it-IT" dirty="0"/>
              <a:t>. Successivamente creiamo un div a cui aggiungiamo la classe blocco e un immagine a cui passiamo l’immagine selezionata dal hit del file </a:t>
            </a:r>
            <a:r>
              <a:rPr lang="it-IT" dirty="0" err="1"/>
              <a:t>json</a:t>
            </a:r>
            <a:r>
              <a:rPr lang="it-IT" dirty="0"/>
              <a:t> ed in fine creiamo un elemento h1 che contiene il numero di calorie della pietanza. Andiamo ad appendere tutto alla </a:t>
            </a:r>
            <a:r>
              <a:rPr lang="it-IT" b="1" dirty="0" err="1"/>
              <a:t>section</a:t>
            </a:r>
            <a:r>
              <a:rPr lang="it-IT" dirty="0"/>
              <a:t> </a:t>
            </a:r>
            <a:r>
              <a:rPr lang="it-IT" b="1" dirty="0"/>
              <a:t>#food</a:t>
            </a:r>
            <a:r>
              <a:rPr lang="it-IT" dirty="0"/>
              <a:t> ed in base al numero di calorie selezioniamo un determinato numero di esercizi random, che si trovano all’interno dell’array </a:t>
            </a:r>
            <a:r>
              <a:rPr lang="it-IT" b="1" dirty="0"/>
              <a:t>CONTENUTI</a:t>
            </a:r>
            <a:r>
              <a:rPr lang="it-IT" dirty="0"/>
              <a:t> e per concludere creiamo la card con </a:t>
            </a:r>
            <a:r>
              <a:rPr lang="it-IT" b="1" dirty="0" err="1"/>
              <a:t>crea_nodo</a:t>
            </a:r>
            <a:endParaRPr lang="it-IT" b="1" dirty="0"/>
          </a:p>
        </p:txBody>
      </p:sp>
      <p:pic>
        <p:nvPicPr>
          <p:cNvPr id="5" name="Immagine 4" descr="Immagine che contiene testo&#10;&#10;Descrizione generata automaticamente">
            <a:extLst>
              <a:ext uri="{FF2B5EF4-FFF2-40B4-BE49-F238E27FC236}">
                <a16:creationId xmlns:a16="http://schemas.microsoft.com/office/drawing/2014/main" id="{C87EE9EA-FE84-4024-8216-4EA21F5FE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966" y="450167"/>
            <a:ext cx="4937760" cy="6211226"/>
          </a:xfrm>
          <a:prstGeom prst="rect">
            <a:avLst/>
          </a:prstGeom>
        </p:spPr>
      </p:pic>
    </p:spTree>
    <p:extLst>
      <p:ext uri="{BB962C8B-B14F-4D97-AF65-F5344CB8AC3E}">
        <p14:creationId xmlns:p14="http://schemas.microsoft.com/office/powerpoint/2010/main" val="50958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B75A49F-4F17-427C-B9EA-E29CBC27B0DB}"/>
              </a:ext>
            </a:extLst>
          </p:cNvPr>
          <p:cNvSpPr txBox="1"/>
          <p:nvPr/>
        </p:nvSpPr>
        <p:spPr>
          <a:xfrm>
            <a:off x="295421" y="253218"/>
            <a:ext cx="6471139" cy="923330"/>
          </a:xfrm>
          <a:prstGeom prst="rect">
            <a:avLst/>
          </a:prstGeom>
          <a:noFill/>
        </p:spPr>
        <p:txBody>
          <a:bodyPr wrap="square" rtlCol="0">
            <a:spAutoFit/>
          </a:bodyPr>
          <a:lstStyle/>
          <a:p>
            <a:r>
              <a:rPr lang="it-IT" sz="5400" dirty="0"/>
              <a:t>Funzione </a:t>
            </a:r>
            <a:r>
              <a:rPr lang="it-IT" sz="5400" dirty="0" err="1"/>
              <a:t>onJSONimg</a:t>
            </a:r>
            <a:endParaRPr lang="it-IT" sz="5400" dirty="0"/>
          </a:p>
        </p:txBody>
      </p:sp>
      <p:sp>
        <p:nvSpPr>
          <p:cNvPr id="4" name="CasellaDiTesto 3">
            <a:extLst>
              <a:ext uri="{FF2B5EF4-FFF2-40B4-BE49-F238E27FC236}">
                <a16:creationId xmlns:a16="http://schemas.microsoft.com/office/drawing/2014/main" id="{F1207AC8-1328-426D-A606-D6DAC53923EF}"/>
              </a:ext>
            </a:extLst>
          </p:cNvPr>
          <p:cNvSpPr txBox="1"/>
          <p:nvPr/>
        </p:nvSpPr>
        <p:spPr>
          <a:xfrm>
            <a:off x="520504" y="1609168"/>
            <a:ext cx="3953022" cy="3970318"/>
          </a:xfrm>
          <a:prstGeom prst="rect">
            <a:avLst/>
          </a:prstGeom>
          <a:noFill/>
        </p:spPr>
        <p:txBody>
          <a:bodyPr wrap="square" rtlCol="0">
            <a:spAutoFit/>
          </a:bodyPr>
          <a:lstStyle/>
          <a:p>
            <a:r>
              <a:rPr lang="it-IT" dirty="0"/>
              <a:t>Come visto per la precedente richiesta all’API, dichiariamo la variabile </a:t>
            </a:r>
            <a:r>
              <a:rPr lang="it-IT" b="1" dirty="0" err="1"/>
              <a:t>img_request</a:t>
            </a:r>
            <a:r>
              <a:rPr lang="it-IT" dirty="0"/>
              <a:t>, cioè la stringa con </a:t>
            </a:r>
            <a:r>
              <a:rPr lang="it-IT" b="1" dirty="0"/>
              <a:t>endpoint</a:t>
            </a:r>
            <a:r>
              <a:rPr lang="it-IT" dirty="0"/>
              <a:t> e </a:t>
            </a:r>
            <a:r>
              <a:rPr lang="it-IT" b="1" dirty="0"/>
              <a:t>key</a:t>
            </a:r>
            <a:r>
              <a:rPr lang="it-IT" dirty="0"/>
              <a:t> che verrà passata al </a:t>
            </a:r>
            <a:r>
              <a:rPr lang="it-IT" b="1" dirty="0"/>
              <a:t>fetch</a:t>
            </a:r>
            <a:r>
              <a:rPr lang="it-IT" dirty="0"/>
              <a:t>. La funzione inizialmente aggiunge i risultati del file </a:t>
            </a:r>
            <a:r>
              <a:rPr lang="it-IT" b="1" dirty="0" err="1"/>
              <a:t>json</a:t>
            </a:r>
            <a:r>
              <a:rPr lang="it-IT" dirty="0"/>
              <a:t> in un array e se la lunghezza dell’array è maggiore di 20(cioè degli elementi dell’array CONTENUTI) setta </a:t>
            </a:r>
            <a:r>
              <a:rPr lang="it-IT" b="1" dirty="0" err="1"/>
              <a:t>num_results</a:t>
            </a:r>
            <a:r>
              <a:rPr lang="it-IT" dirty="0"/>
              <a:t> a 20 per poi fare un ciclo for da 0 fino al numero di risultati. All’interno del ciclo for aggiungiamo ad ogni elemento dell’array contenuti l’identificativo e l’immagine dei risultati ottenuti dall’API.</a:t>
            </a:r>
          </a:p>
        </p:txBody>
      </p:sp>
      <p:pic>
        <p:nvPicPr>
          <p:cNvPr id="6" name="Immagine 5" descr="Immagine che contiene testo&#10;&#10;Descrizione generata automaticamente">
            <a:extLst>
              <a:ext uri="{FF2B5EF4-FFF2-40B4-BE49-F238E27FC236}">
                <a16:creationId xmlns:a16="http://schemas.microsoft.com/office/drawing/2014/main" id="{AC5499F1-BC64-43DB-809C-23608737C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350" y="1586601"/>
            <a:ext cx="6790146" cy="3970318"/>
          </a:xfrm>
          <a:prstGeom prst="rect">
            <a:avLst/>
          </a:prstGeom>
        </p:spPr>
      </p:pic>
    </p:spTree>
    <p:extLst>
      <p:ext uri="{BB962C8B-B14F-4D97-AF65-F5344CB8AC3E}">
        <p14:creationId xmlns:p14="http://schemas.microsoft.com/office/powerpoint/2010/main" val="214037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2E47AB8-FD84-4EC1-B003-229B3333C18C}"/>
              </a:ext>
            </a:extLst>
          </p:cNvPr>
          <p:cNvSpPr txBox="1"/>
          <p:nvPr/>
        </p:nvSpPr>
        <p:spPr>
          <a:xfrm>
            <a:off x="281353" y="267287"/>
            <a:ext cx="6302327" cy="923330"/>
          </a:xfrm>
          <a:prstGeom prst="rect">
            <a:avLst/>
          </a:prstGeom>
          <a:noFill/>
        </p:spPr>
        <p:txBody>
          <a:bodyPr wrap="square" rtlCol="0">
            <a:spAutoFit/>
          </a:bodyPr>
          <a:lstStyle/>
          <a:p>
            <a:r>
              <a:rPr lang="it-IT" sz="5400" dirty="0"/>
              <a:t>Funzione </a:t>
            </a:r>
            <a:r>
              <a:rPr lang="it-IT" sz="5400" dirty="0" err="1"/>
              <a:t>crea_nodo</a:t>
            </a:r>
            <a:endParaRPr lang="it-IT" sz="5400" dirty="0"/>
          </a:p>
        </p:txBody>
      </p:sp>
      <p:sp>
        <p:nvSpPr>
          <p:cNvPr id="3" name="CasellaDiTesto 2">
            <a:extLst>
              <a:ext uri="{FF2B5EF4-FFF2-40B4-BE49-F238E27FC236}">
                <a16:creationId xmlns:a16="http://schemas.microsoft.com/office/drawing/2014/main" id="{923D6BCB-F3B9-4144-B84A-8E60903E674F}"/>
              </a:ext>
            </a:extLst>
          </p:cNvPr>
          <p:cNvSpPr txBox="1"/>
          <p:nvPr/>
        </p:nvSpPr>
        <p:spPr>
          <a:xfrm>
            <a:off x="450167" y="1190617"/>
            <a:ext cx="5289452" cy="5355312"/>
          </a:xfrm>
          <a:prstGeom prst="rect">
            <a:avLst/>
          </a:prstGeom>
          <a:noFill/>
        </p:spPr>
        <p:txBody>
          <a:bodyPr wrap="square" rtlCol="0">
            <a:spAutoFit/>
          </a:bodyPr>
          <a:lstStyle/>
          <a:p>
            <a:r>
              <a:rPr lang="it-IT" dirty="0"/>
              <a:t>La funzione crea gli elementi card che popoleranno la </a:t>
            </a:r>
            <a:r>
              <a:rPr lang="it-IT" b="1" dirty="0" err="1"/>
              <a:t>section</a:t>
            </a:r>
            <a:r>
              <a:rPr lang="it-IT" dirty="0"/>
              <a:t> </a:t>
            </a:r>
            <a:r>
              <a:rPr lang="it-IT" b="1" dirty="0"/>
              <a:t>#esercizi</a:t>
            </a:r>
            <a:r>
              <a:rPr lang="it-IT" dirty="0"/>
              <a:t>, una volta cercato il </a:t>
            </a:r>
            <a:r>
              <a:rPr lang="it-IT" dirty="0" err="1"/>
              <a:t>piatto.Alla</a:t>
            </a:r>
            <a:r>
              <a:rPr lang="it-IT" dirty="0"/>
              <a:t> funzione passeremo la sezione in cui verrà appeso il nodo e l’elemento dell’array CONTENUTI. Per cominciare creiamo un elemento </a:t>
            </a:r>
            <a:r>
              <a:rPr lang="it-IT" b="1" dirty="0"/>
              <a:t>div</a:t>
            </a:r>
            <a:r>
              <a:rPr lang="it-IT" dirty="0"/>
              <a:t> a cui aggiungiamo la classe </a:t>
            </a:r>
            <a:r>
              <a:rPr lang="it-IT" b="1" dirty="0"/>
              <a:t>card</a:t>
            </a:r>
            <a:r>
              <a:rPr lang="it-IT" dirty="0"/>
              <a:t> e l’elemento </a:t>
            </a:r>
            <a:r>
              <a:rPr lang="it-IT" b="1" dirty="0" err="1"/>
              <a:t>img</a:t>
            </a:r>
            <a:r>
              <a:rPr lang="it-IT" dirty="0"/>
              <a:t> a cui verrà aggiunta la classe </a:t>
            </a:r>
            <a:r>
              <a:rPr lang="it-IT" b="1" dirty="0"/>
              <a:t>image</a:t>
            </a:r>
            <a:r>
              <a:rPr lang="it-IT" dirty="0"/>
              <a:t>. La funzione crea a sua volta un altro div e un h5 che conterrà il nome dell’esercizio. Infine creiamo un </a:t>
            </a:r>
            <a:r>
              <a:rPr lang="it-IT" b="1" dirty="0" err="1"/>
              <a:t>form</a:t>
            </a:r>
            <a:r>
              <a:rPr lang="it-IT" dirty="0"/>
              <a:t>, un </a:t>
            </a:r>
            <a:r>
              <a:rPr lang="it-IT" b="1" dirty="0" err="1"/>
              <a:t>select</a:t>
            </a:r>
            <a:r>
              <a:rPr lang="it-IT" dirty="0"/>
              <a:t> e un elemento </a:t>
            </a:r>
            <a:r>
              <a:rPr lang="it-IT" b="1" dirty="0"/>
              <a:t>p</a:t>
            </a:r>
            <a:r>
              <a:rPr lang="it-IT" dirty="0"/>
              <a:t>. </a:t>
            </a:r>
            <a:r>
              <a:rPr lang="it-IT" dirty="0" err="1"/>
              <a:t>dopodiche</a:t>
            </a:r>
            <a:r>
              <a:rPr lang="it-IT" dirty="0"/>
              <a:t> entriamo in un ciclo for che si ripete 5 volte e che ogni singola volta crea un </a:t>
            </a:r>
            <a:r>
              <a:rPr lang="it-IT" b="1" dirty="0"/>
              <a:t>option</a:t>
            </a:r>
            <a:r>
              <a:rPr lang="it-IT" dirty="0"/>
              <a:t> che verrà appeso al </a:t>
            </a:r>
            <a:r>
              <a:rPr lang="it-IT" dirty="0" err="1"/>
              <a:t>select</a:t>
            </a:r>
            <a:r>
              <a:rPr lang="it-IT" dirty="0"/>
              <a:t> e il </a:t>
            </a:r>
            <a:r>
              <a:rPr lang="it-IT" dirty="0" err="1"/>
              <a:t>select</a:t>
            </a:r>
            <a:r>
              <a:rPr lang="it-IT" dirty="0"/>
              <a:t> a sua volta verrà appeso al </a:t>
            </a:r>
            <a:r>
              <a:rPr lang="it-IT" dirty="0" err="1"/>
              <a:t>form</a:t>
            </a:r>
            <a:r>
              <a:rPr lang="it-IT" dirty="0"/>
              <a:t>. Quindi si andrà a creare una lista di numeri </a:t>
            </a:r>
            <a:r>
              <a:rPr lang="it-IT" dirty="0" err="1"/>
              <a:t>cresenti</a:t>
            </a:r>
            <a:r>
              <a:rPr lang="it-IT" dirty="0"/>
              <a:t> da 0 a 5 che servirà per andare a selezionare il numero di serie desiderate. Infine appendiamo il titolo e il </a:t>
            </a:r>
            <a:r>
              <a:rPr lang="it-IT" dirty="0" err="1"/>
              <a:t>form</a:t>
            </a:r>
            <a:r>
              <a:rPr lang="it-IT" dirty="0"/>
              <a:t> appena creato al secondo div creato e al primo div andiamo ad appendere quest’ultimo e l’immagine. Per concludere il tutto verrà appeso alla sezione che verrà passata alla funzione</a:t>
            </a:r>
          </a:p>
        </p:txBody>
      </p:sp>
      <p:pic>
        <p:nvPicPr>
          <p:cNvPr id="5" name="Immagine 4" descr="Immagine che contiene testo&#10;&#10;Descrizione generata automaticamente">
            <a:extLst>
              <a:ext uri="{FF2B5EF4-FFF2-40B4-BE49-F238E27FC236}">
                <a16:creationId xmlns:a16="http://schemas.microsoft.com/office/drawing/2014/main" id="{1AF507AA-DD68-41A1-A698-A2303C194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383" y="329666"/>
            <a:ext cx="5030142" cy="6261047"/>
          </a:xfrm>
          <a:prstGeom prst="rect">
            <a:avLst/>
          </a:prstGeom>
        </p:spPr>
      </p:pic>
    </p:spTree>
    <p:extLst>
      <p:ext uri="{BB962C8B-B14F-4D97-AF65-F5344CB8AC3E}">
        <p14:creationId xmlns:p14="http://schemas.microsoft.com/office/powerpoint/2010/main" val="305270954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710</Words>
  <Application>Microsoft Office PowerPoint</Application>
  <PresentationFormat>Widescreen</PresentationFormat>
  <Paragraphs>15</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MHW 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 3</dc:title>
  <dc:creator>calinialessio@gmail.com</dc:creator>
  <cp:lastModifiedBy>calinialessio@gmail.com</cp:lastModifiedBy>
  <cp:revision>11</cp:revision>
  <dcterms:created xsi:type="dcterms:W3CDTF">2021-04-26T15:34:10Z</dcterms:created>
  <dcterms:modified xsi:type="dcterms:W3CDTF">2021-04-26T17:18:13Z</dcterms:modified>
</cp:coreProperties>
</file>