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6" r:id="rId4"/>
    <p:sldId id="271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000000"/>
    <a:srgbClr val="8A8A8A"/>
    <a:srgbClr val="FFBA00"/>
    <a:srgbClr val="FF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48"/>
  </p:normalViewPr>
  <p:slideViewPr>
    <p:cSldViewPr snapToGrid="0">
      <p:cViewPr varScale="1">
        <p:scale>
          <a:sx n="115" d="100"/>
          <a:sy n="115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DD2F41-E82F-9E4D-00EF-57C6C93ED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13E198-57EE-A6EE-2FA8-A11E0BF9B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9B8C9D-EB91-E258-FE49-BB0A3F98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3F1C-D017-AF4B-B635-E6E3D4030AAA}" type="datetimeFigureOut">
              <a:rPr lang="it-IT" smtClean="0"/>
              <a:t>02/10/22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4AF120-8741-E13E-3A6C-2488B05A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122905-3023-B3CF-B310-82609BDE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D704-46EF-AF43-885C-EEC5CE5D1A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997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0D4C1A-A94A-E5B0-45CF-0DBD3ECE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5730E21-FA7D-369F-5B11-C117ED3ED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A15497-83D7-69B8-BDCA-A144912C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3F1C-D017-AF4B-B635-E6E3D4030AAA}" type="datetimeFigureOut">
              <a:rPr lang="it-IT" smtClean="0"/>
              <a:t>02/10/22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15C284-5EC6-DDBE-989E-BC7B1C2A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DCBDCD-0CD4-72A8-F588-5D9CC58C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D704-46EF-AF43-885C-EEC5CE5D1A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26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19EC571-0D10-B3AC-CEC1-1924D4076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CB34F0-648B-9F01-8738-DC6A3BB08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521005-9203-6C06-27ED-6C3A3BC4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3F1C-D017-AF4B-B635-E6E3D4030AAA}" type="datetimeFigureOut">
              <a:rPr lang="it-IT" smtClean="0"/>
              <a:t>02/10/22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81EB81-86A2-F9F6-187A-9FE385F4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9DD184-FE10-A3A9-46E6-74783066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D704-46EF-AF43-885C-EEC5CE5D1A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708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3E4938-2A4A-AB2B-5FBA-55C8BC25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F7B809-C275-DF50-6ADE-0206B2A29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5CD8BD-4211-1291-171F-DEA9B435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3F1C-D017-AF4B-B635-E6E3D4030AAA}" type="datetimeFigureOut">
              <a:rPr lang="it-IT" smtClean="0"/>
              <a:t>02/10/22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386B4B-A94B-CE57-F8C5-0B055DB8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002279-6E41-BC8D-0095-84DD7577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D704-46EF-AF43-885C-EEC5CE5D1A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472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C9B1E6-A9B2-4994-AB7D-8C0B172B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711919-7AC4-5B98-BE4A-894687CC7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9B7467-9E44-5141-806B-C25D3D1B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3F1C-D017-AF4B-B635-E6E3D4030AAA}" type="datetimeFigureOut">
              <a:rPr lang="it-IT" smtClean="0"/>
              <a:t>02/10/22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3972AC-0401-2F3B-C1A8-485C0402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A3B5D1-F758-B506-60F6-9E0FB004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D704-46EF-AF43-885C-EEC5CE5D1A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44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642E10-6A22-4B10-BF3D-39848418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D88E7F-87FA-5A99-A2F7-9D1FC6716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2EFC9D-5ACB-51EB-B8F5-65B3EFD43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B5BD0E2-4358-C820-7870-4A64AD4C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3F1C-D017-AF4B-B635-E6E3D4030AAA}" type="datetimeFigureOut">
              <a:rPr lang="it-IT" smtClean="0"/>
              <a:t>02/10/22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2A1D16-81FC-397F-195A-A0E9C956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FB23BC5-FD2B-FAA2-8471-D0B813CA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D704-46EF-AF43-885C-EEC5CE5D1A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727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00A41-E1FD-6338-9107-67071EF3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DE8A64-D866-BA1E-9453-3D7AE8410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2B06EC9-BF62-B310-1AE4-5D1FA78DE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0E7988-9B86-A51D-22DC-4F56DE424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BC2BF39-3D77-F69B-BAA7-116E776C4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B0F67C9-AC99-23B0-7A6C-C4FE0778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3F1C-D017-AF4B-B635-E6E3D4030AAA}" type="datetimeFigureOut">
              <a:rPr lang="it-IT" smtClean="0"/>
              <a:t>02/10/22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B3A5ACF-54D2-D4E1-4A1E-A3F53D78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2BF22E-2EA8-7DBE-F243-DA30CC05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D704-46EF-AF43-885C-EEC5CE5D1A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972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BB493-1E70-3D88-5989-A917DD1D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529EAA-7E72-0CD8-BD1E-25AB9ED6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3F1C-D017-AF4B-B635-E6E3D4030AAA}" type="datetimeFigureOut">
              <a:rPr lang="it-IT" smtClean="0"/>
              <a:t>02/10/22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7C033B-AF24-F0BE-E76F-2EAB119B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113A8AF-6F75-C30C-D0B8-BE884A2B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D704-46EF-AF43-885C-EEC5CE5D1A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49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85C5CEB-5F0D-0BB9-6364-5DD69AE7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3F1C-D017-AF4B-B635-E6E3D4030AAA}" type="datetimeFigureOut">
              <a:rPr lang="it-IT" smtClean="0"/>
              <a:t>02/10/22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DBC0FD2-A83C-683B-33B4-EAB8C25D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A796079-F165-165B-3F36-544CE586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D704-46EF-AF43-885C-EEC5CE5D1A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78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34F9C-F09B-0509-2D73-89BD50A4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1DB9E7-44F7-8D39-5773-260D2CD0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12A664-6D9F-380F-48D9-BF9C1BAA4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133949-7102-CB07-6DF3-C2664C7D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3F1C-D017-AF4B-B635-E6E3D4030AAA}" type="datetimeFigureOut">
              <a:rPr lang="it-IT" smtClean="0"/>
              <a:t>02/10/22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0CB3D4-BB80-C5B9-AD2F-8B47BA04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EEB223-0BFB-AC69-50BE-B8E50B1E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D704-46EF-AF43-885C-EEC5CE5D1A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886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6ABBFA-1454-766F-50EB-AB8C2920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ABCD0F7-32B0-F995-FA6F-5238DEA84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464D0B8-3489-1FEB-4F86-776CC3A1E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4EEB1B-DD1A-7022-B996-25CCF46E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3F1C-D017-AF4B-B635-E6E3D4030AAA}" type="datetimeFigureOut">
              <a:rPr lang="it-IT" smtClean="0"/>
              <a:t>02/10/22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1A109AA-0CDE-F5F3-6AE2-2D59F348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41C608-5777-F826-E1BA-73D2EA55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D704-46EF-AF43-885C-EEC5CE5D1A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328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2ADE1A4-4D98-47E3-155F-16D68ACA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2383F4-A2A2-9F92-277A-BAA517DAE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2FC757-ABBA-0975-7940-D231C096E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B3F1C-D017-AF4B-B635-E6E3D4030AAA}" type="datetimeFigureOut">
              <a:rPr lang="it-IT" smtClean="0"/>
              <a:t>02/10/22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7E8C48-F5BD-02FA-7C3B-706F62F5F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3E721D-33F8-7775-91E5-8EE988E1F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1D704-46EF-AF43-885C-EEC5CE5D1A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40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gif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9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1.sv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E8A4BC-3E00-B19D-A900-56C54E5D7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6073" y="4477698"/>
            <a:ext cx="4937937" cy="742975"/>
          </a:xfrm>
        </p:spPr>
        <p:txBody>
          <a:bodyPr anchor="ctr">
            <a:normAutofit/>
          </a:bodyPr>
          <a:lstStyle/>
          <a:p>
            <a:pPr algn="l"/>
            <a:r>
              <a:rPr lang="it-IT" sz="4400" b="1" dirty="0">
                <a:solidFill>
                  <a:srgbClr val="FFBA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 BIMBE DI SULU</a:t>
            </a:r>
          </a:p>
        </p:txBody>
      </p:sp>
      <p:sp>
        <p:nvSpPr>
          <p:cNvPr id="56" name="Freeform: Shape 3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 descr="Immagine che contiene persona, interni, portatile&#10;&#10;Descrizione generata automaticamente">
            <a:extLst>
              <a:ext uri="{FF2B5EF4-FFF2-40B4-BE49-F238E27FC236}">
                <a16:creationId xmlns:a16="http://schemas.microsoft.com/office/drawing/2014/main" id="{7C6F0E33-34C5-B59C-F757-56748F25E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72" r="-1" b="12072"/>
          <a:stretch/>
        </p:blipFill>
        <p:spPr>
          <a:xfrm>
            <a:off x="1246572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9" name="Immagine 8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98060131-8CDE-6E1D-6BE1-A865D0328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7172"/>
          <a:stretch/>
        </p:blipFill>
        <p:spPr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Immagine 15" descr="Immagine che contiene uomo, persona, interni, guardando&#10;&#10;Descrizione generata automaticamente">
            <a:extLst>
              <a:ext uri="{FF2B5EF4-FFF2-40B4-BE49-F238E27FC236}">
                <a16:creationId xmlns:a16="http://schemas.microsoft.com/office/drawing/2014/main" id="{C4721BB4-B15C-7500-3591-CD851EDE72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251" r="-4" b="1747"/>
          <a:stretch/>
        </p:blipFill>
        <p:spPr>
          <a:xfrm>
            <a:off x="3749701" y="2547568"/>
            <a:ext cx="1591056" cy="1591056"/>
          </a:xfrm>
          <a:custGeom>
            <a:avLst/>
            <a:gdLst/>
            <a:ahLst/>
            <a:cxnLst/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magine 6" descr="Immagine che contiene persona, uomo, interni, sorridente&#10;&#10;Descrizione generata automaticamente">
            <a:extLst>
              <a:ext uri="{FF2B5EF4-FFF2-40B4-BE49-F238E27FC236}">
                <a16:creationId xmlns:a16="http://schemas.microsoft.com/office/drawing/2014/main" id="{3DA6BF0C-A473-2DD7-199A-937D7DFD58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19" r="-1" b="-1"/>
          <a:stretch/>
        </p:blipFill>
        <p:spPr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magine 13" descr="Immagine che contiene uomo, persona, interni, musica&#10;&#10;Descrizione generata automaticamente">
            <a:extLst>
              <a:ext uri="{FF2B5EF4-FFF2-40B4-BE49-F238E27FC236}">
                <a16:creationId xmlns:a16="http://schemas.microsoft.com/office/drawing/2014/main" id="{B7A60C17-630B-C0C7-5461-2A9262ED6D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629" b="4"/>
          <a:stretch/>
        </p:blipFill>
        <p:spPr>
          <a:xfrm>
            <a:off x="9363238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D1DFCDD6-6D2D-3516-AB87-01509542F268}"/>
              </a:ext>
            </a:extLst>
          </p:cNvPr>
          <p:cNvSpPr txBox="1">
            <a:spLocks/>
          </p:cNvSpPr>
          <p:nvPr/>
        </p:nvSpPr>
        <p:spPr>
          <a:xfrm>
            <a:off x="4020135" y="5395087"/>
            <a:ext cx="4937937" cy="1159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Calling</a:t>
            </a:r>
            <a:r>
              <a:rPr lang="it-IT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t-IT" sz="4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all</a:t>
            </a:r>
            <a:r>
              <a:rPr lang="it-IT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 radio </a:t>
            </a:r>
            <a:r>
              <a:rPr lang="it-IT" sz="4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enthusiasts</a:t>
            </a:r>
            <a:r>
              <a:rPr lang="it-IT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 (#2)</a:t>
            </a:r>
          </a:p>
        </p:txBody>
      </p:sp>
      <p:pic>
        <p:nvPicPr>
          <p:cNvPr id="4" name="Immagine 3" descr="Immagine che contiene persona, donna, posando&#10;&#10;Descrizione generata automaticamente">
            <a:extLst>
              <a:ext uri="{FF2B5EF4-FFF2-40B4-BE49-F238E27FC236}">
                <a16:creationId xmlns:a16="http://schemas.microsoft.com/office/drawing/2014/main" id="{DC92E261-D675-D8FE-EC29-9A33BB9CA0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1683" y="422064"/>
            <a:ext cx="2863140" cy="2876774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F6FAF9CA-F6FB-5377-E943-58F5676A24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22973" y="2654347"/>
            <a:ext cx="2050327" cy="205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38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testo, esterni, cielo notturno&#10;&#10;Descrizione generata automaticamente">
            <a:extLst>
              <a:ext uri="{FF2B5EF4-FFF2-40B4-BE49-F238E27FC236}">
                <a16:creationId xmlns:a16="http://schemas.microsoft.com/office/drawing/2014/main" id="{88035D18-EC94-4D0D-E9B6-2A0A77321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314352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3824C24-58F9-1F0B-0828-231B634B99E7}"/>
              </a:ext>
            </a:extLst>
          </p:cNvPr>
          <p:cNvSpPr txBox="1"/>
          <p:nvPr/>
        </p:nvSpPr>
        <p:spPr>
          <a:xfrm>
            <a:off x="568037" y="295796"/>
            <a:ext cx="22958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 dirty="0">
                <a:solidFill>
                  <a:schemeClr val="bg1"/>
                </a:solidFill>
              </a:rPr>
              <a:t>WHY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DAD2C274-D96D-4423-74D9-7F90BE6C5664}"/>
              </a:ext>
            </a:extLst>
          </p:cNvPr>
          <p:cNvGrpSpPr/>
          <p:nvPr/>
        </p:nvGrpSpPr>
        <p:grpSpPr>
          <a:xfrm>
            <a:off x="4860363" y="463541"/>
            <a:ext cx="3325091" cy="3325091"/>
            <a:chOff x="4860363" y="463541"/>
            <a:chExt cx="3325091" cy="3325091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2DD258E6-53C8-ACFA-7ACF-5D5D13A2DA52}"/>
                </a:ext>
              </a:extLst>
            </p:cNvPr>
            <p:cNvSpPr/>
            <p:nvPr/>
          </p:nvSpPr>
          <p:spPr>
            <a:xfrm>
              <a:off x="4860363" y="463541"/>
              <a:ext cx="3325091" cy="332509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highlight>
                  <a:srgbClr val="FFFFFF"/>
                </a:highlight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A078A0DF-80CA-6F4C-142A-E07B9D9315E1}"/>
                </a:ext>
              </a:extLst>
            </p:cNvPr>
            <p:cNvSpPr txBox="1"/>
            <p:nvPr/>
          </p:nvSpPr>
          <p:spPr>
            <a:xfrm>
              <a:off x="5161698" y="1301638"/>
              <a:ext cx="201583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500" dirty="0">
                  <a:solidFill>
                    <a:schemeClr val="bg1"/>
                  </a:solidFill>
                </a:rPr>
                <a:t>REDUCE THE COSTS OF COLLECTING DATA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0A238700-69D6-52E8-B788-3E64214E4F91}"/>
              </a:ext>
            </a:extLst>
          </p:cNvPr>
          <p:cNvGrpSpPr/>
          <p:nvPr/>
        </p:nvGrpSpPr>
        <p:grpSpPr>
          <a:xfrm>
            <a:off x="7478872" y="463541"/>
            <a:ext cx="3325091" cy="3325091"/>
            <a:chOff x="7478872" y="463541"/>
            <a:chExt cx="3325091" cy="3325091"/>
          </a:xfrm>
        </p:grpSpPr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74BC78EB-BFCB-070C-00D6-D32FDD8A65BE}"/>
                </a:ext>
              </a:extLst>
            </p:cNvPr>
            <p:cNvSpPr/>
            <p:nvPr/>
          </p:nvSpPr>
          <p:spPr>
            <a:xfrm>
              <a:off x="7478872" y="463541"/>
              <a:ext cx="3325091" cy="332509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highlight>
                  <a:srgbClr val="FFFFFF"/>
                </a:highlight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F93C6B2B-CCAC-C1E5-F7E8-409A7720D50B}"/>
                </a:ext>
              </a:extLst>
            </p:cNvPr>
            <p:cNvSpPr txBox="1"/>
            <p:nvPr/>
          </p:nvSpPr>
          <p:spPr>
            <a:xfrm>
              <a:off x="8486789" y="1281335"/>
              <a:ext cx="201583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500" dirty="0">
                  <a:solidFill>
                    <a:schemeClr val="bg1"/>
                  </a:solidFill>
                </a:rPr>
                <a:t>UNIQUE PLACE FOR DATA. OPEN SCIENCE.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9BBCA11B-A507-A87C-F467-AC8DE4531D36}"/>
              </a:ext>
            </a:extLst>
          </p:cNvPr>
          <p:cNvGrpSpPr/>
          <p:nvPr/>
        </p:nvGrpSpPr>
        <p:grpSpPr>
          <a:xfrm>
            <a:off x="6169617" y="2666412"/>
            <a:ext cx="3325091" cy="3325091"/>
            <a:chOff x="6169617" y="2666412"/>
            <a:chExt cx="3325091" cy="3325091"/>
          </a:xfrm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F3DCFCBE-FCBE-C724-6422-8815FEAA0196}"/>
                </a:ext>
              </a:extLst>
            </p:cNvPr>
            <p:cNvSpPr/>
            <p:nvPr/>
          </p:nvSpPr>
          <p:spPr>
            <a:xfrm>
              <a:off x="6169617" y="2666412"/>
              <a:ext cx="3325091" cy="332509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highlight>
                  <a:srgbClr val="FFFFFF"/>
                </a:highlight>
              </a:endParaRP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A9C2A956-A69E-B277-54DB-9B65BC61EEFE}"/>
                </a:ext>
              </a:extLst>
            </p:cNvPr>
            <p:cNvSpPr txBox="1"/>
            <p:nvPr/>
          </p:nvSpPr>
          <p:spPr>
            <a:xfrm>
              <a:off x="6824243" y="4074459"/>
              <a:ext cx="201583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500" dirty="0">
                  <a:solidFill>
                    <a:schemeClr val="bg1"/>
                  </a:solidFill>
                </a:rPr>
                <a:t>REDUCE THE PROCESSING TIME AND COSTS</a:t>
              </a:r>
            </a:p>
          </p:txBody>
        </p:sp>
      </p:grp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5BB503FC-BD55-C737-C86A-AA2D0987A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591" y="6066429"/>
            <a:ext cx="1645770" cy="64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2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B82CBA28-E167-44AD-FE5F-26C92F3D6ABB}"/>
              </a:ext>
            </a:extLst>
          </p:cNvPr>
          <p:cNvSpPr/>
          <p:nvPr/>
        </p:nvSpPr>
        <p:spPr>
          <a:xfrm>
            <a:off x="4573580" y="5957785"/>
            <a:ext cx="2941939" cy="681924"/>
          </a:xfrm>
          <a:prstGeom prst="roundRect">
            <a:avLst/>
          </a:prstGeom>
          <a:solidFill>
            <a:srgbClr val="000000">
              <a:alpha val="5098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testo, esterni, cielo notturno&#10;&#10;Descrizione generata automaticamente">
            <a:extLst>
              <a:ext uri="{FF2B5EF4-FFF2-40B4-BE49-F238E27FC236}">
                <a16:creationId xmlns:a16="http://schemas.microsoft.com/office/drawing/2014/main" id="{6B54CA54-E38A-FB91-6C5A-5F1093840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314352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B75FC093-BBC3-0D92-6626-A46699D25F08}"/>
              </a:ext>
            </a:extLst>
          </p:cNvPr>
          <p:cNvSpPr/>
          <p:nvPr/>
        </p:nvSpPr>
        <p:spPr>
          <a:xfrm>
            <a:off x="123983" y="110809"/>
            <a:ext cx="11944026" cy="681924"/>
          </a:xfrm>
          <a:prstGeom prst="roundRect">
            <a:avLst/>
          </a:prstGeom>
          <a:solidFill>
            <a:srgbClr val="000000">
              <a:alpha val="5098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028C211-609D-591A-556E-33D5ACC24C79}"/>
              </a:ext>
            </a:extLst>
          </p:cNvPr>
          <p:cNvSpPr/>
          <p:nvPr/>
        </p:nvSpPr>
        <p:spPr>
          <a:xfrm>
            <a:off x="6824923" y="127919"/>
            <a:ext cx="2091473" cy="68192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6082C61-19DE-F284-CDAA-5AFE0E2DB5EB}"/>
              </a:ext>
            </a:extLst>
          </p:cNvPr>
          <p:cNvSpPr txBox="1"/>
          <p:nvPr/>
        </p:nvSpPr>
        <p:spPr>
          <a:xfrm>
            <a:off x="9139092" y="276757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Downloads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35ED054-DC1A-A990-84B3-8206FF616298}"/>
              </a:ext>
            </a:extLst>
          </p:cNvPr>
          <p:cNvSpPr txBox="1"/>
          <p:nvPr/>
        </p:nvSpPr>
        <p:spPr>
          <a:xfrm>
            <a:off x="10577870" y="265794"/>
            <a:ext cx="128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My account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991546D-3C3F-E309-2C45-1F3E71ADE23A}"/>
              </a:ext>
            </a:extLst>
          </p:cNvPr>
          <p:cNvSpPr txBox="1"/>
          <p:nvPr/>
        </p:nvSpPr>
        <p:spPr>
          <a:xfrm>
            <a:off x="335803" y="261282"/>
            <a:ext cx="16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Documentation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E533605-4305-0093-007F-84031B2CE0C5}"/>
              </a:ext>
            </a:extLst>
          </p:cNvPr>
          <p:cNvSpPr txBox="1"/>
          <p:nvPr/>
        </p:nvSpPr>
        <p:spPr>
          <a:xfrm>
            <a:off x="3395565" y="276757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EF01F67-99F4-2683-B826-9213FC4D660A}"/>
              </a:ext>
            </a:extLst>
          </p:cNvPr>
          <p:cNvSpPr txBox="1"/>
          <p:nvPr/>
        </p:nvSpPr>
        <p:spPr>
          <a:xfrm>
            <a:off x="2355953" y="276757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C1E5027-923E-F4F6-DBD7-59A1223478D1}"/>
              </a:ext>
            </a:extLst>
          </p:cNvPr>
          <p:cNvSpPr txBox="1"/>
          <p:nvPr/>
        </p:nvSpPr>
        <p:spPr>
          <a:xfrm>
            <a:off x="10577870" y="6114081"/>
            <a:ext cx="9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Contacts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52F1D9-3F4F-F614-9E09-2641CCCADC86}"/>
              </a:ext>
            </a:extLst>
          </p:cNvPr>
          <p:cNvSpPr txBox="1"/>
          <p:nvPr/>
        </p:nvSpPr>
        <p:spPr>
          <a:xfrm>
            <a:off x="4980333" y="967957"/>
            <a:ext cx="69636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0" dirty="0">
                <a:solidFill>
                  <a:schemeClr val="bg1"/>
                </a:solidFill>
              </a:rPr>
              <a:t>RADIOVERSE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C6F8A797-41A4-98C8-0197-A451D5D1F466}"/>
              </a:ext>
            </a:extLst>
          </p:cNvPr>
          <p:cNvSpPr txBox="1"/>
          <p:nvPr/>
        </p:nvSpPr>
        <p:spPr>
          <a:xfrm>
            <a:off x="6877377" y="262220"/>
            <a:ext cx="203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Join the community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7898FF3C-05A3-9958-8FA6-20260F228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591" y="6066429"/>
            <a:ext cx="1645770" cy="648926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F7BA614E-0A0C-7D2D-2F1C-94899A9101D9}"/>
              </a:ext>
            </a:extLst>
          </p:cNvPr>
          <p:cNvSpPr/>
          <p:nvPr/>
        </p:nvSpPr>
        <p:spPr>
          <a:xfrm>
            <a:off x="4897674" y="2582063"/>
            <a:ext cx="2198013" cy="3375721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LEARN</a:t>
            </a:r>
            <a:r>
              <a:rPr lang="it-IT" dirty="0">
                <a:solidFill>
                  <a:schemeClr val="tx1"/>
                </a:solidFill>
              </a:rPr>
              <a:t> ABOUT THE IONOSPHERE, ITS INTERACTION WITH ELECTROMAGNETIC WAVES AND ITS IMPACT ON HUMAN ACTIVITIES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E8DE811-1703-8041-F67A-5A7EFC8A2A41}"/>
              </a:ext>
            </a:extLst>
          </p:cNvPr>
          <p:cNvSpPr/>
          <p:nvPr/>
        </p:nvSpPr>
        <p:spPr>
          <a:xfrm>
            <a:off x="7363171" y="2589573"/>
            <a:ext cx="2198013" cy="3375720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HELP IN COLLECTING RADIO PROPAGATION DATA. </a:t>
            </a:r>
            <a:r>
              <a:rPr lang="it-IT" b="1" dirty="0">
                <a:solidFill>
                  <a:schemeClr val="tx1"/>
                </a:solidFill>
              </a:rPr>
              <a:t>SHARE</a:t>
            </a:r>
            <a:r>
              <a:rPr lang="it-IT" dirty="0">
                <a:solidFill>
                  <a:schemeClr val="tx1"/>
                </a:solidFill>
              </a:rPr>
              <a:t> YOUR </a:t>
            </a:r>
            <a:r>
              <a:rPr lang="it-IT" b="1" dirty="0">
                <a:solidFill>
                  <a:schemeClr val="tx1"/>
                </a:solidFill>
              </a:rPr>
              <a:t>HAM-RADIO</a:t>
            </a:r>
            <a:r>
              <a:rPr lang="it-IT" dirty="0">
                <a:solidFill>
                  <a:schemeClr val="tx1"/>
                </a:solidFill>
              </a:rPr>
              <a:t> KNOWLEDGE OR MOVE YOUR FIRST STEPS TO BECOME A </a:t>
            </a:r>
            <a:r>
              <a:rPr lang="it-IT" b="1" dirty="0">
                <a:solidFill>
                  <a:schemeClr val="tx1"/>
                </a:solidFill>
              </a:rPr>
              <a:t>RADIO AMATEUR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20CE9A2-EF20-4069-DC37-14BB4004C0C6}"/>
              </a:ext>
            </a:extLst>
          </p:cNvPr>
          <p:cNvSpPr/>
          <p:nvPr/>
        </p:nvSpPr>
        <p:spPr>
          <a:xfrm>
            <a:off x="9828668" y="2589572"/>
            <a:ext cx="2198013" cy="3368212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BECOME A </a:t>
            </a:r>
            <a:r>
              <a:rPr lang="it-IT" b="1" dirty="0">
                <a:solidFill>
                  <a:schemeClr val="tx1"/>
                </a:solidFill>
              </a:rPr>
              <a:t>DEVELOPER</a:t>
            </a:r>
            <a:r>
              <a:rPr lang="it-IT" dirty="0">
                <a:solidFill>
                  <a:schemeClr val="tx1"/>
                </a:solidFill>
              </a:rPr>
              <a:t>. HELP TO CREATE NEW PROCESSING ALGORITHMS TO RETRIEVE INFORMATION FROM RADIO SIGNAL AND TO MONITOR OUR IONOSPHERE</a:t>
            </a:r>
          </a:p>
        </p:txBody>
      </p:sp>
    </p:spTree>
    <p:extLst>
      <p:ext uri="{BB962C8B-B14F-4D97-AF65-F5344CB8AC3E}">
        <p14:creationId xmlns:p14="http://schemas.microsoft.com/office/powerpoint/2010/main" val="119327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esterni, cielo notturno&#10;&#10;Descrizione generata automaticamente">
            <a:extLst>
              <a:ext uri="{FF2B5EF4-FFF2-40B4-BE49-F238E27FC236}">
                <a16:creationId xmlns:a16="http://schemas.microsoft.com/office/drawing/2014/main" id="{6B54CA54-E38A-FB91-6C5A-5F1093840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" y="-8738"/>
            <a:ext cx="12192000" cy="7314352"/>
          </a:xfrm>
          <a:prstGeom prst="rect">
            <a:avLst/>
          </a:prstGeom>
        </p:spPr>
      </p:pic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B180ED0A-8F43-181C-2BCD-E63B0E3ADD57}"/>
              </a:ext>
            </a:extLst>
          </p:cNvPr>
          <p:cNvSpPr/>
          <p:nvPr/>
        </p:nvSpPr>
        <p:spPr>
          <a:xfrm>
            <a:off x="6392580" y="996167"/>
            <a:ext cx="5425102" cy="4948637"/>
          </a:xfrm>
          <a:prstGeom prst="roundRect">
            <a:avLst>
              <a:gd name="adj" fmla="val 2896"/>
            </a:avLst>
          </a:prstGeom>
          <a:solidFill>
            <a:srgbClr val="FFFFFF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B82CBA28-E167-44AD-FE5F-26C92F3D6ABB}"/>
              </a:ext>
            </a:extLst>
          </p:cNvPr>
          <p:cNvSpPr/>
          <p:nvPr/>
        </p:nvSpPr>
        <p:spPr>
          <a:xfrm>
            <a:off x="4573580" y="5957785"/>
            <a:ext cx="2941939" cy="681924"/>
          </a:xfrm>
          <a:prstGeom prst="roundRect">
            <a:avLst/>
          </a:prstGeom>
          <a:solidFill>
            <a:srgbClr val="000000">
              <a:alpha val="5098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B75FC093-BBC3-0D92-6626-A46699D25F08}"/>
              </a:ext>
            </a:extLst>
          </p:cNvPr>
          <p:cNvSpPr/>
          <p:nvPr/>
        </p:nvSpPr>
        <p:spPr>
          <a:xfrm>
            <a:off x="123983" y="110809"/>
            <a:ext cx="11944026" cy="681924"/>
          </a:xfrm>
          <a:prstGeom prst="roundRect">
            <a:avLst/>
          </a:prstGeom>
          <a:solidFill>
            <a:srgbClr val="000000">
              <a:alpha val="5098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028C211-609D-591A-556E-33D5ACC24C79}"/>
              </a:ext>
            </a:extLst>
          </p:cNvPr>
          <p:cNvSpPr/>
          <p:nvPr/>
        </p:nvSpPr>
        <p:spPr>
          <a:xfrm>
            <a:off x="330638" y="110809"/>
            <a:ext cx="1649526" cy="68192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6082C61-19DE-F284-CDAA-5AFE0E2DB5EB}"/>
              </a:ext>
            </a:extLst>
          </p:cNvPr>
          <p:cNvSpPr txBox="1"/>
          <p:nvPr/>
        </p:nvSpPr>
        <p:spPr>
          <a:xfrm>
            <a:off x="9139092" y="276757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Downloads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35ED054-DC1A-A990-84B3-8206FF616298}"/>
              </a:ext>
            </a:extLst>
          </p:cNvPr>
          <p:cNvSpPr txBox="1"/>
          <p:nvPr/>
        </p:nvSpPr>
        <p:spPr>
          <a:xfrm>
            <a:off x="10577870" y="265794"/>
            <a:ext cx="128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My account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991546D-3C3F-E309-2C45-1F3E71ADE23A}"/>
              </a:ext>
            </a:extLst>
          </p:cNvPr>
          <p:cNvSpPr txBox="1"/>
          <p:nvPr/>
        </p:nvSpPr>
        <p:spPr>
          <a:xfrm>
            <a:off x="335803" y="261282"/>
            <a:ext cx="16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Documentation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E533605-4305-0093-007F-84031B2CE0C5}"/>
              </a:ext>
            </a:extLst>
          </p:cNvPr>
          <p:cNvSpPr txBox="1"/>
          <p:nvPr/>
        </p:nvSpPr>
        <p:spPr>
          <a:xfrm>
            <a:off x="3395565" y="276757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EF01F67-99F4-2683-B826-9213FC4D660A}"/>
              </a:ext>
            </a:extLst>
          </p:cNvPr>
          <p:cNvSpPr txBox="1"/>
          <p:nvPr/>
        </p:nvSpPr>
        <p:spPr>
          <a:xfrm>
            <a:off x="2355953" y="276757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C1E5027-923E-F4F6-DBD7-59A1223478D1}"/>
              </a:ext>
            </a:extLst>
          </p:cNvPr>
          <p:cNvSpPr txBox="1"/>
          <p:nvPr/>
        </p:nvSpPr>
        <p:spPr>
          <a:xfrm>
            <a:off x="10577870" y="6114081"/>
            <a:ext cx="9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Contacts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52F1D9-3F4F-F614-9E09-2641CCCADC86}"/>
              </a:ext>
            </a:extLst>
          </p:cNvPr>
          <p:cNvSpPr txBox="1"/>
          <p:nvPr/>
        </p:nvSpPr>
        <p:spPr>
          <a:xfrm>
            <a:off x="4676472" y="5944804"/>
            <a:ext cx="2839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RADIOVERSE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C6F8A797-41A4-98C8-0197-A451D5D1F466}"/>
              </a:ext>
            </a:extLst>
          </p:cNvPr>
          <p:cNvSpPr txBox="1"/>
          <p:nvPr/>
        </p:nvSpPr>
        <p:spPr>
          <a:xfrm>
            <a:off x="6877377" y="262220"/>
            <a:ext cx="203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Join the community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84C40FE6-3D94-CA7E-8B95-3782862A2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591" y="6066429"/>
            <a:ext cx="1645770" cy="648926"/>
          </a:xfrm>
          <a:prstGeom prst="rect">
            <a:avLst/>
          </a:prstGeom>
        </p:spPr>
      </p:pic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0CAC78E1-1840-9A02-8EC2-BF404B7932B3}"/>
              </a:ext>
            </a:extLst>
          </p:cNvPr>
          <p:cNvSpPr/>
          <p:nvPr/>
        </p:nvSpPr>
        <p:spPr>
          <a:xfrm>
            <a:off x="330638" y="1002657"/>
            <a:ext cx="5425102" cy="4948637"/>
          </a:xfrm>
          <a:prstGeom prst="roundRect">
            <a:avLst>
              <a:gd name="adj" fmla="val 2896"/>
            </a:avLst>
          </a:prstGeom>
          <a:solidFill>
            <a:srgbClr val="FFFFFF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8AADB6DE-4B3A-2B80-A785-EDEDEF74223B}"/>
              </a:ext>
            </a:extLst>
          </p:cNvPr>
          <p:cNvSpPr txBox="1"/>
          <p:nvPr/>
        </p:nvSpPr>
        <p:spPr>
          <a:xfrm>
            <a:off x="833437" y="1550248"/>
            <a:ext cx="4352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Layer of the </a:t>
            </a:r>
            <a:r>
              <a:rPr lang="it-IT" sz="2000" dirty="0" err="1"/>
              <a:t>atmosphere</a:t>
            </a:r>
            <a:r>
              <a:rPr lang="it-IT" sz="2000" dirty="0"/>
              <a:t> </a:t>
            </a:r>
            <a:r>
              <a:rPr lang="it-IT" sz="2000" dirty="0" err="1"/>
              <a:t>ionized</a:t>
            </a:r>
            <a:r>
              <a:rPr lang="it-IT" sz="2000" dirty="0"/>
              <a:t> by the incoming solar </a:t>
            </a:r>
            <a:r>
              <a:rPr lang="it-IT" sz="2000" dirty="0" err="1"/>
              <a:t>radiation</a:t>
            </a:r>
            <a:endParaRPr lang="it-IT" sz="20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19112F-2CFA-56AF-55F2-5F8844FB201D}"/>
              </a:ext>
            </a:extLst>
          </p:cNvPr>
          <p:cNvSpPr txBox="1"/>
          <p:nvPr/>
        </p:nvSpPr>
        <p:spPr>
          <a:xfrm>
            <a:off x="917302" y="5082126"/>
            <a:ext cx="4251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Used</a:t>
            </a:r>
            <a:r>
              <a:rPr lang="it-IT" sz="2000" dirty="0"/>
              <a:t> to propagate radio </a:t>
            </a:r>
            <a:r>
              <a:rPr lang="it-IT" sz="2000" dirty="0" err="1"/>
              <a:t>waves</a:t>
            </a:r>
            <a:r>
              <a:rPr lang="it-IT" sz="2000" dirty="0"/>
              <a:t> </a:t>
            </a:r>
            <a:r>
              <a:rPr lang="it-IT" sz="2000" dirty="0" err="1"/>
              <a:t>between</a:t>
            </a:r>
            <a:r>
              <a:rPr lang="it-IT" sz="2000" dirty="0"/>
              <a:t> far points thanks to </a:t>
            </a:r>
            <a:r>
              <a:rPr lang="it-IT" sz="2000" dirty="0" err="1"/>
              <a:t>reflection</a:t>
            </a:r>
            <a:endParaRPr lang="it-IT" sz="2000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29AA649-10B3-A315-DA91-E7B53F34530B}"/>
              </a:ext>
            </a:extLst>
          </p:cNvPr>
          <p:cNvSpPr txBox="1"/>
          <p:nvPr/>
        </p:nvSpPr>
        <p:spPr>
          <a:xfrm>
            <a:off x="883617" y="1086461"/>
            <a:ext cx="4251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WHAT IS THE IONOSPHERE</a:t>
            </a: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A3F6AE5D-CF59-6F36-A8A2-8C2997C32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194" y="2373269"/>
            <a:ext cx="5085987" cy="2564636"/>
          </a:xfrm>
          <a:prstGeom prst="rect">
            <a:avLst/>
          </a:prstGeom>
        </p:spPr>
      </p:pic>
      <p:pic>
        <p:nvPicPr>
          <p:cNvPr id="46" name="Immagine 45">
            <a:extLst>
              <a:ext uri="{FF2B5EF4-FFF2-40B4-BE49-F238E27FC236}">
                <a16:creationId xmlns:a16="http://schemas.microsoft.com/office/drawing/2014/main" id="{1DBAC620-04CC-ED6B-A8D5-4E08ED252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7155" y="2373269"/>
            <a:ext cx="4183874" cy="2569046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64EDF57C-BFF4-B9F7-A574-988207DE93C8}"/>
              </a:ext>
            </a:extLst>
          </p:cNvPr>
          <p:cNvSpPr txBox="1"/>
          <p:nvPr/>
        </p:nvSpPr>
        <p:spPr>
          <a:xfrm>
            <a:off x="6625545" y="5076293"/>
            <a:ext cx="5027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Modify</a:t>
            </a:r>
            <a:r>
              <a:rPr lang="it-IT" sz="2000" dirty="0"/>
              <a:t> the </a:t>
            </a:r>
            <a:r>
              <a:rPr lang="it-IT" sz="2000" dirty="0" err="1"/>
              <a:t>propagation</a:t>
            </a:r>
            <a:r>
              <a:rPr lang="it-IT" sz="2000" dirty="0"/>
              <a:t> delay of </a:t>
            </a:r>
            <a:r>
              <a:rPr lang="it-IT" sz="2000" dirty="0" err="1"/>
              <a:t>signal</a:t>
            </a:r>
            <a:r>
              <a:rPr lang="it-IT" sz="2000" dirty="0"/>
              <a:t> coming from </a:t>
            </a:r>
            <a:r>
              <a:rPr lang="it-IT" sz="2000" dirty="0" err="1"/>
              <a:t>outside</a:t>
            </a:r>
            <a:r>
              <a:rPr lang="it-IT" sz="2000" dirty="0"/>
              <a:t>, like the </a:t>
            </a:r>
            <a:r>
              <a:rPr lang="it-IT" sz="2000" dirty="0" err="1"/>
              <a:t>ones</a:t>
            </a:r>
            <a:r>
              <a:rPr lang="it-IT" sz="2000" dirty="0"/>
              <a:t> from </a:t>
            </a:r>
            <a:r>
              <a:rPr lang="it-IT" sz="2000" b="1" dirty="0"/>
              <a:t>GPS</a:t>
            </a:r>
            <a:r>
              <a:rPr lang="it-IT" sz="2000" dirty="0"/>
              <a:t>.</a:t>
            </a:r>
            <a:endParaRPr lang="it-IT" sz="2000" b="1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6DB7020-2F18-33BD-3D7A-9620908D14B2}"/>
              </a:ext>
            </a:extLst>
          </p:cNvPr>
          <p:cNvSpPr txBox="1"/>
          <p:nvPr/>
        </p:nvSpPr>
        <p:spPr>
          <a:xfrm>
            <a:off x="6581031" y="1081124"/>
            <a:ext cx="5116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IONOSPHERE DENSITY FLUCTUATIONS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1562015A-86F5-CFC7-C440-56B8E186C011}"/>
              </a:ext>
            </a:extLst>
          </p:cNvPr>
          <p:cNvSpPr txBox="1"/>
          <p:nvPr/>
        </p:nvSpPr>
        <p:spPr>
          <a:xfrm>
            <a:off x="6439145" y="1549280"/>
            <a:ext cx="5378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Modify</a:t>
            </a:r>
            <a:r>
              <a:rPr lang="it-IT" sz="2000" dirty="0"/>
              <a:t> the </a:t>
            </a:r>
            <a:r>
              <a:rPr lang="it-IT" sz="2000" dirty="0" err="1"/>
              <a:t>reflections</a:t>
            </a:r>
            <a:r>
              <a:rPr lang="it-IT" sz="2000" dirty="0"/>
              <a:t> of radio </a:t>
            </a:r>
            <a:r>
              <a:rPr lang="it-IT" sz="2000" dirty="0" err="1"/>
              <a:t>waves</a:t>
            </a:r>
            <a:r>
              <a:rPr lang="it-IT" sz="2000" dirty="0"/>
              <a:t>, </a:t>
            </a:r>
            <a:r>
              <a:rPr lang="it-IT" sz="2000" dirty="0" err="1"/>
              <a:t>disturbing</a:t>
            </a:r>
            <a:r>
              <a:rPr lang="it-IT" sz="2000" dirty="0"/>
              <a:t> </a:t>
            </a:r>
            <a:r>
              <a:rPr lang="it-IT" sz="2000" b="1" dirty="0" err="1"/>
              <a:t>telecommunications</a:t>
            </a:r>
            <a:r>
              <a:rPr lang="it-IT" sz="2000" dirty="0"/>
              <a:t>. 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24298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B82CBA28-E167-44AD-FE5F-26C92F3D6ABB}"/>
              </a:ext>
            </a:extLst>
          </p:cNvPr>
          <p:cNvSpPr/>
          <p:nvPr/>
        </p:nvSpPr>
        <p:spPr>
          <a:xfrm>
            <a:off x="4573580" y="5957785"/>
            <a:ext cx="2941939" cy="681924"/>
          </a:xfrm>
          <a:prstGeom prst="roundRect">
            <a:avLst/>
          </a:prstGeom>
          <a:solidFill>
            <a:srgbClr val="000000">
              <a:alpha val="5098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testo, esterni, cielo notturno&#10;&#10;Descrizione generata automaticamente">
            <a:extLst>
              <a:ext uri="{FF2B5EF4-FFF2-40B4-BE49-F238E27FC236}">
                <a16:creationId xmlns:a16="http://schemas.microsoft.com/office/drawing/2014/main" id="{6B54CA54-E38A-FB91-6C5A-5F1093840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314352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B75FC093-BBC3-0D92-6626-A46699D25F08}"/>
              </a:ext>
            </a:extLst>
          </p:cNvPr>
          <p:cNvSpPr/>
          <p:nvPr/>
        </p:nvSpPr>
        <p:spPr>
          <a:xfrm>
            <a:off x="123983" y="110809"/>
            <a:ext cx="11944026" cy="681924"/>
          </a:xfrm>
          <a:prstGeom prst="roundRect">
            <a:avLst/>
          </a:prstGeom>
          <a:solidFill>
            <a:srgbClr val="000000">
              <a:alpha val="5098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028C211-609D-591A-556E-33D5ACC24C79}"/>
              </a:ext>
            </a:extLst>
          </p:cNvPr>
          <p:cNvSpPr/>
          <p:nvPr/>
        </p:nvSpPr>
        <p:spPr>
          <a:xfrm>
            <a:off x="2186810" y="110809"/>
            <a:ext cx="1002109" cy="68192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6082C61-19DE-F284-CDAA-5AFE0E2DB5EB}"/>
              </a:ext>
            </a:extLst>
          </p:cNvPr>
          <p:cNvSpPr txBox="1"/>
          <p:nvPr/>
        </p:nvSpPr>
        <p:spPr>
          <a:xfrm>
            <a:off x="9139092" y="276757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Downloads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35ED054-DC1A-A990-84B3-8206FF616298}"/>
              </a:ext>
            </a:extLst>
          </p:cNvPr>
          <p:cNvSpPr txBox="1"/>
          <p:nvPr/>
        </p:nvSpPr>
        <p:spPr>
          <a:xfrm>
            <a:off x="10577870" y="265794"/>
            <a:ext cx="128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My account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991546D-3C3F-E309-2C45-1F3E71ADE23A}"/>
              </a:ext>
            </a:extLst>
          </p:cNvPr>
          <p:cNvSpPr txBox="1"/>
          <p:nvPr/>
        </p:nvSpPr>
        <p:spPr>
          <a:xfrm>
            <a:off x="335803" y="261282"/>
            <a:ext cx="16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Documentation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E533605-4305-0093-007F-84031B2CE0C5}"/>
              </a:ext>
            </a:extLst>
          </p:cNvPr>
          <p:cNvSpPr txBox="1"/>
          <p:nvPr/>
        </p:nvSpPr>
        <p:spPr>
          <a:xfrm>
            <a:off x="3395565" y="276757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EF01F67-99F4-2683-B826-9213FC4D660A}"/>
              </a:ext>
            </a:extLst>
          </p:cNvPr>
          <p:cNvSpPr txBox="1"/>
          <p:nvPr/>
        </p:nvSpPr>
        <p:spPr>
          <a:xfrm>
            <a:off x="2355953" y="276757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C1E5027-923E-F4F6-DBD7-59A1223478D1}"/>
              </a:ext>
            </a:extLst>
          </p:cNvPr>
          <p:cNvSpPr txBox="1"/>
          <p:nvPr/>
        </p:nvSpPr>
        <p:spPr>
          <a:xfrm>
            <a:off x="10577870" y="6114081"/>
            <a:ext cx="9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Contacts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52F1D9-3F4F-F614-9E09-2641CCCADC86}"/>
              </a:ext>
            </a:extLst>
          </p:cNvPr>
          <p:cNvSpPr txBox="1"/>
          <p:nvPr/>
        </p:nvSpPr>
        <p:spPr>
          <a:xfrm>
            <a:off x="4676472" y="5944804"/>
            <a:ext cx="2839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RADIOVERSE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2BB6286-3BA0-6F8E-0E09-EA8D877C5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636" y="1649677"/>
            <a:ext cx="3471826" cy="2975851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26A00CF-FDDD-B059-F69E-3B726FCA4811}"/>
              </a:ext>
            </a:extLst>
          </p:cNvPr>
          <p:cNvSpPr txBox="1"/>
          <p:nvPr/>
        </p:nvSpPr>
        <p:spPr>
          <a:xfrm>
            <a:off x="6877377" y="262220"/>
            <a:ext cx="203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Join the community</a:t>
            </a: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9903A21-B467-3358-7E04-8758A6588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591" y="6066429"/>
            <a:ext cx="1645770" cy="648926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D1C2FF3C-0126-FC0B-1CDC-4F62638EE0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4368" y="1719360"/>
            <a:ext cx="3452302" cy="2836486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7E54DEB-D461-883B-343D-05891BBC750C}"/>
              </a:ext>
            </a:extLst>
          </p:cNvPr>
          <p:cNvSpPr txBox="1"/>
          <p:nvPr/>
        </p:nvSpPr>
        <p:spPr>
          <a:xfrm>
            <a:off x="160556" y="4786986"/>
            <a:ext cx="3841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FREQUENCY – DELAY POINTS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E285396-812B-3D97-4F31-D7E9EB948C46}"/>
              </a:ext>
            </a:extLst>
          </p:cNvPr>
          <p:cNvSpPr txBox="1"/>
          <p:nvPr/>
        </p:nvSpPr>
        <p:spPr>
          <a:xfrm>
            <a:off x="4763546" y="4783162"/>
            <a:ext cx="2664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ELECTRON DENSITY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15A29D01-EE5F-7AC7-06C3-B96A4285B82E}"/>
              </a:ext>
            </a:extLst>
          </p:cNvPr>
          <p:cNvSpPr txBox="1"/>
          <p:nvPr/>
        </p:nvSpPr>
        <p:spPr>
          <a:xfrm>
            <a:off x="8845170" y="4783162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IONOSPHERE MAP</a:t>
            </a:r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D5E156F6-4455-62AB-FEA5-14B2FB171F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803" y="1649016"/>
            <a:ext cx="3471826" cy="297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5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B82CBA28-E167-44AD-FE5F-26C92F3D6ABB}"/>
              </a:ext>
            </a:extLst>
          </p:cNvPr>
          <p:cNvSpPr/>
          <p:nvPr/>
        </p:nvSpPr>
        <p:spPr>
          <a:xfrm>
            <a:off x="4573580" y="5957785"/>
            <a:ext cx="2941939" cy="681924"/>
          </a:xfrm>
          <a:prstGeom prst="roundRect">
            <a:avLst/>
          </a:prstGeom>
          <a:solidFill>
            <a:srgbClr val="000000">
              <a:alpha val="5098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testo, esterni, cielo notturno&#10;&#10;Descrizione generata automaticamente">
            <a:extLst>
              <a:ext uri="{FF2B5EF4-FFF2-40B4-BE49-F238E27FC236}">
                <a16:creationId xmlns:a16="http://schemas.microsoft.com/office/drawing/2014/main" id="{6B54CA54-E38A-FB91-6C5A-5F1093840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314352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B75FC093-BBC3-0D92-6626-A46699D25F08}"/>
              </a:ext>
            </a:extLst>
          </p:cNvPr>
          <p:cNvSpPr/>
          <p:nvPr/>
        </p:nvSpPr>
        <p:spPr>
          <a:xfrm>
            <a:off x="123983" y="110809"/>
            <a:ext cx="11944026" cy="681924"/>
          </a:xfrm>
          <a:prstGeom prst="roundRect">
            <a:avLst/>
          </a:prstGeom>
          <a:solidFill>
            <a:srgbClr val="000000">
              <a:alpha val="5098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028C211-609D-591A-556E-33D5ACC24C79}"/>
              </a:ext>
            </a:extLst>
          </p:cNvPr>
          <p:cNvSpPr/>
          <p:nvPr/>
        </p:nvSpPr>
        <p:spPr>
          <a:xfrm>
            <a:off x="3352296" y="110809"/>
            <a:ext cx="1324176" cy="68192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6082C61-19DE-F284-CDAA-5AFE0E2DB5EB}"/>
              </a:ext>
            </a:extLst>
          </p:cNvPr>
          <p:cNvSpPr txBox="1"/>
          <p:nvPr/>
        </p:nvSpPr>
        <p:spPr>
          <a:xfrm>
            <a:off x="9139092" y="276757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Downloads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35ED054-DC1A-A990-84B3-8206FF616298}"/>
              </a:ext>
            </a:extLst>
          </p:cNvPr>
          <p:cNvSpPr txBox="1"/>
          <p:nvPr/>
        </p:nvSpPr>
        <p:spPr>
          <a:xfrm>
            <a:off x="10577870" y="265794"/>
            <a:ext cx="128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My account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991546D-3C3F-E309-2C45-1F3E71ADE23A}"/>
              </a:ext>
            </a:extLst>
          </p:cNvPr>
          <p:cNvSpPr txBox="1"/>
          <p:nvPr/>
        </p:nvSpPr>
        <p:spPr>
          <a:xfrm>
            <a:off x="335803" y="261282"/>
            <a:ext cx="16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Documentation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E533605-4305-0093-007F-84031B2CE0C5}"/>
              </a:ext>
            </a:extLst>
          </p:cNvPr>
          <p:cNvSpPr txBox="1"/>
          <p:nvPr/>
        </p:nvSpPr>
        <p:spPr>
          <a:xfrm>
            <a:off x="3395565" y="276757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EF01F67-99F4-2683-B826-9213FC4D660A}"/>
              </a:ext>
            </a:extLst>
          </p:cNvPr>
          <p:cNvSpPr txBox="1"/>
          <p:nvPr/>
        </p:nvSpPr>
        <p:spPr>
          <a:xfrm>
            <a:off x="2355953" y="276757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C1E5027-923E-F4F6-DBD7-59A1223478D1}"/>
              </a:ext>
            </a:extLst>
          </p:cNvPr>
          <p:cNvSpPr txBox="1"/>
          <p:nvPr/>
        </p:nvSpPr>
        <p:spPr>
          <a:xfrm>
            <a:off x="10577870" y="6114081"/>
            <a:ext cx="9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Contacts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52F1D9-3F4F-F614-9E09-2641CCCADC86}"/>
              </a:ext>
            </a:extLst>
          </p:cNvPr>
          <p:cNvSpPr txBox="1"/>
          <p:nvPr/>
        </p:nvSpPr>
        <p:spPr>
          <a:xfrm>
            <a:off x="4676472" y="5944804"/>
            <a:ext cx="2839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RADIOVERSE</a:t>
            </a:r>
          </a:p>
        </p:txBody>
      </p: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AF4E69F2-CA37-EDBA-00EA-9691D92FE685}"/>
              </a:ext>
            </a:extLst>
          </p:cNvPr>
          <p:cNvGrpSpPr/>
          <p:nvPr/>
        </p:nvGrpSpPr>
        <p:grpSpPr>
          <a:xfrm>
            <a:off x="451823" y="1674002"/>
            <a:ext cx="3332919" cy="4174906"/>
            <a:chOff x="6238852" y="950723"/>
            <a:chExt cx="2550908" cy="4886560"/>
          </a:xfrm>
        </p:grpSpPr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4762792-3C4D-CB2F-5656-BFFF3C32A1BD}"/>
                </a:ext>
              </a:extLst>
            </p:cNvPr>
            <p:cNvSpPr/>
            <p:nvPr/>
          </p:nvSpPr>
          <p:spPr>
            <a:xfrm>
              <a:off x="6241269" y="950723"/>
              <a:ext cx="254849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RAW DATA</a:t>
              </a:r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787A58CF-1F30-9CA6-91C4-DE3C68C1CCC9}"/>
                </a:ext>
              </a:extLst>
            </p:cNvPr>
            <p:cNvSpPr/>
            <p:nvPr/>
          </p:nvSpPr>
          <p:spPr>
            <a:xfrm>
              <a:off x="6241269" y="2303713"/>
              <a:ext cx="2548491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FREQUENCY-DELAY COUPLES</a:t>
              </a:r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DB370374-31CC-49DC-7B24-C0D77A1EF06B}"/>
                </a:ext>
              </a:extLst>
            </p:cNvPr>
            <p:cNvSpPr/>
            <p:nvPr/>
          </p:nvSpPr>
          <p:spPr>
            <a:xfrm>
              <a:off x="6238852" y="4922883"/>
              <a:ext cx="2548491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TOTAL ELECTRON CONTENT (TEC)</a:t>
              </a:r>
            </a:p>
          </p:txBody>
        </p:sp>
        <p:sp>
          <p:nvSpPr>
            <p:cNvPr id="41" name="Freccia giù 40">
              <a:extLst>
                <a:ext uri="{FF2B5EF4-FFF2-40B4-BE49-F238E27FC236}">
                  <a16:creationId xmlns:a16="http://schemas.microsoft.com/office/drawing/2014/main" id="{1C65A300-631F-D095-0FF6-CC76449C713E}"/>
                </a:ext>
              </a:extLst>
            </p:cNvPr>
            <p:cNvSpPr/>
            <p:nvPr/>
          </p:nvSpPr>
          <p:spPr>
            <a:xfrm>
              <a:off x="7273198" y="1942710"/>
              <a:ext cx="484632" cy="305023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8C7895A3-C967-ECEC-7901-F613480B4FD9}"/>
                </a:ext>
              </a:extLst>
            </p:cNvPr>
            <p:cNvSpPr/>
            <p:nvPr/>
          </p:nvSpPr>
          <p:spPr>
            <a:xfrm>
              <a:off x="6238853" y="3607681"/>
              <a:ext cx="2548491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DENSITY CURVES</a:t>
              </a:r>
            </a:p>
          </p:txBody>
        </p:sp>
        <p:sp>
          <p:nvSpPr>
            <p:cNvPr id="55" name="Freccia giù 54">
              <a:extLst>
                <a:ext uri="{FF2B5EF4-FFF2-40B4-BE49-F238E27FC236}">
                  <a16:creationId xmlns:a16="http://schemas.microsoft.com/office/drawing/2014/main" id="{638E5965-C4EF-2D53-8AC2-6BC27A032F62}"/>
                </a:ext>
              </a:extLst>
            </p:cNvPr>
            <p:cNvSpPr/>
            <p:nvPr/>
          </p:nvSpPr>
          <p:spPr>
            <a:xfrm>
              <a:off x="7273875" y="3267142"/>
              <a:ext cx="484632" cy="305023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6" name="Freccia giù 55">
              <a:extLst>
                <a:ext uri="{FF2B5EF4-FFF2-40B4-BE49-F238E27FC236}">
                  <a16:creationId xmlns:a16="http://schemas.microsoft.com/office/drawing/2014/main" id="{8A250F32-5D30-B87B-C71B-9B4BF2D25BE2}"/>
                </a:ext>
              </a:extLst>
            </p:cNvPr>
            <p:cNvSpPr/>
            <p:nvPr/>
          </p:nvSpPr>
          <p:spPr>
            <a:xfrm>
              <a:off x="7273198" y="4557597"/>
              <a:ext cx="484632" cy="305023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BCAACAB3-D11B-56B6-6A85-F3AA66139187}"/>
              </a:ext>
            </a:extLst>
          </p:cNvPr>
          <p:cNvSpPr txBox="1"/>
          <p:nvPr/>
        </p:nvSpPr>
        <p:spPr>
          <a:xfrm>
            <a:off x="6877377" y="262220"/>
            <a:ext cx="203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Join the community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5684E24C-035E-90B8-A0A4-E398A2C61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591" y="6066429"/>
            <a:ext cx="1645770" cy="64892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955582-AA90-F58A-5D7B-7A71FD6478FF}"/>
              </a:ext>
            </a:extLst>
          </p:cNvPr>
          <p:cNvSpPr txBox="1"/>
          <p:nvPr/>
        </p:nvSpPr>
        <p:spPr>
          <a:xfrm>
            <a:off x="1159357" y="1009092"/>
            <a:ext cx="1914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ALGORITHMS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4F92EE4-B207-CAA4-944F-C7F338029AF3}"/>
              </a:ext>
            </a:extLst>
          </p:cNvPr>
          <p:cNvSpPr txBox="1"/>
          <p:nvPr/>
        </p:nvSpPr>
        <p:spPr>
          <a:xfrm>
            <a:off x="5036667" y="1006433"/>
            <a:ext cx="2007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SOURCE CODE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6D9D808-2C28-90E7-EBBE-CEAA525B49C5}"/>
              </a:ext>
            </a:extLst>
          </p:cNvPr>
          <p:cNvSpPr txBox="1"/>
          <p:nvPr/>
        </p:nvSpPr>
        <p:spPr>
          <a:xfrm>
            <a:off x="8718384" y="1003000"/>
            <a:ext cx="2544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EXAMPLE RESULTS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35912657-B92F-210F-52E2-0D189B944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7219" y="1756714"/>
            <a:ext cx="3386498" cy="405330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F911551-1ED0-C5A8-CE29-6EEEBF497D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5164" y="1557516"/>
            <a:ext cx="3332920" cy="1993423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821597D6-15B2-33C3-0C6D-8D118F6000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164" y="3785979"/>
            <a:ext cx="3332920" cy="223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B82CBA28-E167-44AD-FE5F-26C92F3D6ABB}"/>
              </a:ext>
            </a:extLst>
          </p:cNvPr>
          <p:cNvSpPr/>
          <p:nvPr/>
        </p:nvSpPr>
        <p:spPr>
          <a:xfrm>
            <a:off x="4573580" y="5957785"/>
            <a:ext cx="2941939" cy="681924"/>
          </a:xfrm>
          <a:prstGeom prst="roundRect">
            <a:avLst/>
          </a:prstGeom>
          <a:solidFill>
            <a:srgbClr val="000000">
              <a:alpha val="5098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testo, esterni, cielo notturno&#10;&#10;Descrizione generata automaticamente">
            <a:extLst>
              <a:ext uri="{FF2B5EF4-FFF2-40B4-BE49-F238E27FC236}">
                <a16:creationId xmlns:a16="http://schemas.microsoft.com/office/drawing/2014/main" id="{6B54CA54-E38A-FB91-6C5A-5F1093840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314352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B75FC093-BBC3-0D92-6626-A46699D25F08}"/>
              </a:ext>
            </a:extLst>
          </p:cNvPr>
          <p:cNvSpPr/>
          <p:nvPr/>
        </p:nvSpPr>
        <p:spPr>
          <a:xfrm>
            <a:off x="123983" y="110809"/>
            <a:ext cx="11944026" cy="681924"/>
          </a:xfrm>
          <a:prstGeom prst="roundRect">
            <a:avLst/>
          </a:prstGeom>
          <a:solidFill>
            <a:srgbClr val="000000">
              <a:alpha val="5098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028C211-609D-591A-556E-33D5ACC24C79}"/>
              </a:ext>
            </a:extLst>
          </p:cNvPr>
          <p:cNvSpPr/>
          <p:nvPr/>
        </p:nvSpPr>
        <p:spPr>
          <a:xfrm>
            <a:off x="9093070" y="120461"/>
            <a:ext cx="1324176" cy="68192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6082C61-19DE-F284-CDAA-5AFE0E2DB5EB}"/>
              </a:ext>
            </a:extLst>
          </p:cNvPr>
          <p:cNvSpPr txBox="1"/>
          <p:nvPr/>
        </p:nvSpPr>
        <p:spPr>
          <a:xfrm>
            <a:off x="9139092" y="276757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Downloads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35ED054-DC1A-A990-84B3-8206FF616298}"/>
              </a:ext>
            </a:extLst>
          </p:cNvPr>
          <p:cNvSpPr txBox="1"/>
          <p:nvPr/>
        </p:nvSpPr>
        <p:spPr>
          <a:xfrm>
            <a:off x="10577870" y="265794"/>
            <a:ext cx="128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My account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991546D-3C3F-E309-2C45-1F3E71ADE23A}"/>
              </a:ext>
            </a:extLst>
          </p:cNvPr>
          <p:cNvSpPr txBox="1"/>
          <p:nvPr/>
        </p:nvSpPr>
        <p:spPr>
          <a:xfrm>
            <a:off x="335803" y="261282"/>
            <a:ext cx="16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Documentation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E533605-4305-0093-007F-84031B2CE0C5}"/>
              </a:ext>
            </a:extLst>
          </p:cNvPr>
          <p:cNvSpPr txBox="1"/>
          <p:nvPr/>
        </p:nvSpPr>
        <p:spPr>
          <a:xfrm>
            <a:off x="3395565" y="276757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EF01F67-99F4-2683-B826-9213FC4D660A}"/>
              </a:ext>
            </a:extLst>
          </p:cNvPr>
          <p:cNvSpPr txBox="1"/>
          <p:nvPr/>
        </p:nvSpPr>
        <p:spPr>
          <a:xfrm>
            <a:off x="2355953" y="276757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C1E5027-923E-F4F6-DBD7-59A1223478D1}"/>
              </a:ext>
            </a:extLst>
          </p:cNvPr>
          <p:cNvSpPr txBox="1"/>
          <p:nvPr/>
        </p:nvSpPr>
        <p:spPr>
          <a:xfrm>
            <a:off x="10577870" y="6114081"/>
            <a:ext cx="9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Contacts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52F1D9-3F4F-F614-9E09-2641CCCADC86}"/>
              </a:ext>
            </a:extLst>
          </p:cNvPr>
          <p:cNvSpPr txBox="1"/>
          <p:nvPr/>
        </p:nvSpPr>
        <p:spPr>
          <a:xfrm>
            <a:off x="4676472" y="5944804"/>
            <a:ext cx="2839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RADIOVERSE</a:t>
            </a:r>
          </a:p>
        </p:txBody>
      </p:sp>
      <p:sp>
        <p:nvSpPr>
          <p:cNvPr id="8" name="Rettangolo con angoli arrotondati sullo stesso lato 7">
            <a:extLst>
              <a:ext uri="{FF2B5EF4-FFF2-40B4-BE49-F238E27FC236}">
                <a16:creationId xmlns:a16="http://schemas.microsoft.com/office/drawing/2014/main" id="{926FFF45-133D-06D3-15F0-1EED949C50E9}"/>
              </a:ext>
            </a:extLst>
          </p:cNvPr>
          <p:cNvSpPr/>
          <p:nvPr/>
        </p:nvSpPr>
        <p:spPr>
          <a:xfrm>
            <a:off x="8329842" y="929503"/>
            <a:ext cx="3531521" cy="5015301"/>
          </a:xfrm>
          <a:prstGeom prst="round2SameRect">
            <a:avLst>
              <a:gd name="adj1" fmla="val 11318"/>
              <a:gd name="adj2" fmla="val 9715"/>
            </a:avLst>
          </a:prstGeom>
          <a:solidFill>
            <a:srgbClr val="FFFFFF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45B498A-2BC7-3CE7-6FDB-FD99D650AD9F}"/>
              </a:ext>
            </a:extLst>
          </p:cNvPr>
          <p:cNvSpPr txBox="1"/>
          <p:nvPr/>
        </p:nvSpPr>
        <p:spPr>
          <a:xfrm>
            <a:off x="6877377" y="262220"/>
            <a:ext cx="203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Join the community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3EC6314-B189-3EB9-D6BA-18E139DE3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07" y="1102801"/>
            <a:ext cx="2243712" cy="4739193"/>
          </a:xfrm>
          <a:prstGeom prst="rect">
            <a:avLst/>
          </a:prstGeom>
        </p:spPr>
      </p:pic>
      <p:pic>
        <p:nvPicPr>
          <p:cNvPr id="13" name="Immagine 12" descr="Immagine che contiene mappa&#10;&#10;Descrizione generata automaticamente">
            <a:extLst>
              <a:ext uri="{FF2B5EF4-FFF2-40B4-BE49-F238E27FC236}">
                <a16:creationId xmlns:a16="http://schemas.microsoft.com/office/drawing/2014/main" id="{06087BE2-B502-B6DC-3C20-55841D43E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37" y="1090949"/>
            <a:ext cx="2243712" cy="4739194"/>
          </a:xfrm>
          <a:prstGeom prst="rect">
            <a:avLst/>
          </a:prstGeom>
        </p:spPr>
      </p:pic>
      <p:pic>
        <p:nvPicPr>
          <p:cNvPr id="50" name="Immagine 49">
            <a:extLst>
              <a:ext uri="{FF2B5EF4-FFF2-40B4-BE49-F238E27FC236}">
                <a16:creationId xmlns:a16="http://schemas.microsoft.com/office/drawing/2014/main" id="{536C14E5-B23A-4000-BDDA-5745A100B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174" y="1102798"/>
            <a:ext cx="2243713" cy="4739196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E35992F9-0E24-54CE-C206-FABB1F5759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591" y="6066429"/>
            <a:ext cx="1645770" cy="64892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CDBC567-3E28-5857-AB59-7D4074773D52}"/>
              </a:ext>
            </a:extLst>
          </p:cNvPr>
          <p:cNvSpPr txBox="1"/>
          <p:nvPr/>
        </p:nvSpPr>
        <p:spPr>
          <a:xfrm>
            <a:off x="9253060" y="1314848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PHONE APP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64EBFB6-551B-1CA6-BD74-1F9622CFF565}"/>
              </a:ext>
            </a:extLst>
          </p:cNvPr>
          <p:cNvSpPr txBox="1"/>
          <p:nvPr/>
        </p:nvSpPr>
        <p:spPr>
          <a:xfrm>
            <a:off x="8533244" y="2194698"/>
            <a:ext cx="31247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Gamification</a:t>
            </a:r>
            <a:r>
              <a:rPr lang="it-IT" sz="2400" dirty="0"/>
              <a:t> of the data </a:t>
            </a:r>
            <a:r>
              <a:rPr lang="it-IT" sz="2400" dirty="0" err="1"/>
              <a:t>collection</a:t>
            </a: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Radioverse</a:t>
            </a:r>
            <a:r>
              <a:rPr lang="it-IT" sz="2400" dirty="0"/>
              <a:t>: </a:t>
            </a:r>
            <a:r>
              <a:rPr lang="it-IT" sz="2400" dirty="0" err="1"/>
              <a:t>quests</a:t>
            </a:r>
            <a:r>
              <a:rPr lang="it-IT" sz="2400" dirty="0"/>
              <a:t>, </a:t>
            </a:r>
            <a:r>
              <a:rPr lang="it-IT" sz="2400" dirty="0" err="1"/>
              <a:t>battles</a:t>
            </a:r>
            <a:r>
              <a:rPr lang="it-IT" sz="2400" dirty="0"/>
              <a:t>, trades </a:t>
            </a:r>
            <a:r>
              <a:rPr lang="it-IT" sz="2400" dirty="0" err="1"/>
              <a:t>through</a:t>
            </a:r>
            <a:r>
              <a:rPr lang="it-IT" sz="2400" dirty="0"/>
              <a:t> </a:t>
            </a:r>
            <a:r>
              <a:rPr lang="it-IT" sz="2400" dirty="0" err="1"/>
              <a:t>proper</a:t>
            </a:r>
            <a:r>
              <a:rPr lang="it-IT" sz="2400" dirty="0"/>
              <a:t> radio transmission in the </a:t>
            </a:r>
            <a:r>
              <a:rPr lang="it-IT" sz="2400" dirty="0" err="1"/>
              <a:t>virtual</a:t>
            </a:r>
            <a:r>
              <a:rPr lang="it-IT" sz="2400" dirty="0"/>
              <a:t> 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Earn</a:t>
            </a:r>
            <a:r>
              <a:rPr lang="it-IT" sz="2400" dirty="0"/>
              <a:t> points and </a:t>
            </a:r>
            <a:r>
              <a:rPr lang="it-IT" sz="2400" dirty="0" err="1"/>
              <a:t>reputation</a:t>
            </a:r>
            <a:r>
              <a:rPr lang="it-IT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6298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250</Words>
  <Application>Microsoft Macintosh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Tema di Office</vt:lpstr>
      <vt:lpstr>LE BIMBE DI SULU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BIMBE DI SULU</dc:title>
  <dc:creator>CARPEGNA  ALESSIO</dc:creator>
  <cp:lastModifiedBy>CARPEGNA  ALESSIO</cp:lastModifiedBy>
  <cp:revision>16</cp:revision>
  <dcterms:created xsi:type="dcterms:W3CDTF">2022-10-02T05:26:29Z</dcterms:created>
  <dcterms:modified xsi:type="dcterms:W3CDTF">2022-10-02T18:03:04Z</dcterms:modified>
</cp:coreProperties>
</file>