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0"/>
  </p:notes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Montserrat Semi-Bold" charset="1" panose="00000700000000000000"/>
      <p:regular r:id="rId12"/>
    </p:embeddedFont>
    <p:embeddedFont>
      <p:font typeface="Montserrat Semi-Bold Bold" charset="1" panose="00000800000000000000"/>
      <p:regular r:id="rId13"/>
    </p:embeddedFont>
    <p:embeddedFont>
      <p:font typeface="Montserrat Semi-Bold Italics" charset="1" panose="00000700000000000000"/>
      <p:regular r:id="rId14"/>
    </p:embeddedFont>
    <p:embeddedFont>
      <p:font typeface="Montserrat Semi-Bold Bold Italics" charset="1" panose="00000800000000000000"/>
      <p:regular r:id="rId15"/>
    </p:embeddedFont>
    <p:embeddedFont>
      <p:font typeface="Montserrat" charset="1" panose="00000500000000000000"/>
      <p:regular r:id="rId16"/>
    </p:embeddedFont>
    <p:embeddedFont>
      <p:font typeface="Montserrat Bold" charset="1" panose="00000600000000000000"/>
      <p:regular r:id="rId17"/>
    </p:embeddedFont>
    <p:embeddedFont>
      <p:font typeface="Montserrat Italics" charset="1" panose="00000500000000000000"/>
      <p:regular r:id="rId18"/>
    </p:embeddedFont>
    <p:embeddedFont>
      <p:font typeface="Montserrat Bold Italics" charset="1" panose="000006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notesMasters/notesMaster1.xml" Type="http://schemas.openxmlformats.org/officeDocument/2006/relationships/notesMaster"/><Relationship Id="rId31" Target="theme/theme2.xml" Type="http://schemas.openxmlformats.org/officeDocument/2006/relationships/theme"/><Relationship Id="rId32" Target="notesSlides/notesSlide1.xml" Type="http://schemas.openxmlformats.org/officeDocument/2006/relationships/notesSlide"/><Relationship Id="rId33" Target="notesSlides/notesSlide2.xml" Type="http://schemas.openxmlformats.org/officeDocument/2006/relationships/notesSlide"/><Relationship Id="rId34" Target="notesSlides/notesSlide3.xml" Type="http://schemas.openxmlformats.org/officeDocument/2006/relationships/notesSlide"/><Relationship Id="rId35" Target="notesSlides/notesSlide4.xml" Type="http://schemas.openxmlformats.org/officeDocument/2006/relationships/notesSlide"/><Relationship Id="rId36" Target="notesSlides/notesSlide5.xml" Type="http://schemas.openxmlformats.org/officeDocument/2006/relationships/notesSlide"/><Relationship Id="rId37" Target="notesSlides/notesSlide6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Buongiorno siamo il gruppo 4 e insieme all'azienda LinearIT stiamo sviluppando l'applicazione Smart Assistant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Questa è la struttura della presentazione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La manutenzione delle macchine attualmente non è ottimizzata e sono pochi gli strumenti in grado di supportare gli operatori sul campo o sono proprietari delle aziende.</a:t>
            </a:r>
          </a:p>
          <a:p>
            <a:r>
              <a:rPr lang="en-US"/>
              <a:t/>
            </a:r>
          </a:p>
          <a:p>
            <a:r>
              <a:rPr lang="en-US"/>
              <a:t>In questo ambito l'industria 4.0, attraverso l'impiego della tecnologia, cerca di rinnovare i processi al fine di semplificarli. </a:t>
            </a:r>
          </a:p>
          <a:p>
            <a:r>
              <a:rPr lang="en-US"/>
              <a:t/>
            </a:r>
          </a:p>
          <a:p>
            <a:r>
              <a:rPr lang="en-US"/>
              <a:t>La tecnologia andrà a fungere da connettore tra macchine, operazioni, attrezzature e persone. </a:t>
            </a:r>
          </a:p>
          <a:p>
            <a:r>
              <a:rPr lang="en-US"/>
              <a:t/>
            </a:r>
          </a:p>
          <a:p>
            <a:r>
              <a:rPr lang="en-US"/>
              <a:t>L'obiettivo è quindi facilitare la manutenzione e allo stesso tempo rendere le operazioni più facili da controllare e monitorare.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La soluzione che abbiamo pensato cerca di aiutare l'operatore in tutte le fasi del suo operato:</a:t>
            </a:r>
          </a:p>
          <a:p>
            <a:r>
              <a:rPr lang="en-US"/>
              <a:t/>
            </a:r>
          </a:p>
          <a:p>
            <a:r>
              <a:rPr lang="en-US"/>
              <a:t>Visualizzare e scegliere un task da svolgere tra quelli assegnati in ordine di priorità.</a:t>
            </a:r>
          </a:p>
          <a:p>
            <a:r>
              <a:rPr lang="en-US"/>
              <a:t/>
            </a:r>
          </a:p>
          <a:p>
            <a:r>
              <a:rPr lang="en-US"/>
              <a:t>Visualizzare riepilogo degli strumenti necessari.</a:t>
            </a:r>
          </a:p>
          <a:p>
            <a:r>
              <a:rPr lang="en-US"/>
              <a:t>Identificare un macchinario tramite codice QR.</a:t>
            </a:r>
          </a:p>
          <a:p>
            <a:r>
              <a:rPr lang="en-US"/>
              <a:t/>
            </a:r>
          </a:p>
          <a:p>
            <a:r>
              <a:rPr lang="en-US"/>
              <a:t>Visualizzare informazioni e documentazioni relative al macchinario scansionato.</a:t>
            </a:r>
          </a:p>
          <a:p>
            <a:r>
              <a:rPr lang="en-US"/>
              <a:t/>
            </a:r>
          </a:p>
          <a:p>
            <a:r>
              <a:rPr lang="en-US"/>
              <a:t>Possibilità di interagire con un Chat Bot per ricevere assistenza circa l'intervento in corso.</a:t>
            </a:r>
          </a:p>
          <a:p>
            <a:r>
              <a:rPr lang="en-US"/>
              <a:t/>
            </a:r>
          </a:p>
          <a:p>
            <a:r>
              <a:rPr lang="en-US"/>
              <a:t>Possibilità di richiedere aiuto ad un operatore più esperto attraverso una videochiamata.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L'interfaccia utente e l'esperienza della stessa sono state studiate per fornire un supporto costante all'operatore</a:t>
            </a:r>
          </a:p>
          <a:p>
            <a:r>
              <a:rPr lang="en-US"/>
              <a:t/>
            </a:r>
          </a:p>
          <a:p>
            <a:r>
              <a:rPr lang="en-US"/>
              <a:t>L'interfaccia è realizzata per un utilizzo su dispositivi Tablet, garantendo interfacce sufficientemente visibili</a:t>
            </a:r>
          </a:p>
          <a:p>
            <a:r>
              <a:rPr lang="en-US"/>
              <a:t/>
            </a:r>
          </a:p>
          <a:p>
            <a:r>
              <a:rPr lang="en-US"/>
              <a:t>Il layout in modalità portrait aiuterà l'operatore garantendo una ottimale visualizzazione dei documenti </a:t>
            </a:r>
          </a:p>
          <a:p>
            <a:r>
              <a:rPr lang="en-US"/>
              <a:t/>
            </a:r>
          </a:p>
          <a:p>
            <a:r>
              <a:rPr lang="en-US"/>
              <a:t>Font secondo ricerche si è scelto di utlizzare il verdana, per fornire una ottimale visualizzazione del testo.</a:t>
            </a:r>
          </a:p>
          <a:p>
            <a:r>
              <a:rPr lang="en-US"/>
              <a:t/>
            </a:r>
          </a:p>
          <a:p>
            <a:r>
              <a:rPr lang="en-US"/>
              <a:t>I colori forniscono un buon contrasto tra background e testi o eventualmente è possibile utilizzare una modalità darkmode utile in situazioni di scarsa luminosità</a:t>
            </a:r>
          </a:p>
          <a:p>
            <a:r>
              <a:rPr lang="en-US"/>
              <a:t/>
            </a:r>
          </a:p>
          <a:p>
            <a:r>
              <a:rPr lang="en-US"/>
              <a:t>Infine tutto è stato costruito fornendo una garanzia di minor numero di tap possibile poichè potrebbe star lavorando in situazioni pericolose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L'applicazione verrà sviluppata in Flutter e sarà di supporto al back-end che prevede l'utilizzo di un knowledge graph da cui estrarre le conoscenze necessarie all'attività di manutenzione da effettuare.</a:t>
            </a:r>
          </a:p>
          <a:p>
            <a:r>
              <a:rPr lang="en-US"/>
              <a:t/>
            </a:r>
          </a:p>
          <a:p>
            <a:r>
              <a:rPr lang="en-US"/>
              <a:t>agora viene usato per la parte di videochiamata </a:t>
            </a:r>
          </a:p>
          <a:p>
            <a:r>
              <a:rPr lang="en-US"/>
              <a:t/>
            </a:r>
          </a:p>
          <a:p>
            <a:r>
              <a:rPr lang="en-US"/>
              <a:t>firebase invece serve per lo storing</a:t>
            </a:r>
          </a:p>
          <a:p>
            <a:r>
              <a:rPr lang="en-US"/>
              <a:t/>
            </a:r>
          </a:p>
          <a:p>
            <a:r>
              <a:rPr lang="en-US"/>
              <a:t>AWS Lambda per il retrive delle informazioni dal knowledge graph</a:t>
            </a:r>
          </a:p>
          <a:p>
            <a:r>
              <a:rPr lang="en-US"/>
              <a:t/>
            </a:r>
          </a:p>
          <a:p>
            <a:r>
              <a:rPr lang="en-US"/>
              <a:t>AWS Lex per la realizzazione del Chatbot</a:t>
            </a:r>
          </a:p>
          <a:p>
            <a:r>
              <a:rPr lang="en-US"/>
              <a:t/>
            </a:r>
          </a:p>
          <a:p>
            <a:r>
              <a:rPr lang="en-US"/>
              <a:t>PicoVoice e Deepgram sono utlizzate per il controllo vocale del chatbot, implementando una wakeword e un sistema di speech to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5.pn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4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4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4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png" Type="http://schemas.openxmlformats.org/officeDocument/2006/relationships/image"/><Relationship Id="rId12" Target="../media/image21.png" Type="http://schemas.openxmlformats.org/officeDocument/2006/relationships/image"/><Relationship Id="rId2" Target="../notesSlides/notesSlide6.xml" Type="http://schemas.openxmlformats.org/officeDocument/2006/relationships/notesSlid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4.png" Type="http://schemas.openxmlformats.org/officeDocument/2006/relationships/image"/><Relationship Id="rId9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20000" t="0" r="2000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5637397" y="9654623"/>
            <a:ext cx="12114058" cy="0"/>
          </a:xfrm>
          <a:prstGeom prst="line">
            <a:avLst/>
          </a:prstGeom>
          <a:ln cap="flat" w="66675">
            <a:solidFill>
              <a:srgbClr val="1976FE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73211" y="9046210"/>
            <a:ext cx="1105908" cy="110590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787068" y="8998153"/>
            <a:ext cx="1117551" cy="113251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481481" y="260709"/>
            <a:ext cx="1865940" cy="61001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3412569" y="9041046"/>
            <a:ext cx="1833947" cy="108962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49818" y="1137349"/>
            <a:ext cx="7594182" cy="7594182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2104520" y="3373340"/>
            <a:ext cx="5154780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1976FE"/>
                </a:solidFill>
                <a:latin typeface="Montserrat"/>
              </a:rPr>
              <a:t>Casolaro Alessio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1976FE"/>
                </a:solidFill>
                <a:latin typeface="Montserrat"/>
              </a:rPr>
              <a:t>D'Alessandro Domenico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1976FE"/>
                </a:solidFill>
                <a:latin typeface="Montserrat"/>
              </a:rPr>
              <a:t>Di Pierno Andrea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1976FE"/>
                </a:solidFill>
                <a:latin typeface="Montserrat"/>
              </a:rPr>
              <a:t>Triggiani Giulio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128052" y="224406"/>
            <a:ext cx="373008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</a:pPr>
            <a:r>
              <a:rPr lang="en-US" sz="3500">
                <a:solidFill>
                  <a:srgbClr val="1976FE"/>
                </a:solidFill>
                <a:latin typeface="Montserrat Semi-Bold Bold"/>
              </a:rPr>
              <a:t>Gruppo 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50661" y="2497678"/>
            <a:ext cx="5154780" cy="669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1976FE"/>
                </a:solidFill>
                <a:latin typeface="Montserrat Bold"/>
              </a:rPr>
              <a:t>Team: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04520" y="6976892"/>
            <a:ext cx="5154780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1976FE"/>
                </a:solidFill>
                <a:latin typeface="Montserrat"/>
              </a:rPr>
              <a:t>Catalano Pietro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1976FE"/>
                </a:solidFill>
                <a:latin typeface="Montserrat"/>
              </a:rPr>
              <a:t>Perillo Pasquale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1976FE"/>
                </a:solidFill>
                <a:latin typeface="Montserrat"/>
              </a:rPr>
              <a:t>Moscariello Salvatore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550661" y="6110396"/>
            <a:ext cx="5154780" cy="669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1976FE"/>
                </a:solidFill>
                <a:latin typeface="Montserrat Bold"/>
              </a:rPr>
              <a:t>Tutor: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76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700628"/>
            <a:ext cx="1839510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327473" y="3355264"/>
            <a:ext cx="10972652" cy="360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401"/>
              </a:lnSpc>
              <a:spcBef>
                <a:spcPct val="0"/>
              </a:spcBef>
            </a:pPr>
            <a:r>
              <a:rPr lang="en-US" sz="10286">
                <a:solidFill>
                  <a:srgbClr val="FFFFFF"/>
                </a:solidFill>
                <a:latin typeface="Montserrat Classic Bold"/>
              </a:rPr>
              <a:t>GRAZIE PER L'ATTENZIONE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09136" y="237579"/>
            <a:ext cx="1836674" cy="58773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8311230" y="473588"/>
            <a:ext cx="3306558" cy="281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18"/>
              </a:lnSpc>
            </a:pPr>
            <a:r>
              <a:rPr lang="en-US" sz="1656">
                <a:solidFill>
                  <a:srgbClr val="FFFFFF"/>
                </a:solidFill>
                <a:latin typeface="Montserrat Classic"/>
              </a:rPr>
              <a:t>Smart Assistant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700628"/>
            <a:ext cx="18395101" cy="0"/>
          </a:xfrm>
          <a:prstGeom prst="line">
            <a:avLst/>
          </a:prstGeom>
          <a:ln cap="flat" w="38100">
            <a:solidFill>
              <a:srgbClr val="1976F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1976F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107863" y="3911714"/>
            <a:ext cx="6428493" cy="182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1976FE"/>
                </a:solidFill>
                <a:latin typeface="Montserrat"/>
              </a:rPr>
              <a:t>Introduzione al problema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107863" y="6096086"/>
            <a:ext cx="1441094" cy="0"/>
          </a:xfrm>
          <a:prstGeom prst="line">
            <a:avLst/>
          </a:prstGeom>
          <a:ln cap="flat" w="28575">
            <a:solidFill>
              <a:srgbClr val="1976F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13091633" y="5143500"/>
            <a:ext cx="1533917" cy="0"/>
          </a:xfrm>
          <a:prstGeom prst="line">
            <a:avLst/>
          </a:prstGeom>
          <a:ln cap="flat" w="28575">
            <a:solidFill>
              <a:srgbClr val="1976F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7731407" y="7882146"/>
            <a:ext cx="1596504" cy="0"/>
          </a:xfrm>
          <a:prstGeom prst="line">
            <a:avLst/>
          </a:prstGeom>
          <a:ln cap="flat" w="28575">
            <a:solidFill>
              <a:srgbClr val="1976F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107863" y="1541535"/>
            <a:ext cx="13961168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1976FE"/>
                </a:solidFill>
                <a:latin typeface="Montserrat Semi-Bold"/>
              </a:rPr>
              <a:t>Struttura della presentazione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7863" y="3214441"/>
            <a:ext cx="2436748" cy="697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67"/>
              </a:lnSpc>
            </a:pPr>
            <a:r>
              <a:rPr lang="en-US" sz="4048">
                <a:solidFill>
                  <a:srgbClr val="1976FE"/>
                </a:solidFill>
                <a:latin typeface="Montserrat Classic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31407" y="6115136"/>
            <a:ext cx="2436748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57"/>
              </a:lnSpc>
            </a:pPr>
            <a:r>
              <a:rPr lang="en-US" sz="4048">
                <a:solidFill>
                  <a:srgbClr val="1976FE"/>
                </a:solidFill>
                <a:latin typeface="Montserrat Classic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31407" y="6734261"/>
            <a:ext cx="4466203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1976FE"/>
                </a:solidFill>
                <a:latin typeface="Montserrat"/>
              </a:rPr>
              <a:t>Soluzione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091633" y="3214441"/>
            <a:ext cx="2436748" cy="697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67"/>
              </a:lnSpc>
            </a:pPr>
            <a:r>
              <a:rPr lang="en-US" sz="4048">
                <a:solidFill>
                  <a:srgbClr val="1976FE"/>
                </a:solidFill>
                <a:latin typeface="Montserrat Classic"/>
              </a:rPr>
              <a:t>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091633" y="3911714"/>
            <a:ext cx="4712212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1976FE"/>
                </a:solidFill>
                <a:latin typeface="Montserrat"/>
              </a:rPr>
              <a:t>Tecnologie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311230" y="473588"/>
            <a:ext cx="3306558" cy="281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18"/>
              </a:lnSpc>
            </a:pPr>
            <a:r>
              <a:rPr lang="en-US" sz="1656">
                <a:solidFill>
                  <a:srgbClr val="1976FE"/>
                </a:solidFill>
                <a:latin typeface="Montserrat Classic"/>
              </a:rPr>
              <a:t>Smart Assistant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81481" y="260709"/>
            <a:ext cx="1865940" cy="61001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76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700628"/>
            <a:ext cx="1839510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81481" y="260709"/>
            <a:ext cx="1865940" cy="59710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371235" y="1620964"/>
            <a:ext cx="13059340" cy="2415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0345"/>
              </a:lnSpc>
            </a:pPr>
            <a:r>
              <a:rPr lang="en-US" sz="14532">
                <a:solidFill>
                  <a:srgbClr val="FFFFFF"/>
                </a:solidFill>
                <a:latin typeface="Montserrat Semi-Bold"/>
              </a:rPr>
              <a:t>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71235" y="3827406"/>
            <a:ext cx="10972652" cy="360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401"/>
              </a:lnSpc>
            </a:pPr>
            <a:r>
              <a:rPr lang="en-US" sz="10286">
                <a:solidFill>
                  <a:srgbClr val="FFFFFF"/>
                </a:solidFill>
                <a:latin typeface="Montserrat Classic"/>
              </a:rPr>
              <a:t>INTRODUZIONE</a:t>
            </a:r>
          </a:p>
          <a:p>
            <a:pPr>
              <a:lnSpc>
                <a:spcPts val="14401"/>
              </a:lnSpc>
              <a:spcBef>
                <a:spcPct val="0"/>
              </a:spcBef>
            </a:pPr>
            <a:r>
              <a:rPr lang="en-US" sz="10286">
                <a:solidFill>
                  <a:srgbClr val="FFFFFF"/>
                </a:solidFill>
                <a:latin typeface="Montserrat Classic"/>
              </a:rPr>
              <a:t>AL PROBLEMA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11230" y="473588"/>
            <a:ext cx="3306558" cy="281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18"/>
              </a:lnSpc>
            </a:pPr>
            <a:r>
              <a:rPr lang="en-US" sz="1656">
                <a:solidFill>
                  <a:srgbClr val="FFFFFF"/>
                </a:solidFill>
                <a:latin typeface="Montserrat Classic"/>
              </a:rPr>
              <a:t>Smart Assistant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700628"/>
            <a:ext cx="18395101" cy="0"/>
          </a:xfrm>
          <a:prstGeom prst="line">
            <a:avLst/>
          </a:prstGeom>
          <a:ln cap="flat" w="38100">
            <a:solidFill>
              <a:srgbClr val="1976F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1976F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0" y="3123659"/>
            <a:ext cx="407122" cy="0"/>
          </a:xfrm>
          <a:prstGeom prst="line">
            <a:avLst/>
          </a:prstGeom>
          <a:ln cap="flat" w="28575">
            <a:solidFill>
              <a:srgbClr val="1976FE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81481" y="260709"/>
            <a:ext cx="1865940" cy="61001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850302" y="1200733"/>
            <a:ext cx="13073338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1976FE"/>
                </a:solidFill>
                <a:latin typeface="Montserrat Semi-Bold"/>
              </a:rPr>
              <a:t>Manutenzione e Industria 4.0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50302" y="5762625"/>
            <a:ext cx="12328389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1976FE"/>
                </a:solidFill>
                <a:latin typeface="Montserrat Bold"/>
              </a:rPr>
              <a:t>Industria 4.0:</a:t>
            </a:r>
            <a:r>
              <a:rPr lang="en-US" sz="3000">
                <a:solidFill>
                  <a:srgbClr val="1976FE"/>
                </a:solidFill>
                <a:latin typeface="Montserrat"/>
              </a:rPr>
              <a:t> 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976FE"/>
                </a:solidFill>
                <a:latin typeface="Montserrat"/>
              </a:rPr>
              <a:t>Rinnova i processi industriali 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976FE"/>
                </a:solidFill>
                <a:latin typeface="Montserrat"/>
              </a:rPr>
              <a:t>Integra nuove tecnologie per semplificarli.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0302" y="2495550"/>
            <a:ext cx="11852893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1976FE"/>
                </a:solidFill>
                <a:latin typeface="Montserrat"/>
              </a:rPr>
              <a:t>La manutenzione delle macchine attualmente non è ottimizzata.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976FE"/>
                </a:solidFill>
                <a:latin typeface="Montserrat"/>
              </a:rPr>
              <a:t>Sono pochi gli strumenti in grado di supportare gli operatori sul campo.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713429" y="2807283"/>
            <a:ext cx="4114800" cy="41148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8311230" y="473588"/>
            <a:ext cx="3306558" cy="281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18"/>
              </a:lnSpc>
            </a:pPr>
            <a:r>
              <a:rPr lang="en-US" sz="1656">
                <a:solidFill>
                  <a:srgbClr val="1976FE"/>
                </a:solidFill>
                <a:latin typeface="Montserrat Classic"/>
              </a:rPr>
              <a:t>Smart Assistant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1481" y="7867650"/>
            <a:ext cx="15289348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1976FE"/>
                </a:solidFill>
                <a:latin typeface="Montserrat Classic"/>
              </a:rPr>
              <a:t>L'obiettivo è </a:t>
            </a:r>
            <a:r>
              <a:rPr lang="en-US" sz="3200">
                <a:solidFill>
                  <a:srgbClr val="1976FE"/>
                </a:solidFill>
                <a:latin typeface="Montserrat Classic Bold"/>
              </a:rPr>
              <a:t>facilitare la manutenzione </a:t>
            </a:r>
            <a:r>
              <a:rPr lang="en-US" sz="3200">
                <a:solidFill>
                  <a:srgbClr val="1976FE"/>
                </a:solidFill>
                <a:latin typeface="Montserrat Classic"/>
              </a:rPr>
              <a:t>e</a:t>
            </a:r>
            <a:r>
              <a:rPr lang="en-US" sz="3200">
                <a:solidFill>
                  <a:srgbClr val="1976FE"/>
                </a:solidFill>
                <a:latin typeface="Montserrat Classic Bold"/>
              </a:rPr>
              <a:t> rendere le operazioni più facili da controllare e monitorare.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0" y="4626557"/>
            <a:ext cx="407122" cy="0"/>
          </a:xfrm>
          <a:prstGeom prst="line">
            <a:avLst/>
          </a:prstGeom>
          <a:ln cap="flat" w="28575">
            <a:solidFill>
              <a:srgbClr val="1976F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0">
            <a:off x="0" y="6065519"/>
            <a:ext cx="407122" cy="0"/>
          </a:xfrm>
          <a:prstGeom prst="line">
            <a:avLst/>
          </a:prstGeom>
          <a:ln cap="flat" w="28575">
            <a:solidFill>
              <a:srgbClr val="1976F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76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700628"/>
            <a:ext cx="1839510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371235" y="1620964"/>
            <a:ext cx="13059340" cy="2415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0345"/>
              </a:lnSpc>
            </a:pPr>
            <a:r>
              <a:rPr lang="en-US" sz="14532">
                <a:solidFill>
                  <a:srgbClr val="FFFFFF"/>
                </a:solidFill>
                <a:latin typeface="Montserrat Semi-Bold Bold"/>
              </a:rPr>
              <a:t>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1235" y="3827406"/>
            <a:ext cx="11808996" cy="1777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401"/>
              </a:lnSpc>
              <a:spcBef>
                <a:spcPct val="0"/>
              </a:spcBef>
            </a:pPr>
            <a:r>
              <a:rPr lang="en-US" sz="10286">
                <a:solidFill>
                  <a:srgbClr val="FFFFFF"/>
                </a:solidFill>
                <a:latin typeface="Montserrat Classic"/>
              </a:rPr>
              <a:t>SOLUZIONE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09136" y="237579"/>
            <a:ext cx="1836674" cy="58773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8311230" y="473588"/>
            <a:ext cx="3306558" cy="281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18"/>
              </a:lnSpc>
            </a:pPr>
            <a:r>
              <a:rPr lang="en-US" sz="1656">
                <a:solidFill>
                  <a:srgbClr val="FFFFFF"/>
                </a:solidFill>
                <a:latin typeface="Montserrat Classic"/>
              </a:rPr>
              <a:t>Smart Assistant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1976F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0" y="9700628"/>
            <a:ext cx="18395101" cy="0"/>
          </a:xfrm>
          <a:prstGeom prst="line">
            <a:avLst/>
          </a:prstGeom>
          <a:ln cap="flat" w="38100">
            <a:solidFill>
              <a:srgbClr val="1976FE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81481" y="260709"/>
            <a:ext cx="1865940" cy="610019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81465" y="1984600"/>
            <a:ext cx="13367885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70"/>
              </a:lnSpc>
            </a:pPr>
            <a:r>
              <a:rPr lang="en-US" sz="6500">
                <a:solidFill>
                  <a:srgbClr val="1976FE"/>
                </a:solidFill>
                <a:latin typeface="Montserrat Semi-Bold"/>
              </a:rPr>
              <a:t>Funzionalità dell'Applicazione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1465" y="3700236"/>
            <a:ext cx="11218385" cy="449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1976FE"/>
                </a:solidFill>
                <a:latin typeface="Montserrat"/>
              </a:rPr>
              <a:t>Scegliere un task da svolgere tra quelli assegnati.</a:t>
            </a:r>
          </a:p>
          <a:p>
            <a:pPr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1976FE"/>
                </a:solidFill>
                <a:latin typeface="Montserrat"/>
              </a:rPr>
              <a:t>Visualizzare un riepilogo degli strumenti necessari.</a:t>
            </a:r>
          </a:p>
          <a:p>
            <a:pPr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1976FE"/>
                </a:solidFill>
                <a:latin typeface="Montserrat"/>
              </a:rPr>
              <a:t>Identificare un macchinario tramite codice QR.</a:t>
            </a:r>
          </a:p>
          <a:p>
            <a:pPr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1976FE"/>
                </a:solidFill>
                <a:latin typeface="Montserrat"/>
              </a:rPr>
              <a:t>Visualizzare informazioni e documentazioni.</a:t>
            </a:r>
          </a:p>
          <a:p>
            <a:pPr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1976FE"/>
                </a:solidFill>
                <a:latin typeface="Montserrat"/>
              </a:rPr>
              <a:t>Interagire con un Chat Bot.</a:t>
            </a:r>
          </a:p>
          <a:p>
            <a:pPr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1976FE"/>
                </a:solidFill>
                <a:latin typeface="Montserrat"/>
              </a:rPr>
              <a:t>Richiedere aiuto ad un operatore più esperto.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11230" y="473588"/>
            <a:ext cx="3306558" cy="281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18"/>
              </a:lnSpc>
            </a:pPr>
            <a:r>
              <a:rPr lang="en-US" sz="1656">
                <a:solidFill>
                  <a:srgbClr val="1976FE"/>
                </a:solidFill>
                <a:latin typeface="Montserrat Classic"/>
              </a:rPr>
              <a:t>Smart Assistant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2139533" y="2480759"/>
            <a:ext cx="6148467" cy="614846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1976F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0" y="9700628"/>
            <a:ext cx="18395101" cy="0"/>
          </a:xfrm>
          <a:prstGeom prst="line">
            <a:avLst/>
          </a:prstGeom>
          <a:ln cap="flat" w="38100">
            <a:solidFill>
              <a:srgbClr val="1976FE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81481" y="260709"/>
            <a:ext cx="1865940" cy="610019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37510" y="1984600"/>
            <a:ext cx="8179374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70"/>
              </a:lnSpc>
            </a:pPr>
            <a:r>
              <a:rPr lang="en-US" sz="6500">
                <a:solidFill>
                  <a:srgbClr val="1976FE"/>
                </a:solidFill>
                <a:latin typeface="Montserrat Semi-Bold"/>
              </a:rPr>
              <a:t>UI/UX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7510" y="3963186"/>
            <a:ext cx="8646824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6600"/>
              </a:lnSpc>
              <a:buFont typeface="Arial"/>
              <a:buChar char="•"/>
            </a:pPr>
            <a:r>
              <a:rPr lang="en-US" sz="3000">
                <a:solidFill>
                  <a:srgbClr val="1976FE"/>
                </a:solidFill>
                <a:latin typeface="Montserrat"/>
              </a:rPr>
              <a:t>Interfaccia Tablet oriented.</a:t>
            </a:r>
          </a:p>
          <a:p>
            <a:pPr marL="647700" indent="-323850" lvl="1">
              <a:lnSpc>
                <a:spcPts val="6600"/>
              </a:lnSpc>
              <a:buFont typeface="Arial"/>
              <a:buChar char="•"/>
            </a:pPr>
            <a:r>
              <a:rPr lang="en-US" sz="3000">
                <a:solidFill>
                  <a:srgbClr val="1976FE"/>
                </a:solidFill>
                <a:latin typeface="Montserrat"/>
              </a:rPr>
              <a:t>Layout in modalità portrait.</a:t>
            </a:r>
          </a:p>
          <a:p>
            <a:pPr marL="647700" indent="-323850" lvl="1">
              <a:lnSpc>
                <a:spcPts val="6600"/>
              </a:lnSpc>
              <a:buFont typeface="Arial"/>
              <a:buChar char="•"/>
            </a:pPr>
            <a:r>
              <a:rPr lang="en-US" sz="3000">
                <a:solidFill>
                  <a:srgbClr val="1976FE"/>
                </a:solidFill>
                <a:latin typeface="Montserrat"/>
              </a:rPr>
              <a:t>Font e colori.</a:t>
            </a:r>
          </a:p>
          <a:p>
            <a:pPr marL="647700" indent="-323850" lvl="1">
              <a:lnSpc>
                <a:spcPts val="6600"/>
              </a:lnSpc>
              <a:buFont typeface="Arial"/>
              <a:buChar char="•"/>
            </a:pPr>
            <a:r>
              <a:rPr lang="en-US" sz="3000">
                <a:solidFill>
                  <a:srgbClr val="1976FE"/>
                </a:solidFill>
                <a:latin typeface="Montserrat"/>
              </a:rPr>
              <a:t>Garanzia minor numero di tap possibile.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11230" y="473588"/>
            <a:ext cx="3306558" cy="281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18"/>
              </a:lnSpc>
            </a:pPr>
            <a:r>
              <a:rPr lang="en-US" sz="1656">
                <a:solidFill>
                  <a:srgbClr val="1976FE"/>
                </a:solidFill>
                <a:latin typeface="Montserrat Classic"/>
              </a:rPr>
              <a:t>Smart Assistant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767446" y="1747859"/>
            <a:ext cx="6980081" cy="698008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76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700628"/>
            <a:ext cx="1839510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371235" y="1620964"/>
            <a:ext cx="13059340" cy="2415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0345"/>
              </a:lnSpc>
            </a:pPr>
            <a:r>
              <a:rPr lang="en-US" sz="14532">
                <a:solidFill>
                  <a:srgbClr val="FFFFFF"/>
                </a:solidFill>
                <a:latin typeface="Montserrat Semi-Bold Bold"/>
              </a:rPr>
              <a:t>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1235" y="3827406"/>
            <a:ext cx="12080808" cy="1777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401"/>
              </a:lnSpc>
              <a:spcBef>
                <a:spcPct val="0"/>
              </a:spcBef>
            </a:pPr>
            <a:r>
              <a:rPr lang="en-US" sz="10286">
                <a:solidFill>
                  <a:srgbClr val="FFFFFF"/>
                </a:solidFill>
                <a:latin typeface="Montserrat Classic"/>
              </a:rPr>
              <a:t>TECNOLOGIE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09136" y="237579"/>
            <a:ext cx="1836674" cy="58773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8311230" y="473588"/>
            <a:ext cx="3306558" cy="281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18"/>
              </a:lnSpc>
            </a:pPr>
            <a:r>
              <a:rPr lang="en-US" sz="1656">
                <a:solidFill>
                  <a:srgbClr val="FFFFFF"/>
                </a:solidFill>
                <a:latin typeface="Montserrat Classic"/>
              </a:rPr>
              <a:t>Smart Assistant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728445"/>
            <a:ext cx="18395101" cy="0"/>
          </a:xfrm>
          <a:prstGeom prst="line">
            <a:avLst/>
          </a:prstGeom>
          <a:ln cap="flat" w="38100">
            <a:solidFill>
              <a:srgbClr val="1976F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2763978"/>
            <a:ext cx="2083456" cy="540485"/>
            <a:chOff x="0" y="0"/>
            <a:chExt cx="1870935" cy="48535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870935" cy="485354"/>
            </a:xfrm>
            <a:custGeom>
              <a:avLst/>
              <a:gdLst/>
              <a:ahLst/>
              <a:cxnLst/>
              <a:rect r="r" b="b" t="t" l="l"/>
              <a:pathLst>
                <a:path h="485354" w="1870935">
                  <a:moveTo>
                    <a:pt x="0" y="0"/>
                  </a:moveTo>
                  <a:lnTo>
                    <a:pt x="1870935" y="0"/>
                  </a:lnTo>
                  <a:lnTo>
                    <a:pt x="1870935" y="485354"/>
                  </a:lnTo>
                  <a:lnTo>
                    <a:pt x="0" y="485354"/>
                  </a:lnTo>
                  <a:close/>
                </a:path>
              </a:pathLst>
            </a:custGeom>
            <a:solidFill>
              <a:srgbClr val="1976FE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292613" y="2763978"/>
            <a:ext cx="2083456" cy="540485"/>
            <a:chOff x="0" y="0"/>
            <a:chExt cx="1870935" cy="48535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870935" cy="485354"/>
            </a:xfrm>
            <a:custGeom>
              <a:avLst/>
              <a:gdLst/>
              <a:ahLst/>
              <a:cxnLst/>
              <a:rect r="r" b="b" t="t" l="l"/>
              <a:pathLst>
                <a:path h="485354" w="1870935">
                  <a:moveTo>
                    <a:pt x="0" y="0"/>
                  </a:moveTo>
                  <a:lnTo>
                    <a:pt x="1870935" y="0"/>
                  </a:lnTo>
                  <a:lnTo>
                    <a:pt x="1870935" y="485354"/>
                  </a:lnTo>
                  <a:lnTo>
                    <a:pt x="0" y="485354"/>
                  </a:lnTo>
                  <a:close/>
                </a:path>
              </a:pathLst>
            </a:custGeom>
            <a:solidFill>
              <a:srgbClr val="1976FE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3713978"/>
            <a:ext cx="913504" cy="113875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309713" y="3618789"/>
            <a:ext cx="1329129" cy="132912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6309713" y="5457325"/>
            <a:ext cx="1334439" cy="500815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1850061" y="3532562"/>
            <a:ext cx="1869189" cy="1501582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2214229" y="5072661"/>
            <a:ext cx="1137493" cy="113749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481481" y="260709"/>
            <a:ext cx="1865940" cy="610019"/>
          </a:xfrm>
          <a:prstGeom prst="rect">
            <a:avLst/>
          </a:prstGeom>
        </p:spPr>
      </p:pic>
      <p:sp>
        <p:nvSpPr>
          <p:cNvPr name="AutoShape 13" id="13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1976FE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rcRect l="0" t="0" r="78702" b="38111"/>
          <a:stretch>
            <a:fillRect/>
          </a:stretch>
        </p:blipFill>
        <p:spPr>
          <a:xfrm flipH="false" flipV="false" rot="0">
            <a:off x="6658025" y="6697284"/>
            <a:ext cx="561772" cy="569039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rcRect l="0" t="0" r="77544" b="0"/>
          <a:stretch>
            <a:fillRect/>
          </a:stretch>
        </p:blipFill>
        <p:spPr>
          <a:xfrm flipH="false" flipV="false" rot="0">
            <a:off x="6534855" y="7852885"/>
            <a:ext cx="884156" cy="1107372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12324926" y="6495904"/>
            <a:ext cx="919460" cy="91946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rcRect l="0" t="0" r="0" b="27776"/>
          <a:stretch>
            <a:fillRect/>
          </a:stretch>
        </p:blipFill>
        <p:spPr>
          <a:xfrm flipH="false" flipV="false" rot="0">
            <a:off x="12048605" y="8105129"/>
            <a:ext cx="1468740" cy="699891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028700" y="1128853"/>
            <a:ext cx="9842757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1976FE"/>
                </a:solidFill>
                <a:latin typeface="Montserrat Semi-Bold"/>
              </a:rPr>
              <a:t>Tecnologie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072405" y="6934179"/>
            <a:ext cx="1733176" cy="189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5"/>
              </a:lnSpc>
            </a:pPr>
            <a:r>
              <a:rPr lang="en-US" sz="1075">
                <a:solidFill>
                  <a:srgbClr val="FFFFFF"/>
                </a:solidFill>
                <a:latin typeface="Montserrat Classic"/>
              </a:rPr>
              <a:t>Internet of Things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28962" y="3885139"/>
            <a:ext cx="2229156" cy="720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77"/>
              </a:lnSpc>
              <a:spcBef>
                <a:spcPct val="0"/>
              </a:spcBef>
            </a:pPr>
            <a:r>
              <a:rPr lang="en-US" sz="4269">
                <a:solidFill>
                  <a:srgbClr val="1976FE"/>
                </a:solidFill>
                <a:latin typeface="Montserrat"/>
              </a:rPr>
              <a:t>Flutter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2767011"/>
            <a:ext cx="2083456" cy="47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4"/>
              </a:lnSpc>
            </a:pPr>
            <a:r>
              <a:rPr lang="en-US" sz="2760">
                <a:solidFill>
                  <a:srgbClr val="FFFFFF"/>
                </a:solidFill>
                <a:latin typeface="Montserrat Classic"/>
              </a:rPr>
              <a:t>Front-end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292613" y="2769253"/>
            <a:ext cx="2083456" cy="47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4"/>
              </a:lnSpc>
            </a:pPr>
            <a:r>
              <a:rPr lang="en-US" sz="2760">
                <a:solidFill>
                  <a:srgbClr val="FFFFFF"/>
                </a:solidFill>
                <a:latin typeface="Montserrat Classic"/>
              </a:rPr>
              <a:t>Back-end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029422" y="3885139"/>
            <a:ext cx="2229156" cy="720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77"/>
              </a:lnSpc>
              <a:spcBef>
                <a:spcPct val="0"/>
              </a:spcBef>
            </a:pPr>
            <a:r>
              <a:rPr lang="en-US" sz="4269">
                <a:solidFill>
                  <a:srgbClr val="1976FE"/>
                </a:solidFill>
                <a:latin typeface="Montserrat"/>
              </a:rPr>
              <a:t>Graphql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029422" y="6557419"/>
            <a:ext cx="2642849" cy="720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77"/>
              </a:lnSpc>
              <a:spcBef>
                <a:spcPct val="0"/>
              </a:spcBef>
            </a:pPr>
            <a:r>
              <a:rPr lang="en-US" sz="4269">
                <a:solidFill>
                  <a:srgbClr val="1976FE"/>
                </a:solidFill>
                <a:latin typeface="Montserrat"/>
              </a:rPr>
              <a:t>Agora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029422" y="5309518"/>
            <a:ext cx="2642849" cy="720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77"/>
              </a:lnSpc>
              <a:spcBef>
                <a:spcPct val="0"/>
              </a:spcBef>
            </a:pPr>
            <a:r>
              <a:rPr lang="en-US" sz="4269">
                <a:solidFill>
                  <a:srgbClr val="1976FE"/>
                </a:solidFill>
                <a:latin typeface="Montserrat"/>
              </a:rPr>
              <a:t>neo4j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054011" y="3885139"/>
            <a:ext cx="4021827" cy="720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77"/>
              </a:lnSpc>
              <a:spcBef>
                <a:spcPct val="0"/>
              </a:spcBef>
            </a:pPr>
            <a:r>
              <a:rPr lang="en-US" sz="4269">
                <a:solidFill>
                  <a:srgbClr val="1976FE"/>
                </a:solidFill>
                <a:latin typeface="Montserrat"/>
              </a:rPr>
              <a:t>AWS Lambda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054011" y="5243193"/>
            <a:ext cx="3991594" cy="720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77"/>
              </a:lnSpc>
              <a:spcBef>
                <a:spcPct val="0"/>
              </a:spcBef>
            </a:pPr>
            <a:r>
              <a:rPr lang="en-US" sz="4269">
                <a:solidFill>
                  <a:srgbClr val="1976FE"/>
                </a:solidFill>
                <a:latin typeface="Montserrat"/>
              </a:rPr>
              <a:t>AWS Lex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311230" y="473588"/>
            <a:ext cx="3306558" cy="281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18"/>
              </a:lnSpc>
            </a:pPr>
            <a:r>
              <a:rPr lang="en-US" sz="1656">
                <a:solidFill>
                  <a:srgbClr val="1976FE"/>
                </a:solidFill>
                <a:latin typeface="Montserrat Classic"/>
              </a:rPr>
              <a:t>Smart Assistant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072405" y="8008356"/>
            <a:ext cx="2642849" cy="720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77"/>
              </a:lnSpc>
              <a:spcBef>
                <a:spcPct val="0"/>
              </a:spcBef>
            </a:pPr>
            <a:r>
              <a:rPr lang="en-US" sz="4269">
                <a:solidFill>
                  <a:srgbClr val="1976FE"/>
                </a:solidFill>
                <a:latin typeface="Montserrat"/>
              </a:rPr>
              <a:t>Firebase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054011" y="6557419"/>
            <a:ext cx="3991594" cy="720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77"/>
              </a:lnSpc>
              <a:spcBef>
                <a:spcPct val="0"/>
              </a:spcBef>
            </a:pPr>
            <a:r>
              <a:rPr lang="en-US" sz="4269">
                <a:solidFill>
                  <a:srgbClr val="1976FE"/>
                </a:solidFill>
                <a:latin typeface="Montserrat"/>
              </a:rPr>
              <a:t>PicoVoice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054011" y="8008356"/>
            <a:ext cx="3991594" cy="720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77"/>
              </a:lnSpc>
              <a:spcBef>
                <a:spcPct val="0"/>
              </a:spcBef>
            </a:pPr>
            <a:r>
              <a:rPr lang="en-US" sz="4269">
                <a:solidFill>
                  <a:srgbClr val="1976FE"/>
                </a:solidFill>
                <a:latin typeface="Montserrat"/>
              </a:rPr>
              <a:t>Deepgram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DAFZyBU8dJY</dc:identifier>
  <dcterms:modified xsi:type="dcterms:W3CDTF">2011-08-01T06:04:30Z</dcterms:modified>
  <cp:revision>1</cp:revision>
  <dc:title>Presentazione Finale EMAD</dc:title>
</cp:coreProperties>
</file>