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presentazion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12" name="Autore e dat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13" name="Corpo livello uno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ol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100" name="Sottotitolo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10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programm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Titolo programma</a:t>
            </a:r>
          </a:p>
        </p:txBody>
      </p:sp>
      <p:sp>
        <p:nvSpPr>
          <p:cNvPr id="109" name="Sottotitolo programm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Sottotitolo programma</a:t>
            </a:r>
          </a:p>
        </p:txBody>
      </p:sp>
      <p:sp>
        <p:nvSpPr>
          <p:cNvPr id="110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orpo livello uno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rpo livello uno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Dettagli informazione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Dettagli informazione</a:t>
            </a:r>
          </a:p>
        </p:txBody>
      </p:sp>
      <p:sp>
        <p:nvSpPr>
          <p:cNvPr id="12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zione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Attribuzione</a:t>
            </a:r>
          </a:p>
        </p:txBody>
      </p:sp>
      <p:sp>
        <p:nvSpPr>
          <p:cNvPr id="136" name="Corpo livello uno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ue meduse su sfondo di colore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ue meduse che si toccano su sfondo di colore blu 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ue meduse su sfondo di colore blu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ue meduse che si toccano su sfondo di colore blu 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ue meduse che si toccano su sfondo di colore blu 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e e dat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Autore e data</a:t>
            </a:r>
          </a:p>
        </p:txBody>
      </p:sp>
      <p:sp>
        <p:nvSpPr>
          <p:cNvPr id="23" name="Titolo presentazion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Titolo presentazione</a:t>
            </a:r>
          </a:p>
        </p:txBody>
      </p:sp>
      <p:sp>
        <p:nvSpPr>
          <p:cNvPr id="24" name="Corpo livello uno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ue meduse su sfondo di colore blu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olo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34" name="Corpo livello uno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d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43" name="Sottotitolo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44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ue meduse su sfondo di colore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itolo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62" name="Corpo livello uno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ottotitolo diapositiva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elenco e diretta picc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72" name="Corpo livello uno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ottotitolo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7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elenco e dirett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olo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Titolo</a:t>
            </a:r>
          </a:p>
        </p:txBody>
      </p:sp>
      <p:sp>
        <p:nvSpPr>
          <p:cNvPr id="82" name="Corpo livello uno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ottotitolo diapositiva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8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olo sezion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9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Titolo</a:t>
            </a:r>
          </a:p>
        </p:txBody>
      </p:sp>
      <p:sp>
        <p:nvSpPr>
          <p:cNvPr id="3" name="Corpo livello uno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ar Plate Recognition and Reconstruction with Deep Learn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243271">
              <a:defRPr spc="-320" sz="10672"/>
            </a:lvl1pPr>
          </a:lstStyle>
          <a:p>
            <a:pPr/>
            <a:r>
              <a:t>Car Plate Recognition and Reconstruction with Deep Learning</a:t>
            </a:r>
          </a:p>
        </p:txBody>
      </p:sp>
      <p:sp>
        <p:nvSpPr>
          <p:cNvPr id="172" name="Andrea Ciprotti                              Alessio Croce                             Simone Di Cocco"/>
          <p:cNvSpPr txBox="1"/>
          <p:nvPr>
            <p:ph type="body" idx="21"/>
          </p:nvPr>
        </p:nvSpPr>
        <p:spPr>
          <a:xfrm>
            <a:off x="1270000" y="12165597"/>
            <a:ext cx="21844000" cy="6940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Andrea Ciprotti                              Alessio Croce                             Simone Di Cocco</a:t>
            </a:r>
          </a:p>
        </p:txBody>
      </p:sp>
      <p:sp>
        <p:nvSpPr>
          <p:cNvPr id="173" name="Computer Vision 2024/25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 Vision 2024/25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filmato-incollato.png" descr="filmato-incollat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3334" y="3513601"/>
            <a:ext cx="10757332" cy="788037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All-in-One Model"/>
          <p:cNvSpPr txBox="1"/>
          <p:nvPr>
            <p:ph type="title" idx="4294967295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All-in-One Model</a:t>
            </a:r>
          </a:p>
        </p:txBody>
      </p:sp>
      <p:sp>
        <p:nvSpPr>
          <p:cNvPr id="205" name="Numero diapositiva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</a:t>
            </a:r>
          </a:p>
        </p:txBody>
      </p:sp>
      <p:sp>
        <p:nvSpPr>
          <p:cNvPr id="210" name="We used an expansion of the CCPD Dataset [2] (CCPD green) with approximately 11,000 samples…"/>
          <p:cNvSpPr txBox="1"/>
          <p:nvPr>
            <p:ph type="body" sz="half" idx="1"/>
          </p:nvPr>
        </p:nvSpPr>
        <p:spPr>
          <a:xfrm>
            <a:off x="1270000" y="4264470"/>
            <a:ext cx="9652000" cy="8432801"/>
          </a:xfrm>
          <a:prstGeom prst="rect">
            <a:avLst/>
          </a:prstGeom>
        </p:spPr>
        <p:txBody>
          <a:bodyPr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We used an expansion of the CCPD Dataset [2] (CCPD green) with approximately 11,000 samples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The file name contains the label with information about the bounding box and the character sequence</a:t>
            </a:r>
          </a:p>
        </p:txBody>
      </p:sp>
      <p:pic>
        <p:nvPicPr>
          <p:cNvPr id="211" name="30077083333333333335-94_88-238&amp;422_386&amp;474-385&amp;474_242&amp;464_238&amp;422_386&amp;426-0_0_3_24_25_30_26_30-109-23.jpg" descr="30077083333333333335-94_88-238&amp;422_386&amp;474-385&amp;474_242&amp;464_238&amp;422_386&amp;426-0_0_3_24_25_30_26_30-109-23.jpg"/>
          <p:cNvPicPr>
            <a:picLocks noChangeAspect="1"/>
          </p:cNvPicPr>
          <p:nvPr/>
        </p:nvPicPr>
        <p:blipFill>
          <a:blip r:embed="rId2">
            <a:extLst/>
          </a:blip>
          <a:srcRect l="0" t="0" r="0" b="40329"/>
          <a:stretch>
            <a:fillRect/>
          </a:stretch>
        </p:blipFill>
        <p:spPr>
          <a:xfrm>
            <a:off x="13736006" y="1569686"/>
            <a:ext cx="8356742" cy="803386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30077083333333333335-94_88-238&amp;422_386&amp;474-385&amp;474_242&amp;464_238&amp;422_386&amp;426-0_0_3_24_25_30_26_30-109-23.jpg"/>
          <p:cNvSpPr txBox="1"/>
          <p:nvPr/>
        </p:nvSpPr>
        <p:spPr>
          <a:xfrm>
            <a:off x="12369004" y="10613171"/>
            <a:ext cx="11090606" cy="10378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/>
            <a:r>
              <a:t>30077083333333333335-94_88-238&amp;422_386&amp;474-385&amp;474_242&amp;464_238&amp;422_386&amp;426-0_0_3_24_25_30_26_30-109-23.jpg</a:t>
            </a:r>
          </a:p>
        </p:txBody>
      </p:sp>
      <p:sp>
        <p:nvSpPr>
          <p:cNvPr id="213" name="Numero diapositiva"/>
          <p:cNvSpPr txBox="1"/>
          <p:nvPr>
            <p:ph type="sldNum" sz="quarter" idx="4294967295"/>
          </p:nvPr>
        </p:nvSpPr>
        <p:spPr>
          <a:xfrm>
            <a:off x="11995365" y="13081000"/>
            <a:ext cx="38057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4" name="0_0_3_24_25_30_26_30"/>
          <p:cNvSpPr txBox="1"/>
          <p:nvPr/>
        </p:nvSpPr>
        <p:spPr>
          <a:xfrm>
            <a:off x="16719846" y="11091176"/>
            <a:ext cx="3864067" cy="555308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50"/>
            </a:lvl1pPr>
          </a:lstStyle>
          <a:p>
            <a:pPr/>
            <a:r>
              <a:t>0_0_3_24_25_30_26_30</a:t>
            </a:r>
          </a:p>
        </p:txBody>
      </p:sp>
      <p:sp>
        <p:nvSpPr>
          <p:cNvPr id="215" name="238&amp;422_386&amp;474"/>
          <p:cNvSpPr txBox="1"/>
          <p:nvPr/>
        </p:nvSpPr>
        <p:spPr>
          <a:xfrm>
            <a:off x="17922002" y="10592652"/>
            <a:ext cx="3115505" cy="555372"/>
          </a:xfrm>
          <a:prstGeom prst="rect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700"/>
            </a:lvl1pPr>
          </a:lstStyle>
          <a:p>
            <a:pPr/>
            <a:r>
              <a:t>238&amp;422_386&amp;474</a:t>
            </a:r>
          </a:p>
        </p:txBody>
      </p:sp>
      <p:sp>
        <p:nvSpPr>
          <p:cNvPr id="216" name="Bounding Box Coordinates"/>
          <p:cNvSpPr txBox="1"/>
          <p:nvPr/>
        </p:nvSpPr>
        <p:spPr>
          <a:xfrm>
            <a:off x="18151486" y="9939699"/>
            <a:ext cx="2656536" cy="37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Bounding Box Coordinates</a:t>
            </a:r>
          </a:p>
        </p:txBody>
      </p:sp>
      <p:sp>
        <p:nvSpPr>
          <p:cNvPr id="217" name="(Top left - bottom right corners)"/>
          <p:cNvSpPr txBox="1"/>
          <p:nvPr/>
        </p:nvSpPr>
        <p:spPr>
          <a:xfrm>
            <a:off x="17919634" y="10223736"/>
            <a:ext cx="3120239" cy="37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defRPr sz="1600">
                <a:solidFill>
                  <a:schemeClr val="accent1">
                    <a:lumOff val="13575"/>
                  </a:schemeClr>
                </a:solidFill>
              </a:defRPr>
            </a:lvl1pPr>
          </a:lstStyle>
          <a:p>
            <a:pPr/>
            <a:r>
              <a:t>(Top left - bottom right corners)</a:t>
            </a:r>
          </a:p>
        </p:txBody>
      </p:sp>
      <p:sp>
        <p:nvSpPr>
          <p:cNvPr id="218" name="LP Character Sequence"/>
          <p:cNvSpPr txBox="1"/>
          <p:nvPr/>
        </p:nvSpPr>
        <p:spPr>
          <a:xfrm>
            <a:off x="17475706" y="11616657"/>
            <a:ext cx="2352346" cy="37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pPr/>
            <a:r>
              <a:t>LP Character Sequence</a:t>
            </a:r>
          </a:p>
        </p:txBody>
      </p:sp>
      <p:sp>
        <p:nvSpPr>
          <p:cNvPr id="219" name="(Encoded with alphabet dictionaries)"/>
          <p:cNvSpPr txBox="1"/>
          <p:nvPr/>
        </p:nvSpPr>
        <p:spPr>
          <a:xfrm>
            <a:off x="16847208" y="11875483"/>
            <a:ext cx="3609341" cy="37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pPr/>
            <a:r>
              <a:t>(Encoded with alphabet dictionaries)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</a:t>
            </a:r>
          </a:p>
        </p:txBody>
      </p:sp>
      <p:sp>
        <p:nvSpPr>
          <p:cNvPr id="222" name="As we can see, train, validation and test sets have different character distribution"/>
          <p:cNvSpPr txBox="1"/>
          <p:nvPr>
            <p:ph type="body" sz="half" idx="1"/>
          </p:nvPr>
        </p:nvSpPr>
        <p:spPr>
          <a:xfrm>
            <a:off x="1270000" y="4264470"/>
            <a:ext cx="9652000" cy="8432801"/>
          </a:xfrm>
          <a:prstGeom prst="rect">
            <a:avLst/>
          </a:prstGeom>
        </p:spPr>
        <p:txBody>
          <a:bodyPr/>
          <a:lstStyle>
            <a:lvl1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As we can see, train, validation and test sets have different character distribution</a:t>
            </a:r>
          </a:p>
        </p:txBody>
      </p:sp>
      <p:sp>
        <p:nvSpPr>
          <p:cNvPr id="223" name="Numero diapositiva"/>
          <p:cNvSpPr txBox="1"/>
          <p:nvPr>
            <p:ph type="sldNum" sz="quarter" idx="4294967295"/>
          </p:nvPr>
        </p:nvSpPr>
        <p:spPr>
          <a:xfrm>
            <a:off x="11988380" y="13081000"/>
            <a:ext cx="39454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4" name="Screenshot 2025-06-13 alle 15.42.00.png" descr="Screenshot 2025-06-13 alle 15.42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08835" y="467866"/>
            <a:ext cx="6982813" cy="4073307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Screenshot 2025-06-13 alle 15.42.56.png" descr="Screenshot 2025-06-13 alle 15.42.5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34235" y="4573303"/>
            <a:ext cx="6957413" cy="41812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Screenshot 2025-06-13 alle 15.43.38.png" descr="Screenshot 2025-06-13 alle 15.43.3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749860" y="8877215"/>
            <a:ext cx="7015614" cy="4073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Experimental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Experimental Setup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tate of the Art…"/>
          <p:cNvSpPr txBox="1"/>
          <p:nvPr>
            <p:ph type="title"/>
          </p:nvPr>
        </p:nvSpPr>
        <p:spPr>
          <a:xfrm>
            <a:off x="1270000" y="320392"/>
            <a:ext cx="21844000" cy="1557438"/>
          </a:xfrm>
          <a:prstGeom prst="rect">
            <a:avLst/>
          </a:prstGeom>
        </p:spPr>
        <p:txBody>
          <a:bodyPr numCol="2" spcCol="1092200" anchor="ctr"/>
          <a:lstStyle/>
          <a:p>
            <a:pPr>
              <a:defRPr spc="-197" sz="6600"/>
            </a:pPr>
            <a:r>
              <a:t>State of the Art</a:t>
            </a:r>
          </a:p>
          <a:p>
            <a:pPr>
              <a:defRPr spc="-197" sz="6600"/>
            </a:pPr>
            <a:r>
              <a:t>Proposed Method</a:t>
            </a:r>
          </a:p>
        </p:txBody>
      </p:sp>
      <p:sp>
        <p:nvSpPr>
          <p:cNvPr id="231" name="Detection…"/>
          <p:cNvSpPr txBox="1"/>
          <p:nvPr>
            <p:ph type="body" idx="1"/>
          </p:nvPr>
        </p:nvSpPr>
        <p:spPr>
          <a:xfrm>
            <a:off x="823922" y="1769003"/>
            <a:ext cx="22736156" cy="11755471"/>
          </a:xfrm>
          <a:prstGeom prst="rect">
            <a:avLst/>
          </a:prstGeom>
        </p:spPr>
        <p:txBody>
          <a:bodyPr numCol="2" spcCol="1136807"/>
          <a:lstStyle/>
          <a:p>
            <a:pPr marL="558800" indent="-558800">
              <a:spcBef>
                <a:spcPts val="1100"/>
              </a:spcBef>
              <a:defRPr b="1" sz="3200"/>
            </a:pPr>
            <a:r>
              <a:t>Detection</a:t>
            </a:r>
          </a:p>
          <a:p>
            <a:pPr lvl="1">
              <a:spcBef>
                <a:spcPts val="1100"/>
              </a:spcBef>
              <a:defRPr sz="2800"/>
            </a:pPr>
            <a:r>
              <a:t>Image size: 640x640 px</a:t>
            </a:r>
          </a:p>
          <a:p>
            <a:pPr lvl="1">
              <a:spcBef>
                <a:spcPts val="1100"/>
              </a:spcBef>
              <a:defRPr sz="2800"/>
            </a:pPr>
            <a:r>
              <a:t>Optimizer: Adam</a:t>
            </a:r>
          </a:p>
          <a:p>
            <a:pPr lvl="1">
              <a:spcBef>
                <a:spcPts val="1100"/>
              </a:spcBef>
              <a:defRPr sz="2800"/>
            </a:pPr>
            <a:r>
              <a:t>Epochs: 300</a:t>
            </a:r>
          </a:p>
          <a:p>
            <a:pPr lvl="1">
              <a:spcBef>
                <a:spcPts val="1100"/>
              </a:spcBef>
              <a:defRPr sz="2800"/>
            </a:pPr>
            <a:r>
              <a:t>Batch size: 50</a:t>
            </a:r>
          </a:p>
          <a:p>
            <a:pPr lvl="1">
              <a:spcBef>
                <a:spcPts val="1100"/>
              </a:spcBef>
              <a:defRPr sz="2800"/>
            </a:pPr>
            <a:r>
              <a:t>Learning Rate: 1e-3</a:t>
            </a:r>
          </a:p>
          <a:p>
            <a:pPr lvl="1">
              <a:spcBef>
                <a:spcPts val="1100"/>
              </a:spcBef>
              <a:defRPr sz="2800"/>
            </a:pPr>
            <a:r>
              <a:t>Scheduler: cosine annealing (min LR = 1e-5)</a:t>
            </a:r>
          </a:p>
          <a:p>
            <a:pPr marL="558800" indent="-558800">
              <a:spcBef>
                <a:spcPts val="1100"/>
              </a:spcBef>
              <a:defRPr b="1" sz="3200"/>
            </a:pPr>
            <a:r>
              <a:t>Recognition</a:t>
            </a:r>
          </a:p>
          <a:p>
            <a:pPr lvl="1">
              <a:spcBef>
                <a:spcPts val="1100"/>
              </a:spcBef>
              <a:defRPr sz="2800"/>
            </a:pPr>
            <a:r>
              <a:t>Image size: 48x144 px</a:t>
            </a:r>
          </a:p>
          <a:p>
            <a:pPr lvl="1">
              <a:spcBef>
                <a:spcPts val="1100"/>
              </a:spcBef>
              <a:defRPr sz="2800"/>
            </a:pPr>
            <a:r>
              <a:t>Optimizer: Adam</a:t>
            </a:r>
          </a:p>
          <a:p>
            <a:pPr lvl="1">
              <a:spcBef>
                <a:spcPts val="1100"/>
              </a:spcBef>
              <a:defRPr sz="2800"/>
            </a:pPr>
            <a:r>
              <a:t>Loss function: CTC</a:t>
            </a:r>
          </a:p>
          <a:p>
            <a:pPr lvl="1">
              <a:spcBef>
                <a:spcPts val="1100"/>
              </a:spcBef>
              <a:defRPr sz="2800"/>
            </a:pPr>
            <a:r>
              <a:t>Epochs: 1000</a:t>
            </a:r>
          </a:p>
          <a:p>
            <a:pPr lvl="1">
              <a:spcBef>
                <a:spcPts val="1100"/>
              </a:spcBef>
              <a:defRPr sz="2800"/>
            </a:pPr>
            <a:r>
              <a:t>Batch size: 256</a:t>
            </a:r>
          </a:p>
          <a:p>
            <a:pPr lvl="1">
              <a:spcBef>
                <a:spcPts val="1100"/>
              </a:spcBef>
              <a:defRPr sz="2800"/>
            </a:pPr>
            <a:r>
              <a:t>Learning Rate: 1e-4</a:t>
            </a:r>
          </a:p>
          <a:p>
            <a:pPr lvl="1">
              <a:spcBef>
                <a:spcPts val="1100"/>
              </a:spcBef>
              <a:defRPr sz="2800"/>
            </a:pPr>
            <a:r>
              <a:t>Scheduler: reduce LR on plateau (factor 0.9)</a:t>
            </a:r>
          </a:p>
          <a:p>
            <a:pPr lvl="1">
              <a:spcBef>
                <a:spcPts val="1100"/>
              </a:spcBef>
              <a:defRPr sz="2800"/>
            </a:pPr>
            <a:r>
              <a:t>Regularizations: weight decay, factor entropy, penalty, data augmentation</a:t>
            </a:r>
          </a:p>
          <a:p>
            <a:pPr marL="558800" indent="-558800">
              <a:spcBef>
                <a:spcPts val="1100"/>
              </a:spcBef>
              <a:defRPr b="1" sz="3200"/>
            </a:pPr>
            <a:r>
              <a:t>Hardware</a:t>
            </a:r>
          </a:p>
          <a:p>
            <a:pPr lvl="1">
              <a:spcBef>
                <a:spcPts val="1100"/>
              </a:spcBef>
              <a:defRPr sz="2800"/>
            </a:pPr>
            <a:r>
              <a:t>Google Colab with Nvidia Tesla T4 GPU</a:t>
            </a:r>
          </a:p>
          <a:p>
            <a:pPr marL="558800" indent="-558800">
              <a:spcBef>
                <a:spcPts val="1100"/>
              </a:spcBef>
              <a:defRPr b="1" sz="3200"/>
            </a:pPr>
            <a:r>
              <a:t>Detection and Recognition</a:t>
            </a:r>
          </a:p>
          <a:p>
            <a:pPr lvl="1">
              <a:spcBef>
                <a:spcPts val="1100"/>
              </a:spcBef>
              <a:defRPr sz="2800"/>
            </a:pPr>
            <a:r>
              <a:t>Image size: 640x640 px</a:t>
            </a:r>
          </a:p>
          <a:p>
            <a:pPr lvl="1">
              <a:spcBef>
                <a:spcPts val="1100"/>
              </a:spcBef>
              <a:defRPr sz="2800"/>
            </a:pPr>
            <a:r>
              <a:t>Optimizer: Adam</a:t>
            </a:r>
          </a:p>
          <a:p>
            <a:pPr lvl="1">
              <a:spcBef>
                <a:spcPts val="1100"/>
              </a:spcBef>
              <a:defRPr sz="2800"/>
            </a:pPr>
            <a:r>
              <a:t>Epochs: 700</a:t>
            </a:r>
            <a:endParaRPr>
              <a:solidFill>
                <a:schemeClr val="accent5"/>
              </a:solidFill>
            </a:endParaRPr>
          </a:p>
          <a:p>
            <a:pPr lvl="1">
              <a:spcBef>
                <a:spcPts val="1100"/>
              </a:spcBef>
              <a:defRPr sz="2800"/>
            </a:pPr>
            <a:r>
              <a:t>Batch size: 18</a:t>
            </a:r>
          </a:p>
          <a:p>
            <a:pPr lvl="1">
              <a:spcBef>
                <a:spcPts val="1100"/>
              </a:spcBef>
              <a:defRPr sz="2800"/>
            </a:pPr>
            <a:r>
              <a:t>Learning Rate: 1e-4</a:t>
            </a:r>
          </a:p>
          <a:p>
            <a:pPr lvl="1">
              <a:spcBef>
                <a:spcPts val="1100"/>
              </a:spcBef>
              <a:defRPr sz="2800"/>
            </a:pPr>
            <a:r>
              <a:t>Scheduler: reduce LR on plateau (factor 0.9, min LR 5e-5)</a:t>
            </a:r>
          </a:p>
          <a:p>
            <a:pPr lvl="1">
              <a:spcBef>
                <a:spcPts val="1100"/>
              </a:spcBef>
              <a:defRPr sz="2800"/>
            </a:pPr>
            <a:r>
              <a:t>Scheduled sampling (Teacher forcing, inference) [3]</a:t>
            </a:r>
          </a:p>
          <a:p>
            <a:pPr lvl="1">
              <a:spcBef>
                <a:spcPts val="1100"/>
              </a:spcBef>
              <a:defRPr sz="2800"/>
            </a:pPr>
            <a:r>
              <a:t>Loss function: weighted loss function</a:t>
            </a:r>
          </a:p>
          <a:p>
            <a:pPr lvl="2">
              <a:spcBef>
                <a:spcPts val="1100"/>
              </a:spcBef>
              <a:defRPr sz="2800"/>
            </a:pPr>
            <a:r>
              <a:t>Generalized Box IoU loss</a:t>
            </a:r>
          </a:p>
          <a:p>
            <a:pPr lvl="2">
              <a:spcBef>
                <a:spcPts val="1100"/>
              </a:spcBef>
              <a:defRPr sz="2800"/>
            </a:pPr>
            <a:r>
              <a:t>Cross Entropy loss</a:t>
            </a:r>
          </a:p>
          <a:p>
            <a:pPr lvl="1">
              <a:spcBef>
                <a:spcPts val="1100"/>
              </a:spcBef>
              <a:defRPr sz="2800"/>
            </a:pPr>
            <a:r>
              <a:t>Regularizations: weight decay, dropout, label smoothing, data augmentation</a:t>
            </a:r>
          </a:p>
          <a:p>
            <a:pPr>
              <a:spcBef>
                <a:spcPts val="1100"/>
              </a:spcBef>
              <a:defRPr b="1" sz="3200"/>
            </a:pPr>
            <a:r>
              <a:t>Hardware</a:t>
            </a:r>
          </a:p>
          <a:p>
            <a:pPr lvl="1">
              <a:spcBef>
                <a:spcPts val="1100"/>
              </a:spcBef>
              <a:defRPr sz="2800"/>
            </a:pPr>
            <a:r>
              <a:t>Remote computer with Nvidia GeForce RTX 4050 Laptop GPU</a:t>
            </a:r>
          </a:p>
        </p:txBody>
      </p:sp>
      <p:sp>
        <p:nvSpPr>
          <p:cNvPr id="232" name="Numero diapositiva"/>
          <p:cNvSpPr txBox="1"/>
          <p:nvPr>
            <p:ph type="sldNum" sz="quarter" idx="4294967295"/>
          </p:nvPr>
        </p:nvSpPr>
        <p:spPr>
          <a:xfrm>
            <a:off x="11990755" y="13081000"/>
            <a:ext cx="38979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Model 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Model Evaluation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Detection metrics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numCol="2" spcCol="1092200"/>
          <a:lstStyle/>
          <a:p>
            <a:pPr/>
            <a:r>
              <a:t>Detection metrics</a:t>
            </a:r>
          </a:p>
          <a:p>
            <a:pPr/>
            <a:r>
              <a:t>Recognition metrics</a:t>
            </a:r>
          </a:p>
        </p:txBody>
      </p:sp>
      <p:sp>
        <p:nvSpPr>
          <p:cNvPr id="237" name="Accuracy, where a sample is correct if it has IoU greater than 0.7…"/>
          <p:cNvSpPr txBox="1"/>
          <p:nvPr/>
        </p:nvSpPr>
        <p:spPr>
          <a:xfrm>
            <a:off x="1270000" y="3200400"/>
            <a:ext cx="21844000" cy="122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2200">
            <a:normAutofit fontScale="100000" lnSpcReduction="0"/>
          </a:bodyPr>
          <a:lstStyle/>
          <a:p>
            <a:pPr algn="ctr" defTabSz="784225">
              <a:spcBef>
                <a:spcPts val="2200"/>
              </a:spcBef>
              <a:defRPr spc="-25" sz="2565"/>
            </a:pPr>
            <a:r>
              <a:t>Accuracy, where a sample is correct if it has IoU greater than 0.7</a:t>
            </a:r>
          </a:p>
          <a:p>
            <a:pPr algn="ctr" defTabSz="784225">
              <a:spcBef>
                <a:spcPts val="2200"/>
              </a:spcBef>
              <a:defRPr spc="-25" sz="2565"/>
            </a:pPr>
            <a:r>
              <a:t>Accuracy, where a sample is correct if its detection IoU was greater than 0.6 and every character in the sequence is recognized correctly</a:t>
            </a:r>
          </a:p>
        </p:txBody>
      </p:sp>
      <p:graphicFrame>
        <p:nvGraphicFramePr>
          <p:cNvPr id="238" name="Results"/>
          <p:cNvGraphicFramePr/>
          <p:nvPr/>
        </p:nvGraphicFramePr>
        <p:xfrm>
          <a:off x="7106233" y="5588070"/>
          <a:ext cx="10427348" cy="5757606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471549"/>
                <a:gridCol w="3471549"/>
                <a:gridCol w="3471549"/>
              </a:tblGrid>
              <a:tr h="946150">
                <a:tc gridSpan="3"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5000">
                          <a:latin typeface="Graphik"/>
                          <a:ea typeface="Graphik"/>
                          <a:cs typeface="Graphik"/>
                        </a:rPr>
                        <a:t>Results</a:t>
                      </a:r>
                    </a:p>
                  </a:txBody>
                  <a:tcPr marL="50800" marR="50800" marT="50800" marB="50800" anchor="ctr" anchorCtr="0" horzOverflow="overflow">
                    <a:lnL/>
                    <a:lnR/>
                    <a:lnT/>
                    <a:lnB w="12700">
                      <a:solidFill>
                        <a:srgbClr val="A90800"/>
                      </a:solidFill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59958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3200">
                          <a:sym typeface="Graphik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0800"/>
                      </a:solidFill>
                      <a:miter lim="400000"/>
                    </a:lnL>
                    <a:lnT w="12700">
                      <a:solidFill>
                        <a:srgbClr val="A90800"/>
                      </a:solidFill>
                      <a:miter lim="400000"/>
                    </a:lnT>
                    <a:lnB w="38100">
                      <a:solidFill>
                        <a:srgbClr val="C0C0C0"/>
                      </a:solidFill>
                      <a:miter lim="400000"/>
                    </a:lnB>
                    <a:solidFill>
                      <a:srgbClr val="650E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State Of the Art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C0C0C0"/>
                      </a:solidFill>
                      <a:miter lim="400000"/>
                    </a:lnR>
                    <a:lnT w="12700">
                      <a:solidFill>
                        <a:srgbClr val="A90800"/>
                      </a:solidFill>
                      <a:miter lim="400000"/>
                    </a:lnT>
                    <a:lnB w="38100">
                      <a:solidFill>
                        <a:srgbClr val="C0C0C0"/>
                      </a:solidFill>
                      <a:miter lim="400000"/>
                    </a:lnB>
                    <a:solidFill>
                      <a:srgbClr val="650E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Proposed Method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C0C0C0"/>
                      </a:solidFill>
                      <a:miter lim="400000"/>
                    </a:lnL>
                    <a:lnR w="12700">
                      <a:solidFill>
                        <a:srgbClr val="A90800"/>
                      </a:solidFill>
                      <a:miter lim="400000"/>
                    </a:lnR>
                    <a:lnT w="12700">
                      <a:solidFill>
                        <a:srgbClr val="A90800"/>
                      </a:solidFill>
                      <a:miter lim="400000"/>
                    </a:lnT>
                    <a:lnB w="38100">
                      <a:solidFill>
                        <a:srgbClr val="C0C0C0"/>
                      </a:solidFill>
                      <a:miter lim="400000"/>
                    </a:lnB>
                    <a:solidFill>
                      <a:srgbClr val="650E48"/>
                    </a:solidFill>
                  </a:tcPr>
                </a:tc>
              </a:tr>
              <a:tr h="159958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Graphik Semibold"/>
                        </a:rPr>
                        <a:t>Detection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0800"/>
                      </a:solidFill>
                      <a:miter lim="400000"/>
                    </a:lnL>
                    <a:lnT w="38100">
                      <a:solidFill>
                        <a:srgbClr val="C0C0C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98.31</a:t>
                      </a:r>
                    </a:p>
                  </a:txBody>
                  <a:tcPr marL="50800" marR="50800" marT="50800" marB="50800" anchor="ctr" anchorCtr="0" horzOverflow="overflow">
                    <a:lnT w="38100">
                      <a:solidFill>
                        <a:srgbClr val="C0C0C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82.75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A90800"/>
                      </a:solidFill>
                      <a:miter lim="400000"/>
                    </a:lnR>
                    <a:lnT w="38100">
                      <a:solidFill>
                        <a:srgbClr val="C0C0C0"/>
                      </a:solidFill>
                      <a:miter lim="400000"/>
                    </a:lnT>
                  </a:tcPr>
                </a:tc>
              </a:tr>
              <a:tr h="1599584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Graphik Semibold"/>
                        </a:rPr>
                        <a:t>Recognition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90800"/>
                      </a:solidFill>
                      <a:miter lim="400000"/>
                    </a:lnL>
                    <a:lnB w="12700">
                      <a:solidFill>
                        <a:srgbClr val="A908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82.91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A908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70.87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A90800"/>
                      </a:solidFill>
                      <a:miter lim="400000"/>
                    </a:lnR>
                    <a:lnB w="12700">
                      <a:solidFill>
                        <a:srgbClr val="A9080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9" name="Numero diapositiva"/>
          <p:cNvSpPr txBox="1"/>
          <p:nvPr>
            <p:ph type="sldNum" sz="quarter" idx="4294967295"/>
          </p:nvPr>
        </p:nvSpPr>
        <p:spPr>
          <a:xfrm>
            <a:off x="11999417" y="13081000"/>
            <a:ext cx="372466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onclu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uture 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works</a:t>
            </a:r>
          </a:p>
        </p:txBody>
      </p:sp>
      <p:sp>
        <p:nvSpPr>
          <p:cNvPr id="244" name="Hyperparameters Tun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Hyperparameters Tuning</a:t>
            </a:r>
          </a:p>
          <a:p>
            <a:pPr/>
            <a:r>
              <a:t>Pre-Training on a larger Dataset</a:t>
            </a:r>
          </a:p>
          <a:p>
            <a:pPr/>
            <a:r>
              <a:t>Use the whole CCPD Dataset for training</a:t>
            </a:r>
          </a:p>
        </p:txBody>
      </p:sp>
      <p:sp>
        <p:nvSpPr>
          <p:cNvPr id="245" name="Numero diapositiva"/>
          <p:cNvSpPr txBox="1"/>
          <p:nvPr>
            <p:ph type="sldNum" sz="quarter" idx="4294967295"/>
          </p:nvPr>
        </p:nvSpPr>
        <p:spPr>
          <a:xfrm>
            <a:off x="11987542" y="13081000"/>
            <a:ext cx="396216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76" name="Problem Statement…"/>
          <p:cNvSpPr txBox="1"/>
          <p:nvPr>
            <p:ph type="body" sz="half" idx="1"/>
          </p:nvPr>
        </p:nvSpPr>
        <p:spPr>
          <a:xfrm>
            <a:off x="1876159" y="5046700"/>
            <a:ext cx="20631682" cy="3622599"/>
          </a:xfrm>
          <a:prstGeom prst="rect">
            <a:avLst/>
          </a:prstGeom>
        </p:spPr>
        <p:txBody>
          <a:bodyPr numCol="2" spcCol="1031584"/>
          <a:lstStyle/>
          <a:p>
            <a:pPr lvl="3"/>
            <a:r>
              <a:t>Problem Statement</a:t>
            </a:r>
          </a:p>
          <a:p>
            <a:pPr lvl="3"/>
            <a:r>
              <a:t>State of the Art</a:t>
            </a:r>
          </a:p>
          <a:p>
            <a:pPr lvl="3"/>
            <a:r>
              <a:t>Proposed Method</a:t>
            </a:r>
          </a:p>
          <a:p>
            <a:pPr lvl="3"/>
            <a:r>
              <a:t>Dataset</a:t>
            </a:r>
          </a:p>
          <a:p>
            <a:pPr lvl="3"/>
            <a:r>
              <a:t>Experimental Setup</a:t>
            </a:r>
          </a:p>
          <a:p>
            <a:pPr lvl="3"/>
            <a:r>
              <a:t>Model Evaluation</a:t>
            </a:r>
          </a:p>
        </p:txBody>
      </p:sp>
      <p:sp>
        <p:nvSpPr>
          <p:cNvPr id="177" name="Numero diapositiva"/>
          <p:cNvSpPr txBox="1"/>
          <p:nvPr>
            <p:ph type="sldNum" sz="quarter" idx="4294967295"/>
          </p:nvPr>
        </p:nvSpPr>
        <p:spPr>
          <a:xfrm>
            <a:off x="12051106" y="13081000"/>
            <a:ext cx="269088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48" name="[1] Tao, L., Hong, S., Lin, Y., Chen, Y., He, P. and Tie, Z. (2024). A Real-Time License Plate Detection and Recognition Model in Unconstrained Scenarios. Sensors, 24(9), 2791…"/>
          <p:cNvSpPr txBox="1"/>
          <p:nvPr>
            <p:ph type="body" idx="1"/>
          </p:nvPr>
        </p:nvSpPr>
        <p:spPr>
          <a:xfrm>
            <a:off x="1270000" y="2967245"/>
            <a:ext cx="21844000" cy="84328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2800"/>
            </a:pPr>
            <a:r>
              <a:t>[1] Tao, L., Hong, S., Lin, Y., Chen, Y., He, P. and Tie, Z. (2024). A Real-Time License Plate Detection and Recognition Model in Unconstrained Scenarios. Sensors, 24(9), 2791</a:t>
            </a:r>
          </a:p>
          <a:p>
            <a:pPr marL="0" indent="0">
              <a:buClrTx/>
              <a:buSzTx/>
              <a:buNone/>
              <a:defRPr sz="2800"/>
            </a:pPr>
            <a:r>
              <a:t>[2] Xu, Z.; Yang, W.; Meng, A.; Lu, N.; Huang, H.; Ying, C.; Huang, L. Towards end-to-end license plate detection and recognition: A large dataset and baseline. In Proceedings of the European Conference on Computer Vision (ECCV), Munich, Germany, 8–14 September 2018.</a:t>
            </a:r>
          </a:p>
          <a:p>
            <a:pPr marL="0" indent="0">
              <a:buClrTx/>
              <a:buSzTx/>
              <a:buNone/>
              <a:defRPr sz="2800"/>
            </a:pPr>
            <a:r>
              <a:t>[3] S. Bengio, O. Vinyals, N. Jaitly, and N. Shazeer, “Scheduled sampling for sequence prediction with recurrent neural networks,” in Proc. of NIPS, 2015.</a:t>
            </a:r>
          </a:p>
        </p:txBody>
      </p:sp>
      <p:sp>
        <p:nvSpPr>
          <p:cNvPr id="249" name="Numero diapositiva"/>
          <p:cNvSpPr txBox="1"/>
          <p:nvPr>
            <p:ph type="sldNum" sz="quarter" idx="4294967295"/>
          </p:nvPr>
        </p:nvSpPr>
        <p:spPr>
          <a:xfrm>
            <a:off x="11956668" y="13081000"/>
            <a:ext cx="457963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80" name="This project focuses on automatic license plate recognition using deep learning, a key application in traffic monitoring and smart mobility systems. The goal is to develop and evaluate models capable of accurately detecting and reconstructing license pla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defTabSz="448055">
              <a:spcBef>
                <a:spcPts val="1100"/>
              </a:spcBef>
              <a:defRPr spc="0" sz="5390"/>
            </a:lvl1pPr>
          </a:lstStyle>
          <a:p>
            <a:pPr/>
            <a:r>
              <a:t>This project focuses on automatic license plate recognition using deep learning, a key application in traffic monitoring and smart mobility systems. The goal is to develop and evaluate models capable of accurately detecting and reconstructing license plates in challenging real-world conditions. The task includes implementing a baseline model, then replicating and testing the YOLOv5-PDLPR approach from current State of the Art [1], and finally comparing both models to assess improvements in performance.</a:t>
            </a:r>
          </a:p>
        </p:txBody>
      </p:sp>
      <p:sp>
        <p:nvSpPr>
          <p:cNvPr id="181" name="Numero diapositiva"/>
          <p:cNvSpPr txBox="1"/>
          <p:nvPr>
            <p:ph type="sldNum" sz="quarter" idx="4294967295"/>
          </p:nvPr>
        </p:nvSpPr>
        <p:spPr>
          <a:xfrm>
            <a:off x="12044121" y="13081000"/>
            <a:ext cx="283058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tate of the 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 of the 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mplementation in Two Stages…"/>
          <p:cNvSpPr txBox="1"/>
          <p:nvPr>
            <p:ph type="body" idx="1"/>
          </p:nvPr>
        </p:nvSpPr>
        <p:spPr>
          <a:xfrm>
            <a:off x="1270000" y="2641600"/>
            <a:ext cx="21844000" cy="84328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b="1"/>
            </a:pPr>
            <a:r>
              <a:t>Implementation in Two Stages</a:t>
            </a:r>
            <a:endParaRPr b="0"/>
          </a:p>
          <a:p>
            <a:pPr>
              <a:defRPr b="1"/>
            </a:pPr>
            <a:r>
              <a:t>Stage 1: Image Detection with YOLOv5</a:t>
            </a:r>
            <a:endParaRPr b="0"/>
          </a:p>
          <a:p>
            <a:pPr lvl="1"/>
            <a:r>
              <a:t>This stage employs the YOLOv5 algorithm to identify and extract a cropped image containing the LP.</a:t>
            </a:r>
          </a:p>
          <a:p>
            <a:pPr>
              <a:defRPr b="1"/>
            </a:pPr>
            <a:r>
              <a:t>Stage 2: Image Recognition with PDLPR</a:t>
            </a:r>
            <a:endParaRPr b="0"/>
          </a:p>
          <a:p>
            <a:pPr lvl="1"/>
            <a:r>
              <a:t>Utilizing the cropped images from the previous stage, PDLPR is employed to identify the character sequence present within the LP.</a:t>
            </a:r>
          </a:p>
        </p:txBody>
      </p:sp>
      <p:sp>
        <p:nvSpPr>
          <p:cNvPr id="186" name="Numero diapositiva"/>
          <p:cNvSpPr txBox="1"/>
          <p:nvPr>
            <p:ph type="sldNum" sz="quarter" idx="4294967295"/>
          </p:nvPr>
        </p:nvSpPr>
        <p:spPr>
          <a:xfrm>
            <a:off x="12046496" y="13081000"/>
            <a:ext cx="278308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mproved Global Feature Extra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Improved Global Feature Extractor</a:t>
            </a:r>
          </a:p>
        </p:txBody>
      </p:sp>
      <p:pic>
        <p:nvPicPr>
          <p:cNvPr id="189" name="filmato-incollato.png" descr="filmato-incollato.png"/>
          <p:cNvPicPr>
            <a:picLocks noChangeAspect="1"/>
          </p:cNvPicPr>
          <p:nvPr/>
        </p:nvPicPr>
        <p:blipFill>
          <a:blip r:embed="rId2">
            <a:extLst/>
          </a:blip>
          <a:srcRect l="1805" t="1702" r="1805" b="1702"/>
          <a:stretch>
            <a:fillRect/>
          </a:stretch>
        </p:blipFill>
        <p:spPr>
          <a:xfrm>
            <a:off x="2330777" y="2875929"/>
            <a:ext cx="9150246" cy="97753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filmato-incollato.png" descr="filmato-incollat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20966" y="6012195"/>
            <a:ext cx="8642078" cy="239546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Numero diapositiva"/>
          <p:cNvSpPr txBox="1"/>
          <p:nvPr>
            <p:ph type="sldNum" sz="quarter" idx="4294967295"/>
          </p:nvPr>
        </p:nvSpPr>
        <p:spPr>
          <a:xfrm>
            <a:off x="12042025" y="13081000"/>
            <a:ext cx="28725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ncoder + Parallel Deco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Encoder + Parallel Decoder</a:t>
            </a:r>
          </a:p>
        </p:txBody>
      </p:sp>
      <p:pic>
        <p:nvPicPr>
          <p:cNvPr id="194" name="filmato-incollato.png" descr="filmato-incollat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156740" y="2521751"/>
            <a:ext cx="6073721" cy="10778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filmato-incollato.png" descr="filmato-incollat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1960" y="4465147"/>
            <a:ext cx="6073721" cy="5630732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Numero diapositiva"/>
          <p:cNvSpPr txBox="1"/>
          <p:nvPr>
            <p:ph type="sldNum" sz="quarter" idx="4294967295"/>
          </p:nvPr>
        </p:nvSpPr>
        <p:spPr>
          <a:xfrm>
            <a:off x="12055157" y="13081000"/>
            <a:ext cx="260986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roposed Meth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Proposed Method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ll-in-One Model — A unified architecture that performs both license plate detection and recognition in a single pass.…"/>
          <p:cNvSpPr txBox="1"/>
          <p:nvPr>
            <p:ph type="body" idx="1"/>
          </p:nvPr>
        </p:nvSpPr>
        <p:spPr>
          <a:xfrm>
            <a:off x="3125644" y="2207055"/>
            <a:ext cx="18132712" cy="9301890"/>
          </a:xfrm>
          <a:prstGeom prst="rect">
            <a:avLst/>
          </a:prstGeom>
        </p:spPr>
        <p:txBody>
          <a:bodyPr numCol="1" spcCol="38100"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b="1"/>
              <a:t>All-in-One Model</a:t>
            </a:r>
            <a:r>
              <a:t> — A unified architecture that performs both </a:t>
            </a:r>
            <a:r>
              <a:rPr b="1"/>
              <a:t>license plate detection</a:t>
            </a:r>
            <a:r>
              <a:t> and </a:t>
            </a:r>
            <a:r>
              <a:rPr b="1"/>
              <a:t>recognition</a:t>
            </a:r>
            <a:r>
              <a:t> in a single pass.</a:t>
            </a:r>
          </a:p>
          <a:p>
            <a:pPr/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Pre-trained ResNet18</a:t>
            </a:r>
            <a:r>
              <a:rPr b="0"/>
              <a:t> as </a:t>
            </a:r>
            <a:r>
              <a:t>Feature Extractor</a:t>
            </a:r>
          </a:p>
          <a:p>
            <a:pPr/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Bounding Box Head</a:t>
            </a:r>
            <a:r>
              <a:rPr b="0"/>
              <a:t> for </a:t>
            </a:r>
            <a:r>
              <a:t>Detection</a:t>
            </a:r>
          </a:p>
          <a:p>
            <a:pPr/>
          </a:p>
          <a:p>
            <a:pPr>
              <a:defRPr b="1">
                <a:latin typeface="Helvetica"/>
                <a:ea typeface="Helvetica"/>
                <a:cs typeface="Helvetica"/>
                <a:sym typeface="Helvetica"/>
              </a:defRPr>
            </a:pPr>
            <a:r>
              <a:t>Transformer Decoder</a:t>
            </a:r>
            <a:r>
              <a:rPr b="0"/>
              <a:t> for </a:t>
            </a:r>
            <a:r>
              <a:t>Sequence Prediction</a:t>
            </a:r>
          </a:p>
        </p:txBody>
      </p:sp>
      <p:sp>
        <p:nvSpPr>
          <p:cNvPr id="201" name="Numero diapositiva"/>
          <p:cNvSpPr txBox="1"/>
          <p:nvPr>
            <p:ph type="sldNum" sz="quarter" idx="4294967295"/>
          </p:nvPr>
        </p:nvSpPr>
        <p:spPr>
          <a:xfrm>
            <a:off x="12041885" y="13081000"/>
            <a:ext cx="287529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