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60" r:id="rId5"/>
    <p:sldId id="261" r:id="rId6"/>
    <p:sldId id="266" r:id="rId7"/>
    <p:sldId id="264" r:id="rId8"/>
    <p:sldId id="263" r:id="rId9"/>
    <p:sldId id="262"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66665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667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82827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3789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483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00058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81030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4028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9703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981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7256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738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3364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0702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6228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66840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2600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2767260053"/>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03" r:id="rId12"/>
    <p:sldLayoutId id="2147483698" r:id="rId13"/>
    <p:sldLayoutId id="2147483699" r:id="rId14"/>
    <p:sldLayoutId id="2147483700" r:id="rId15"/>
    <p:sldLayoutId id="2147483701" r:id="rId16"/>
    <p:sldLayoutId id="2147483702"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Immagine che contiene edificio, cupola, bianco&#10;&#10;Descrizione generata automaticamente">
            <a:extLst>
              <a:ext uri="{FF2B5EF4-FFF2-40B4-BE49-F238E27FC236}">
                <a16:creationId xmlns:a16="http://schemas.microsoft.com/office/drawing/2014/main" id="{C406B619-6790-4FC4-85D9-731D59985FCE}"/>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737531" y="1101852"/>
            <a:ext cx="4254640" cy="4654297"/>
          </a:xfrm>
          <a:prstGeom prst="round2SameRect">
            <a:avLst>
              <a:gd name="adj1" fmla="val 5146"/>
              <a:gd name="adj2" fmla="val 400"/>
            </a:avLst>
          </a:prstGeom>
          <a:solidFill>
            <a:schemeClr val="bg1">
              <a:alpha val="30000"/>
            </a:schemeClr>
          </a:solidFill>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CasellaDiTesto 4">
            <a:extLst>
              <a:ext uri="{FF2B5EF4-FFF2-40B4-BE49-F238E27FC236}">
                <a16:creationId xmlns:a16="http://schemas.microsoft.com/office/drawing/2014/main" id="{F290ECC4-3E09-4E60-B62C-6404FC4C27C4}"/>
              </a:ext>
            </a:extLst>
          </p:cNvPr>
          <p:cNvSpPr txBox="1"/>
          <p:nvPr/>
        </p:nvSpPr>
        <p:spPr>
          <a:xfrm>
            <a:off x="7457243" y="2189446"/>
            <a:ext cx="4734737" cy="2123658"/>
          </a:xfrm>
          <a:prstGeom prst="rect">
            <a:avLst/>
          </a:prstGeom>
          <a:noFill/>
        </p:spPr>
        <p:txBody>
          <a:bodyPr wrap="square" rtlCol="0">
            <a:spAutoFit/>
          </a:bodyPr>
          <a:lstStyle/>
          <a:p>
            <a:pPr algn="ctr"/>
            <a:r>
              <a:rPr lang="it-IT" sz="4400" b="1" dirty="0">
                <a:effectLst>
                  <a:outerShdw blurRad="38100" dist="38100" dir="2700000" algn="tl">
                    <a:srgbClr val="000000">
                      <a:alpha val="43137"/>
                    </a:srgbClr>
                  </a:outerShdw>
                </a:effectLst>
                <a:latin typeface="Bookman Old Style (Titoli)"/>
              </a:rPr>
              <a:t>Progetto Personal </a:t>
            </a:r>
            <a:r>
              <a:rPr lang="it-IT" sz="4400" b="1" dirty="0" err="1">
                <a:effectLst>
                  <a:outerShdw blurRad="38100" dist="38100" dir="2700000" algn="tl">
                    <a:srgbClr val="000000">
                      <a:alpha val="43137"/>
                    </a:srgbClr>
                  </a:outerShdw>
                </a:effectLst>
                <a:latin typeface="Bookman Old Style (Titoli)"/>
              </a:rPr>
              <a:t>Health</a:t>
            </a:r>
            <a:r>
              <a:rPr lang="it-IT" sz="4400" b="1" dirty="0">
                <a:effectLst>
                  <a:outerShdw blurRad="38100" dist="38100" dir="2700000" algn="tl">
                    <a:srgbClr val="000000">
                      <a:alpha val="43137"/>
                    </a:srgbClr>
                  </a:outerShdw>
                </a:effectLst>
                <a:latin typeface="Bookman Old Style (Titoli)"/>
              </a:rPr>
              <a:t> Monitor</a:t>
            </a:r>
            <a:endParaRPr lang="it-IT" sz="4400" dirty="0">
              <a:latin typeface="Bookman Old Style (Titoli)"/>
            </a:endParaRPr>
          </a:p>
        </p:txBody>
      </p:sp>
    </p:spTree>
    <p:extLst>
      <p:ext uri="{BB962C8B-B14F-4D97-AF65-F5344CB8AC3E}">
        <p14:creationId xmlns:p14="http://schemas.microsoft.com/office/powerpoint/2010/main" val="356707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a:bodyPr>
          <a:lstStyle/>
          <a:p>
            <a:r>
              <a:rPr lang="it-IT" b="1" dirty="0"/>
              <a:t>Applicazioni future</a:t>
            </a:r>
          </a:p>
        </p:txBody>
      </p:sp>
      <p:sp>
        <p:nvSpPr>
          <p:cNvPr id="3" name="Segnaposto contenuto 2">
            <a:extLst>
              <a:ext uri="{FF2B5EF4-FFF2-40B4-BE49-F238E27FC236}">
                <a16:creationId xmlns:a16="http://schemas.microsoft.com/office/drawing/2014/main" id="{4F0FFEFE-EE54-43ED-8AC6-99C7084D5DAE}"/>
              </a:ext>
            </a:extLst>
          </p:cNvPr>
          <p:cNvSpPr>
            <a:spLocks noGrp="1"/>
          </p:cNvSpPr>
          <p:nvPr>
            <p:ph idx="1"/>
          </p:nvPr>
        </p:nvSpPr>
        <p:spPr>
          <a:xfrm>
            <a:off x="913795" y="1369750"/>
            <a:ext cx="10353762" cy="3714749"/>
          </a:xfrm>
        </p:spPr>
        <p:txBody>
          <a:bodyPr/>
          <a:lstStyle/>
          <a:p>
            <a:pPr marL="36900" indent="0">
              <a:buNone/>
            </a:pPr>
            <a:r>
              <a:rPr lang="it-IT" dirty="0"/>
              <a:t>Per quanto riguarda l’utilizzo massiccio di questa applicazione, sarebbe interessante integrarla in dei macchinari ospedalieri che rilevano periodicamente i parametri dei pazienti a cui sono collegati e, ad ogni rilevazione, compilano i report al posto loro in modo da capire immediatamente se il paziente ha qualcosa che non </a:t>
            </a:r>
            <a:r>
              <a:rPr lang="it-IT" dirty="0" err="1"/>
              <a:t>và</a:t>
            </a:r>
            <a:r>
              <a:rPr lang="it-IT" dirty="0"/>
              <a:t>.</a:t>
            </a:r>
          </a:p>
        </p:txBody>
      </p:sp>
    </p:spTree>
    <p:extLst>
      <p:ext uri="{BB962C8B-B14F-4D97-AF65-F5344CB8AC3E}">
        <p14:creationId xmlns:p14="http://schemas.microsoft.com/office/powerpoint/2010/main" val="51439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67B81-68CA-4316-A86A-AEE1A6D80632}"/>
              </a:ext>
            </a:extLst>
          </p:cNvPr>
          <p:cNvSpPr>
            <a:spLocks noGrp="1"/>
          </p:cNvSpPr>
          <p:nvPr>
            <p:ph type="title"/>
          </p:nvPr>
        </p:nvSpPr>
        <p:spPr>
          <a:xfrm>
            <a:off x="913795" y="94695"/>
            <a:ext cx="10353762" cy="1257300"/>
          </a:xfrm>
        </p:spPr>
        <p:txBody>
          <a:bodyPr>
            <a:normAutofit fontScale="90000"/>
          </a:bodyPr>
          <a:lstStyle/>
          <a:p>
            <a:br>
              <a:rPr lang="it-IT" dirty="0"/>
            </a:br>
            <a:r>
              <a:rPr lang="it-IT" b="1" dirty="0"/>
              <a:t>Riepilogo funzionalità applicazione</a:t>
            </a:r>
            <a:endParaRPr lang="it-IT" dirty="0"/>
          </a:p>
        </p:txBody>
      </p:sp>
      <p:sp>
        <p:nvSpPr>
          <p:cNvPr id="3" name="Segnaposto contenuto 2">
            <a:extLst>
              <a:ext uri="{FF2B5EF4-FFF2-40B4-BE49-F238E27FC236}">
                <a16:creationId xmlns:a16="http://schemas.microsoft.com/office/drawing/2014/main" id="{5780F893-7857-47E5-8BA5-7C48AC42F606}"/>
              </a:ext>
            </a:extLst>
          </p:cNvPr>
          <p:cNvSpPr>
            <a:spLocks noGrp="1"/>
          </p:cNvSpPr>
          <p:nvPr>
            <p:ph idx="1"/>
          </p:nvPr>
        </p:nvSpPr>
        <p:spPr>
          <a:xfrm>
            <a:off x="913795" y="1571625"/>
            <a:ext cx="10353762" cy="3714749"/>
          </a:xfrm>
        </p:spPr>
        <p:txBody>
          <a:bodyPr>
            <a:normAutofit fontScale="92500" lnSpcReduction="10000"/>
          </a:bodyPr>
          <a:lstStyle/>
          <a:p>
            <a:pPr marL="36900" indent="0">
              <a:buNone/>
            </a:pPr>
            <a:r>
              <a:rPr lang="it-IT" sz="2000" dirty="0"/>
              <a:t> Questa applicazione permette di:</a:t>
            </a:r>
          </a:p>
          <a:p>
            <a:r>
              <a:rPr lang="it-IT" sz="2000" dirty="0"/>
              <a:t>Inserire, modificare o cancellare report giornalieri contenenti parametri di salute facilmente ottenibili da casa</a:t>
            </a:r>
          </a:p>
          <a:p>
            <a:r>
              <a:rPr lang="it-IT" sz="2000" dirty="0"/>
              <a:t>Visualizzare un resoconto contenente la media dei valori inseriti in un determinato giorno</a:t>
            </a:r>
          </a:p>
          <a:p>
            <a:r>
              <a:rPr lang="it-IT" sz="2000" dirty="0"/>
              <a:t>Filtrare i report</a:t>
            </a:r>
          </a:p>
          <a:p>
            <a:r>
              <a:rPr lang="it-IT" sz="2000" dirty="0"/>
              <a:t>Visualizzare grafici settimanali</a:t>
            </a:r>
          </a:p>
          <a:p>
            <a:r>
              <a:rPr lang="it-IT" sz="2000" dirty="0"/>
              <a:t>Monitorare i parametri inseriti</a:t>
            </a:r>
          </a:p>
          <a:p>
            <a:r>
              <a:rPr lang="it-IT" sz="2000" dirty="0"/>
              <a:t>Ricevere notifiche e chiamare un medico nel caso in cui il monitoraggio rilevi che la media di un parametro sia superiore alla soglia fissata</a:t>
            </a:r>
          </a:p>
        </p:txBody>
      </p:sp>
      <p:sp>
        <p:nvSpPr>
          <p:cNvPr id="4" name="Segnaposto contenuto 2">
            <a:extLst>
              <a:ext uri="{FF2B5EF4-FFF2-40B4-BE49-F238E27FC236}">
                <a16:creationId xmlns:a16="http://schemas.microsoft.com/office/drawing/2014/main" id="{07A89C68-E2FE-4A29-9DE3-0073762C0D28}"/>
              </a:ext>
            </a:extLst>
          </p:cNvPr>
          <p:cNvSpPr txBox="1">
            <a:spLocks/>
          </p:cNvSpPr>
          <p:nvPr/>
        </p:nvSpPr>
        <p:spPr>
          <a:xfrm>
            <a:off x="913795" y="5506004"/>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it-IT" dirty="0"/>
              <a:t>L’applicazione è compatibile per dispositivi che hanno un sistema operativo Android Marshmallow (API 23) o superiore. </a:t>
            </a:r>
          </a:p>
        </p:txBody>
      </p:sp>
    </p:spTree>
    <p:extLst>
      <p:ext uri="{BB962C8B-B14F-4D97-AF65-F5344CB8AC3E}">
        <p14:creationId xmlns:p14="http://schemas.microsoft.com/office/powerpoint/2010/main" val="23610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a:bodyPr>
          <a:lstStyle/>
          <a:p>
            <a:r>
              <a:rPr lang="it-IT" sz="3600" b="1" dirty="0"/>
              <a:t>Panoramica delle funzionalità: </a:t>
            </a:r>
            <a:br>
              <a:rPr lang="it-IT" sz="3600" b="1" dirty="0"/>
            </a:br>
            <a:r>
              <a:rPr lang="it-IT" sz="3600" b="1" dirty="0"/>
              <a:t>Pagina Settings</a:t>
            </a:r>
          </a:p>
        </p:txBody>
      </p:sp>
      <p:sp>
        <p:nvSpPr>
          <p:cNvPr id="3" name="Segnaposto contenuto 2">
            <a:extLst>
              <a:ext uri="{FF2B5EF4-FFF2-40B4-BE49-F238E27FC236}">
                <a16:creationId xmlns:a16="http://schemas.microsoft.com/office/drawing/2014/main" id="{4F0FFEFE-EE54-43ED-8AC6-99C7084D5DAE}"/>
              </a:ext>
            </a:extLst>
          </p:cNvPr>
          <p:cNvSpPr>
            <a:spLocks noGrp="1"/>
          </p:cNvSpPr>
          <p:nvPr>
            <p:ph idx="1"/>
          </p:nvPr>
        </p:nvSpPr>
        <p:spPr>
          <a:xfrm>
            <a:off x="913795" y="1369750"/>
            <a:ext cx="5637925" cy="3714749"/>
          </a:xfrm>
        </p:spPr>
        <p:txBody>
          <a:bodyPr>
            <a:normAutofit fontScale="92500" lnSpcReduction="10000"/>
          </a:bodyPr>
          <a:lstStyle/>
          <a:p>
            <a:pPr marL="36900" indent="0">
              <a:buNone/>
            </a:pPr>
            <a:r>
              <a:rPr lang="it-IT" dirty="0"/>
              <a:t>Avviando l’applicazione per la prima volta si presenterà la pagina di settings in cui verrà richiesto di personalizzare, se si desidera, determinati campi:</a:t>
            </a:r>
          </a:p>
          <a:p>
            <a:r>
              <a:rPr lang="it-IT" dirty="0"/>
              <a:t>Orario in cui ricevere la notifica</a:t>
            </a:r>
          </a:p>
          <a:p>
            <a:r>
              <a:rPr lang="it-IT" dirty="0"/>
              <a:t>Periodo monitoraggio</a:t>
            </a:r>
          </a:p>
          <a:p>
            <a:r>
              <a:rPr lang="it-IT" dirty="0"/>
              <a:t>Numero da chiamare in caso di emergenza</a:t>
            </a:r>
          </a:p>
          <a:p>
            <a:r>
              <a:rPr lang="it-IT" dirty="0"/>
              <a:t>Parametri da monitorare e soglie da non superare. </a:t>
            </a:r>
          </a:p>
          <a:p>
            <a:pPr marL="36900" indent="0">
              <a:buNone/>
            </a:pPr>
            <a:r>
              <a:rPr lang="it-IT" dirty="0"/>
              <a:t>Questa pagina è stata implementata attraverso </a:t>
            </a:r>
            <a:r>
              <a:rPr lang="it-IT" dirty="0" err="1"/>
              <a:t>un’activity</a:t>
            </a:r>
            <a:r>
              <a:rPr lang="it-IT" dirty="0"/>
              <a:t> che salva le scelte dell’utente in un file di </a:t>
            </a:r>
            <a:r>
              <a:rPr lang="it-IT" dirty="0" err="1"/>
              <a:t>Shared</a:t>
            </a:r>
            <a:r>
              <a:rPr lang="it-IT" dirty="0"/>
              <a:t> </a:t>
            </a:r>
            <a:r>
              <a:rPr lang="it-IT" dirty="0" err="1"/>
              <a:t>Preferences</a:t>
            </a:r>
            <a:r>
              <a:rPr lang="it-IT" dirty="0"/>
              <a:t>.</a:t>
            </a:r>
          </a:p>
        </p:txBody>
      </p:sp>
      <p:pic>
        <p:nvPicPr>
          <p:cNvPr id="5" name="Immagine 4" descr="Immagine che contiene screenshot&#10;&#10;Descrizione generata automaticamente">
            <a:extLst>
              <a:ext uri="{FF2B5EF4-FFF2-40B4-BE49-F238E27FC236}">
                <a16:creationId xmlns:a16="http://schemas.microsoft.com/office/drawing/2014/main" id="{0F8D3D54-B865-4ED2-B596-738E85948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9861" y="1369750"/>
            <a:ext cx="2850127" cy="5022015"/>
          </a:xfrm>
          <a:prstGeom prst="rect">
            <a:avLst/>
          </a:prstGeom>
        </p:spPr>
      </p:pic>
    </p:spTree>
    <p:extLst>
      <p:ext uri="{BB962C8B-B14F-4D97-AF65-F5344CB8AC3E}">
        <p14:creationId xmlns:p14="http://schemas.microsoft.com/office/powerpoint/2010/main" val="392119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fontScale="90000"/>
          </a:bodyPr>
          <a:lstStyle/>
          <a:p>
            <a:r>
              <a:rPr lang="it-IT" b="1" dirty="0"/>
              <a:t>Panoramica delle funzionalità:</a:t>
            </a:r>
            <a:br>
              <a:rPr lang="it-IT" b="1" dirty="0"/>
            </a:br>
            <a:r>
              <a:rPr lang="it-IT" b="1" dirty="0"/>
              <a:t>Pagina principale</a:t>
            </a:r>
          </a:p>
        </p:txBody>
      </p:sp>
      <p:sp>
        <p:nvSpPr>
          <p:cNvPr id="3" name="Segnaposto contenuto 2">
            <a:extLst>
              <a:ext uri="{FF2B5EF4-FFF2-40B4-BE49-F238E27FC236}">
                <a16:creationId xmlns:a16="http://schemas.microsoft.com/office/drawing/2014/main" id="{4F0FFEFE-EE54-43ED-8AC6-99C7084D5DAE}"/>
              </a:ext>
            </a:extLst>
          </p:cNvPr>
          <p:cNvSpPr>
            <a:spLocks noGrp="1"/>
          </p:cNvSpPr>
          <p:nvPr>
            <p:ph idx="1"/>
          </p:nvPr>
        </p:nvSpPr>
        <p:spPr>
          <a:xfrm>
            <a:off x="924443" y="1369750"/>
            <a:ext cx="4180217" cy="3714749"/>
          </a:xfrm>
        </p:spPr>
        <p:txBody>
          <a:bodyPr/>
          <a:lstStyle/>
          <a:p>
            <a:pPr marL="36900" indent="0">
              <a:buNone/>
            </a:pPr>
            <a:r>
              <a:rPr lang="it-IT" dirty="0"/>
              <a:t>Dopo aver definito le Settings ci troveremo nella schermata principale dell’app che permette di effettuare 2 operazioni: visualizzare e gestire i report o visualizzare i grafici.</a:t>
            </a:r>
          </a:p>
          <a:p>
            <a:pPr marL="36900" indent="0">
              <a:buNone/>
            </a:pPr>
            <a:r>
              <a:rPr lang="it-IT" dirty="0"/>
              <a:t>In questa pagina abbiamo inoltre la definizione del Database implementato attraverso Room che usa una tabella chiamata Report e la richiesta dei permessi per effettuare le chiamate.</a:t>
            </a:r>
          </a:p>
        </p:txBody>
      </p:sp>
      <p:pic>
        <p:nvPicPr>
          <p:cNvPr id="5" name="Immagine 4" descr="Immagine che contiene screenshot&#10;&#10;Descrizione generata automaticamente">
            <a:extLst>
              <a:ext uri="{FF2B5EF4-FFF2-40B4-BE49-F238E27FC236}">
                <a16:creationId xmlns:a16="http://schemas.microsoft.com/office/drawing/2014/main" id="{520CAF96-6E6F-41F7-B08D-A498499E1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541" y="1369750"/>
            <a:ext cx="2865368" cy="5334462"/>
          </a:xfrm>
          <a:prstGeom prst="rect">
            <a:avLst/>
          </a:prstGeom>
        </p:spPr>
      </p:pic>
    </p:spTree>
    <p:extLst>
      <p:ext uri="{BB962C8B-B14F-4D97-AF65-F5344CB8AC3E}">
        <p14:creationId xmlns:p14="http://schemas.microsoft.com/office/powerpoint/2010/main" val="202800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fontScale="90000"/>
          </a:bodyPr>
          <a:lstStyle/>
          <a:p>
            <a:r>
              <a:rPr lang="it-IT" b="1" dirty="0"/>
              <a:t>Panoramica delle funzionalità:</a:t>
            </a:r>
            <a:br>
              <a:rPr lang="it-IT" b="1" dirty="0"/>
            </a:br>
            <a:r>
              <a:rPr lang="it-IT" b="1" dirty="0"/>
              <a:t>Visualizza e gestisci report</a:t>
            </a:r>
          </a:p>
        </p:txBody>
      </p:sp>
      <p:sp>
        <p:nvSpPr>
          <p:cNvPr id="3" name="Segnaposto contenuto 2">
            <a:extLst>
              <a:ext uri="{FF2B5EF4-FFF2-40B4-BE49-F238E27FC236}">
                <a16:creationId xmlns:a16="http://schemas.microsoft.com/office/drawing/2014/main" id="{4F0FFEFE-EE54-43ED-8AC6-99C7084D5DAE}"/>
              </a:ext>
            </a:extLst>
          </p:cNvPr>
          <p:cNvSpPr>
            <a:spLocks noGrp="1"/>
          </p:cNvSpPr>
          <p:nvPr>
            <p:ph idx="1"/>
          </p:nvPr>
        </p:nvSpPr>
        <p:spPr>
          <a:xfrm>
            <a:off x="142751" y="1351811"/>
            <a:ext cx="4093211" cy="3714749"/>
          </a:xfrm>
        </p:spPr>
        <p:txBody>
          <a:bodyPr>
            <a:normAutofit fontScale="92500" lnSpcReduction="10000"/>
          </a:bodyPr>
          <a:lstStyle/>
          <a:p>
            <a:pPr marL="36900" indent="0">
              <a:buNone/>
            </a:pPr>
            <a:r>
              <a:rPr lang="it-IT" dirty="0"/>
              <a:t>Qui troviamo la possibilità di inserire un report o visualizzare i report inseriti premendo su una determinata data del calendario. La visualizzazione fornisce la possibilità di modificare o eliminare i report visualizzati, filtrarli o visualizzare un report </a:t>
            </a:r>
            <a:r>
              <a:rPr lang="it-IT" dirty="0" err="1"/>
              <a:t>summary</a:t>
            </a:r>
            <a:r>
              <a:rPr lang="it-IT" dirty="0"/>
              <a:t>.</a:t>
            </a:r>
          </a:p>
          <a:p>
            <a:pPr marL="36900" indent="0">
              <a:buNone/>
            </a:pPr>
            <a:r>
              <a:rPr lang="it-IT" dirty="0"/>
              <a:t>La visualizzazione è gestita attraverso una </a:t>
            </a:r>
            <a:r>
              <a:rPr lang="it-IT" dirty="0" err="1"/>
              <a:t>Recycler</a:t>
            </a:r>
            <a:r>
              <a:rPr lang="it-IT" dirty="0"/>
              <a:t> </a:t>
            </a:r>
            <a:r>
              <a:rPr lang="it-IT" dirty="0" err="1"/>
              <a:t>View</a:t>
            </a:r>
            <a:r>
              <a:rPr lang="it-IT" dirty="0"/>
              <a:t> di Card </a:t>
            </a:r>
            <a:r>
              <a:rPr lang="it-IT" dirty="0" err="1"/>
              <a:t>View</a:t>
            </a:r>
            <a:r>
              <a:rPr lang="it-IT" dirty="0"/>
              <a:t>.</a:t>
            </a:r>
          </a:p>
          <a:p>
            <a:pPr marL="36900" indent="0">
              <a:buNone/>
            </a:pPr>
            <a:r>
              <a:rPr lang="it-IT" dirty="0"/>
              <a:t>Ogni volta che viene inserito, modificato o eliminato un report viene richiamato il metodo di monitoraggio dei parametri.</a:t>
            </a:r>
          </a:p>
        </p:txBody>
      </p:sp>
      <p:pic>
        <p:nvPicPr>
          <p:cNvPr id="5" name="Immagine 4" descr="Immagine che contiene screenshot&#10;&#10;Descrizione generata automaticamente">
            <a:extLst>
              <a:ext uri="{FF2B5EF4-FFF2-40B4-BE49-F238E27FC236}">
                <a16:creationId xmlns:a16="http://schemas.microsoft.com/office/drawing/2014/main" id="{27F0E22F-6190-41E0-87A1-DCE9EF8E2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962" y="1342100"/>
            <a:ext cx="2326763" cy="4173800"/>
          </a:xfrm>
          <a:prstGeom prst="rect">
            <a:avLst/>
          </a:prstGeom>
        </p:spPr>
      </p:pic>
      <p:pic>
        <p:nvPicPr>
          <p:cNvPr id="7" name="Immagine 6" descr="Immagine che contiene screenshot&#10;&#10;Descrizione generata automaticamente">
            <a:extLst>
              <a:ext uri="{FF2B5EF4-FFF2-40B4-BE49-F238E27FC236}">
                <a16:creationId xmlns:a16="http://schemas.microsoft.com/office/drawing/2014/main" id="{8CC3F0F4-046E-42B4-A256-18CC287E7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600" y="1342100"/>
            <a:ext cx="2326763" cy="4021400"/>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9A62315D-865D-4A95-9B12-A21CE04BB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5777" y="1351811"/>
            <a:ext cx="2903472" cy="5090601"/>
          </a:xfrm>
          <a:prstGeom prst="rect">
            <a:avLst/>
          </a:prstGeom>
        </p:spPr>
      </p:pic>
    </p:spTree>
    <p:extLst>
      <p:ext uri="{BB962C8B-B14F-4D97-AF65-F5344CB8AC3E}">
        <p14:creationId xmlns:p14="http://schemas.microsoft.com/office/powerpoint/2010/main" val="266607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fontScale="90000"/>
          </a:bodyPr>
          <a:lstStyle/>
          <a:p>
            <a:r>
              <a:rPr lang="it-IT" b="1" dirty="0"/>
              <a:t>Panoramica delle funzionalità:</a:t>
            </a:r>
            <a:br>
              <a:rPr lang="it-IT" b="1" dirty="0"/>
            </a:br>
            <a:r>
              <a:rPr lang="it-IT" b="1" dirty="0"/>
              <a:t>Visualizza e gestisci report II</a:t>
            </a:r>
          </a:p>
        </p:txBody>
      </p:sp>
      <p:pic>
        <p:nvPicPr>
          <p:cNvPr id="10" name="Immagine 9" descr="Immagine che contiene screenshot&#10;&#10;Descrizione generata automaticamente">
            <a:extLst>
              <a:ext uri="{FF2B5EF4-FFF2-40B4-BE49-F238E27FC236}">
                <a16:creationId xmlns:a16="http://schemas.microsoft.com/office/drawing/2014/main" id="{F5C39995-BF3A-4B02-B15B-10338291A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50" y="1329741"/>
            <a:ext cx="2741422" cy="5166808"/>
          </a:xfrm>
          <a:prstGeom prst="rect">
            <a:avLst/>
          </a:prstGeom>
        </p:spPr>
      </p:pic>
      <p:pic>
        <p:nvPicPr>
          <p:cNvPr id="12" name="Immagine 11" descr="Immagine che contiene screenshot&#10;&#10;Descrizione generata automaticamente">
            <a:extLst>
              <a:ext uri="{FF2B5EF4-FFF2-40B4-BE49-F238E27FC236}">
                <a16:creationId xmlns:a16="http://schemas.microsoft.com/office/drawing/2014/main" id="{DDCBC85E-91B7-4729-A2EF-CF8027F2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54" y="1343077"/>
            <a:ext cx="2857748" cy="5113463"/>
          </a:xfrm>
          <a:prstGeom prst="rect">
            <a:avLst/>
          </a:prstGeom>
        </p:spPr>
      </p:pic>
      <p:pic>
        <p:nvPicPr>
          <p:cNvPr id="14" name="Immagine 13" descr="Immagine che contiene screenshot&#10;&#10;Descrizione generata automaticamente">
            <a:extLst>
              <a:ext uri="{FF2B5EF4-FFF2-40B4-BE49-F238E27FC236}">
                <a16:creationId xmlns:a16="http://schemas.microsoft.com/office/drawing/2014/main" id="{9D5F0D39-D966-458D-B1DC-F450FD1709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929" y="1343077"/>
            <a:ext cx="2417571" cy="4976291"/>
          </a:xfrm>
          <a:prstGeom prst="rect">
            <a:avLst/>
          </a:prstGeom>
        </p:spPr>
      </p:pic>
      <p:pic>
        <p:nvPicPr>
          <p:cNvPr id="16" name="Immagine 15" descr="Immagine che contiene screenshot&#10;&#10;Descrizione generata automaticamente">
            <a:extLst>
              <a:ext uri="{FF2B5EF4-FFF2-40B4-BE49-F238E27FC236}">
                <a16:creationId xmlns:a16="http://schemas.microsoft.com/office/drawing/2014/main" id="{A7DA05CF-6A42-4D78-BA26-067CF6D1F1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6002" y="1369750"/>
            <a:ext cx="2888230" cy="4732430"/>
          </a:xfrm>
          <a:prstGeom prst="rect">
            <a:avLst/>
          </a:prstGeom>
        </p:spPr>
      </p:pic>
    </p:spTree>
    <p:extLst>
      <p:ext uri="{BB962C8B-B14F-4D97-AF65-F5344CB8AC3E}">
        <p14:creationId xmlns:p14="http://schemas.microsoft.com/office/powerpoint/2010/main" val="146629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fontScale="90000"/>
          </a:bodyPr>
          <a:lstStyle/>
          <a:p>
            <a:r>
              <a:rPr lang="it-IT" b="1" dirty="0"/>
              <a:t>Panoramica delle funzionalità:</a:t>
            </a:r>
            <a:br>
              <a:rPr lang="it-IT" b="1" dirty="0"/>
            </a:br>
            <a:r>
              <a:rPr lang="it-IT" b="1" dirty="0"/>
              <a:t>Monitoraggio parametri</a:t>
            </a:r>
          </a:p>
        </p:txBody>
      </p:sp>
      <p:sp>
        <p:nvSpPr>
          <p:cNvPr id="3" name="Segnaposto contenuto 2">
            <a:extLst>
              <a:ext uri="{FF2B5EF4-FFF2-40B4-BE49-F238E27FC236}">
                <a16:creationId xmlns:a16="http://schemas.microsoft.com/office/drawing/2014/main" id="{4F0FFEFE-EE54-43ED-8AC6-99C7084D5DAE}"/>
              </a:ext>
            </a:extLst>
          </p:cNvPr>
          <p:cNvSpPr>
            <a:spLocks noGrp="1"/>
          </p:cNvSpPr>
          <p:nvPr>
            <p:ph idx="1"/>
          </p:nvPr>
        </p:nvSpPr>
        <p:spPr>
          <a:xfrm>
            <a:off x="913795" y="1494038"/>
            <a:ext cx="5771090" cy="3714749"/>
          </a:xfrm>
        </p:spPr>
        <p:txBody>
          <a:bodyPr/>
          <a:lstStyle/>
          <a:p>
            <a:pPr marL="36900" indent="0">
              <a:buNone/>
            </a:pPr>
            <a:r>
              <a:rPr lang="it-IT" dirty="0"/>
              <a:t>La funzionalità di monitoraggio verifica se il parametro di interesse ha una media superiore alla soglia indicata dall’utente, se è così verrà ricevuta una notifica che riferisce all’utente che la soglia è stata superata e che permette all’utente di chiamare un medico premendo l’apposito bottone presente nella notifica. L’utente può scegliere quali parametri monitorare e le soglie da non superare nella pagina Settings.</a:t>
            </a:r>
          </a:p>
        </p:txBody>
      </p:sp>
      <p:pic>
        <p:nvPicPr>
          <p:cNvPr id="5" name="Immagine 4" descr="Immagine che contiene screenshot&#10;&#10;Descrizione generata automaticamente">
            <a:extLst>
              <a:ext uri="{FF2B5EF4-FFF2-40B4-BE49-F238E27FC236}">
                <a16:creationId xmlns:a16="http://schemas.microsoft.com/office/drawing/2014/main" id="{8DFE6045-CB32-48FB-9FA3-627F6C8D5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622" y="1650160"/>
            <a:ext cx="2857748" cy="2011854"/>
          </a:xfrm>
          <a:prstGeom prst="rect">
            <a:avLst/>
          </a:prstGeom>
        </p:spPr>
      </p:pic>
    </p:spTree>
    <p:extLst>
      <p:ext uri="{BB962C8B-B14F-4D97-AF65-F5344CB8AC3E}">
        <p14:creationId xmlns:p14="http://schemas.microsoft.com/office/powerpoint/2010/main" val="36126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fontScale="90000"/>
          </a:bodyPr>
          <a:lstStyle/>
          <a:p>
            <a:r>
              <a:rPr lang="it-IT" b="1" dirty="0"/>
              <a:t>Panoramica delle funzionalità:</a:t>
            </a:r>
            <a:br>
              <a:rPr lang="it-IT" b="1" dirty="0"/>
            </a:br>
            <a:r>
              <a:rPr lang="it-IT" b="1" dirty="0"/>
              <a:t>Ricezione notifiche</a:t>
            </a:r>
          </a:p>
        </p:txBody>
      </p:sp>
      <p:sp>
        <p:nvSpPr>
          <p:cNvPr id="3" name="Segnaposto contenuto 2">
            <a:extLst>
              <a:ext uri="{FF2B5EF4-FFF2-40B4-BE49-F238E27FC236}">
                <a16:creationId xmlns:a16="http://schemas.microsoft.com/office/drawing/2014/main" id="{4F0FFEFE-EE54-43ED-8AC6-99C7084D5DAE}"/>
              </a:ext>
            </a:extLst>
          </p:cNvPr>
          <p:cNvSpPr>
            <a:spLocks noGrp="1"/>
          </p:cNvSpPr>
          <p:nvPr>
            <p:ph idx="1"/>
          </p:nvPr>
        </p:nvSpPr>
        <p:spPr>
          <a:xfrm>
            <a:off x="913795" y="1369750"/>
            <a:ext cx="5582255" cy="3714749"/>
          </a:xfrm>
        </p:spPr>
        <p:txBody>
          <a:bodyPr/>
          <a:lstStyle/>
          <a:p>
            <a:pPr marL="36900" indent="0">
              <a:buNone/>
            </a:pPr>
            <a:r>
              <a:rPr lang="it-IT" dirty="0"/>
              <a:t>Nel caso in cui non si inserisce un report entro la data indicata nelle settings verrà ricevuta una notifica che se premuta porterà l’utente alla schermata per l’inserimento del report altrimenti da la possibilità, da Android N in poi, di far scegliere all’utente di quanti minuti posticipare la notifica, per sistemi con Android M verrà mostrato un pulsante che permette di posticipare la notifica di 5 minuti.</a:t>
            </a:r>
          </a:p>
        </p:txBody>
      </p:sp>
      <p:pic>
        <p:nvPicPr>
          <p:cNvPr id="5" name="Immagine 4" descr="Immagine che contiene screenshot&#10;&#10;Descrizione generata automaticamente">
            <a:extLst>
              <a:ext uri="{FF2B5EF4-FFF2-40B4-BE49-F238E27FC236}">
                <a16:creationId xmlns:a16="http://schemas.microsoft.com/office/drawing/2014/main" id="{A4574CB2-B018-4A67-B07F-22A8AD9DA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950" y="1369750"/>
            <a:ext cx="3296255" cy="1950889"/>
          </a:xfrm>
          <a:prstGeom prst="rect">
            <a:avLst/>
          </a:prstGeom>
        </p:spPr>
      </p:pic>
      <p:pic>
        <p:nvPicPr>
          <p:cNvPr id="7" name="Immagine 6" descr="Immagine che contiene screenshot&#10;&#10;Descrizione generata automaticamente">
            <a:extLst>
              <a:ext uri="{FF2B5EF4-FFF2-40B4-BE49-F238E27FC236}">
                <a16:creationId xmlns:a16="http://schemas.microsoft.com/office/drawing/2014/main" id="{5CCAC6BD-75BF-45E5-8A6D-8D324EFA6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950" y="3800589"/>
            <a:ext cx="3374353" cy="1687661"/>
          </a:xfrm>
          <a:prstGeom prst="rect">
            <a:avLst/>
          </a:prstGeom>
        </p:spPr>
      </p:pic>
    </p:spTree>
    <p:extLst>
      <p:ext uri="{BB962C8B-B14F-4D97-AF65-F5344CB8AC3E}">
        <p14:creationId xmlns:p14="http://schemas.microsoft.com/office/powerpoint/2010/main" val="274232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606B7-2BB5-4355-B6C8-34A57C0C98CD}"/>
              </a:ext>
            </a:extLst>
          </p:cNvPr>
          <p:cNvSpPr>
            <a:spLocks noGrp="1"/>
          </p:cNvSpPr>
          <p:nvPr>
            <p:ph type="title"/>
          </p:nvPr>
        </p:nvSpPr>
        <p:spPr>
          <a:xfrm>
            <a:off x="913795" y="112450"/>
            <a:ext cx="10353762" cy="1257300"/>
          </a:xfrm>
        </p:spPr>
        <p:txBody>
          <a:bodyPr>
            <a:normAutofit fontScale="90000"/>
          </a:bodyPr>
          <a:lstStyle/>
          <a:p>
            <a:r>
              <a:rPr lang="it-IT" b="1" dirty="0"/>
              <a:t>Panoramica delle funzionalità:</a:t>
            </a:r>
            <a:br>
              <a:rPr lang="it-IT" b="1" dirty="0"/>
            </a:br>
            <a:r>
              <a:rPr lang="it-IT" b="1" dirty="0"/>
              <a:t>Visualizza grafici</a:t>
            </a:r>
          </a:p>
        </p:txBody>
      </p:sp>
      <p:sp>
        <p:nvSpPr>
          <p:cNvPr id="3" name="Segnaposto contenuto 2">
            <a:extLst>
              <a:ext uri="{FF2B5EF4-FFF2-40B4-BE49-F238E27FC236}">
                <a16:creationId xmlns:a16="http://schemas.microsoft.com/office/drawing/2014/main" id="{4F0FFEFE-EE54-43ED-8AC6-99C7084D5DAE}"/>
              </a:ext>
            </a:extLst>
          </p:cNvPr>
          <p:cNvSpPr>
            <a:spLocks noGrp="1"/>
          </p:cNvSpPr>
          <p:nvPr>
            <p:ph idx="1"/>
          </p:nvPr>
        </p:nvSpPr>
        <p:spPr>
          <a:xfrm>
            <a:off x="913795" y="1369750"/>
            <a:ext cx="3542795" cy="3714749"/>
          </a:xfrm>
        </p:spPr>
        <p:txBody>
          <a:bodyPr/>
          <a:lstStyle/>
          <a:p>
            <a:pPr marL="36900" indent="0">
              <a:buNone/>
            </a:pPr>
            <a:r>
              <a:rPr lang="it-IT" dirty="0"/>
              <a:t>In questa schermata troviamo dei grafici che rappresentano la variazione media dei parametri nel corso dell’ultima settimana e il numero di report inseriti nell’ultima settimana</a:t>
            </a:r>
          </a:p>
        </p:txBody>
      </p:sp>
      <p:pic>
        <p:nvPicPr>
          <p:cNvPr id="5" name="Immagine 4" descr="Immagine che contiene screenshot&#10;&#10;Descrizione generata automaticamente">
            <a:extLst>
              <a:ext uri="{FF2B5EF4-FFF2-40B4-BE49-F238E27FC236}">
                <a16:creationId xmlns:a16="http://schemas.microsoft.com/office/drawing/2014/main" id="{A74BD9B4-6D3D-43F2-A5C5-EC4268801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951" y="1369750"/>
            <a:ext cx="2857748" cy="5052498"/>
          </a:xfrm>
          <a:prstGeom prst="rect">
            <a:avLst/>
          </a:prstGeom>
        </p:spPr>
      </p:pic>
      <p:pic>
        <p:nvPicPr>
          <p:cNvPr id="7" name="Immagine 6" descr="Immagine che contiene screenshot, dispositivo&#10;&#10;Descrizione generata automaticamente">
            <a:extLst>
              <a:ext uri="{FF2B5EF4-FFF2-40B4-BE49-F238E27FC236}">
                <a16:creationId xmlns:a16="http://schemas.microsoft.com/office/drawing/2014/main" id="{0CAD562C-C327-4879-97A8-8FB77CACF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2804" y="1369750"/>
            <a:ext cx="2911092" cy="5143946"/>
          </a:xfrm>
          <a:prstGeom prst="rect">
            <a:avLst/>
          </a:prstGeom>
        </p:spPr>
      </p:pic>
    </p:spTree>
    <p:extLst>
      <p:ext uri="{BB962C8B-B14F-4D97-AF65-F5344CB8AC3E}">
        <p14:creationId xmlns:p14="http://schemas.microsoft.com/office/powerpoint/2010/main" val="3837508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161</TotalTime>
  <Words>564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Bookman Old Style</vt:lpstr>
      <vt:lpstr>Bookman Old Style (Titoli)</vt:lpstr>
      <vt:lpstr>Franklin Gothic Book</vt:lpstr>
      <vt:lpstr>Wingdings 2</vt:lpstr>
      <vt:lpstr>SlateVTI</vt:lpstr>
      <vt:lpstr>Presentazione standard di PowerPoint</vt:lpstr>
      <vt:lpstr> Riepilogo funzionalità applicazione</vt:lpstr>
      <vt:lpstr>Panoramica delle funzionalità:  Pagina Settings</vt:lpstr>
      <vt:lpstr>Panoramica delle funzionalità: Pagina principale</vt:lpstr>
      <vt:lpstr>Panoramica delle funzionalità: Visualizza e gestisci report</vt:lpstr>
      <vt:lpstr>Panoramica delle funzionalità: Visualizza e gestisci report II</vt:lpstr>
      <vt:lpstr>Panoramica delle funzionalità: Monitoraggio parametri</vt:lpstr>
      <vt:lpstr>Panoramica delle funzionalità: Ricezione notifiche</vt:lpstr>
      <vt:lpstr>Panoramica delle funzionalità: Visualizza grafici</vt:lpstr>
      <vt:lpstr>Applicazioni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dc:creator>
  <cp:lastModifiedBy>alessio .</cp:lastModifiedBy>
  <cp:revision>8</cp:revision>
  <dcterms:created xsi:type="dcterms:W3CDTF">2020-06-16T13:19:44Z</dcterms:created>
  <dcterms:modified xsi:type="dcterms:W3CDTF">2020-06-19T10:41:14Z</dcterms:modified>
</cp:coreProperties>
</file>