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io ." initials="a." lastIdx="2" clrIdx="0">
    <p:extLst>
      <p:ext uri="{19B8F6BF-5375-455C-9EA6-DF929625EA0E}">
        <p15:presenceInfo xmlns:p15="http://schemas.microsoft.com/office/powerpoint/2012/main" userId="alessio 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6099-8480-4EDF-8B62-867151486EC8}" type="datetimeFigureOut">
              <a:rPr lang="it-IT" smtClean="0"/>
              <a:t>11/10/2020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A04FF-EE44-445A-ABE4-5DADEECAD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59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6455-345B-47CD-8B4F-2F82FDF80ED8}" type="datetime1">
              <a:rPr lang="it-IT" smtClean="0"/>
              <a:t>11/10/2020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4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28D9-805C-415B-AAF7-BBCD505151F3}" type="datetime1">
              <a:rPr lang="it-IT" smtClean="0"/>
              <a:t>11/10/2020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2377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28D9-805C-415B-AAF7-BBCD505151F3}" type="datetime1">
              <a:rPr lang="it-IT" smtClean="0"/>
              <a:t>11/10/2020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9965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28D9-805C-415B-AAF7-BBCD505151F3}" type="datetime1">
              <a:rPr lang="it-IT" smtClean="0"/>
              <a:t>11/10/2020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9746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28D9-805C-415B-AAF7-BBCD505151F3}" type="datetime1">
              <a:rPr lang="it-IT" smtClean="0"/>
              <a:t>11/10/2020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410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28D9-805C-415B-AAF7-BBCD505151F3}" type="datetime1">
              <a:rPr lang="it-IT" smtClean="0"/>
              <a:t>11/10/2020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85257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28D9-805C-415B-AAF7-BBCD505151F3}" type="datetime1">
              <a:rPr lang="it-IT" smtClean="0"/>
              <a:t>11/10/2020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9232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51D3-1CEB-4DAE-81AA-1D949BC962AB}" type="datetime1">
              <a:rPr lang="it-IT" smtClean="0"/>
              <a:t>11/10/2020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94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70B3-FA6C-45E1-BC29-F0221145B2F4}" type="datetime1">
              <a:rPr lang="it-IT" smtClean="0"/>
              <a:t>11/10/2020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11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E0A4-D166-4214-A80C-4CC06BC89927}" type="datetime1">
              <a:rPr lang="it-IT" smtClean="0"/>
              <a:t>11/10/2020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01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8290-735E-4873-B886-AC131EC7DF46}" type="datetime1">
              <a:rPr lang="it-IT" smtClean="0"/>
              <a:t>11/10/2020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9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40-F5D7-42D7-AA04-C868B2D89178}" type="datetime1">
              <a:rPr lang="it-IT" smtClean="0"/>
              <a:t>11/10/2020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39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5C3E5-5637-423E-83AA-9B07A534D63E}" type="datetime1">
              <a:rPr lang="it-IT" smtClean="0"/>
              <a:t>11/10/2020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10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2A05-EA80-4BEE-B90D-C04F58441DEA}" type="datetime1">
              <a:rPr lang="it-IT" smtClean="0"/>
              <a:t>11/10/2020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1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832D-79D0-49DA-85CB-853C55B34DCA}" type="datetime1">
              <a:rPr lang="it-IT" smtClean="0"/>
              <a:t>11/10/2020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84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3F58-71F7-45CD-BCC0-3CFD169AEF7F}" type="datetime1">
              <a:rPr lang="it-IT" smtClean="0"/>
              <a:t>11/10/2020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8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5B8D-49B6-48E5-A500-11776A7EEC58}" type="datetime1">
              <a:rPr lang="it-IT" smtClean="0"/>
              <a:t>11/10/2020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0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BF28D9-805C-415B-AAF7-BBCD505151F3}" type="datetime1">
              <a:rPr lang="it-IT" smtClean="0"/>
              <a:t>11/10/2020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B53CCA-24D8-4833-8063-D8C61F6DE0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875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05153D-919E-4D4B-933B-99D19CF7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1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D00C3318-87D6-479E-B397-0731AE9991B2}"/>
              </a:ext>
            </a:extLst>
          </p:cNvPr>
          <p:cNvSpPr txBox="1">
            <a:spLocks/>
          </p:cNvSpPr>
          <p:nvPr/>
        </p:nvSpPr>
        <p:spPr>
          <a:xfrm>
            <a:off x="1132514" y="7626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it-IT" sz="2800" dirty="0"/>
          </a:p>
          <a:p>
            <a:pPr algn="ctr"/>
            <a:r>
              <a:rPr lang="it-IT" sz="2800" dirty="0"/>
              <a:t>STUDIO E INTEGRAZIONE DI UN AMBIENTE WEB OF THINGS PER IL MONITORAGGIO STRUTTURALE CON FRAMEWORK DI INTEROPERABILITÀ INDUSTRIALE ARROWHEAD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0ACBDB-3B34-40ED-8EB7-DFC7EFE9FDFD}"/>
              </a:ext>
            </a:extLst>
          </p:cNvPr>
          <p:cNvSpPr txBox="1"/>
          <p:nvPr/>
        </p:nvSpPr>
        <p:spPr>
          <a:xfrm>
            <a:off x="251670" y="2269687"/>
            <a:ext cx="6895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Relatore:</a:t>
            </a:r>
          </a:p>
          <a:p>
            <a:r>
              <a:rPr lang="it-IT" sz="2400" dirty="0"/>
              <a:t>Dott. Federico Montori</a:t>
            </a:r>
          </a:p>
          <a:p>
            <a:endParaRPr lang="it-IT" sz="2400" dirty="0"/>
          </a:p>
          <a:p>
            <a:r>
              <a:rPr lang="it-IT" sz="2400" dirty="0"/>
              <a:t>Correlatore:</a:t>
            </a:r>
          </a:p>
          <a:p>
            <a:r>
              <a:rPr lang="it-IT" sz="2400" dirty="0"/>
              <a:t>Dott. Luca Sciullo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D6FDB68-D97B-406D-9AA2-2FAB432E01C7}"/>
              </a:ext>
            </a:extLst>
          </p:cNvPr>
          <p:cNvSpPr txBox="1"/>
          <p:nvPr/>
        </p:nvSpPr>
        <p:spPr>
          <a:xfrm>
            <a:off x="5399714" y="2269687"/>
            <a:ext cx="2843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Presentata da:</a:t>
            </a:r>
          </a:p>
          <a:p>
            <a:r>
              <a:rPr lang="it-IT" sz="2400" dirty="0"/>
              <a:t>Alessio Di Dio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82F96F-D50B-47DB-B84A-4D481A7FA345}"/>
              </a:ext>
            </a:extLst>
          </p:cNvPr>
          <p:cNvSpPr txBox="1"/>
          <p:nvPr/>
        </p:nvSpPr>
        <p:spPr>
          <a:xfrm>
            <a:off x="2601985" y="4301011"/>
            <a:ext cx="421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Scuola di scienze </a:t>
            </a:r>
          </a:p>
          <a:p>
            <a:r>
              <a:rPr lang="it-IT" dirty="0"/>
              <a:t>Corso di Laurea in Informatica per il Management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31B4D17-2002-42BC-B286-16EF5ECA8985}"/>
              </a:ext>
            </a:extLst>
          </p:cNvPr>
          <p:cNvSpPr txBox="1"/>
          <p:nvPr/>
        </p:nvSpPr>
        <p:spPr>
          <a:xfrm>
            <a:off x="2469159" y="5449049"/>
            <a:ext cx="42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Sessione II</a:t>
            </a:r>
          </a:p>
          <a:p>
            <a:r>
              <a:rPr lang="it-IT" dirty="0"/>
              <a:t>Anno Accademico 2019/2020</a:t>
            </a:r>
          </a:p>
        </p:txBody>
      </p:sp>
    </p:spTree>
    <p:extLst>
      <p:ext uri="{BB962C8B-B14F-4D97-AF65-F5344CB8AC3E}">
        <p14:creationId xmlns:p14="http://schemas.microsoft.com/office/powerpoint/2010/main" val="29747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9B717B-CE6A-49E9-A94A-F7BFD38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10</a:t>
            </a:fld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72C22C9-FF8B-4863-9853-37EC708E6292}"/>
              </a:ext>
            </a:extLst>
          </p:cNvPr>
          <p:cNvSpPr txBox="1">
            <a:spLocks/>
          </p:cNvSpPr>
          <p:nvPr/>
        </p:nvSpPr>
        <p:spPr>
          <a:xfrm>
            <a:off x="1828800" y="-8922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dirty="0"/>
              <a:t>Implementazione E Risultati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CD0F16-71A1-4216-B2AE-03C368685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5" y="1057267"/>
            <a:ext cx="2747916" cy="4353631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F68019-8EAF-4129-A7C1-67788441E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198" y="1057267"/>
            <a:ext cx="3121263" cy="29362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A811F22-C294-49F9-B3DC-A74FCBC98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52" y="1187300"/>
            <a:ext cx="4461984" cy="3058129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C25E0F-8396-42BD-88F2-B2836E632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89" y="4386456"/>
            <a:ext cx="5915900" cy="13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7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CB6B8B-73E9-4458-8808-96A93D7B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6334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D1ED17-20A4-4FCF-87F5-E10C49E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11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5D2647-4035-4266-8484-6921939487FC}"/>
              </a:ext>
            </a:extLst>
          </p:cNvPr>
          <p:cNvSpPr txBox="1"/>
          <p:nvPr/>
        </p:nvSpPr>
        <p:spPr>
          <a:xfrm>
            <a:off x="285227" y="1291905"/>
            <a:ext cx="8816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0" i="0" dirty="0">
                <a:effectLst/>
                <a:latin typeface="+mj-lt"/>
              </a:rPr>
              <a:t>In questa tesi ho realizzato un framework che permette l’interoperabilità tra ecosistemi IoT attraverso il mondo del Web of </a:t>
            </a:r>
            <a:r>
              <a:rPr lang="it-IT" sz="2000" b="0" i="0" dirty="0" err="1">
                <a:effectLst/>
                <a:latin typeface="+mj-lt"/>
              </a:rPr>
              <a:t>Things</a:t>
            </a:r>
            <a:r>
              <a:rPr lang="it-IT" sz="2000" b="0" i="0" dirty="0">
                <a:effectLst/>
                <a:latin typeface="+mj-lt"/>
              </a:rPr>
              <a:t> ed il framework </a:t>
            </a:r>
            <a:r>
              <a:rPr lang="it-IT" sz="2000" b="0" i="0" dirty="0" err="1">
                <a:effectLst/>
                <a:latin typeface="+mj-lt"/>
              </a:rPr>
              <a:t>Arrowhead</a:t>
            </a:r>
            <a:r>
              <a:rPr lang="it-IT" sz="2000" b="0" i="0" dirty="0">
                <a:effectLst/>
                <a:latin typeface="+mj-lt"/>
              </a:rPr>
              <a:t>.</a:t>
            </a:r>
            <a:endParaRPr lang="it-IT" sz="2000" dirty="0">
              <a:latin typeface="+mj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61A416-3362-4B60-ADD4-20A31EEDAB31}"/>
              </a:ext>
            </a:extLst>
          </p:cNvPr>
          <p:cNvSpPr txBox="1"/>
          <p:nvPr/>
        </p:nvSpPr>
        <p:spPr>
          <a:xfrm>
            <a:off x="285227" y="3006014"/>
            <a:ext cx="8925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0" i="0" dirty="0">
                <a:effectLst/>
                <a:latin typeface="+mj-lt"/>
              </a:rPr>
              <a:t>I risultati sono promettenti in quanto l’applicazione in futuro potrebbe essere aggiornata in modo tale da permettere facilmente l’interazione con altre Web </a:t>
            </a:r>
            <a:r>
              <a:rPr lang="it-IT" sz="2400" b="0" i="0" dirty="0" err="1">
                <a:effectLst/>
                <a:latin typeface="+mj-lt"/>
              </a:rPr>
              <a:t>Things</a:t>
            </a:r>
            <a:r>
              <a:rPr lang="it-IT" sz="2400" b="0" i="0" dirty="0">
                <a:effectLst/>
                <a:latin typeface="+mj-lt"/>
              </a:rPr>
              <a:t> sotto forma di servizi.</a:t>
            </a:r>
          </a:p>
          <a:p>
            <a:r>
              <a:rPr lang="it-IT" sz="2400" b="0" i="0" dirty="0">
                <a:effectLst/>
                <a:latin typeface="+mj-lt"/>
              </a:rPr>
              <a:t>Il framework inoltre è molto flessibile quindi un domani potrebbe essere espanso gestendo qualunque altro tipo di Web </a:t>
            </a:r>
            <a:r>
              <a:rPr lang="it-IT" sz="2400" b="0" i="0" dirty="0" err="1">
                <a:effectLst/>
                <a:latin typeface="+mj-lt"/>
              </a:rPr>
              <a:t>Thing</a:t>
            </a:r>
            <a:r>
              <a:rPr lang="it-IT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80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130FA3-029C-4D94-9BFF-B6C51906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2</a:t>
            </a:fld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E744C20-E609-446B-8F07-8316F965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6334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introduzione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4A8F4C-6BF0-4C88-93BE-975E206A3144}"/>
              </a:ext>
            </a:extLst>
          </p:cNvPr>
          <p:cNvSpPr txBox="1"/>
          <p:nvPr/>
        </p:nvSpPr>
        <p:spPr>
          <a:xfrm>
            <a:off x="6715586" y="1573401"/>
            <a:ext cx="47898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Al giorno d’oggi siamo tutti circondati da ecosistemi IoT ma non c’è un framework "universale" per la comunicazione tra </a:t>
            </a:r>
            <a:r>
              <a:rPr lang="it-IT" sz="3200" dirty="0" err="1"/>
              <a:t>Thing</a:t>
            </a:r>
            <a:r>
              <a:rPr lang="it-IT" sz="3200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CAC11C-15EC-4470-9529-E33D2F9E1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0" y="1175657"/>
            <a:ext cx="6096000" cy="52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4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66A1FF-4A5B-45A8-85A5-80F176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3</a:t>
            </a:fld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9C619152-1B6F-487A-AF67-50A447C6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324836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Web of </a:t>
            </a:r>
            <a:r>
              <a:rPr lang="it-IT" dirty="0" err="1"/>
              <a:t>things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2C107E-7902-4860-84E6-1266FD6D7BEC}"/>
              </a:ext>
            </a:extLst>
          </p:cNvPr>
          <p:cNvSpPr txBox="1"/>
          <p:nvPr/>
        </p:nvSpPr>
        <p:spPr>
          <a:xfrm>
            <a:off x="241440" y="992690"/>
            <a:ext cx="111376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Il Web of </a:t>
            </a:r>
            <a:r>
              <a:rPr lang="it-IT" sz="3200" dirty="0" err="1"/>
              <a:t>Things</a:t>
            </a:r>
            <a:r>
              <a:rPr lang="it-IT" sz="3200" dirty="0"/>
              <a:t> si basa su astrazioni chiamate Web </a:t>
            </a:r>
            <a:r>
              <a:rPr lang="it-IT" sz="3200" dirty="0" err="1"/>
              <a:t>Things</a:t>
            </a:r>
            <a:r>
              <a:rPr lang="it-IT" sz="3200" dirty="0"/>
              <a:t> che vengono rappresentate attraverso le </a:t>
            </a:r>
            <a:r>
              <a:rPr lang="it-IT" sz="3200" dirty="0" err="1"/>
              <a:t>Thing</a:t>
            </a:r>
            <a:r>
              <a:rPr lang="it-IT" sz="3200" dirty="0"/>
              <a:t> </a:t>
            </a:r>
            <a:r>
              <a:rPr lang="it-IT" sz="3200" dirty="0" err="1"/>
              <a:t>Description</a:t>
            </a:r>
            <a:r>
              <a:rPr lang="it-IT" sz="3200" dirty="0"/>
              <a:t> sotto forma di file JSON e descrivono gli oggetti attraverso: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Property</a:t>
            </a:r>
            <a:endParaRPr lang="it-IT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Events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5C12ED1-A5A8-4A29-AE2C-EA25B2AA9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0" y="4532120"/>
            <a:ext cx="10692882" cy="190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1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80AC4A-B1FE-4A81-86DE-21018358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48597"/>
            <a:ext cx="8534400" cy="1507067"/>
          </a:xfrm>
        </p:spPr>
        <p:txBody>
          <a:bodyPr/>
          <a:lstStyle/>
          <a:p>
            <a:pPr algn="ctr"/>
            <a:r>
              <a:rPr lang="it-IT" dirty="0" err="1"/>
              <a:t>Arrowhead</a:t>
            </a:r>
            <a:r>
              <a:rPr lang="it-IT" dirty="0"/>
              <a:t> framework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8C71FC-C514-4C99-9569-F017AF2C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D22553A-5653-4A91-858A-D04CAD1D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4" y="1331264"/>
            <a:ext cx="6696075" cy="395287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983411-A62B-4BF2-AE03-C092B0D4B18D}"/>
              </a:ext>
            </a:extLst>
          </p:cNvPr>
          <p:cNvSpPr txBox="1"/>
          <p:nvPr/>
        </p:nvSpPr>
        <p:spPr>
          <a:xfrm>
            <a:off x="7184570" y="1408922"/>
            <a:ext cx="4816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Arrowhead</a:t>
            </a:r>
            <a:r>
              <a:rPr lang="it-IT" sz="3200" dirty="0"/>
              <a:t> ha una struttura formata da: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Orchestrator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Authorization</a:t>
            </a:r>
            <a:endParaRPr lang="it-IT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Service </a:t>
            </a:r>
            <a:r>
              <a:rPr lang="it-IT" sz="3200" dirty="0" err="1"/>
              <a:t>Registry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59716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E8D509-DDEC-45DE-8785-99F07E26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5</a:t>
            </a:fld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6A67C99-C9BB-4995-9688-41CA957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6334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Integrazione </a:t>
            </a:r>
            <a:r>
              <a:rPr lang="it-IT" dirty="0" err="1"/>
              <a:t>Wot</a:t>
            </a:r>
            <a:r>
              <a:rPr lang="it-IT" dirty="0"/>
              <a:t> </a:t>
            </a:r>
            <a:r>
              <a:rPr lang="it-IT" dirty="0" err="1"/>
              <a:t>arrowhead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D671847-8198-49D7-BAAC-CC4EAE71CA23}"/>
              </a:ext>
            </a:extLst>
          </p:cNvPr>
          <p:cNvSpPr txBox="1"/>
          <p:nvPr/>
        </p:nvSpPr>
        <p:spPr>
          <a:xfrm>
            <a:off x="243281" y="1266738"/>
            <a:ext cx="3363985" cy="3212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02E13B-6BA0-4A15-A41F-BA88EA23CB97}"/>
              </a:ext>
            </a:extLst>
          </p:cNvPr>
          <p:cNvSpPr txBox="1"/>
          <p:nvPr/>
        </p:nvSpPr>
        <p:spPr>
          <a:xfrm>
            <a:off x="6096000" y="1573401"/>
            <a:ext cx="45608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Sono state sviluppate tre componenti: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Arrowhead</a:t>
            </a:r>
            <a:r>
              <a:rPr lang="it-IT" sz="3200" dirty="0"/>
              <a:t> </a:t>
            </a:r>
            <a:r>
              <a:rPr lang="it-IT" sz="3200" dirty="0" err="1"/>
              <a:t>Thing</a:t>
            </a:r>
            <a:r>
              <a:rPr lang="it-IT" sz="3200" dirty="0"/>
              <a:t> Mirror (ATM),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Thing</a:t>
            </a:r>
            <a:r>
              <a:rPr lang="it-IT" sz="3200" dirty="0"/>
              <a:t> Directory (TD),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WoT</a:t>
            </a:r>
            <a:r>
              <a:rPr lang="it-IT" sz="3200" dirty="0"/>
              <a:t> </a:t>
            </a:r>
            <a:r>
              <a:rPr lang="it-IT" sz="3200" dirty="0" err="1"/>
              <a:t>Arrowhead</a:t>
            </a:r>
            <a:r>
              <a:rPr lang="it-IT" sz="3200" dirty="0"/>
              <a:t> </a:t>
            </a:r>
            <a:r>
              <a:rPr lang="it-IT" sz="3200" dirty="0" err="1"/>
              <a:t>Enabler</a:t>
            </a:r>
            <a:r>
              <a:rPr lang="it-IT" sz="3200" dirty="0"/>
              <a:t> (WAE).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452AB3-A5D6-4480-B68E-A41D4431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8" y="1110342"/>
            <a:ext cx="5633472" cy="54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5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CA5C753-A941-4311-9C2A-403669D9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908" y="32279"/>
            <a:ext cx="7982384" cy="872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Interazione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 web thing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F15240-940D-4C8E-874B-54F12FFA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B3B53CCA-24D8-4833-8063-D8C61F6DE00C}" type="slidenum">
              <a:rPr lang="en-US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5DB24EA1-802C-4324-B26B-D8AA5F25F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5" y="1416577"/>
            <a:ext cx="11299285" cy="36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9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1C4688-4792-4E5E-82C8-A65D3709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7</a:t>
            </a:fld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15743A3-A10D-4471-BA16-D9624C07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6334"/>
            <a:ext cx="8534400" cy="1507067"/>
          </a:xfrm>
        </p:spPr>
        <p:txBody>
          <a:bodyPr/>
          <a:lstStyle/>
          <a:p>
            <a:pPr algn="ctr"/>
            <a:r>
              <a:rPr lang="it-IT" dirty="0" err="1"/>
              <a:t>Wot</a:t>
            </a:r>
            <a:r>
              <a:rPr lang="it-IT" dirty="0"/>
              <a:t> app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514533-12BB-40DE-9125-FA13DA75A2DB}"/>
              </a:ext>
            </a:extLst>
          </p:cNvPr>
          <p:cNvSpPr txBox="1"/>
          <p:nvPr/>
        </p:nvSpPr>
        <p:spPr>
          <a:xfrm>
            <a:off x="117445" y="1191237"/>
            <a:ext cx="97563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Applicazione mobile per smartphone Android.</a:t>
            </a:r>
          </a:p>
          <a:p>
            <a:endParaRPr lang="it-IT" sz="3200" dirty="0"/>
          </a:p>
          <a:p>
            <a:r>
              <a:rPr lang="it-IT" sz="3200" dirty="0"/>
              <a:t>Le componenti principali dell’applicazione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Database contenente le rilevazioni,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Lista dei servizi,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Grafico a linee,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Servizio di monitoraggio attivo in background.</a:t>
            </a:r>
          </a:p>
        </p:txBody>
      </p:sp>
    </p:spTree>
    <p:extLst>
      <p:ext uri="{BB962C8B-B14F-4D97-AF65-F5344CB8AC3E}">
        <p14:creationId xmlns:p14="http://schemas.microsoft.com/office/powerpoint/2010/main" val="372108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574480-4911-4E3E-8927-500A094E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8</a:t>
            </a:fld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00D3B59-6778-4F72-9015-A868FCA7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6334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Implementazione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4F9CA8-B540-49AA-B805-76B7B9583FA7}"/>
              </a:ext>
            </a:extLst>
          </p:cNvPr>
          <p:cNvSpPr txBox="1"/>
          <p:nvPr/>
        </p:nvSpPr>
        <p:spPr>
          <a:xfrm>
            <a:off x="154468" y="1129114"/>
            <a:ext cx="10779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WAE, ATM e TD sono stati sviluppati in </a:t>
            </a:r>
            <a:r>
              <a:rPr lang="it-IT" sz="2400" dirty="0" err="1"/>
              <a:t>Node</a:t>
            </a:r>
            <a:r>
              <a:rPr lang="it-IT" sz="2400" dirty="0"/>
              <a:t> 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Il WAE è una Web </a:t>
            </a:r>
            <a:r>
              <a:rPr lang="it-IT" sz="2400" dirty="0" err="1"/>
              <a:t>Thing</a:t>
            </a:r>
            <a:r>
              <a:rPr lang="it-IT" sz="2400" dirty="0"/>
              <a:t> con 1 </a:t>
            </a:r>
            <a:r>
              <a:rPr lang="it-IT" sz="2400" dirty="0" err="1"/>
              <a:t>property</a:t>
            </a:r>
            <a:r>
              <a:rPr lang="it-IT" sz="2400" dirty="0"/>
              <a:t> chiamata ‘</a:t>
            </a:r>
            <a:r>
              <a:rPr lang="it-IT" sz="2400" dirty="0" err="1"/>
              <a:t>ListaThing</a:t>
            </a:r>
            <a:r>
              <a:rPr lang="it-IT" sz="2400" dirty="0"/>
              <a:t>’ e due actions: ‘query’ e ‘ricerca’,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L’ATM è un server proxy creato con il pacchetto HTTP,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La TD è una Web </a:t>
            </a:r>
            <a:r>
              <a:rPr lang="it-IT" sz="2400" dirty="0" err="1"/>
              <a:t>Thing</a:t>
            </a:r>
            <a:r>
              <a:rPr lang="it-IT" sz="2400" dirty="0"/>
              <a:t> con 1 </a:t>
            </a:r>
            <a:r>
              <a:rPr lang="it-IT" sz="2400" dirty="0" err="1"/>
              <a:t>property</a:t>
            </a:r>
            <a:r>
              <a:rPr lang="it-IT" sz="2400" dirty="0"/>
              <a:t> chiamata ‘</a:t>
            </a:r>
            <a:r>
              <a:rPr lang="it-IT" sz="2400" dirty="0" err="1"/>
              <a:t>ListaThing</a:t>
            </a:r>
            <a:r>
              <a:rPr lang="it-IT" sz="2400" dirty="0"/>
              <a:t>’.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4D5E7A-A1F5-4B38-AD01-2A0821147B9B}"/>
              </a:ext>
            </a:extLst>
          </p:cNvPr>
          <p:cNvSpPr txBox="1"/>
          <p:nvPr/>
        </p:nvSpPr>
        <p:spPr>
          <a:xfrm>
            <a:off x="154467" y="3577121"/>
            <a:ext cx="90482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/>
              <a:t>La </a:t>
            </a:r>
            <a:r>
              <a:rPr lang="it-IT" sz="3200" dirty="0" err="1"/>
              <a:t>WoT</a:t>
            </a:r>
            <a:r>
              <a:rPr lang="it-IT" sz="3200" dirty="0"/>
              <a:t> App è stata sviluppata in Java utilizzando librerie aggiuntive: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Room per la gestione del Database,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Volley per la gestione delle richieste HTTP,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MPAndroidChart</a:t>
            </a:r>
            <a:r>
              <a:rPr lang="it-IT" sz="3200" dirty="0"/>
              <a:t> per la gestione dei grafici.</a:t>
            </a:r>
          </a:p>
        </p:txBody>
      </p:sp>
    </p:spTree>
    <p:extLst>
      <p:ext uri="{BB962C8B-B14F-4D97-AF65-F5344CB8AC3E}">
        <p14:creationId xmlns:p14="http://schemas.microsoft.com/office/powerpoint/2010/main" val="415053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3355E7-C250-4F6B-AA2D-B668E1C2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3CCA-24D8-4833-8063-D8C61F6DE00C}" type="slidenum">
              <a:rPr lang="it-IT" smtClean="0"/>
              <a:t>9</a:t>
            </a:fld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E58E3E52-A783-4C93-9981-43E2CF5B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46653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Implementazione E Risultati</a:t>
            </a:r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BE08AB-4A81-4583-9C7D-D84726C8D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9" y="1130360"/>
            <a:ext cx="3577002" cy="5444796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A72571-670D-4CC3-A20D-15450FFEC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15" y="1130359"/>
            <a:ext cx="3384872" cy="544479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392531-CA5D-47E1-8209-D3AAE69C36C6}"/>
              </a:ext>
            </a:extLst>
          </p:cNvPr>
          <p:cNvSpPr txBox="1"/>
          <p:nvPr/>
        </p:nvSpPr>
        <p:spPr>
          <a:xfrm>
            <a:off x="7878485" y="1955680"/>
            <a:ext cx="35892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Schemata</a:t>
            </a:r>
            <a:r>
              <a:rPr lang="it-IT" sz="3200" dirty="0"/>
              <a:t> Impostazioni e Lista Servizi </a:t>
            </a:r>
            <a:r>
              <a:rPr lang="it-IT" sz="3200" dirty="0" err="1"/>
              <a:t>Arrowhead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383248341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382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Sezione</vt:lpstr>
      <vt:lpstr>Presentazione standard di PowerPoint</vt:lpstr>
      <vt:lpstr>introduzione</vt:lpstr>
      <vt:lpstr>Web of things</vt:lpstr>
      <vt:lpstr>Arrowhead framework</vt:lpstr>
      <vt:lpstr>Integrazione Wot arrowhead</vt:lpstr>
      <vt:lpstr>Interazione utente web thing</vt:lpstr>
      <vt:lpstr>Wot app</vt:lpstr>
      <vt:lpstr>Implementazione</vt:lpstr>
      <vt:lpstr>Implementazione E Risultati</vt:lpstr>
      <vt:lpstr>Presentazione standard di PowerPoint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.</dc:creator>
  <cp:lastModifiedBy>alessio .</cp:lastModifiedBy>
  <cp:revision>14</cp:revision>
  <dcterms:created xsi:type="dcterms:W3CDTF">2020-10-09T15:12:09Z</dcterms:created>
  <dcterms:modified xsi:type="dcterms:W3CDTF">2020-10-11T14:04:57Z</dcterms:modified>
</cp:coreProperties>
</file>