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p:spTree>
      <p:nvGrpSpPr>
        <p:cNvPr id="1" name=""/>
        <p:cNvGrpSpPr/>
        <p:nvPr/>
      </p:nvGrpSpPr>
      <p:grpSpPr>
        <a:xfrm>
          <a:off x="0" y="0"/>
          <a:ext cx="0" cy="0"/>
          <a:chOff x="0" y="0"/>
          <a:chExt cx="0" cy="0"/>
        </a:xfrm>
      </p:grpSpPr>
      <p:sp>
        <p:nvSpPr>
          <p:cNvPr id="11" name="Titolo presentazion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Titolo presentazione</a:t>
            </a:r>
          </a:p>
        </p:txBody>
      </p:sp>
      <p:sp>
        <p:nvSpPr>
          <p:cNvPr id="12" name="Autore e data"/>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Autore e data</a:t>
            </a:r>
          </a:p>
        </p:txBody>
      </p:sp>
      <p:sp>
        <p:nvSpPr>
          <p:cNvPr id="13" name="Corpo livello uno…"/>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Sottotitolo presentazione</a:t>
            </a:r>
          </a:p>
          <a:p>
            <a:pPr lvl="1"/>
            <a:r>
              <a:t/>
            </a:r>
          </a:p>
          <a:p>
            <a:pPr lvl="2"/>
            <a:r>
              <a:t/>
            </a:r>
          </a:p>
          <a:p>
            <a:pPr lvl="3"/>
            <a:r>
              <a:t/>
            </a:r>
          </a:p>
          <a:p>
            <a:pPr lvl="4"/>
            <a:r>
              <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itolo">
    <p:spTree>
      <p:nvGrpSpPr>
        <p:cNvPr id="1" name=""/>
        <p:cNvGrpSpPr/>
        <p:nvPr/>
      </p:nvGrpSpPr>
      <p:grpSpPr>
        <a:xfrm>
          <a:off x="0" y="0"/>
          <a:ext cx="0" cy="0"/>
          <a:chOff x="0" y="0"/>
          <a:chExt cx="0" cy="0"/>
        </a:xfrm>
      </p:grpSpPr>
      <p:sp>
        <p:nvSpPr>
          <p:cNvPr id="99" name="Titolo"/>
          <p:cNvSpPr txBox="1"/>
          <p:nvPr>
            <p:ph type="title" hasCustomPrompt="1"/>
          </p:nvPr>
        </p:nvSpPr>
        <p:spPr>
          <a:prstGeom prst="rect">
            <a:avLst/>
          </a:prstGeom>
        </p:spPr>
        <p:txBody>
          <a:bodyPr/>
          <a:lstStyle/>
          <a:p>
            <a:pPr/>
            <a:r>
              <a:t>Titolo</a:t>
            </a:r>
          </a:p>
        </p:txBody>
      </p:sp>
      <p:sp>
        <p:nvSpPr>
          <p:cNvPr id="100" name="Sottotitolo diapositiv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diapositiva</a:t>
            </a:r>
          </a:p>
        </p:txBody>
      </p:sp>
      <p:sp>
        <p:nvSpPr>
          <p:cNvPr id="10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ma">
    <p:spTree>
      <p:nvGrpSpPr>
        <p:cNvPr id="1" name=""/>
        <p:cNvGrpSpPr/>
        <p:nvPr/>
      </p:nvGrpSpPr>
      <p:grpSpPr>
        <a:xfrm>
          <a:off x="0" y="0"/>
          <a:ext cx="0" cy="0"/>
          <a:chOff x="0" y="0"/>
          <a:chExt cx="0" cy="0"/>
        </a:xfrm>
      </p:grpSpPr>
      <p:sp>
        <p:nvSpPr>
          <p:cNvPr id="108" name="Titolo programma"/>
          <p:cNvSpPr txBox="1"/>
          <p:nvPr>
            <p:ph type="title" hasCustomPrompt="1"/>
          </p:nvPr>
        </p:nvSpPr>
        <p:spPr>
          <a:xfrm>
            <a:off x="1270000" y="812800"/>
            <a:ext cx="21844000" cy="1562100"/>
          </a:xfrm>
          <a:prstGeom prst="rect">
            <a:avLst/>
          </a:prstGeom>
        </p:spPr>
        <p:txBody>
          <a:bodyPr/>
          <a:lstStyle/>
          <a:p>
            <a:pPr/>
            <a:r>
              <a:t>Titolo programma</a:t>
            </a:r>
          </a:p>
        </p:txBody>
      </p:sp>
      <p:sp>
        <p:nvSpPr>
          <p:cNvPr id="109" name="Sottotitolo programm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programma</a:t>
            </a:r>
          </a:p>
        </p:txBody>
      </p:sp>
      <p:sp>
        <p:nvSpPr>
          <p:cNvPr id="110" name="Corpo livello uno…"/>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Argomenti del programma</a:t>
            </a:r>
          </a:p>
          <a:p>
            <a:pPr lvl="1"/>
            <a:r>
              <a:t/>
            </a:r>
          </a:p>
          <a:p>
            <a:pPr lvl="2"/>
            <a:r>
              <a:t/>
            </a:r>
          </a:p>
          <a:p>
            <a:pPr lvl="3"/>
            <a:r>
              <a:t/>
            </a:r>
          </a:p>
          <a:p>
            <a:pPr lvl="4"/>
            <a:r>
              <a:t/>
            </a:r>
          </a:p>
        </p:txBody>
      </p:sp>
      <p:sp>
        <p:nvSpPr>
          <p:cNvPr id="111"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chiarazione">
    <p:spTree>
      <p:nvGrpSpPr>
        <p:cNvPr id="1" name=""/>
        <p:cNvGrpSpPr/>
        <p:nvPr/>
      </p:nvGrpSpPr>
      <p:grpSpPr>
        <a:xfrm>
          <a:off x="0" y="0"/>
          <a:ext cx="0" cy="0"/>
          <a:chOff x="0" y="0"/>
          <a:chExt cx="0" cy="0"/>
        </a:xfrm>
      </p:grpSpPr>
      <p:sp>
        <p:nvSpPr>
          <p:cNvPr id="118" name="Corpo livello uno…"/>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Dichiarazione</a:t>
            </a:r>
          </a:p>
          <a:p>
            <a:pPr lvl="1"/>
            <a:r>
              <a:t/>
            </a:r>
          </a:p>
          <a:p>
            <a:pPr lvl="2"/>
            <a:r>
              <a:t/>
            </a:r>
          </a:p>
          <a:p>
            <a:pPr lvl="3"/>
            <a:r>
              <a:t/>
            </a:r>
          </a:p>
          <a:p>
            <a:pPr lvl="4"/>
            <a:r>
              <a:t/>
            </a:r>
          </a:p>
        </p:txBody>
      </p:sp>
      <p:sp>
        <p:nvSpPr>
          <p:cNvPr id="119"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formazione importante">
    <p:spTree>
      <p:nvGrpSpPr>
        <p:cNvPr id="1" name=""/>
        <p:cNvGrpSpPr/>
        <p:nvPr/>
      </p:nvGrpSpPr>
      <p:grpSpPr>
        <a:xfrm>
          <a:off x="0" y="0"/>
          <a:ext cx="0" cy="0"/>
          <a:chOff x="0" y="0"/>
          <a:chExt cx="0" cy="0"/>
        </a:xfrm>
      </p:grpSpPr>
      <p:sp>
        <p:nvSpPr>
          <p:cNvPr id="126" name="Corpo livello uno…"/>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Dettagli informazione"/>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Dettagli informazione</a:t>
            </a:r>
          </a:p>
        </p:txBody>
      </p:sp>
      <p:sp>
        <p:nvSpPr>
          <p:cNvPr id="128"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zione">
    <p:spTree>
      <p:nvGrpSpPr>
        <p:cNvPr id="1" name=""/>
        <p:cNvGrpSpPr/>
        <p:nvPr/>
      </p:nvGrpSpPr>
      <p:grpSpPr>
        <a:xfrm>
          <a:off x="0" y="0"/>
          <a:ext cx="0" cy="0"/>
          <a:chOff x="0" y="0"/>
          <a:chExt cx="0" cy="0"/>
        </a:xfrm>
      </p:grpSpPr>
      <p:sp>
        <p:nvSpPr>
          <p:cNvPr id="135" name="Attribuzione"/>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Attribuzione</a:t>
            </a:r>
          </a:p>
        </p:txBody>
      </p:sp>
      <p:sp>
        <p:nvSpPr>
          <p:cNvPr id="136" name="Corpo livello uno…"/>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“Citazione degna di nota”</a:t>
            </a:r>
          </a:p>
          <a:p>
            <a:pPr lvl="1"/>
            <a:r>
              <a:t/>
            </a:r>
          </a:p>
          <a:p>
            <a:pPr lvl="2"/>
            <a:r>
              <a:t/>
            </a:r>
          </a:p>
          <a:p>
            <a:pPr lvl="3"/>
            <a:r>
              <a:t/>
            </a:r>
          </a:p>
          <a:p>
            <a:pPr lvl="4"/>
            <a:r>
              <a:t/>
            </a:r>
          </a:p>
        </p:txBody>
      </p:sp>
      <p:sp>
        <p:nvSpPr>
          <p:cNvPr id="13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per pagina">
    <p:spTree>
      <p:nvGrpSpPr>
        <p:cNvPr id="1" name=""/>
        <p:cNvGrpSpPr/>
        <p:nvPr/>
      </p:nvGrpSpPr>
      <p:grpSpPr>
        <a:xfrm>
          <a:off x="0" y="0"/>
          <a:ext cx="0" cy="0"/>
          <a:chOff x="0" y="0"/>
          <a:chExt cx="0" cy="0"/>
        </a:xfrm>
      </p:grpSpPr>
      <p:sp>
        <p:nvSpPr>
          <p:cNvPr id="144" name="Aurora boreale sopra un paesaggio innevato"/>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45" name="Nuvole colorate su un cielo notturno stellato"/>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46" name="Aurora boreale sopra un paesaggio montuoso innevato"/>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47"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Aurora boreale sopra un paesaggio innevato"/>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uota">
    <p:spTree>
      <p:nvGrpSpPr>
        <p:cNvPr id="1" name=""/>
        <p:cNvGrpSpPr/>
        <p:nvPr/>
      </p:nvGrpSpPr>
      <p:grpSpPr>
        <a:xfrm>
          <a:off x="0" y="0"/>
          <a:ext cx="0" cy="0"/>
          <a:chOff x="0" y="0"/>
          <a:chExt cx="0" cy="0"/>
        </a:xfrm>
      </p:grpSpPr>
      <p:sp>
        <p:nvSpPr>
          <p:cNvPr id="16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p:spTree>
      <p:nvGrpSpPr>
        <p:cNvPr id="1" name=""/>
        <p:cNvGrpSpPr/>
        <p:nvPr/>
      </p:nvGrpSpPr>
      <p:grpSpPr>
        <a:xfrm>
          <a:off x="0" y="0"/>
          <a:ext cx="0" cy="0"/>
          <a:chOff x="0" y="0"/>
          <a:chExt cx="0" cy="0"/>
        </a:xfrm>
      </p:grpSpPr>
      <p:sp>
        <p:nvSpPr>
          <p:cNvPr id="21" name="Aurora boreale su un cielo notturno sopra delle montagne"/>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ore e data"/>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Autore e data</a:t>
            </a:r>
          </a:p>
        </p:txBody>
      </p:sp>
      <p:sp>
        <p:nvSpPr>
          <p:cNvPr id="23" name="Titolo presentazion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lvl1pPr>
          </a:lstStyle>
          <a:p>
            <a:pPr/>
            <a:r>
              <a:t>Titolo presentazione</a:t>
            </a:r>
          </a:p>
        </p:txBody>
      </p:sp>
      <p:sp>
        <p:nvSpPr>
          <p:cNvPr id="24" name="Corpo livello uno…"/>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Sottotitolo presentazione</a:t>
            </a:r>
          </a:p>
          <a:p>
            <a:pPr lvl="1"/>
            <a:r>
              <a:t/>
            </a:r>
          </a:p>
          <a:p>
            <a:pPr lvl="2"/>
            <a:r>
              <a:t/>
            </a:r>
          </a:p>
          <a:p>
            <a:pPr lvl="3"/>
            <a:r>
              <a:t/>
            </a:r>
          </a:p>
          <a:p>
            <a:pPr lvl="4"/>
            <a:r>
              <a:t/>
            </a:r>
          </a:p>
        </p:txBody>
      </p:sp>
      <p:sp>
        <p:nvSpPr>
          <p:cNvPr id="2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foto 2">
    <p:spTree>
      <p:nvGrpSpPr>
        <p:cNvPr id="1" name=""/>
        <p:cNvGrpSpPr/>
        <p:nvPr/>
      </p:nvGrpSpPr>
      <p:grpSpPr>
        <a:xfrm>
          <a:off x="0" y="0"/>
          <a:ext cx="0" cy="0"/>
          <a:chOff x="0" y="0"/>
          <a:chExt cx="0" cy="0"/>
        </a:xfrm>
      </p:grpSpPr>
      <p:sp>
        <p:nvSpPr>
          <p:cNvPr id="32" name="Nuvole colorate su un cielo notturno stellato"/>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Titolo"/>
          <p:cNvSpPr txBox="1"/>
          <p:nvPr>
            <p:ph type="title" hasCustomPrompt="1"/>
          </p:nvPr>
        </p:nvSpPr>
        <p:spPr>
          <a:xfrm>
            <a:off x="1270000" y="3886200"/>
            <a:ext cx="9652000" cy="3200202"/>
          </a:xfrm>
          <a:prstGeom prst="rect">
            <a:avLst/>
          </a:prstGeom>
        </p:spPr>
        <p:txBody>
          <a:bodyPr/>
          <a:lstStyle/>
          <a:p>
            <a:pPr/>
            <a:r>
              <a:t>Titolo</a:t>
            </a:r>
          </a:p>
        </p:txBody>
      </p:sp>
      <p:sp>
        <p:nvSpPr>
          <p:cNvPr id="34" name="Corpo livello uno…"/>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Sottotitolo diapositiva</a:t>
            </a:r>
          </a:p>
          <a:p>
            <a:pPr lvl="1"/>
            <a:r>
              <a:t/>
            </a:r>
          </a:p>
          <a:p>
            <a:pPr lvl="2"/>
            <a:r>
              <a:t/>
            </a:r>
          </a:p>
          <a:p>
            <a:pPr lvl="3"/>
            <a:r>
              <a:t/>
            </a:r>
          </a:p>
          <a:p>
            <a:pPr lvl="4"/>
            <a:r>
              <a:t/>
            </a:r>
          </a:p>
        </p:txBody>
      </p:sp>
      <p:sp>
        <p:nvSpPr>
          <p:cNvPr id="3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d elenco">
    <p:spTree>
      <p:nvGrpSpPr>
        <p:cNvPr id="1" name=""/>
        <p:cNvGrpSpPr/>
        <p:nvPr/>
      </p:nvGrpSpPr>
      <p:grpSpPr>
        <a:xfrm>
          <a:off x="0" y="0"/>
          <a:ext cx="0" cy="0"/>
          <a:chOff x="0" y="0"/>
          <a:chExt cx="0" cy="0"/>
        </a:xfrm>
      </p:grpSpPr>
      <p:sp>
        <p:nvSpPr>
          <p:cNvPr id="42" name="Titolo"/>
          <p:cNvSpPr txBox="1"/>
          <p:nvPr>
            <p:ph type="title" hasCustomPrompt="1"/>
          </p:nvPr>
        </p:nvSpPr>
        <p:spPr>
          <a:prstGeom prst="rect">
            <a:avLst/>
          </a:prstGeom>
        </p:spPr>
        <p:txBody>
          <a:bodyPr/>
          <a:lstStyle/>
          <a:p>
            <a:pPr/>
            <a:r>
              <a:t>Titolo</a:t>
            </a:r>
          </a:p>
        </p:txBody>
      </p:sp>
      <p:sp>
        <p:nvSpPr>
          <p:cNvPr id="43" name="Sottotitolo diapositiva"/>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diapositiva</a:t>
            </a:r>
          </a:p>
        </p:txBody>
      </p:sp>
      <p:sp>
        <p:nvSpPr>
          <p:cNvPr id="44" name="Corpo livello uno…"/>
          <p:cNvSpPr txBox="1"/>
          <p:nvPr>
            <p:ph type="body" idx="1" hasCustomPrompt="1"/>
          </p:nvPr>
        </p:nvSpPr>
        <p:spPr>
          <a:prstGeom prst="rect">
            <a:avLst/>
          </a:prstGeom>
        </p:spPr>
        <p:txBody>
          <a:bodyPr/>
          <a:lstStyle/>
          <a:p>
            <a:pPr/>
            <a:r>
              <a:t>Testo elenco puntato diapositiva</a:t>
            </a:r>
          </a:p>
          <a:p>
            <a:pPr lvl="1"/>
            <a:r>
              <a:t/>
            </a:r>
          </a:p>
          <a:p>
            <a:pPr lvl="2"/>
            <a:r>
              <a:t/>
            </a:r>
          </a:p>
          <a:p>
            <a:pPr lvl="3"/>
            <a:r>
              <a:t/>
            </a:r>
          </a:p>
          <a:p>
            <a:pPr lvl="4"/>
            <a:r>
              <a:t/>
            </a:r>
          </a:p>
        </p:txBody>
      </p:sp>
      <p:sp>
        <p:nvSpPr>
          <p:cNvPr id="4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lenco">
    <p:spTree>
      <p:nvGrpSpPr>
        <p:cNvPr id="1" name=""/>
        <p:cNvGrpSpPr/>
        <p:nvPr/>
      </p:nvGrpSpPr>
      <p:grpSpPr>
        <a:xfrm>
          <a:off x="0" y="0"/>
          <a:ext cx="0" cy="0"/>
          <a:chOff x="0" y="0"/>
          <a:chExt cx="0" cy="0"/>
        </a:xfrm>
      </p:grpSpPr>
      <p:sp>
        <p:nvSpPr>
          <p:cNvPr id="52" name="Corpo livello uno…"/>
          <p:cNvSpPr txBox="1"/>
          <p:nvPr>
            <p:ph type="body" idx="1" hasCustomPrompt="1"/>
          </p:nvPr>
        </p:nvSpPr>
        <p:spPr>
          <a:xfrm>
            <a:off x="1270000" y="4269316"/>
            <a:ext cx="21844000" cy="8432801"/>
          </a:xfrm>
          <a:prstGeom prst="rect">
            <a:avLst/>
          </a:prstGeom>
        </p:spPr>
        <p:txBody>
          <a:bodyPr numCol="2" spcCol="1092200"/>
          <a:lstStyle/>
          <a:p>
            <a:pPr/>
            <a:r>
              <a:t>Testo elenco puntato diapositiva</a:t>
            </a:r>
          </a:p>
          <a:p>
            <a:pPr lvl="1"/>
            <a:r>
              <a:t/>
            </a:r>
          </a:p>
          <a:p>
            <a:pPr lvl="2"/>
            <a:r>
              <a:t/>
            </a:r>
          </a:p>
          <a:p>
            <a:pPr lvl="3"/>
            <a:r>
              <a:t/>
            </a:r>
          </a:p>
          <a:p>
            <a:pPr lvl="4"/>
            <a:r>
              <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lenco e foto">
    <p:spTree>
      <p:nvGrpSpPr>
        <p:cNvPr id="1" name=""/>
        <p:cNvGrpSpPr/>
        <p:nvPr/>
      </p:nvGrpSpPr>
      <p:grpSpPr>
        <a:xfrm>
          <a:off x="0" y="0"/>
          <a:ext cx="0" cy="0"/>
          <a:chOff x="0" y="0"/>
          <a:chExt cx="0" cy="0"/>
        </a:xfrm>
      </p:grpSpPr>
      <p:sp>
        <p:nvSpPr>
          <p:cNvPr id="60" name="Aurora boreale sopra un paesaggio montuoso innevato"/>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Titolo"/>
          <p:cNvSpPr txBox="1"/>
          <p:nvPr>
            <p:ph type="title" hasCustomPrompt="1"/>
          </p:nvPr>
        </p:nvSpPr>
        <p:spPr>
          <a:xfrm>
            <a:off x="1270000" y="838200"/>
            <a:ext cx="9652000" cy="1549400"/>
          </a:xfrm>
          <a:prstGeom prst="rect">
            <a:avLst/>
          </a:prstGeom>
        </p:spPr>
        <p:txBody>
          <a:bodyPr/>
          <a:lstStyle/>
          <a:p>
            <a:pPr/>
            <a:r>
              <a:t>Titolo</a:t>
            </a:r>
          </a:p>
        </p:txBody>
      </p:sp>
      <p:sp>
        <p:nvSpPr>
          <p:cNvPr id="62" name="Corpo livello uno…"/>
          <p:cNvSpPr txBox="1"/>
          <p:nvPr>
            <p:ph type="body" sz="half" idx="1" hasCustomPrompt="1"/>
          </p:nvPr>
        </p:nvSpPr>
        <p:spPr>
          <a:xfrm>
            <a:off x="1270000" y="4267200"/>
            <a:ext cx="9652000" cy="8432800"/>
          </a:xfrm>
          <a:prstGeom prst="rect">
            <a:avLst/>
          </a:prstGeom>
        </p:spPr>
        <p:txBody>
          <a:bodyPr/>
          <a:lstStyle/>
          <a:p>
            <a:pPr/>
            <a:r>
              <a:t>Testo elenco puntato diapositiva</a:t>
            </a:r>
          </a:p>
          <a:p>
            <a:pPr lvl="1"/>
            <a:r>
              <a:t/>
            </a:r>
          </a:p>
          <a:p>
            <a:pPr lvl="2"/>
            <a:r>
              <a:t/>
            </a:r>
          </a:p>
          <a:p>
            <a:pPr lvl="3"/>
            <a:r>
              <a:t/>
            </a:r>
          </a:p>
          <a:p>
            <a:pPr lvl="4"/>
            <a:r>
              <a:t/>
            </a:r>
          </a:p>
        </p:txBody>
      </p:sp>
      <p:sp>
        <p:nvSpPr>
          <p:cNvPr id="63" name="Sottotitolo diapositiva"/>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diapositiva</a:t>
            </a:r>
          </a:p>
        </p:txBody>
      </p:sp>
      <p:sp>
        <p:nvSpPr>
          <p:cNvPr id="6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lenco e diretta piccola">
    <p:spTree>
      <p:nvGrpSpPr>
        <p:cNvPr id="1" name=""/>
        <p:cNvGrpSpPr/>
        <p:nvPr/>
      </p:nvGrpSpPr>
      <p:grpSpPr>
        <a:xfrm>
          <a:off x="0" y="0"/>
          <a:ext cx="0" cy="0"/>
          <a:chOff x="0" y="0"/>
          <a:chExt cx="0" cy="0"/>
        </a:xfrm>
      </p:grpSpPr>
      <p:sp>
        <p:nvSpPr>
          <p:cNvPr id="71" name="Titolo"/>
          <p:cNvSpPr txBox="1"/>
          <p:nvPr>
            <p:ph type="title" hasCustomPrompt="1"/>
          </p:nvPr>
        </p:nvSpPr>
        <p:spPr>
          <a:xfrm>
            <a:off x="1270000" y="838200"/>
            <a:ext cx="9652000" cy="1549400"/>
          </a:xfrm>
          <a:prstGeom prst="rect">
            <a:avLst/>
          </a:prstGeom>
        </p:spPr>
        <p:txBody>
          <a:bodyPr/>
          <a:lstStyle/>
          <a:p>
            <a:pPr/>
            <a:r>
              <a:t>Titolo</a:t>
            </a:r>
          </a:p>
        </p:txBody>
      </p:sp>
      <p:sp>
        <p:nvSpPr>
          <p:cNvPr id="72" name="Corpo livello uno…"/>
          <p:cNvSpPr txBox="1"/>
          <p:nvPr>
            <p:ph type="body" sz="half" idx="1" hasCustomPrompt="1"/>
          </p:nvPr>
        </p:nvSpPr>
        <p:spPr>
          <a:xfrm>
            <a:off x="1270000" y="4267200"/>
            <a:ext cx="9652000" cy="8432800"/>
          </a:xfrm>
          <a:prstGeom prst="rect">
            <a:avLst/>
          </a:prstGeom>
        </p:spPr>
        <p:txBody>
          <a:bodyPr/>
          <a:lstStyle/>
          <a:p>
            <a:pPr/>
            <a:r>
              <a:t>Testo elenco puntato diapositiva</a:t>
            </a:r>
          </a:p>
          <a:p>
            <a:pPr lvl="1"/>
            <a:r>
              <a:t/>
            </a:r>
          </a:p>
          <a:p>
            <a:pPr lvl="2"/>
            <a:r>
              <a:t/>
            </a:r>
          </a:p>
          <a:p>
            <a:pPr lvl="3"/>
            <a:r>
              <a:t/>
            </a:r>
          </a:p>
          <a:p>
            <a:pPr lvl="4"/>
            <a:r>
              <a:t/>
            </a:r>
          </a:p>
        </p:txBody>
      </p:sp>
      <p:sp>
        <p:nvSpPr>
          <p:cNvPr id="73" name="Sottotitolo diapositiva"/>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diapositiva</a:t>
            </a:r>
          </a:p>
        </p:txBody>
      </p:sp>
      <p:sp>
        <p:nvSpPr>
          <p:cNvPr id="7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lenco e diretta grande">
    <p:spTree>
      <p:nvGrpSpPr>
        <p:cNvPr id="1" name=""/>
        <p:cNvGrpSpPr/>
        <p:nvPr/>
      </p:nvGrpSpPr>
      <p:grpSpPr>
        <a:xfrm>
          <a:off x="0" y="0"/>
          <a:ext cx="0" cy="0"/>
          <a:chOff x="0" y="0"/>
          <a:chExt cx="0" cy="0"/>
        </a:xfrm>
      </p:grpSpPr>
      <p:sp>
        <p:nvSpPr>
          <p:cNvPr id="81" name="Titolo"/>
          <p:cNvSpPr txBox="1"/>
          <p:nvPr>
            <p:ph type="title" hasCustomPrompt="1"/>
          </p:nvPr>
        </p:nvSpPr>
        <p:spPr>
          <a:xfrm>
            <a:off x="1270000" y="838200"/>
            <a:ext cx="9652000" cy="1549400"/>
          </a:xfrm>
          <a:prstGeom prst="rect">
            <a:avLst/>
          </a:prstGeom>
        </p:spPr>
        <p:txBody>
          <a:bodyPr/>
          <a:lstStyle/>
          <a:p>
            <a:pPr/>
            <a:r>
              <a:t>Titolo</a:t>
            </a:r>
          </a:p>
        </p:txBody>
      </p:sp>
      <p:sp>
        <p:nvSpPr>
          <p:cNvPr id="82" name="Corpo livello uno…"/>
          <p:cNvSpPr txBox="1"/>
          <p:nvPr>
            <p:ph type="body" sz="half" idx="1" hasCustomPrompt="1"/>
          </p:nvPr>
        </p:nvSpPr>
        <p:spPr>
          <a:xfrm>
            <a:off x="1270000" y="4267200"/>
            <a:ext cx="9652000" cy="8432800"/>
          </a:xfrm>
          <a:prstGeom prst="rect">
            <a:avLst/>
          </a:prstGeom>
        </p:spPr>
        <p:txBody>
          <a:bodyPr/>
          <a:lstStyle/>
          <a:p>
            <a:pPr/>
            <a:r>
              <a:t>Testo elenco puntato diapositiva</a:t>
            </a:r>
          </a:p>
          <a:p>
            <a:pPr lvl="1"/>
            <a:r>
              <a:t/>
            </a:r>
          </a:p>
          <a:p>
            <a:pPr lvl="2"/>
            <a:r>
              <a:t/>
            </a:r>
          </a:p>
          <a:p>
            <a:pPr lvl="3"/>
            <a:r>
              <a:t/>
            </a:r>
          </a:p>
          <a:p>
            <a:pPr lvl="4"/>
            <a:r>
              <a:t/>
            </a:r>
          </a:p>
        </p:txBody>
      </p:sp>
      <p:sp>
        <p:nvSpPr>
          <p:cNvPr id="83" name="Sottotitolo diapositiva"/>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Sottotitolo diapositiva</a:t>
            </a:r>
          </a:p>
        </p:txBody>
      </p:sp>
      <p:sp>
        <p:nvSpPr>
          <p:cNvPr id="8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zione">
    <p:spTree>
      <p:nvGrpSpPr>
        <p:cNvPr id="1" name=""/>
        <p:cNvGrpSpPr/>
        <p:nvPr/>
      </p:nvGrpSpPr>
      <p:grpSpPr>
        <a:xfrm>
          <a:off x="0" y="0"/>
          <a:ext cx="0" cy="0"/>
          <a:chOff x="0" y="0"/>
          <a:chExt cx="0" cy="0"/>
        </a:xfrm>
      </p:grpSpPr>
      <p:sp>
        <p:nvSpPr>
          <p:cNvPr id="91" name="Titolo sezion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Titolo sezione</a:t>
            </a:r>
          </a:p>
        </p:txBody>
      </p:sp>
      <p:sp>
        <p:nvSpPr>
          <p:cNvPr id="9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Titolo"/>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Titolo</a:t>
            </a:r>
          </a:p>
        </p:txBody>
      </p:sp>
      <p:sp>
        <p:nvSpPr>
          <p:cNvPr id="3" name="Corpo livello uno…"/>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Testo elenco puntato diapositiva</a:t>
            </a:r>
          </a:p>
          <a:p>
            <a:pPr lvl="1"/>
            <a:r>
              <a:t/>
            </a:r>
          </a:p>
          <a:p>
            <a:pPr lvl="2"/>
            <a:r>
              <a:t/>
            </a:r>
          </a:p>
          <a:p>
            <a:pPr lvl="3"/>
            <a:r>
              <a:t/>
            </a:r>
          </a:p>
          <a:p>
            <a:pPr lvl="4"/>
            <a:r>
              <a:t/>
            </a:r>
          </a:p>
        </p:txBody>
      </p:sp>
      <p:sp>
        <p:nvSpPr>
          <p:cNvPr id="4" name="Numero diapositiva"/>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929292"/>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 Id="rId3"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 Id="rId3" Type="http://schemas.openxmlformats.org/officeDocument/2006/relationships/image" Target="../media/image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getgophish.com" TargetMode="External"/><Relationship Id="rId3" Type="http://schemas.openxmlformats.org/officeDocument/2006/relationships/hyperlink" Target="mailto:epicodesecurity@gophish.com" TargetMode="External"/><Relationship Id="rId4" Type="http://schemas.openxmlformats.org/officeDocument/2006/relationships/hyperlink" Target="http://www.epicodesecurity.org" TargetMode="External"/><Relationship Id="rId5" Type="http://schemas.openxmlformats.org/officeDocument/2006/relationships/hyperlink" Target="http://www.epicodesecuity.it"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gophish.com"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mailto:amazon.servizio.clienti@gmail.com" TargetMode="External"/><Relationship Id="rId3" Type="http://schemas.openxmlformats.org/officeDocument/2006/relationships/hyperlink" Target="mailto:posteritaliane@gmail.com"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Formazione ingegneria sociale"/>
          <p:cNvSpPr txBox="1"/>
          <p:nvPr>
            <p:ph type="ctrTitle"/>
          </p:nvPr>
        </p:nvSpPr>
        <p:spPr>
          <a:prstGeom prst="rect">
            <a:avLst/>
          </a:prstGeom>
        </p:spPr>
        <p:txBody>
          <a:bodyPr/>
          <a:lstStyle/>
          <a:p>
            <a:pPr/>
            <a:r>
              <a:t>Formazione ingegneria sociale </a:t>
            </a:r>
          </a:p>
        </p:txBody>
      </p:sp>
      <p:sp>
        <p:nvSpPr>
          <p:cNvPr id="172" name="Alessio Golfetto 15/12/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Alessio Golfetto 15/12/2023</a:t>
            </a:r>
          </a:p>
        </p:txBody>
      </p:sp>
      <p:sp>
        <p:nvSpPr>
          <p:cNvPr id="173" name="Epicodesecurity"/>
          <p:cNvSpPr txBox="1"/>
          <p:nvPr>
            <p:ph type="subTitle" sz="quarter" idx="1"/>
          </p:nvPr>
        </p:nvSpPr>
        <p:spPr>
          <a:prstGeom prst="rect">
            <a:avLst/>
          </a:prstGeom>
        </p:spPr>
        <p:txBody>
          <a:bodyPr/>
          <a:lstStyle/>
          <a:p>
            <a:pPr/>
            <a:r>
              <a:t>Epicodesecurity</a:t>
            </a:r>
          </a:p>
        </p:txBody>
      </p:sp>
      <p:pic>
        <p:nvPicPr>
          <p:cNvPr id="174" name="IMG_2866.png" descr="IMG_2866.png"/>
          <p:cNvPicPr>
            <a:picLocks noChangeAspect="1"/>
          </p:cNvPicPr>
          <p:nvPr/>
        </p:nvPicPr>
        <p:blipFill>
          <a:blip r:embed="rId2">
            <a:extLst/>
          </a:blip>
          <a:stretch>
            <a:fillRect/>
          </a:stretch>
        </p:blipFill>
        <p:spPr>
          <a:xfrm>
            <a:off x="8420091" y="9120014"/>
            <a:ext cx="7543818" cy="174577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me riconoscere una mail phishing"/>
          <p:cNvSpPr txBox="1"/>
          <p:nvPr>
            <p:ph type="title"/>
          </p:nvPr>
        </p:nvSpPr>
        <p:spPr>
          <a:prstGeom prst="rect">
            <a:avLst/>
          </a:prstGeom>
        </p:spPr>
        <p:txBody>
          <a:bodyPr/>
          <a:lstStyle/>
          <a:p>
            <a:pPr/>
            <a:r>
              <a:t>Come riconoscere una mail phishing</a:t>
            </a:r>
          </a:p>
        </p:txBody>
      </p:sp>
      <p:sp>
        <p:nvSpPr>
          <p:cNvPr id="203" name="Header: non è altro che l’intestazione della mail. Basta dare un rapido sguardo ad altre due voci oltre che al mittente per capire se quella che stiamo aprendo è potenzialmente una mail di phishing. Aprendolo per esteso troveremo le voci “SPF” e “DKIM”, "/>
          <p:cNvSpPr txBox="1"/>
          <p:nvPr>
            <p:ph type="body" idx="1"/>
          </p:nvPr>
        </p:nvSpPr>
        <p:spPr>
          <a:prstGeom prst="rect">
            <a:avLst/>
          </a:prstGeom>
        </p:spPr>
        <p:txBody>
          <a:bodyPr/>
          <a:lstStyle/>
          <a:p>
            <a:pPr marL="640291" indent="-640291">
              <a:buClr>
                <a:srgbClr val="FFFFFF"/>
              </a:buClr>
              <a:buSzPct val="100000"/>
              <a:buChar char="•"/>
              <a:defRPr b="1">
                <a:solidFill>
                  <a:schemeClr val="accent5"/>
                </a:solidFill>
              </a:defRPr>
            </a:pPr>
            <a:r>
              <a:t>Header</a:t>
            </a:r>
            <a:r>
              <a:rPr b="0">
                <a:solidFill>
                  <a:srgbClr val="FFFFFF"/>
                </a:solidFill>
              </a:rPr>
              <a:t>: non è altro che l’intestazione della mail. Basta dare un rapido sguardo ad altre due voci oltre che al mittente per capire se quella che stiamo aprendo è potenzialmente una mail di phishing. Aprendolo per esteso troveremo le voci “SPF” e “DKIM”, accanto ad entrambe le diciture dovremo trovare una voce che ci conferma che il controllo </a:t>
            </a:r>
            <a:r>
              <a:rPr i="1">
                <a:solidFill>
                  <a:srgbClr val="FFFFFF"/>
                </a:solidFill>
              </a:rPr>
              <a:t>è stato superato.</a:t>
            </a:r>
            <a:endParaRPr i="1">
              <a:solidFill>
                <a:srgbClr val="FFFFFF"/>
              </a:solidFill>
            </a:endParaR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Aurora boreale sopra un paesaggio innevato" descr="Aurora boreale sopra un paesaggio innevato"/>
          <p:cNvPicPr>
            <a:picLocks noChangeAspect="1"/>
          </p:cNvPicPr>
          <p:nvPr>
            <p:ph type="pic" idx="21"/>
          </p:nvPr>
        </p:nvPicPr>
        <p:blipFill>
          <a:blip r:embed="rId2">
            <a:extLst/>
          </a:blip>
          <a:srcRect l="7198" t="0" r="7198" b="0"/>
          <a:stretch>
            <a:fillRect/>
          </a:stretch>
        </p:blipFill>
        <p:spPr>
          <a:xfrm>
            <a:off x="3294459" y="3662063"/>
            <a:ext cx="17794919" cy="10009643"/>
          </a:xfrm>
          <a:prstGeom prst="rect">
            <a:avLst/>
          </a:prstGeom>
        </p:spPr>
      </p:pic>
      <p:sp>
        <p:nvSpPr>
          <p:cNvPr id="206" name="Testo"/>
          <p:cNvSpPr txBox="1"/>
          <p:nvPr/>
        </p:nvSpPr>
        <p:spPr>
          <a:xfrm>
            <a:off x="11373459" y="6400387"/>
            <a:ext cx="1637082" cy="908305"/>
          </a:xfrm>
          <a:prstGeom prst="rect">
            <a:avLst/>
          </a:prstGeom>
          <a:ln w="12700">
            <a:miter lim="400000"/>
          </a:ln>
        </p:spPr>
        <p:txBody>
          <a:bodyPr wrap="none" lIns="50800" tIns="50800" rIns="50800" bIns="50800" anchor="ctr">
            <a:spAutoFit/>
          </a:bodyPr>
          <a:lstStyle/>
          <a:p>
            <a:pPr/>
          </a:p>
        </p:txBody>
      </p:sp>
      <p:sp>
        <p:nvSpPr>
          <p:cNvPr id="207" name="Alcuni esempi di mail reali vs fake"/>
          <p:cNvSpPr txBox="1"/>
          <p:nvPr>
            <p:ph type="title" idx="4294967295"/>
          </p:nvPr>
        </p:nvSpPr>
        <p:spPr>
          <a:prstGeom prst="rect">
            <a:avLst/>
          </a:prstGeom>
        </p:spPr>
        <p:txBody>
          <a:bodyPr/>
          <a:lstStyle>
            <a:lvl1pPr>
              <a:defRPr spc="-195" sz="6500">
                <a:latin typeface="Graphik"/>
                <a:ea typeface="Graphik"/>
                <a:cs typeface="Graphik"/>
                <a:sym typeface="Graphik"/>
              </a:defRPr>
            </a:lvl1pPr>
          </a:lstStyle>
          <a:p>
            <a:pPr/>
            <a:r>
              <a:t>Alcuni esempi di mail reali vs fake</a:t>
            </a:r>
          </a:p>
        </p:txBody>
      </p:sp>
      <p:pic>
        <p:nvPicPr>
          <p:cNvPr id="208" name="IMG_2867 2.jpeg" descr="IMG_2867 2.jpeg"/>
          <p:cNvPicPr>
            <a:picLocks noChangeAspect="1"/>
          </p:cNvPicPr>
          <p:nvPr/>
        </p:nvPicPr>
        <p:blipFill>
          <a:blip r:embed="rId3">
            <a:extLst/>
          </a:blip>
          <a:stretch>
            <a:fillRect/>
          </a:stretch>
        </p:blipFill>
        <p:spPr>
          <a:xfrm>
            <a:off x="21663985" y="460781"/>
            <a:ext cx="2111189" cy="329724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Aurora boreale sopra un paesaggio innevato" descr="Aurora boreale sopra un paesaggio innevato"/>
          <p:cNvPicPr>
            <a:picLocks noChangeAspect="1"/>
          </p:cNvPicPr>
          <p:nvPr>
            <p:ph type="pic" idx="21"/>
          </p:nvPr>
        </p:nvPicPr>
        <p:blipFill>
          <a:blip r:embed="rId2">
            <a:extLst/>
          </a:blip>
          <a:srcRect l="4508" t="0" r="4508" b="0"/>
          <a:stretch>
            <a:fillRect/>
          </a:stretch>
        </p:blipFill>
        <p:spPr>
          <a:xfrm>
            <a:off x="2070695" y="1164828"/>
            <a:ext cx="18822510" cy="10587662"/>
          </a:xfrm>
          <a:prstGeom prst="rect">
            <a:avLst/>
          </a:prstGeom>
        </p:spPr>
      </p:pic>
      <p:pic>
        <p:nvPicPr>
          <p:cNvPr id="211" name="IMG_2867 2.jpeg" descr="IMG_2867 2.jpeg"/>
          <p:cNvPicPr>
            <a:picLocks noChangeAspect="1"/>
          </p:cNvPicPr>
          <p:nvPr/>
        </p:nvPicPr>
        <p:blipFill>
          <a:blip r:embed="rId3">
            <a:extLst/>
          </a:blip>
          <a:stretch>
            <a:fillRect/>
          </a:stretch>
        </p:blipFill>
        <p:spPr>
          <a:xfrm>
            <a:off x="21554201" y="350045"/>
            <a:ext cx="2333379" cy="364426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Aurora boreale sopra un paesaggio innevato" descr="Aurora boreale sopra un paesaggio innevato"/>
          <p:cNvPicPr>
            <a:picLocks noChangeAspect="1"/>
          </p:cNvPicPr>
          <p:nvPr>
            <p:ph type="pic" idx="21"/>
          </p:nvPr>
        </p:nvPicPr>
        <p:blipFill>
          <a:blip r:embed="rId2">
            <a:extLst/>
          </a:blip>
          <a:srcRect l="19502" t="0" r="19502" b="0"/>
          <a:stretch>
            <a:fillRect/>
          </a:stretch>
        </p:blipFill>
        <p:spPr>
          <a:xfrm>
            <a:off x="775149" y="730855"/>
            <a:ext cx="12514137" cy="7039202"/>
          </a:xfrm>
          <a:prstGeom prst="rect">
            <a:avLst/>
          </a:prstGeom>
        </p:spPr>
      </p:pic>
      <p:pic>
        <p:nvPicPr>
          <p:cNvPr id="214" name="Screenshot 2023-12-15 alle 14.11.52.png" descr="Screenshot 2023-12-15 alle 14.11.52.png"/>
          <p:cNvPicPr>
            <a:picLocks noChangeAspect="1"/>
          </p:cNvPicPr>
          <p:nvPr/>
        </p:nvPicPr>
        <p:blipFill>
          <a:blip r:embed="rId3">
            <a:extLst/>
          </a:blip>
          <a:stretch>
            <a:fillRect/>
          </a:stretch>
        </p:blipFill>
        <p:spPr>
          <a:xfrm>
            <a:off x="11320215" y="7018030"/>
            <a:ext cx="12192001" cy="6007101"/>
          </a:xfrm>
          <a:prstGeom prst="rect">
            <a:avLst/>
          </a:prstGeom>
          <a:ln w="12700">
            <a:miter lim="400000"/>
          </a:ln>
        </p:spPr>
      </p:pic>
      <p:pic>
        <p:nvPicPr>
          <p:cNvPr id="215" name="IMG_2867.jpeg" descr="IMG_2867.jpeg"/>
          <p:cNvPicPr>
            <a:picLocks noChangeAspect="1"/>
          </p:cNvPicPr>
          <p:nvPr/>
        </p:nvPicPr>
        <p:blipFill>
          <a:blip r:embed="rId4">
            <a:extLst/>
          </a:blip>
          <a:stretch>
            <a:fillRect/>
          </a:stretch>
        </p:blipFill>
        <p:spPr>
          <a:xfrm>
            <a:off x="17233882" y="1064558"/>
            <a:ext cx="2844788" cy="417703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omande e Feedback"/>
          <p:cNvSpPr txBox="1"/>
          <p:nvPr>
            <p:ph type="title"/>
          </p:nvPr>
        </p:nvSpPr>
        <p:spPr>
          <a:prstGeom prst="rect">
            <a:avLst/>
          </a:prstGeom>
        </p:spPr>
        <p:txBody>
          <a:bodyPr/>
          <a:lstStyle/>
          <a:p>
            <a:pPr/>
            <a:r>
              <a:t>Domande e Feedback</a:t>
            </a:r>
          </a:p>
        </p:txBody>
      </p:sp>
      <p:pic>
        <p:nvPicPr>
          <p:cNvPr id="218" name="IMG_2869.JPG" descr="IMG_2869.JPG"/>
          <p:cNvPicPr>
            <a:picLocks noChangeAspect="1"/>
          </p:cNvPicPr>
          <p:nvPr/>
        </p:nvPicPr>
        <p:blipFill>
          <a:blip r:embed="rId2">
            <a:extLst/>
          </a:blip>
          <a:stretch>
            <a:fillRect/>
          </a:stretch>
        </p:blipFill>
        <p:spPr>
          <a:xfrm>
            <a:off x="7762294" y="7625803"/>
            <a:ext cx="8859412" cy="504269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100%"/>
          <p:cNvSpPr txBox="1"/>
          <p:nvPr>
            <p:ph type="body" sz="half" idx="1"/>
          </p:nvPr>
        </p:nvSpPr>
        <p:spPr>
          <a:prstGeom prst="rect">
            <a:avLst/>
          </a:prstGeom>
        </p:spPr>
        <p:txBody>
          <a:bodyPr/>
          <a:lstStyle/>
          <a:p>
            <a:pPr/>
            <a:r>
              <a:t>100%</a:t>
            </a:r>
          </a:p>
        </p:txBody>
      </p:sp>
      <p:sp>
        <p:nvSpPr>
          <p:cNvPr id="221" name="Grazie per la vostra attenzi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Grazie per la vostra attenzione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Phishing controllato"/>
          <p:cNvSpPr txBox="1"/>
          <p:nvPr>
            <p:ph type="title"/>
          </p:nvPr>
        </p:nvSpPr>
        <p:spPr>
          <a:prstGeom prst="rect">
            <a:avLst/>
          </a:prstGeom>
        </p:spPr>
        <p:txBody>
          <a:bodyPr/>
          <a:lstStyle/>
          <a:p>
            <a:pPr/>
            <a:r>
              <a:t>Phishing controllato</a:t>
            </a:r>
          </a:p>
        </p:txBody>
      </p:sp>
      <p:sp>
        <p:nvSpPr>
          <p:cNvPr id="224" name="Prima di tutto chiederei all’azienda il permesso per poter eseguire tale operazione, una volta ottenuto informerei il presidente o chi per esso delle eventuali problematiche aziendali a cui potrebbe andare incontro effettuando questo “test”. Lo informere"/>
          <p:cNvSpPr txBox="1"/>
          <p:nvPr>
            <p:ph type="body" idx="4294967295"/>
          </p:nvPr>
        </p:nvSpPr>
        <p:spPr>
          <a:prstGeom prst="rect">
            <a:avLst/>
          </a:prstGeom>
        </p:spPr>
        <p:txBody>
          <a:bodyPr/>
          <a:lstStyle/>
          <a:p>
            <a:pPr marL="0" indent="0" defTabSz="2389632">
              <a:spcBef>
                <a:spcPts val="2300"/>
              </a:spcBef>
              <a:buClrTx/>
              <a:buSzTx/>
              <a:buNone/>
              <a:defRPr sz="4704"/>
            </a:pPr>
            <a:r>
              <a:t>Prima di tutto chiederei all’azienda il permesso per poter eseguire tale operazione, una volta ottenuto informerei il presidente o chi per esso delle eventuali problematiche aziendali a cui potrebbe andare incontro effettuando questo “test”. Lo informerei che alcuni dipendenti vittime di questo phishing potrebbero rimostrare delle lamentele verso l’azienda, magari verso lui stesso e arrivare a querelarlo perché si sentono prese in giro. </a:t>
            </a:r>
          </a:p>
          <a:p>
            <a:pPr marL="0" indent="0" defTabSz="2389632">
              <a:spcBef>
                <a:spcPts val="2300"/>
              </a:spcBef>
              <a:buClrTx/>
              <a:buSzTx/>
              <a:buNone/>
              <a:defRPr sz="4704"/>
            </a:pPr>
            <a:r>
              <a:t>Premesso ciò proseguirei con la formazione al personale, dato che saranno loro le “vittime” di questo phishing controllato e per verificare se abbiano appreso o meno come riconoscere un attacco debbono prima esser stati formati.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Finita il corso di formazione farei passare del tempo prima di lanciare il phishing controllato, sfruttando il fatto che il personale se lo aspetta un po’ meno rispetto al periodo immediatamente successivo al corso.…"/>
          <p:cNvSpPr txBox="1"/>
          <p:nvPr>
            <p:ph type="body" idx="4294967295"/>
          </p:nvPr>
        </p:nvSpPr>
        <p:spPr>
          <a:xfrm>
            <a:off x="1047274" y="1015999"/>
            <a:ext cx="22289452" cy="11684001"/>
          </a:xfrm>
          <a:prstGeom prst="rect">
            <a:avLst/>
          </a:prstGeom>
        </p:spPr>
        <p:txBody>
          <a:bodyPr/>
          <a:lstStyle/>
          <a:p>
            <a:pPr marL="0" indent="0">
              <a:buClrTx/>
              <a:buSzTx/>
              <a:buNone/>
            </a:pPr>
            <a:r>
              <a:t>Finita il corso di formazione farei passare del tempo prima di lanciare il phishing controllato, sfruttando il fatto che il personale se lo aspetta un po’ meno rispetto al periodo immediatamente successivo al corso.</a:t>
            </a:r>
          </a:p>
          <a:p>
            <a:pPr marL="0" indent="0">
              <a:buClrTx/>
              <a:buSzTx/>
              <a:buNone/>
            </a:pPr>
            <a:r>
              <a:t>Nel mentre tramite il sito </a:t>
            </a:r>
            <a:r>
              <a:rPr>
                <a:hlinkClick r:id="rId2" invalidUrl="" action="" tgtFrame="" tooltip="" history="1" highlightClick="0" endSnd="0"/>
              </a:rPr>
              <a:t>getgophish.com</a:t>
            </a:r>
            <a:r>
              <a:t>, creerei una mail simile a quella aziendale, ad esempio </a:t>
            </a:r>
            <a:r>
              <a:rPr i="1">
                <a:hlinkClick r:id="rId3" invalidUrl="" action="" tgtFrame="" tooltip="" history="1" highlightClick="0" endSnd="0"/>
              </a:rPr>
              <a:t>epicodesecurity@gophish.com</a:t>
            </a:r>
            <a:r>
              <a:t>.</a:t>
            </a:r>
          </a:p>
          <a:p>
            <a:pPr marL="0" indent="0">
              <a:buClrTx/>
              <a:buSzTx/>
              <a:buNone/>
            </a:pPr>
            <a:r>
              <a:t>Comprerei un dominio di un sito web molto simile all’originale, come ad esempio</a:t>
            </a:r>
            <a:r>
              <a:rPr i="1"/>
              <a:t> </a:t>
            </a:r>
            <a:r>
              <a:rPr i="1">
                <a:hlinkClick r:id="rId4" invalidUrl="" action="" tgtFrame="" tooltip="" history="1" highlightClick="0" endSnd="0"/>
              </a:rPr>
              <a:t>www.epicodesecurity.org</a:t>
            </a:r>
            <a:r>
              <a:t> oppure</a:t>
            </a:r>
            <a:r>
              <a:rPr i="1"/>
              <a:t> </a:t>
            </a:r>
            <a:r>
              <a:rPr i="1">
                <a:hlinkClick r:id="rId5" invalidUrl="" action="" tgtFrame="" tooltip="" history="1" highlightClick="0" endSnd="0"/>
              </a:rPr>
              <a:t>www.epicodesecuity.it</a:t>
            </a:r>
            <a:r>
              <a:t> e clonerei la pagina del sito dove i dipendenti devono effettuare il log in per accedere alla loro area riservata. </a:t>
            </a:r>
          </a:p>
          <a:p>
            <a:pPr marL="0" indent="0">
              <a:buClrTx/>
              <a:buSzTx/>
              <a:buNone/>
            </a:pPr>
            <a:r>
              <a:t>Come step successivo, per far cadere il maggior numero di persone nella trappola, sceglierei un argomento su cui tutti siano più o meno sensibili, in questo caso la busta paga. Creerei una mail ad hoc per ingannare il dipendente in modo che sia portato ad inserire il suo user e password.</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Screenshot 2023-12-15 alle 15.59.33.png" descr="Screenshot 2023-12-15 alle 15.59.33.png"/>
          <p:cNvPicPr>
            <a:picLocks noChangeAspect="1"/>
          </p:cNvPicPr>
          <p:nvPr/>
        </p:nvPicPr>
        <p:blipFill>
          <a:blip r:embed="rId2">
            <a:extLst/>
          </a:blip>
          <a:stretch>
            <a:fillRect/>
          </a:stretch>
        </p:blipFill>
        <p:spPr>
          <a:xfrm>
            <a:off x="1771978" y="3780530"/>
            <a:ext cx="20840044" cy="6154940"/>
          </a:xfrm>
          <a:prstGeom prst="rect">
            <a:avLst/>
          </a:prstGeom>
          <a:ln w="12700">
            <a:miter lim="400000"/>
          </a:ln>
        </p:spPr>
      </p:pic>
      <p:sp>
        <p:nvSpPr>
          <p:cNvPr id="229" name="Questa sarebbe la mail che manderei ai dipendenti come test"/>
          <p:cNvSpPr txBox="1"/>
          <p:nvPr>
            <p:ph type="title" idx="4294967295"/>
          </p:nvPr>
        </p:nvSpPr>
        <p:spPr>
          <a:prstGeom prst="rect">
            <a:avLst/>
          </a:prstGeom>
        </p:spPr>
        <p:txBody>
          <a:bodyPr/>
          <a:lstStyle>
            <a:lvl1pPr>
              <a:defRPr spc="-144" sz="4800">
                <a:latin typeface="Graphik"/>
                <a:ea typeface="Graphik"/>
                <a:cs typeface="Graphik"/>
                <a:sym typeface="Graphik"/>
              </a:defRPr>
            </a:lvl1pPr>
          </a:lstStyle>
          <a:p>
            <a:pPr/>
            <a:r>
              <a:t>Questa sarebbe la mail che manderei ai dipendenti come test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Una volta informato il presidente della data di partenza del test, inizierei a mandare la mail ai vari dipendenti coinvolti. Una volta lanciato l’attacco terrei monitorati report che gophish.com ci restituisce in modo da avere una panoramica chiara su co"/>
          <p:cNvSpPr txBox="1"/>
          <p:nvPr>
            <p:ph type="body" idx="4294967295"/>
          </p:nvPr>
        </p:nvSpPr>
        <p:spPr>
          <a:xfrm>
            <a:off x="1269999" y="1086412"/>
            <a:ext cx="21844001" cy="11543176"/>
          </a:xfrm>
          <a:prstGeom prst="rect">
            <a:avLst/>
          </a:prstGeom>
        </p:spPr>
        <p:txBody>
          <a:bodyPr/>
          <a:lstStyle/>
          <a:p>
            <a:pPr marL="0" indent="0">
              <a:buClrTx/>
              <a:buSzTx/>
              <a:buNone/>
            </a:pPr>
            <a:r>
              <a:t>Una volta informato il presidente della data di partenza del test, inizierei a mandare la mail ai vari dipendenti coinvolti. Una volta lanciato l’attacco terrei monitorati report che </a:t>
            </a:r>
            <a:r>
              <a:rPr u="sng">
                <a:hlinkClick r:id="rId2" invalidUrl="" action="" tgtFrame="" tooltip="" history="1" highlightClick="0" endSnd="0"/>
              </a:rPr>
              <a:t>gophish.com</a:t>
            </a:r>
            <a:r>
              <a:t> ci restituisce in modo da avere una panoramica chiara su come hanno reagito le persone alla mail phish.</a:t>
            </a:r>
          </a:p>
          <a:p>
            <a:pPr marL="0" indent="0">
              <a:buClrTx/>
              <a:buSzTx/>
              <a:buNone/>
            </a:pPr>
            <a:r>
              <a:t>Se il numero di attacchi andati a segno dovesse esser trascurabile suggerirei al presidente di far visionare le slide alle persone che hanno fallito il test. Se invece il numero di attacchi andati a segno fosse elevato e quindi molte persone fossero cascate nel tranello suggerirei lui di effettuare una nuova formazione, in modo da ribadire ancora i concetti.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Programma Corso"/>
          <p:cNvSpPr txBox="1"/>
          <p:nvPr>
            <p:ph type="title"/>
          </p:nvPr>
        </p:nvSpPr>
        <p:spPr>
          <a:prstGeom prst="rect">
            <a:avLst/>
          </a:prstGeom>
        </p:spPr>
        <p:txBody>
          <a:bodyPr/>
          <a:lstStyle/>
          <a:p>
            <a:pPr/>
            <a:r>
              <a:t>Programma Corso</a:t>
            </a:r>
          </a:p>
        </p:txBody>
      </p:sp>
      <p:sp>
        <p:nvSpPr>
          <p:cNvPr id="177" name="9:00 - 10:00 Nozione di ingegneria Sociale…"/>
          <p:cNvSpPr txBox="1"/>
          <p:nvPr>
            <p:ph type="body" idx="1"/>
          </p:nvPr>
        </p:nvSpPr>
        <p:spPr>
          <a:prstGeom prst="rect">
            <a:avLst/>
          </a:prstGeom>
        </p:spPr>
        <p:txBody>
          <a:bodyPr/>
          <a:lstStyle/>
          <a:p>
            <a:pPr algn="just"/>
            <a:r>
              <a:t>9:00 - 10:00 Nozione di ingegneria Sociale</a:t>
            </a:r>
          </a:p>
          <a:p>
            <a:pPr algn="just"/>
            <a:r>
              <a:t>10:00 - 10:30 Principali attacchi di ingegneria sociale</a:t>
            </a:r>
          </a:p>
          <a:p>
            <a:pPr algn="just"/>
            <a:r>
              <a:t>10:30 - 10:45 Coffee Break</a:t>
            </a:r>
          </a:p>
          <a:p>
            <a:pPr algn="just"/>
            <a:r>
              <a:t>10:45 - 12:30 Phishing e come difenderci</a:t>
            </a:r>
          </a:p>
          <a:p>
            <a:pPr algn="just"/>
            <a:r>
              <a:t>12:30 - 13:00 Come riconoscere una mail phishing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Ingegneria Sociale"/>
          <p:cNvSpPr txBox="1"/>
          <p:nvPr>
            <p:ph type="title"/>
          </p:nvPr>
        </p:nvSpPr>
        <p:spPr>
          <a:prstGeom prst="rect">
            <a:avLst/>
          </a:prstGeom>
        </p:spPr>
        <p:txBody>
          <a:bodyPr/>
          <a:lstStyle/>
          <a:p>
            <a:pPr/>
            <a:r>
              <a:t>Ingegneria Sociale</a:t>
            </a:r>
          </a:p>
        </p:txBody>
      </p:sp>
      <p:sp>
        <p:nvSpPr>
          <p:cNvPr id="180" name="Di cosa parliam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Di cosa parliamo?</a:t>
            </a:r>
          </a:p>
        </p:txBody>
      </p:sp>
      <p:sp>
        <p:nvSpPr>
          <p:cNvPr id="181" name="L’ingegneria è una forma di manipolazione psicologica che utilizza la debolezza e l’errore umano piuttosto che le vulnerabilità tecniche o digitali del sistema.…"/>
          <p:cNvSpPr txBox="1"/>
          <p:nvPr>
            <p:ph type="body" idx="1"/>
          </p:nvPr>
        </p:nvSpPr>
        <p:spPr>
          <a:prstGeom prst="rect">
            <a:avLst/>
          </a:prstGeom>
        </p:spPr>
        <p:txBody>
          <a:bodyPr/>
          <a:lstStyle/>
          <a:p>
            <a:pPr/>
            <a:r>
              <a:t>L’ingegneria è una forma di manipolazione psicologica che utilizza la debolezza e l’errore umano piuttosto che le vulnerabilità tecniche o digitali del sistema. </a:t>
            </a:r>
          </a:p>
          <a:p>
            <a:pPr/>
            <a:r>
              <a:t>I criminali informatici utilizzano spesso questo metodo per appropriarsi di dati personali/aziendali/finanziari che possono poi utilizzare per commettere illeciti.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Alcuni tipi di attacchi di ingegneria sociale"/>
          <p:cNvSpPr txBox="1"/>
          <p:nvPr>
            <p:ph type="title"/>
          </p:nvPr>
        </p:nvSpPr>
        <p:spPr>
          <a:prstGeom prst="rect">
            <a:avLst/>
          </a:prstGeom>
        </p:spPr>
        <p:txBody>
          <a:bodyPr/>
          <a:lstStyle/>
          <a:p>
            <a:pPr/>
            <a:r>
              <a:t>Alcuni tipi di attacchi di ingegneria sociale</a:t>
            </a:r>
          </a:p>
        </p:txBody>
      </p:sp>
      <p:sp>
        <p:nvSpPr>
          <p:cNvPr id="184" name="Phisihing (via mail)…"/>
          <p:cNvSpPr txBox="1"/>
          <p:nvPr>
            <p:ph type="body" idx="1"/>
          </p:nvPr>
        </p:nvSpPr>
        <p:spPr>
          <a:prstGeom prst="rect">
            <a:avLst/>
          </a:prstGeom>
        </p:spPr>
        <p:txBody>
          <a:bodyPr/>
          <a:lstStyle/>
          <a:p>
            <a:pPr marL="640291" indent="-640291">
              <a:buClr>
                <a:srgbClr val="FFFFFF"/>
              </a:buClr>
              <a:buSzPct val="100000"/>
              <a:buChar char="•"/>
            </a:pPr>
            <a:r>
              <a:t>Phisihing (via mail)</a:t>
            </a:r>
          </a:p>
          <a:p>
            <a:pPr marL="640291" indent="-640291">
              <a:buClr>
                <a:srgbClr val="FFFFFF"/>
              </a:buClr>
              <a:buSzPct val="100000"/>
              <a:buChar char="•"/>
            </a:pPr>
            <a:r>
              <a:t>Smishing (via sms)</a:t>
            </a:r>
          </a:p>
          <a:p>
            <a:pPr marL="640291" indent="-640291">
              <a:buClr>
                <a:srgbClr val="FFFFFF"/>
              </a:buClr>
              <a:buSzPct val="100000"/>
              <a:buChar char="•"/>
            </a:pPr>
            <a:r>
              <a:t>Vishing (via voce/chiamate)</a:t>
            </a:r>
          </a:p>
          <a:p>
            <a:pPr marL="640291" indent="-640291">
              <a:buClr>
                <a:srgbClr val="FFFFFF"/>
              </a:buClr>
              <a:buSzPct val="100000"/>
              <a:buChar char="•"/>
            </a:pPr>
          </a:p>
          <a:p>
            <a:pPr/>
            <a:r>
              <a:t>Ne esistono altri, ma per oggi ci concentreremo soprattutto sul primo, cioè il phishing che è il metodo più utilizzato per attaccare aziende.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Phishing"/>
          <p:cNvSpPr txBox="1"/>
          <p:nvPr>
            <p:ph type="title"/>
          </p:nvPr>
        </p:nvSpPr>
        <p:spPr>
          <a:prstGeom prst="rect">
            <a:avLst/>
          </a:prstGeom>
        </p:spPr>
        <p:txBody>
          <a:bodyPr/>
          <a:lstStyle/>
          <a:p>
            <a:pPr/>
            <a:r>
              <a:t>Phishing</a:t>
            </a:r>
          </a:p>
        </p:txBody>
      </p:sp>
      <p:sp>
        <p:nvSpPr>
          <p:cNvPr id="187" name="Cosa è?"/>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Cosa è?</a:t>
            </a:r>
          </a:p>
        </p:txBody>
      </p:sp>
      <p:sp>
        <p:nvSpPr>
          <p:cNvPr id="188" name="Gli attacchi phishing sfruttano un’e-mail, apparentemente proveniente da una fonte fidata, che richiede informazioni. Un classico sono le mail che sembrano provenire da una banca, che chiede ai propri clienti di &quot;confermare&quot; le informazioni di sicurezza,"/>
          <p:cNvSpPr txBox="1"/>
          <p:nvPr>
            <p:ph type="body" idx="1"/>
          </p:nvPr>
        </p:nvSpPr>
        <p:spPr>
          <a:xfrm>
            <a:off x="1269999" y="4253607"/>
            <a:ext cx="21844001" cy="8432801"/>
          </a:xfrm>
          <a:prstGeom prst="rect">
            <a:avLst/>
          </a:prstGeom>
        </p:spPr>
        <p:txBody>
          <a:bodyPr/>
          <a:lstStyle>
            <a:lvl1pPr defTabSz="348488">
              <a:spcBef>
                <a:spcPts val="0"/>
              </a:spcBef>
              <a:defRPr spc="0" sz="5390"/>
            </a:lvl1pPr>
          </a:lstStyle>
          <a:p>
            <a:pPr/>
            <a:r>
              <a:t>Gli attacchi phishing sfruttano un’e-mail, apparentemente proveniente da una fonte fidata, che richiede informazioni. Un classico sono le mail che sembrano provenire da una banca, che chiede ai propri clienti di "confermare" le informazioni di sicurezza, dirottandoli così su un falso sito dove le credenziali di accesso verranno registrate. Oppure una e-mail che prende di mira una singola persona all'interno di una azienda, inviando una mail che pare provenire da un dirigente di alto livello, che richiede informazioni confidenziali.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me difenderci"/>
          <p:cNvSpPr txBox="1"/>
          <p:nvPr>
            <p:ph type="title"/>
          </p:nvPr>
        </p:nvSpPr>
        <p:spPr>
          <a:prstGeom prst="rect">
            <a:avLst/>
          </a:prstGeom>
        </p:spPr>
        <p:txBody>
          <a:bodyPr/>
          <a:lstStyle/>
          <a:p>
            <a:pPr/>
            <a:r>
              <a:t>Come difenderci</a:t>
            </a:r>
          </a:p>
        </p:txBody>
      </p:sp>
      <p:sp>
        <p:nvSpPr>
          <p:cNvPr id="191" name="Consapevolezza: l'istruzione delle persone sulla rilevazione delle e-mail di phishing è fondamentale. Le persone devono essere consapevoli dei segnali di un potenziale attacco, come errori di ortografia, indirizzi e-mail sospetti o richieste di informazi"/>
          <p:cNvSpPr txBox="1"/>
          <p:nvPr>
            <p:ph type="body" idx="1"/>
          </p:nvPr>
        </p:nvSpPr>
        <p:spPr>
          <a:prstGeom prst="rect">
            <a:avLst/>
          </a:prstGeom>
        </p:spPr>
        <p:txBody>
          <a:bodyPr/>
          <a:lstStyle/>
          <a:p>
            <a:pPr marL="601874" indent="-601874" defTabSz="334263">
              <a:spcBef>
                <a:spcPts val="0"/>
              </a:spcBef>
              <a:buClr>
                <a:srgbClr val="FFFFFF"/>
              </a:buClr>
              <a:buSzPct val="100000"/>
              <a:buChar char="•"/>
              <a:defRPr spc="0" sz="5170"/>
            </a:pPr>
            <a:r>
              <a:rPr b="1">
                <a:solidFill>
                  <a:schemeClr val="accent5"/>
                </a:solidFill>
              </a:rPr>
              <a:t>Consapevolezza</a:t>
            </a:r>
            <a:r>
              <a:t>: l'istruzione delle persone sulla rilevazione delle e-mail di phishing è fondamentale. Le persone devono essere consapevoli dei segnali di un potenziale attacco, come errori di ortografia, indirizzi e-mail sospetti o richieste di informazioni sensibili.</a:t>
            </a:r>
          </a:p>
          <a:p>
            <a:pPr marL="601874" indent="-601874" defTabSz="334263">
              <a:spcBef>
                <a:spcPts val="0"/>
              </a:spcBef>
              <a:buClr>
                <a:srgbClr val="FFFFFF"/>
              </a:buClr>
              <a:buSzPct val="100000"/>
              <a:buChar char="•"/>
              <a:defRPr spc="0" sz="5170"/>
            </a:pPr>
            <a:r>
              <a:rPr b="1">
                <a:solidFill>
                  <a:schemeClr val="accent5"/>
                </a:solidFill>
              </a:rPr>
              <a:t>Verifica delle Fonti</a:t>
            </a:r>
            <a:r>
              <a:t>: le vittime devono verificare attentamente la fonte del messaggio, specialmente quando si tratta di richieste di informazioni sensibili. La verifica può includere contattare direttamente l'azienda o l'organizzazione apparentemente coinvolta.</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ome difenderci"/>
          <p:cNvSpPr txBox="1"/>
          <p:nvPr>
            <p:ph type="title"/>
          </p:nvPr>
        </p:nvSpPr>
        <p:spPr>
          <a:prstGeom prst="rect">
            <a:avLst/>
          </a:prstGeom>
        </p:spPr>
        <p:txBody>
          <a:bodyPr/>
          <a:lstStyle/>
          <a:p>
            <a:pPr/>
            <a:r>
              <a:t>Come difenderci</a:t>
            </a:r>
          </a:p>
        </p:txBody>
      </p:sp>
      <p:sp>
        <p:nvSpPr>
          <p:cNvPr id="194" name="Uso di Filtri Anti-Phishing: l'utilizzo di filtri anti-phishing può aiutare a bloccare e-mail sospette prima che raggiungano le caselle di posta degli utenti.…"/>
          <p:cNvSpPr txBox="1"/>
          <p:nvPr>
            <p:ph type="body" idx="1"/>
          </p:nvPr>
        </p:nvSpPr>
        <p:spPr>
          <a:prstGeom prst="rect">
            <a:avLst/>
          </a:prstGeom>
        </p:spPr>
        <p:txBody>
          <a:bodyPr/>
          <a:lstStyle/>
          <a:p>
            <a:pPr marL="640291" indent="-640291">
              <a:buClr>
                <a:srgbClr val="FFFFFF"/>
              </a:buClr>
              <a:buSzPct val="100000"/>
              <a:buChar char="•"/>
            </a:pPr>
            <a:r>
              <a:rPr b="1">
                <a:solidFill>
                  <a:schemeClr val="accent5"/>
                </a:solidFill>
              </a:rPr>
              <a:t>Uso di Filtri Anti-Phishing</a:t>
            </a:r>
            <a:r>
              <a:t>: l'utilizzo di filtri anti-phishing può aiutare a bloccare e-mail sospette prima che raggiungano le caselle di posta degli utenti. </a:t>
            </a:r>
          </a:p>
          <a:p>
            <a:pPr marL="640291" indent="-640291">
              <a:buClr>
                <a:srgbClr val="FFFFFF"/>
              </a:buClr>
              <a:buSzPct val="100000"/>
              <a:buChar char="•"/>
            </a:pPr>
            <a:r>
              <a:rPr b="1">
                <a:solidFill>
                  <a:schemeClr val="accent5"/>
                </a:solidFill>
              </a:rPr>
              <a:t>Autenticazione Multifattore (MFA)</a:t>
            </a:r>
            <a:r>
              <a:t>: l'implementazione di MFA può aggiungere uno strato di sicurezza, anche se le credenziali vengono compromesse.</a:t>
            </a:r>
          </a:p>
          <a:p>
            <a:pPr marL="640291" indent="-640291">
              <a:buClr>
                <a:srgbClr val="FFFFFF"/>
              </a:buClr>
              <a:buSzPct val="100000"/>
              <a:buChar char="•"/>
            </a:pPr>
            <a:r>
              <a:t> </a:t>
            </a:r>
            <a:r>
              <a:rPr b="1">
                <a:solidFill>
                  <a:schemeClr val="accent5"/>
                </a:solidFill>
              </a:rPr>
              <a:t>I filtri</a:t>
            </a:r>
            <a:r>
              <a:t> : SPF, DKIM, DMARC.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ome riconoscere una mail phishing"/>
          <p:cNvSpPr txBox="1"/>
          <p:nvPr>
            <p:ph type="title"/>
          </p:nvPr>
        </p:nvSpPr>
        <p:spPr>
          <a:xfrm>
            <a:off x="1270000" y="657770"/>
            <a:ext cx="21844001" cy="1562101"/>
          </a:xfrm>
          <a:prstGeom prst="rect">
            <a:avLst/>
          </a:prstGeom>
        </p:spPr>
        <p:txBody>
          <a:bodyPr/>
          <a:lstStyle/>
          <a:p>
            <a:pPr/>
            <a:r>
              <a:t>Come riconoscere una mail phishing</a:t>
            </a:r>
          </a:p>
        </p:txBody>
      </p:sp>
      <p:sp>
        <p:nvSpPr>
          <p:cNvPr id="197" name="Controllare sempre il mittente: quasi sempre nei casi di phishing l’indirizzo e-mail del mittente avrà delle differenze (ortografiche o di dominio della mail). Per esempio potrebbe arrivarvi una mail da &quot;amazon.servizio.clienti@gmail.com&quot; (amazon usa mai"/>
          <p:cNvSpPr txBox="1"/>
          <p:nvPr>
            <p:ph type="body" idx="1"/>
          </p:nvPr>
        </p:nvSpPr>
        <p:spPr>
          <a:prstGeom prst="rect">
            <a:avLst/>
          </a:prstGeom>
        </p:spPr>
        <p:txBody>
          <a:bodyPr/>
          <a:lstStyle/>
          <a:p>
            <a:pPr marL="614680" indent="-614680" defTabSz="792479">
              <a:spcBef>
                <a:spcPts val="2300"/>
              </a:spcBef>
              <a:buClr>
                <a:srgbClr val="FFFFFF"/>
              </a:buClr>
              <a:buSzPct val="100000"/>
              <a:buChar char="•"/>
              <a:defRPr spc="-52" sz="5280"/>
            </a:pPr>
            <a:r>
              <a:rPr b="1">
                <a:solidFill>
                  <a:schemeClr val="accent5"/>
                </a:solidFill>
              </a:rPr>
              <a:t>Controllare sempre il mittente</a:t>
            </a:r>
            <a:r>
              <a:t>: quasi sempre nei casi di phishing l’indirizzo e-mail del mittente avrà delle differenze (ortografiche o di dominio della mail). Per esempio potrebbe arrivarvi una mail da "</a:t>
            </a:r>
            <a:r>
              <a:rPr u="sng">
                <a:hlinkClick r:id="rId2" invalidUrl="" action="" tgtFrame="" tooltip="" history="1" highlightClick="0" endSnd="0"/>
              </a:rPr>
              <a:t>amazon.servizio.clienti@gmail.com</a:t>
            </a:r>
            <a:r>
              <a:t>" (amazon usa mail con il proprio dominio @amazon, quindi eventuali altri indirizzi sono potenzialmente fake) oppure una mail con mittente “</a:t>
            </a:r>
            <a:r>
              <a:rPr u="sng">
                <a:hlinkClick r:id="rId3" invalidUrl="" action="" tgtFrame="" tooltip="" history="1" highlightClick="0" endSnd="0"/>
              </a:rPr>
              <a:t>posteritaliane@gmail.com</a:t>
            </a:r>
            <a:r>
              <a:t>" dove il nome del sito viene leggermente modificato. Nel vostro caso di azienda, dovrete sempre verificare che le mail abbiano come dominio @semoforti.com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me riconoscere una mail phishing"/>
          <p:cNvSpPr txBox="1"/>
          <p:nvPr>
            <p:ph type="title"/>
          </p:nvPr>
        </p:nvSpPr>
        <p:spPr>
          <a:prstGeom prst="rect">
            <a:avLst/>
          </a:prstGeom>
        </p:spPr>
        <p:txBody>
          <a:bodyPr/>
          <a:lstStyle/>
          <a:p>
            <a:pPr/>
            <a:r>
              <a:t>Come riconoscere una mail phishing</a:t>
            </a:r>
          </a:p>
        </p:txBody>
      </p:sp>
      <p:sp>
        <p:nvSpPr>
          <p:cNvPr id="200" name="Ortografia: solitamente nei messaggi di spam ci sono degli errori ortografici, o di grammatica, anche impercettibili a una prima lettura. Spesso si tratta di traduzioni mal fatte, e che comunque richiedono da parte dell’utente un’azione. Verifica bene il"/>
          <p:cNvSpPr txBox="1"/>
          <p:nvPr>
            <p:ph type="body" idx="1"/>
          </p:nvPr>
        </p:nvSpPr>
        <p:spPr>
          <a:prstGeom prst="rect">
            <a:avLst/>
          </a:prstGeom>
        </p:spPr>
        <p:txBody>
          <a:bodyPr/>
          <a:lstStyle/>
          <a:p>
            <a:pPr marL="640291" indent="-640291">
              <a:buClr>
                <a:srgbClr val="FFFFFF"/>
              </a:buClr>
              <a:buSzPct val="100000"/>
              <a:buChar char="•"/>
            </a:pPr>
            <a:r>
              <a:rPr b="1">
                <a:solidFill>
                  <a:schemeClr val="accent5"/>
                </a:solidFill>
              </a:rPr>
              <a:t>Ortografia</a:t>
            </a:r>
            <a:r>
              <a:t>: solitamente nei messaggi di spam ci sono degli errori ortografici, o di grammatica, anche impercettibili a una prima lettura. Spesso si tratta di traduzioni mal fatte, e che comunque richiedono da parte dell’utente un’azione. Verifica bene il testo prima di fare qualsiasi cosa.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