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embeddedFontLst>
    <p:embeddedFont>
      <p:font typeface="Calibri" panose="020F0502020204030204" pitchFamily="34" charset="0"/>
      <p:regular r:id="rId45"/>
      <p:bold r:id="rId46"/>
      <p:italic r:id="rId47"/>
      <p:boldItalic r:id="rId48"/>
    </p:embeddedFont>
    <p:embeddedFont>
      <p:font typeface="Consolas" panose="020B0609020204030204" pitchFamily="49" charset="0"/>
      <p:regular r:id="rId49"/>
      <p:bold r:id="rId50"/>
      <p:italic r:id="rId51"/>
      <p:bold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f37163917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f37163917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02502715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02502715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f37163917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f37163917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4e72f8cbe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4e72f8cbe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e8ad347a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e8ad347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4f37163917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4f37163917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0c4efca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50c4efca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4e8ad347a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4e8ad347a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f3716391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f3716391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502502715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502502715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e72f8cb38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e72f8cb3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50250271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50250271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4f37163917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4f3716391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5025027155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502502715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5025027155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502502715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4f37163917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4f3716391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4e8ad347a9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4e8ad347a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4f37163917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4f37163917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4e8ad347a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4e8ad347a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4e8ad347a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4e8ad347a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4e8ad347a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4e8ad347a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e72f8cb38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e72f8cb38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4f3716391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4f371639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4e8ad347a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4e8ad347a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4e8ad347a9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4e8ad347a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4e8ad347a9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4e8ad347a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4e8ad347a9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4e8ad347a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4f37163917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4f37163917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8ad347a9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8ad347a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4eeee6ef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4eeee6ef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4eeee6efd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4eeee6efd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4eeee6efd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4eeee6efd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e72f8cb38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e72f8cb38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4eeee6efd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4eeee6efd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4f37163917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4f37163917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4f8da8285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4f8da828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4f37163917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4f37163917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4e72f8cb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4e72f8cb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4f37163917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4f3716391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4f37163917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4f37163917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502502715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502502715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accent2"/>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84" name="Google Shape;84;p13"/>
          <p:cNvSpPr txBox="1">
            <a:spLocks noGrp="1"/>
          </p:cNvSpPr>
          <p:nvPr>
            <p:ph type="dt" idx="10"/>
          </p:nvPr>
        </p:nvSpPr>
        <p:spPr>
          <a:xfrm>
            <a:off x="457199" y="4812506"/>
            <a:ext cx="24627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467544" y="4812506"/>
            <a:ext cx="50055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7596336" y="4812506"/>
            <a:ext cx="1090500" cy="2739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science/article/pii/S2666957922000040"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www.openagent.com.au/blog/how-much-extra-value-does-proximity-to-a-train-station-add-to-a-propert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hyperlink" Target="https://wiki.openstreetmap.org/wiki/Tag:station"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insideairbnb.com/get-the-data/"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hyperlink" Target="http://drive.google.com/file/d/1tPJfPiZjU1rAZmdxNBvnIh_EDwFwnAzw/view"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33.jpg"/></Relationships>
</file>

<file path=ppt/slides/_rels/slide38.xml.rels><?xml version="1.0" encoding="UTF-8" standalone="yes"?>
<Relationships xmlns="http://schemas.openxmlformats.org/package/2006/relationships"><Relationship Id="rId3" Type="http://schemas.openxmlformats.org/officeDocument/2006/relationships/hyperlink" Target="http://drive.google.com/file/d/1TXC2JNl0u7-aG49ibLbwP3kbWqQUQ3yO/view"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34.jpg"/></Relationships>
</file>

<file path=ppt/slides/_rels/slide39.xml.rels><?xml version="1.0" encoding="UTF-8" standalone="yes"?>
<Relationships xmlns="http://schemas.openxmlformats.org/package/2006/relationships"><Relationship Id="rId3" Type="http://schemas.openxmlformats.org/officeDocument/2006/relationships/hyperlink" Target="http://drive.google.com/file/d/1nFRd10GghuQBa_1ylV_1B_k6lrX6zobH/view"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3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drive.google.com/file/d/1uqaPvQP-sZqdLEkh6gpiKs7sRgWTohrs/view"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36.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0"/>
        <p:cNvGrpSpPr/>
        <p:nvPr/>
      </p:nvGrpSpPr>
      <p:grpSpPr>
        <a:xfrm>
          <a:off x="0" y="0"/>
          <a:ext cx="0" cy="0"/>
          <a:chOff x="0" y="0"/>
          <a:chExt cx="0" cy="0"/>
        </a:xfrm>
      </p:grpSpPr>
      <p:sp>
        <p:nvSpPr>
          <p:cNvPr id="91" name="Google Shape;91;p14"/>
          <p:cNvSpPr txBox="1"/>
          <p:nvPr/>
        </p:nvSpPr>
        <p:spPr>
          <a:xfrm>
            <a:off x="1666875" y="676050"/>
            <a:ext cx="6304800" cy="727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2400">
                <a:solidFill>
                  <a:srgbClr val="FFFFFF"/>
                </a:solidFill>
                <a:latin typeface="Roboto"/>
                <a:ea typeface="Roboto"/>
                <a:cs typeface="Roboto"/>
                <a:sym typeface="Roboto"/>
              </a:rPr>
              <a:t>Airbnb Price Prediction</a:t>
            </a:r>
            <a:endParaRPr sz="2400">
              <a:solidFill>
                <a:srgbClr val="FFFFFF"/>
              </a:solidFill>
              <a:latin typeface="Roboto"/>
              <a:ea typeface="Roboto"/>
              <a:cs typeface="Roboto"/>
              <a:sym typeface="Roboto"/>
            </a:endParaRPr>
          </a:p>
          <a:p>
            <a:pPr marL="0" lvl="0" indent="0" algn="l" rtl="0">
              <a:spcBef>
                <a:spcPts val="0"/>
              </a:spcBef>
              <a:spcAft>
                <a:spcPts val="0"/>
              </a:spcAft>
              <a:buNone/>
            </a:pPr>
            <a:r>
              <a:rPr lang="en" sz="1000">
                <a:solidFill>
                  <a:srgbClr val="FFFFFF"/>
                </a:solidFill>
                <a:latin typeface="Roboto"/>
                <a:ea typeface="Roboto"/>
                <a:cs typeface="Roboto"/>
                <a:sym typeface="Roboto"/>
              </a:rPr>
              <a:t>Big Data Project</a:t>
            </a:r>
            <a:endParaRPr sz="1000">
              <a:solidFill>
                <a:srgbClr val="FFFFFF"/>
              </a:solidFill>
              <a:latin typeface="Roboto"/>
              <a:ea typeface="Roboto"/>
              <a:cs typeface="Roboto"/>
              <a:sym typeface="Roboto"/>
            </a:endParaRPr>
          </a:p>
          <a:p>
            <a:pPr marL="0" lvl="0" indent="0" algn="l" rtl="0">
              <a:spcBef>
                <a:spcPts val="0"/>
              </a:spcBef>
              <a:spcAft>
                <a:spcPts val="0"/>
              </a:spcAft>
              <a:buNone/>
            </a:pPr>
            <a:endParaRPr sz="900">
              <a:solidFill>
                <a:srgbClr val="FFFFFF"/>
              </a:solidFill>
              <a:latin typeface="Roboto"/>
              <a:ea typeface="Roboto"/>
              <a:cs typeface="Roboto"/>
              <a:sym typeface="Roboto"/>
            </a:endParaRPr>
          </a:p>
          <a:p>
            <a:pPr marL="0" lvl="0" indent="0" algn="l" rtl="0">
              <a:spcBef>
                <a:spcPts val="0"/>
              </a:spcBef>
              <a:spcAft>
                <a:spcPts val="0"/>
              </a:spcAft>
              <a:buNone/>
            </a:pPr>
            <a:endParaRPr sz="2400">
              <a:solidFill>
                <a:srgbClr val="FFFFFF"/>
              </a:solidFill>
              <a:latin typeface="Roboto"/>
              <a:ea typeface="Roboto"/>
              <a:cs typeface="Roboto"/>
              <a:sym typeface="Roboto"/>
            </a:endParaRPr>
          </a:p>
          <a:p>
            <a:pPr marL="0" lvl="0" indent="0" algn="l" rtl="0">
              <a:spcBef>
                <a:spcPts val="0"/>
              </a:spcBef>
              <a:spcAft>
                <a:spcPts val="0"/>
              </a:spcAft>
              <a:buNone/>
            </a:pPr>
            <a:r>
              <a:rPr lang="en" sz="1600">
                <a:solidFill>
                  <a:srgbClr val="FFFFFF"/>
                </a:solidFill>
                <a:latin typeface="Roboto"/>
                <a:ea typeface="Roboto"/>
                <a:cs typeface="Roboto"/>
                <a:sym typeface="Roboto"/>
              </a:rPr>
              <a:t>A.Y. 2022-2023</a:t>
            </a:r>
            <a:endParaRPr sz="4300">
              <a:solidFill>
                <a:srgbClr val="FFFFFF"/>
              </a:solidFill>
              <a:latin typeface="Roboto"/>
              <a:ea typeface="Roboto"/>
              <a:cs typeface="Roboto"/>
              <a:sym typeface="Roboto"/>
            </a:endParaRPr>
          </a:p>
        </p:txBody>
      </p:sp>
      <p:sp>
        <p:nvSpPr>
          <p:cNvPr id="92" name="Google Shape;92;p14"/>
          <p:cNvSpPr txBox="1"/>
          <p:nvPr/>
        </p:nvSpPr>
        <p:spPr>
          <a:xfrm>
            <a:off x="6940425" y="4201400"/>
            <a:ext cx="1605600" cy="646500"/>
          </a:xfrm>
          <a:prstGeom prst="rect">
            <a:avLst/>
          </a:prstGeom>
          <a:noFill/>
          <a:ln>
            <a:noFill/>
          </a:ln>
        </p:spPr>
        <p:txBody>
          <a:bodyPr spcFirstLastPara="1" wrap="square" lIns="91425" tIns="45700" rIns="91425" bIns="45700" anchor="t" anchorCtr="0">
            <a:noAutofit/>
          </a:bodyPr>
          <a:lstStyle/>
          <a:p>
            <a:pPr marL="0" lvl="0" indent="0" algn="l" rtl="0">
              <a:spcBef>
                <a:spcPts val="240"/>
              </a:spcBef>
              <a:spcAft>
                <a:spcPts val="0"/>
              </a:spcAft>
              <a:buNone/>
            </a:pPr>
            <a:r>
              <a:rPr lang="en">
                <a:solidFill>
                  <a:srgbClr val="FFFFFF"/>
                </a:solidFill>
                <a:latin typeface="Roboto"/>
                <a:ea typeface="Roboto"/>
                <a:cs typeface="Roboto"/>
                <a:sym typeface="Roboto"/>
              </a:rPr>
              <a:t>Alessio Lucciola</a:t>
            </a:r>
            <a:endParaRPr>
              <a:solidFill>
                <a:srgbClr val="FFFFFF"/>
              </a:solidFill>
              <a:latin typeface="Roboto"/>
              <a:ea typeface="Roboto"/>
              <a:cs typeface="Roboto"/>
              <a:sym typeface="Roboto"/>
            </a:endParaRPr>
          </a:p>
          <a:p>
            <a:pPr marL="0" lvl="0" indent="0" algn="l" rtl="0">
              <a:spcBef>
                <a:spcPts val="240"/>
              </a:spcBef>
              <a:spcAft>
                <a:spcPts val="0"/>
              </a:spcAft>
              <a:buNone/>
            </a:pPr>
            <a:r>
              <a:rPr lang="en">
                <a:solidFill>
                  <a:srgbClr val="FFFFFF"/>
                </a:solidFill>
                <a:latin typeface="Roboto"/>
                <a:ea typeface="Roboto"/>
                <a:cs typeface="Roboto"/>
                <a:sym typeface="Roboto"/>
              </a:rPr>
              <a:t>Matr. 1823638</a:t>
            </a:r>
            <a:endParaRPr>
              <a:solidFill>
                <a:srgbClr val="FFFFFF"/>
              </a:solidFill>
              <a:latin typeface="Roboto"/>
              <a:ea typeface="Roboto"/>
              <a:cs typeface="Roboto"/>
              <a:sym typeface="Roboto"/>
            </a:endParaRPr>
          </a:p>
          <a:p>
            <a:pPr marL="0" lvl="0" indent="0" algn="l" rtl="0">
              <a:spcBef>
                <a:spcPts val="240"/>
              </a:spcBef>
              <a:spcAft>
                <a:spcPts val="0"/>
              </a:spcAft>
              <a:buNone/>
            </a:pPr>
            <a:endParaRPr sz="2100">
              <a:solidFill>
                <a:srgbClr val="FFFFFF"/>
              </a:solidFill>
              <a:latin typeface="Roboto"/>
              <a:ea typeface="Roboto"/>
              <a:cs typeface="Roboto"/>
              <a:sym typeface="Roboto"/>
            </a:endParaRPr>
          </a:p>
        </p:txBody>
      </p:sp>
      <p:sp>
        <p:nvSpPr>
          <p:cNvPr id="93" name="Google Shape;93;p14"/>
          <p:cNvSpPr txBox="1"/>
          <p:nvPr/>
        </p:nvSpPr>
        <p:spPr>
          <a:xfrm>
            <a:off x="1666875" y="2069350"/>
            <a:ext cx="6924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FFFFFF"/>
                </a:solidFill>
                <a:latin typeface="Calibri"/>
                <a:ea typeface="Calibri"/>
                <a:cs typeface="Calibri"/>
                <a:sym typeface="Calibri"/>
              </a:rPr>
              <a:t>Faculty of Ingegneria dell'informazione, informatica e statistica</a:t>
            </a:r>
            <a:endParaRPr sz="15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FFFFFF"/>
                </a:solidFill>
                <a:latin typeface="Calibri"/>
                <a:ea typeface="Calibri"/>
                <a:cs typeface="Calibri"/>
                <a:sym typeface="Calibri"/>
              </a:rPr>
              <a:t>Department of Informatica</a:t>
            </a:r>
            <a:endParaRPr sz="13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2</a:t>
            </a:r>
            <a:endParaRPr/>
          </a:p>
        </p:txBody>
      </p:sp>
      <p:sp>
        <p:nvSpPr>
          <p:cNvPr id="161" name="Google Shape;161;p23"/>
          <p:cNvSpPr txBox="1">
            <a:spLocks noGrp="1"/>
          </p:cNvSpPr>
          <p:nvPr>
            <p:ph type="body" idx="1"/>
          </p:nvPr>
        </p:nvSpPr>
        <p:spPr>
          <a:xfrm>
            <a:off x="311700" y="1229975"/>
            <a:ext cx="8044500" cy="6078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en" b="1"/>
              <a:t>Amenities</a:t>
            </a:r>
            <a:r>
              <a:rPr lang="en"/>
              <a:t>: Represented by a list of strings. They were not unique so I had to categorize them first and add them as different features.</a:t>
            </a:r>
            <a:endParaRPr/>
          </a:p>
        </p:txBody>
      </p:sp>
      <p:sp>
        <p:nvSpPr>
          <p:cNvPr id="162" name="Google Shape;162;p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63" name="Google Shape;163;p23"/>
          <p:cNvPicPr preferRelativeResize="0"/>
          <p:nvPr/>
        </p:nvPicPr>
        <p:blipFill rotWithShape="1">
          <a:blip r:embed="rId3">
            <a:alphaModFix/>
          </a:blip>
          <a:srcRect r="31384" b="33101"/>
          <a:stretch/>
        </p:blipFill>
        <p:spPr>
          <a:xfrm>
            <a:off x="362150" y="1837775"/>
            <a:ext cx="2202451" cy="2759300"/>
          </a:xfrm>
          <a:prstGeom prst="rect">
            <a:avLst/>
          </a:prstGeom>
          <a:noFill/>
          <a:ln>
            <a:noFill/>
          </a:ln>
          <a:effectLst>
            <a:outerShdw blurRad="57150" dist="19050" dir="5400000" algn="bl" rotWithShape="0">
              <a:srgbClr val="000000"/>
            </a:outerShdw>
          </a:effectLst>
        </p:spPr>
      </p:pic>
      <p:cxnSp>
        <p:nvCxnSpPr>
          <p:cNvPr id="164" name="Google Shape;164;p23"/>
          <p:cNvCxnSpPr>
            <a:stCxn id="163" idx="3"/>
            <a:endCxn id="165" idx="1"/>
          </p:cNvCxnSpPr>
          <p:nvPr/>
        </p:nvCxnSpPr>
        <p:spPr>
          <a:xfrm>
            <a:off x="2564601" y="3217425"/>
            <a:ext cx="497400" cy="0"/>
          </a:xfrm>
          <a:prstGeom prst="straightConnector1">
            <a:avLst/>
          </a:prstGeom>
          <a:noFill/>
          <a:ln w="9525" cap="flat" cmpd="sng">
            <a:solidFill>
              <a:schemeClr val="dk2"/>
            </a:solidFill>
            <a:prstDash val="solid"/>
            <a:round/>
            <a:headEnd type="none" w="med" len="med"/>
            <a:tailEnd type="stealth" w="med" len="med"/>
          </a:ln>
        </p:spPr>
      </p:cxnSp>
      <p:pic>
        <p:nvPicPr>
          <p:cNvPr id="165" name="Google Shape;165;p23"/>
          <p:cNvPicPr preferRelativeResize="0"/>
          <p:nvPr/>
        </p:nvPicPr>
        <p:blipFill>
          <a:blip r:embed="rId4">
            <a:alphaModFix/>
          </a:blip>
          <a:stretch>
            <a:fillRect/>
          </a:stretch>
        </p:blipFill>
        <p:spPr>
          <a:xfrm>
            <a:off x="3061963" y="1956700"/>
            <a:ext cx="2138025" cy="2521450"/>
          </a:xfrm>
          <a:prstGeom prst="rect">
            <a:avLst/>
          </a:prstGeom>
          <a:noFill/>
          <a:ln>
            <a:noFill/>
          </a:ln>
          <a:effectLst>
            <a:outerShdw blurRad="57150" dist="19050" dir="5400000" algn="bl" rotWithShape="0">
              <a:srgbClr val="000000"/>
            </a:outerShdw>
          </a:effectLst>
        </p:spPr>
      </p:pic>
      <p:sp>
        <p:nvSpPr>
          <p:cNvPr id="166" name="Google Shape;166;p23"/>
          <p:cNvSpPr txBox="1"/>
          <p:nvPr/>
        </p:nvSpPr>
        <p:spPr>
          <a:xfrm>
            <a:off x="815150" y="4686450"/>
            <a:ext cx="1386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Initial list of amenities</a:t>
            </a:r>
            <a:endParaRPr sz="900">
              <a:latin typeface="Roboto"/>
              <a:ea typeface="Roboto"/>
              <a:cs typeface="Roboto"/>
              <a:sym typeface="Roboto"/>
            </a:endParaRPr>
          </a:p>
        </p:txBody>
      </p:sp>
      <p:sp>
        <p:nvSpPr>
          <p:cNvPr id="167" name="Google Shape;167;p23"/>
          <p:cNvSpPr txBox="1"/>
          <p:nvPr/>
        </p:nvSpPr>
        <p:spPr>
          <a:xfrm>
            <a:off x="3061925" y="4686450"/>
            <a:ext cx="21381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Counted the most common amenities</a:t>
            </a:r>
            <a:endParaRPr sz="9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2</a:t>
            </a:r>
            <a:endParaRPr/>
          </a:p>
        </p:txBody>
      </p:sp>
      <p:sp>
        <p:nvSpPr>
          <p:cNvPr id="173" name="Google Shape;173;p24"/>
          <p:cNvSpPr txBox="1">
            <a:spLocks noGrp="1"/>
          </p:cNvSpPr>
          <p:nvPr>
            <p:ph type="body" idx="1"/>
          </p:nvPr>
        </p:nvSpPr>
        <p:spPr>
          <a:xfrm>
            <a:off x="311700" y="1229975"/>
            <a:ext cx="8044500" cy="6078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en" b="1"/>
              <a:t>Amenities</a:t>
            </a:r>
            <a:r>
              <a:rPr lang="en"/>
              <a:t>: Represented by a list of strings. They were not unique so I had to categorize them first and add them as different features.</a:t>
            </a:r>
            <a:endParaRPr/>
          </a:p>
        </p:txBody>
      </p:sp>
      <p:pic>
        <p:nvPicPr>
          <p:cNvPr id="174" name="Google Shape;174;p24"/>
          <p:cNvPicPr preferRelativeResize="0"/>
          <p:nvPr/>
        </p:nvPicPr>
        <p:blipFill rotWithShape="1">
          <a:blip r:embed="rId3">
            <a:alphaModFix/>
          </a:blip>
          <a:srcRect r="31384" b="33101"/>
          <a:stretch/>
        </p:blipFill>
        <p:spPr>
          <a:xfrm>
            <a:off x="362150" y="1837775"/>
            <a:ext cx="2202451" cy="2759300"/>
          </a:xfrm>
          <a:prstGeom prst="rect">
            <a:avLst/>
          </a:prstGeom>
          <a:noFill/>
          <a:ln>
            <a:noFill/>
          </a:ln>
          <a:effectLst>
            <a:outerShdw blurRad="57150" dist="19050" dir="5400000" algn="bl" rotWithShape="0">
              <a:srgbClr val="000000"/>
            </a:outerShdw>
          </a:effectLst>
        </p:spPr>
      </p:pic>
      <p:cxnSp>
        <p:nvCxnSpPr>
          <p:cNvPr id="175" name="Google Shape;175;p24"/>
          <p:cNvCxnSpPr>
            <a:stCxn id="174" idx="3"/>
            <a:endCxn id="176" idx="1"/>
          </p:cNvCxnSpPr>
          <p:nvPr/>
        </p:nvCxnSpPr>
        <p:spPr>
          <a:xfrm>
            <a:off x="2564601" y="3217425"/>
            <a:ext cx="497400" cy="0"/>
          </a:xfrm>
          <a:prstGeom prst="straightConnector1">
            <a:avLst/>
          </a:prstGeom>
          <a:noFill/>
          <a:ln w="9525" cap="flat" cmpd="sng">
            <a:solidFill>
              <a:schemeClr val="dk2"/>
            </a:solidFill>
            <a:prstDash val="solid"/>
            <a:round/>
            <a:headEnd type="none" w="med" len="med"/>
            <a:tailEnd type="stealth" w="med" len="med"/>
          </a:ln>
        </p:spPr>
      </p:cxnSp>
      <p:cxnSp>
        <p:nvCxnSpPr>
          <p:cNvPr id="177" name="Google Shape;177;p24"/>
          <p:cNvCxnSpPr/>
          <p:nvPr/>
        </p:nvCxnSpPr>
        <p:spPr>
          <a:xfrm>
            <a:off x="5124725" y="3217425"/>
            <a:ext cx="593700" cy="0"/>
          </a:xfrm>
          <a:prstGeom prst="straightConnector1">
            <a:avLst/>
          </a:prstGeom>
          <a:noFill/>
          <a:ln w="9525" cap="flat" cmpd="sng">
            <a:solidFill>
              <a:schemeClr val="dk2"/>
            </a:solidFill>
            <a:prstDash val="solid"/>
            <a:round/>
            <a:headEnd type="none" w="med" len="med"/>
            <a:tailEnd type="stealth" w="med" len="med"/>
          </a:ln>
        </p:spPr>
      </p:cxnSp>
      <p:sp>
        <p:nvSpPr>
          <p:cNvPr id="178" name="Google Shape;178;p2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176" name="Google Shape;176;p24"/>
          <p:cNvPicPr preferRelativeResize="0"/>
          <p:nvPr/>
        </p:nvPicPr>
        <p:blipFill>
          <a:blip r:embed="rId4">
            <a:alphaModFix/>
          </a:blip>
          <a:stretch>
            <a:fillRect/>
          </a:stretch>
        </p:blipFill>
        <p:spPr>
          <a:xfrm>
            <a:off x="3061963" y="1956700"/>
            <a:ext cx="2138025" cy="2521450"/>
          </a:xfrm>
          <a:prstGeom prst="rect">
            <a:avLst/>
          </a:prstGeom>
          <a:noFill/>
          <a:ln>
            <a:noFill/>
          </a:ln>
          <a:effectLst>
            <a:outerShdw blurRad="57150" dist="19050" dir="5400000" algn="bl" rotWithShape="0">
              <a:srgbClr val="000000"/>
            </a:outerShdw>
          </a:effectLst>
        </p:spPr>
      </p:pic>
      <p:pic>
        <p:nvPicPr>
          <p:cNvPr id="179" name="Google Shape;179;p24"/>
          <p:cNvPicPr preferRelativeResize="0"/>
          <p:nvPr/>
        </p:nvPicPr>
        <p:blipFill>
          <a:blip r:embed="rId5">
            <a:alphaModFix/>
          </a:blip>
          <a:stretch>
            <a:fillRect/>
          </a:stretch>
        </p:blipFill>
        <p:spPr>
          <a:xfrm>
            <a:off x="5697350" y="2133624"/>
            <a:ext cx="3068262" cy="2221737"/>
          </a:xfrm>
          <a:prstGeom prst="rect">
            <a:avLst/>
          </a:prstGeom>
          <a:noFill/>
          <a:ln>
            <a:noFill/>
          </a:ln>
          <a:effectLst>
            <a:outerShdw blurRad="57150" dist="19050" dir="5400000" algn="bl" rotWithShape="0">
              <a:srgbClr val="000000"/>
            </a:outerShdw>
          </a:effectLst>
        </p:spPr>
      </p:pic>
      <p:sp>
        <p:nvSpPr>
          <p:cNvPr id="180" name="Google Shape;180;p24"/>
          <p:cNvSpPr txBox="1"/>
          <p:nvPr/>
        </p:nvSpPr>
        <p:spPr>
          <a:xfrm>
            <a:off x="815150" y="4686450"/>
            <a:ext cx="1386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Initial list of amenities</a:t>
            </a:r>
            <a:endParaRPr sz="900">
              <a:latin typeface="Roboto"/>
              <a:ea typeface="Roboto"/>
              <a:cs typeface="Roboto"/>
              <a:sym typeface="Roboto"/>
            </a:endParaRPr>
          </a:p>
        </p:txBody>
      </p:sp>
      <p:sp>
        <p:nvSpPr>
          <p:cNvPr id="181" name="Google Shape;181;p24"/>
          <p:cNvSpPr txBox="1"/>
          <p:nvPr/>
        </p:nvSpPr>
        <p:spPr>
          <a:xfrm>
            <a:off x="3061925" y="4686450"/>
            <a:ext cx="21381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Counted the most common amenities</a:t>
            </a:r>
            <a:endParaRPr sz="900">
              <a:latin typeface="Roboto"/>
              <a:ea typeface="Roboto"/>
              <a:cs typeface="Roboto"/>
              <a:sym typeface="Roboto"/>
            </a:endParaRPr>
          </a:p>
        </p:txBody>
      </p:sp>
      <p:sp>
        <p:nvSpPr>
          <p:cNvPr id="182" name="Google Shape;182;p24"/>
          <p:cNvSpPr txBox="1"/>
          <p:nvPr/>
        </p:nvSpPr>
        <p:spPr>
          <a:xfrm>
            <a:off x="6237725" y="4686450"/>
            <a:ext cx="19875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Categorization of the amenities</a:t>
            </a:r>
            <a:endParaRPr sz="9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2</a:t>
            </a:r>
            <a:endParaRPr/>
          </a:p>
        </p:txBody>
      </p:sp>
      <p:sp>
        <p:nvSpPr>
          <p:cNvPr id="188" name="Google Shape;188;p25"/>
          <p:cNvSpPr txBox="1">
            <a:spLocks noGrp="1"/>
          </p:cNvSpPr>
          <p:nvPr>
            <p:ph type="body" idx="1"/>
          </p:nvPr>
        </p:nvSpPr>
        <p:spPr>
          <a:xfrm>
            <a:off x="311700" y="1229975"/>
            <a:ext cx="8044500" cy="6078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en" b="1"/>
              <a:t>Amenities</a:t>
            </a:r>
            <a:r>
              <a:rPr lang="en"/>
              <a:t>: Represented by a list of strings. They were not unique so I had to categorize them first and add them as different features.</a:t>
            </a:r>
            <a:endParaRPr/>
          </a:p>
        </p:txBody>
      </p:sp>
      <p:sp>
        <p:nvSpPr>
          <p:cNvPr id="189" name="Google Shape;189;p2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190" name="Google Shape;190;p25"/>
          <p:cNvPicPr preferRelativeResize="0"/>
          <p:nvPr/>
        </p:nvPicPr>
        <p:blipFill rotWithShape="1">
          <a:blip r:embed="rId3">
            <a:alphaModFix/>
          </a:blip>
          <a:srcRect r="31384" b="33101"/>
          <a:stretch/>
        </p:blipFill>
        <p:spPr>
          <a:xfrm>
            <a:off x="362150" y="1837775"/>
            <a:ext cx="2202451" cy="2759300"/>
          </a:xfrm>
          <a:prstGeom prst="rect">
            <a:avLst/>
          </a:prstGeom>
          <a:noFill/>
          <a:ln>
            <a:noFill/>
          </a:ln>
          <a:effectLst>
            <a:outerShdw blurRad="57150" dist="19050" dir="5400000" algn="bl" rotWithShape="0">
              <a:srgbClr val="000000"/>
            </a:outerShdw>
          </a:effectLst>
        </p:spPr>
      </p:pic>
      <p:cxnSp>
        <p:nvCxnSpPr>
          <p:cNvPr id="191" name="Google Shape;191;p25"/>
          <p:cNvCxnSpPr>
            <a:stCxn id="190" idx="3"/>
          </p:cNvCxnSpPr>
          <p:nvPr/>
        </p:nvCxnSpPr>
        <p:spPr>
          <a:xfrm>
            <a:off x="2564601" y="3217425"/>
            <a:ext cx="497400" cy="0"/>
          </a:xfrm>
          <a:prstGeom prst="straightConnector1">
            <a:avLst/>
          </a:prstGeom>
          <a:noFill/>
          <a:ln w="9525" cap="flat" cmpd="sng">
            <a:solidFill>
              <a:schemeClr val="dk2"/>
            </a:solidFill>
            <a:prstDash val="solid"/>
            <a:round/>
            <a:headEnd type="none" w="med" len="med"/>
            <a:tailEnd type="stealth" w="med" len="med"/>
          </a:ln>
        </p:spPr>
      </p:cxnSp>
      <p:sp>
        <p:nvSpPr>
          <p:cNvPr id="192" name="Google Shape;192;p25"/>
          <p:cNvSpPr txBox="1"/>
          <p:nvPr/>
        </p:nvSpPr>
        <p:spPr>
          <a:xfrm>
            <a:off x="815150" y="4686450"/>
            <a:ext cx="1386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Initial list of amenities</a:t>
            </a:r>
            <a:endParaRPr sz="900">
              <a:latin typeface="Roboto"/>
              <a:ea typeface="Roboto"/>
              <a:cs typeface="Roboto"/>
              <a:sym typeface="Roboto"/>
            </a:endParaRPr>
          </a:p>
        </p:txBody>
      </p:sp>
      <p:pic>
        <p:nvPicPr>
          <p:cNvPr id="193" name="Google Shape;193;p25"/>
          <p:cNvPicPr preferRelativeResize="0"/>
          <p:nvPr/>
        </p:nvPicPr>
        <p:blipFill rotWithShape="1">
          <a:blip r:embed="rId4">
            <a:alphaModFix/>
          </a:blip>
          <a:srcRect r="15768"/>
          <a:stretch/>
        </p:blipFill>
        <p:spPr>
          <a:xfrm>
            <a:off x="3062000" y="2171513"/>
            <a:ext cx="5499001" cy="2091824"/>
          </a:xfrm>
          <a:prstGeom prst="rect">
            <a:avLst/>
          </a:prstGeom>
          <a:noFill/>
          <a:ln>
            <a:noFill/>
          </a:ln>
          <a:effectLst>
            <a:outerShdw blurRad="57150" dist="19050" dir="5400000" algn="bl" rotWithShape="0">
              <a:srgbClr val="000000"/>
            </a:outerShdw>
          </a:effectLst>
        </p:spPr>
      </p:pic>
      <p:sp>
        <p:nvSpPr>
          <p:cNvPr id="194" name="Google Shape;194;p25"/>
          <p:cNvSpPr txBox="1"/>
          <p:nvPr/>
        </p:nvSpPr>
        <p:spPr>
          <a:xfrm>
            <a:off x="3451375" y="4617150"/>
            <a:ext cx="4808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Added 22 new columns (one for category) and filled them with booleans: 1 if the amenity is in the accommodation, 0 otherwise</a:t>
            </a:r>
            <a:endParaRPr sz="9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3</a:t>
            </a:r>
            <a:endParaRPr/>
          </a:p>
        </p:txBody>
      </p:sp>
      <p:sp>
        <p:nvSpPr>
          <p:cNvPr id="200" name="Google Shape;200;p26"/>
          <p:cNvSpPr txBox="1">
            <a:spLocks noGrp="1"/>
          </p:cNvSpPr>
          <p:nvPr>
            <p:ph type="body" idx="1"/>
          </p:nvPr>
        </p:nvSpPr>
        <p:spPr>
          <a:xfrm>
            <a:off x="311700" y="1229975"/>
            <a:ext cx="8182500" cy="460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b="1"/>
              <a:t>Host verifications</a:t>
            </a:r>
            <a:r>
              <a:rPr lang="en"/>
              <a:t>: Same as the amenities.</a:t>
            </a:r>
            <a:endParaRPr/>
          </a:p>
        </p:txBody>
      </p:sp>
      <p:pic>
        <p:nvPicPr>
          <p:cNvPr id="201" name="Google Shape;201;p26"/>
          <p:cNvPicPr preferRelativeResize="0"/>
          <p:nvPr/>
        </p:nvPicPr>
        <p:blipFill rotWithShape="1">
          <a:blip r:embed="rId3">
            <a:alphaModFix/>
          </a:blip>
          <a:srcRect t="1710" r="41051"/>
          <a:stretch/>
        </p:blipFill>
        <p:spPr>
          <a:xfrm>
            <a:off x="1140300" y="1656425"/>
            <a:ext cx="1982800" cy="2994050"/>
          </a:xfrm>
          <a:prstGeom prst="rect">
            <a:avLst/>
          </a:prstGeom>
          <a:noFill/>
          <a:ln>
            <a:noFill/>
          </a:ln>
          <a:effectLst>
            <a:outerShdw blurRad="57150" dist="19050" dir="5400000" algn="bl" rotWithShape="0">
              <a:srgbClr val="000000"/>
            </a:outerShdw>
          </a:effectLst>
        </p:spPr>
      </p:pic>
      <p:cxnSp>
        <p:nvCxnSpPr>
          <p:cNvPr id="202" name="Google Shape;202;p26"/>
          <p:cNvCxnSpPr>
            <a:stCxn id="201" idx="3"/>
            <a:endCxn id="203" idx="1"/>
          </p:cNvCxnSpPr>
          <p:nvPr/>
        </p:nvCxnSpPr>
        <p:spPr>
          <a:xfrm>
            <a:off x="3123100" y="3153450"/>
            <a:ext cx="1334700" cy="0"/>
          </a:xfrm>
          <a:prstGeom prst="straightConnector1">
            <a:avLst/>
          </a:prstGeom>
          <a:noFill/>
          <a:ln w="9525" cap="flat" cmpd="sng">
            <a:solidFill>
              <a:schemeClr val="dk2"/>
            </a:solidFill>
            <a:prstDash val="solid"/>
            <a:round/>
            <a:headEnd type="none" w="med" len="med"/>
            <a:tailEnd type="triangle" w="med" len="med"/>
          </a:ln>
        </p:spPr>
      </p:cxnSp>
      <p:sp>
        <p:nvSpPr>
          <p:cNvPr id="204" name="Google Shape;204;p2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205" name="Google Shape;205;p26"/>
          <p:cNvSpPr txBox="1"/>
          <p:nvPr/>
        </p:nvSpPr>
        <p:spPr>
          <a:xfrm>
            <a:off x="1272350" y="4684525"/>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Initial host_verifications list</a:t>
            </a:r>
            <a:endParaRPr sz="900">
              <a:latin typeface="Roboto"/>
              <a:ea typeface="Roboto"/>
              <a:cs typeface="Roboto"/>
              <a:sym typeface="Roboto"/>
            </a:endParaRPr>
          </a:p>
        </p:txBody>
      </p:sp>
      <p:pic>
        <p:nvPicPr>
          <p:cNvPr id="206" name="Google Shape;206;p26"/>
          <p:cNvPicPr preferRelativeResize="0"/>
          <p:nvPr/>
        </p:nvPicPr>
        <p:blipFill>
          <a:blip r:embed="rId4">
            <a:alphaModFix/>
          </a:blip>
          <a:stretch>
            <a:fillRect/>
          </a:stretch>
        </p:blipFill>
        <p:spPr>
          <a:xfrm>
            <a:off x="4457813" y="1623100"/>
            <a:ext cx="3386468" cy="2994049"/>
          </a:xfrm>
          <a:prstGeom prst="rect">
            <a:avLst/>
          </a:prstGeom>
          <a:noFill/>
          <a:ln>
            <a:noFill/>
          </a:ln>
          <a:effectLst>
            <a:outerShdw blurRad="57150" dist="19050" dir="5400000" algn="bl" rotWithShape="0">
              <a:srgbClr val="000000"/>
            </a:outerShdw>
          </a:effectLst>
        </p:spPr>
      </p:pic>
      <p:sp>
        <p:nvSpPr>
          <p:cNvPr id="207" name="Google Shape;207;p26"/>
          <p:cNvSpPr txBox="1"/>
          <p:nvPr/>
        </p:nvSpPr>
        <p:spPr>
          <a:xfrm>
            <a:off x="4136388" y="4617150"/>
            <a:ext cx="4029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Added 3 new columns (one for verification method) and filled them with booleans: 1 if host is verified with that method, 0 otherwise</a:t>
            </a:r>
            <a:endParaRPr sz="9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4</a:t>
            </a:r>
            <a:endParaRPr/>
          </a:p>
        </p:txBody>
      </p:sp>
      <p:sp>
        <p:nvSpPr>
          <p:cNvPr id="213" name="Google Shape;213;p27"/>
          <p:cNvSpPr txBox="1">
            <a:spLocks noGrp="1"/>
          </p:cNvSpPr>
          <p:nvPr>
            <p:ph type="body" idx="1"/>
          </p:nvPr>
        </p:nvSpPr>
        <p:spPr>
          <a:xfrm>
            <a:off x="311700" y="1229975"/>
            <a:ext cx="8238900" cy="708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b="1"/>
              <a:t>Bathrooms</a:t>
            </a:r>
            <a:r>
              <a:rPr lang="en"/>
              <a:t>: Represented by a string with number of bathrooms and optionally, the information if they were shared or private.</a:t>
            </a:r>
            <a:endParaRPr/>
          </a:p>
        </p:txBody>
      </p:sp>
      <p:pic>
        <p:nvPicPr>
          <p:cNvPr id="214" name="Google Shape;214;p27"/>
          <p:cNvPicPr preferRelativeResize="0"/>
          <p:nvPr/>
        </p:nvPicPr>
        <p:blipFill>
          <a:blip r:embed="rId3">
            <a:alphaModFix/>
          </a:blip>
          <a:stretch>
            <a:fillRect/>
          </a:stretch>
        </p:blipFill>
        <p:spPr>
          <a:xfrm>
            <a:off x="1192625" y="1938275"/>
            <a:ext cx="2053657" cy="2746250"/>
          </a:xfrm>
          <a:prstGeom prst="rect">
            <a:avLst/>
          </a:prstGeom>
          <a:noFill/>
          <a:ln>
            <a:noFill/>
          </a:ln>
          <a:effectLst>
            <a:outerShdw blurRad="57150" dist="19050" dir="5400000" algn="bl" rotWithShape="0">
              <a:srgbClr val="000000"/>
            </a:outerShdw>
          </a:effectLst>
        </p:spPr>
      </p:pic>
      <p:cxnSp>
        <p:nvCxnSpPr>
          <p:cNvPr id="215" name="Google Shape;215;p27"/>
          <p:cNvCxnSpPr>
            <a:stCxn id="214" idx="3"/>
            <a:endCxn id="216" idx="1"/>
          </p:cNvCxnSpPr>
          <p:nvPr/>
        </p:nvCxnSpPr>
        <p:spPr>
          <a:xfrm>
            <a:off x="3246282" y="3311400"/>
            <a:ext cx="1671000" cy="0"/>
          </a:xfrm>
          <a:prstGeom prst="straightConnector1">
            <a:avLst/>
          </a:prstGeom>
          <a:noFill/>
          <a:ln w="9525" cap="flat" cmpd="sng">
            <a:solidFill>
              <a:schemeClr val="dk2"/>
            </a:solidFill>
            <a:prstDash val="solid"/>
            <a:round/>
            <a:headEnd type="none" w="med" len="med"/>
            <a:tailEnd type="triangle" w="med" len="med"/>
          </a:ln>
        </p:spPr>
      </p:cxnSp>
      <p:sp>
        <p:nvSpPr>
          <p:cNvPr id="217" name="Google Shape;217;p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218" name="Google Shape;218;p27"/>
          <p:cNvSpPr txBox="1"/>
          <p:nvPr/>
        </p:nvSpPr>
        <p:spPr>
          <a:xfrm>
            <a:off x="1360100" y="4686450"/>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Initial bathroom_text column</a:t>
            </a:r>
            <a:endParaRPr sz="900">
              <a:latin typeface="Roboto"/>
              <a:ea typeface="Roboto"/>
              <a:cs typeface="Roboto"/>
              <a:sym typeface="Roboto"/>
            </a:endParaRPr>
          </a:p>
        </p:txBody>
      </p:sp>
      <p:pic>
        <p:nvPicPr>
          <p:cNvPr id="216" name="Google Shape;216;p27"/>
          <p:cNvPicPr preferRelativeResize="0"/>
          <p:nvPr/>
        </p:nvPicPr>
        <p:blipFill>
          <a:blip r:embed="rId4">
            <a:alphaModFix/>
          </a:blip>
          <a:stretch>
            <a:fillRect/>
          </a:stretch>
        </p:blipFill>
        <p:spPr>
          <a:xfrm>
            <a:off x="4917175" y="1938275"/>
            <a:ext cx="2552324" cy="2746250"/>
          </a:xfrm>
          <a:prstGeom prst="rect">
            <a:avLst/>
          </a:prstGeom>
          <a:noFill/>
          <a:ln>
            <a:noFill/>
          </a:ln>
          <a:effectLst>
            <a:outerShdw blurRad="57150" dist="19050" dir="5400000" algn="bl" rotWithShape="0">
              <a:srgbClr val="000000"/>
            </a:outerShdw>
          </a:effectLst>
        </p:spPr>
      </p:pic>
      <p:sp>
        <p:nvSpPr>
          <p:cNvPr id="219" name="Google Shape;219;p27"/>
          <p:cNvSpPr txBox="1"/>
          <p:nvPr/>
        </p:nvSpPr>
        <p:spPr>
          <a:xfrm>
            <a:off x="4989743" y="4686450"/>
            <a:ext cx="2407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New column with the extracted information</a:t>
            </a:r>
            <a:endParaRPr sz="9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5</a:t>
            </a:r>
            <a:endParaRPr/>
          </a:p>
        </p:txBody>
      </p:sp>
      <p:sp>
        <p:nvSpPr>
          <p:cNvPr id="225" name="Google Shape;225;p28"/>
          <p:cNvSpPr txBox="1">
            <a:spLocks noGrp="1"/>
          </p:cNvSpPr>
          <p:nvPr>
            <p:ph type="body" idx="1"/>
          </p:nvPr>
        </p:nvSpPr>
        <p:spPr>
          <a:xfrm>
            <a:off x="311700" y="1229975"/>
            <a:ext cx="3507600" cy="3396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b="1"/>
              <a:t>Outliers removal</a:t>
            </a:r>
            <a:r>
              <a:rPr lang="en"/>
              <a:t>: Some features had data points that were significantly different from the rest of the dataset.</a:t>
            </a:r>
            <a:endParaRPr/>
          </a:p>
          <a:p>
            <a:pPr marL="914400" lvl="1" indent="-304800" algn="l" rtl="0">
              <a:spcBef>
                <a:spcPts val="0"/>
              </a:spcBef>
              <a:spcAft>
                <a:spcPts val="0"/>
              </a:spcAft>
              <a:buSzPts val="1200"/>
              <a:buChar char="○"/>
            </a:pPr>
            <a:r>
              <a:rPr lang="en"/>
              <a:t>Price: Values from 0$ to $100k. I applied </a:t>
            </a:r>
            <a:r>
              <a:rPr lang="en" b="1"/>
              <a:t>Winsoring </a:t>
            </a:r>
            <a:r>
              <a:rPr lang="en"/>
              <a:t>and removed the 0.03% of the highest and lowest prices.</a:t>
            </a:r>
            <a:endParaRPr/>
          </a:p>
          <a:p>
            <a:pPr marL="914400" lvl="1" indent="-304800" algn="l" rtl="0">
              <a:spcBef>
                <a:spcPts val="0"/>
              </a:spcBef>
              <a:spcAft>
                <a:spcPts val="0"/>
              </a:spcAft>
              <a:buSzPts val="1200"/>
              <a:buChar char="○"/>
            </a:pPr>
            <a:r>
              <a:rPr lang="en"/>
              <a:t>Size of the accommodation: Using a harder approach (helped by some graphs), I also removed very large accommodations to enhance the correlation between size of the Airbnb and price.</a:t>
            </a:r>
            <a:endParaRPr/>
          </a:p>
        </p:txBody>
      </p:sp>
      <p:sp>
        <p:nvSpPr>
          <p:cNvPr id="226" name="Google Shape;226;p2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227" name="Google Shape;227;p28"/>
          <p:cNvPicPr preferRelativeResize="0"/>
          <p:nvPr/>
        </p:nvPicPr>
        <p:blipFill>
          <a:blip r:embed="rId3">
            <a:alphaModFix/>
          </a:blip>
          <a:stretch>
            <a:fillRect/>
          </a:stretch>
        </p:blipFill>
        <p:spPr>
          <a:xfrm>
            <a:off x="3954125" y="717075"/>
            <a:ext cx="4878177" cy="1536449"/>
          </a:xfrm>
          <a:prstGeom prst="rect">
            <a:avLst/>
          </a:prstGeom>
          <a:noFill/>
          <a:ln>
            <a:noFill/>
          </a:ln>
          <a:effectLst>
            <a:outerShdw blurRad="57150" dist="19050" dir="5400000" algn="bl" rotWithShape="0">
              <a:srgbClr val="000000"/>
            </a:outerShdw>
          </a:effectLst>
        </p:spPr>
      </p:pic>
      <p:pic>
        <p:nvPicPr>
          <p:cNvPr id="228" name="Google Shape;228;p28"/>
          <p:cNvPicPr preferRelativeResize="0"/>
          <p:nvPr/>
        </p:nvPicPr>
        <p:blipFill>
          <a:blip r:embed="rId4">
            <a:alphaModFix/>
          </a:blip>
          <a:stretch>
            <a:fillRect/>
          </a:stretch>
        </p:blipFill>
        <p:spPr>
          <a:xfrm>
            <a:off x="3954125" y="2539612"/>
            <a:ext cx="2651300" cy="2086675"/>
          </a:xfrm>
          <a:prstGeom prst="rect">
            <a:avLst/>
          </a:prstGeom>
          <a:noFill/>
          <a:ln>
            <a:noFill/>
          </a:ln>
          <a:effectLst>
            <a:outerShdw blurRad="57150" dist="19050" dir="5400000" algn="bl" rotWithShape="0">
              <a:srgbClr val="000000"/>
            </a:outerShdw>
          </a:effectLst>
        </p:spPr>
      </p:pic>
      <p:pic>
        <p:nvPicPr>
          <p:cNvPr id="229" name="Google Shape;229;p28"/>
          <p:cNvPicPr preferRelativeResize="0"/>
          <p:nvPr/>
        </p:nvPicPr>
        <p:blipFill rotWithShape="1">
          <a:blip r:embed="rId5">
            <a:alphaModFix/>
          </a:blip>
          <a:srcRect r="30632"/>
          <a:stretch/>
        </p:blipFill>
        <p:spPr>
          <a:xfrm>
            <a:off x="6691275" y="2539600"/>
            <a:ext cx="2141036" cy="2086675"/>
          </a:xfrm>
          <a:prstGeom prst="rect">
            <a:avLst/>
          </a:prstGeom>
          <a:noFill/>
          <a:ln>
            <a:noFill/>
          </a:ln>
          <a:effectLst>
            <a:outerShdw blurRad="57150" dist="19050" dir="5400000" algn="bl" rotWithShape="0">
              <a:srgbClr val="000000"/>
            </a:outerShdw>
          </a:effectLst>
        </p:spPr>
      </p:pic>
      <p:sp>
        <p:nvSpPr>
          <p:cNvPr id="230" name="Google Shape;230;p28"/>
          <p:cNvSpPr txBox="1"/>
          <p:nvPr/>
        </p:nvSpPr>
        <p:spPr>
          <a:xfrm>
            <a:off x="5399475" y="2216500"/>
            <a:ext cx="19875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Outliers in the price feature</a:t>
            </a:r>
            <a:endParaRPr sz="900">
              <a:latin typeface="Roboto"/>
              <a:ea typeface="Roboto"/>
              <a:cs typeface="Roboto"/>
              <a:sym typeface="Roboto"/>
            </a:endParaRPr>
          </a:p>
        </p:txBody>
      </p:sp>
      <p:sp>
        <p:nvSpPr>
          <p:cNvPr id="231" name="Google Shape;231;p28"/>
          <p:cNvSpPr txBox="1"/>
          <p:nvPr/>
        </p:nvSpPr>
        <p:spPr>
          <a:xfrm>
            <a:off x="4639412" y="4626275"/>
            <a:ext cx="3507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Outliers in the characteristics of the accommodation features</a:t>
            </a:r>
            <a:endParaRPr sz="9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6</a:t>
            </a:r>
            <a:endParaRPr/>
          </a:p>
        </p:txBody>
      </p:sp>
      <p:sp>
        <p:nvSpPr>
          <p:cNvPr id="237" name="Google Shape;237;p29"/>
          <p:cNvSpPr txBox="1">
            <a:spLocks noGrp="1"/>
          </p:cNvSpPr>
          <p:nvPr>
            <p:ph type="body" idx="1"/>
          </p:nvPr>
        </p:nvSpPr>
        <p:spPr>
          <a:xfrm>
            <a:off x="311700" y="1229975"/>
            <a:ext cx="4260300" cy="3396300"/>
          </a:xfrm>
          <a:prstGeom prst="rect">
            <a:avLst/>
          </a:prstGeom>
        </p:spPr>
        <p:txBody>
          <a:bodyPr spcFirstLastPara="1" wrap="square" lIns="91425" tIns="91425" rIns="91425" bIns="91425" anchor="t" anchorCtr="0">
            <a:normAutofit/>
          </a:bodyPr>
          <a:lstStyle/>
          <a:p>
            <a:pPr marL="457200" lvl="0" indent="-317500" algn="l" rtl="0">
              <a:lnSpc>
                <a:spcPct val="105000"/>
              </a:lnSpc>
              <a:spcBef>
                <a:spcPts val="0"/>
              </a:spcBef>
              <a:spcAft>
                <a:spcPts val="0"/>
              </a:spcAft>
              <a:buSzPts val="1400"/>
              <a:buChar char="●"/>
            </a:pPr>
            <a:r>
              <a:rPr lang="en" b="1"/>
              <a:t>Scaling features</a:t>
            </a:r>
            <a:r>
              <a:rPr lang="en"/>
              <a:t>: Applied </a:t>
            </a:r>
            <a:r>
              <a:rPr lang="en" b="1"/>
              <a:t>log(*)</a:t>
            </a:r>
            <a:r>
              <a:rPr lang="en"/>
              <a:t> to some features (e.g. price) in order to reduce the dynamic range of the feature preserving the differences while the scale was not dramatically skewed. In advance, I needed a simple way to go back to the original value when the prediction was done.</a:t>
            </a:r>
            <a:br>
              <a:rPr lang="en"/>
            </a:br>
            <a:r>
              <a:rPr lang="en"/>
              <a:t>This way distances are preserved, values are easily comparable and convergence is faster.</a:t>
            </a:r>
            <a:endParaRPr/>
          </a:p>
        </p:txBody>
      </p:sp>
      <p:sp>
        <p:nvSpPr>
          <p:cNvPr id="238" name="Google Shape;238;p2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239" name="Google Shape;239;p29"/>
          <p:cNvPicPr preferRelativeResize="0"/>
          <p:nvPr/>
        </p:nvPicPr>
        <p:blipFill>
          <a:blip r:embed="rId3">
            <a:alphaModFix/>
          </a:blip>
          <a:stretch>
            <a:fillRect/>
          </a:stretch>
        </p:blipFill>
        <p:spPr>
          <a:xfrm>
            <a:off x="5167775" y="410000"/>
            <a:ext cx="3039900" cy="1969025"/>
          </a:xfrm>
          <a:prstGeom prst="rect">
            <a:avLst/>
          </a:prstGeom>
          <a:noFill/>
          <a:ln>
            <a:noFill/>
          </a:ln>
          <a:effectLst>
            <a:outerShdw blurRad="57150" dist="19050" dir="5400000" algn="bl" rotWithShape="0">
              <a:srgbClr val="000000"/>
            </a:outerShdw>
          </a:effectLst>
        </p:spPr>
      </p:pic>
      <p:pic>
        <p:nvPicPr>
          <p:cNvPr id="240" name="Google Shape;240;p29"/>
          <p:cNvPicPr preferRelativeResize="0"/>
          <p:nvPr/>
        </p:nvPicPr>
        <p:blipFill>
          <a:blip r:embed="rId4">
            <a:alphaModFix/>
          </a:blip>
          <a:stretch>
            <a:fillRect/>
          </a:stretch>
        </p:blipFill>
        <p:spPr>
          <a:xfrm>
            <a:off x="5167775" y="2642275"/>
            <a:ext cx="3039900" cy="1967881"/>
          </a:xfrm>
          <a:prstGeom prst="rect">
            <a:avLst/>
          </a:prstGeom>
          <a:noFill/>
          <a:ln>
            <a:noFill/>
          </a:ln>
          <a:effectLst>
            <a:outerShdw blurRad="57150" dist="19050" dir="5400000" algn="bl" rotWithShape="0">
              <a:srgbClr val="000000"/>
            </a:outerShdw>
          </a:effectLst>
        </p:spPr>
      </p:pic>
      <p:sp>
        <p:nvSpPr>
          <p:cNvPr id="241" name="Google Shape;241;p29"/>
          <p:cNvSpPr txBox="1"/>
          <p:nvPr/>
        </p:nvSpPr>
        <p:spPr>
          <a:xfrm>
            <a:off x="6129425" y="2379025"/>
            <a:ext cx="1116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Original “price”</a:t>
            </a:r>
            <a:endParaRPr sz="900">
              <a:latin typeface="Roboto"/>
              <a:ea typeface="Roboto"/>
              <a:cs typeface="Roboto"/>
              <a:sym typeface="Roboto"/>
            </a:endParaRPr>
          </a:p>
        </p:txBody>
      </p:sp>
      <p:sp>
        <p:nvSpPr>
          <p:cNvPr id="242" name="Google Shape;242;p29"/>
          <p:cNvSpPr txBox="1"/>
          <p:nvPr/>
        </p:nvSpPr>
        <p:spPr>
          <a:xfrm>
            <a:off x="6129425" y="4610150"/>
            <a:ext cx="1116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Log(price)</a:t>
            </a:r>
            <a:endParaRPr sz="9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1</a:t>
            </a:r>
            <a:endParaRPr/>
          </a:p>
        </p:txBody>
      </p:sp>
      <p:sp>
        <p:nvSpPr>
          <p:cNvPr id="248" name="Google Shape;248;p30"/>
          <p:cNvSpPr txBox="1">
            <a:spLocks noGrp="1"/>
          </p:cNvSpPr>
          <p:nvPr>
            <p:ph type="body" idx="1"/>
          </p:nvPr>
        </p:nvSpPr>
        <p:spPr>
          <a:xfrm>
            <a:off x="311700" y="1229975"/>
            <a:ext cx="8043900" cy="2845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Since I considered different cities around Europe, I needed to find a “universal way” to represent the relationship between the price and the location. I had latitude and longitude of each Airbnb so I used them to compute some distances:</a:t>
            </a:r>
            <a:endParaRPr/>
          </a:p>
          <a:p>
            <a:pPr marL="457200" lvl="0" indent="-317500" algn="l" rtl="0">
              <a:spcBef>
                <a:spcPts val="1200"/>
              </a:spcBef>
              <a:spcAft>
                <a:spcPts val="0"/>
              </a:spcAft>
              <a:buSzPts val="1400"/>
              <a:buChar char="●"/>
            </a:pPr>
            <a:r>
              <a:rPr lang="en"/>
              <a:t>Between the accommodation and the nearest station (metro, train);</a:t>
            </a:r>
            <a:endParaRPr/>
          </a:p>
          <a:p>
            <a:pPr marL="457200" lvl="0" indent="-317500" algn="l" rtl="0">
              <a:spcBef>
                <a:spcPts val="0"/>
              </a:spcBef>
              <a:spcAft>
                <a:spcPts val="0"/>
              </a:spcAft>
              <a:buSzPts val="1400"/>
              <a:buChar char="●"/>
            </a:pPr>
            <a:r>
              <a:rPr lang="en"/>
              <a:t>Between the accommodation and the city center;</a:t>
            </a:r>
            <a:endParaRPr/>
          </a:p>
          <a:p>
            <a:pPr marL="457200" lvl="0" indent="-317500" algn="l" rtl="0">
              <a:spcBef>
                <a:spcPts val="0"/>
              </a:spcBef>
              <a:spcAft>
                <a:spcPts val="0"/>
              </a:spcAft>
              <a:buSzPts val="1400"/>
              <a:buChar char="●"/>
            </a:pPr>
            <a:r>
              <a:rPr lang="en"/>
              <a:t>Between the accommodation and the nearest point of interest (e.g. for Rome I selected the Colosseum, Trevi Fountain and St.Peter’s Basilica).</a:t>
            </a:r>
            <a:endParaRPr/>
          </a:p>
          <a:p>
            <a:pPr marL="0" lvl="0" indent="0" algn="l" rtl="0">
              <a:spcBef>
                <a:spcPts val="1200"/>
              </a:spcBef>
              <a:spcAft>
                <a:spcPts val="1200"/>
              </a:spcAft>
              <a:buNone/>
            </a:pPr>
            <a:r>
              <a:rPr lang="en"/>
              <a:t>The hypothesis was that the value of an accommodation usually increases if those distances are minimized </a:t>
            </a:r>
            <a:r>
              <a:rPr lang="en" baseline="30000"/>
              <a:t>3</a:t>
            </a:r>
            <a:r>
              <a:rPr lang="en"/>
              <a:t>.</a:t>
            </a:r>
            <a:endParaRPr/>
          </a:p>
        </p:txBody>
      </p:sp>
      <p:sp>
        <p:nvSpPr>
          <p:cNvPr id="249" name="Google Shape;249;p30"/>
          <p:cNvSpPr txBox="1">
            <a:spLocks noGrp="1"/>
          </p:cNvSpPr>
          <p:nvPr>
            <p:ph type="body" idx="1"/>
          </p:nvPr>
        </p:nvSpPr>
        <p:spPr>
          <a:xfrm>
            <a:off x="389975" y="4305075"/>
            <a:ext cx="8043900" cy="607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1200" baseline="30000"/>
              <a:t>3</a:t>
            </a:r>
            <a:r>
              <a:rPr lang="en" sz="950"/>
              <a:t>Sources: </a:t>
            </a:r>
            <a:r>
              <a:rPr lang="en" sz="950" u="sng">
                <a:solidFill>
                  <a:schemeClr val="hlink"/>
                </a:solidFill>
                <a:hlinkClick r:id="rId3"/>
              </a:rPr>
              <a:t>https://www.sciencedirect.com/science/article/pii/S2666957922000040</a:t>
            </a:r>
            <a:br>
              <a:rPr lang="en" sz="950"/>
            </a:br>
            <a:r>
              <a:rPr lang="en" sz="950"/>
              <a:t>                  </a:t>
            </a:r>
            <a:r>
              <a:rPr lang="en" sz="950" u="sng">
                <a:solidFill>
                  <a:schemeClr val="hlink"/>
                </a:solidFill>
                <a:hlinkClick r:id="rId4"/>
              </a:rPr>
              <a:t>https://www.openagent.com.au/blog/how-much-extra-value-does-proximity-to-a-train-station-add-to-a-property</a:t>
            </a:r>
            <a:endParaRPr sz="950"/>
          </a:p>
        </p:txBody>
      </p:sp>
      <p:sp>
        <p:nvSpPr>
          <p:cNvPr id="250" name="Google Shape;250;p3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256" name="Google Shape;256;p31"/>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257" name="Google Shape;257;p31"/>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pic>
        <p:nvPicPr>
          <p:cNvPr id="258" name="Google Shape;258;p31"/>
          <p:cNvPicPr preferRelativeResize="0"/>
          <p:nvPr/>
        </p:nvPicPr>
        <p:blipFill rotWithShape="1">
          <a:blip r:embed="rId5">
            <a:alphaModFix/>
          </a:blip>
          <a:srcRect r="34141"/>
          <a:stretch/>
        </p:blipFill>
        <p:spPr>
          <a:xfrm>
            <a:off x="132610" y="2231150"/>
            <a:ext cx="2920265" cy="2276075"/>
          </a:xfrm>
          <a:prstGeom prst="rect">
            <a:avLst/>
          </a:prstGeom>
          <a:noFill/>
          <a:ln>
            <a:noFill/>
          </a:ln>
          <a:effectLst>
            <a:outerShdw blurRad="57150" dist="19050" dir="5400000" algn="bl" rotWithShape="0">
              <a:srgbClr val="000000"/>
            </a:outerShdw>
          </a:effectLst>
        </p:spPr>
      </p:pic>
      <p:sp>
        <p:nvSpPr>
          <p:cNvPr id="259" name="Google Shape;259;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60" name="Google Shape;260;p31"/>
          <p:cNvSpPr txBox="1"/>
          <p:nvPr/>
        </p:nvSpPr>
        <p:spPr>
          <a:xfrm>
            <a:off x="733388" y="4719400"/>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OSM query to extract stations</a:t>
            </a:r>
            <a:endParaRPr sz="9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266" name="Google Shape;266;p32"/>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267" name="Google Shape;267;p32"/>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pic>
        <p:nvPicPr>
          <p:cNvPr id="268" name="Google Shape;268;p32"/>
          <p:cNvPicPr preferRelativeResize="0"/>
          <p:nvPr/>
        </p:nvPicPr>
        <p:blipFill>
          <a:blip r:embed="rId5">
            <a:alphaModFix/>
          </a:blip>
          <a:stretch>
            <a:fillRect/>
          </a:stretch>
        </p:blipFill>
        <p:spPr>
          <a:xfrm>
            <a:off x="3391598" y="2059173"/>
            <a:ext cx="2102500" cy="2620028"/>
          </a:xfrm>
          <a:prstGeom prst="rect">
            <a:avLst/>
          </a:prstGeom>
          <a:noFill/>
          <a:ln>
            <a:noFill/>
          </a:ln>
          <a:effectLst>
            <a:outerShdw blurRad="57150" dist="19050" dir="5400000" algn="bl" rotWithShape="0">
              <a:srgbClr val="000000"/>
            </a:outerShdw>
          </a:effectLst>
        </p:spPr>
      </p:pic>
      <p:pic>
        <p:nvPicPr>
          <p:cNvPr id="269" name="Google Shape;269;p32"/>
          <p:cNvPicPr preferRelativeResize="0"/>
          <p:nvPr/>
        </p:nvPicPr>
        <p:blipFill rotWithShape="1">
          <a:blip r:embed="rId6">
            <a:alphaModFix/>
          </a:blip>
          <a:srcRect r="34141"/>
          <a:stretch/>
        </p:blipFill>
        <p:spPr>
          <a:xfrm>
            <a:off x="132610" y="2231150"/>
            <a:ext cx="2920265" cy="2276075"/>
          </a:xfrm>
          <a:prstGeom prst="rect">
            <a:avLst/>
          </a:prstGeom>
          <a:noFill/>
          <a:ln>
            <a:noFill/>
          </a:ln>
          <a:effectLst>
            <a:outerShdw blurRad="57150" dist="19050" dir="5400000" algn="bl" rotWithShape="0">
              <a:srgbClr val="000000"/>
            </a:outerShdw>
          </a:effectLst>
        </p:spPr>
      </p:pic>
      <p:cxnSp>
        <p:nvCxnSpPr>
          <p:cNvPr id="270" name="Google Shape;270;p32"/>
          <p:cNvCxnSpPr>
            <a:stCxn id="269" idx="3"/>
            <a:endCxn id="268" idx="1"/>
          </p:cNvCxnSpPr>
          <p:nvPr/>
        </p:nvCxnSpPr>
        <p:spPr>
          <a:xfrm>
            <a:off x="3052875" y="3369187"/>
            <a:ext cx="338700" cy="0"/>
          </a:xfrm>
          <a:prstGeom prst="straightConnector1">
            <a:avLst/>
          </a:prstGeom>
          <a:noFill/>
          <a:ln w="9525" cap="flat" cmpd="sng">
            <a:solidFill>
              <a:schemeClr val="dk2"/>
            </a:solidFill>
            <a:prstDash val="solid"/>
            <a:round/>
            <a:headEnd type="none" w="med" len="med"/>
            <a:tailEnd type="triangle" w="med" len="med"/>
          </a:ln>
        </p:spPr>
      </p:cxnSp>
      <p:sp>
        <p:nvSpPr>
          <p:cNvPr id="271" name="Google Shape;271;p3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72" name="Google Shape;272;p32"/>
          <p:cNvSpPr txBox="1"/>
          <p:nvPr/>
        </p:nvSpPr>
        <p:spPr>
          <a:xfrm>
            <a:off x="733388" y="4719400"/>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OSM query to extract stations</a:t>
            </a:r>
            <a:endParaRPr sz="900">
              <a:latin typeface="Roboto"/>
              <a:ea typeface="Roboto"/>
              <a:cs typeface="Roboto"/>
              <a:sym typeface="Roboto"/>
            </a:endParaRPr>
          </a:p>
        </p:txBody>
      </p:sp>
      <p:sp>
        <p:nvSpPr>
          <p:cNvPr id="273" name="Google Shape;273;p32"/>
          <p:cNvSpPr txBox="1"/>
          <p:nvPr/>
        </p:nvSpPr>
        <p:spPr>
          <a:xfrm>
            <a:off x="3583488" y="4719400"/>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Result in OSM</a:t>
            </a:r>
            <a:endParaRPr sz="9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9" name="Google Shape;99;p15"/>
          <p:cNvSpPr txBox="1">
            <a:spLocks noGrp="1"/>
          </p:cNvSpPr>
          <p:nvPr>
            <p:ph type="body" idx="1"/>
          </p:nvPr>
        </p:nvSpPr>
        <p:spPr>
          <a:xfrm>
            <a:off x="311700" y="12299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Airbnb</a:t>
            </a:r>
            <a:r>
              <a:rPr lang="en"/>
              <a:t> is a platform used to </a:t>
            </a:r>
            <a:r>
              <a:rPr lang="en" b="1"/>
              <a:t>rent accommodations</a:t>
            </a:r>
            <a:r>
              <a:rPr lang="en"/>
              <a:t>. There are two actors:</a:t>
            </a:r>
            <a:endParaRPr/>
          </a:p>
          <a:p>
            <a:pPr marL="457200" lvl="0" indent="-317500" algn="l" rtl="0">
              <a:spcBef>
                <a:spcPts val="1200"/>
              </a:spcBef>
              <a:spcAft>
                <a:spcPts val="0"/>
              </a:spcAft>
              <a:buSzPts val="1400"/>
              <a:buChar char="●"/>
            </a:pPr>
            <a:r>
              <a:rPr lang="en"/>
              <a:t>Hosts: They own an accommodation and can publish a new listing to the website;</a:t>
            </a:r>
            <a:endParaRPr/>
          </a:p>
          <a:p>
            <a:pPr marL="457200" lvl="0" indent="-317500" algn="l" rtl="0">
              <a:spcBef>
                <a:spcPts val="0"/>
              </a:spcBef>
              <a:spcAft>
                <a:spcPts val="0"/>
              </a:spcAft>
              <a:buSzPts val="1400"/>
              <a:buChar char="●"/>
            </a:pPr>
            <a:r>
              <a:rPr lang="en"/>
              <a:t>Guests: They can search for a specific listing and rent it for a certain amount of time.</a:t>
            </a:r>
            <a:endParaRPr/>
          </a:p>
          <a:p>
            <a:pPr marL="0" lvl="0" indent="0" algn="l" rtl="0">
              <a:spcBef>
                <a:spcPts val="1200"/>
              </a:spcBef>
              <a:spcAft>
                <a:spcPts val="1200"/>
              </a:spcAft>
              <a:buNone/>
            </a:pPr>
            <a:r>
              <a:rPr lang="en"/>
              <a:t>The </a:t>
            </a:r>
            <a:r>
              <a:rPr lang="en" b="1"/>
              <a:t>price</a:t>
            </a:r>
            <a:r>
              <a:rPr lang="en"/>
              <a:t> ($/per night) of an accommodation depends on many aspects and choosing the right one could help to increase its success and so the incomes. The goal of this project is to build a </a:t>
            </a:r>
            <a:r>
              <a:rPr lang="en" b="1"/>
              <a:t>price predictor</a:t>
            </a:r>
            <a:r>
              <a:rPr lang="en"/>
              <a:t> to help the hosts make this decision.</a:t>
            </a:r>
            <a:endParaRPr/>
          </a:p>
        </p:txBody>
      </p:sp>
      <p:pic>
        <p:nvPicPr>
          <p:cNvPr id="100" name="Google Shape;100;p15"/>
          <p:cNvPicPr preferRelativeResize="0"/>
          <p:nvPr/>
        </p:nvPicPr>
        <p:blipFill>
          <a:blip r:embed="rId3">
            <a:alphaModFix/>
          </a:blip>
          <a:stretch>
            <a:fillRect/>
          </a:stretch>
        </p:blipFill>
        <p:spPr>
          <a:xfrm>
            <a:off x="7198075" y="267425"/>
            <a:ext cx="1587476" cy="892950"/>
          </a:xfrm>
          <a:prstGeom prst="rect">
            <a:avLst/>
          </a:prstGeom>
          <a:noFill/>
          <a:ln>
            <a:noFill/>
          </a:ln>
        </p:spPr>
      </p:pic>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279" name="Google Shape;279;p33"/>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280" name="Google Shape;280;p33"/>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pic>
        <p:nvPicPr>
          <p:cNvPr id="281" name="Google Shape;281;p33"/>
          <p:cNvPicPr preferRelativeResize="0"/>
          <p:nvPr/>
        </p:nvPicPr>
        <p:blipFill>
          <a:blip r:embed="rId5">
            <a:alphaModFix/>
          </a:blip>
          <a:stretch>
            <a:fillRect/>
          </a:stretch>
        </p:blipFill>
        <p:spPr>
          <a:xfrm>
            <a:off x="3391598" y="2059173"/>
            <a:ext cx="2102500" cy="2620028"/>
          </a:xfrm>
          <a:prstGeom prst="rect">
            <a:avLst/>
          </a:prstGeom>
          <a:noFill/>
          <a:ln>
            <a:noFill/>
          </a:ln>
          <a:effectLst>
            <a:outerShdw blurRad="57150" dist="19050" dir="5400000" algn="bl" rotWithShape="0">
              <a:srgbClr val="000000"/>
            </a:outerShdw>
          </a:effectLst>
        </p:spPr>
      </p:pic>
      <p:pic>
        <p:nvPicPr>
          <p:cNvPr id="282" name="Google Shape;282;p33"/>
          <p:cNvPicPr preferRelativeResize="0"/>
          <p:nvPr/>
        </p:nvPicPr>
        <p:blipFill rotWithShape="1">
          <a:blip r:embed="rId6">
            <a:alphaModFix/>
          </a:blip>
          <a:srcRect r="34141"/>
          <a:stretch/>
        </p:blipFill>
        <p:spPr>
          <a:xfrm>
            <a:off x="132610" y="2231150"/>
            <a:ext cx="2920265" cy="2276075"/>
          </a:xfrm>
          <a:prstGeom prst="rect">
            <a:avLst/>
          </a:prstGeom>
          <a:noFill/>
          <a:ln>
            <a:noFill/>
          </a:ln>
          <a:effectLst>
            <a:outerShdw blurRad="57150" dist="19050" dir="5400000" algn="bl" rotWithShape="0">
              <a:srgbClr val="000000"/>
            </a:outerShdw>
          </a:effectLst>
        </p:spPr>
      </p:pic>
      <p:pic>
        <p:nvPicPr>
          <p:cNvPr id="283" name="Google Shape;283;p33"/>
          <p:cNvPicPr preferRelativeResize="0"/>
          <p:nvPr/>
        </p:nvPicPr>
        <p:blipFill>
          <a:blip r:embed="rId7">
            <a:alphaModFix/>
          </a:blip>
          <a:stretch>
            <a:fillRect/>
          </a:stretch>
        </p:blipFill>
        <p:spPr>
          <a:xfrm>
            <a:off x="5832813" y="2231150"/>
            <a:ext cx="3096962" cy="2276081"/>
          </a:xfrm>
          <a:prstGeom prst="rect">
            <a:avLst/>
          </a:prstGeom>
          <a:noFill/>
          <a:ln>
            <a:noFill/>
          </a:ln>
          <a:effectLst>
            <a:outerShdw blurRad="57150" dist="19050" dir="5400000" algn="bl" rotWithShape="0">
              <a:srgbClr val="000000"/>
            </a:outerShdw>
          </a:effectLst>
        </p:spPr>
      </p:pic>
      <p:cxnSp>
        <p:nvCxnSpPr>
          <p:cNvPr id="284" name="Google Shape;284;p33"/>
          <p:cNvCxnSpPr>
            <a:stCxn id="282" idx="3"/>
            <a:endCxn id="281" idx="1"/>
          </p:cNvCxnSpPr>
          <p:nvPr/>
        </p:nvCxnSpPr>
        <p:spPr>
          <a:xfrm>
            <a:off x="3052875" y="3369187"/>
            <a:ext cx="338700" cy="0"/>
          </a:xfrm>
          <a:prstGeom prst="straightConnector1">
            <a:avLst/>
          </a:prstGeom>
          <a:noFill/>
          <a:ln w="9525" cap="flat" cmpd="sng">
            <a:solidFill>
              <a:schemeClr val="dk2"/>
            </a:solidFill>
            <a:prstDash val="solid"/>
            <a:round/>
            <a:headEnd type="none" w="med" len="med"/>
            <a:tailEnd type="triangle" w="med" len="med"/>
          </a:ln>
        </p:spPr>
      </p:cxnSp>
      <p:cxnSp>
        <p:nvCxnSpPr>
          <p:cNvPr id="285" name="Google Shape;285;p33"/>
          <p:cNvCxnSpPr>
            <a:stCxn id="281" idx="3"/>
            <a:endCxn id="283" idx="1"/>
          </p:cNvCxnSpPr>
          <p:nvPr/>
        </p:nvCxnSpPr>
        <p:spPr>
          <a:xfrm>
            <a:off x="5494099" y="3369187"/>
            <a:ext cx="338700" cy="0"/>
          </a:xfrm>
          <a:prstGeom prst="straightConnector1">
            <a:avLst/>
          </a:prstGeom>
          <a:noFill/>
          <a:ln w="9525" cap="flat" cmpd="sng">
            <a:solidFill>
              <a:schemeClr val="dk2"/>
            </a:solidFill>
            <a:prstDash val="solid"/>
            <a:round/>
            <a:headEnd type="none" w="med" len="med"/>
            <a:tailEnd type="triangle" w="med" len="med"/>
          </a:ln>
        </p:spPr>
      </p:cxnSp>
      <p:sp>
        <p:nvSpPr>
          <p:cNvPr id="286" name="Google Shape;286;p3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87" name="Google Shape;287;p33"/>
          <p:cNvSpPr txBox="1"/>
          <p:nvPr/>
        </p:nvSpPr>
        <p:spPr>
          <a:xfrm>
            <a:off x="733388" y="4719400"/>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OSM query to extract stations</a:t>
            </a:r>
            <a:endParaRPr sz="900">
              <a:latin typeface="Roboto"/>
              <a:ea typeface="Roboto"/>
              <a:cs typeface="Roboto"/>
              <a:sym typeface="Roboto"/>
            </a:endParaRPr>
          </a:p>
        </p:txBody>
      </p:sp>
      <p:sp>
        <p:nvSpPr>
          <p:cNvPr id="288" name="Google Shape;288;p33"/>
          <p:cNvSpPr txBox="1"/>
          <p:nvPr/>
        </p:nvSpPr>
        <p:spPr>
          <a:xfrm>
            <a:off x="3583488" y="4719400"/>
            <a:ext cx="1718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Result in OSM</a:t>
            </a:r>
            <a:endParaRPr sz="900">
              <a:latin typeface="Roboto"/>
              <a:ea typeface="Roboto"/>
              <a:cs typeface="Roboto"/>
              <a:sym typeface="Roboto"/>
            </a:endParaRPr>
          </a:p>
        </p:txBody>
      </p:sp>
      <p:sp>
        <p:nvSpPr>
          <p:cNvPr id="289" name="Google Shape;289;p33"/>
          <p:cNvSpPr txBox="1"/>
          <p:nvPr/>
        </p:nvSpPr>
        <p:spPr>
          <a:xfrm>
            <a:off x="6330103" y="4719400"/>
            <a:ext cx="21024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JSON with the extracted stations</a:t>
            </a:r>
            <a:endParaRPr sz="9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295" name="Google Shape;295;p34"/>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296" name="Google Shape;296;p34"/>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sp>
        <p:nvSpPr>
          <p:cNvPr id="297" name="Google Shape;297;p3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298" name="Google Shape;298;p34"/>
          <p:cNvPicPr preferRelativeResize="0"/>
          <p:nvPr/>
        </p:nvPicPr>
        <p:blipFill>
          <a:blip r:embed="rId5">
            <a:alphaModFix/>
          </a:blip>
          <a:stretch>
            <a:fillRect/>
          </a:stretch>
        </p:blipFill>
        <p:spPr>
          <a:xfrm>
            <a:off x="88100" y="2167575"/>
            <a:ext cx="2833107" cy="1832150"/>
          </a:xfrm>
          <a:prstGeom prst="rect">
            <a:avLst/>
          </a:prstGeom>
          <a:noFill/>
          <a:ln>
            <a:noFill/>
          </a:ln>
          <a:effectLst>
            <a:outerShdw blurRad="57150" dist="19050" dir="5400000" algn="bl" rotWithShape="0">
              <a:srgbClr val="000000"/>
            </a:outerShdw>
          </a:effectLst>
        </p:spPr>
      </p:pic>
      <p:sp>
        <p:nvSpPr>
          <p:cNvPr id="299" name="Google Shape;299;p34"/>
          <p:cNvSpPr txBox="1"/>
          <p:nvPr/>
        </p:nvSpPr>
        <p:spPr>
          <a:xfrm>
            <a:off x="366754" y="4518800"/>
            <a:ext cx="227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Python script to extract useful information from OSM scraped data</a:t>
            </a:r>
            <a:endParaRPr sz="9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305" name="Google Shape;305;p35"/>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306" name="Google Shape;306;p35"/>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cxnSp>
        <p:nvCxnSpPr>
          <p:cNvPr id="307" name="Google Shape;307;p35"/>
          <p:cNvCxnSpPr>
            <a:stCxn id="308" idx="3"/>
            <a:endCxn id="309" idx="1"/>
          </p:cNvCxnSpPr>
          <p:nvPr/>
        </p:nvCxnSpPr>
        <p:spPr>
          <a:xfrm rot="10800000" flipH="1">
            <a:off x="5555663" y="3369175"/>
            <a:ext cx="277200" cy="9600"/>
          </a:xfrm>
          <a:prstGeom prst="straightConnector1">
            <a:avLst/>
          </a:prstGeom>
          <a:noFill/>
          <a:ln w="9525" cap="flat" cmpd="sng">
            <a:solidFill>
              <a:schemeClr val="dk2"/>
            </a:solidFill>
            <a:prstDash val="solid"/>
            <a:round/>
            <a:headEnd type="none" w="med" len="med"/>
            <a:tailEnd type="triangle" w="med" len="med"/>
          </a:ln>
        </p:spPr>
      </p:cxnSp>
      <p:cxnSp>
        <p:nvCxnSpPr>
          <p:cNvPr id="310" name="Google Shape;310;p35"/>
          <p:cNvCxnSpPr/>
          <p:nvPr/>
        </p:nvCxnSpPr>
        <p:spPr>
          <a:xfrm>
            <a:off x="2625851" y="3083667"/>
            <a:ext cx="601500" cy="0"/>
          </a:xfrm>
          <a:prstGeom prst="straightConnector1">
            <a:avLst/>
          </a:prstGeom>
          <a:noFill/>
          <a:ln w="9525" cap="flat" cmpd="sng">
            <a:solidFill>
              <a:schemeClr val="dk2"/>
            </a:solidFill>
            <a:prstDash val="solid"/>
            <a:round/>
            <a:headEnd type="none" w="med" len="med"/>
            <a:tailEnd type="triangle" w="med" len="med"/>
          </a:ln>
        </p:spPr>
      </p:cxnSp>
      <p:sp>
        <p:nvSpPr>
          <p:cNvPr id="311" name="Google Shape;311;p3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312" name="Google Shape;312;p35"/>
          <p:cNvPicPr preferRelativeResize="0"/>
          <p:nvPr/>
        </p:nvPicPr>
        <p:blipFill>
          <a:blip r:embed="rId5">
            <a:alphaModFix/>
          </a:blip>
          <a:stretch>
            <a:fillRect/>
          </a:stretch>
        </p:blipFill>
        <p:spPr>
          <a:xfrm>
            <a:off x="88100" y="2167575"/>
            <a:ext cx="2833107" cy="1832150"/>
          </a:xfrm>
          <a:prstGeom prst="rect">
            <a:avLst/>
          </a:prstGeom>
          <a:noFill/>
          <a:ln>
            <a:noFill/>
          </a:ln>
          <a:effectLst>
            <a:outerShdw blurRad="57150" dist="19050" dir="5400000" algn="bl" rotWithShape="0">
              <a:srgbClr val="000000"/>
            </a:outerShdw>
          </a:effectLst>
        </p:spPr>
      </p:pic>
      <p:pic>
        <p:nvPicPr>
          <p:cNvPr id="313" name="Google Shape;313;p35"/>
          <p:cNvPicPr preferRelativeResize="0"/>
          <p:nvPr/>
        </p:nvPicPr>
        <p:blipFill>
          <a:blip r:embed="rId6">
            <a:alphaModFix/>
          </a:blip>
          <a:stretch>
            <a:fillRect/>
          </a:stretch>
        </p:blipFill>
        <p:spPr>
          <a:xfrm>
            <a:off x="3227338" y="2231138"/>
            <a:ext cx="2833099" cy="1705028"/>
          </a:xfrm>
          <a:prstGeom prst="rect">
            <a:avLst/>
          </a:prstGeom>
          <a:noFill/>
          <a:ln>
            <a:noFill/>
          </a:ln>
          <a:effectLst>
            <a:outerShdw blurRad="57150" dist="19050" dir="5400000" algn="bl" rotWithShape="0">
              <a:srgbClr val="000000"/>
            </a:outerShdw>
          </a:effectLst>
        </p:spPr>
      </p:pic>
      <p:sp>
        <p:nvSpPr>
          <p:cNvPr id="314" name="Google Shape;314;p35"/>
          <p:cNvSpPr txBox="1"/>
          <p:nvPr/>
        </p:nvSpPr>
        <p:spPr>
          <a:xfrm>
            <a:off x="366754" y="4518800"/>
            <a:ext cx="227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Python script to extract useful information from OSM scraped data</a:t>
            </a:r>
            <a:endParaRPr sz="900">
              <a:latin typeface="Roboto"/>
              <a:ea typeface="Roboto"/>
              <a:cs typeface="Roboto"/>
              <a:sym typeface="Roboto"/>
            </a:endParaRPr>
          </a:p>
        </p:txBody>
      </p:sp>
      <p:sp>
        <p:nvSpPr>
          <p:cNvPr id="315" name="Google Shape;315;p35"/>
          <p:cNvSpPr txBox="1"/>
          <p:nvPr/>
        </p:nvSpPr>
        <p:spPr>
          <a:xfrm>
            <a:off x="3505992" y="4588100"/>
            <a:ext cx="22758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JSON with useful station coordinates</a:t>
            </a:r>
            <a:endParaRPr sz="9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321" name="Google Shape;321;p36"/>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322" name="Google Shape;322;p36"/>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cxnSp>
        <p:nvCxnSpPr>
          <p:cNvPr id="323" name="Google Shape;323;p36"/>
          <p:cNvCxnSpPr>
            <a:stCxn id="324" idx="3"/>
            <a:endCxn id="325" idx="1"/>
          </p:cNvCxnSpPr>
          <p:nvPr/>
        </p:nvCxnSpPr>
        <p:spPr>
          <a:xfrm rot="10800000" flipH="1">
            <a:off x="5555663" y="3369175"/>
            <a:ext cx="277200" cy="96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36"/>
          <p:cNvCxnSpPr/>
          <p:nvPr/>
        </p:nvCxnSpPr>
        <p:spPr>
          <a:xfrm>
            <a:off x="2625851" y="3083667"/>
            <a:ext cx="601500" cy="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36"/>
          <p:cNvCxnSpPr/>
          <p:nvPr/>
        </p:nvCxnSpPr>
        <p:spPr>
          <a:xfrm>
            <a:off x="6074381" y="3083662"/>
            <a:ext cx="535500" cy="0"/>
          </a:xfrm>
          <a:prstGeom prst="straightConnector1">
            <a:avLst/>
          </a:prstGeom>
          <a:noFill/>
          <a:ln w="9525" cap="flat" cmpd="sng">
            <a:solidFill>
              <a:schemeClr val="dk2"/>
            </a:solidFill>
            <a:prstDash val="solid"/>
            <a:round/>
            <a:headEnd type="none" w="med" len="med"/>
            <a:tailEnd type="triangle" w="med" len="med"/>
          </a:ln>
        </p:spPr>
      </p:cxnSp>
      <p:sp>
        <p:nvSpPr>
          <p:cNvPr id="328" name="Google Shape;328;p3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pic>
        <p:nvPicPr>
          <p:cNvPr id="329" name="Google Shape;329;p36"/>
          <p:cNvPicPr preferRelativeResize="0"/>
          <p:nvPr/>
        </p:nvPicPr>
        <p:blipFill>
          <a:blip r:embed="rId5">
            <a:alphaModFix/>
          </a:blip>
          <a:stretch>
            <a:fillRect/>
          </a:stretch>
        </p:blipFill>
        <p:spPr>
          <a:xfrm>
            <a:off x="88100" y="2167575"/>
            <a:ext cx="2833107" cy="1832150"/>
          </a:xfrm>
          <a:prstGeom prst="rect">
            <a:avLst/>
          </a:prstGeom>
          <a:noFill/>
          <a:ln>
            <a:noFill/>
          </a:ln>
          <a:effectLst>
            <a:outerShdw blurRad="57150" dist="19050" dir="5400000" algn="bl" rotWithShape="0">
              <a:srgbClr val="000000"/>
            </a:outerShdw>
          </a:effectLst>
        </p:spPr>
      </p:pic>
      <p:pic>
        <p:nvPicPr>
          <p:cNvPr id="330" name="Google Shape;330;p36"/>
          <p:cNvPicPr preferRelativeResize="0"/>
          <p:nvPr/>
        </p:nvPicPr>
        <p:blipFill>
          <a:blip r:embed="rId6">
            <a:alphaModFix/>
          </a:blip>
          <a:stretch>
            <a:fillRect/>
          </a:stretch>
        </p:blipFill>
        <p:spPr>
          <a:xfrm>
            <a:off x="3227338" y="2231138"/>
            <a:ext cx="2833099" cy="1705028"/>
          </a:xfrm>
          <a:prstGeom prst="rect">
            <a:avLst/>
          </a:prstGeom>
          <a:noFill/>
          <a:ln>
            <a:noFill/>
          </a:ln>
          <a:effectLst>
            <a:outerShdw blurRad="57150" dist="19050" dir="5400000" algn="bl" rotWithShape="0">
              <a:srgbClr val="000000"/>
            </a:outerShdw>
          </a:effectLst>
        </p:spPr>
      </p:pic>
      <p:pic>
        <p:nvPicPr>
          <p:cNvPr id="331" name="Google Shape;331;p36"/>
          <p:cNvPicPr preferRelativeResize="0"/>
          <p:nvPr/>
        </p:nvPicPr>
        <p:blipFill>
          <a:blip r:embed="rId7">
            <a:alphaModFix/>
          </a:blip>
          <a:stretch>
            <a:fillRect/>
          </a:stretch>
        </p:blipFill>
        <p:spPr>
          <a:xfrm>
            <a:off x="6609877" y="1905373"/>
            <a:ext cx="1600517" cy="2356574"/>
          </a:xfrm>
          <a:prstGeom prst="rect">
            <a:avLst/>
          </a:prstGeom>
          <a:noFill/>
          <a:ln>
            <a:noFill/>
          </a:ln>
          <a:effectLst>
            <a:outerShdw blurRad="57150" dist="19050" dir="5400000" algn="bl" rotWithShape="0">
              <a:srgbClr val="000000"/>
            </a:outerShdw>
          </a:effectLst>
        </p:spPr>
      </p:pic>
      <p:sp>
        <p:nvSpPr>
          <p:cNvPr id="332" name="Google Shape;332;p36"/>
          <p:cNvSpPr txBox="1"/>
          <p:nvPr/>
        </p:nvSpPr>
        <p:spPr>
          <a:xfrm>
            <a:off x="366754" y="4518800"/>
            <a:ext cx="227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Python script to extract useful information from OSM scraped data</a:t>
            </a:r>
            <a:endParaRPr sz="900">
              <a:latin typeface="Roboto"/>
              <a:ea typeface="Roboto"/>
              <a:cs typeface="Roboto"/>
              <a:sym typeface="Roboto"/>
            </a:endParaRPr>
          </a:p>
        </p:txBody>
      </p:sp>
      <p:sp>
        <p:nvSpPr>
          <p:cNvPr id="333" name="Google Shape;333;p36"/>
          <p:cNvSpPr txBox="1"/>
          <p:nvPr/>
        </p:nvSpPr>
        <p:spPr>
          <a:xfrm>
            <a:off x="3505992" y="4588100"/>
            <a:ext cx="22758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JSON with useful station coordinates</a:t>
            </a:r>
            <a:endParaRPr sz="900">
              <a:latin typeface="Roboto"/>
              <a:ea typeface="Roboto"/>
              <a:cs typeface="Roboto"/>
              <a:sym typeface="Roboto"/>
            </a:endParaRPr>
          </a:p>
        </p:txBody>
      </p:sp>
      <p:sp>
        <p:nvSpPr>
          <p:cNvPr id="334" name="Google Shape;334;p36"/>
          <p:cNvSpPr txBox="1"/>
          <p:nvPr/>
        </p:nvSpPr>
        <p:spPr>
          <a:xfrm>
            <a:off x="6272242" y="4449500"/>
            <a:ext cx="22758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Compute minimum distance between each accommodation and a (train/metro) station</a:t>
            </a:r>
            <a:endParaRPr sz="9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2</a:t>
            </a:r>
            <a:endParaRPr/>
          </a:p>
        </p:txBody>
      </p:sp>
      <p:sp>
        <p:nvSpPr>
          <p:cNvPr id="340" name="Google Shape;340;p37"/>
          <p:cNvSpPr txBox="1">
            <a:spLocks noGrp="1"/>
          </p:cNvSpPr>
          <p:nvPr>
            <p:ph type="body" idx="1"/>
          </p:nvPr>
        </p:nvSpPr>
        <p:spPr>
          <a:xfrm>
            <a:off x="311700" y="1229975"/>
            <a:ext cx="8402400" cy="78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This operation was accomplished using </a:t>
            </a:r>
            <a:r>
              <a:rPr lang="en" u="sng">
                <a:solidFill>
                  <a:schemeClr val="hlink"/>
                </a:solidFill>
                <a:hlinkClick r:id="rId3"/>
              </a:rPr>
              <a:t>Open Street Map</a:t>
            </a:r>
            <a:r>
              <a:rPr lang="en"/>
              <a:t> to get the positions of each station/poi/city center across different cities and use them to compute the distances:</a:t>
            </a:r>
            <a:endParaRPr/>
          </a:p>
        </p:txBody>
      </p:sp>
      <p:pic>
        <p:nvPicPr>
          <p:cNvPr id="341" name="Google Shape;341;p37"/>
          <p:cNvPicPr preferRelativeResize="0"/>
          <p:nvPr/>
        </p:nvPicPr>
        <p:blipFill rotWithShape="1">
          <a:blip r:embed="rId4">
            <a:alphaModFix/>
          </a:blip>
          <a:srcRect l="26441" t="27240" r="29192" b="26058"/>
          <a:stretch/>
        </p:blipFill>
        <p:spPr>
          <a:xfrm>
            <a:off x="7763250" y="213450"/>
            <a:ext cx="950850" cy="1000900"/>
          </a:xfrm>
          <a:prstGeom prst="rect">
            <a:avLst/>
          </a:prstGeom>
          <a:noFill/>
          <a:ln>
            <a:noFill/>
          </a:ln>
        </p:spPr>
      </p:pic>
      <p:sp>
        <p:nvSpPr>
          <p:cNvPr id="342" name="Google Shape;342;p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pic>
        <p:nvPicPr>
          <p:cNvPr id="343" name="Google Shape;343;p37"/>
          <p:cNvPicPr preferRelativeResize="0"/>
          <p:nvPr/>
        </p:nvPicPr>
        <p:blipFill>
          <a:blip r:embed="rId5">
            <a:alphaModFix/>
          </a:blip>
          <a:stretch>
            <a:fillRect/>
          </a:stretch>
        </p:blipFill>
        <p:spPr>
          <a:xfrm>
            <a:off x="2960088" y="1831475"/>
            <a:ext cx="3105614" cy="2819725"/>
          </a:xfrm>
          <a:prstGeom prst="rect">
            <a:avLst/>
          </a:prstGeom>
          <a:noFill/>
          <a:ln>
            <a:noFill/>
          </a:ln>
          <a:effectLst>
            <a:outerShdw blurRad="57150" dist="19050" dir="5400000" algn="bl" rotWithShape="0">
              <a:srgbClr val="000000"/>
            </a:outerShdw>
          </a:effectLst>
        </p:spPr>
      </p:pic>
      <p:sp>
        <p:nvSpPr>
          <p:cNvPr id="344" name="Google Shape;344;p37"/>
          <p:cNvSpPr txBox="1"/>
          <p:nvPr/>
        </p:nvSpPr>
        <p:spPr>
          <a:xfrm>
            <a:off x="3044859" y="4651200"/>
            <a:ext cx="2936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Final result: station, city center and POI distances from each accommodation</a:t>
            </a:r>
            <a:endParaRPr sz="9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 1</a:t>
            </a:r>
            <a:endParaRPr/>
          </a:p>
        </p:txBody>
      </p:sp>
      <p:sp>
        <p:nvSpPr>
          <p:cNvPr id="350" name="Google Shape;350;p38"/>
          <p:cNvSpPr txBox="1">
            <a:spLocks noGrp="1"/>
          </p:cNvSpPr>
          <p:nvPr>
            <p:ph type="body" idx="1"/>
          </p:nvPr>
        </p:nvSpPr>
        <p:spPr>
          <a:xfrm>
            <a:off x="311700" y="1229975"/>
            <a:ext cx="8629800" cy="3630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600"/>
              <a:t>After the data cleaning and feature engineering parts, the </a:t>
            </a:r>
            <a:r>
              <a:rPr lang="en" sz="1600" b="1"/>
              <a:t>number of features was 77</a:t>
            </a:r>
            <a:r>
              <a:rPr lang="en" sz="1600"/>
              <a:t>. Are all features useful to predict the price?</a:t>
            </a:r>
            <a:endParaRPr sz="1600"/>
          </a:p>
          <a:p>
            <a:pPr marL="457200" lvl="0" indent="-330200" algn="l" rtl="0">
              <a:lnSpc>
                <a:spcPct val="95000"/>
              </a:lnSpc>
              <a:spcBef>
                <a:spcPts val="1200"/>
              </a:spcBef>
              <a:spcAft>
                <a:spcPts val="0"/>
              </a:spcAft>
              <a:buSzPts val="1600"/>
              <a:buChar char="●"/>
            </a:pPr>
            <a:r>
              <a:rPr lang="en" sz="1600"/>
              <a:t>Spark dataframe temporarily converted to a </a:t>
            </a:r>
            <a:r>
              <a:rPr lang="en" sz="1600" b="1"/>
              <a:t>Pandas dataframe</a:t>
            </a:r>
            <a:r>
              <a:rPr lang="en" sz="1600"/>
              <a:t> in order to plot some graphs with </a:t>
            </a:r>
            <a:r>
              <a:rPr lang="en" sz="1600" b="1"/>
              <a:t>Seaborn</a:t>
            </a:r>
            <a:r>
              <a:rPr lang="en" sz="1600"/>
              <a:t>;</a:t>
            </a:r>
            <a:endParaRPr sz="1600"/>
          </a:p>
          <a:p>
            <a:pPr marL="457200" lvl="0" indent="-330200" algn="l" rtl="0">
              <a:lnSpc>
                <a:spcPct val="95000"/>
              </a:lnSpc>
              <a:spcBef>
                <a:spcPts val="0"/>
              </a:spcBef>
              <a:spcAft>
                <a:spcPts val="0"/>
              </a:spcAft>
              <a:buSzPts val="1600"/>
              <a:buChar char="●"/>
            </a:pPr>
            <a:r>
              <a:rPr lang="en" sz="1600" b="1"/>
              <a:t>Heatmaps</a:t>
            </a:r>
            <a:r>
              <a:rPr lang="en" sz="1600"/>
              <a:t> to study the </a:t>
            </a:r>
            <a:r>
              <a:rPr lang="en" sz="1600" b="1"/>
              <a:t>(Pearson) correlation</a:t>
            </a:r>
            <a:r>
              <a:rPr lang="en" sz="1600"/>
              <a:t> between the price and the other features;</a:t>
            </a:r>
            <a:endParaRPr sz="1600"/>
          </a:p>
          <a:p>
            <a:pPr marL="457200" lvl="0" indent="-330200" algn="l" rtl="0">
              <a:lnSpc>
                <a:spcPct val="95000"/>
              </a:lnSpc>
              <a:spcBef>
                <a:spcPts val="0"/>
              </a:spcBef>
              <a:spcAft>
                <a:spcPts val="0"/>
              </a:spcAft>
              <a:buSzPts val="1600"/>
              <a:buChar char="●"/>
            </a:pPr>
            <a:r>
              <a:rPr lang="en" sz="1600" b="1"/>
              <a:t>Regplots</a:t>
            </a:r>
            <a:r>
              <a:rPr lang="en" sz="1600"/>
              <a:t> to analyze if there was a </a:t>
            </a:r>
            <a:r>
              <a:rPr lang="en" sz="1600" b="1"/>
              <a:t>linear correlation</a:t>
            </a:r>
            <a:r>
              <a:rPr lang="en" sz="1600"/>
              <a:t> between the price and some (continuous) features;</a:t>
            </a:r>
            <a:endParaRPr sz="1600"/>
          </a:p>
          <a:p>
            <a:pPr marL="457200" lvl="0" indent="-330200" algn="l" rtl="0">
              <a:lnSpc>
                <a:spcPct val="95000"/>
              </a:lnSpc>
              <a:spcBef>
                <a:spcPts val="0"/>
              </a:spcBef>
              <a:spcAft>
                <a:spcPts val="0"/>
              </a:spcAft>
              <a:buSzPts val="1600"/>
              <a:buChar char="●"/>
            </a:pPr>
            <a:r>
              <a:rPr lang="en" sz="1600" b="1"/>
              <a:t>Boxplots</a:t>
            </a:r>
            <a:r>
              <a:rPr lang="en" sz="1600"/>
              <a:t> to understand the </a:t>
            </a:r>
            <a:r>
              <a:rPr lang="en" sz="1600" b="1"/>
              <a:t>distribution</a:t>
            </a:r>
            <a:r>
              <a:rPr lang="en" sz="1600"/>
              <a:t> of some (discrete) features with respect to the price.</a:t>
            </a:r>
            <a:endParaRPr sz="1600"/>
          </a:p>
        </p:txBody>
      </p:sp>
      <p:sp>
        <p:nvSpPr>
          <p:cNvPr id="351" name="Google Shape;351;p3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 1</a:t>
            </a:r>
            <a:endParaRPr/>
          </a:p>
        </p:txBody>
      </p:sp>
      <p:sp>
        <p:nvSpPr>
          <p:cNvPr id="357" name="Google Shape;357;p39"/>
          <p:cNvSpPr txBox="1">
            <a:spLocks noGrp="1"/>
          </p:cNvSpPr>
          <p:nvPr>
            <p:ph type="body" idx="1"/>
          </p:nvPr>
        </p:nvSpPr>
        <p:spPr>
          <a:xfrm>
            <a:off x="311700" y="1229975"/>
            <a:ext cx="8629800" cy="3630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600"/>
              <a:t>After the data cleaning and feature engineering parts, the </a:t>
            </a:r>
            <a:r>
              <a:rPr lang="en" sz="1600" b="1"/>
              <a:t>number of features was 77</a:t>
            </a:r>
            <a:r>
              <a:rPr lang="en" sz="1600"/>
              <a:t>. Are all features useful to predict the price?</a:t>
            </a:r>
            <a:endParaRPr sz="1600"/>
          </a:p>
          <a:p>
            <a:pPr marL="457200" lvl="0" indent="-330200" algn="l" rtl="0">
              <a:lnSpc>
                <a:spcPct val="95000"/>
              </a:lnSpc>
              <a:spcBef>
                <a:spcPts val="1200"/>
              </a:spcBef>
              <a:spcAft>
                <a:spcPts val="0"/>
              </a:spcAft>
              <a:buSzPts val="1600"/>
              <a:buChar char="●"/>
            </a:pPr>
            <a:r>
              <a:rPr lang="en" sz="1600"/>
              <a:t>Spark dataframe temporarily converted to a </a:t>
            </a:r>
            <a:r>
              <a:rPr lang="en" sz="1600" b="1"/>
              <a:t>Pandas dataframe</a:t>
            </a:r>
            <a:r>
              <a:rPr lang="en" sz="1600"/>
              <a:t> in order to plot some graphs with </a:t>
            </a:r>
            <a:r>
              <a:rPr lang="en" sz="1600" b="1"/>
              <a:t>Seaborn</a:t>
            </a:r>
            <a:r>
              <a:rPr lang="en" sz="1600"/>
              <a:t>;</a:t>
            </a:r>
            <a:endParaRPr sz="1600"/>
          </a:p>
          <a:p>
            <a:pPr marL="457200" lvl="0" indent="-330200" algn="l" rtl="0">
              <a:lnSpc>
                <a:spcPct val="95000"/>
              </a:lnSpc>
              <a:spcBef>
                <a:spcPts val="0"/>
              </a:spcBef>
              <a:spcAft>
                <a:spcPts val="0"/>
              </a:spcAft>
              <a:buSzPts val="1600"/>
              <a:buChar char="●"/>
            </a:pPr>
            <a:r>
              <a:rPr lang="en" sz="1600" b="1"/>
              <a:t>Heatmaps</a:t>
            </a:r>
            <a:r>
              <a:rPr lang="en" sz="1600"/>
              <a:t> to study the </a:t>
            </a:r>
            <a:r>
              <a:rPr lang="en" sz="1600" b="1"/>
              <a:t>(Pearson) correlation</a:t>
            </a:r>
            <a:r>
              <a:rPr lang="en" sz="1600"/>
              <a:t> between the price and the other features;</a:t>
            </a:r>
            <a:endParaRPr sz="1600"/>
          </a:p>
          <a:p>
            <a:pPr marL="457200" lvl="0" indent="-330200" algn="l" rtl="0">
              <a:lnSpc>
                <a:spcPct val="95000"/>
              </a:lnSpc>
              <a:spcBef>
                <a:spcPts val="0"/>
              </a:spcBef>
              <a:spcAft>
                <a:spcPts val="0"/>
              </a:spcAft>
              <a:buSzPts val="1600"/>
              <a:buChar char="●"/>
            </a:pPr>
            <a:r>
              <a:rPr lang="en" sz="1600" b="1"/>
              <a:t>Regplots</a:t>
            </a:r>
            <a:r>
              <a:rPr lang="en" sz="1600"/>
              <a:t> to analyze if there was a </a:t>
            </a:r>
            <a:r>
              <a:rPr lang="en" sz="1600" b="1"/>
              <a:t>linear correlation</a:t>
            </a:r>
            <a:r>
              <a:rPr lang="en" sz="1600"/>
              <a:t> between the price and some (continuous) features;</a:t>
            </a:r>
            <a:endParaRPr sz="1600"/>
          </a:p>
          <a:p>
            <a:pPr marL="457200" lvl="0" indent="-330200" algn="l" rtl="0">
              <a:lnSpc>
                <a:spcPct val="95000"/>
              </a:lnSpc>
              <a:spcBef>
                <a:spcPts val="0"/>
              </a:spcBef>
              <a:spcAft>
                <a:spcPts val="0"/>
              </a:spcAft>
              <a:buSzPts val="1600"/>
              <a:buChar char="●"/>
            </a:pPr>
            <a:r>
              <a:rPr lang="en" sz="1600" b="1"/>
              <a:t>Boxplots</a:t>
            </a:r>
            <a:r>
              <a:rPr lang="en" sz="1600"/>
              <a:t> to understand the </a:t>
            </a:r>
            <a:r>
              <a:rPr lang="en" sz="1600" b="1"/>
              <a:t>distribution</a:t>
            </a:r>
            <a:r>
              <a:rPr lang="en" sz="1600"/>
              <a:t> of some (discrete) features with respect to the price.</a:t>
            </a:r>
            <a:endParaRPr sz="1600"/>
          </a:p>
          <a:p>
            <a:pPr marL="0" lvl="0" indent="0" algn="l" rtl="0">
              <a:lnSpc>
                <a:spcPct val="95000"/>
              </a:lnSpc>
              <a:spcBef>
                <a:spcPts val="1200"/>
              </a:spcBef>
              <a:spcAft>
                <a:spcPts val="1200"/>
              </a:spcAft>
              <a:buNone/>
            </a:pPr>
            <a:r>
              <a:rPr lang="en" sz="1600"/>
              <a:t>What came out was that only a </a:t>
            </a:r>
            <a:r>
              <a:rPr lang="en" sz="1600" b="1"/>
              <a:t>few of them</a:t>
            </a:r>
            <a:r>
              <a:rPr lang="en" sz="1600"/>
              <a:t> were helpful for predicting the price and they were linked to the size of the accommodation, the location and some amenities.</a:t>
            </a:r>
            <a:endParaRPr sz="1600"/>
          </a:p>
        </p:txBody>
      </p:sp>
      <p:sp>
        <p:nvSpPr>
          <p:cNvPr id="358" name="Google Shape;358;p3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 2</a:t>
            </a:r>
            <a:endParaRPr/>
          </a:p>
        </p:txBody>
      </p:sp>
      <p:sp>
        <p:nvSpPr>
          <p:cNvPr id="364" name="Google Shape;364;p40"/>
          <p:cNvSpPr txBox="1">
            <a:spLocks noGrp="1"/>
          </p:cNvSpPr>
          <p:nvPr>
            <p:ph type="body" idx="1"/>
          </p:nvPr>
        </p:nvSpPr>
        <p:spPr>
          <a:xfrm>
            <a:off x="311700" y="1229975"/>
            <a:ext cx="8243100" cy="137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But.. Selecting only the </a:t>
            </a:r>
            <a:r>
              <a:rPr lang="en" sz="1600" b="1"/>
              <a:t>10 most correlated features</a:t>
            </a:r>
            <a:r>
              <a:rPr lang="en" sz="1600"/>
              <a:t> the model was heavily </a:t>
            </a:r>
            <a:r>
              <a:rPr lang="en" sz="1600" b="1"/>
              <a:t>underfitting</a:t>
            </a:r>
            <a:r>
              <a:rPr lang="en" sz="1600"/>
              <a:t>!</a:t>
            </a:r>
            <a:endParaRPr sz="1600"/>
          </a:p>
          <a:p>
            <a:pPr marL="457200" lvl="0" indent="-330200" algn="l" rtl="0">
              <a:spcBef>
                <a:spcPts val="1200"/>
              </a:spcBef>
              <a:spcAft>
                <a:spcPts val="0"/>
              </a:spcAft>
              <a:buSzPts val="1600"/>
              <a:buChar char="●"/>
            </a:pPr>
            <a:r>
              <a:rPr lang="en" sz="1600"/>
              <a:t>A higher complexity was needed due to the high number of observations;</a:t>
            </a:r>
            <a:endParaRPr sz="1600"/>
          </a:p>
          <a:p>
            <a:pPr marL="457200" lvl="0" indent="-330200" algn="l" rtl="0">
              <a:spcBef>
                <a:spcPts val="0"/>
              </a:spcBef>
              <a:spcAft>
                <a:spcPts val="0"/>
              </a:spcAft>
              <a:buSzPts val="1600"/>
              <a:buChar char="●"/>
            </a:pPr>
            <a:r>
              <a:rPr lang="en" sz="1600" b="1"/>
              <a:t>Trial and error approach</a:t>
            </a:r>
            <a:r>
              <a:rPr lang="en" sz="1600"/>
              <a:t> to find the best set of features;</a:t>
            </a:r>
            <a:endParaRPr sz="1600"/>
          </a:p>
          <a:p>
            <a:pPr marL="457200" lvl="0" indent="-330200" algn="l" rtl="0">
              <a:spcBef>
                <a:spcPts val="0"/>
              </a:spcBef>
              <a:spcAft>
                <a:spcPts val="0"/>
              </a:spcAft>
              <a:buSzPts val="1600"/>
              <a:buChar char="●"/>
            </a:pPr>
            <a:r>
              <a:rPr lang="en" sz="1600"/>
              <a:t>I eventually had to select </a:t>
            </a:r>
            <a:r>
              <a:rPr lang="en" sz="1600" b="1"/>
              <a:t>31</a:t>
            </a:r>
            <a:r>
              <a:rPr lang="en" sz="1600"/>
              <a:t> (out of 77) features that gave me the best results.</a:t>
            </a:r>
            <a:endParaRPr sz="1600"/>
          </a:p>
        </p:txBody>
      </p:sp>
      <p:sp>
        <p:nvSpPr>
          <p:cNvPr id="365" name="Google Shape;365;p40"/>
          <p:cNvSpPr txBox="1"/>
          <p:nvPr/>
        </p:nvSpPr>
        <p:spPr>
          <a:xfrm>
            <a:off x="418175" y="2883775"/>
            <a:ext cx="7850100" cy="111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900">
                <a:highlight>
                  <a:schemeClr val="lt1"/>
                </a:highlight>
                <a:latin typeface="Consolas"/>
                <a:ea typeface="Consolas"/>
                <a:cs typeface="Consolas"/>
                <a:sym typeface="Consolas"/>
              </a:rPr>
              <a:t>selected_features = ['accommodates', 'bedrooms', 'n_bathrooms', 'is_children_friendly', 'availability_365', 'has_tv', 'is_bathroom_shared', 'room_type', 'has_bathtub', 'has_self_checkin', 'has_private_entrance', 'has_security_devices', 'calculated_host_listings_count', 'has_patio', 'is_smoking_allowed', 'poi_dist', 'has_free_parking', 'host_identity_verified', 'station_dist', 'review_scores_cleanliness', 'host_is_superhost', 'instant_bookable', 'host_response_time', 'has_elevator', 'review_scores_rating', 'review_scores_location', 'has_cooking_basics', 'number_of_reviews', 'city', 'has_paid_parking', 'minimum_nights']</a:t>
            </a:r>
            <a:endParaRPr>
              <a:highlight>
                <a:schemeClr val="lt1"/>
              </a:highlight>
              <a:latin typeface="Roboto"/>
              <a:ea typeface="Roboto"/>
              <a:cs typeface="Roboto"/>
              <a:sym typeface="Roboto"/>
            </a:endParaRPr>
          </a:p>
        </p:txBody>
      </p:sp>
      <p:sp>
        <p:nvSpPr>
          <p:cNvPr id="366" name="Google Shape;366;p4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Training</a:t>
            </a:r>
            <a:endParaRPr/>
          </a:p>
        </p:txBody>
      </p:sp>
      <p:sp>
        <p:nvSpPr>
          <p:cNvPr id="372" name="Google Shape;372;p41"/>
          <p:cNvSpPr txBox="1">
            <a:spLocks noGrp="1"/>
          </p:cNvSpPr>
          <p:nvPr>
            <p:ph type="body" idx="1"/>
          </p:nvPr>
        </p:nvSpPr>
        <p:spPr>
          <a:xfrm>
            <a:off x="311700" y="1229975"/>
            <a:ext cx="8334300" cy="3339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dirty="0"/>
              <a:t>Dataset divided into:</a:t>
            </a:r>
            <a:endParaRPr sz="1600" dirty="0"/>
          </a:p>
          <a:p>
            <a:pPr marL="914400" lvl="1" indent="-330200" algn="l" rtl="0">
              <a:spcBef>
                <a:spcPts val="0"/>
              </a:spcBef>
              <a:spcAft>
                <a:spcPts val="0"/>
              </a:spcAft>
              <a:buSzPts val="1600"/>
              <a:buChar char="○"/>
            </a:pPr>
            <a:r>
              <a:rPr lang="en" sz="1600" dirty="0"/>
              <a:t>Training set (80%): For training the model;</a:t>
            </a:r>
            <a:endParaRPr sz="1600" dirty="0"/>
          </a:p>
          <a:p>
            <a:pPr marL="914400" lvl="1" indent="-330200" algn="l" rtl="0">
              <a:spcBef>
                <a:spcPts val="0"/>
              </a:spcBef>
              <a:spcAft>
                <a:spcPts val="0"/>
              </a:spcAft>
              <a:buSzPts val="1600"/>
              <a:buChar char="○"/>
            </a:pPr>
            <a:r>
              <a:rPr lang="en" sz="1600" dirty="0"/>
              <a:t>Testing set (15%): For evaluating the model;</a:t>
            </a:r>
            <a:endParaRPr sz="1600" dirty="0"/>
          </a:p>
          <a:p>
            <a:pPr marL="914400" lvl="1" indent="-330200" algn="l" rtl="0">
              <a:spcBef>
                <a:spcPts val="0"/>
              </a:spcBef>
              <a:spcAft>
                <a:spcPts val="0"/>
              </a:spcAft>
              <a:buSzPts val="1600"/>
              <a:buChar char="○"/>
            </a:pPr>
            <a:r>
              <a:rPr lang="en" sz="1600" dirty="0"/>
              <a:t>Validation set (5%): For hyperparameter tuning.</a:t>
            </a:r>
            <a:endParaRPr sz="1600" dirty="0"/>
          </a:p>
          <a:p>
            <a:pPr marL="457200" lvl="0" indent="-330200" algn="l" rtl="0">
              <a:spcBef>
                <a:spcPts val="0"/>
              </a:spcBef>
              <a:spcAft>
                <a:spcPts val="0"/>
              </a:spcAft>
              <a:buSzPts val="1600"/>
              <a:buChar char="●"/>
            </a:pPr>
            <a:r>
              <a:rPr lang="en" sz="1600" dirty="0"/>
              <a:t>Several algorithms were used:</a:t>
            </a:r>
            <a:endParaRPr sz="1600" dirty="0"/>
          </a:p>
          <a:p>
            <a:pPr marL="914400" lvl="1" indent="-330200" algn="l" rtl="0">
              <a:spcBef>
                <a:spcPts val="0"/>
              </a:spcBef>
              <a:spcAft>
                <a:spcPts val="0"/>
              </a:spcAft>
              <a:buSzPts val="1600"/>
              <a:buChar char="○"/>
            </a:pPr>
            <a:r>
              <a:rPr lang="en" sz="1600" b="1" dirty="0"/>
              <a:t>Linear Regression</a:t>
            </a:r>
            <a:r>
              <a:rPr lang="en" sz="1600" dirty="0"/>
              <a:t>;</a:t>
            </a:r>
            <a:endParaRPr sz="1600" dirty="0"/>
          </a:p>
          <a:p>
            <a:pPr marL="914400" lvl="1" indent="-330200" algn="l" rtl="0">
              <a:spcBef>
                <a:spcPts val="0"/>
              </a:spcBef>
              <a:spcAft>
                <a:spcPts val="0"/>
              </a:spcAft>
              <a:buSzPts val="1600"/>
              <a:buChar char="○"/>
            </a:pPr>
            <a:r>
              <a:rPr lang="en" sz="1600" b="1" dirty="0"/>
              <a:t>Random Forest Regression;</a:t>
            </a:r>
            <a:endParaRPr sz="1600" b="1" dirty="0"/>
          </a:p>
          <a:p>
            <a:pPr marL="914400" lvl="1" indent="-330200" algn="l" rtl="0">
              <a:spcBef>
                <a:spcPts val="0"/>
              </a:spcBef>
              <a:spcAft>
                <a:spcPts val="0"/>
              </a:spcAft>
              <a:buSzPts val="1600"/>
              <a:buChar char="○"/>
            </a:pPr>
            <a:r>
              <a:rPr lang="en" sz="1600" b="1" dirty="0"/>
              <a:t>Gradient-Boosted Trees Regression</a:t>
            </a:r>
            <a:r>
              <a:rPr lang="en" sz="1600" dirty="0"/>
              <a:t>;</a:t>
            </a:r>
            <a:endParaRPr sz="1600" dirty="0"/>
          </a:p>
          <a:p>
            <a:pPr marL="457200" lvl="0" indent="-330200" algn="l" rtl="0">
              <a:spcBef>
                <a:spcPts val="0"/>
              </a:spcBef>
              <a:spcAft>
                <a:spcPts val="0"/>
              </a:spcAft>
              <a:buSzPts val="1600"/>
              <a:buChar char="●"/>
            </a:pPr>
            <a:r>
              <a:rPr lang="en" sz="1600" b="1" dirty="0"/>
              <a:t>Cross Validation</a:t>
            </a:r>
            <a:r>
              <a:rPr lang="en" sz="1600" dirty="0"/>
              <a:t> in order to find the best set of hyperparameters.</a:t>
            </a:r>
            <a:endParaRPr sz="1600" dirty="0"/>
          </a:p>
        </p:txBody>
      </p:sp>
      <p:sp>
        <p:nvSpPr>
          <p:cNvPr id="373" name="Google Shape;373;p4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374" name="Google Shape;374;p41"/>
          <p:cNvPicPr preferRelativeResize="0"/>
          <p:nvPr/>
        </p:nvPicPr>
        <p:blipFill>
          <a:blip r:embed="rId3">
            <a:alphaModFix/>
          </a:blip>
          <a:stretch>
            <a:fillRect/>
          </a:stretch>
        </p:blipFill>
        <p:spPr>
          <a:xfrm>
            <a:off x="6062350" y="736377"/>
            <a:ext cx="2583650" cy="1606849"/>
          </a:xfrm>
          <a:prstGeom prst="rect">
            <a:avLst/>
          </a:prstGeom>
          <a:noFill/>
          <a:ln>
            <a:noFill/>
          </a:ln>
          <a:effectLst>
            <a:outerShdw blurRad="57150" dist="19050" dir="5400000" algn="bl" rotWithShape="0">
              <a:srgbClr val="000000"/>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Evaluation</a:t>
            </a:r>
            <a:endParaRPr/>
          </a:p>
        </p:txBody>
      </p:sp>
      <p:sp>
        <p:nvSpPr>
          <p:cNvPr id="380" name="Google Shape;380;p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4" name="Immagine 3">
            <a:extLst>
              <a:ext uri="{FF2B5EF4-FFF2-40B4-BE49-F238E27FC236}">
                <a16:creationId xmlns:a16="http://schemas.microsoft.com/office/drawing/2014/main" id="{58B7FFEF-34A9-EC79-E180-8BF0706B172C}"/>
              </a:ext>
            </a:extLst>
          </p:cNvPr>
          <p:cNvPicPr>
            <a:picLocks noChangeAspect="1"/>
          </p:cNvPicPr>
          <p:nvPr/>
        </p:nvPicPr>
        <p:blipFill>
          <a:blip r:embed="rId3"/>
          <a:stretch>
            <a:fillRect/>
          </a:stretch>
        </p:blipFill>
        <p:spPr>
          <a:xfrm>
            <a:off x="523470" y="1303303"/>
            <a:ext cx="8097060" cy="7457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a:t>
            </a:r>
            <a:endParaRPr/>
          </a:p>
        </p:txBody>
      </p:sp>
      <p:sp>
        <p:nvSpPr>
          <p:cNvPr id="107" name="Google Shape;107;p16"/>
          <p:cNvSpPr txBox="1">
            <a:spLocks noGrp="1"/>
          </p:cNvSpPr>
          <p:nvPr>
            <p:ph type="body" idx="1"/>
          </p:nvPr>
        </p:nvSpPr>
        <p:spPr>
          <a:xfrm>
            <a:off x="311700" y="1229975"/>
            <a:ext cx="8424600" cy="2872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The dataset containing the Airbnb information of different cities is </a:t>
            </a:r>
            <a:r>
              <a:rPr lang="en" b="1"/>
              <a:t>freely available</a:t>
            </a:r>
            <a:r>
              <a:rPr lang="en"/>
              <a:t> on the Airbnb website</a:t>
            </a:r>
            <a:r>
              <a:rPr lang="en" baseline="30000"/>
              <a:t>1</a:t>
            </a:r>
            <a:r>
              <a:rPr lang="en"/>
              <a:t>;</a:t>
            </a:r>
            <a:endParaRPr/>
          </a:p>
          <a:p>
            <a:pPr marL="457200" lvl="0" indent="-317500" algn="l" rtl="0">
              <a:spcBef>
                <a:spcPts val="0"/>
              </a:spcBef>
              <a:spcAft>
                <a:spcPts val="0"/>
              </a:spcAft>
              <a:buSzPts val="1400"/>
              <a:buChar char="●"/>
            </a:pPr>
            <a:r>
              <a:rPr lang="en"/>
              <a:t>An aggregation of datasets of different European cities</a:t>
            </a:r>
            <a:r>
              <a:rPr lang="en" baseline="30000"/>
              <a:t>2</a:t>
            </a:r>
            <a:r>
              <a:rPr lang="en"/>
              <a:t> allowed me to create a single dataset of </a:t>
            </a:r>
            <a:r>
              <a:rPr lang="en" b="1"/>
              <a:t>~320k observations</a:t>
            </a:r>
            <a:r>
              <a:rPr lang="en"/>
              <a:t>;</a:t>
            </a:r>
            <a:endParaRPr/>
          </a:p>
          <a:p>
            <a:pPr marL="457200" lvl="0" indent="-317500" algn="l" rtl="0">
              <a:spcBef>
                <a:spcPts val="0"/>
              </a:spcBef>
              <a:spcAft>
                <a:spcPts val="0"/>
              </a:spcAft>
              <a:buSzPts val="1400"/>
              <a:buChar char="●"/>
            </a:pPr>
            <a:r>
              <a:rPr lang="en"/>
              <a:t>Each observation has 68 features describing an accommodation (e.g. number of bedrooms, bathrooms, room types, host information, location, scores, price, etc..). The target variable is the </a:t>
            </a:r>
            <a:r>
              <a:rPr lang="en" b="1"/>
              <a:t>price</a:t>
            </a:r>
            <a:r>
              <a:rPr lang="en"/>
              <a:t> that is a continuous value so it is a </a:t>
            </a:r>
            <a:r>
              <a:rPr lang="en" b="1"/>
              <a:t>regression task</a:t>
            </a:r>
            <a:r>
              <a:rPr lang="en"/>
              <a:t>.</a:t>
            </a:r>
            <a:endParaRPr/>
          </a:p>
          <a:p>
            <a:pPr marL="0" lvl="0" indent="0" algn="l" rtl="0">
              <a:spcBef>
                <a:spcPts val="1200"/>
              </a:spcBef>
              <a:spcAft>
                <a:spcPts val="1200"/>
              </a:spcAft>
              <a:buNone/>
            </a:pPr>
            <a:endParaRPr/>
          </a:p>
        </p:txBody>
      </p:sp>
      <p:sp>
        <p:nvSpPr>
          <p:cNvPr id="108" name="Google Shape;108;p16"/>
          <p:cNvSpPr txBox="1">
            <a:spLocks noGrp="1"/>
          </p:cNvSpPr>
          <p:nvPr>
            <p:ph type="body" idx="1"/>
          </p:nvPr>
        </p:nvSpPr>
        <p:spPr>
          <a:xfrm>
            <a:off x="359700" y="4212288"/>
            <a:ext cx="8424600" cy="328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852"/>
              <a:buNone/>
            </a:pPr>
            <a:r>
              <a:rPr lang="en" sz="900" baseline="30000"/>
              <a:t>1</a:t>
            </a:r>
            <a:r>
              <a:rPr lang="en" sz="900"/>
              <a:t>Source: </a:t>
            </a:r>
            <a:r>
              <a:rPr lang="en" sz="900" u="sng">
                <a:solidFill>
                  <a:schemeClr val="hlink"/>
                </a:solidFill>
                <a:hlinkClick r:id="rId3"/>
              </a:rPr>
              <a:t>http://insideairbnb.com/get-the-data/</a:t>
            </a:r>
            <a:br>
              <a:rPr lang="en" sz="900"/>
            </a:br>
            <a:r>
              <a:rPr lang="en" sz="900" baseline="30000"/>
              <a:t>2</a:t>
            </a:r>
            <a:r>
              <a:rPr lang="en" sz="900"/>
              <a:t>List of cities: London, Paris, Rome, Madrid, Milan, Barcelona, Lisbon, Vienna, Berlin, Athens, Lyon, Dublin, Amsterdam, Brussels, Munich</a:t>
            </a:r>
            <a:endParaRPr sz="900"/>
          </a:p>
        </p:txBody>
      </p:sp>
      <p:sp>
        <p:nvSpPr>
          <p:cNvPr id="109" name="Google Shape;109;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Evaluation</a:t>
            </a:r>
            <a:endParaRPr/>
          </a:p>
        </p:txBody>
      </p:sp>
      <p:sp>
        <p:nvSpPr>
          <p:cNvPr id="387" name="Google Shape;387;p43"/>
          <p:cNvSpPr txBox="1">
            <a:spLocks noGrp="1"/>
          </p:cNvSpPr>
          <p:nvPr>
            <p:ph type="body" idx="1"/>
          </p:nvPr>
        </p:nvSpPr>
        <p:spPr>
          <a:xfrm>
            <a:off x="311700" y="2126400"/>
            <a:ext cx="8072700" cy="252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Some considerations:</a:t>
            </a:r>
            <a:endParaRPr/>
          </a:p>
          <a:p>
            <a:pPr marL="457200" lvl="0" indent="-317500" algn="l" rtl="0">
              <a:spcBef>
                <a:spcPts val="1200"/>
              </a:spcBef>
              <a:spcAft>
                <a:spcPts val="0"/>
              </a:spcAft>
              <a:buSzPts val="1400"/>
              <a:buChar char="●"/>
            </a:pPr>
            <a:r>
              <a:rPr lang="en"/>
              <a:t>Only a few features are correlated with the price. Still, the correlation is not that high</a:t>
            </a:r>
            <a:br>
              <a:rPr lang="en"/>
            </a:br>
            <a:r>
              <a:rPr lang="en"/>
              <a:t>(p ≃ 0.46 for the size of the accommodation features, p ≃ 0.20 for some amenities, etc..);</a:t>
            </a:r>
            <a:endParaRPr/>
          </a:p>
          <a:p>
            <a:pPr marL="457200" lvl="0" indent="-317500" algn="l" rtl="0">
              <a:spcBef>
                <a:spcPts val="0"/>
              </a:spcBef>
              <a:spcAft>
                <a:spcPts val="0"/>
              </a:spcAft>
              <a:buSzPts val="1400"/>
              <a:buChar char="●"/>
            </a:pPr>
            <a:r>
              <a:rPr lang="en"/>
              <a:t>The price is partially affected by those features but eventually it is a human decision. This is to say that we will never reach a better result (e.g. R2 &gt; 0.80);</a:t>
            </a:r>
            <a:endParaRPr/>
          </a:p>
          <a:p>
            <a:pPr marL="457200" lvl="0" indent="-317500" algn="l" rtl="0">
              <a:spcBef>
                <a:spcPts val="0"/>
              </a:spcBef>
              <a:spcAft>
                <a:spcPts val="0"/>
              </a:spcAft>
              <a:buSzPts val="1400"/>
              <a:buChar char="●"/>
            </a:pPr>
            <a:r>
              <a:rPr lang="en"/>
              <a:t>This task doesn’t require a perfect prediction but a simple advised price range, so these results are acceptable.</a:t>
            </a:r>
            <a:endParaRPr/>
          </a:p>
        </p:txBody>
      </p:sp>
      <p:sp>
        <p:nvSpPr>
          <p:cNvPr id="388" name="Google Shape;388;p4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3" name="Immagine 2">
            <a:extLst>
              <a:ext uri="{FF2B5EF4-FFF2-40B4-BE49-F238E27FC236}">
                <a16:creationId xmlns:a16="http://schemas.microsoft.com/office/drawing/2014/main" id="{6A8C8923-06EF-372B-906F-2AAB4A04299D}"/>
              </a:ext>
            </a:extLst>
          </p:cNvPr>
          <p:cNvPicPr>
            <a:picLocks noChangeAspect="1"/>
          </p:cNvPicPr>
          <p:nvPr/>
        </p:nvPicPr>
        <p:blipFill>
          <a:blip r:embed="rId3"/>
          <a:stretch>
            <a:fillRect/>
          </a:stretch>
        </p:blipFill>
        <p:spPr>
          <a:xfrm>
            <a:off x="523470" y="1303303"/>
            <a:ext cx="8097060" cy="74571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Score Prediction 1</a:t>
            </a:r>
            <a:endParaRPr/>
          </a:p>
        </p:txBody>
      </p:sp>
      <p:sp>
        <p:nvSpPr>
          <p:cNvPr id="395" name="Google Shape;395;p44"/>
          <p:cNvSpPr txBox="1">
            <a:spLocks noGrp="1"/>
          </p:cNvSpPr>
          <p:nvPr>
            <p:ph type="body" idx="1"/>
          </p:nvPr>
        </p:nvSpPr>
        <p:spPr>
          <a:xfrm>
            <a:off x="311700" y="1229975"/>
            <a:ext cx="8152200" cy="1468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Among the 31 features used by the price prediction model, 3 of them are </a:t>
            </a:r>
            <a:r>
              <a:rPr lang="en" b="1"/>
              <a:t>scores</a:t>
            </a:r>
            <a:r>
              <a:rPr lang="en"/>
              <a:t> (cleanliness, overall rating and location). When the host adds a new accommodation, he doesn’t have any score so we might try to predict them based on the characteristics of the Airbnb. This was done only for the overall rating and location scores since the cleanliness score depends on how the accommodation is managed so hardly predictable.</a:t>
            </a:r>
            <a:endParaRPr/>
          </a:p>
        </p:txBody>
      </p:sp>
      <p:sp>
        <p:nvSpPr>
          <p:cNvPr id="396" name="Google Shape;396;p4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pic>
        <p:nvPicPr>
          <p:cNvPr id="397" name="Google Shape;397;p44"/>
          <p:cNvPicPr preferRelativeResize="0"/>
          <p:nvPr/>
        </p:nvPicPr>
        <p:blipFill>
          <a:blip r:embed="rId3">
            <a:alphaModFix/>
          </a:blip>
          <a:stretch>
            <a:fillRect/>
          </a:stretch>
        </p:blipFill>
        <p:spPr>
          <a:xfrm>
            <a:off x="4489150" y="2618225"/>
            <a:ext cx="4477093" cy="1928051"/>
          </a:xfrm>
          <a:prstGeom prst="rect">
            <a:avLst/>
          </a:prstGeom>
          <a:noFill/>
          <a:ln>
            <a:noFill/>
          </a:ln>
          <a:effectLst>
            <a:outerShdw blurRad="57150" dist="19050" dir="5400000" algn="bl" rotWithShape="0">
              <a:srgbClr val="000000"/>
            </a:outerShdw>
          </a:effectLst>
        </p:spPr>
      </p:pic>
      <p:sp>
        <p:nvSpPr>
          <p:cNvPr id="398" name="Google Shape;398;p44"/>
          <p:cNvSpPr txBox="1"/>
          <p:nvPr/>
        </p:nvSpPr>
        <p:spPr>
          <a:xfrm>
            <a:off x="311700" y="2762650"/>
            <a:ext cx="4029000" cy="163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2"/>
                </a:solidFill>
                <a:latin typeface="Roboto"/>
                <a:ea typeface="Roboto"/>
                <a:cs typeface="Roboto"/>
                <a:sym typeface="Roboto"/>
              </a:rPr>
              <a:t>Scores are </a:t>
            </a:r>
            <a:r>
              <a:rPr lang="en" b="1">
                <a:solidFill>
                  <a:schemeClr val="dk2"/>
                </a:solidFill>
                <a:latin typeface="Roboto"/>
                <a:ea typeface="Roboto"/>
                <a:cs typeface="Roboto"/>
                <a:sym typeface="Roboto"/>
              </a:rPr>
              <a:t>real values</a:t>
            </a:r>
            <a:r>
              <a:rPr lang="en">
                <a:solidFill>
                  <a:schemeClr val="dk2"/>
                </a:solidFill>
                <a:latin typeface="Roboto"/>
                <a:ea typeface="Roboto"/>
                <a:cs typeface="Roboto"/>
                <a:sym typeface="Roboto"/>
              </a:rPr>
              <a:t> between 0 and 5 so I tried to </a:t>
            </a:r>
            <a:r>
              <a:rPr lang="en" b="1">
                <a:solidFill>
                  <a:schemeClr val="dk2"/>
                </a:solidFill>
                <a:latin typeface="Roboto"/>
                <a:ea typeface="Roboto"/>
                <a:cs typeface="Roboto"/>
                <a:sym typeface="Roboto"/>
              </a:rPr>
              <a:t>fit a (regression) model</a:t>
            </a:r>
            <a:r>
              <a:rPr lang="en">
                <a:solidFill>
                  <a:schemeClr val="dk2"/>
                </a:solidFill>
                <a:latin typeface="Roboto"/>
                <a:ea typeface="Roboto"/>
                <a:cs typeface="Roboto"/>
                <a:sym typeface="Roboto"/>
              </a:rPr>
              <a:t> following the </a:t>
            </a:r>
            <a:r>
              <a:rPr lang="en" b="1">
                <a:solidFill>
                  <a:schemeClr val="dk2"/>
                </a:solidFill>
                <a:latin typeface="Roboto"/>
                <a:ea typeface="Roboto"/>
                <a:cs typeface="Roboto"/>
                <a:sym typeface="Roboto"/>
              </a:rPr>
              <a:t>same approach as before</a:t>
            </a:r>
            <a:r>
              <a:rPr lang="en">
                <a:solidFill>
                  <a:schemeClr val="dk2"/>
                </a:solidFill>
                <a:latin typeface="Roboto"/>
                <a:ea typeface="Roboto"/>
                <a:cs typeface="Roboto"/>
                <a:sym typeface="Roboto"/>
              </a:rPr>
              <a:t> (feature selection, hyperparameter tuning, model training, model evaluation). Notice that scores are </a:t>
            </a:r>
            <a:r>
              <a:rPr lang="en" b="1">
                <a:solidFill>
                  <a:schemeClr val="dk2"/>
                </a:solidFill>
                <a:latin typeface="Roboto"/>
                <a:ea typeface="Roboto"/>
                <a:cs typeface="Roboto"/>
                <a:sym typeface="Roboto"/>
              </a:rPr>
              <a:t>left-skewed</a:t>
            </a:r>
            <a:r>
              <a:rPr lang="en">
                <a:solidFill>
                  <a:schemeClr val="dk2"/>
                </a:solidFill>
                <a:latin typeface="Roboto"/>
                <a:ea typeface="Roboto"/>
                <a:cs typeface="Roboto"/>
                <a:sym typeface="Roboto"/>
              </a:rPr>
              <a:t> so most of the values are between 4.5 and 5.</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Score Prediction 2</a:t>
            </a:r>
            <a:endParaRPr/>
          </a:p>
        </p:txBody>
      </p:sp>
      <p:sp>
        <p:nvSpPr>
          <p:cNvPr id="404" name="Google Shape;404;p45"/>
          <p:cNvSpPr txBox="1">
            <a:spLocks noGrp="1"/>
          </p:cNvSpPr>
          <p:nvPr>
            <p:ph type="body" idx="1"/>
          </p:nvPr>
        </p:nvSpPr>
        <p:spPr>
          <a:xfrm>
            <a:off x="311700" y="1229975"/>
            <a:ext cx="8368200" cy="3339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Rating score model evaluation:</a:t>
            </a:r>
            <a:br>
              <a:rPr lang="en"/>
            </a:br>
            <a:br>
              <a:rPr lang="en"/>
            </a:br>
            <a:br>
              <a:rPr lang="en"/>
            </a:br>
            <a:br>
              <a:rPr lang="en"/>
            </a:br>
            <a:br>
              <a:rPr lang="en"/>
            </a:br>
            <a:endParaRPr/>
          </a:p>
          <a:p>
            <a:pPr marL="457200" lvl="0" indent="-317500" algn="l" rtl="0">
              <a:spcBef>
                <a:spcPts val="0"/>
              </a:spcBef>
              <a:spcAft>
                <a:spcPts val="0"/>
              </a:spcAft>
              <a:buSzPts val="1400"/>
              <a:buChar char="●"/>
            </a:pPr>
            <a:r>
              <a:rPr lang="en"/>
              <a:t>Location score model evaluation:</a:t>
            </a:r>
            <a:endParaRPr/>
          </a:p>
        </p:txBody>
      </p:sp>
      <p:sp>
        <p:nvSpPr>
          <p:cNvPr id="405" name="Google Shape;405;p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pic>
        <p:nvPicPr>
          <p:cNvPr id="3" name="Immagine 2">
            <a:extLst>
              <a:ext uri="{FF2B5EF4-FFF2-40B4-BE49-F238E27FC236}">
                <a16:creationId xmlns:a16="http://schemas.microsoft.com/office/drawing/2014/main" id="{E23048FB-BA8C-6328-8585-960AFD29951C}"/>
              </a:ext>
            </a:extLst>
          </p:cNvPr>
          <p:cNvPicPr>
            <a:picLocks noChangeAspect="1"/>
          </p:cNvPicPr>
          <p:nvPr/>
        </p:nvPicPr>
        <p:blipFill>
          <a:blip r:embed="rId3"/>
          <a:stretch>
            <a:fillRect/>
          </a:stretch>
        </p:blipFill>
        <p:spPr>
          <a:xfrm>
            <a:off x="191497" y="1733308"/>
            <a:ext cx="8720451" cy="797476"/>
          </a:xfrm>
          <a:prstGeom prst="rect">
            <a:avLst/>
          </a:prstGeom>
        </p:spPr>
      </p:pic>
      <p:pic>
        <p:nvPicPr>
          <p:cNvPr id="5" name="Immagine 4">
            <a:extLst>
              <a:ext uri="{FF2B5EF4-FFF2-40B4-BE49-F238E27FC236}">
                <a16:creationId xmlns:a16="http://schemas.microsoft.com/office/drawing/2014/main" id="{F1280B9F-E2C0-7232-C37C-6D20189E4300}"/>
              </a:ext>
            </a:extLst>
          </p:cNvPr>
          <p:cNvPicPr>
            <a:picLocks noChangeAspect="1"/>
          </p:cNvPicPr>
          <p:nvPr/>
        </p:nvPicPr>
        <p:blipFill>
          <a:blip r:embed="rId4"/>
          <a:stretch>
            <a:fillRect/>
          </a:stretch>
        </p:blipFill>
        <p:spPr>
          <a:xfrm>
            <a:off x="191497" y="3178157"/>
            <a:ext cx="8720451" cy="79747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Score Prediction 3</a:t>
            </a:r>
            <a:endParaRPr/>
          </a:p>
        </p:txBody>
      </p:sp>
      <p:sp>
        <p:nvSpPr>
          <p:cNvPr id="413" name="Google Shape;413;p46"/>
          <p:cNvSpPr txBox="1">
            <a:spLocks noGrp="1"/>
          </p:cNvSpPr>
          <p:nvPr>
            <p:ph type="body" idx="1"/>
          </p:nvPr>
        </p:nvSpPr>
        <p:spPr>
          <a:xfrm>
            <a:off x="311700" y="1229975"/>
            <a:ext cx="81978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Some consideration:</a:t>
            </a:r>
            <a:endParaRPr/>
          </a:p>
          <a:p>
            <a:pPr marL="457200" lvl="0" indent="-317500" algn="l" rtl="0">
              <a:spcBef>
                <a:spcPts val="1200"/>
              </a:spcBef>
              <a:spcAft>
                <a:spcPts val="0"/>
              </a:spcAft>
              <a:buSzPts val="1400"/>
              <a:buChar char="●"/>
            </a:pPr>
            <a:r>
              <a:rPr lang="en"/>
              <a:t>Results are bad because only few features were moderately correlated with the scores (still a low p &lt; 0.20):</a:t>
            </a:r>
            <a:endParaRPr/>
          </a:p>
          <a:p>
            <a:pPr marL="914400" lvl="1" indent="-304800" algn="l" rtl="0">
              <a:spcBef>
                <a:spcPts val="0"/>
              </a:spcBef>
              <a:spcAft>
                <a:spcPts val="0"/>
              </a:spcAft>
              <a:buSzPts val="1200"/>
              <a:buChar char="○"/>
            </a:pPr>
            <a:r>
              <a:rPr lang="en"/>
              <a:t>For the rating score some amenities and some information on the host;</a:t>
            </a:r>
            <a:endParaRPr/>
          </a:p>
          <a:p>
            <a:pPr marL="914400" lvl="1" indent="-304800" algn="l" rtl="0">
              <a:spcBef>
                <a:spcPts val="0"/>
              </a:spcBef>
              <a:spcAft>
                <a:spcPts val="0"/>
              </a:spcAft>
              <a:buSzPts val="1200"/>
              <a:buChar char="○"/>
            </a:pPr>
            <a:r>
              <a:rPr lang="en"/>
              <a:t>For the location score the location itself and some amenities like the presence of a car park nearby.</a:t>
            </a:r>
            <a:endParaRPr/>
          </a:p>
          <a:p>
            <a:pPr marL="457200" lvl="0" indent="-317500" algn="l" rtl="0">
              <a:spcBef>
                <a:spcPts val="0"/>
              </a:spcBef>
              <a:spcAft>
                <a:spcPts val="0"/>
              </a:spcAft>
              <a:buSzPts val="1400"/>
              <a:buChar char="●"/>
            </a:pPr>
            <a:r>
              <a:rPr lang="en" b="1"/>
              <a:t>They are not enough to predict the scores</a:t>
            </a:r>
            <a:r>
              <a:rPr lang="en"/>
              <a:t> and if we also include the least correlated features (to increase the complexity of the model) the situation doesn’t change;</a:t>
            </a:r>
            <a:endParaRPr/>
          </a:p>
          <a:p>
            <a:pPr marL="457200" lvl="0" indent="-317500" algn="l" rtl="0">
              <a:spcBef>
                <a:spcPts val="0"/>
              </a:spcBef>
              <a:spcAft>
                <a:spcPts val="0"/>
              </a:spcAft>
              <a:buSzPts val="1400"/>
              <a:buChar char="●"/>
            </a:pPr>
            <a:r>
              <a:rPr lang="en"/>
              <a:t>But, </a:t>
            </a:r>
            <a:r>
              <a:rPr lang="en" b="1"/>
              <a:t>if we include the other scores</a:t>
            </a:r>
            <a:r>
              <a:rPr lang="en"/>
              <a:t> (value, checkin, cleanliness, communication, etc..), </a:t>
            </a:r>
            <a:r>
              <a:rPr lang="en" b="1"/>
              <a:t>results are way much better</a:t>
            </a:r>
            <a:r>
              <a:rPr lang="en"/>
              <a:t>.</a:t>
            </a:r>
            <a:endParaRPr/>
          </a:p>
        </p:txBody>
      </p:sp>
      <p:sp>
        <p:nvSpPr>
          <p:cNvPr id="414" name="Google Shape;414;p4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Score Prediction 4</a:t>
            </a:r>
            <a:endParaRPr/>
          </a:p>
        </p:txBody>
      </p:sp>
      <p:sp>
        <p:nvSpPr>
          <p:cNvPr id="420" name="Google Shape;420;p47"/>
          <p:cNvSpPr txBox="1">
            <a:spLocks noGrp="1"/>
          </p:cNvSpPr>
          <p:nvPr>
            <p:ph type="body" idx="1"/>
          </p:nvPr>
        </p:nvSpPr>
        <p:spPr>
          <a:xfrm>
            <a:off x="311700" y="1229975"/>
            <a:ext cx="8084100" cy="286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For the rating score, we have these results:</a:t>
            </a:r>
            <a:br>
              <a:rPr lang="en"/>
            </a:br>
            <a:br>
              <a:rPr lang="en"/>
            </a:br>
            <a:br>
              <a:rPr lang="en"/>
            </a:br>
            <a:br>
              <a:rPr lang="en"/>
            </a:br>
            <a:br>
              <a:rPr lang="en"/>
            </a:br>
            <a:r>
              <a:rPr lang="en"/>
              <a:t>This might depend on the fact that guests are likely to </a:t>
            </a:r>
            <a:r>
              <a:rPr lang="en" b="1"/>
              <a:t>give scores based on the whole experience</a:t>
            </a:r>
            <a:r>
              <a:rPr lang="en"/>
              <a:t> </a:t>
            </a:r>
            <a:r>
              <a:rPr lang="en" b="1"/>
              <a:t>rather than the actual characteristics of the Airbnb</a:t>
            </a:r>
            <a:r>
              <a:rPr lang="en"/>
              <a:t> in fact most of the times there is </a:t>
            </a:r>
            <a:r>
              <a:rPr lang="en" b="1"/>
              <a:t>no differences among the scores</a:t>
            </a:r>
            <a:r>
              <a:rPr lang="en"/>
              <a:t> (e.g. a guest that gave 4.7 to the rating score, also gave a similar score to the other ones).</a:t>
            </a:r>
            <a:endParaRPr/>
          </a:p>
        </p:txBody>
      </p:sp>
      <p:sp>
        <p:nvSpPr>
          <p:cNvPr id="421" name="Google Shape;421;p4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422" name="Google Shape;422;p47"/>
          <p:cNvPicPr preferRelativeResize="0"/>
          <p:nvPr/>
        </p:nvPicPr>
        <p:blipFill>
          <a:blip r:embed="rId3">
            <a:alphaModFix/>
          </a:blip>
          <a:stretch>
            <a:fillRect/>
          </a:stretch>
        </p:blipFill>
        <p:spPr>
          <a:xfrm>
            <a:off x="376325" y="1665699"/>
            <a:ext cx="8455974" cy="6688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Score Prediction 4</a:t>
            </a:r>
            <a:endParaRPr/>
          </a:p>
        </p:txBody>
      </p:sp>
      <p:sp>
        <p:nvSpPr>
          <p:cNvPr id="428" name="Google Shape;428;p48"/>
          <p:cNvSpPr txBox="1">
            <a:spLocks noGrp="1"/>
          </p:cNvSpPr>
          <p:nvPr>
            <p:ph type="body" idx="1"/>
          </p:nvPr>
        </p:nvSpPr>
        <p:spPr>
          <a:xfrm>
            <a:off x="311700" y="1229975"/>
            <a:ext cx="8084100" cy="406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 the rating score, we have these results:</a:t>
            </a:r>
            <a:br>
              <a:rPr lang="en"/>
            </a:br>
            <a:br>
              <a:rPr lang="en"/>
            </a:br>
            <a:br>
              <a:rPr lang="en"/>
            </a:br>
            <a:br>
              <a:rPr lang="en"/>
            </a:br>
            <a:br>
              <a:rPr lang="en"/>
            </a:br>
            <a:r>
              <a:rPr lang="en"/>
              <a:t>This might depend on the fact that guests are likely to </a:t>
            </a:r>
            <a:r>
              <a:rPr lang="en" b="1"/>
              <a:t>give scores based on the whole experience rather than the actual characteristics of the Airbnb</a:t>
            </a:r>
            <a:r>
              <a:rPr lang="en"/>
              <a:t> in fact most of the times there is </a:t>
            </a:r>
            <a:r>
              <a:rPr lang="en" b="1"/>
              <a:t>no differences among the scores </a:t>
            </a:r>
            <a:r>
              <a:rPr lang="en"/>
              <a:t>(e.g. a guest that gave 4.7 to the rating score, also gave a similar score to the other ones).</a:t>
            </a:r>
            <a:endParaRPr/>
          </a:p>
          <a:p>
            <a:pPr marL="0" lvl="0" indent="0" algn="l" rtl="0">
              <a:spcBef>
                <a:spcPts val="1200"/>
              </a:spcBef>
              <a:spcAft>
                <a:spcPts val="0"/>
              </a:spcAft>
              <a:buNone/>
            </a:pPr>
            <a:r>
              <a:rPr lang="en"/>
              <a:t>In the real scenario tests, we will use 2 approaches:</a:t>
            </a:r>
            <a:endParaRPr/>
          </a:p>
          <a:p>
            <a:pPr marL="457200" lvl="0" indent="-317500" algn="l" rtl="0">
              <a:spcBef>
                <a:spcPts val="1200"/>
              </a:spcBef>
              <a:spcAft>
                <a:spcPts val="0"/>
              </a:spcAft>
              <a:buSzPts val="1400"/>
              <a:buChar char="●"/>
            </a:pPr>
            <a:r>
              <a:rPr lang="en"/>
              <a:t>Static: I use the average scores to predict the price (I always use the same value).</a:t>
            </a:r>
            <a:endParaRPr/>
          </a:p>
          <a:p>
            <a:pPr marL="457200" lvl="0" indent="-317500" algn="l" rtl="0">
              <a:spcBef>
                <a:spcPts val="0"/>
              </a:spcBef>
              <a:spcAft>
                <a:spcPts val="0"/>
              </a:spcAft>
              <a:buSzPts val="1400"/>
              <a:buChar char="●"/>
            </a:pPr>
            <a:r>
              <a:rPr lang="en"/>
              <a:t>Dynamic: I still try to use the predicted scores computed by these models just to see if there is a difference.</a:t>
            </a:r>
            <a:endParaRPr/>
          </a:p>
          <a:p>
            <a:pPr marL="0" lvl="0" indent="0" algn="l" rtl="0">
              <a:spcBef>
                <a:spcPts val="1200"/>
              </a:spcBef>
              <a:spcAft>
                <a:spcPts val="1200"/>
              </a:spcAft>
              <a:buNone/>
            </a:pPr>
            <a:endParaRPr/>
          </a:p>
        </p:txBody>
      </p:sp>
      <p:sp>
        <p:nvSpPr>
          <p:cNvPr id="429" name="Google Shape;429;p4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430" name="Google Shape;430;p48"/>
          <p:cNvPicPr preferRelativeResize="0"/>
          <p:nvPr/>
        </p:nvPicPr>
        <p:blipFill>
          <a:blip r:embed="rId3">
            <a:alphaModFix/>
          </a:blip>
          <a:stretch>
            <a:fillRect/>
          </a:stretch>
        </p:blipFill>
        <p:spPr>
          <a:xfrm>
            <a:off x="376325" y="1665699"/>
            <a:ext cx="8455974" cy="6688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 Scenario Tests 1</a:t>
            </a:r>
            <a:endParaRPr/>
          </a:p>
        </p:txBody>
      </p:sp>
      <p:sp>
        <p:nvSpPr>
          <p:cNvPr id="436" name="Google Shape;436;p49"/>
          <p:cNvSpPr txBox="1">
            <a:spLocks noGrp="1"/>
          </p:cNvSpPr>
          <p:nvPr>
            <p:ph type="body" idx="1"/>
          </p:nvPr>
        </p:nvSpPr>
        <p:spPr>
          <a:xfrm>
            <a:off x="311700" y="1229975"/>
            <a:ext cx="7936200" cy="3339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I built a </a:t>
            </a:r>
            <a:r>
              <a:rPr lang="en" sz="1600" b="1"/>
              <a:t>web application </a:t>
            </a:r>
            <a:r>
              <a:rPr lang="en" sz="1600"/>
              <a:t>using:</a:t>
            </a:r>
            <a:endParaRPr sz="1600"/>
          </a:p>
          <a:p>
            <a:pPr marL="914400" lvl="1" indent="-317500" algn="l" rtl="0">
              <a:spcBef>
                <a:spcPts val="0"/>
              </a:spcBef>
              <a:spcAft>
                <a:spcPts val="0"/>
              </a:spcAft>
              <a:buSzPts val="1400"/>
              <a:buChar char="○"/>
            </a:pPr>
            <a:r>
              <a:rPr lang="en" sz="1400"/>
              <a:t>ReactJS for the frontend;</a:t>
            </a:r>
            <a:endParaRPr sz="1400"/>
          </a:p>
          <a:p>
            <a:pPr marL="914400" lvl="1" indent="-317500" algn="l" rtl="0">
              <a:spcBef>
                <a:spcPts val="0"/>
              </a:spcBef>
              <a:spcAft>
                <a:spcPts val="0"/>
              </a:spcAft>
              <a:buSzPts val="1400"/>
              <a:buChar char="○"/>
            </a:pPr>
            <a:r>
              <a:rPr lang="en" sz="1400"/>
              <a:t>Django for the backend;</a:t>
            </a:r>
            <a:endParaRPr sz="1400"/>
          </a:p>
          <a:p>
            <a:pPr marL="914400" lvl="1" indent="-317500" algn="l" rtl="0">
              <a:spcBef>
                <a:spcPts val="0"/>
              </a:spcBef>
              <a:spcAft>
                <a:spcPts val="0"/>
              </a:spcAft>
              <a:buSzPts val="1400"/>
              <a:buChar char="○"/>
            </a:pPr>
            <a:r>
              <a:rPr lang="en" sz="1400"/>
              <a:t>MySQL for the database.</a:t>
            </a:r>
            <a:endParaRPr sz="1400"/>
          </a:p>
          <a:p>
            <a:pPr marL="457200" lvl="0" indent="-330200" algn="l" rtl="0">
              <a:spcBef>
                <a:spcPts val="0"/>
              </a:spcBef>
              <a:spcAft>
                <a:spcPts val="0"/>
              </a:spcAft>
              <a:buSzPts val="1600"/>
              <a:buChar char="●"/>
            </a:pPr>
            <a:r>
              <a:rPr lang="en" sz="1600"/>
              <a:t>Similarly to the Airbnb website, in my implementation the host can see his listings and add a new one by filling the required information;</a:t>
            </a:r>
            <a:endParaRPr sz="1600"/>
          </a:p>
          <a:p>
            <a:pPr marL="457200" lvl="0" indent="-330200" algn="l" rtl="0">
              <a:spcBef>
                <a:spcPts val="0"/>
              </a:spcBef>
              <a:spcAft>
                <a:spcPts val="0"/>
              </a:spcAft>
              <a:buSzPts val="1600"/>
              <a:buChar char="●"/>
            </a:pPr>
            <a:r>
              <a:rPr lang="en" sz="1600"/>
              <a:t>After that, the host will be shown the advised price (2 different values predicted using the static and dynamic approach - just for test) and the scores;</a:t>
            </a:r>
            <a:endParaRPr sz="1600"/>
          </a:p>
          <a:p>
            <a:pPr marL="457200" lvl="0" indent="-330200" algn="l" rtl="0">
              <a:spcBef>
                <a:spcPts val="0"/>
              </a:spcBef>
              <a:spcAft>
                <a:spcPts val="0"/>
              </a:spcAft>
              <a:buSzPts val="1600"/>
              <a:buChar char="●"/>
            </a:pPr>
            <a:r>
              <a:rPr lang="en" sz="1600"/>
              <a:t>Finally, he chooses a price ($/night), confirms everything and the listing is added to the website.</a:t>
            </a:r>
            <a:endParaRPr sz="1600"/>
          </a:p>
        </p:txBody>
      </p:sp>
      <p:pic>
        <p:nvPicPr>
          <p:cNvPr id="437" name="Google Shape;437;p49"/>
          <p:cNvPicPr preferRelativeResize="0"/>
          <p:nvPr/>
        </p:nvPicPr>
        <p:blipFill rotWithShape="1">
          <a:blip r:embed="rId3">
            <a:alphaModFix/>
          </a:blip>
          <a:srcRect l="21507" r="21123"/>
          <a:stretch/>
        </p:blipFill>
        <p:spPr>
          <a:xfrm>
            <a:off x="5491325" y="303925"/>
            <a:ext cx="715909" cy="819975"/>
          </a:xfrm>
          <a:prstGeom prst="rect">
            <a:avLst/>
          </a:prstGeom>
          <a:noFill/>
          <a:ln>
            <a:noFill/>
          </a:ln>
        </p:spPr>
      </p:pic>
      <p:pic>
        <p:nvPicPr>
          <p:cNvPr id="438" name="Google Shape;438;p49"/>
          <p:cNvPicPr preferRelativeResize="0"/>
          <p:nvPr/>
        </p:nvPicPr>
        <p:blipFill>
          <a:blip r:embed="rId4">
            <a:alphaModFix/>
          </a:blip>
          <a:stretch>
            <a:fillRect/>
          </a:stretch>
        </p:blipFill>
        <p:spPr>
          <a:xfrm>
            <a:off x="6304500" y="531287"/>
            <a:ext cx="1048500" cy="365225"/>
          </a:xfrm>
          <a:prstGeom prst="rect">
            <a:avLst/>
          </a:prstGeom>
          <a:noFill/>
          <a:ln>
            <a:noFill/>
          </a:ln>
        </p:spPr>
      </p:pic>
      <p:pic>
        <p:nvPicPr>
          <p:cNvPr id="439" name="Google Shape;439;p49"/>
          <p:cNvPicPr preferRelativeResize="0"/>
          <p:nvPr/>
        </p:nvPicPr>
        <p:blipFill rotWithShape="1">
          <a:blip r:embed="rId5">
            <a:alphaModFix/>
          </a:blip>
          <a:srcRect l="9977" t="18883" r="11027" b="16202"/>
          <a:stretch/>
        </p:blipFill>
        <p:spPr>
          <a:xfrm>
            <a:off x="7510092" y="409988"/>
            <a:ext cx="1109658" cy="607800"/>
          </a:xfrm>
          <a:prstGeom prst="rect">
            <a:avLst/>
          </a:prstGeom>
          <a:noFill/>
          <a:ln>
            <a:noFill/>
          </a:ln>
        </p:spPr>
      </p:pic>
      <p:sp>
        <p:nvSpPr>
          <p:cNvPr id="440" name="Google Shape;440;p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 Scenario Tests 2</a:t>
            </a:r>
            <a:endParaRPr/>
          </a:p>
        </p:txBody>
      </p:sp>
      <p:sp>
        <p:nvSpPr>
          <p:cNvPr id="446" name="Google Shape;446;p5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pic>
        <p:nvPicPr>
          <p:cNvPr id="447" name="Google Shape;447;p50" title="Test 1.mp4">
            <a:hlinkClick r:id="rId3"/>
          </p:cNvPr>
          <p:cNvPicPr preferRelativeResize="0"/>
          <p:nvPr/>
        </p:nvPicPr>
        <p:blipFill>
          <a:blip r:embed="rId4">
            <a:alphaModFix/>
          </a:blip>
          <a:stretch>
            <a:fillRect/>
          </a:stretch>
        </p:blipFill>
        <p:spPr>
          <a:xfrm>
            <a:off x="1174950" y="1017800"/>
            <a:ext cx="6794102" cy="3821674"/>
          </a:xfrm>
          <a:prstGeom prst="rect">
            <a:avLst/>
          </a:prstGeom>
          <a:noFill/>
          <a:ln>
            <a:noFill/>
          </a:ln>
        </p:spPr>
      </p:pic>
      <p:sp>
        <p:nvSpPr>
          <p:cNvPr id="2" name="CasellaDiTesto 1">
            <a:extLst>
              <a:ext uri="{FF2B5EF4-FFF2-40B4-BE49-F238E27FC236}">
                <a16:creationId xmlns:a16="http://schemas.microsoft.com/office/drawing/2014/main" id="{F5811A30-3A6F-31E0-6EE8-4C5D8D6E8F8B}"/>
              </a:ext>
            </a:extLst>
          </p:cNvPr>
          <p:cNvSpPr txBox="1"/>
          <p:nvPr/>
        </p:nvSpPr>
        <p:spPr>
          <a:xfrm>
            <a:off x="3618103" y="4860124"/>
            <a:ext cx="1907793" cy="184666"/>
          </a:xfrm>
          <a:prstGeom prst="rect">
            <a:avLst/>
          </a:prstGeom>
          <a:noFill/>
        </p:spPr>
        <p:txBody>
          <a:bodyPr wrap="square" rtlCol="0">
            <a:spAutoFit/>
          </a:bodyPr>
          <a:lstStyle/>
          <a:p>
            <a:r>
              <a:rPr lang="en-US" sz="600" dirty="0"/>
              <a:t>Note: You can find the videos in the “Demo” folder</a:t>
            </a:r>
            <a:endParaRPr lang="it-IT" sz="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10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 Scenario Tests 3</a:t>
            </a:r>
            <a:endParaRPr/>
          </a:p>
        </p:txBody>
      </p:sp>
      <p:sp>
        <p:nvSpPr>
          <p:cNvPr id="453" name="Google Shape;453;p5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454" name="Google Shape;454;p51" title="Test 2.mp4">
            <a:hlinkClick r:id="rId3"/>
          </p:cNvPr>
          <p:cNvPicPr preferRelativeResize="0"/>
          <p:nvPr/>
        </p:nvPicPr>
        <p:blipFill>
          <a:blip r:embed="rId4">
            <a:alphaModFix/>
          </a:blip>
          <a:stretch>
            <a:fillRect/>
          </a:stretch>
        </p:blipFill>
        <p:spPr>
          <a:xfrm>
            <a:off x="1175650" y="1017800"/>
            <a:ext cx="6792710" cy="3820900"/>
          </a:xfrm>
          <a:prstGeom prst="rect">
            <a:avLst/>
          </a:prstGeom>
          <a:noFill/>
          <a:ln>
            <a:noFill/>
          </a:ln>
        </p:spPr>
      </p:pic>
      <p:sp>
        <p:nvSpPr>
          <p:cNvPr id="2" name="CasellaDiTesto 1">
            <a:extLst>
              <a:ext uri="{FF2B5EF4-FFF2-40B4-BE49-F238E27FC236}">
                <a16:creationId xmlns:a16="http://schemas.microsoft.com/office/drawing/2014/main" id="{18B51843-D565-3C97-E654-D925766D70E0}"/>
              </a:ext>
            </a:extLst>
          </p:cNvPr>
          <p:cNvSpPr txBox="1"/>
          <p:nvPr/>
        </p:nvSpPr>
        <p:spPr>
          <a:xfrm>
            <a:off x="3618103" y="4860124"/>
            <a:ext cx="1907793" cy="184666"/>
          </a:xfrm>
          <a:prstGeom prst="rect">
            <a:avLst/>
          </a:prstGeom>
          <a:noFill/>
        </p:spPr>
        <p:txBody>
          <a:bodyPr wrap="square" rtlCol="0">
            <a:spAutoFit/>
          </a:bodyPr>
          <a:lstStyle/>
          <a:p>
            <a:r>
              <a:rPr lang="en-US" sz="600" dirty="0"/>
              <a:t>Note: You can find the videos in the “Demo” folder</a:t>
            </a:r>
            <a:endParaRPr lang="it-IT" sz="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4"/>
                                        </p:tgtEl>
                                        <p:attrNameLst>
                                          <p:attrName>style.visibility</p:attrName>
                                        </p:attrNameLst>
                                      </p:cBhvr>
                                      <p:to>
                                        <p:strVal val="visible"/>
                                      </p:to>
                                    </p:set>
                                    <p:animEffect transition="in" filter="fade">
                                      <p:cBhvr>
                                        <p:cTn id="7" dur="1000"/>
                                        <p:tgtEl>
                                          <p:spTgt spid="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 Scenario Tests 4</a:t>
            </a:r>
            <a:endParaRPr/>
          </a:p>
        </p:txBody>
      </p:sp>
      <p:sp>
        <p:nvSpPr>
          <p:cNvPr id="460" name="Google Shape;460;p5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461" name="Google Shape;461;p52" title="Test 3.mp4">
            <a:hlinkClick r:id="rId3"/>
          </p:cNvPr>
          <p:cNvPicPr preferRelativeResize="0"/>
          <p:nvPr/>
        </p:nvPicPr>
        <p:blipFill>
          <a:blip r:embed="rId4">
            <a:alphaModFix/>
          </a:blip>
          <a:stretch>
            <a:fillRect/>
          </a:stretch>
        </p:blipFill>
        <p:spPr>
          <a:xfrm>
            <a:off x="1175650" y="1017800"/>
            <a:ext cx="6792710" cy="3820900"/>
          </a:xfrm>
          <a:prstGeom prst="rect">
            <a:avLst/>
          </a:prstGeom>
          <a:noFill/>
          <a:ln>
            <a:noFill/>
          </a:ln>
        </p:spPr>
      </p:pic>
      <p:sp>
        <p:nvSpPr>
          <p:cNvPr id="2" name="CasellaDiTesto 1">
            <a:extLst>
              <a:ext uri="{FF2B5EF4-FFF2-40B4-BE49-F238E27FC236}">
                <a16:creationId xmlns:a16="http://schemas.microsoft.com/office/drawing/2014/main" id="{8A8F63CD-9395-0C98-839E-5DDA0CB86511}"/>
              </a:ext>
            </a:extLst>
          </p:cNvPr>
          <p:cNvSpPr txBox="1"/>
          <p:nvPr/>
        </p:nvSpPr>
        <p:spPr>
          <a:xfrm>
            <a:off x="3618103" y="4860124"/>
            <a:ext cx="1907793" cy="184666"/>
          </a:xfrm>
          <a:prstGeom prst="rect">
            <a:avLst/>
          </a:prstGeom>
          <a:noFill/>
        </p:spPr>
        <p:txBody>
          <a:bodyPr wrap="square" rtlCol="0">
            <a:spAutoFit/>
          </a:bodyPr>
          <a:lstStyle/>
          <a:p>
            <a:r>
              <a:rPr lang="en-US" sz="600" dirty="0"/>
              <a:t>Note: You can find the videos in the “Demo” folder</a:t>
            </a:r>
            <a:endParaRPr lang="it-IT" sz="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fade">
                                      <p:cBhvr>
                                        <p:cTn id="7" dur="1000"/>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Pipeline</a:t>
            </a:r>
            <a:endParaRPr/>
          </a:p>
        </p:txBody>
      </p:sp>
      <p:sp>
        <p:nvSpPr>
          <p:cNvPr id="115" name="Google Shape;115;p17"/>
          <p:cNvSpPr txBox="1">
            <a:spLocks noGrp="1"/>
          </p:cNvSpPr>
          <p:nvPr>
            <p:ph type="body" idx="1"/>
          </p:nvPr>
        </p:nvSpPr>
        <p:spPr>
          <a:xfrm>
            <a:off x="311700" y="1229975"/>
            <a:ext cx="7971300" cy="1712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b="1"/>
              <a:t>Data cleaning</a:t>
            </a:r>
            <a:r>
              <a:rPr lang="en"/>
              <a:t>: The dataset contains lots of features with different formats (strings, lists, floats). The goal is to remove the useless data and put everything in a ML friendly format;</a:t>
            </a:r>
            <a:endParaRPr/>
          </a:p>
          <a:p>
            <a:pPr marL="457200" lvl="0" indent="-317500" algn="l" rtl="0">
              <a:spcBef>
                <a:spcPts val="0"/>
              </a:spcBef>
              <a:spcAft>
                <a:spcPts val="0"/>
              </a:spcAft>
              <a:buSzPts val="1400"/>
              <a:buAutoNum type="arabicPeriod"/>
            </a:pPr>
            <a:r>
              <a:rPr lang="en" b="1"/>
              <a:t>Feature engineering</a:t>
            </a:r>
            <a:r>
              <a:rPr lang="en"/>
              <a:t>: To extract further information from location features;</a:t>
            </a:r>
            <a:endParaRPr/>
          </a:p>
          <a:p>
            <a:pPr marL="457200" lvl="0" indent="-317500" algn="l" rtl="0">
              <a:spcBef>
                <a:spcPts val="0"/>
              </a:spcBef>
              <a:spcAft>
                <a:spcPts val="0"/>
              </a:spcAft>
              <a:buSzPts val="1400"/>
              <a:buAutoNum type="arabicPeriod"/>
            </a:pPr>
            <a:r>
              <a:rPr lang="en" b="1"/>
              <a:t>Feature selection</a:t>
            </a:r>
            <a:r>
              <a:rPr lang="en"/>
              <a:t>: To select the most informative features to train a model;</a:t>
            </a:r>
            <a:endParaRPr/>
          </a:p>
          <a:p>
            <a:pPr marL="457200" lvl="0" indent="-317500" algn="l" rtl="0">
              <a:spcBef>
                <a:spcPts val="0"/>
              </a:spcBef>
              <a:spcAft>
                <a:spcPts val="0"/>
              </a:spcAft>
              <a:buSzPts val="1400"/>
              <a:buAutoNum type="arabicPeriod"/>
            </a:pPr>
            <a:r>
              <a:rPr lang="en" b="1"/>
              <a:t>Model creation</a:t>
            </a:r>
            <a:r>
              <a:rPr lang="en"/>
              <a:t>: To train the model and evaluate it;</a:t>
            </a:r>
            <a:endParaRPr/>
          </a:p>
          <a:p>
            <a:pPr marL="457200" lvl="0" indent="-317500" algn="l" rtl="0">
              <a:spcBef>
                <a:spcPts val="0"/>
              </a:spcBef>
              <a:spcAft>
                <a:spcPts val="0"/>
              </a:spcAft>
              <a:buSzPts val="1400"/>
              <a:buAutoNum type="arabicPeriod"/>
            </a:pPr>
            <a:r>
              <a:rPr lang="en" b="1"/>
              <a:t>Real scenario tests</a:t>
            </a:r>
            <a:r>
              <a:rPr lang="en"/>
              <a:t>: Using a web application built with ReactJS.</a:t>
            </a:r>
            <a:endParaRPr/>
          </a:p>
        </p:txBody>
      </p:sp>
      <p:sp>
        <p:nvSpPr>
          <p:cNvPr id="116" name="Google Shape;116;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 Scenario Tests 5</a:t>
            </a:r>
            <a:endParaRPr/>
          </a:p>
        </p:txBody>
      </p:sp>
      <p:sp>
        <p:nvSpPr>
          <p:cNvPr id="467" name="Google Shape;467;p5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pic>
        <p:nvPicPr>
          <p:cNvPr id="468" name="Google Shape;468;p53" title="Test 4.mp4">
            <a:hlinkClick r:id="rId3"/>
          </p:cNvPr>
          <p:cNvPicPr preferRelativeResize="0"/>
          <p:nvPr/>
        </p:nvPicPr>
        <p:blipFill>
          <a:blip r:embed="rId4">
            <a:alphaModFix/>
          </a:blip>
          <a:stretch>
            <a:fillRect/>
          </a:stretch>
        </p:blipFill>
        <p:spPr>
          <a:xfrm>
            <a:off x="1175650" y="1017800"/>
            <a:ext cx="6792710" cy="3820900"/>
          </a:xfrm>
          <a:prstGeom prst="rect">
            <a:avLst/>
          </a:prstGeom>
          <a:noFill/>
          <a:ln>
            <a:noFill/>
          </a:ln>
        </p:spPr>
      </p:pic>
      <p:sp>
        <p:nvSpPr>
          <p:cNvPr id="2" name="CasellaDiTesto 1">
            <a:extLst>
              <a:ext uri="{FF2B5EF4-FFF2-40B4-BE49-F238E27FC236}">
                <a16:creationId xmlns:a16="http://schemas.microsoft.com/office/drawing/2014/main" id="{3F0D3BDF-6E60-ED40-9DE8-9BB0FE3F37B6}"/>
              </a:ext>
            </a:extLst>
          </p:cNvPr>
          <p:cNvSpPr txBox="1"/>
          <p:nvPr/>
        </p:nvSpPr>
        <p:spPr>
          <a:xfrm>
            <a:off x="3618103" y="4860124"/>
            <a:ext cx="1907793" cy="184666"/>
          </a:xfrm>
          <a:prstGeom prst="rect">
            <a:avLst/>
          </a:prstGeom>
          <a:noFill/>
        </p:spPr>
        <p:txBody>
          <a:bodyPr wrap="square" rtlCol="0">
            <a:spAutoFit/>
          </a:bodyPr>
          <a:lstStyle/>
          <a:p>
            <a:r>
              <a:rPr lang="en-US" sz="600" dirty="0"/>
              <a:t>Note: You can find the videos in the “Demo” folder</a:t>
            </a:r>
            <a:endParaRPr lang="it-IT" sz="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8"/>
                                        </p:tgtEl>
                                        <p:attrNameLst>
                                          <p:attrName>style.visibility</p:attrName>
                                        </p:attrNameLst>
                                      </p:cBhvr>
                                      <p:to>
                                        <p:strVal val="visible"/>
                                      </p:to>
                                    </p:set>
                                    <p:animEffect transition="in" filter="fade">
                                      <p:cBhvr>
                                        <p:cTn id="7" dur="1000"/>
                                        <p:tgtEl>
                                          <p:spTgt spid="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 and Future Work</a:t>
            </a:r>
            <a:endParaRPr/>
          </a:p>
        </p:txBody>
      </p:sp>
      <p:sp>
        <p:nvSpPr>
          <p:cNvPr id="474" name="Google Shape;474;p54"/>
          <p:cNvSpPr txBox="1">
            <a:spLocks noGrp="1"/>
          </p:cNvSpPr>
          <p:nvPr>
            <p:ph type="body" idx="1"/>
          </p:nvPr>
        </p:nvSpPr>
        <p:spPr>
          <a:xfrm>
            <a:off x="311700" y="1229975"/>
            <a:ext cx="7938900" cy="362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sum up:</a:t>
            </a:r>
            <a:endParaRPr/>
          </a:p>
          <a:p>
            <a:pPr marL="457200" lvl="0" indent="-317500" algn="l" rtl="0">
              <a:spcBef>
                <a:spcPts val="1200"/>
              </a:spcBef>
              <a:spcAft>
                <a:spcPts val="0"/>
              </a:spcAft>
              <a:buSzPts val="1400"/>
              <a:buChar char="●"/>
            </a:pPr>
            <a:r>
              <a:rPr lang="en"/>
              <a:t>Raw dataset from Airbnb website required a heavy data preparation operation;</a:t>
            </a:r>
            <a:endParaRPr/>
          </a:p>
          <a:p>
            <a:pPr marL="914400" lvl="1" indent="-304800" algn="l" rtl="0">
              <a:spcBef>
                <a:spcPts val="0"/>
              </a:spcBef>
              <a:spcAft>
                <a:spcPts val="0"/>
              </a:spcAft>
              <a:buSzPts val="1200"/>
              <a:buChar char="○"/>
            </a:pPr>
            <a:r>
              <a:rPr lang="en"/>
              <a:t>Data cleaning to get everything in a machine learning format;</a:t>
            </a:r>
            <a:endParaRPr/>
          </a:p>
          <a:p>
            <a:pPr marL="914400" lvl="1" indent="-304800" algn="l" rtl="0">
              <a:spcBef>
                <a:spcPts val="0"/>
              </a:spcBef>
              <a:spcAft>
                <a:spcPts val="0"/>
              </a:spcAft>
              <a:buSzPts val="1200"/>
              <a:buChar char="○"/>
            </a:pPr>
            <a:r>
              <a:rPr lang="en"/>
              <a:t>Feature engineering to get useful information from the coordinates.</a:t>
            </a:r>
            <a:endParaRPr/>
          </a:p>
          <a:p>
            <a:pPr marL="457200" lvl="0" indent="-317500" algn="l" rtl="0">
              <a:spcBef>
                <a:spcPts val="0"/>
              </a:spcBef>
              <a:spcAft>
                <a:spcPts val="0"/>
              </a:spcAft>
              <a:buSzPts val="1400"/>
              <a:buChar char="●"/>
            </a:pPr>
            <a:r>
              <a:rPr lang="en"/>
              <a:t>The best model was the GBT with a maxDepth of 7, maxIter of 13 and a stepSize of 0.2.</a:t>
            </a:r>
            <a:endParaRPr/>
          </a:p>
          <a:p>
            <a:pPr marL="457200" lvl="0" indent="-317500" algn="l" rtl="0">
              <a:spcBef>
                <a:spcPts val="0"/>
              </a:spcBef>
              <a:spcAft>
                <a:spcPts val="0"/>
              </a:spcAft>
              <a:buSzPts val="1400"/>
              <a:buChar char="●"/>
            </a:pPr>
            <a:r>
              <a:rPr lang="en"/>
              <a:t>The score prediction model creation was unsuccessful due to the fact that the available features weren’t enough the describe the scores;</a:t>
            </a:r>
            <a:endParaRPr/>
          </a:p>
          <a:p>
            <a:pPr marL="457200" lvl="0" indent="-317500" algn="l" rtl="0">
              <a:spcBef>
                <a:spcPts val="0"/>
              </a:spcBef>
              <a:spcAft>
                <a:spcPts val="0"/>
              </a:spcAft>
              <a:buSzPts val="1400"/>
              <a:buChar char="●"/>
            </a:pPr>
            <a:r>
              <a:rPr lang="en"/>
              <a:t>Web application to test the model in a real scenario.</a:t>
            </a:r>
            <a:endParaRPr/>
          </a:p>
          <a:p>
            <a:pPr marL="0" lvl="0" indent="0" algn="l" rtl="0">
              <a:spcBef>
                <a:spcPts val="1200"/>
              </a:spcBef>
              <a:spcAft>
                <a:spcPts val="0"/>
              </a:spcAft>
              <a:buNone/>
            </a:pPr>
            <a:r>
              <a:rPr lang="en"/>
              <a:t>Some future works:</a:t>
            </a:r>
            <a:endParaRPr/>
          </a:p>
          <a:p>
            <a:pPr marL="457200" lvl="0" indent="-317500" algn="l" rtl="0">
              <a:spcBef>
                <a:spcPts val="1200"/>
              </a:spcBef>
              <a:spcAft>
                <a:spcPts val="0"/>
              </a:spcAft>
              <a:buSzPts val="1400"/>
              <a:buChar char="●"/>
            </a:pPr>
            <a:r>
              <a:rPr lang="en"/>
              <a:t>Extend the dataset with other cities in the world to see if the results change;</a:t>
            </a:r>
            <a:endParaRPr/>
          </a:p>
          <a:p>
            <a:pPr marL="457200" lvl="0" indent="-317500" algn="l" rtl="0">
              <a:spcBef>
                <a:spcPts val="0"/>
              </a:spcBef>
              <a:spcAft>
                <a:spcPts val="0"/>
              </a:spcAft>
              <a:buSzPts val="1400"/>
              <a:buChar char="●"/>
            </a:pPr>
            <a:r>
              <a:rPr lang="en"/>
              <a:t>Extend the dataset with time series (not available on the Airbnb website) to see how the price changes with the time of year.</a:t>
            </a:r>
            <a:endParaRPr/>
          </a:p>
        </p:txBody>
      </p:sp>
      <p:sp>
        <p:nvSpPr>
          <p:cNvPr id="475" name="Google Shape;475;p5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5"/>
          <p:cNvSpPr txBox="1">
            <a:spLocks noGrp="1"/>
          </p:cNvSpPr>
          <p:nvPr>
            <p:ph type="title"/>
          </p:nvPr>
        </p:nvSpPr>
        <p:spPr>
          <a:xfrm>
            <a:off x="2637450" y="2267850"/>
            <a:ext cx="38691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Thanks for the attention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Pipeline</a:t>
            </a:r>
            <a:endParaRPr/>
          </a:p>
        </p:txBody>
      </p:sp>
      <p:pic>
        <p:nvPicPr>
          <p:cNvPr id="122" name="Google Shape;122;p18"/>
          <p:cNvPicPr preferRelativeResize="0"/>
          <p:nvPr/>
        </p:nvPicPr>
        <p:blipFill>
          <a:blip r:embed="rId3">
            <a:alphaModFix/>
          </a:blip>
          <a:stretch>
            <a:fillRect/>
          </a:stretch>
        </p:blipFill>
        <p:spPr>
          <a:xfrm>
            <a:off x="519000" y="3279122"/>
            <a:ext cx="1170735" cy="607800"/>
          </a:xfrm>
          <a:prstGeom prst="rect">
            <a:avLst/>
          </a:prstGeom>
          <a:noFill/>
          <a:ln>
            <a:noFill/>
          </a:ln>
        </p:spPr>
      </p:pic>
      <p:sp>
        <p:nvSpPr>
          <p:cNvPr id="123" name="Google Shape;123;p18"/>
          <p:cNvSpPr txBox="1"/>
          <p:nvPr/>
        </p:nvSpPr>
        <p:spPr>
          <a:xfrm>
            <a:off x="1883950" y="3259025"/>
            <a:ext cx="58014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2"/>
                </a:solidFill>
                <a:latin typeface="Roboto"/>
                <a:ea typeface="Roboto"/>
                <a:cs typeface="Roboto"/>
                <a:sym typeface="Roboto"/>
              </a:rPr>
              <a:t>Project carried out with </a:t>
            </a:r>
            <a:r>
              <a:rPr lang="en" b="1">
                <a:solidFill>
                  <a:schemeClr val="dk2"/>
                </a:solidFill>
                <a:latin typeface="Roboto"/>
                <a:ea typeface="Roboto"/>
                <a:cs typeface="Roboto"/>
                <a:sym typeface="Roboto"/>
              </a:rPr>
              <a:t>Apache Spark (</a:t>
            </a:r>
            <a:r>
              <a:rPr lang="en">
                <a:solidFill>
                  <a:schemeClr val="dk2"/>
                </a:solidFill>
                <a:latin typeface="Roboto"/>
                <a:ea typeface="Roboto"/>
                <a:cs typeface="Roboto"/>
                <a:sym typeface="Roboto"/>
              </a:rPr>
              <a:t>but during feature selection I converted the Spark dataframe to a Pandas one to make some plots).</a:t>
            </a:r>
            <a:endParaRPr>
              <a:latin typeface="Roboto"/>
              <a:ea typeface="Roboto"/>
              <a:cs typeface="Roboto"/>
              <a:sym typeface="Roboto"/>
            </a:endParaRPr>
          </a:p>
        </p:txBody>
      </p:sp>
      <p:sp>
        <p:nvSpPr>
          <p:cNvPr id="124" name="Google Shape;124;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25" name="Google Shape;125;p18"/>
          <p:cNvSpPr txBox="1">
            <a:spLocks noGrp="1"/>
          </p:cNvSpPr>
          <p:nvPr>
            <p:ph type="body" idx="1"/>
          </p:nvPr>
        </p:nvSpPr>
        <p:spPr>
          <a:xfrm>
            <a:off x="311700" y="1229975"/>
            <a:ext cx="7971300" cy="1712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b="1"/>
              <a:t>Data cleaning</a:t>
            </a:r>
            <a:r>
              <a:rPr lang="en"/>
              <a:t>: The dataset contains lots of features with different formats (strings, lists, floats). The goal is to remove the useless data and put everything in a ML friendly format;</a:t>
            </a:r>
            <a:endParaRPr/>
          </a:p>
          <a:p>
            <a:pPr marL="457200" lvl="0" indent="-317500" algn="l" rtl="0">
              <a:spcBef>
                <a:spcPts val="0"/>
              </a:spcBef>
              <a:spcAft>
                <a:spcPts val="0"/>
              </a:spcAft>
              <a:buSzPts val="1400"/>
              <a:buAutoNum type="arabicPeriod"/>
            </a:pPr>
            <a:r>
              <a:rPr lang="en" b="1"/>
              <a:t>Feature engineering</a:t>
            </a:r>
            <a:r>
              <a:rPr lang="en"/>
              <a:t>: To extract further information from location features;</a:t>
            </a:r>
            <a:endParaRPr/>
          </a:p>
          <a:p>
            <a:pPr marL="457200" lvl="0" indent="-317500" algn="l" rtl="0">
              <a:spcBef>
                <a:spcPts val="0"/>
              </a:spcBef>
              <a:spcAft>
                <a:spcPts val="0"/>
              </a:spcAft>
              <a:buSzPts val="1400"/>
              <a:buAutoNum type="arabicPeriod"/>
            </a:pPr>
            <a:r>
              <a:rPr lang="en" b="1"/>
              <a:t>Feature selection</a:t>
            </a:r>
            <a:r>
              <a:rPr lang="en"/>
              <a:t>: To select the most informative features to train a model;</a:t>
            </a:r>
            <a:endParaRPr/>
          </a:p>
          <a:p>
            <a:pPr marL="457200" lvl="0" indent="-317500" algn="l" rtl="0">
              <a:spcBef>
                <a:spcPts val="0"/>
              </a:spcBef>
              <a:spcAft>
                <a:spcPts val="0"/>
              </a:spcAft>
              <a:buSzPts val="1400"/>
              <a:buAutoNum type="arabicPeriod"/>
            </a:pPr>
            <a:r>
              <a:rPr lang="en" b="1"/>
              <a:t>Model creation</a:t>
            </a:r>
            <a:r>
              <a:rPr lang="en"/>
              <a:t>: To train the model and evaluate it;</a:t>
            </a:r>
            <a:endParaRPr/>
          </a:p>
          <a:p>
            <a:pPr marL="457200" lvl="0" indent="-317500" algn="l" rtl="0">
              <a:spcBef>
                <a:spcPts val="0"/>
              </a:spcBef>
              <a:spcAft>
                <a:spcPts val="0"/>
              </a:spcAft>
              <a:buSzPts val="1400"/>
              <a:buAutoNum type="arabicPeriod"/>
            </a:pPr>
            <a:r>
              <a:rPr lang="en" b="1"/>
              <a:t>Real scenario tests</a:t>
            </a:r>
            <a:r>
              <a:rPr lang="en"/>
              <a:t>: Using a web application built with ReactJS.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1</a:t>
            </a:r>
            <a:endParaRPr/>
          </a:p>
        </p:txBody>
      </p:sp>
      <p:sp>
        <p:nvSpPr>
          <p:cNvPr id="131" name="Google Shape;131;p19"/>
          <p:cNvSpPr txBox="1">
            <a:spLocks noGrp="1"/>
          </p:cNvSpPr>
          <p:nvPr>
            <p:ph type="body" idx="1"/>
          </p:nvPr>
        </p:nvSpPr>
        <p:spPr>
          <a:xfrm>
            <a:off x="311700" y="1229975"/>
            <a:ext cx="79593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Each of the 68 features was cleaned separately. In summary: </a:t>
            </a:r>
            <a:endParaRPr/>
          </a:p>
          <a:p>
            <a:pPr marL="457200" lvl="0" indent="-317500" algn="l" rtl="0">
              <a:spcBef>
                <a:spcPts val="1200"/>
              </a:spcBef>
              <a:spcAft>
                <a:spcPts val="0"/>
              </a:spcAft>
              <a:buSzPts val="1400"/>
              <a:buChar char="●"/>
            </a:pPr>
            <a:r>
              <a:rPr lang="en" b="1"/>
              <a:t>Non-informative features</a:t>
            </a:r>
            <a:r>
              <a:rPr lang="en"/>
              <a:t> (e.g. id, url, scraping dates, etc..) removed;</a:t>
            </a:r>
            <a:endParaRPr/>
          </a:p>
        </p:txBody>
      </p:sp>
      <p:sp>
        <p:nvSpPr>
          <p:cNvPr id="132" name="Google Shape;132;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1</a:t>
            </a:r>
            <a:endParaRPr/>
          </a:p>
        </p:txBody>
      </p:sp>
      <p:sp>
        <p:nvSpPr>
          <p:cNvPr id="138" name="Google Shape;138;p20"/>
          <p:cNvSpPr txBox="1">
            <a:spLocks noGrp="1"/>
          </p:cNvSpPr>
          <p:nvPr>
            <p:ph type="body" idx="1"/>
          </p:nvPr>
        </p:nvSpPr>
        <p:spPr>
          <a:xfrm>
            <a:off x="311700" y="1229975"/>
            <a:ext cx="79593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Each of the 68 features was cleaned separately. In summary: </a:t>
            </a:r>
            <a:endParaRPr/>
          </a:p>
          <a:p>
            <a:pPr marL="457200" lvl="0" indent="-317500" algn="l" rtl="0">
              <a:spcBef>
                <a:spcPts val="1200"/>
              </a:spcBef>
              <a:spcAft>
                <a:spcPts val="0"/>
              </a:spcAft>
              <a:buSzPts val="1400"/>
              <a:buChar char="●"/>
            </a:pPr>
            <a:r>
              <a:rPr lang="en" b="1"/>
              <a:t>Non-informative features</a:t>
            </a:r>
            <a:r>
              <a:rPr lang="en"/>
              <a:t> (e.g. id, url, scraping dates, etc..) removed;</a:t>
            </a:r>
            <a:endParaRPr/>
          </a:p>
          <a:p>
            <a:pPr marL="457200" lvl="0" indent="-317500" algn="l" rtl="0">
              <a:spcBef>
                <a:spcPts val="0"/>
              </a:spcBef>
              <a:spcAft>
                <a:spcPts val="0"/>
              </a:spcAft>
              <a:buSzPts val="1400"/>
              <a:buChar char="●"/>
            </a:pPr>
            <a:r>
              <a:rPr lang="en" b="1"/>
              <a:t>Null values</a:t>
            </a:r>
            <a:r>
              <a:rPr lang="en"/>
              <a:t> processed in different ways:</a:t>
            </a:r>
            <a:endParaRPr/>
          </a:p>
          <a:p>
            <a:pPr marL="914400" lvl="1" indent="-317500" algn="l" rtl="0">
              <a:spcBef>
                <a:spcPts val="0"/>
              </a:spcBef>
              <a:spcAft>
                <a:spcPts val="0"/>
              </a:spcAft>
              <a:buSzPts val="1400"/>
              <a:buChar char="○"/>
            </a:pPr>
            <a:r>
              <a:rPr lang="en" sz="1400"/>
              <a:t>Rows with no host information (only 50 rows) removed;</a:t>
            </a:r>
            <a:endParaRPr sz="1400"/>
          </a:p>
          <a:p>
            <a:pPr marL="914400" lvl="1" indent="-317500" algn="l" rtl="0">
              <a:spcBef>
                <a:spcPts val="0"/>
              </a:spcBef>
              <a:spcAft>
                <a:spcPts val="0"/>
              </a:spcAft>
              <a:buSzPts val="1400"/>
              <a:buChar char="○"/>
            </a:pPr>
            <a:r>
              <a:rPr lang="en" sz="1400"/>
              <a:t>About 60k rows with no scores imputed with the average;</a:t>
            </a:r>
            <a:endParaRPr sz="1400"/>
          </a:p>
          <a:p>
            <a:pPr marL="914400" lvl="1" indent="-317500" algn="l" rtl="0">
              <a:spcBef>
                <a:spcPts val="0"/>
              </a:spcBef>
              <a:spcAft>
                <a:spcPts val="0"/>
              </a:spcAft>
              <a:buSzPts val="1400"/>
              <a:buChar char="○"/>
            </a:pPr>
            <a:r>
              <a:rPr lang="en" sz="1400"/>
              <a:t>About 20k rows with missing bedrooms filled with the predictions of a simple Logistic Regression model that uses the number of beds and accommodates (accuracy ~76%);</a:t>
            </a:r>
            <a:endParaRPr sz="1400"/>
          </a:p>
          <a:p>
            <a:pPr marL="914400" lvl="1" indent="-317500" algn="l" rtl="0">
              <a:spcBef>
                <a:spcPts val="0"/>
              </a:spcBef>
              <a:spcAft>
                <a:spcPts val="0"/>
              </a:spcAft>
              <a:buSzPts val="1400"/>
              <a:buChar char="○"/>
            </a:pPr>
            <a:r>
              <a:rPr lang="en" sz="1400"/>
              <a:t>Some N/A values were left untouched (e.g. “host response time” null values filled with “unknown”).</a:t>
            </a:r>
            <a:endParaRPr/>
          </a:p>
        </p:txBody>
      </p:sp>
      <p:sp>
        <p:nvSpPr>
          <p:cNvPr id="139" name="Google Shape;139;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1</a:t>
            </a:r>
            <a:endParaRPr/>
          </a:p>
        </p:txBody>
      </p:sp>
      <p:sp>
        <p:nvSpPr>
          <p:cNvPr id="145" name="Google Shape;145;p21"/>
          <p:cNvSpPr txBox="1">
            <a:spLocks noGrp="1"/>
          </p:cNvSpPr>
          <p:nvPr>
            <p:ph type="body" idx="1"/>
          </p:nvPr>
        </p:nvSpPr>
        <p:spPr>
          <a:xfrm>
            <a:off x="311700" y="1229975"/>
            <a:ext cx="79593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Each of the 68 features was cleaned separately. In summary: </a:t>
            </a:r>
            <a:endParaRPr/>
          </a:p>
          <a:p>
            <a:pPr marL="457200" lvl="0" indent="-317500" algn="l" rtl="0">
              <a:spcBef>
                <a:spcPts val="1200"/>
              </a:spcBef>
              <a:spcAft>
                <a:spcPts val="0"/>
              </a:spcAft>
              <a:buSzPts val="1400"/>
              <a:buChar char="●"/>
            </a:pPr>
            <a:r>
              <a:rPr lang="en" b="1"/>
              <a:t>Non-informative features</a:t>
            </a:r>
            <a:r>
              <a:rPr lang="en"/>
              <a:t> (e.g. id, url, scraping dates, etc..) removed;</a:t>
            </a:r>
            <a:endParaRPr/>
          </a:p>
          <a:p>
            <a:pPr marL="457200" lvl="0" indent="-317500" algn="l" rtl="0">
              <a:spcBef>
                <a:spcPts val="0"/>
              </a:spcBef>
              <a:spcAft>
                <a:spcPts val="0"/>
              </a:spcAft>
              <a:buSzPts val="1400"/>
              <a:buChar char="●"/>
            </a:pPr>
            <a:r>
              <a:rPr lang="en" b="1"/>
              <a:t>Null values</a:t>
            </a:r>
            <a:r>
              <a:rPr lang="en"/>
              <a:t> processed in different ways:</a:t>
            </a:r>
            <a:endParaRPr/>
          </a:p>
          <a:p>
            <a:pPr marL="914400" lvl="1" indent="-317500" algn="l" rtl="0">
              <a:spcBef>
                <a:spcPts val="0"/>
              </a:spcBef>
              <a:spcAft>
                <a:spcPts val="0"/>
              </a:spcAft>
              <a:buSzPts val="1400"/>
              <a:buChar char="○"/>
            </a:pPr>
            <a:r>
              <a:rPr lang="en" sz="1400"/>
              <a:t>Rows with no host information (only 50 rows) removed;</a:t>
            </a:r>
            <a:endParaRPr sz="1400"/>
          </a:p>
          <a:p>
            <a:pPr marL="914400" lvl="1" indent="-317500" algn="l" rtl="0">
              <a:spcBef>
                <a:spcPts val="0"/>
              </a:spcBef>
              <a:spcAft>
                <a:spcPts val="0"/>
              </a:spcAft>
              <a:buSzPts val="1400"/>
              <a:buChar char="○"/>
            </a:pPr>
            <a:r>
              <a:rPr lang="en" sz="1400"/>
              <a:t>About 60k rows with no scores imputed with the average;</a:t>
            </a:r>
            <a:endParaRPr sz="1400"/>
          </a:p>
          <a:p>
            <a:pPr marL="914400" lvl="1" indent="-317500" algn="l" rtl="0">
              <a:spcBef>
                <a:spcPts val="0"/>
              </a:spcBef>
              <a:spcAft>
                <a:spcPts val="0"/>
              </a:spcAft>
              <a:buSzPts val="1400"/>
              <a:buChar char="○"/>
            </a:pPr>
            <a:r>
              <a:rPr lang="en" sz="1400"/>
              <a:t>About 20k rows with missing bedrooms filled with the predictions of a simple Logistic Regression model that uses the number of beds and accommodates (accuracy ~76%);</a:t>
            </a:r>
            <a:endParaRPr sz="1400"/>
          </a:p>
          <a:p>
            <a:pPr marL="914400" lvl="1" indent="-317500" algn="l" rtl="0">
              <a:spcBef>
                <a:spcPts val="0"/>
              </a:spcBef>
              <a:spcAft>
                <a:spcPts val="0"/>
              </a:spcAft>
              <a:buSzPts val="1400"/>
              <a:buChar char="○"/>
            </a:pPr>
            <a:r>
              <a:rPr lang="en" sz="1400"/>
              <a:t>Some N/A values were left untouched (e.g. “host response time” null values filled with “unknown”).</a:t>
            </a:r>
            <a:endParaRPr sz="1400"/>
          </a:p>
          <a:p>
            <a:pPr marL="457200" lvl="0" indent="-317500" algn="l" rtl="0">
              <a:spcBef>
                <a:spcPts val="0"/>
              </a:spcBef>
              <a:spcAft>
                <a:spcPts val="0"/>
              </a:spcAft>
              <a:buSzPts val="1400"/>
              <a:buChar char="●"/>
            </a:pPr>
            <a:r>
              <a:rPr lang="en" b="1"/>
              <a:t>String (categorical) values</a:t>
            </a:r>
            <a:r>
              <a:rPr lang="en"/>
              <a:t> turned into numerical ones with a </a:t>
            </a:r>
            <a:r>
              <a:rPr lang="en" b="1"/>
              <a:t>String indexer</a:t>
            </a:r>
            <a:r>
              <a:rPr lang="en"/>
              <a:t>:</a:t>
            </a:r>
            <a:endParaRPr/>
          </a:p>
          <a:p>
            <a:pPr marL="914400" lvl="1" indent="-317500" algn="l" rtl="0">
              <a:spcBef>
                <a:spcPts val="0"/>
              </a:spcBef>
              <a:spcAft>
                <a:spcPts val="0"/>
              </a:spcAft>
              <a:buSzPts val="1400"/>
              <a:buChar char="○"/>
            </a:pPr>
            <a:r>
              <a:rPr lang="en" sz="1400"/>
              <a:t>E.g. Cities were represented by strings, I turned them into integers (Barcelona → 1, Rome → 2, etc..);</a:t>
            </a:r>
            <a:endParaRPr/>
          </a:p>
        </p:txBody>
      </p:sp>
      <p:sp>
        <p:nvSpPr>
          <p:cNvPr id="146" name="Google Shape;146;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2</a:t>
            </a:r>
            <a:endParaRPr/>
          </a:p>
        </p:txBody>
      </p:sp>
      <p:sp>
        <p:nvSpPr>
          <p:cNvPr id="152" name="Google Shape;152;p22"/>
          <p:cNvSpPr txBox="1">
            <a:spLocks noGrp="1"/>
          </p:cNvSpPr>
          <p:nvPr>
            <p:ph type="body" idx="1"/>
          </p:nvPr>
        </p:nvSpPr>
        <p:spPr>
          <a:xfrm>
            <a:off x="311700" y="1229975"/>
            <a:ext cx="8044500" cy="6078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en" b="1"/>
              <a:t>Amenities</a:t>
            </a:r>
            <a:r>
              <a:rPr lang="en"/>
              <a:t>: Represented by a list of strings. They were not unique so I had to categorize them first and add them as different features.</a:t>
            </a:r>
            <a:endParaRPr/>
          </a:p>
        </p:txBody>
      </p:sp>
      <p:sp>
        <p:nvSpPr>
          <p:cNvPr id="153" name="Google Shape;153;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54" name="Google Shape;154;p22"/>
          <p:cNvPicPr preferRelativeResize="0"/>
          <p:nvPr/>
        </p:nvPicPr>
        <p:blipFill rotWithShape="1">
          <a:blip r:embed="rId3">
            <a:alphaModFix/>
          </a:blip>
          <a:srcRect r="31384" b="33101"/>
          <a:stretch/>
        </p:blipFill>
        <p:spPr>
          <a:xfrm>
            <a:off x="362150" y="1837775"/>
            <a:ext cx="2202451" cy="2759300"/>
          </a:xfrm>
          <a:prstGeom prst="rect">
            <a:avLst/>
          </a:prstGeom>
          <a:noFill/>
          <a:ln>
            <a:noFill/>
          </a:ln>
          <a:effectLst>
            <a:outerShdw blurRad="57150" dist="19050" dir="5400000" algn="bl" rotWithShape="0">
              <a:srgbClr val="000000"/>
            </a:outerShdw>
          </a:effectLst>
        </p:spPr>
      </p:pic>
      <p:sp>
        <p:nvSpPr>
          <p:cNvPr id="155" name="Google Shape;155;p22"/>
          <p:cNvSpPr txBox="1"/>
          <p:nvPr/>
        </p:nvSpPr>
        <p:spPr>
          <a:xfrm>
            <a:off x="815150" y="4686450"/>
            <a:ext cx="1386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Initial list of amenities</a:t>
            </a:r>
            <a:endParaRPr sz="9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3129</Words>
  <Application>Microsoft Office PowerPoint</Application>
  <PresentationFormat>Presentazione su schermo (16:9)</PresentationFormat>
  <Paragraphs>244</Paragraphs>
  <Slides>42</Slides>
  <Notes>42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42</vt:i4>
      </vt:variant>
    </vt:vector>
  </HeadingPairs>
  <TitlesOfParts>
    <vt:vector size="47" baseType="lpstr">
      <vt:lpstr>Arial</vt:lpstr>
      <vt:lpstr>Consolas</vt:lpstr>
      <vt:lpstr>Calibri</vt:lpstr>
      <vt:lpstr>Roboto</vt:lpstr>
      <vt:lpstr>Geometric</vt:lpstr>
      <vt:lpstr>Presentazione standard di PowerPoint</vt:lpstr>
      <vt:lpstr>Introduction</vt:lpstr>
      <vt:lpstr>Data</vt:lpstr>
      <vt:lpstr>Project Pipeline</vt:lpstr>
      <vt:lpstr>Project Pipeline</vt:lpstr>
      <vt:lpstr>Data Cleaning 1</vt:lpstr>
      <vt:lpstr>Data Cleaning 1</vt:lpstr>
      <vt:lpstr>Data Cleaning 1</vt:lpstr>
      <vt:lpstr>Data Cleaning 2</vt:lpstr>
      <vt:lpstr>Data Cleaning 2</vt:lpstr>
      <vt:lpstr>Data Cleaning 2</vt:lpstr>
      <vt:lpstr>Data Cleaning 2</vt:lpstr>
      <vt:lpstr>Data Cleaning 3</vt:lpstr>
      <vt:lpstr>Data Cleaning 4</vt:lpstr>
      <vt:lpstr>Data Cleaning 5</vt:lpstr>
      <vt:lpstr>Data Cleaning 6</vt:lpstr>
      <vt:lpstr>Feature Engineering 1</vt:lpstr>
      <vt:lpstr>Feature Engineering 2</vt:lpstr>
      <vt:lpstr>Feature Engineering 2</vt:lpstr>
      <vt:lpstr>Feature Engineering 2</vt:lpstr>
      <vt:lpstr>Feature Engineering 2</vt:lpstr>
      <vt:lpstr>Feature Engineering 2</vt:lpstr>
      <vt:lpstr>Feature Engineering 2</vt:lpstr>
      <vt:lpstr>Feature Engineering 2</vt:lpstr>
      <vt:lpstr>Feature Selection 1</vt:lpstr>
      <vt:lpstr>Feature Selection 1</vt:lpstr>
      <vt:lpstr>Feature Selection 2</vt:lpstr>
      <vt:lpstr>Model Training</vt:lpstr>
      <vt:lpstr>Model Evaluation</vt:lpstr>
      <vt:lpstr>Model Evaluation</vt:lpstr>
      <vt:lpstr>Score Prediction 1</vt:lpstr>
      <vt:lpstr>Score Prediction 2</vt:lpstr>
      <vt:lpstr>Score Prediction 3</vt:lpstr>
      <vt:lpstr>Score Prediction 4</vt:lpstr>
      <vt:lpstr>Score Prediction 4</vt:lpstr>
      <vt:lpstr>Real Scenario Tests 1</vt:lpstr>
      <vt:lpstr>Real Scenario Tests 2</vt:lpstr>
      <vt:lpstr>Real Scenario Tests 3</vt:lpstr>
      <vt:lpstr>Real Scenario Tests 4</vt:lpstr>
      <vt:lpstr>Real Scenario Tests 5</vt:lpstr>
      <vt:lpstr>Conclusions and Future Work</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Alessio Lucciola</cp:lastModifiedBy>
  <cp:revision>8</cp:revision>
  <dcterms:modified xsi:type="dcterms:W3CDTF">2023-06-13T20:45:32Z</dcterms:modified>
</cp:coreProperties>
</file>