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920" autoAdjust="0"/>
  </p:normalViewPr>
  <p:slideViewPr>
    <p:cSldViewPr snapToGrid="0" snapToObjects="1">
      <p:cViewPr varScale="1">
        <p:scale>
          <a:sx n="84" d="100"/>
          <a:sy n="84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1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75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868239" y="12936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Tutorato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Algoritmi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e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laboratorio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b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</a:b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A.A. 2023/2024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868239" y="2870894"/>
            <a:ext cx="7477601" cy="4923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Outline:</a:t>
            </a:r>
          </a:p>
          <a:p>
            <a:pPr marL="742950" lvl="1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Metodo</a:t>
            </a:r>
            <a:r>
              <a:rPr lang="en-US" sz="2000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 Master</a:t>
            </a:r>
          </a:p>
          <a:p>
            <a:pPr lvl="1">
              <a:lnSpc>
                <a:spcPts val="2799"/>
              </a:lnSpc>
            </a:pPr>
            <a:endParaRPr lang="en-US" sz="2000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549352" y="7794602"/>
            <a:ext cx="208104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Alessio Mezzina</a:t>
            </a:r>
            <a:endParaRPr lang="en-US" sz="2187" dirty="0"/>
          </a:p>
        </p:txBody>
      </p:sp>
      <p:pic>
        <p:nvPicPr>
          <p:cNvPr id="16" name="Immagine 15" descr="Immagine che contiene testo, calligrafia, schermata&#10;&#10;Descrizione generata automaticamente">
            <a:extLst>
              <a:ext uri="{FF2B5EF4-FFF2-40B4-BE49-F238E27FC236}">
                <a16:creationId xmlns:a16="http://schemas.microsoft.com/office/drawing/2014/main" id="{6B0CB299-D110-BF2A-3C85-AED5876D5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45" r="22226"/>
          <a:stretch/>
        </p:blipFill>
        <p:spPr>
          <a:xfrm>
            <a:off x="0" y="0"/>
            <a:ext cx="6505903" cy="821410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710FF325-BDBF-C704-761D-44031438F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560" y="4561490"/>
            <a:ext cx="2742544" cy="342754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70D8C304-494E-8C17-EABA-0E83ECFDD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60" y="572906"/>
            <a:ext cx="2742543" cy="2742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/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i="1" dirty="0">
                    <a:effectLst/>
                    <a:latin typeface="KaTeX_Math"/>
                  </a:rPr>
                  <a:t>T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 = </a:t>
                </a:r>
                <a:r>
                  <a:rPr lang="en-US" sz="3600" b="0" i="1" dirty="0" err="1">
                    <a:effectLst/>
                    <a:latin typeface="KaTeX_Math"/>
                  </a:rPr>
                  <a:t>aT</a:t>
                </a:r>
                <a:r>
                  <a:rPr lang="en-US" sz="36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3600" b="0" i="0" dirty="0">
                    <a:effectLst/>
                    <a:latin typeface="KaTeX_Main"/>
                  </a:rPr>
                  <a:t>​</a:t>
                </a:r>
                <a:r>
                  <a:rPr lang="en-US" sz="3600" b="0" i="0" dirty="0">
                    <a:effectLst/>
                    <a:latin typeface="KaTeX_Size1"/>
                  </a:rPr>
                  <a:t>) </a:t>
                </a:r>
                <a:r>
                  <a:rPr lang="en-US" sz="3600" b="0" i="0" dirty="0">
                    <a:effectLst/>
                    <a:latin typeface="KaTeX_Main"/>
                  </a:rPr>
                  <a:t>+ </a:t>
                </a:r>
                <a:r>
                  <a:rPr lang="en-US" sz="3600" b="0" i="1" dirty="0">
                    <a:effectLst/>
                    <a:latin typeface="KaTeX_Math"/>
                  </a:rPr>
                  <a:t>f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</a:t>
                </a:r>
                <a:endParaRPr lang="en-US" sz="36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blipFill>
                <a:blip r:embed="rId2"/>
                <a:stretch>
                  <a:fillRect l="-5429" t="-2920" r="-2977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5A743C-F5BD-2BF6-DD88-260958E72982}"/>
              </a:ext>
            </a:extLst>
          </p:cNvPr>
          <p:cNvSpPr txBox="1"/>
          <p:nvPr/>
        </p:nvSpPr>
        <p:spPr>
          <a:xfrm>
            <a:off x="137160" y="674370"/>
            <a:ext cx="14321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"metodo master" è un approccio utilizzato nell'informatica teorica per risolvere relazioni di ricorrenza, in particolare quelle che emergono nell'analisi delle prestazioni di algoritmi che seguono il paradigma </a:t>
            </a:r>
            <a:r>
              <a:rPr lang="it-IT" b="0" i="0" dirty="0">
                <a:solidFill>
                  <a:srgbClr val="FF0000"/>
                </a:solidFill>
                <a:effectLst/>
                <a:latin typeface="Söhne"/>
              </a:rPr>
              <a:t>divide et impera</a:t>
            </a:r>
            <a:r>
              <a:rPr lang="it-IT" b="0" i="0" dirty="0">
                <a:effectLst/>
                <a:latin typeface="Söhne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metodo fornisce un modo sistematico per ottenere limiti asintotici (come O, Θ, e Ω) per tali relazioni di ricorrenza, consentendo di determinare rapidamente l'efficienza degli algoritmi.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Una relazione di ricorrenza che segue il paradigma divide et impera generalmente assume la forma: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b="0" i="0" dirty="0">
                    <a:effectLst/>
                    <a:latin typeface="Söhne"/>
                  </a:rPr>
                  <a:t>dove: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dirty="0">
                            <a:latin typeface="Söhne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Söhne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Söhne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Söhne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blipFill>
                <a:blip r:embed="rId3"/>
                <a:stretch>
                  <a:fillRect l="-386" t="-99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dirty="0">
                            <a:latin typeface="Söhne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Söhne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Söhne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Söhne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blipFill>
                <a:blip r:embed="rId2"/>
                <a:stretch>
                  <a:fillRect l="-38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366261" y="352524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Söhne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Söhne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Söhne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Söhne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Söhne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Söhne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Söhne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Söhne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Söhne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Söhne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Söhne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Söhne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Söhne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Söhne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Söhne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Söhne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Söhne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Söhne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Söhne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Söhne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Söhne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Söhne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261" y="3525247"/>
                <a:ext cx="5097780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Metodo Master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Söhne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Söhne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Söhne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Söhne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Söhne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Söhne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Söhne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Söhne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Söhne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Söhne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Söhne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Söhne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Söhne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Söhne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Söhne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Söhne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Söhne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Söhne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Söhne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Söhne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Söhne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Söhne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/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sz="2400" b="0" i="0" dirty="0">
                    <a:effectLst/>
                    <a:latin typeface="Söhne"/>
                  </a:rPr>
                  <a:t>Il metodo master stabilisce tre casi: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1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minore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(ignorando i fattori polinomiali),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costo delle chiamate ricorsive. In altre parole,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2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, allora il costo delle chiamate ricorsive e il lavoro svolto al di fuori di esse contribuiscono ugualmente. Quindi,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lang="it-IT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pPr algn="l"/>
                <a:endParaRPr lang="it-IT" sz="2400" b="1" i="0" dirty="0">
                  <a:effectLst/>
                  <a:latin typeface="Söhne"/>
                </a:endParaRPr>
              </a:p>
              <a:p>
                <a:pPr algn="l"/>
                <a:r>
                  <a:rPr lang="it-IT" sz="2400" b="1" i="0" dirty="0">
                    <a:effectLst/>
                    <a:latin typeface="Söhne"/>
                  </a:rPr>
                  <a:t>Caso 3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cresce asintoticamente più velocemente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ed è </a:t>
                </a:r>
                <a:r>
                  <a:rPr lang="it-IT" sz="2400" b="0" i="0" dirty="0" err="1">
                    <a:effectLst/>
                    <a:latin typeface="Söhne"/>
                  </a:rPr>
                  <a:t>polinomialmente</a:t>
                </a:r>
                <a:r>
                  <a:rPr lang="it-IT" sz="2400" b="0" i="0" dirty="0">
                    <a:effectLst/>
                    <a:latin typeface="Söhne"/>
                  </a:rPr>
                  <a:t> maggiore (soddisfacendo determinate condizioni tecniche aggiuntive),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lavoro svolto al di fuori delle chiamate ricorsive, risultando in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)=Θ(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blipFill>
                <a:blip r:embed="rId3"/>
                <a:stretch>
                  <a:fillRect l="-687" t="-980" r="-902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D2CAEB0-4D06-9B35-5630-3C138540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67" y="3311142"/>
            <a:ext cx="10993384" cy="64779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20E65E-F669-454E-2066-09253BCC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967" y="4880206"/>
            <a:ext cx="9725864" cy="6627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FB28526-A204-4100-F589-1518F8267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967" y="6911371"/>
            <a:ext cx="9725864" cy="11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/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1" i="0" dirty="0">
                    <a:effectLst/>
                    <a:latin typeface="Söhne"/>
                  </a:rPr>
                  <a:t>Caso 1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piccola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</a:t>
                </a:r>
                <a:r>
                  <a:rPr lang="it-IT" i="1" dirty="0">
                    <a:effectLst/>
                    <a:latin typeface="KaTeX_Math"/>
                  </a:rPr>
                  <a:t>O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svolto per dividere e combinare i sottoproblemi è significativamente minore rispetto al lavoro necessario per risolvere i sottoproblemi stessi.</a:t>
                </a:r>
              </a:p>
              <a:p>
                <a:pPr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2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ma moltiplicato per un termine logaritmico, quindi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i="0" dirty="0">
                    <a:effectLst/>
                    <a:latin typeface="KaTeX_Main"/>
                  </a:rPr>
                  <a:t>⋅(</a:t>
                </a:r>
                <a:r>
                  <a:rPr lang="it-IT" i="0" dirty="0" err="1">
                    <a:effectLst/>
                    <a:latin typeface="KaTeX_Main"/>
                  </a:rPr>
                  <a:t>log</a:t>
                </a:r>
                <a:r>
                  <a:rPr lang="it-IT" i="1" dirty="0" err="1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1" baseline="30000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costante non negativa </a:t>
                </a:r>
                <a:r>
                  <a:rPr lang="it-IT" i="1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KaTeX_Main"/>
                  </a:rPr>
                  <a:t>⋅ (log</a:t>
                </a:r>
                <a:r>
                  <a:rPr lang="it-IT" i="1" dirty="0">
                    <a:latin typeface="KaTeX_Math"/>
                  </a:rPr>
                  <a:t>n</a:t>
                </a:r>
                <a:r>
                  <a:rPr lang="it-IT" dirty="0">
                    <a:latin typeface="KaTeX_Main"/>
                  </a:rPr>
                  <a:t>)</a:t>
                </a:r>
                <a:r>
                  <a:rPr lang="it-IT" i="1" baseline="30000" dirty="0">
                    <a:latin typeface="KaTeX_Math"/>
                  </a:rPr>
                  <a:t>k+1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indica che il lavoro per dividere e combinare i sottoproblemi è significativo e contribuisce alla complessità temporale totale.</a:t>
                </a:r>
              </a:p>
              <a:p>
                <a:pPr algn="l"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3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grande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)=Ω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e inoltre se </a:t>
                </a:r>
                <a:r>
                  <a:rPr lang="it-IT" i="1" dirty="0" err="1">
                    <a:effectLst/>
                    <a:latin typeface="KaTeX_Math"/>
                  </a:rPr>
                  <a:t>af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it-IT" i="0" dirty="0">
                    <a:effectLst/>
                    <a:latin typeface="KaTeX_Main"/>
                  </a:rPr>
                  <a:t>​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KaTeX_Main"/>
                  </a:rPr>
                  <a:t>≤</a:t>
                </a:r>
                <a:r>
                  <a:rPr lang="it-IT" i="1" dirty="0" err="1">
                    <a:effectLst/>
                    <a:latin typeface="KaTeX_Math"/>
                  </a:rPr>
                  <a:t>cf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c</a:t>
                </a:r>
                <a:r>
                  <a:rPr lang="it-IT" i="0" dirty="0">
                    <a:effectLst/>
                    <a:latin typeface="KaTeX_Main"/>
                  </a:rPr>
                  <a:t>&lt;1</a:t>
                </a:r>
                <a:r>
                  <a:rPr lang="it-IT" i="0" dirty="0">
                    <a:effectLst/>
                    <a:latin typeface="Söhne"/>
                  </a:rPr>
                  <a:t> e abbastanza grande 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)=Θ(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per dividere e combinare i sottoproblemi è preponderante rispetto al lavoro richiesto per risolvere i sottoproblemi stessi.</a:t>
                </a:r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blipFill>
                <a:blip r:embed="rId2"/>
                <a:stretch>
                  <a:fillRect l="-387" t="-687" r="-688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B22DFD-E019-8E96-CFCA-0C875D07783D}"/>
              </a:ext>
            </a:extLst>
          </p:cNvPr>
          <p:cNvSpPr txBox="1"/>
          <p:nvPr/>
        </p:nvSpPr>
        <p:spPr>
          <a:xfrm>
            <a:off x="228600" y="200055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Cosa significano i casi?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25791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702</Words>
  <Application>Microsoft Office PowerPoint</Application>
  <PresentationFormat>Personalizzato</PresentationFormat>
  <Paragraphs>51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4" baseType="lpstr">
      <vt:lpstr>KaTeX_Main</vt:lpstr>
      <vt:lpstr>KaTeX_Math</vt:lpstr>
      <vt:lpstr>KaTeX_Size1</vt:lpstr>
      <vt:lpstr>Söhne</vt:lpstr>
      <vt:lpstr>Spline Sans</vt:lpstr>
      <vt:lpstr>Arial</vt:lpstr>
      <vt:lpstr>Barlow</vt:lpstr>
      <vt:lpstr>Cambria Math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Alessio Mezzina</cp:lastModifiedBy>
  <cp:revision>13</cp:revision>
  <dcterms:created xsi:type="dcterms:W3CDTF">2024-03-05T07:28:00Z</dcterms:created>
  <dcterms:modified xsi:type="dcterms:W3CDTF">2024-03-13T13:00:10Z</dcterms:modified>
</cp:coreProperties>
</file>