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58" r:id="rId7"/>
    <p:sldId id="259" r:id="rId8"/>
    <p:sldId id="260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A249F9-F8C2-CF39-1570-B2720B8577DB}" v="1" dt="2025-01-30T17:03:01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0920" autoAdjust="0"/>
  </p:normalViewPr>
  <p:slideViewPr>
    <p:cSldViewPr snapToGrid="0" snapToObjects="1">
      <p:cViewPr varScale="1">
        <p:scale>
          <a:sx n="84" d="100"/>
          <a:sy n="84" d="100"/>
        </p:scale>
        <p:origin x="9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GI DOMENICO CASTANO" userId="S::cstldm04m08c351t@studium.unict.it::16edb6de-3c29-43d5-832a-691d678706f0" providerId="AD" clId="Web-{BDA249F9-F8C2-CF39-1570-B2720B8577DB}"/>
    <pc:docChg chg="modSld">
      <pc:chgData name="LUIGI DOMENICO CASTANO" userId="S::cstldm04m08c351t@studium.unict.it::16edb6de-3c29-43d5-832a-691d678706f0" providerId="AD" clId="Web-{BDA249F9-F8C2-CF39-1570-B2720B8577DB}" dt="2025-01-30T17:03:01.591" v="0" actId="1076"/>
      <pc:docMkLst>
        <pc:docMk/>
      </pc:docMkLst>
      <pc:sldChg chg="modSp">
        <pc:chgData name="LUIGI DOMENICO CASTANO" userId="S::cstldm04m08c351t@studium.unict.it::16edb6de-3c29-43d5-832a-691d678706f0" providerId="AD" clId="Web-{BDA249F9-F8C2-CF39-1570-B2720B8577DB}" dt="2025-01-30T17:03:01.591" v="0" actId="1076"/>
        <pc:sldMkLst>
          <pc:docMk/>
          <pc:sldMk cId="3631203467" sldId="258"/>
        </pc:sldMkLst>
        <pc:spChg chg="mod">
          <ac:chgData name="LUIGI DOMENICO CASTANO" userId="S::cstldm04m08c351t@studium.unict.it::16edb6de-3c29-43d5-832a-691d678706f0" providerId="AD" clId="Web-{BDA249F9-F8C2-CF39-1570-B2720B8577DB}" dt="2025-01-30T17:03:01.591" v="0" actId="1076"/>
          <ac:spMkLst>
            <pc:docMk/>
            <pc:sldMk cId="3631203467" sldId="258"/>
            <ac:spMk id="2" creationId="{9A795084-6C51-D4FB-CED7-F4092A3EA045}"/>
          </ac:spMkLst>
        </pc:spChg>
      </pc:sldChg>
    </pc:docChg>
  </pc:docChgLst>
  <pc:docChgLst>
    <pc:chgData name="GIUSEPPE MARIA DI BELLA" userId="S::dblgpp02b25c351q@studium.unict.it::c91c852a-94bd-4fb5-82d0-c1b9301623d8" providerId="AD" clId="Web-{B92C2DB2-6AA8-92A4-A6AF-05ED651E8233}"/>
    <pc:docChg chg="addSld delSld">
      <pc:chgData name="GIUSEPPE MARIA DI BELLA" userId="S::dblgpp02b25c351q@studium.unict.it::c91c852a-94bd-4fb5-82d0-c1b9301623d8" providerId="AD" clId="Web-{B92C2DB2-6AA8-92A4-A6AF-05ED651E8233}" dt="2024-04-04T06:34:33.738" v="1"/>
      <pc:docMkLst>
        <pc:docMk/>
      </pc:docMkLst>
      <pc:sldChg chg="add del">
        <pc:chgData name="GIUSEPPE MARIA DI BELLA" userId="S::dblgpp02b25c351q@studium.unict.it::c91c852a-94bd-4fb5-82d0-c1b9301623d8" providerId="AD" clId="Web-{B92C2DB2-6AA8-92A4-A6AF-05ED651E8233}" dt="2024-04-04T06:34:33.738" v="1"/>
        <pc:sldMkLst>
          <pc:docMk/>
          <pc:sldMk cId="0" sldId="256"/>
        </pc:sldMkLst>
      </pc:sldChg>
    </pc:docChg>
  </pc:docChgLst>
  <pc:docChgLst>
    <pc:chgData name="FABIO GALATI FORMAGGIO" userId="S::gltfba95t16b429e@studium.unict.it::4dad4ec9-86cc-44d1-bed0-c5a2c1cf2b8b" providerId="AD" clId="Web-{7A9213E3-8B2E-41D2-AEE2-549EA0976751}"/>
    <pc:docChg chg="modSld">
      <pc:chgData name="FABIO GALATI FORMAGGIO" userId="S::gltfba95t16b429e@studium.unict.it::4dad4ec9-86cc-44d1-bed0-c5a2c1cf2b8b" providerId="AD" clId="Web-{7A9213E3-8B2E-41D2-AEE2-549EA0976751}" dt="2024-06-23T10:10:44.537" v="1" actId="1076"/>
      <pc:docMkLst>
        <pc:docMk/>
      </pc:docMkLst>
      <pc:sldChg chg="modSp">
        <pc:chgData name="FABIO GALATI FORMAGGIO" userId="S::gltfba95t16b429e@studium.unict.it::4dad4ec9-86cc-44d1-bed0-c5a2c1cf2b8b" providerId="AD" clId="Web-{7A9213E3-8B2E-41D2-AEE2-549EA0976751}" dt="2024-06-23T10:10:44.537" v="1" actId="1076"/>
        <pc:sldMkLst>
          <pc:docMk/>
          <pc:sldMk cId="4052839530" sldId="259"/>
        </pc:sldMkLst>
        <pc:picChg chg="mod">
          <ac:chgData name="FABIO GALATI FORMAGGIO" userId="S::gltfba95t16b429e@studium.unict.it::4dad4ec9-86cc-44d1-bed0-c5a2c1cf2b8b" providerId="AD" clId="Web-{7A9213E3-8B2E-41D2-AEE2-549EA0976751}" dt="2024-06-23T10:10:44.537" v="1" actId="1076"/>
          <ac:picMkLst>
            <pc:docMk/>
            <pc:sldMk cId="4052839530" sldId="259"/>
            <ac:picMk id="7" creationId="{6D2CAEB0-4D06-9B35-5630-3C13854015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3132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775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6868239" y="129365"/>
            <a:ext cx="7477601" cy="3332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 err="1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Tutorato</a:t>
            </a: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</a:t>
            </a:r>
            <a:r>
              <a:rPr lang="en-US" sz="5249" b="1" dirty="0" err="1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Algoritmi</a:t>
            </a: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e </a:t>
            </a:r>
            <a:r>
              <a:rPr lang="en-US" sz="5249" b="1" dirty="0" err="1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laboratorio</a:t>
            </a: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 </a:t>
            </a:r>
            <a:b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</a:b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A.A. 2023/2024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6868239" y="2870894"/>
            <a:ext cx="7477601" cy="4923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000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</a:rPr>
              <a:t>Outline:</a:t>
            </a:r>
          </a:p>
          <a:p>
            <a:pPr marL="742950" lvl="1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Spline Sans" pitchFamily="34" charset="0"/>
                <a:ea typeface="Spline Sans" pitchFamily="34" charset="-122"/>
              </a:rPr>
              <a:t>Metodo Master</a:t>
            </a:r>
          </a:p>
          <a:p>
            <a:pPr lvl="1">
              <a:lnSpc>
                <a:spcPts val="2799"/>
              </a:lnSpc>
            </a:pPr>
            <a:endParaRPr lang="en-US" sz="2000" b="1" dirty="0">
              <a:solidFill>
                <a:schemeClr val="bg1"/>
              </a:solidFill>
              <a:latin typeface="Spline Sans" pitchFamily="34" charset="0"/>
              <a:ea typeface="Spline Sans" pitchFamily="34" charset="-122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531" b="1" dirty="0">
              <a:solidFill>
                <a:schemeClr val="bg1"/>
              </a:solidFill>
              <a:latin typeface="Spline Sans" pitchFamily="34" charset="0"/>
              <a:ea typeface="Spline Sans" pitchFamily="34" charset="-122"/>
            </a:endParaRPr>
          </a:p>
          <a:p>
            <a:pPr marL="285750" indent="-285750">
              <a:lnSpc>
                <a:spcPts val="2799"/>
              </a:lnSpc>
              <a:buFont typeface="Arial" panose="020B0604020202020204" pitchFamily="34" charset="0"/>
              <a:buChar char="•"/>
            </a:pPr>
            <a:endParaRPr lang="en-US" sz="1531" b="1" dirty="0">
              <a:solidFill>
                <a:srgbClr val="16FFBB"/>
              </a:solidFill>
              <a:latin typeface="Spline Sans" pitchFamily="34" charset="0"/>
              <a:ea typeface="Spline Sans" pitchFamily="34" charset="-122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2549352" y="7794602"/>
            <a:ext cx="208104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Alessio Mezzina</a:t>
            </a:r>
            <a:endParaRPr lang="en-US" sz="2187" dirty="0"/>
          </a:p>
        </p:txBody>
      </p:sp>
      <p:pic>
        <p:nvPicPr>
          <p:cNvPr id="16" name="Immagine 15" descr="Immagine che contiene testo, calligrafia, schermata&#10;&#10;Descrizione generata automaticamente">
            <a:extLst>
              <a:ext uri="{FF2B5EF4-FFF2-40B4-BE49-F238E27FC236}">
                <a16:creationId xmlns:a16="http://schemas.microsoft.com/office/drawing/2014/main" id="{6B0CB299-D110-BF2A-3C85-AED5876D50B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945" r="22226"/>
          <a:stretch/>
        </p:blipFill>
        <p:spPr>
          <a:xfrm>
            <a:off x="0" y="0"/>
            <a:ext cx="6505903" cy="8214100"/>
          </a:xfrm>
          <a:prstGeom prst="rect">
            <a:avLst/>
          </a:prstGeom>
        </p:spPr>
      </p:pic>
      <p:pic>
        <p:nvPicPr>
          <p:cNvPr id="18" name="Elemento grafico 17">
            <a:extLst>
              <a:ext uri="{FF2B5EF4-FFF2-40B4-BE49-F238E27FC236}">
                <a16:creationId xmlns:a16="http://schemas.microsoft.com/office/drawing/2014/main" id="{710FF325-BDBF-C704-761D-44031438FB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4560" y="4561490"/>
            <a:ext cx="2742544" cy="3427541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70D8C304-494E-8C17-EABA-0E83ECFDD7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4560" y="572906"/>
            <a:ext cx="2742543" cy="27425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01C0AAB-C47B-6B86-1634-D5AAECE792C0}"/>
                  </a:ext>
                </a:extLst>
              </p:cNvPr>
              <p:cNvSpPr txBox="1"/>
              <p:nvPr/>
            </p:nvSpPr>
            <p:spPr>
              <a:xfrm>
                <a:off x="5557837" y="2266742"/>
                <a:ext cx="3480435" cy="8336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b="0" i="1" dirty="0">
                    <a:effectLst/>
                    <a:latin typeface="KaTeX_Math"/>
                  </a:rPr>
                  <a:t>T</a:t>
                </a:r>
                <a:r>
                  <a:rPr lang="en-US" sz="3600" b="0" i="0" dirty="0">
                    <a:effectLst/>
                    <a:latin typeface="KaTeX_Main"/>
                  </a:rPr>
                  <a:t>(</a:t>
                </a:r>
                <a:r>
                  <a:rPr lang="en-US" sz="3600" b="0" i="1" dirty="0">
                    <a:effectLst/>
                    <a:latin typeface="KaTeX_Math"/>
                  </a:rPr>
                  <a:t>n</a:t>
                </a:r>
                <a:r>
                  <a:rPr lang="en-US" sz="3600" b="0" i="0" dirty="0">
                    <a:effectLst/>
                    <a:latin typeface="KaTeX_Main"/>
                  </a:rPr>
                  <a:t>) = </a:t>
                </a:r>
                <a:r>
                  <a:rPr lang="en-US" sz="3600" b="0" i="1" dirty="0" err="1">
                    <a:effectLst/>
                    <a:latin typeface="KaTeX_Math"/>
                  </a:rPr>
                  <a:t>aT</a:t>
                </a:r>
                <a:r>
                  <a:rPr lang="en-US" sz="3600" b="0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dirty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600" b="0" i="1" dirty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sz="3600" b="0" i="0" dirty="0">
                    <a:effectLst/>
                    <a:latin typeface="KaTeX_Main"/>
                  </a:rPr>
                  <a:t>​</a:t>
                </a:r>
                <a:r>
                  <a:rPr lang="en-US" sz="3600" b="0" i="0" dirty="0">
                    <a:effectLst/>
                    <a:latin typeface="KaTeX_Size1"/>
                  </a:rPr>
                  <a:t>) </a:t>
                </a:r>
                <a:r>
                  <a:rPr lang="en-US" sz="3600" b="0" i="0" dirty="0">
                    <a:effectLst/>
                    <a:latin typeface="KaTeX_Main"/>
                  </a:rPr>
                  <a:t>+ </a:t>
                </a:r>
                <a:r>
                  <a:rPr lang="en-US" sz="3600" b="0" i="1" dirty="0">
                    <a:effectLst/>
                    <a:latin typeface="KaTeX_Math"/>
                  </a:rPr>
                  <a:t>f</a:t>
                </a:r>
                <a:r>
                  <a:rPr lang="en-US" sz="3600" b="0" i="0" dirty="0">
                    <a:effectLst/>
                    <a:latin typeface="KaTeX_Main"/>
                  </a:rPr>
                  <a:t>(</a:t>
                </a:r>
                <a:r>
                  <a:rPr lang="en-US" sz="3600" b="0" i="1" dirty="0">
                    <a:effectLst/>
                    <a:latin typeface="KaTeX_Math"/>
                  </a:rPr>
                  <a:t>n</a:t>
                </a:r>
                <a:r>
                  <a:rPr lang="en-US" sz="3600" b="0" i="0" dirty="0">
                    <a:effectLst/>
                    <a:latin typeface="KaTeX_Main"/>
                  </a:rPr>
                  <a:t>)</a:t>
                </a:r>
                <a:endParaRPr lang="en-US" sz="36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601C0AAB-C47B-6B86-1634-D5AAECE79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837" y="2266742"/>
                <a:ext cx="3480435" cy="833626"/>
              </a:xfrm>
              <a:prstGeom prst="rect">
                <a:avLst/>
              </a:prstGeom>
              <a:blipFill>
                <a:blip r:embed="rId2"/>
                <a:stretch>
                  <a:fillRect l="-5429" t="-2920" r="-2977" b="-13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F25148-BF28-9792-8EEB-C5D7818EA09D}"/>
              </a:ext>
            </a:extLst>
          </p:cNvPr>
          <p:cNvSpPr txBox="1"/>
          <p:nvPr/>
        </p:nvSpPr>
        <p:spPr>
          <a:xfrm>
            <a:off x="0" y="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Teorema Master</a:t>
            </a:r>
            <a:endParaRPr lang="en-US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75A743C-F5BD-2BF6-DD88-260958E72982}"/>
              </a:ext>
            </a:extLst>
          </p:cNvPr>
          <p:cNvSpPr txBox="1"/>
          <p:nvPr/>
        </p:nvSpPr>
        <p:spPr>
          <a:xfrm>
            <a:off x="137160" y="674370"/>
            <a:ext cx="14321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Il "metodo master" è un approccio utilizzato nell'informatica teorica per risolvere relazioni di ricorrenza, in particolare quelle che emergono nell'analisi delle prestazioni di algoritmi che seguono il paradigma </a:t>
            </a:r>
            <a:r>
              <a:rPr lang="it-IT" b="0" i="0" dirty="0">
                <a:solidFill>
                  <a:srgbClr val="FF0000"/>
                </a:solidFill>
                <a:effectLst/>
                <a:latin typeface="Söhne"/>
              </a:rPr>
              <a:t>divide et impera</a:t>
            </a:r>
            <a:r>
              <a:rPr lang="it-IT" b="0" i="0" dirty="0">
                <a:effectLst/>
                <a:latin typeface="Söhne"/>
              </a:rPr>
              <a:t>.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Il metodo fornisce un modo sistematico per ottenere limiti asintotici (come O, Θ, e Ω) per tali relazioni di ricorrenza, consentendo di determinare rapidamente l'efficienza degli algoritmi.</a:t>
            </a:r>
          </a:p>
          <a:p>
            <a:pPr marL="342900" indent="-342900" algn="l">
              <a:buFont typeface="+mj-lt"/>
              <a:buAutoNum type="arabicPeriod"/>
            </a:pPr>
            <a:r>
              <a:rPr lang="it-IT" b="0" i="0" dirty="0">
                <a:effectLst/>
                <a:latin typeface="Söhne"/>
              </a:rPr>
              <a:t>Una relazione di ricorrenza che segue il paradigma divide et impera generalmente assume la forma: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FF04B2F-E795-3585-DADD-B069F490CF1C}"/>
                  </a:ext>
                </a:extLst>
              </p:cNvPr>
              <p:cNvSpPr txBox="1"/>
              <p:nvPr/>
            </p:nvSpPr>
            <p:spPr>
              <a:xfrm>
                <a:off x="334328" y="3604033"/>
                <a:ext cx="14216062" cy="3074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it-IT" b="0" i="0" dirty="0">
                    <a:effectLst/>
                    <a:latin typeface="Söhne"/>
                  </a:rPr>
                  <a:t>dove: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T</a:t>
                </a:r>
                <a:r>
                  <a:rPr lang="it-IT" b="0" i="0" dirty="0">
                    <a:effectLst/>
                    <a:latin typeface="KaTeX_Main"/>
                  </a:rPr>
                  <a:t>(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KaTeX_Main"/>
                  </a:rPr>
                  <a:t>)</a:t>
                </a:r>
                <a:r>
                  <a:rPr lang="it-IT" b="0" i="0" dirty="0">
                    <a:effectLst/>
                    <a:latin typeface="Söhne"/>
                  </a:rPr>
                  <a:t> è il tempo di esecuzione dell'algoritmo su un input di dimensione 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Söhne"/>
                  </a:rPr>
                  <a:t>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a</a:t>
                </a:r>
                <a:r>
                  <a:rPr lang="it-IT" b="0" i="0" dirty="0">
                    <a:effectLst/>
                    <a:latin typeface="Söhne"/>
                  </a:rPr>
                  <a:t> è il numero di sottoproblemi in cui il problema originale viene diviso.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Söhne"/>
                  </a:rPr>
                  <a:t>è </a:t>
                </a:r>
                <a:r>
                  <a:rPr lang="it-IT" b="0" i="0" dirty="0">
                    <a:effectLst/>
                    <a:latin typeface="Söhne"/>
                  </a:rPr>
                  <a:t>la dimensione di ciascun sottoproblema. (Si assume che tutti i sottoproblemi abbiano la stessa dimensione).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f</a:t>
                </a:r>
                <a:r>
                  <a:rPr lang="it-IT" b="0" i="0" dirty="0">
                    <a:effectLst/>
                    <a:latin typeface="KaTeX_Main"/>
                  </a:rPr>
                  <a:t>(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KaTeX_Main"/>
                  </a:rPr>
                  <a:t>)</a:t>
                </a:r>
                <a:r>
                  <a:rPr lang="it-IT" b="0" i="0" dirty="0">
                    <a:effectLst/>
                    <a:latin typeface="Söhne"/>
                  </a:rPr>
                  <a:t> è il costo del lavoro svolto al di fuori delle chiamate ricorsive, come dividere il problema in sottoproblemi e combinare i loro risultati in una soluzione al problema originale.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FF04B2F-E795-3585-DADD-B069F490C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8" y="3604033"/>
                <a:ext cx="14216062" cy="3074047"/>
              </a:xfrm>
              <a:prstGeom prst="rect">
                <a:avLst/>
              </a:prstGeom>
              <a:blipFill>
                <a:blip r:embed="rId3"/>
                <a:stretch>
                  <a:fillRect l="-386" t="-99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63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F25148-BF28-9792-8EEB-C5D7818EA09D}"/>
              </a:ext>
            </a:extLst>
          </p:cNvPr>
          <p:cNvSpPr txBox="1"/>
          <p:nvPr/>
        </p:nvSpPr>
        <p:spPr>
          <a:xfrm>
            <a:off x="0" y="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Teorema Master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FF04B2F-E795-3585-DADD-B069F490CF1C}"/>
                  </a:ext>
                </a:extLst>
              </p:cNvPr>
              <p:cNvSpPr txBox="1"/>
              <p:nvPr/>
            </p:nvSpPr>
            <p:spPr>
              <a:xfrm>
                <a:off x="334328" y="503943"/>
                <a:ext cx="14216062" cy="2797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T</a:t>
                </a:r>
                <a:r>
                  <a:rPr lang="it-IT" b="0" i="0" dirty="0">
                    <a:effectLst/>
                    <a:latin typeface="KaTeX_Main"/>
                  </a:rPr>
                  <a:t>(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KaTeX_Main"/>
                  </a:rPr>
                  <a:t>)</a:t>
                </a:r>
                <a:r>
                  <a:rPr lang="it-IT" b="0" i="0" dirty="0">
                    <a:effectLst/>
                    <a:latin typeface="Söhne"/>
                  </a:rPr>
                  <a:t> è il tempo di esecuzione dell'algoritmo su un input di dimensione 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Söhne"/>
                  </a:rPr>
                  <a:t>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a</a:t>
                </a:r>
                <a:r>
                  <a:rPr lang="it-IT" b="0" i="0" dirty="0">
                    <a:effectLst/>
                    <a:latin typeface="Söhne"/>
                  </a:rPr>
                  <a:t> è il numero di sottoproblemi in cui il problema originale viene diviso.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4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Söhne"/>
                  </a:rPr>
                  <a:t>è </a:t>
                </a:r>
                <a:r>
                  <a:rPr lang="it-IT" b="0" i="0" dirty="0">
                    <a:effectLst/>
                    <a:latin typeface="Söhne"/>
                  </a:rPr>
                  <a:t>la dimensione di ciascun sottoproblema. (Si assume che tutti i sottoproblemi abbiano la stessa dimensione).</a:t>
                </a:r>
              </a:p>
              <a:p>
                <a:pPr algn="l"/>
                <a:endParaRPr lang="it-IT" b="0" i="0" dirty="0">
                  <a:effectLst/>
                  <a:latin typeface="Söhne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it-IT" b="0" i="1" dirty="0">
                    <a:effectLst/>
                    <a:latin typeface="KaTeX_Math"/>
                  </a:rPr>
                  <a:t> f</a:t>
                </a:r>
                <a:r>
                  <a:rPr lang="it-IT" b="0" i="0" dirty="0">
                    <a:effectLst/>
                    <a:latin typeface="KaTeX_Main"/>
                  </a:rPr>
                  <a:t>(</a:t>
                </a:r>
                <a:r>
                  <a:rPr lang="it-IT" b="0" i="1" dirty="0">
                    <a:effectLst/>
                    <a:latin typeface="KaTeX_Math"/>
                  </a:rPr>
                  <a:t>n</a:t>
                </a:r>
                <a:r>
                  <a:rPr lang="it-IT" b="0" i="0" dirty="0">
                    <a:effectLst/>
                    <a:latin typeface="KaTeX_Main"/>
                  </a:rPr>
                  <a:t>)</a:t>
                </a:r>
                <a:r>
                  <a:rPr lang="it-IT" b="0" i="0" dirty="0">
                    <a:effectLst/>
                    <a:latin typeface="Söhne"/>
                  </a:rPr>
                  <a:t> è il costo del lavoro svolto al di fuori delle chiamate ricorsive, come dividere il problema in sottoproblemi e combinare i loro risultati in una soluzione al problema originale.</a:t>
                </a: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8FF04B2F-E795-3585-DADD-B069F490C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8" y="503943"/>
                <a:ext cx="14216062" cy="2797048"/>
              </a:xfrm>
              <a:prstGeom prst="rect">
                <a:avLst/>
              </a:prstGeom>
              <a:blipFill>
                <a:blip r:embed="rId2"/>
                <a:stretch>
                  <a:fillRect l="-386" b="-2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795084-6C51-D4FB-CED7-F4092A3EA045}"/>
                  </a:ext>
                </a:extLst>
              </p:cNvPr>
              <p:cNvSpPr txBox="1"/>
              <p:nvPr/>
            </p:nvSpPr>
            <p:spPr>
              <a:xfrm>
                <a:off x="4894899" y="3525247"/>
                <a:ext cx="5097780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Söhne"/>
                </a:endParaRPr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795084-6C51-D4FB-CED7-F4092A3EA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899" y="3525247"/>
                <a:ext cx="5097780" cy="1179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1203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22F25148-BF28-9792-8EEB-C5D7818EA09D}"/>
              </a:ext>
            </a:extLst>
          </p:cNvPr>
          <p:cNvSpPr txBox="1"/>
          <p:nvPr/>
        </p:nvSpPr>
        <p:spPr>
          <a:xfrm>
            <a:off x="0" y="0"/>
            <a:ext cx="3931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Metodo Master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795084-6C51-D4FB-CED7-F4092A3EA045}"/>
                  </a:ext>
                </a:extLst>
              </p:cNvPr>
              <p:cNvSpPr txBox="1"/>
              <p:nvPr/>
            </p:nvSpPr>
            <p:spPr>
              <a:xfrm>
                <a:off x="4766310" y="585177"/>
                <a:ext cx="5097780" cy="11791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it-IT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𝑎𝑇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4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400" b="0" i="1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it-IT" sz="24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       </m:t>
                                </m:r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latin typeface="Söhne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A795084-6C51-D4FB-CED7-F4092A3EA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310" y="585177"/>
                <a:ext cx="5097780" cy="1179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DAFB61-DC13-5F98-0EE8-35AB561F0AB4}"/>
                  </a:ext>
                </a:extLst>
              </p:cNvPr>
              <p:cNvSpPr txBox="1"/>
              <p:nvPr/>
            </p:nvSpPr>
            <p:spPr>
              <a:xfrm>
                <a:off x="218599" y="1804397"/>
                <a:ext cx="14193202" cy="4975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it-IT" sz="2400" b="0" i="0" dirty="0">
                    <a:effectLst/>
                    <a:latin typeface="Söhne"/>
                  </a:rPr>
                  <a:t>Il metodo master stabilisce tre casi:</a:t>
                </a:r>
              </a:p>
              <a:p>
                <a:pPr algn="l"/>
                <a:endParaRPr lang="it-IT" sz="2400" b="0" i="0" dirty="0">
                  <a:effectLst/>
                  <a:latin typeface="Söhne"/>
                </a:endParaRPr>
              </a:p>
              <a:p>
                <a:r>
                  <a:rPr lang="it-IT" sz="2400" b="1" i="0" dirty="0">
                    <a:effectLst/>
                    <a:latin typeface="Söhne"/>
                  </a:rPr>
                  <a:t>Caso 1</a:t>
                </a:r>
                <a:r>
                  <a:rPr lang="it-IT" sz="2400" b="0" i="0" dirty="0">
                    <a:effectLst/>
                    <a:latin typeface="Söhne"/>
                  </a:rPr>
                  <a:t>: Se </a:t>
                </a:r>
                <a:r>
                  <a:rPr lang="it-IT" sz="2400" b="0" i="1" dirty="0">
                    <a:effectLst/>
                    <a:latin typeface="KaTeX_Math"/>
                  </a:rPr>
                  <a:t>f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è asintoticamente minore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sz="2400" b="0" i="0" dirty="0">
                    <a:effectLst/>
                    <a:latin typeface="Söhne"/>
                  </a:rPr>
                  <a:t> (ignorando i fattori polinomiali), allora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è dominato dal costo delle chiamate ricorsive. In altre parole,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)=Θ</a:t>
                </a:r>
                <a:r>
                  <a:rPr lang="it-IT" sz="2400" b="0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sz="2400" b="0" i="0" dirty="0">
                    <a:effectLst/>
                    <a:latin typeface="KaTeX_Size1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.</a:t>
                </a:r>
              </a:p>
              <a:p>
                <a:endParaRPr lang="it-IT" sz="2400" b="0" i="0" dirty="0">
                  <a:effectLst/>
                  <a:latin typeface="Söhne"/>
                </a:endParaRPr>
              </a:p>
              <a:p>
                <a:endParaRPr lang="it-IT" sz="2400" b="0" i="0" dirty="0">
                  <a:effectLst/>
                  <a:latin typeface="Söhne"/>
                </a:endParaRPr>
              </a:p>
              <a:p>
                <a:r>
                  <a:rPr lang="it-IT" sz="2400" b="1" i="0" dirty="0">
                    <a:effectLst/>
                    <a:latin typeface="Söhne"/>
                  </a:rPr>
                  <a:t>Caso 2</a:t>
                </a:r>
                <a:r>
                  <a:rPr lang="it-IT" sz="2400" b="0" i="0" dirty="0">
                    <a:effectLst/>
                    <a:latin typeface="Söhne"/>
                  </a:rPr>
                  <a:t>: Se </a:t>
                </a:r>
                <a:r>
                  <a:rPr lang="it-IT" sz="2400" b="0" i="1" dirty="0">
                    <a:effectLst/>
                    <a:latin typeface="KaTeX_Math"/>
                  </a:rPr>
                  <a:t>f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è asintoticamente uguale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sz="2400" b="0" i="0" dirty="0">
                    <a:effectLst/>
                    <a:latin typeface="Söhne"/>
                  </a:rPr>
                  <a:t> , allora il costo delle chiamate ricorsive e il lavoro svolto al di fuori di esse contribuiscono ugualmente. Quindi,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)=Θ</a:t>
                </a:r>
                <a:r>
                  <a:rPr lang="it-IT" sz="2400" b="0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m:rPr>
                        <m:sty m:val="p"/>
                      </m:rPr>
                      <a:rPr lang="it-IT" sz="2400" i="1" dirty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it-IT" sz="2400" b="0" i="0" dirty="0">
                    <a:effectLst/>
                    <a:latin typeface="KaTeX_Size1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.</a:t>
                </a:r>
              </a:p>
              <a:p>
                <a:pPr algn="l"/>
                <a:endParaRPr lang="it-IT" sz="2400" b="0" i="0" dirty="0">
                  <a:effectLst/>
                  <a:latin typeface="Söhne"/>
                </a:endParaRPr>
              </a:p>
              <a:p>
                <a:pPr algn="l"/>
                <a:endParaRPr lang="it-IT" sz="2400" b="1" i="0" dirty="0">
                  <a:effectLst/>
                  <a:latin typeface="Söhne"/>
                </a:endParaRPr>
              </a:p>
              <a:p>
                <a:pPr algn="l"/>
                <a:r>
                  <a:rPr lang="it-IT" sz="2400" b="1" i="0" dirty="0">
                    <a:effectLst/>
                    <a:latin typeface="Söhne"/>
                  </a:rPr>
                  <a:t>Caso 3</a:t>
                </a:r>
                <a:r>
                  <a:rPr lang="it-IT" sz="2400" b="0" i="0" dirty="0">
                    <a:effectLst/>
                    <a:latin typeface="Söhne"/>
                  </a:rPr>
                  <a:t>: Se </a:t>
                </a:r>
                <a:r>
                  <a:rPr lang="it-IT" sz="2400" b="0" i="1" dirty="0">
                    <a:effectLst/>
                    <a:latin typeface="KaTeX_Math"/>
                  </a:rPr>
                  <a:t>f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cresce asintoticamente più velocemente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4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24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24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it-IT" sz="2400" b="0" i="1" dirty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400" b="0" i="0" dirty="0">
                    <a:effectLst/>
                    <a:latin typeface="Söhne"/>
                  </a:rPr>
                  <a:t>ed è </a:t>
                </a:r>
                <a:r>
                  <a:rPr lang="it-IT" sz="2400" b="0" i="0" dirty="0" err="1">
                    <a:effectLst/>
                    <a:latin typeface="Söhne"/>
                  </a:rPr>
                  <a:t>polinomialmente</a:t>
                </a:r>
                <a:r>
                  <a:rPr lang="it-IT" sz="2400" b="0" i="0" dirty="0">
                    <a:effectLst/>
                    <a:latin typeface="Söhne"/>
                  </a:rPr>
                  <a:t> maggiore (soddisfacendo determinate condizioni tecniche aggiuntive), allora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</a:t>
                </a:r>
                <a:r>
                  <a:rPr lang="it-IT" sz="2400" b="0" i="0" dirty="0">
                    <a:effectLst/>
                    <a:latin typeface="Söhne"/>
                  </a:rPr>
                  <a:t> è dominato dal lavoro svolto al di fuori delle chiamate ricorsive, risultando in </a:t>
                </a:r>
                <a:r>
                  <a:rPr lang="it-IT" sz="2400" b="0" i="1" dirty="0">
                    <a:effectLst/>
                    <a:latin typeface="KaTeX_Math"/>
                  </a:rPr>
                  <a:t>T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)=Θ(</a:t>
                </a:r>
                <a:r>
                  <a:rPr lang="it-IT" sz="2400" b="0" i="1" dirty="0">
                    <a:effectLst/>
                    <a:latin typeface="KaTeX_Math"/>
                  </a:rPr>
                  <a:t>f</a:t>
                </a:r>
                <a:r>
                  <a:rPr lang="it-IT" sz="2400" b="0" i="0" dirty="0">
                    <a:effectLst/>
                    <a:latin typeface="KaTeX_Main"/>
                  </a:rPr>
                  <a:t>(</a:t>
                </a:r>
                <a:r>
                  <a:rPr lang="it-IT" sz="2400" b="0" i="1" dirty="0">
                    <a:effectLst/>
                    <a:latin typeface="KaTeX_Math"/>
                  </a:rPr>
                  <a:t>n</a:t>
                </a:r>
                <a:r>
                  <a:rPr lang="it-IT" sz="2400" b="0" i="0" dirty="0">
                    <a:effectLst/>
                    <a:latin typeface="KaTeX_Main"/>
                  </a:rPr>
                  <a:t>))</a:t>
                </a:r>
                <a:r>
                  <a:rPr lang="it-IT" sz="2400" b="0" i="0" dirty="0">
                    <a:effectLst/>
                    <a:latin typeface="Söhne"/>
                  </a:rPr>
                  <a:t>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EDAFB61-DC13-5F98-0EE8-35AB561F0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599" y="1804397"/>
                <a:ext cx="14193202" cy="4975721"/>
              </a:xfrm>
              <a:prstGeom prst="rect">
                <a:avLst/>
              </a:prstGeom>
              <a:blipFill>
                <a:blip r:embed="rId3"/>
                <a:stretch>
                  <a:fillRect l="-687" t="-980" r="-902" b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>
            <a:extLst>
              <a:ext uri="{FF2B5EF4-FFF2-40B4-BE49-F238E27FC236}">
                <a16:creationId xmlns:a16="http://schemas.microsoft.com/office/drawing/2014/main" id="{6D2CAEB0-4D06-9B35-5630-3C13854015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967" y="3311142"/>
            <a:ext cx="10993384" cy="64779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AA20E65E-F669-454E-2066-09253BCC0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967" y="4880206"/>
            <a:ext cx="9725864" cy="66277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FB28526-A204-4100-F589-1518F8267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967" y="6911371"/>
            <a:ext cx="9725864" cy="112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83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352829B-E677-8A27-7C85-19B37B945158}"/>
                  </a:ext>
                </a:extLst>
              </p:cNvPr>
              <p:cNvSpPr txBox="1"/>
              <p:nvPr/>
            </p:nvSpPr>
            <p:spPr>
              <a:xfrm>
                <a:off x="228600" y="2047755"/>
                <a:ext cx="14173200" cy="3546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b="1" i="0" dirty="0">
                    <a:effectLst/>
                    <a:latin typeface="Söhne"/>
                  </a:rPr>
                  <a:t>Caso 1 </a:t>
                </a:r>
                <a:r>
                  <a:rPr lang="it-IT" i="0" dirty="0">
                    <a:effectLst/>
                    <a:latin typeface="Söhne"/>
                  </a:rPr>
                  <a:t>: Se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è asintoticamente più piccola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18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i="0" dirty="0">
                    <a:effectLst/>
                    <a:latin typeface="Söhne"/>
                  </a:rPr>
                  <a:t>, e precisamente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</a:t>
                </a:r>
                <a:r>
                  <a:rPr lang="it-IT" i="1" dirty="0">
                    <a:effectLst/>
                    <a:latin typeface="KaTeX_Math"/>
                  </a:rPr>
                  <a:t>O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it-IT" i="1" dirty="0">
                            <a:latin typeface="KaTeX_Math"/>
                          </a:rPr>
                          <m:t>ϵ</m:t>
                        </m:r>
                      </m:sup>
                    </m:sSup>
                  </m:oMath>
                </a14:m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per qualche </a:t>
                </a:r>
                <a:r>
                  <a:rPr lang="it-IT" i="1" dirty="0">
                    <a:effectLst/>
                    <a:latin typeface="KaTeX_Math"/>
                  </a:rPr>
                  <a:t>ϵ</a:t>
                </a:r>
                <a:r>
                  <a:rPr lang="it-IT" i="0" dirty="0">
                    <a:effectLst/>
                    <a:latin typeface="KaTeX_Main"/>
                  </a:rPr>
                  <a:t>&gt;0</a:t>
                </a:r>
                <a:r>
                  <a:rPr lang="it-IT" i="0" dirty="0">
                    <a:effectLst/>
                    <a:latin typeface="Söhne"/>
                  </a:rPr>
                  <a:t>, allora </a:t>
                </a:r>
                <a:r>
                  <a:rPr lang="it-IT" i="1" dirty="0">
                    <a:effectLst/>
                    <a:latin typeface="KaTeX_Math"/>
                  </a:rPr>
                  <a:t>T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)=Θ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. </a:t>
                </a:r>
              </a:p>
              <a:p>
                <a:r>
                  <a:rPr lang="it-IT" b="1" i="0" dirty="0">
                    <a:effectLst/>
                    <a:latin typeface="Söhne"/>
                  </a:rPr>
                  <a:t>Questo caso si verifica quando il lavoro svolto per dividere e combinare i sottoproblemi è significativamente minore rispetto al lavoro necessario per risolvere i sottoproblemi stessi.</a:t>
                </a:r>
              </a:p>
              <a:p>
                <a:pPr>
                  <a:buFont typeface="+mj-lt"/>
                  <a:buAutoNum type="arabicPeriod"/>
                </a:pPr>
                <a:endParaRPr lang="it-IT" i="0" dirty="0">
                  <a:effectLst/>
                  <a:latin typeface="Söhne"/>
                </a:endParaRPr>
              </a:p>
              <a:p>
                <a:r>
                  <a:rPr lang="it-IT" b="1" i="0" dirty="0">
                    <a:effectLst/>
                    <a:latin typeface="Söhne"/>
                  </a:rPr>
                  <a:t>Caso 2 </a:t>
                </a:r>
                <a:r>
                  <a:rPr lang="it-IT" i="0" dirty="0">
                    <a:effectLst/>
                    <a:latin typeface="Söhne"/>
                  </a:rPr>
                  <a:t>: Se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è asintoticamente uguale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18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i="0" dirty="0">
                    <a:effectLst/>
                    <a:latin typeface="Söhne"/>
                  </a:rPr>
                  <a:t>, ma moltiplicato per un termine logaritmico, quindi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)=Θ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i="0" dirty="0">
                    <a:effectLst/>
                    <a:latin typeface="KaTeX_Main"/>
                  </a:rPr>
                  <a:t>⋅(</a:t>
                </a:r>
                <a:r>
                  <a:rPr lang="it-IT" i="0" dirty="0" err="1">
                    <a:effectLst/>
                    <a:latin typeface="KaTeX_Main"/>
                  </a:rPr>
                  <a:t>log</a:t>
                </a:r>
                <a:r>
                  <a:rPr lang="it-IT" i="1" dirty="0" err="1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1" baseline="30000" dirty="0">
                    <a:effectLst/>
                    <a:latin typeface="KaTeX_Math"/>
                  </a:rPr>
                  <a:t>k</a:t>
                </a:r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per qualche costante non negativa </a:t>
                </a:r>
                <a:r>
                  <a:rPr lang="it-IT" i="1" dirty="0">
                    <a:effectLst/>
                    <a:latin typeface="KaTeX_Math"/>
                  </a:rPr>
                  <a:t>k</a:t>
                </a:r>
                <a:r>
                  <a:rPr lang="it-IT" i="0" dirty="0">
                    <a:effectLst/>
                    <a:latin typeface="Söhne"/>
                  </a:rPr>
                  <a:t>, allora </a:t>
                </a:r>
                <a:r>
                  <a:rPr lang="it-IT" i="1" dirty="0">
                    <a:effectLst/>
                    <a:latin typeface="KaTeX_Math"/>
                  </a:rPr>
                  <a:t>T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)=Θ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  <m:r>
                      <a:rPr lang="it-IT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>
                    <a:latin typeface="KaTeX_Main"/>
                  </a:rPr>
                  <a:t>⋅ (log</a:t>
                </a:r>
                <a:r>
                  <a:rPr lang="it-IT" i="1" dirty="0">
                    <a:latin typeface="KaTeX_Math"/>
                  </a:rPr>
                  <a:t>n</a:t>
                </a:r>
                <a:r>
                  <a:rPr lang="it-IT" dirty="0">
                    <a:latin typeface="KaTeX_Main"/>
                  </a:rPr>
                  <a:t>)</a:t>
                </a:r>
                <a:r>
                  <a:rPr lang="it-IT" i="1" baseline="30000" dirty="0">
                    <a:latin typeface="KaTeX_Math"/>
                  </a:rPr>
                  <a:t>k+1</a:t>
                </a:r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. </a:t>
                </a:r>
              </a:p>
              <a:p>
                <a:r>
                  <a:rPr lang="it-IT" b="1" i="0" dirty="0">
                    <a:effectLst/>
                    <a:latin typeface="Söhne"/>
                  </a:rPr>
                  <a:t>Questo caso indica che il lavoro per dividere e combinare i sottoproblemi è significativo e contribuisce alla complessità temporale totale.</a:t>
                </a:r>
              </a:p>
              <a:p>
                <a:pPr algn="l">
                  <a:buFont typeface="+mj-lt"/>
                  <a:buAutoNum type="arabicPeriod"/>
                </a:pPr>
                <a:endParaRPr lang="it-IT" i="0" dirty="0">
                  <a:effectLst/>
                  <a:latin typeface="Söhne"/>
                </a:endParaRPr>
              </a:p>
              <a:p>
                <a:r>
                  <a:rPr lang="it-IT" b="1" i="0" dirty="0">
                    <a:effectLst/>
                    <a:latin typeface="Söhne"/>
                  </a:rPr>
                  <a:t>Caso 3 </a:t>
                </a:r>
                <a:r>
                  <a:rPr lang="it-IT" i="0" dirty="0">
                    <a:effectLst/>
                    <a:latin typeface="Söhne"/>
                  </a:rPr>
                  <a:t>: Se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è asintoticamente più grande di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1800" b="0" i="1" dirty="0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sz="1800" b="0" i="1" dirty="0" smtClean="0">
                                    <a:solidFill>
                                      <a:srgbClr val="836967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</m:sup>
                    </m:sSup>
                  </m:oMath>
                </a14:m>
                <a:r>
                  <a:rPr lang="it-IT" i="0" dirty="0">
                    <a:effectLst/>
                    <a:latin typeface="Söhne"/>
                  </a:rPr>
                  <a:t>, e precisamente 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)=Ω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it-IT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fName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func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it-IT" i="1" dirty="0">
                            <a:latin typeface="KaTeX_Math"/>
                          </a:rPr>
                          <m:t>ϵ</m:t>
                        </m:r>
                      </m:sup>
                    </m:sSup>
                  </m:oMath>
                </a14:m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per qualche </a:t>
                </a:r>
                <a:r>
                  <a:rPr lang="it-IT" i="1" dirty="0">
                    <a:effectLst/>
                    <a:latin typeface="KaTeX_Math"/>
                  </a:rPr>
                  <a:t>ϵ</a:t>
                </a:r>
                <a:r>
                  <a:rPr lang="it-IT" i="0" dirty="0">
                    <a:effectLst/>
                    <a:latin typeface="KaTeX_Main"/>
                  </a:rPr>
                  <a:t>&gt;0</a:t>
                </a:r>
                <a:r>
                  <a:rPr lang="it-IT" i="0" dirty="0">
                    <a:effectLst/>
                    <a:latin typeface="Söhne"/>
                  </a:rPr>
                  <a:t>, e inoltre se </a:t>
                </a:r>
                <a:r>
                  <a:rPr lang="it-IT" i="1" dirty="0" err="1">
                    <a:effectLst/>
                    <a:latin typeface="KaTeX_Math"/>
                  </a:rPr>
                  <a:t>af</a:t>
                </a:r>
                <a:r>
                  <a:rPr lang="it-IT" i="0" dirty="0">
                    <a:effectLst/>
                    <a:latin typeface="KaTeX_Size1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0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it-IT" i="0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</m:oMath>
                </a14:m>
                <a:r>
                  <a:rPr lang="it-IT" i="0" dirty="0">
                    <a:effectLst/>
                    <a:latin typeface="KaTeX_Main"/>
                  </a:rPr>
                  <a:t>​</a:t>
                </a:r>
                <a:r>
                  <a:rPr lang="it-IT" i="0" dirty="0">
                    <a:effectLst/>
                    <a:latin typeface="KaTeX_Size1"/>
                  </a:rPr>
                  <a:t>)</a:t>
                </a:r>
                <a:r>
                  <a:rPr lang="it-IT" i="0" dirty="0">
                    <a:effectLst/>
                    <a:latin typeface="KaTeX_Main"/>
                  </a:rPr>
                  <a:t>≤</a:t>
                </a:r>
                <a:r>
                  <a:rPr lang="it-IT" i="1" dirty="0" err="1">
                    <a:effectLst/>
                    <a:latin typeface="KaTeX_Math"/>
                  </a:rPr>
                  <a:t>cf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</a:t>
                </a:r>
                <a:r>
                  <a:rPr lang="it-IT" i="0" dirty="0">
                    <a:effectLst/>
                    <a:latin typeface="Söhne"/>
                  </a:rPr>
                  <a:t> per qualche </a:t>
                </a:r>
                <a:r>
                  <a:rPr lang="it-IT" i="1" dirty="0">
                    <a:effectLst/>
                    <a:latin typeface="KaTeX_Math"/>
                  </a:rPr>
                  <a:t>c</a:t>
                </a:r>
                <a:r>
                  <a:rPr lang="it-IT" i="0" dirty="0">
                    <a:effectLst/>
                    <a:latin typeface="KaTeX_Main"/>
                  </a:rPr>
                  <a:t>&lt;1</a:t>
                </a:r>
                <a:r>
                  <a:rPr lang="it-IT" i="0" dirty="0">
                    <a:effectLst/>
                    <a:latin typeface="Söhne"/>
                  </a:rPr>
                  <a:t> e abbastanza grande 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Söhne"/>
                  </a:rPr>
                  <a:t>, allora </a:t>
                </a:r>
                <a:r>
                  <a:rPr lang="it-IT" i="1" dirty="0">
                    <a:effectLst/>
                    <a:latin typeface="KaTeX_Math"/>
                  </a:rPr>
                  <a:t>T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)=Θ(</a:t>
                </a:r>
                <a:r>
                  <a:rPr lang="it-IT" i="1" dirty="0">
                    <a:effectLst/>
                    <a:latin typeface="KaTeX_Math"/>
                  </a:rPr>
                  <a:t>f</a:t>
                </a:r>
                <a:r>
                  <a:rPr lang="it-IT" i="0" dirty="0">
                    <a:effectLst/>
                    <a:latin typeface="KaTeX_Main"/>
                  </a:rPr>
                  <a:t>(</a:t>
                </a:r>
                <a:r>
                  <a:rPr lang="it-IT" i="1" dirty="0">
                    <a:effectLst/>
                    <a:latin typeface="KaTeX_Math"/>
                  </a:rPr>
                  <a:t>n</a:t>
                </a:r>
                <a:r>
                  <a:rPr lang="it-IT" i="0" dirty="0">
                    <a:effectLst/>
                    <a:latin typeface="KaTeX_Main"/>
                  </a:rPr>
                  <a:t>))</a:t>
                </a:r>
                <a:r>
                  <a:rPr lang="it-IT" i="0" dirty="0">
                    <a:effectLst/>
                    <a:latin typeface="Söhne"/>
                  </a:rPr>
                  <a:t>. </a:t>
                </a:r>
              </a:p>
              <a:p>
                <a:r>
                  <a:rPr lang="it-IT" b="1" i="0" dirty="0">
                    <a:effectLst/>
                    <a:latin typeface="Söhne"/>
                  </a:rPr>
                  <a:t>Questo caso si verifica quando il lavoro per dividere e combinare i sottoproblemi è preponderante rispetto al lavoro richiesto per risolvere i sottoproblemi stessi.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352829B-E677-8A27-7C85-19B37B945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47755"/>
                <a:ext cx="14173200" cy="3546868"/>
              </a:xfrm>
              <a:prstGeom prst="rect">
                <a:avLst/>
              </a:prstGeom>
              <a:blipFill>
                <a:blip r:embed="rId2"/>
                <a:stretch>
                  <a:fillRect l="-387" t="-687" r="-688" b="-1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sellaDiTesto 7">
            <a:extLst>
              <a:ext uri="{FF2B5EF4-FFF2-40B4-BE49-F238E27FC236}">
                <a16:creationId xmlns:a16="http://schemas.microsoft.com/office/drawing/2014/main" id="{EAB22DFD-E019-8E96-CFCA-0C875D07783D}"/>
              </a:ext>
            </a:extLst>
          </p:cNvPr>
          <p:cNvSpPr txBox="1"/>
          <p:nvPr/>
        </p:nvSpPr>
        <p:spPr>
          <a:xfrm>
            <a:off x="228600" y="200055"/>
            <a:ext cx="3143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b="1" i="1" dirty="0"/>
              <a:t>Cosa significano i casi?</a:t>
            </a:r>
            <a:endParaRPr lang="en-US" sz="2000" b="1" i="1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9E06AEB-F651-DCF2-6895-A0D711B55FEF}"/>
              </a:ext>
            </a:extLst>
          </p:cNvPr>
          <p:cNvSpPr txBox="1"/>
          <p:nvPr/>
        </p:nvSpPr>
        <p:spPr>
          <a:xfrm>
            <a:off x="10206990" y="7383780"/>
            <a:ext cx="4194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Esercizi presentati alla lavagna, cercare su teams le foto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91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493c454-0157-4cab-b662-116ca3b5c8f4" xsi:nil="true"/>
    <lcf76f155ced4ddcb4097134ff3c332f xmlns="75e6d83a-272d-4baf-acbc-04bbdb13a39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37C661E23DB64FA78386A099CE550A" ma:contentTypeVersion="15" ma:contentTypeDescription="Create a new document." ma:contentTypeScope="" ma:versionID="839fff5e0338ccecc7f009456e9cd70a">
  <xsd:schema xmlns:xsd="http://www.w3.org/2001/XMLSchema" xmlns:xs="http://www.w3.org/2001/XMLSchema" xmlns:p="http://schemas.microsoft.com/office/2006/metadata/properties" xmlns:ns2="75e6d83a-272d-4baf-acbc-04bbdb13a397" xmlns:ns3="7493c454-0157-4cab-b662-116ca3b5c8f4" targetNamespace="http://schemas.microsoft.com/office/2006/metadata/properties" ma:root="true" ma:fieldsID="e50a39e60ffa483b1297709382f316e6" ns2:_="" ns3:_="">
    <xsd:import namespace="75e6d83a-272d-4baf-acbc-04bbdb13a397"/>
    <xsd:import namespace="7493c454-0157-4cab-b662-116ca3b5c8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e6d83a-272d-4baf-acbc-04bbdb13a3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6f36f0f-265b-493b-8451-28d1bc33e3f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3c454-0157-4cab-b662-116ca3b5c8f4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f6c81c3-cdd4-4dfe-afef-608f7a45aefb}" ma:internalName="TaxCatchAll" ma:showField="CatchAllData" ma:web="7493c454-0157-4cab-b662-116ca3b5c8f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CFE047-F107-4A41-9958-F85BD9069F13}">
  <ds:schemaRefs>
    <ds:schemaRef ds:uri="http://schemas.microsoft.com/office/2006/metadata/properties"/>
    <ds:schemaRef ds:uri="http://schemas.microsoft.com/office/infopath/2007/PartnerControls"/>
    <ds:schemaRef ds:uri="edd253b0-afa3-416d-b4f2-de821f75c9e2"/>
    <ds:schemaRef ds:uri="4b15ee7b-a988-4e94-80a6-35f719f934b6"/>
  </ds:schemaRefs>
</ds:datastoreItem>
</file>

<file path=customXml/itemProps2.xml><?xml version="1.0" encoding="utf-8"?>
<ds:datastoreItem xmlns:ds="http://schemas.openxmlformats.org/officeDocument/2006/customXml" ds:itemID="{8D0C585C-795A-4A47-8B85-45D59E693ABD}"/>
</file>

<file path=customXml/itemProps3.xml><?xml version="1.0" encoding="utf-8"?>
<ds:datastoreItem xmlns:ds="http://schemas.openxmlformats.org/officeDocument/2006/customXml" ds:itemID="{11451784-4260-4574-AB85-06B652621CA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712</Words>
  <Application>Microsoft Office PowerPoint</Application>
  <PresentationFormat>Personalizzato</PresentationFormat>
  <Paragraphs>52</Paragraphs>
  <Slides>5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6" baseType="lpstr"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Alessio Mezzina</cp:lastModifiedBy>
  <cp:revision>22</cp:revision>
  <dcterms:created xsi:type="dcterms:W3CDTF">2024-03-05T07:28:00Z</dcterms:created>
  <dcterms:modified xsi:type="dcterms:W3CDTF">2025-01-30T17:03:03Z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0x0101003837C661E23DB64FA78386A099CE550A</vt:lpwstr>
  </property>
  <property fmtid="{D5CDD505-2E9C-101B-9397-08002B2CF9AE}" pid="3" name="MediaServiceImageTags">
    <vt:lpwstr/>
  </property>
</Properties>
</file>