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70" r:id="rId3"/>
    <p:sldId id="275" r:id="rId4"/>
    <p:sldId id="271" r:id="rId5"/>
    <p:sldId id="272" r:id="rId6"/>
    <p:sldId id="274" r:id="rId7"/>
    <p:sldId id="273" r:id="rId8"/>
    <p:sldId id="276" r:id="rId9"/>
    <p:sldId id="277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5"/>
    <p:restoredTop sz="94658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129924-F0A9-4E37-9CFD-265D673628F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B583D7-2621-46C3-BBBD-9507DC304023}">
      <dgm:prSet/>
      <dgm:spPr/>
      <dgm:t>
        <a:bodyPr/>
        <a:lstStyle/>
        <a:p>
          <a:r>
            <a:rPr lang="it-IT"/>
            <a:t>Scrivere un programma C che:</a:t>
          </a:r>
          <a:endParaRPr lang="en-US"/>
        </a:p>
      </dgm:t>
    </dgm:pt>
    <dgm:pt modelId="{45D0BFDA-07DE-4E25-AECF-0A830A3433D4}" type="parTrans" cxnId="{4DD14FA3-A961-4730-AE54-7E2836F33EA8}">
      <dgm:prSet/>
      <dgm:spPr/>
      <dgm:t>
        <a:bodyPr/>
        <a:lstStyle/>
        <a:p>
          <a:endParaRPr lang="en-US"/>
        </a:p>
      </dgm:t>
    </dgm:pt>
    <dgm:pt modelId="{A667C7DE-B852-431E-A056-BE6B78AA6F0E}" type="sibTrans" cxnId="{4DD14FA3-A961-4730-AE54-7E2836F33EA8}">
      <dgm:prSet/>
      <dgm:spPr/>
      <dgm:t>
        <a:bodyPr/>
        <a:lstStyle/>
        <a:p>
          <a:endParaRPr lang="en-US"/>
        </a:p>
      </dgm:t>
    </dgm:pt>
    <dgm:pt modelId="{3B511593-58C5-42CF-93EF-016C759E85F7}">
      <dgm:prSet/>
      <dgm:spPr/>
      <dgm:t>
        <a:bodyPr/>
        <a:lstStyle/>
        <a:p>
          <a:r>
            <a:rPr lang="it-IT"/>
            <a:t>Riceve in input da terminale </a:t>
          </a:r>
          <a:r>
            <a:rPr lang="it-IT" b="1"/>
            <a:t>una lista di file</a:t>
          </a:r>
          <a:r>
            <a:rPr lang="it-IT"/>
            <a:t> e </a:t>
          </a:r>
          <a:r>
            <a:rPr lang="it-IT" b="1"/>
            <a:t>una cartella di destinazione</a:t>
          </a:r>
          <a:endParaRPr lang="en-US"/>
        </a:p>
      </dgm:t>
    </dgm:pt>
    <dgm:pt modelId="{AC2B0699-8D34-4A04-8237-007A7CD6FE25}" type="parTrans" cxnId="{1D6BFCF3-6C29-4E61-9D76-BC94CB5304ED}">
      <dgm:prSet/>
      <dgm:spPr/>
      <dgm:t>
        <a:bodyPr/>
        <a:lstStyle/>
        <a:p>
          <a:endParaRPr lang="en-US"/>
        </a:p>
      </dgm:t>
    </dgm:pt>
    <dgm:pt modelId="{3319B091-CEA7-47A8-BE2B-D86FC5E14609}" type="sibTrans" cxnId="{1D6BFCF3-6C29-4E61-9D76-BC94CB5304ED}">
      <dgm:prSet/>
      <dgm:spPr/>
      <dgm:t>
        <a:bodyPr/>
        <a:lstStyle/>
        <a:p>
          <a:endParaRPr lang="en-US"/>
        </a:p>
      </dgm:t>
    </dgm:pt>
    <dgm:pt modelId="{E50345F5-ADA1-4599-A280-2426EF13B5E6}">
      <dgm:prSet/>
      <dgm:spPr/>
      <dgm:t>
        <a:bodyPr/>
        <a:lstStyle/>
        <a:p>
          <a:r>
            <a:rPr lang="it-IT"/>
            <a:t>Copia </a:t>
          </a:r>
          <a:r>
            <a:rPr lang="it-IT" b="1"/>
            <a:t>ogni file</a:t>
          </a:r>
          <a:r>
            <a:rPr lang="it-IT"/>
            <a:t> nella cartella di destinazione</a:t>
          </a:r>
          <a:endParaRPr lang="en-US"/>
        </a:p>
      </dgm:t>
    </dgm:pt>
    <dgm:pt modelId="{718D54D0-0CB3-446C-97F6-8ADB3F8AD1ED}" type="parTrans" cxnId="{FC908410-2972-415E-89F0-BDBA1691D0E5}">
      <dgm:prSet/>
      <dgm:spPr/>
      <dgm:t>
        <a:bodyPr/>
        <a:lstStyle/>
        <a:p>
          <a:endParaRPr lang="en-US"/>
        </a:p>
      </dgm:t>
    </dgm:pt>
    <dgm:pt modelId="{9197C00D-1842-44D6-ACF4-63CA89655772}" type="sibTrans" cxnId="{FC908410-2972-415E-89F0-BDBA1691D0E5}">
      <dgm:prSet/>
      <dgm:spPr/>
      <dgm:t>
        <a:bodyPr/>
        <a:lstStyle/>
        <a:p>
          <a:endParaRPr lang="en-US"/>
        </a:p>
      </dgm:t>
    </dgm:pt>
    <dgm:pt modelId="{5E15752B-2745-45EC-9A60-5762AF2B7C5C}">
      <dgm:prSet/>
      <dgm:spPr/>
      <dgm:t>
        <a:bodyPr/>
        <a:lstStyle/>
        <a:p>
          <a:r>
            <a:rPr lang="it-IT"/>
            <a:t>Sintassi da terminale:</a:t>
          </a:r>
          <a:endParaRPr lang="en-US"/>
        </a:p>
      </dgm:t>
    </dgm:pt>
    <dgm:pt modelId="{5C0426DE-AE5D-46F4-B299-D19E1F9563E1}" type="parTrans" cxnId="{DB8E7751-8521-44D7-BFFF-97AA06ABAED6}">
      <dgm:prSet/>
      <dgm:spPr/>
      <dgm:t>
        <a:bodyPr/>
        <a:lstStyle/>
        <a:p>
          <a:endParaRPr lang="en-US"/>
        </a:p>
      </dgm:t>
    </dgm:pt>
    <dgm:pt modelId="{4C7C2338-8222-44A3-B33D-E85DFFF4A05D}" type="sibTrans" cxnId="{DB8E7751-8521-44D7-BFFF-97AA06ABAED6}">
      <dgm:prSet/>
      <dgm:spPr/>
      <dgm:t>
        <a:bodyPr/>
        <a:lstStyle/>
        <a:p>
          <a:endParaRPr lang="en-US"/>
        </a:p>
      </dgm:t>
    </dgm:pt>
    <dgm:pt modelId="{3BFBD060-0902-4F0B-8AE2-BA52C79BE950}">
      <dgm:prSet/>
      <dgm:spPr/>
      <dgm:t>
        <a:bodyPr/>
        <a:lstStyle/>
        <a:p>
          <a:r>
            <a:rPr lang="it-IT"/>
            <a:t>./main file1.txt file2.txt path/</a:t>
          </a:r>
          <a:endParaRPr lang="en-US"/>
        </a:p>
      </dgm:t>
    </dgm:pt>
    <dgm:pt modelId="{5D8EDD9E-E3DF-478A-9107-7084B8FB5429}" type="parTrans" cxnId="{F8304CD3-130D-433C-9D45-D776FCE6A9C6}">
      <dgm:prSet/>
      <dgm:spPr/>
      <dgm:t>
        <a:bodyPr/>
        <a:lstStyle/>
        <a:p>
          <a:endParaRPr lang="en-US"/>
        </a:p>
      </dgm:t>
    </dgm:pt>
    <dgm:pt modelId="{4ABCDDD3-B69D-4D5D-91E9-332507160BF9}" type="sibTrans" cxnId="{F8304CD3-130D-433C-9D45-D776FCE6A9C6}">
      <dgm:prSet/>
      <dgm:spPr/>
      <dgm:t>
        <a:bodyPr/>
        <a:lstStyle/>
        <a:p>
          <a:endParaRPr lang="en-US"/>
        </a:p>
      </dgm:t>
    </dgm:pt>
    <dgm:pt modelId="{A91B2CAA-912B-4CE4-935D-3D3070596D64}">
      <dgm:prSet/>
      <dgm:spPr/>
      <dgm:t>
        <a:bodyPr/>
        <a:lstStyle/>
        <a:p>
          <a:r>
            <a:rPr lang="it-IT"/>
            <a:t>Necessario fino ad adesso:</a:t>
          </a:r>
          <a:endParaRPr lang="en-US"/>
        </a:p>
      </dgm:t>
    </dgm:pt>
    <dgm:pt modelId="{B1628E62-E4C3-4C3C-8C2F-356151B809DC}" type="parTrans" cxnId="{B13AA786-AE50-4493-872B-C0E35EA79282}">
      <dgm:prSet/>
      <dgm:spPr/>
      <dgm:t>
        <a:bodyPr/>
        <a:lstStyle/>
        <a:p>
          <a:endParaRPr lang="en-US"/>
        </a:p>
      </dgm:t>
    </dgm:pt>
    <dgm:pt modelId="{83C636B0-33C1-4D97-BBC4-9F7CC9A16CD6}" type="sibTrans" cxnId="{B13AA786-AE50-4493-872B-C0E35EA79282}">
      <dgm:prSet/>
      <dgm:spPr/>
      <dgm:t>
        <a:bodyPr/>
        <a:lstStyle/>
        <a:p>
          <a:endParaRPr lang="en-US"/>
        </a:p>
      </dgm:t>
    </dgm:pt>
    <dgm:pt modelId="{79C13E93-AF87-414A-8C4E-6B51F20C5577}">
      <dgm:prSet/>
      <dgm:spPr/>
      <dgm:t>
        <a:bodyPr/>
        <a:lstStyle/>
        <a:p>
          <a:r>
            <a:rPr lang="it-IT"/>
            <a:t>Compilatore Installato</a:t>
          </a:r>
          <a:endParaRPr lang="en-US"/>
        </a:p>
      </dgm:t>
    </dgm:pt>
    <dgm:pt modelId="{334B61A2-D90F-433F-8F4B-FE2E6543392C}" type="parTrans" cxnId="{8E40A83F-0FB7-47AF-B9BC-6785CE5832B4}">
      <dgm:prSet/>
      <dgm:spPr/>
      <dgm:t>
        <a:bodyPr/>
        <a:lstStyle/>
        <a:p>
          <a:endParaRPr lang="en-US"/>
        </a:p>
      </dgm:t>
    </dgm:pt>
    <dgm:pt modelId="{28163276-879E-4CD0-B430-1D3422EE5E0E}" type="sibTrans" cxnId="{8E40A83F-0FB7-47AF-B9BC-6785CE5832B4}">
      <dgm:prSet/>
      <dgm:spPr/>
      <dgm:t>
        <a:bodyPr/>
        <a:lstStyle/>
        <a:p>
          <a:endParaRPr lang="en-US"/>
        </a:p>
      </dgm:t>
    </dgm:pt>
    <dgm:pt modelId="{8F8EB616-5E47-094B-92DF-10C1E252D54D}" type="pres">
      <dgm:prSet presAssocID="{F9129924-F0A9-4E37-9CFD-265D673628F2}" presName="Name0" presStyleCnt="0">
        <dgm:presLayoutVars>
          <dgm:dir/>
          <dgm:animLvl val="lvl"/>
          <dgm:resizeHandles val="exact"/>
        </dgm:presLayoutVars>
      </dgm:prSet>
      <dgm:spPr/>
    </dgm:pt>
    <dgm:pt modelId="{438C563C-FB45-A740-8FEF-527B6770EB08}" type="pres">
      <dgm:prSet presAssocID="{0EB583D7-2621-46C3-BBBD-9507DC304023}" presName="linNode" presStyleCnt="0"/>
      <dgm:spPr/>
    </dgm:pt>
    <dgm:pt modelId="{A407F7B5-781E-8E40-A8C5-8D7BFD38D295}" type="pres">
      <dgm:prSet presAssocID="{0EB583D7-2621-46C3-BBBD-9507DC30402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DF5B2D0-75C3-044D-8E1F-E521570E3D86}" type="pres">
      <dgm:prSet presAssocID="{0EB583D7-2621-46C3-BBBD-9507DC304023}" presName="descendantText" presStyleLbl="alignAccFollowNode1" presStyleIdx="0" presStyleCnt="3">
        <dgm:presLayoutVars>
          <dgm:bulletEnabled val="1"/>
        </dgm:presLayoutVars>
      </dgm:prSet>
      <dgm:spPr/>
    </dgm:pt>
    <dgm:pt modelId="{8B3139BD-9AA5-4640-A30A-A3185A491579}" type="pres">
      <dgm:prSet presAssocID="{A667C7DE-B852-431E-A056-BE6B78AA6F0E}" presName="sp" presStyleCnt="0"/>
      <dgm:spPr/>
    </dgm:pt>
    <dgm:pt modelId="{80D259CE-4DFA-CB40-B3F6-60162A456411}" type="pres">
      <dgm:prSet presAssocID="{5E15752B-2745-45EC-9A60-5762AF2B7C5C}" presName="linNode" presStyleCnt="0"/>
      <dgm:spPr/>
    </dgm:pt>
    <dgm:pt modelId="{7404E945-4420-2546-8398-8B2B03565526}" type="pres">
      <dgm:prSet presAssocID="{5E15752B-2745-45EC-9A60-5762AF2B7C5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E0A0458-3322-4045-9841-6047F3BA52C9}" type="pres">
      <dgm:prSet presAssocID="{5E15752B-2745-45EC-9A60-5762AF2B7C5C}" presName="descendantText" presStyleLbl="alignAccFollowNode1" presStyleIdx="1" presStyleCnt="3">
        <dgm:presLayoutVars>
          <dgm:bulletEnabled val="1"/>
        </dgm:presLayoutVars>
      </dgm:prSet>
      <dgm:spPr/>
    </dgm:pt>
    <dgm:pt modelId="{D5EEDB04-A0D7-E943-81B4-6D25AE746B7A}" type="pres">
      <dgm:prSet presAssocID="{4C7C2338-8222-44A3-B33D-E85DFFF4A05D}" presName="sp" presStyleCnt="0"/>
      <dgm:spPr/>
    </dgm:pt>
    <dgm:pt modelId="{1B5559AC-217B-3748-A66A-07A70F01F514}" type="pres">
      <dgm:prSet presAssocID="{A91B2CAA-912B-4CE4-935D-3D3070596D64}" presName="linNode" presStyleCnt="0"/>
      <dgm:spPr/>
    </dgm:pt>
    <dgm:pt modelId="{016173FA-FA0A-5349-80E8-C997E9B372F6}" type="pres">
      <dgm:prSet presAssocID="{A91B2CAA-912B-4CE4-935D-3D3070596D6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9A145F3-BC6E-304A-B5BE-B89D89F3CA3A}" type="pres">
      <dgm:prSet presAssocID="{A91B2CAA-912B-4CE4-935D-3D3070596D6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5173B0E-27AE-E847-818E-56B6ED777D1B}" type="presOf" srcId="{3BFBD060-0902-4F0B-8AE2-BA52C79BE950}" destId="{3E0A0458-3322-4045-9841-6047F3BA52C9}" srcOrd="0" destOrd="0" presId="urn:microsoft.com/office/officeart/2005/8/layout/vList5"/>
    <dgm:cxn modelId="{FC908410-2972-415E-89F0-BDBA1691D0E5}" srcId="{0EB583D7-2621-46C3-BBBD-9507DC304023}" destId="{E50345F5-ADA1-4599-A280-2426EF13B5E6}" srcOrd="1" destOrd="0" parTransId="{718D54D0-0CB3-446C-97F6-8ADB3F8AD1ED}" sibTransId="{9197C00D-1842-44D6-ACF4-63CA89655772}"/>
    <dgm:cxn modelId="{129EE61C-730C-5143-B333-E0F11AACCA08}" type="presOf" srcId="{79C13E93-AF87-414A-8C4E-6B51F20C5577}" destId="{59A145F3-BC6E-304A-B5BE-B89D89F3CA3A}" srcOrd="0" destOrd="0" presId="urn:microsoft.com/office/officeart/2005/8/layout/vList5"/>
    <dgm:cxn modelId="{8E40A83F-0FB7-47AF-B9BC-6785CE5832B4}" srcId="{A91B2CAA-912B-4CE4-935D-3D3070596D64}" destId="{79C13E93-AF87-414A-8C4E-6B51F20C5577}" srcOrd="0" destOrd="0" parTransId="{334B61A2-D90F-433F-8F4B-FE2E6543392C}" sibTransId="{28163276-879E-4CD0-B430-1D3422EE5E0E}"/>
    <dgm:cxn modelId="{CA92AF4A-0195-2744-B5F8-3CF0D086A89E}" type="presOf" srcId="{3B511593-58C5-42CF-93EF-016C759E85F7}" destId="{FDF5B2D0-75C3-044D-8E1F-E521570E3D86}" srcOrd="0" destOrd="0" presId="urn:microsoft.com/office/officeart/2005/8/layout/vList5"/>
    <dgm:cxn modelId="{DB8E7751-8521-44D7-BFFF-97AA06ABAED6}" srcId="{F9129924-F0A9-4E37-9CFD-265D673628F2}" destId="{5E15752B-2745-45EC-9A60-5762AF2B7C5C}" srcOrd="1" destOrd="0" parTransId="{5C0426DE-AE5D-46F4-B299-D19E1F9563E1}" sibTransId="{4C7C2338-8222-44A3-B33D-E85DFFF4A05D}"/>
    <dgm:cxn modelId="{A6569F5A-16E6-9A49-8C57-CF685B38963C}" type="presOf" srcId="{E50345F5-ADA1-4599-A280-2426EF13B5E6}" destId="{FDF5B2D0-75C3-044D-8E1F-E521570E3D86}" srcOrd="0" destOrd="1" presId="urn:microsoft.com/office/officeart/2005/8/layout/vList5"/>
    <dgm:cxn modelId="{B13AA786-AE50-4493-872B-C0E35EA79282}" srcId="{F9129924-F0A9-4E37-9CFD-265D673628F2}" destId="{A91B2CAA-912B-4CE4-935D-3D3070596D64}" srcOrd="2" destOrd="0" parTransId="{B1628E62-E4C3-4C3C-8C2F-356151B809DC}" sibTransId="{83C636B0-33C1-4D97-BBC4-9F7CC9A16CD6}"/>
    <dgm:cxn modelId="{86EB618E-11F5-FF4C-93C6-0007CDFD075D}" type="presOf" srcId="{5E15752B-2745-45EC-9A60-5762AF2B7C5C}" destId="{7404E945-4420-2546-8398-8B2B03565526}" srcOrd="0" destOrd="0" presId="urn:microsoft.com/office/officeart/2005/8/layout/vList5"/>
    <dgm:cxn modelId="{7342E698-D9A4-E743-AC01-48F5B2599686}" type="presOf" srcId="{A91B2CAA-912B-4CE4-935D-3D3070596D64}" destId="{016173FA-FA0A-5349-80E8-C997E9B372F6}" srcOrd="0" destOrd="0" presId="urn:microsoft.com/office/officeart/2005/8/layout/vList5"/>
    <dgm:cxn modelId="{4DD14FA3-A961-4730-AE54-7E2836F33EA8}" srcId="{F9129924-F0A9-4E37-9CFD-265D673628F2}" destId="{0EB583D7-2621-46C3-BBBD-9507DC304023}" srcOrd="0" destOrd="0" parTransId="{45D0BFDA-07DE-4E25-AECF-0A830A3433D4}" sibTransId="{A667C7DE-B852-431E-A056-BE6B78AA6F0E}"/>
    <dgm:cxn modelId="{F8304CD3-130D-433C-9D45-D776FCE6A9C6}" srcId="{5E15752B-2745-45EC-9A60-5762AF2B7C5C}" destId="{3BFBD060-0902-4F0B-8AE2-BA52C79BE950}" srcOrd="0" destOrd="0" parTransId="{5D8EDD9E-E3DF-478A-9107-7084B8FB5429}" sibTransId="{4ABCDDD3-B69D-4D5D-91E9-332507160BF9}"/>
    <dgm:cxn modelId="{A466D4E4-9564-DB49-A949-BDB111FB9D93}" type="presOf" srcId="{0EB583D7-2621-46C3-BBBD-9507DC304023}" destId="{A407F7B5-781E-8E40-A8C5-8D7BFD38D295}" srcOrd="0" destOrd="0" presId="urn:microsoft.com/office/officeart/2005/8/layout/vList5"/>
    <dgm:cxn modelId="{1D6BFCF3-6C29-4E61-9D76-BC94CB5304ED}" srcId="{0EB583D7-2621-46C3-BBBD-9507DC304023}" destId="{3B511593-58C5-42CF-93EF-016C759E85F7}" srcOrd="0" destOrd="0" parTransId="{AC2B0699-8D34-4A04-8237-007A7CD6FE25}" sibTransId="{3319B091-CEA7-47A8-BE2B-D86FC5E14609}"/>
    <dgm:cxn modelId="{C558E7F7-3E79-7A40-B2EE-E971ADCB5DFA}" type="presOf" srcId="{F9129924-F0A9-4E37-9CFD-265D673628F2}" destId="{8F8EB616-5E47-094B-92DF-10C1E252D54D}" srcOrd="0" destOrd="0" presId="urn:microsoft.com/office/officeart/2005/8/layout/vList5"/>
    <dgm:cxn modelId="{2DBD8C3A-9C16-5A4C-9BA8-D66DFCAE8D52}" type="presParOf" srcId="{8F8EB616-5E47-094B-92DF-10C1E252D54D}" destId="{438C563C-FB45-A740-8FEF-527B6770EB08}" srcOrd="0" destOrd="0" presId="urn:microsoft.com/office/officeart/2005/8/layout/vList5"/>
    <dgm:cxn modelId="{76AD7FBF-6032-9147-A330-39C800CB7E99}" type="presParOf" srcId="{438C563C-FB45-A740-8FEF-527B6770EB08}" destId="{A407F7B5-781E-8E40-A8C5-8D7BFD38D295}" srcOrd="0" destOrd="0" presId="urn:microsoft.com/office/officeart/2005/8/layout/vList5"/>
    <dgm:cxn modelId="{7B4FAF35-99E0-CD41-8340-66D6C651F3F2}" type="presParOf" srcId="{438C563C-FB45-A740-8FEF-527B6770EB08}" destId="{FDF5B2D0-75C3-044D-8E1F-E521570E3D86}" srcOrd="1" destOrd="0" presId="urn:microsoft.com/office/officeart/2005/8/layout/vList5"/>
    <dgm:cxn modelId="{C1586F3B-68C4-7C48-8A38-14893DEC43E4}" type="presParOf" srcId="{8F8EB616-5E47-094B-92DF-10C1E252D54D}" destId="{8B3139BD-9AA5-4640-A30A-A3185A491579}" srcOrd="1" destOrd="0" presId="urn:microsoft.com/office/officeart/2005/8/layout/vList5"/>
    <dgm:cxn modelId="{38209703-D9ED-F94E-B30F-84349C5D808C}" type="presParOf" srcId="{8F8EB616-5E47-094B-92DF-10C1E252D54D}" destId="{80D259CE-4DFA-CB40-B3F6-60162A456411}" srcOrd="2" destOrd="0" presId="urn:microsoft.com/office/officeart/2005/8/layout/vList5"/>
    <dgm:cxn modelId="{72DFE94E-B929-4945-9ED6-9298728A6DE8}" type="presParOf" srcId="{80D259CE-4DFA-CB40-B3F6-60162A456411}" destId="{7404E945-4420-2546-8398-8B2B03565526}" srcOrd="0" destOrd="0" presId="urn:microsoft.com/office/officeart/2005/8/layout/vList5"/>
    <dgm:cxn modelId="{86750A31-142D-F94F-BA10-043A0B375540}" type="presParOf" srcId="{80D259CE-4DFA-CB40-B3F6-60162A456411}" destId="{3E0A0458-3322-4045-9841-6047F3BA52C9}" srcOrd="1" destOrd="0" presId="urn:microsoft.com/office/officeart/2005/8/layout/vList5"/>
    <dgm:cxn modelId="{76888B28-89D9-BE48-978B-342A0DF9BF02}" type="presParOf" srcId="{8F8EB616-5E47-094B-92DF-10C1E252D54D}" destId="{D5EEDB04-A0D7-E943-81B4-6D25AE746B7A}" srcOrd="3" destOrd="0" presId="urn:microsoft.com/office/officeart/2005/8/layout/vList5"/>
    <dgm:cxn modelId="{0AA4589C-996B-4546-9B0F-950EE725A221}" type="presParOf" srcId="{8F8EB616-5E47-094B-92DF-10C1E252D54D}" destId="{1B5559AC-217B-3748-A66A-07A70F01F514}" srcOrd="4" destOrd="0" presId="urn:microsoft.com/office/officeart/2005/8/layout/vList5"/>
    <dgm:cxn modelId="{8417F09F-9CF8-8D49-B98F-673511C263D5}" type="presParOf" srcId="{1B5559AC-217B-3748-A66A-07A70F01F514}" destId="{016173FA-FA0A-5349-80E8-C997E9B372F6}" srcOrd="0" destOrd="0" presId="urn:microsoft.com/office/officeart/2005/8/layout/vList5"/>
    <dgm:cxn modelId="{E5AAD5CF-2E5E-4248-9A73-6745138BAB07}" type="presParOf" srcId="{1B5559AC-217B-3748-A66A-07A70F01F514}" destId="{59A145F3-BC6E-304A-B5BE-B89D89F3CA3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5B2D0-75C3-044D-8E1F-E521570E3D86}">
      <dsp:nvSpPr>
        <dsp:cNvPr id="0" name=""/>
        <dsp:cNvSpPr/>
      </dsp:nvSpPr>
      <dsp:spPr>
        <a:xfrm rot="5400000">
          <a:off x="5345150" y="-2123497"/>
          <a:ext cx="1000682" cy="550163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/>
            <a:t>Riceve in input da terminale </a:t>
          </a:r>
          <a:r>
            <a:rPr lang="it-IT" sz="1900" b="1" kern="1200"/>
            <a:t>una lista di file</a:t>
          </a:r>
          <a:r>
            <a:rPr lang="it-IT" sz="1900" kern="1200"/>
            <a:t> e </a:t>
          </a:r>
          <a:r>
            <a:rPr lang="it-IT" sz="1900" b="1" kern="1200"/>
            <a:t>una cartella di destinazione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/>
            <a:t>Copia </a:t>
          </a:r>
          <a:r>
            <a:rPr lang="it-IT" sz="1900" b="1" kern="1200"/>
            <a:t>ogni file</a:t>
          </a:r>
          <a:r>
            <a:rPr lang="it-IT" sz="1900" kern="1200"/>
            <a:t> nella cartella di destinazione</a:t>
          </a:r>
          <a:endParaRPr lang="en-US" sz="1900" kern="1200"/>
        </a:p>
      </dsp:txBody>
      <dsp:txXfrm rot="-5400000">
        <a:off x="3094672" y="175830"/>
        <a:ext cx="5452790" cy="902984"/>
      </dsp:txXfrm>
    </dsp:sp>
    <dsp:sp modelId="{A407F7B5-781E-8E40-A8C5-8D7BFD38D295}">
      <dsp:nvSpPr>
        <dsp:cNvPr id="0" name=""/>
        <dsp:cNvSpPr/>
      </dsp:nvSpPr>
      <dsp:spPr>
        <a:xfrm>
          <a:off x="0" y="1895"/>
          <a:ext cx="3094672" cy="12508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Scrivere un programma C che:</a:t>
          </a:r>
          <a:endParaRPr lang="en-US" sz="2600" kern="1200"/>
        </a:p>
      </dsp:txBody>
      <dsp:txXfrm>
        <a:off x="61062" y="62957"/>
        <a:ext cx="2972548" cy="1128729"/>
      </dsp:txXfrm>
    </dsp:sp>
    <dsp:sp modelId="{3E0A0458-3322-4045-9841-6047F3BA52C9}">
      <dsp:nvSpPr>
        <dsp:cNvPr id="0" name=""/>
        <dsp:cNvSpPr/>
      </dsp:nvSpPr>
      <dsp:spPr>
        <a:xfrm rot="5400000">
          <a:off x="5345150" y="-810101"/>
          <a:ext cx="1000682" cy="5501639"/>
        </a:xfrm>
        <a:prstGeom prst="round2SameRect">
          <a:avLst/>
        </a:prstGeom>
        <a:solidFill>
          <a:schemeClr val="accent2">
            <a:tint val="40000"/>
            <a:alpha val="90000"/>
            <a:hueOff val="-2045918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18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/>
            <a:t>./main file1.txt file2.txt path/</a:t>
          </a:r>
          <a:endParaRPr lang="en-US" sz="1900" kern="1200"/>
        </a:p>
      </dsp:txBody>
      <dsp:txXfrm rot="-5400000">
        <a:off x="3094672" y="1489226"/>
        <a:ext cx="5452790" cy="902984"/>
      </dsp:txXfrm>
    </dsp:sp>
    <dsp:sp modelId="{7404E945-4420-2546-8398-8B2B03565526}">
      <dsp:nvSpPr>
        <dsp:cNvPr id="0" name=""/>
        <dsp:cNvSpPr/>
      </dsp:nvSpPr>
      <dsp:spPr>
        <a:xfrm>
          <a:off x="0" y="1315291"/>
          <a:ext cx="3094672" cy="1250853"/>
        </a:xfrm>
        <a:prstGeom prst="round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Sintassi da terminale:</a:t>
          </a:r>
          <a:endParaRPr lang="en-US" sz="2600" kern="1200"/>
        </a:p>
      </dsp:txBody>
      <dsp:txXfrm>
        <a:off x="61062" y="1376353"/>
        <a:ext cx="2972548" cy="1128729"/>
      </dsp:txXfrm>
    </dsp:sp>
    <dsp:sp modelId="{59A145F3-BC6E-304A-B5BE-B89D89F3CA3A}">
      <dsp:nvSpPr>
        <dsp:cNvPr id="0" name=""/>
        <dsp:cNvSpPr/>
      </dsp:nvSpPr>
      <dsp:spPr>
        <a:xfrm rot="5400000">
          <a:off x="5345150" y="503295"/>
          <a:ext cx="1000682" cy="5501639"/>
        </a:xfrm>
        <a:prstGeom prst="round2SameRect">
          <a:avLst/>
        </a:prstGeom>
        <a:solidFill>
          <a:schemeClr val="accent2">
            <a:tint val="40000"/>
            <a:alpha val="90000"/>
            <a:hueOff val="-4091836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6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/>
            <a:t>Compilatore Installato</a:t>
          </a:r>
          <a:endParaRPr lang="en-US" sz="1900" kern="1200"/>
        </a:p>
      </dsp:txBody>
      <dsp:txXfrm rot="-5400000">
        <a:off x="3094672" y="2802623"/>
        <a:ext cx="5452790" cy="902984"/>
      </dsp:txXfrm>
    </dsp:sp>
    <dsp:sp modelId="{016173FA-FA0A-5349-80E8-C997E9B372F6}">
      <dsp:nvSpPr>
        <dsp:cNvPr id="0" name=""/>
        <dsp:cNvSpPr/>
      </dsp:nvSpPr>
      <dsp:spPr>
        <a:xfrm>
          <a:off x="0" y="2628688"/>
          <a:ext cx="3094672" cy="1250853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Necessario fino ad adesso:</a:t>
          </a:r>
          <a:endParaRPr lang="en-US" sz="2600" kern="1200"/>
        </a:p>
      </dsp:txBody>
      <dsp:txXfrm>
        <a:off x="61062" y="2689750"/>
        <a:ext cx="2972548" cy="1128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6B85-D479-7947-9216-BEA9AA17B668}" type="datetimeFigureOut">
              <a:rPr lang="it-IT" smtClean="0"/>
              <a:t>27/05/25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DAB4-DFD1-1948-8E49-4D67FA83E0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45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6B85-D479-7947-9216-BEA9AA17B668}" type="datetimeFigureOut">
              <a:rPr lang="it-IT" smtClean="0"/>
              <a:t>27/05/25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DAB4-DFD1-1948-8E49-4D67FA83E0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550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6B85-D479-7947-9216-BEA9AA17B668}" type="datetimeFigureOut">
              <a:rPr lang="it-IT" smtClean="0"/>
              <a:t>27/05/25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DAB4-DFD1-1948-8E49-4D67FA83E095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1358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6B85-D479-7947-9216-BEA9AA17B668}" type="datetimeFigureOut">
              <a:rPr lang="it-IT" smtClean="0"/>
              <a:t>27/05/25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DAB4-DFD1-1948-8E49-4D67FA83E0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573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6B85-D479-7947-9216-BEA9AA17B668}" type="datetimeFigureOut">
              <a:rPr lang="it-IT" smtClean="0"/>
              <a:t>27/05/25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DAB4-DFD1-1948-8E49-4D67FA83E095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2636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6B85-D479-7947-9216-BEA9AA17B668}" type="datetimeFigureOut">
              <a:rPr lang="it-IT" smtClean="0"/>
              <a:t>27/05/25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DAB4-DFD1-1948-8E49-4D67FA83E0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3258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6B85-D479-7947-9216-BEA9AA17B668}" type="datetimeFigureOut">
              <a:rPr lang="it-IT" smtClean="0"/>
              <a:t>27/05/25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DAB4-DFD1-1948-8E49-4D67FA83E0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9301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6B85-D479-7947-9216-BEA9AA17B668}" type="datetimeFigureOut">
              <a:rPr lang="it-IT" smtClean="0"/>
              <a:t>27/05/25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DAB4-DFD1-1948-8E49-4D67FA83E0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36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6B85-D479-7947-9216-BEA9AA17B668}" type="datetimeFigureOut">
              <a:rPr lang="it-IT" smtClean="0"/>
              <a:t>27/05/25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DAB4-DFD1-1948-8E49-4D67FA83E0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651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6B85-D479-7947-9216-BEA9AA17B668}" type="datetimeFigureOut">
              <a:rPr lang="it-IT" smtClean="0"/>
              <a:t>27/05/25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DAB4-DFD1-1948-8E49-4D67FA83E0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42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6B85-D479-7947-9216-BEA9AA17B668}" type="datetimeFigureOut">
              <a:rPr lang="it-IT" smtClean="0"/>
              <a:t>27/05/25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DAB4-DFD1-1948-8E49-4D67FA83E0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93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6B85-D479-7947-9216-BEA9AA17B668}" type="datetimeFigureOut">
              <a:rPr lang="it-IT" smtClean="0"/>
              <a:t>27/05/25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DAB4-DFD1-1948-8E49-4D67FA83E0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248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6B85-D479-7947-9216-BEA9AA17B668}" type="datetimeFigureOut">
              <a:rPr lang="it-IT" smtClean="0"/>
              <a:t>27/05/25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DAB4-DFD1-1948-8E49-4D67FA83E0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37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6B85-D479-7947-9216-BEA9AA17B668}" type="datetimeFigureOut">
              <a:rPr lang="it-IT" smtClean="0"/>
              <a:t>27/05/25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DAB4-DFD1-1948-8E49-4D67FA83E0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42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6B85-D479-7947-9216-BEA9AA17B668}" type="datetimeFigureOut">
              <a:rPr lang="it-IT" smtClean="0"/>
              <a:t>27/05/25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DAB4-DFD1-1948-8E49-4D67FA83E0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46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6B85-D479-7947-9216-BEA9AA17B668}" type="datetimeFigureOut">
              <a:rPr lang="it-IT" smtClean="0"/>
              <a:t>27/05/25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DAB4-DFD1-1948-8E49-4D67FA83E0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568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A6B85-D479-7947-9216-BEA9AA17B668}" type="datetimeFigureOut">
              <a:rPr lang="it-IT" smtClean="0"/>
              <a:t>27/05/25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F9DAB4-DFD1-1948-8E49-4D67FA83E0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666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40FDB4-CCBF-8F2F-8DA4-880CAE934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Esercitazione in C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E33241B-AB1A-04D5-7A0B-2BAAD4080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Per iniziare a prenderci la mano!</a:t>
            </a:r>
          </a:p>
        </p:txBody>
      </p:sp>
    </p:spTree>
    <p:extLst>
      <p:ext uri="{BB962C8B-B14F-4D97-AF65-F5344CB8AC3E}">
        <p14:creationId xmlns:p14="http://schemas.microsoft.com/office/powerpoint/2010/main" val="2971810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18B953-981E-CB8B-7144-6C1ADEE5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1 - Creazione del nuovo file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5361BA-6A3F-73E1-E8EA-0AF4735C5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90800"/>
            <a:ext cx="8596668" cy="2964787"/>
          </a:xfrm>
        </p:spPr>
        <p:txBody>
          <a:bodyPr/>
          <a:lstStyle/>
          <a:p>
            <a:r>
              <a:rPr lang="it-IT" dirty="0"/>
              <a:t>O_CREAT: crea il file se non esiste</a:t>
            </a:r>
          </a:p>
          <a:p>
            <a:r>
              <a:rPr lang="it-IT" dirty="0"/>
              <a:t>O_WRONLY: apre in scrittura</a:t>
            </a:r>
          </a:p>
          <a:p>
            <a:r>
              <a:rPr lang="it-IT" dirty="0"/>
              <a:t>O_TRUNC: svuota il file se già esiste</a:t>
            </a:r>
          </a:p>
          <a:p>
            <a:r>
              <a:rPr lang="it-IT" dirty="0"/>
              <a:t>0600: permessi per utente proprietario (lettura + scrittura)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A528296-FADF-2A01-0C62-45AA3E49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65300"/>
            <a:ext cx="74930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7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FE273B-3679-DFBA-A7A1-627A5670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1 - Ciclo di copia con buffer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BCB604-2CCF-78BB-7355-6154F35D9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52119"/>
            <a:ext cx="8596668" cy="2989243"/>
          </a:xfrm>
        </p:spPr>
        <p:txBody>
          <a:bodyPr/>
          <a:lstStyle/>
          <a:p>
            <a:r>
              <a:rPr lang="it-IT" dirty="0"/>
              <a:t>Si legge a blocchi finché non finisce il file.</a:t>
            </a:r>
          </a:p>
          <a:p>
            <a:r>
              <a:rPr lang="it-IT" dirty="0"/>
              <a:t>🧠 Se </a:t>
            </a:r>
            <a:r>
              <a:rPr lang="it-IT" dirty="0" err="1"/>
              <a:t>read</a:t>
            </a:r>
            <a:r>
              <a:rPr lang="it-IT" dirty="0"/>
              <a:t>() restituisce 0 → fine file</a:t>
            </a:r>
            <a:br>
              <a:rPr lang="it-IT" dirty="0"/>
            </a:br>
            <a:r>
              <a:rPr lang="it-IT" dirty="0"/>
              <a:t>Se &lt; 0 → errore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95FAE7F-2BDD-6A13-289B-483961729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01058"/>
            <a:ext cx="45212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6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E09E81-3CDA-D373-E731-2C9B1F7F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 – Tocca a voi!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69375E-9E05-3B6B-7300-F38AEDEA2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Scrivete il file Codice</a:t>
            </a:r>
          </a:p>
          <a:p>
            <a:r>
              <a:rPr lang="it-IT" dirty="0"/>
              <a:t>Compilate:</a:t>
            </a:r>
          </a:p>
          <a:p>
            <a:pPr lvl="1"/>
            <a:r>
              <a:rPr lang="it-IT" dirty="0" err="1"/>
              <a:t>gcc</a:t>
            </a:r>
            <a:r>
              <a:rPr lang="it-IT" dirty="0"/>
              <a:t> </a:t>
            </a:r>
            <a:r>
              <a:rPr lang="it-IT" dirty="0" err="1"/>
              <a:t>main.c</a:t>
            </a:r>
            <a:r>
              <a:rPr lang="it-IT" dirty="0"/>
              <a:t> -o </a:t>
            </a:r>
            <a:r>
              <a:rPr lang="it-IT" dirty="0" err="1"/>
              <a:t>main</a:t>
            </a:r>
            <a:r>
              <a:rPr lang="it-IT" dirty="0"/>
              <a:t> </a:t>
            </a:r>
          </a:p>
          <a:p>
            <a:r>
              <a:rPr lang="it-IT" dirty="0"/>
              <a:t>Create una directory di prova:</a:t>
            </a:r>
          </a:p>
          <a:p>
            <a:pPr lvl="1"/>
            <a:r>
              <a:rPr lang="it-IT" dirty="0" err="1"/>
              <a:t>mkdir</a:t>
            </a:r>
            <a:r>
              <a:rPr lang="it-IT" dirty="0"/>
              <a:t> prova </a:t>
            </a:r>
          </a:p>
          <a:p>
            <a:r>
              <a:rPr lang="it-IT" dirty="0"/>
              <a:t>Eseguite:</a:t>
            </a:r>
          </a:p>
          <a:p>
            <a:pPr lvl="1"/>
            <a:r>
              <a:rPr lang="it-IT" dirty="0"/>
              <a:t>./</a:t>
            </a:r>
            <a:r>
              <a:rPr lang="it-IT" dirty="0" err="1"/>
              <a:t>main</a:t>
            </a:r>
            <a:r>
              <a:rPr lang="it-IT" dirty="0"/>
              <a:t> file1.txt file2.txt prova/ </a:t>
            </a:r>
          </a:p>
          <a:p>
            <a:r>
              <a:rPr lang="it-IT" dirty="0"/>
              <a:t>Controllate con </a:t>
            </a:r>
            <a:r>
              <a:rPr lang="it-IT" dirty="0" err="1"/>
              <a:t>ls</a:t>
            </a:r>
            <a:r>
              <a:rPr lang="it-IT" dirty="0"/>
              <a:t> prova/ che siano stati copiati correttamente!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700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B386CD-23C6-78E0-8929-B3FBBD29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1.b – Per casa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76ED25-F544-1CE2-D3D5-33AAC2A3A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Prossima volta chi lo ha svolto lo può presentare a tutti!</a:t>
            </a:r>
          </a:p>
          <a:p>
            <a:endParaRPr lang="it-IT" dirty="0"/>
          </a:p>
          <a:p>
            <a:r>
              <a:rPr lang="it-IT" b="1" dirty="0"/>
              <a:t>Obiettivo</a:t>
            </a:r>
            <a:r>
              <a:rPr lang="it-IT" dirty="0"/>
              <a:t>: estendere il programma dell’Esercizio 1 affinché gestisca anche le directory tra le sorgenti.</a:t>
            </a:r>
          </a:p>
          <a:p>
            <a:r>
              <a:rPr lang="it-IT" b="1" dirty="0"/>
              <a:t>Requisiti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Se l’argomento di origine è una </a:t>
            </a:r>
            <a:r>
              <a:rPr lang="it-IT" b="1" dirty="0"/>
              <a:t>directory</a:t>
            </a:r>
            <a:r>
              <a:rPr lang="it-IT" dirty="0"/>
              <a:t>, copiarne </a:t>
            </a:r>
            <a:r>
              <a:rPr lang="it-IT" b="1" dirty="0"/>
              <a:t>ricorsivamente</a:t>
            </a:r>
            <a:r>
              <a:rPr lang="it-IT" dirty="0"/>
              <a:t> l’intero contenuto (sottodirectory incluse) dentro la directory di destinazione.</a:t>
            </a:r>
          </a:p>
          <a:p>
            <a:pPr lvl="1"/>
            <a:r>
              <a:rPr lang="it-IT" dirty="0"/>
              <a:t>I </a:t>
            </a:r>
            <a:r>
              <a:rPr lang="it-IT" b="1" dirty="0"/>
              <a:t>link simbolici</a:t>
            </a:r>
            <a:r>
              <a:rPr lang="it-IT" dirty="0"/>
              <a:t> devono essere replicati come tali (creare un nuovo </a:t>
            </a:r>
            <a:r>
              <a:rPr lang="it-IT" dirty="0" err="1"/>
              <a:t>symlink</a:t>
            </a:r>
            <a:r>
              <a:rPr lang="it-IT" dirty="0"/>
              <a:t> con lo stesso target, senza </a:t>
            </a:r>
            <a:r>
              <a:rPr lang="it-IT" dirty="0" err="1"/>
              <a:t>dereferenziarlo</a:t>
            </a:r>
            <a:r>
              <a:rPr lang="it-IT" dirty="0"/>
              <a:t>).</a:t>
            </a:r>
          </a:p>
          <a:p>
            <a:pPr lvl="1"/>
            <a:r>
              <a:rPr lang="it-IT" dirty="0"/>
              <a:t>Devono essere preservati </a:t>
            </a:r>
            <a:r>
              <a:rPr lang="it-IT" b="1" dirty="0"/>
              <a:t>permessi</a:t>
            </a:r>
            <a:r>
              <a:rPr lang="it-IT" dirty="0"/>
              <a:t> (mode) e — facoltativamente — </a:t>
            </a:r>
            <a:r>
              <a:rPr lang="it-IT" b="1" dirty="0" err="1"/>
              <a:t>timestamp</a:t>
            </a:r>
            <a:r>
              <a:rPr lang="it-IT" dirty="0"/>
              <a:t> di file e </a:t>
            </a:r>
            <a:r>
              <a:rPr lang="it-IT"/>
              <a:t>directory.</a:t>
            </a:r>
          </a:p>
          <a:p>
            <a:pPr lvl="1"/>
            <a:endParaRPr lang="it-IT" dirty="0"/>
          </a:p>
          <a:p>
            <a:r>
              <a:rPr lang="it-IT" b="1" dirty="0"/>
              <a:t>Sintassi richiesta: </a:t>
            </a:r>
            <a:r>
              <a:rPr lang="it-IT" dirty="0"/>
              <a:t>./</a:t>
            </a:r>
            <a:r>
              <a:rPr lang="it-IT" dirty="0" err="1"/>
              <a:t>main</a:t>
            </a:r>
            <a:r>
              <a:rPr lang="it-IT" dirty="0"/>
              <a:t> [file1.txt] [dir1] [</a:t>
            </a:r>
            <a:r>
              <a:rPr lang="it-IT" dirty="0" err="1"/>
              <a:t>filen.txt</a:t>
            </a:r>
            <a:r>
              <a:rPr lang="it-IT" dirty="0"/>
              <a:t>] &lt;directory-dest&gt;</a:t>
            </a:r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059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B36F22-AD3F-A664-0CB8-3AF86FE3A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1883"/>
            <a:ext cx="8596668" cy="1320800"/>
          </a:xfrm>
        </p:spPr>
        <p:txBody>
          <a:bodyPr>
            <a:noAutofit/>
          </a:bodyPr>
          <a:lstStyle/>
          <a:p>
            <a:r>
              <a:rPr lang="it-IT" sz="2800" dirty="0"/>
              <a:t>Esercizio 1.</a:t>
            </a:r>
            <a:br>
              <a:rPr lang="it-IT" sz="2800" dirty="0"/>
            </a:b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0567E4-E6FC-1632-45EF-1A7DB6B3D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52283"/>
            <a:ext cx="8596668" cy="2301718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Ritengo che per un tutorato la cosa più importante sia scrivere codice, tanto codice, in maniera da prepararvi all’esame al meglio possibile.</a:t>
            </a:r>
          </a:p>
          <a:p>
            <a:r>
              <a:rPr lang="it-IT" dirty="0"/>
              <a:t>Tuttavia non possiamo partire dagli esami se non siamo sicuri di avere già una buona padronanza del linguaggio C. </a:t>
            </a:r>
            <a:r>
              <a:rPr lang="it-IT" b="1" dirty="0"/>
              <a:t>Allo stesso tempo è comprensibile che vi manchi qualche nozione quindi, vi propongo un esercizio, e vi do tutte le nozioni per poterlo svolgere in autonomia (prossime slide)</a:t>
            </a:r>
          </a:p>
          <a:p>
            <a:r>
              <a:rPr lang="it-IT" dirty="0"/>
              <a:t>Quindi propongo di svolgere il seguente esercizio!</a:t>
            </a:r>
            <a:br>
              <a:rPr lang="it-IT" dirty="0"/>
            </a:b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894275-8625-485B-390F-01136805BE9C}"/>
              </a:ext>
            </a:extLst>
          </p:cNvPr>
          <p:cNvSpPr txBox="1"/>
          <p:nvPr/>
        </p:nvSpPr>
        <p:spPr>
          <a:xfrm>
            <a:off x="1925581" y="3254001"/>
            <a:ext cx="6100174" cy="1754326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dirty="0"/>
              <a:t>//Scrivere un programma in C che permetta di copiare un numero arbitrario di file regolari su una directory di destinazione preesistente. Il programma dovrà accettare una sintassi del tipo:</a:t>
            </a:r>
          </a:p>
          <a:p>
            <a:endParaRPr lang="it-IT" dirty="0"/>
          </a:p>
          <a:p>
            <a:r>
              <a:rPr lang="it-IT" dirty="0"/>
              <a:t>//./</a:t>
            </a:r>
            <a:r>
              <a:rPr lang="it-IT" dirty="0" err="1"/>
              <a:t>main</a:t>
            </a:r>
            <a:r>
              <a:rPr lang="it-IT" dirty="0"/>
              <a:t> file1.txt </a:t>
            </a:r>
            <a:r>
              <a:rPr lang="it-IT" dirty="0" err="1"/>
              <a:t>path</a:t>
            </a:r>
            <a:r>
              <a:rPr lang="it-IT" dirty="0"/>
              <a:t>/file2.txt file3.txt </a:t>
            </a:r>
          </a:p>
        </p:txBody>
      </p:sp>
    </p:spTree>
    <p:extLst>
      <p:ext uri="{BB962C8B-B14F-4D97-AF65-F5344CB8AC3E}">
        <p14:creationId xmlns:p14="http://schemas.microsoft.com/office/powerpoint/2010/main" val="323777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50156-5209-21B8-9CBE-982E1A53B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Installare C</a:t>
            </a:r>
            <a:br>
              <a:rPr lang="it-IT" dirty="0"/>
            </a:br>
            <a:r>
              <a:rPr lang="it-IT" dirty="0"/>
              <a:t>(Dovreste già averlo… ma non si sa mai)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815A63-2B2A-FE62-1503-EE4422B68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WSL:</a:t>
            </a:r>
          </a:p>
          <a:p>
            <a:pPr lvl="1"/>
            <a:r>
              <a:rPr lang="it-IT" dirty="0"/>
              <a:t>sudo </a:t>
            </a:r>
            <a:r>
              <a:rPr lang="it-IT" dirty="0" err="1"/>
              <a:t>apt</a:t>
            </a:r>
            <a:r>
              <a:rPr lang="it-IT" dirty="0"/>
              <a:t> update</a:t>
            </a:r>
          </a:p>
          <a:p>
            <a:pPr lvl="1"/>
            <a:r>
              <a:rPr lang="it-IT" dirty="0"/>
              <a:t>sudo </a:t>
            </a:r>
            <a:r>
              <a:rPr lang="it-IT" dirty="0" err="1"/>
              <a:t>apt</a:t>
            </a:r>
            <a:r>
              <a:rPr lang="it-IT" dirty="0"/>
              <a:t> </a:t>
            </a:r>
            <a:r>
              <a:rPr lang="it-IT" dirty="0" err="1"/>
              <a:t>install</a:t>
            </a:r>
            <a:r>
              <a:rPr lang="it-IT" dirty="0"/>
              <a:t> build-</a:t>
            </a:r>
            <a:r>
              <a:rPr lang="it-IT" dirty="0" err="1"/>
              <a:t>essential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371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B56FCD-3903-3DDC-C736-6D50524C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Esercizio 1 - Obiettivo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B118B91-3AE4-34C4-0F66-2BE611FC3C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16903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33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0722A0-30C1-C520-4171-5BAAB116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1 - Argomenti da linea di comando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65EEB0-6919-8AA2-A67A-9237EB5B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Argc</a:t>
            </a:r>
            <a:r>
              <a:rPr lang="it-IT" dirty="0"/>
              <a:t> e </a:t>
            </a:r>
            <a:r>
              <a:rPr lang="it-IT" dirty="0" err="1"/>
              <a:t>Argv</a:t>
            </a:r>
            <a:r>
              <a:rPr lang="it-IT" dirty="0"/>
              <a:t> in </a:t>
            </a:r>
            <a:r>
              <a:rPr lang="it-IT" dirty="0" err="1"/>
              <a:t>main</a:t>
            </a:r>
            <a:r>
              <a:rPr lang="it-IT" dirty="0"/>
              <a:t>. </a:t>
            </a:r>
          </a:p>
          <a:p>
            <a:pPr lvl="1"/>
            <a:r>
              <a:rPr lang="it-IT" dirty="0"/>
              <a:t>Chi sa dirmi cosa sono? </a:t>
            </a:r>
          </a:p>
          <a:p>
            <a:pPr lvl="1"/>
            <a:r>
              <a:rPr lang="it-IT" dirty="0"/>
              <a:t>Cosa significano i due ** ?</a:t>
            </a:r>
          </a:p>
          <a:p>
            <a:pPr lvl="1"/>
            <a:r>
              <a:rPr lang="it-IT" dirty="0"/>
              <a:t>Char **</a:t>
            </a:r>
            <a:r>
              <a:rPr lang="it-IT" dirty="0" err="1"/>
              <a:t>argv</a:t>
            </a:r>
            <a:r>
              <a:rPr lang="it-IT" dirty="0"/>
              <a:t> è equivalente a </a:t>
            </a:r>
            <a:r>
              <a:rPr lang="it-IT" dirty="0" err="1"/>
              <a:t>char</a:t>
            </a:r>
            <a:r>
              <a:rPr lang="it-IT" dirty="0"/>
              <a:t> *</a:t>
            </a:r>
            <a:r>
              <a:rPr lang="it-IT" dirty="0" err="1"/>
              <a:t>argv</a:t>
            </a:r>
            <a:r>
              <a:rPr lang="it-IT" dirty="0"/>
              <a:t>[] ?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argc</a:t>
            </a:r>
            <a:r>
              <a:rPr lang="it-IT" dirty="0"/>
              <a:t> = </a:t>
            </a:r>
            <a:r>
              <a:rPr lang="it-IT" b="1" dirty="0"/>
              <a:t>numero di argomenti</a:t>
            </a:r>
            <a:r>
              <a:rPr lang="it-IT" dirty="0"/>
              <a:t> passati al programma</a:t>
            </a:r>
          </a:p>
          <a:p>
            <a:r>
              <a:rPr lang="it-IT" dirty="0" err="1"/>
              <a:t>argv</a:t>
            </a:r>
            <a:r>
              <a:rPr lang="it-IT" dirty="0"/>
              <a:t> = </a:t>
            </a:r>
            <a:r>
              <a:rPr lang="it-IT" b="1" dirty="0"/>
              <a:t>array di stringhe</a:t>
            </a:r>
            <a:r>
              <a:rPr lang="it-IT" dirty="0"/>
              <a:t>, dove:</a:t>
            </a:r>
          </a:p>
          <a:p>
            <a:pPr lvl="1"/>
            <a:r>
              <a:rPr lang="it-IT" dirty="0" err="1"/>
              <a:t>argv</a:t>
            </a:r>
            <a:r>
              <a:rPr lang="it-IT" dirty="0"/>
              <a:t>[0] = nome del programma (./</a:t>
            </a:r>
            <a:r>
              <a:rPr lang="it-IT" dirty="0" err="1"/>
              <a:t>main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argv</a:t>
            </a:r>
            <a:r>
              <a:rPr lang="it-IT" dirty="0"/>
              <a:t>[1] ... </a:t>
            </a:r>
            <a:r>
              <a:rPr lang="it-IT" dirty="0" err="1"/>
              <a:t>argv</a:t>
            </a:r>
            <a:r>
              <a:rPr lang="it-IT" dirty="0"/>
              <a:t>[n-2] = file da copiare</a:t>
            </a:r>
          </a:p>
          <a:p>
            <a:pPr lvl="1"/>
            <a:r>
              <a:rPr lang="it-IT" dirty="0" err="1"/>
              <a:t>argv</a:t>
            </a:r>
            <a:r>
              <a:rPr lang="it-IT" dirty="0"/>
              <a:t>[n-1] = directory di destinazione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3B36969-BEA5-0EEE-591B-438621A7A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698" y="2587625"/>
            <a:ext cx="3556000" cy="444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23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6B2D5-C76C-9657-9129-66C8DF30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 – Compilare ed eseguire un file 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E2E9D3-B222-5695-2F9E-0573F6AAE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Compilare il file con </a:t>
            </a:r>
            <a:r>
              <a:rPr lang="it-IT" dirty="0" err="1"/>
              <a:t>gcc</a:t>
            </a:r>
            <a:endParaRPr lang="it-IT" dirty="0"/>
          </a:p>
          <a:p>
            <a:pPr lvl="1"/>
            <a:r>
              <a:rPr lang="it-IT" dirty="0" err="1"/>
              <a:t>gcc</a:t>
            </a:r>
            <a:r>
              <a:rPr lang="it-IT" dirty="0"/>
              <a:t> </a:t>
            </a:r>
            <a:r>
              <a:rPr lang="it-IT" dirty="0" err="1"/>
              <a:t>main.c</a:t>
            </a:r>
            <a:r>
              <a:rPr lang="it-IT" dirty="0"/>
              <a:t> -o </a:t>
            </a:r>
            <a:r>
              <a:rPr lang="it-IT" dirty="0" err="1"/>
              <a:t>main</a:t>
            </a:r>
            <a:endParaRPr lang="it-IT" dirty="0"/>
          </a:p>
          <a:p>
            <a:pPr lvl="2"/>
            <a:r>
              <a:rPr lang="it-IT" dirty="0" err="1"/>
              <a:t>main.c</a:t>
            </a:r>
            <a:r>
              <a:rPr lang="it-IT" dirty="0"/>
              <a:t> → file sorgente</a:t>
            </a:r>
          </a:p>
          <a:p>
            <a:pPr lvl="2"/>
            <a:r>
              <a:rPr lang="it-IT" dirty="0"/>
              <a:t>-o </a:t>
            </a:r>
            <a:r>
              <a:rPr lang="it-IT" dirty="0" err="1"/>
              <a:t>main</a:t>
            </a:r>
            <a:r>
              <a:rPr lang="it-IT" dirty="0"/>
              <a:t> → nome del file eseguibile prodotto</a:t>
            </a:r>
          </a:p>
          <a:p>
            <a:pPr lvl="2"/>
            <a:r>
              <a:rPr lang="it-IT" dirty="0"/>
              <a:t>se ometti -o </a:t>
            </a:r>
            <a:r>
              <a:rPr lang="it-IT" dirty="0" err="1"/>
              <a:t>main</a:t>
            </a:r>
            <a:r>
              <a:rPr lang="it-IT" dirty="0"/>
              <a:t>, si genera </a:t>
            </a:r>
            <a:r>
              <a:rPr lang="it-IT" dirty="0" err="1"/>
              <a:t>a.out</a:t>
            </a:r>
            <a:r>
              <a:rPr lang="it-IT" dirty="0"/>
              <a:t> per default</a:t>
            </a:r>
          </a:p>
          <a:p>
            <a:r>
              <a:rPr lang="it-IT" dirty="0"/>
              <a:t>Per eseguire il file compilato:</a:t>
            </a:r>
          </a:p>
          <a:p>
            <a:pPr lvl="1"/>
            <a:r>
              <a:rPr lang="it-IT" dirty="0"/>
              <a:t>./</a:t>
            </a:r>
            <a:r>
              <a:rPr lang="it-IT" dirty="0" err="1"/>
              <a:t>main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371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6D70D3-D9B8-7A7E-F9C2-F04A09A5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Esercizio 1 – Librerie necessarie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6CA953B-A187-0941-48BE-6E0D03D1AA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1855788"/>
          <a:ext cx="7350655" cy="3881439"/>
        </p:xfrm>
        <a:graphic>
          <a:graphicData uri="http://schemas.openxmlformats.org/drawingml/2006/table">
            <a:tbl>
              <a:tblPr/>
              <a:tblGrid>
                <a:gridCol w="2743388">
                  <a:extLst>
                    <a:ext uri="{9D8B030D-6E8A-4147-A177-3AD203B41FA5}">
                      <a16:colId xmlns:a16="http://schemas.microsoft.com/office/drawing/2014/main" val="1839737790"/>
                    </a:ext>
                  </a:extLst>
                </a:gridCol>
                <a:gridCol w="4607267">
                  <a:extLst>
                    <a:ext uri="{9D8B030D-6E8A-4147-A177-3AD203B41FA5}">
                      <a16:colId xmlns:a16="http://schemas.microsoft.com/office/drawing/2014/main" val="2324901311"/>
                    </a:ext>
                  </a:extLst>
                </a:gridCol>
              </a:tblGrid>
              <a:tr h="431271">
                <a:tc>
                  <a:txBody>
                    <a:bodyPr/>
                    <a:lstStyle/>
                    <a:p>
                      <a:r>
                        <a:rPr lang="it-IT" sz="1900" b="1" dirty="0"/>
                        <a:t>Libreria</a:t>
                      </a:r>
                    </a:p>
                  </a:txBody>
                  <a:tcPr marL="98016" marR="98016" marT="49008" marB="49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900" b="1" dirty="0"/>
                        <a:t>Funzione</a:t>
                      </a:r>
                    </a:p>
                  </a:txBody>
                  <a:tcPr marL="98016" marR="98016" marT="49008" marB="49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270883"/>
                  </a:ext>
                </a:extLst>
              </a:tr>
              <a:tr h="431271">
                <a:tc>
                  <a:txBody>
                    <a:bodyPr/>
                    <a:lstStyle/>
                    <a:p>
                      <a:r>
                        <a:rPr lang="it-IT" sz="1900" dirty="0"/>
                        <a:t>&lt;</a:t>
                      </a:r>
                      <a:r>
                        <a:rPr lang="it-IT" sz="1900" dirty="0" err="1"/>
                        <a:t>stdio.h</a:t>
                      </a:r>
                      <a:r>
                        <a:rPr lang="it-IT" sz="1900" dirty="0"/>
                        <a:t>&gt;</a:t>
                      </a:r>
                    </a:p>
                  </a:txBody>
                  <a:tcPr marL="98016" marR="98016" marT="49008" marB="49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900" dirty="0"/>
                        <a:t>input/output base</a:t>
                      </a:r>
                    </a:p>
                  </a:txBody>
                  <a:tcPr marL="98016" marR="98016" marT="49008" marB="49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240460"/>
                  </a:ext>
                </a:extLst>
              </a:tr>
              <a:tr h="431271">
                <a:tc>
                  <a:txBody>
                    <a:bodyPr/>
                    <a:lstStyle/>
                    <a:p>
                      <a:r>
                        <a:rPr lang="it-IT" sz="1900" dirty="0"/>
                        <a:t>&lt;</a:t>
                      </a:r>
                      <a:r>
                        <a:rPr lang="it-IT" sz="1900" dirty="0" err="1"/>
                        <a:t>stdlib.h</a:t>
                      </a:r>
                      <a:r>
                        <a:rPr lang="it-IT" sz="1900" dirty="0"/>
                        <a:t>&gt;</a:t>
                      </a:r>
                    </a:p>
                  </a:txBody>
                  <a:tcPr marL="98016" marR="98016" marT="49008" marB="49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900"/>
                        <a:t>exit() e allocazione</a:t>
                      </a:r>
                    </a:p>
                  </a:txBody>
                  <a:tcPr marL="98016" marR="98016" marT="49008" marB="49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702825"/>
                  </a:ext>
                </a:extLst>
              </a:tr>
              <a:tr h="431271">
                <a:tc>
                  <a:txBody>
                    <a:bodyPr/>
                    <a:lstStyle/>
                    <a:p>
                      <a:r>
                        <a:rPr lang="it-IT" sz="1900" dirty="0"/>
                        <a:t>&lt;</a:t>
                      </a:r>
                      <a:r>
                        <a:rPr lang="it-IT" sz="1900" dirty="0" err="1"/>
                        <a:t>string.h</a:t>
                      </a:r>
                      <a:r>
                        <a:rPr lang="it-IT" sz="1900" dirty="0"/>
                        <a:t>&gt;</a:t>
                      </a:r>
                    </a:p>
                  </a:txBody>
                  <a:tcPr marL="98016" marR="98016" marT="49008" marB="49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900"/>
                        <a:t>funzioni su stringhe</a:t>
                      </a:r>
                    </a:p>
                  </a:txBody>
                  <a:tcPr marL="98016" marR="98016" marT="49008" marB="49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993204"/>
                  </a:ext>
                </a:extLst>
              </a:tr>
              <a:tr h="431271">
                <a:tc>
                  <a:txBody>
                    <a:bodyPr/>
                    <a:lstStyle/>
                    <a:p>
                      <a:r>
                        <a:rPr lang="it-IT" sz="1900"/>
                        <a:t>&lt;unistd.h&gt;</a:t>
                      </a:r>
                    </a:p>
                  </a:txBody>
                  <a:tcPr marL="98016" marR="98016" marT="49008" marB="49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900" dirty="0"/>
                        <a:t>funzioni POSIX (</a:t>
                      </a:r>
                      <a:r>
                        <a:rPr lang="it-IT" sz="1900" dirty="0" err="1"/>
                        <a:t>read</a:t>
                      </a:r>
                      <a:r>
                        <a:rPr lang="it-IT" sz="1900" dirty="0"/>
                        <a:t>, </a:t>
                      </a:r>
                      <a:r>
                        <a:rPr lang="it-IT" sz="1900" dirty="0" err="1"/>
                        <a:t>write</a:t>
                      </a:r>
                      <a:r>
                        <a:rPr lang="it-IT" sz="1900"/>
                        <a:t>, close)</a:t>
                      </a:r>
                    </a:p>
                  </a:txBody>
                  <a:tcPr marL="98016" marR="98016" marT="49008" marB="49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779093"/>
                  </a:ext>
                </a:extLst>
              </a:tr>
              <a:tr h="431271">
                <a:tc>
                  <a:txBody>
                    <a:bodyPr/>
                    <a:lstStyle/>
                    <a:p>
                      <a:r>
                        <a:rPr lang="it-IT" sz="1900"/>
                        <a:t>&lt;fcntl.h&gt;</a:t>
                      </a:r>
                    </a:p>
                  </a:txBody>
                  <a:tcPr marL="98016" marR="98016" marT="49008" marB="49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900"/>
                        <a:t>apertura file (open)</a:t>
                      </a:r>
                    </a:p>
                  </a:txBody>
                  <a:tcPr marL="98016" marR="98016" marT="49008" marB="49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484261"/>
                  </a:ext>
                </a:extLst>
              </a:tr>
              <a:tr h="431271">
                <a:tc>
                  <a:txBody>
                    <a:bodyPr/>
                    <a:lstStyle/>
                    <a:p>
                      <a:r>
                        <a:rPr lang="it-IT" sz="1900"/>
                        <a:t>&lt;libgen.h&gt;</a:t>
                      </a:r>
                    </a:p>
                  </a:txBody>
                  <a:tcPr marL="98016" marR="98016" marT="49008" marB="49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900"/>
                        <a:t>funzioni basename() e dirname()</a:t>
                      </a:r>
                    </a:p>
                  </a:txBody>
                  <a:tcPr marL="98016" marR="98016" marT="49008" marB="49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852988"/>
                  </a:ext>
                </a:extLst>
              </a:tr>
              <a:tr h="431271">
                <a:tc>
                  <a:txBody>
                    <a:bodyPr/>
                    <a:lstStyle/>
                    <a:p>
                      <a:r>
                        <a:rPr lang="it-IT" sz="1900" dirty="0"/>
                        <a:t>&lt;</a:t>
                      </a:r>
                      <a:r>
                        <a:rPr lang="it-IT" sz="1900" dirty="0" err="1"/>
                        <a:t>sys</a:t>
                      </a:r>
                      <a:r>
                        <a:rPr lang="it-IT" sz="1900" dirty="0"/>
                        <a:t>/</a:t>
                      </a:r>
                      <a:r>
                        <a:rPr lang="it-IT" sz="1900" dirty="0" err="1"/>
                        <a:t>stat.h</a:t>
                      </a:r>
                      <a:r>
                        <a:rPr lang="it-IT" sz="1900" dirty="0"/>
                        <a:t>&gt;</a:t>
                      </a:r>
                    </a:p>
                  </a:txBody>
                  <a:tcPr marL="98016" marR="98016" marT="49008" marB="49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900"/>
                        <a:t>permessi e informazioni file</a:t>
                      </a:r>
                    </a:p>
                  </a:txBody>
                  <a:tcPr marL="98016" marR="98016" marT="49008" marB="49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802266"/>
                  </a:ext>
                </a:extLst>
              </a:tr>
              <a:tr h="431271">
                <a:tc>
                  <a:txBody>
                    <a:bodyPr/>
                    <a:lstStyle/>
                    <a:p>
                      <a:r>
                        <a:rPr lang="it-IT" sz="1900" dirty="0"/>
                        <a:t>&lt;</a:t>
                      </a:r>
                      <a:r>
                        <a:rPr lang="it-IT" sz="1900" dirty="0" err="1"/>
                        <a:t>errno.h</a:t>
                      </a:r>
                      <a:r>
                        <a:rPr lang="it-IT" sz="1900" dirty="0"/>
                        <a:t>&gt;</a:t>
                      </a:r>
                    </a:p>
                  </a:txBody>
                  <a:tcPr marL="98016" marR="98016" marT="49008" marB="49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900" dirty="0"/>
                        <a:t>gestione errori</a:t>
                      </a:r>
                    </a:p>
                  </a:txBody>
                  <a:tcPr marL="98016" marR="98016" marT="49008" marB="49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360216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64C3FCAB-3C86-777E-3598-3A45AD2DC2B0}"/>
              </a:ext>
            </a:extLst>
          </p:cNvPr>
          <p:cNvSpPr txBox="1"/>
          <p:nvPr/>
        </p:nvSpPr>
        <p:spPr>
          <a:xfrm>
            <a:off x="677334" y="1270000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#include &lt;</a:t>
            </a:r>
            <a:r>
              <a:rPr lang="it-IT" sz="1400" i="1" dirty="0" err="1"/>
              <a:t>lib.h</a:t>
            </a:r>
            <a:r>
              <a:rPr lang="it-IT" sz="1400" i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56017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037C70-E31C-1FC1-043B-BB2AAE90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Esercizio 1 - Gestione file in C con open, </a:t>
            </a:r>
            <a:r>
              <a:rPr lang="it-IT" sz="3200" dirty="0" err="1"/>
              <a:t>read</a:t>
            </a:r>
            <a:r>
              <a:rPr lang="it-IT" sz="3200" dirty="0"/>
              <a:t>, </a:t>
            </a:r>
            <a:r>
              <a:rPr lang="it-IT" sz="3200" dirty="0" err="1"/>
              <a:t>write</a:t>
            </a:r>
            <a:r>
              <a:rPr lang="it-IT" sz="3200" dirty="0"/>
              <a:t>, close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0B0C9AC-694A-F578-31C3-C210C1CFBC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690" y="1930400"/>
          <a:ext cx="8596312" cy="182880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125065496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889297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b="1" dirty="0"/>
                        <a:t>Funzione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Descrizione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408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/>
                        <a:t>open(path, flags, mode)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Apre/crea un 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867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/>
                        <a:t>read(fd, buf, size)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Legge dal 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608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/>
                        <a:t>write(fd, buf, size)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Scrive nel 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199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/>
                        <a:t>close(fd)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Chiude il 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788357"/>
                  </a:ext>
                </a:extLst>
              </a:tr>
            </a:tbl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055CA1B5-EFE9-53DD-2C9B-503885357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873500"/>
            <a:ext cx="40894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7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7749B-EE29-FAB9-7DC6-CD764144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1 - </a:t>
            </a:r>
            <a:r>
              <a:rPr lang="it-IT" dirty="0" err="1"/>
              <a:t>basename</a:t>
            </a:r>
            <a:r>
              <a:rPr lang="it-IT" dirty="0"/>
              <a:t>(), </a:t>
            </a:r>
            <a:r>
              <a:rPr lang="it-IT" dirty="0" err="1"/>
              <a:t>dirname</a:t>
            </a:r>
            <a:r>
              <a:rPr lang="it-IT" dirty="0"/>
              <a:t>(), </a:t>
            </a:r>
            <a:r>
              <a:rPr lang="it-IT" dirty="0" err="1"/>
              <a:t>path</a:t>
            </a:r>
            <a:r>
              <a:rPr lang="it-IT" dirty="0"/>
              <a:t> di destinazione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19A894F-DCD3-A688-0A17-DB1344803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705600" cy="7239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C7E03E1-4F62-5999-5D3D-B5AED51B4B85}"/>
              </a:ext>
            </a:extLst>
          </p:cNvPr>
          <p:cNvSpPr txBox="1"/>
          <p:nvPr/>
        </p:nvSpPr>
        <p:spPr>
          <a:xfrm>
            <a:off x="677334" y="325120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Esempio: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FF96DDF-FD8C-6182-9B4D-A504DD61C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757" y="3251200"/>
            <a:ext cx="6477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67765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772</Words>
  <Application>Microsoft Macintosh PowerPoint</Application>
  <PresentationFormat>Widescreen</PresentationFormat>
  <Paragraphs>100</Paragraphs>
  <Slides>13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Sfaccettatura</vt:lpstr>
      <vt:lpstr>Esercitazione in C</vt:lpstr>
      <vt:lpstr>Esercizio 1. </vt:lpstr>
      <vt:lpstr>Installare C (Dovreste già averlo… ma non si sa mai)</vt:lpstr>
      <vt:lpstr>Esercizio 1 - Obiettivo</vt:lpstr>
      <vt:lpstr>Esercizio 1 - Argomenti da linea di comando</vt:lpstr>
      <vt:lpstr>Esercizio 1 – Compilare ed eseguire un file C</vt:lpstr>
      <vt:lpstr>Esercizio 1 – Librerie necessarie</vt:lpstr>
      <vt:lpstr>Esercizio 1 - Gestione file in C con open, read, write, close</vt:lpstr>
      <vt:lpstr>Esercizio 1 - basename(), dirname(), path di destinazione</vt:lpstr>
      <vt:lpstr>Esercizio 1 - Creazione del nuovo file</vt:lpstr>
      <vt:lpstr>Esercizio 1 - Ciclo di copia con buffer</vt:lpstr>
      <vt:lpstr>Esercizio 1 – Tocca a voi!</vt:lpstr>
      <vt:lpstr>Esercizio 1.b – Per casa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ALESSIO MEZZINA</dc:creator>
  <cp:lastModifiedBy>ALESSIO MEZZINA</cp:lastModifiedBy>
  <cp:revision>2</cp:revision>
  <dcterms:created xsi:type="dcterms:W3CDTF">2025-05-27T09:03:01Z</dcterms:created>
  <dcterms:modified xsi:type="dcterms:W3CDTF">2025-05-27T10:00:04Z</dcterms:modified>
</cp:coreProperties>
</file>