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5" r:id="rId1"/>
  </p:sldMasterIdLst>
  <p:sldIdLst>
    <p:sldId id="256" r:id="rId2"/>
    <p:sldId id="257" r:id="rId3"/>
    <p:sldId id="259" r:id="rId4"/>
    <p:sldId id="260" r:id="rId5"/>
    <p:sldId id="261" r:id="rId6"/>
    <p:sldId id="258" r:id="rId7"/>
    <p:sldId id="262" r:id="rId8"/>
    <p:sldId id="263" r:id="rId9"/>
    <p:sldId id="266" r:id="rId10"/>
    <p:sldId id="264" r:id="rId11"/>
    <p:sldId id="265" r:id="rId12"/>
    <p:sldId id="267" r:id="rId13"/>
    <p:sldId id="268" r:id="rId14"/>
    <p:sldId id="269"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12" r:id="rId47"/>
    <p:sldId id="313" r:id="rId48"/>
    <p:sldId id="314" r:id="rId49"/>
    <p:sldId id="315" r:id="rId50"/>
    <p:sldId id="316" r:id="rId51"/>
    <p:sldId id="317" r:id="rId52"/>
    <p:sldId id="318" r:id="rId53"/>
    <p:sldId id="319" r:id="rId54"/>
    <p:sldId id="320" r:id="rId55"/>
    <p:sldId id="321" r:id="rId56"/>
    <p:sldId id="322" r:id="rId57"/>
    <p:sldId id="323" r:id="rId58"/>
    <p:sldId id="324" r:id="rId59"/>
    <p:sldId id="325" r:id="rId60"/>
    <p:sldId id="326" r:id="rId61"/>
    <p:sldId id="327" r:id="rId62"/>
    <p:sldId id="328" r:id="rId63"/>
    <p:sldId id="329" r:id="rId64"/>
    <p:sldId id="330" r:id="rId65"/>
    <p:sldId id="331" r:id="rId66"/>
    <p:sldId id="332" r:id="rId67"/>
    <p:sldId id="333" r:id="rId68"/>
    <p:sldId id="334" r:id="rId69"/>
    <p:sldId id="335" r:id="rId70"/>
    <p:sldId id="336" r:id="rId71"/>
    <p:sldId id="337" r:id="rId72"/>
    <p:sldId id="338" r:id="rId73"/>
    <p:sldId id="339"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09"/>
    <p:restoredTop sz="94724"/>
  </p:normalViewPr>
  <p:slideViewPr>
    <p:cSldViewPr snapToGrid="0">
      <p:cViewPr>
        <p:scale>
          <a:sx n="127" d="100"/>
          <a:sy n="127" d="100"/>
        </p:scale>
        <p:origin x="-248"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5/27/25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365885413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67F45AC6-C491-4585-A584-9CE2AF7D5500}" type="datetime1">
              <a:rPr lang="en-US" smtClean="0"/>
              <a:t>5/27/25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409978995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67F45AC6-C491-4585-A584-9CE2AF7D5500}" type="datetime1">
              <a:rPr lang="en-US" smtClean="0"/>
              <a:t>5/27/25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‹N›</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8291099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67F45AC6-C491-4585-A584-9CE2AF7D5500}" type="datetime1">
              <a:rPr lang="en-US" smtClean="0"/>
              <a:t>5/27/25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46219916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67F45AC6-C491-4585-A584-9CE2AF7D5500}" type="datetime1">
              <a:rPr lang="en-US" smtClean="0"/>
              <a:t>5/27/25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‹N›</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4898665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67F45AC6-C491-4585-A584-9CE2AF7D5500}" type="datetime1">
              <a:rPr lang="en-US" smtClean="0"/>
              <a:t>5/27/25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88430869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5/27/25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256003060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5/27/25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42547007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5/27/25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358959307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67F45AC6-C491-4585-A584-9CE2AF7D5500}" type="datetime1">
              <a:rPr lang="en-US" smtClean="0"/>
              <a:t>5/27/25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328392412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67F45AC6-C491-4585-A584-9CE2AF7D5500}" type="datetime1">
              <a:rPr lang="en-US" smtClean="0"/>
              <a:t>5/27/25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80408464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67F45AC6-C491-4585-A584-9CE2AF7D5500}" type="datetime1">
              <a:rPr lang="en-US" smtClean="0"/>
              <a:t>5/27/25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374191428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67F45AC6-C491-4585-A584-9CE2AF7D5500}" type="datetime1">
              <a:rPr lang="en-US" smtClean="0"/>
              <a:t>5/27/25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88629119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F45AC6-C491-4585-A584-9CE2AF7D5500}" type="datetime1">
              <a:rPr lang="en-US" smtClean="0"/>
              <a:t>5/27/25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277045396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67F45AC6-C491-4585-A584-9CE2AF7D5500}" type="datetime1">
              <a:rPr lang="en-US" smtClean="0"/>
              <a:t>5/27/25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117569243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67F45AC6-C491-4585-A584-9CE2AF7D5500}" type="datetime1">
              <a:rPr lang="en-US" smtClean="0"/>
              <a:t>5/27/25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21603106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F45AC6-C491-4585-A584-9CE2AF7D5500}" type="datetime1">
              <a:rPr lang="en-US" smtClean="0"/>
              <a:t>5/27/25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C057153-B650-4DEB-B370-79DDCFDCE934}" type="slidenum">
              <a:rPr lang="en-US" smtClean="0"/>
              <a:t>‹N›</a:t>
            </a:fld>
            <a:endParaRPr lang="en-US"/>
          </a:p>
        </p:txBody>
      </p:sp>
    </p:spTree>
    <p:extLst>
      <p:ext uri="{BB962C8B-B14F-4D97-AF65-F5344CB8AC3E}">
        <p14:creationId xmlns:p14="http://schemas.microsoft.com/office/powerpoint/2010/main" val="471884670"/>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Alessio.mezzina@phd.unict.i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gi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file:///backslash"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7A4D84-7FD0-AB01-F3DC-3F4E9321A1E2}"/>
              </a:ext>
            </a:extLst>
          </p:cNvPr>
          <p:cNvSpPr>
            <a:spLocks noGrp="1"/>
          </p:cNvSpPr>
          <p:nvPr>
            <p:ph type="ctrTitle"/>
          </p:nvPr>
        </p:nvSpPr>
        <p:spPr/>
        <p:txBody>
          <a:bodyPr/>
          <a:lstStyle/>
          <a:p>
            <a:r>
              <a:rPr lang="it-IT" dirty="0"/>
              <a:t>Tutorato Sistemi Operativi 2024-2025</a:t>
            </a:r>
          </a:p>
        </p:txBody>
      </p:sp>
      <p:sp>
        <p:nvSpPr>
          <p:cNvPr id="3" name="Sottotitolo 2">
            <a:extLst>
              <a:ext uri="{FF2B5EF4-FFF2-40B4-BE49-F238E27FC236}">
                <a16:creationId xmlns:a16="http://schemas.microsoft.com/office/drawing/2014/main" id="{B2056E4E-E31D-7FDB-47FF-C10E074EE89D}"/>
              </a:ext>
            </a:extLst>
          </p:cNvPr>
          <p:cNvSpPr>
            <a:spLocks noGrp="1"/>
          </p:cNvSpPr>
          <p:nvPr>
            <p:ph type="subTitle" idx="1"/>
          </p:nvPr>
        </p:nvSpPr>
        <p:spPr/>
        <p:txBody>
          <a:bodyPr/>
          <a:lstStyle/>
          <a:p>
            <a:r>
              <a:rPr lang="it-IT" dirty="0"/>
              <a:t>Alessio Mezzina, PhD </a:t>
            </a:r>
            <a:r>
              <a:rPr lang="it-IT" dirty="0" err="1"/>
              <a:t>Student</a:t>
            </a:r>
            <a:endParaRPr lang="it-IT" dirty="0"/>
          </a:p>
        </p:txBody>
      </p:sp>
    </p:spTree>
    <p:extLst>
      <p:ext uri="{BB962C8B-B14F-4D97-AF65-F5344CB8AC3E}">
        <p14:creationId xmlns:p14="http://schemas.microsoft.com/office/powerpoint/2010/main" val="4207409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6E8DD9-23BF-0452-D840-4B0F3EE0CBDA}"/>
              </a:ext>
            </a:extLst>
          </p:cNvPr>
          <p:cNvSpPr>
            <a:spLocks noGrp="1"/>
          </p:cNvSpPr>
          <p:nvPr>
            <p:ph type="title"/>
          </p:nvPr>
        </p:nvSpPr>
        <p:spPr/>
        <p:txBody>
          <a:bodyPr/>
          <a:lstStyle/>
          <a:p>
            <a:r>
              <a:rPr lang="it-IT" dirty="0" err="1"/>
              <a:t>Path</a:t>
            </a:r>
            <a:r>
              <a:rPr lang="it-IT" dirty="0"/>
              <a:t> (1)</a:t>
            </a:r>
          </a:p>
        </p:txBody>
      </p:sp>
      <p:sp>
        <p:nvSpPr>
          <p:cNvPr id="3" name="Segnaposto contenuto 2">
            <a:extLst>
              <a:ext uri="{FF2B5EF4-FFF2-40B4-BE49-F238E27FC236}">
                <a16:creationId xmlns:a16="http://schemas.microsoft.com/office/drawing/2014/main" id="{110ABCBD-5871-AB9F-B30B-63C112B45A60}"/>
              </a:ext>
            </a:extLst>
          </p:cNvPr>
          <p:cNvSpPr>
            <a:spLocks noGrp="1"/>
          </p:cNvSpPr>
          <p:nvPr>
            <p:ph idx="1"/>
          </p:nvPr>
        </p:nvSpPr>
        <p:spPr>
          <a:xfrm>
            <a:off x="677334" y="1270000"/>
            <a:ext cx="8596668" cy="3880773"/>
          </a:xfrm>
        </p:spPr>
        <p:txBody>
          <a:bodyPr/>
          <a:lstStyle/>
          <a:p>
            <a:r>
              <a:rPr lang="it-IT" dirty="0"/>
              <a:t>Per lavorare con gli oggetti del filesystem ci serve poterli identificare in un modo ben preciso. Vengono utilizzati due metodi principali:</a:t>
            </a:r>
          </a:p>
          <a:p>
            <a:endParaRPr lang="it-IT" dirty="0"/>
          </a:p>
          <a:p>
            <a:r>
              <a:rPr lang="it-IT" dirty="0"/>
              <a:t>Percorso assoluto</a:t>
            </a:r>
          </a:p>
          <a:p>
            <a:r>
              <a:rPr lang="it-IT" dirty="0"/>
              <a:t>Il percorso assoluto (o “</a:t>
            </a:r>
            <a:r>
              <a:rPr lang="it-IT" dirty="0" err="1"/>
              <a:t>absolute</a:t>
            </a:r>
            <a:r>
              <a:rPr lang="it-IT" dirty="0"/>
              <a:t> </a:t>
            </a:r>
            <a:r>
              <a:rPr lang="it-IT" dirty="0" err="1"/>
              <a:t>path</a:t>
            </a:r>
            <a:r>
              <a:rPr lang="it-IT" dirty="0"/>
              <a:t>”) di un file è il percorso che va dalla radice del filesystem allo stesso. Il percorso parte dalla root quindi inizia con il carattere / e ogni elemento del </a:t>
            </a:r>
            <a:r>
              <a:rPr lang="it-IT" dirty="0" err="1"/>
              <a:t>path</a:t>
            </a:r>
            <a:r>
              <a:rPr lang="it-IT" dirty="0"/>
              <a:t> è separato dal precedente da un altro carattere /.</a:t>
            </a:r>
          </a:p>
          <a:p>
            <a:r>
              <a:rPr lang="it-IT" dirty="0"/>
              <a:t>/home/utente/</a:t>
            </a:r>
            <a:r>
              <a:rPr lang="it-IT" dirty="0" err="1"/>
              <a:t>file.txt</a:t>
            </a:r>
            <a:endParaRPr lang="it-IT" dirty="0"/>
          </a:p>
          <a:p>
            <a:endParaRPr lang="it-IT" dirty="0"/>
          </a:p>
        </p:txBody>
      </p:sp>
    </p:spTree>
    <p:extLst>
      <p:ext uri="{BB962C8B-B14F-4D97-AF65-F5344CB8AC3E}">
        <p14:creationId xmlns:p14="http://schemas.microsoft.com/office/powerpoint/2010/main" val="2283533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BA6A1-D95C-11D7-25CD-9002833227D2}"/>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A91BC56-9E42-F177-37C0-AEDF8D04F839}"/>
              </a:ext>
            </a:extLst>
          </p:cNvPr>
          <p:cNvSpPr>
            <a:spLocks noGrp="1"/>
          </p:cNvSpPr>
          <p:nvPr>
            <p:ph type="title"/>
          </p:nvPr>
        </p:nvSpPr>
        <p:spPr/>
        <p:txBody>
          <a:bodyPr/>
          <a:lstStyle/>
          <a:p>
            <a:r>
              <a:rPr lang="it-IT" dirty="0" err="1"/>
              <a:t>Path</a:t>
            </a:r>
            <a:r>
              <a:rPr lang="it-IT" dirty="0"/>
              <a:t> (2)</a:t>
            </a:r>
          </a:p>
        </p:txBody>
      </p:sp>
      <p:sp>
        <p:nvSpPr>
          <p:cNvPr id="3" name="Segnaposto contenuto 2">
            <a:extLst>
              <a:ext uri="{FF2B5EF4-FFF2-40B4-BE49-F238E27FC236}">
                <a16:creationId xmlns:a16="http://schemas.microsoft.com/office/drawing/2014/main" id="{707B0653-795C-1707-A62D-75D49A72E11B}"/>
              </a:ext>
            </a:extLst>
          </p:cNvPr>
          <p:cNvSpPr>
            <a:spLocks noGrp="1"/>
          </p:cNvSpPr>
          <p:nvPr>
            <p:ph idx="1"/>
          </p:nvPr>
        </p:nvSpPr>
        <p:spPr>
          <a:xfrm>
            <a:off x="677334" y="1270000"/>
            <a:ext cx="8596668" cy="3880773"/>
          </a:xfrm>
        </p:spPr>
        <p:txBody>
          <a:bodyPr/>
          <a:lstStyle/>
          <a:p>
            <a:endParaRPr lang="it-IT" dirty="0"/>
          </a:p>
          <a:p>
            <a:r>
              <a:rPr lang="it-IT" dirty="0"/>
              <a:t>Percorso relativo</a:t>
            </a:r>
          </a:p>
          <a:p>
            <a:r>
              <a:rPr lang="it-IT" dirty="0"/>
              <a:t>Fissando logicamente una particolare directory (in genere quella corrente) è possibile identificare un file attraverso il percorso relativo (o “relative </a:t>
            </a:r>
            <a:r>
              <a:rPr lang="it-IT" dirty="0" err="1"/>
              <a:t>path</a:t>
            </a:r>
            <a:r>
              <a:rPr lang="it-IT" dirty="0"/>
              <a:t>”) che va da tale directory ad esso. Un percorso relativo non inizia mai con il carattere /.</a:t>
            </a:r>
          </a:p>
          <a:p>
            <a:r>
              <a:rPr lang="it-IT" dirty="0"/>
              <a:t>Esempio: utente/documenti/</a:t>
            </a:r>
            <a:r>
              <a:rPr lang="it-IT" dirty="0" err="1"/>
              <a:t>cv.pdf</a:t>
            </a:r>
            <a:endParaRPr lang="it-IT" dirty="0"/>
          </a:p>
          <a:p>
            <a:endParaRPr lang="it-IT" dirty="0"/>
          </a:p>
        </p:txBody>
      </p:sp>
    </p:spTree>
    <p:extLst>
      <p:ext uri="{BB962C8B-B14F-4D97-AF65-F5344CB8AC3E}">
        <p14:creationId xmlns:p14="http://schemas.microsoft.com/office/powerpoint/2010/main" val="2841308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8CFF1E5-8206-3E56-B8B2-C387BFE2ACBB}"/>
              </a:ext>
            </a:extLst>
          </p:cNvPr>
          <p:cNvSpPr>
            <a:spLocks noGrp="1"/>
          </p:cNvSpPr>
          <p:nvPr>
            <p:ph type="title"/>
          </p:nvPr>
        </p:nvSpPr>
        <p:spPr/>
        <p:txBody>
          <a:bodyPr/>
          <a:lstStyle/>
          <a:p>
            <a:r>
              <a:rPr lang="it-IT" dirty="0" err="1"/>
              <a:t>Path</a:t>
            </a:r>
            <a:r>
              <a:rPr lang="it-IT" dirty="0"/>
              <a:t> (3)</a:t>
            </a:r>
          </a:p>
        </p:txBody>
      </p:sp>
      <p:pic>
        <p:nvPicPr>
          <p:cNvPr id="4" name="Immagine 3">
            <a:extLst>
              <a:ext uri="{FF2B5EF4-FFF2-40B4-BE49-F238E27FC236}">
                <a16:creationId xmlns:a16="http://schemas.microsoft.com/office/drawing/2014/main" id="{F0F69C0A-5DCC-1E7B-031B-2C634E19FBD8}"/>
              </a:ext>
            </a:extLst>
          </p:cNvPr>
          <p:cNvPicPr>
            <a:picLocks noChangeAspect="1"/>
          </p:cNvPicPr>
          <p:nvPr/>
        </p:nvPicPr>
        <p:blipFill>
          <a:blip r:embed="rId2"/>
          <a:stretch>
            <a:fillRect/>
          </a:stretch>
        </p:blipFill>
        <p:spPr>
          <a:xfrm>
            <a:off x="677334" y="1270000"/>
            <a:ext cx="7214378" cy="5001302"/>
          </a:xfrm>
          <a:prstGeom prst="rect">
            <a:avLst/>
          </a:prstGeom>
        </p:spPr>
      </p:pic>
    </p:spTree>
    <p:extLst>
      <p:ext uri="{BB962C8B-B14F-4D97-AF65-F5344CB8AC3E}">
        <p14:creationId xmlns:p14="http://schemas.microsoft.com/office/powerpoint/2010/main" val="2891539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5C5B00-AC92-72E1-0969-604CA6D96E9F}"/>
              </a:ext>
            </a:extLst>
          </p:cNvPr>
          <p:cNvSpPr>
            <a:spLocks noGrp="1"/>
          </p:cNvSpPr>
          <p:nvPr>
            <p:ph type="title"/>
          </p:nvPr>
        </p:nvSpPr>
        <p:spPr/>
        <p:txBody>
          <a:bodyPr/>
          <a:lstStyle/>
          <a:p>
            <a:r>
              <a:rPr lang="it-IT" dirty="0" err="1"/>
              <a:t>Path</a:t>
            </a:r>
            <a:r>
              <a:rPr lang="it-IT" dirty="0"/>
              <a:t> (4)</a:t>
            </a:r>
          </a:p>
        </p:txBody>
      </p:sp>
      <p:sp>
        <p:nvSpPr>
          <p:cNvPr id="5" name="CasellaDiTesto 4">
            <a:extLst>
              <a:ext uri="{FF2B5EF4-FFF2-40B4-BE49-F238E27FC236}">
                <a16:creationId xmlns:a16="http://schemas.microsoft.com/office/drawing/2014/main" id="{9A7ABFBF-D47F-6C17-A071-3DC45D1E787B}"/>
              </a:ext>
            </a:extLst>
          </p:cNvPr>
          <p:cNvSpPr txBox="1"/>
          <p:nvPr/>
        </p:nvSpPr>
        <p:spPr>
          <a:xfrm>
            <a:off x="677334" y="1270000"/>
            <a:ext cx="6100174" cy="923330"/>
          </a:xfrm>
          <a:prstGeom prst="rect">
            <a:avLst/>
          </a:prstGeom>
          <a:noFill/>
        </p:spPr>
        <p:txBody>
          <a:bodyPr wrap="square">
            <a:spAutoFit/>
          </a:bodyPr>
          <a:lstStyle/>
          <a:p>
            <a:pPr>
              <a:buNone/>
            </a:pPr>
            <a:r>
              <a:rPr lang="it-IT" b="1" i="1" dirty="0">
                <a:effectLst/>
                <a:latin typeface="Helvetica" pitchFamily="2" charset="0"/>
              </a:rPr>
              <a:t>Nota</a:t>
            </a:r>
            <a:endParaRPr lang="it-IT" b="1" dirty="0">
              <a:effectLst/>
              <a:latin typeface="Helvetica" pitchFamily="2" charset="0"/>
            </a:endParaRPr>
          </a:p>
          <a:p>
            <a:pPr>
              <a:buNone/>
            </a:pPr>
            <a:r>
              <a:rPr lang="it-IT" i="1" dirty="0">
                <a:solidFill>
                  <a:srgbClr val="1A1A1A"/>
                </a:solidFill>
                <a:effectLst/>
                <a:latin typeface="Helvetica" pitchFamily="2" charset="0"/>
              </a:rPr>
              <a:t>Il percorso assoluto di un file . il suo percorso relativo rispetto</a:t>
            </a:r>
            <a:r>
              <a:rPr lang="it-IT" dirty="0">
                <a:solidFill>
                  <a:srgbClr val="1A1A1A"/>
                </a:solidFill>
                <a:latin typeface="Helvetica" pitchFamily="2" charset="0"/>
              </a:rPr>
              <a:t> </a:t>
            </a:r>
            <a:r>
              <a:rPr lang="it-IT" i="1" dirty="0">
                <a:solidFill>
                  <a:srgbClr val="1A1A1A"/>
                </a:solidFill>
                <a:effectLst/>
                <a:latin typeface="Helvetica" pitchFamily="2" charset="0"/>
              </a:rPr>
              <a:t>alla root.</a:t>
            </a:r>
            <a:endParaRPr lang="it-IT" dirty="0">
              <a:solidFill>
                <a:srgbClr val="1A1A1A"/>
              </a:solidFill>
              <a:effectLst/>
              <a:latin typeface="Helvetica" pitchFamily="2" charset="0"/>
            </a:endParaRPr>
          </a:p>
        </p:txBody>
      </p:sp>
      <p:sp>
        <p:nvSpPr>
          <p:cNvPr id="7" name="CasellaDiTesto 6">
            <a:extLst>
              <a:ext uri="{FF2B5EF4-FFF2-40B4-BE49-F238E27FC236}">
                <a16:creationId xmlns:a16="http://schemas.microsoft.com/office/drawing/2014/main" id="{D36D85C2-BF13-A43F-044E-C28653A6B880}"/>
              </a:ext>
            </a:extLst>
          </p:cNvPr>
          <p:cNvSpPr txBox="1"/>
          <p:nvPr/>
        </p:nvSpPr>
        <p:spPr>
          <a:xfrm>
            <a:off x="677334" y="2590800"/>
            <a:ext cx="6100174" cy="1200329"/>
          </a:xfrm>
          <a:prstGeom prst="rect">
            <a:avLst/>
          </a:prstGeom>
          <a:noFill/>
        </p:spPr>
        <p:txBody>
          <a:bodyPr wrap="square">
            <a:spAutoFit/>
          </a:bodyPr>
          <a:lstStyle/>
          <a:p>
            <a:pPr>
              <a:buNone/>
            </a:pPr>
            <a:r>
              <a:rPr lang="it-IT" b="1" dirty="0">
                <a:effectLst/>
                <a:latin typeface="Helvetica" pitchFamily="2" charset="0"/>
              </a:rPr>
              <a:t>Esempio:</a:t>
            </a:r>
          </a:p>
          <a:p>
            <a:pPr>
              <a:buNone/>
            </a:pPr>
            <a:r>
              <a:rPr lang="it-IT" dirty="0">
                <a:solidFill>
                  <a:srgbClr val="1A1A1A"/>
                </a:solidFill>
                <a:effectLst/>
                <a:latin typeface="Helvetica" pitchFamily="2" charset="0"/>
              </a:rPr>
              <a:t>Directory corrente: /home/</a:t>
            </a:r>
          </a:p>
          <a:p>
            <a:pPr>
              <a:buNone/>
            </a:pPr>
            <a:r>
              <a:rPr lang="it-IT" dirty="0" err="1">
                <a:solidFill>
                  <a:srgbClr val="1A1A1A"/>
                </a:solidFill>
                <a:effectLst/>
                <a:latin typeface="Helvetica" pitchFamily="2" charset="0"/>
              </a:rPr>
              <a:t>Path</a:t>
            </a:r>
            <a:r>
              <a:rPr lang="it-IT" dirty="0">
                <a:solidFill>
                  <a:srgbClr val="1A1A1A"/>
                </a:solidFill>
                <a:effectLst/>
                <a:latin typeface="Helvetica" pitchFamily="2" charset="0"/>
              </a:rPr>
              <a:t> assoluto: /home/mezzina/</a:t>
            </a:r>
            <a:r>
              <a:rPr lang="it-IT" dirty="0" err="1">
                <a:solidFill>
                  <a:srgbClr val="1A1A1A"/>
                </a:solidFill>
                <a:effectLst/>
                <a:latin typeface="Helvetica" pitchFamily="2" charset="0"/>
              </a:rPr>
              <a:t>file.txt</a:t>
            </a:r>
            <a:endParaRPr lang="it-IT" dirty="0">
              <a:solidFill>
                <a:srgbClr val="1A1A1A"/>
              </a:solidFill>
              <a:effectLst/>
              <a:latin typeface="Helvetica" pitchFamily="2" charset="0"/>
            </a:endParaRPr>
          </a:p>
          <a:p>
            <a:r>
              <a:rPr lang="it-IT" dirty="0" err="1">
                <a:solidFill>
                  <a:srgbClr val="1A1A1A"/>
                </a:solidFill>
                <a:effectLst/>
                <a:latin typeface="Helvetica" pitchFamily="2" charset="0"/>
              </a:rPr>
              <a:t>Path</a:t>
            </a:r>
            <a:r>
              <a:rPr lang="it-IT" dirty="0">
                <a:solidFill>
                  <a:srgbClr val="1A1A1A"/>
                </a:solidFill>
                <a:effectLst/>
                <a:latin typeface="Helvetica" pitchFamily="2" charset="0"/>
              </a:rPr>
              <a:t> relativo: mezzina/</a:t>
            </a:r>
            <a:r>
              <a:rPr lang="it-IT" dirty="0" err="1">
                <a:solidFill>
                  <a:srgbClr val="1A1A1A"/>
                </a:solidFill>
                <a:effectLst/>
                <a:latin typeface="Helvetica" pitchFamily="2" charset="0"/>
              </a:rPr>
              <a:t>file.txt</a:t>
            </a:r>
            <a:endParaRPr lang="it-IT" dirty="0">
              <a:solidFill>
                <a:srgbClr val="1A1A1A"/>
              </a:solidFill>
              <a:effectLst/>
              <a:latin typeface="Helvetica" pitchFamily="2" charset="0"/>
            </a:endParaRPr>
          </a:p>
        </p:txBody>
      </p:sp>
      <p:sp>
        <p:nvSpPr>
          <p:cNvPr id="9" name="CasellaDiTesto 8">
            <a:extLst>
              <a:ext uri="{FF2B5EF4-FFF2-40B4-BE49-F238E27FC236}">
                <a16:creationId xmlns:a16="http://schemas.microsoft.com/office/drawing/2014/main" id="{9BBE7E37-6EBE-B70D-3F3E-1B61CABF6EC9}"/>
              </a:ext>
            </a:extLst>
          </p:cNvPr>
          <p:cNvSpPr txBox="1"/>
          <p:nvPr/>
        </p:nvSpPr>
        <p:spPr>
          <a:xfrm>
            <a:off x="677334" y="4188599"/>
            <a:ext cx="8892551" cy="1754326"/>
          </a:xfrm>
          <a:prstGeom prst="rect">
            <a:avLst/>
          </a:prstGeom>
          <a:noFill/>
        </p:spPr>
        <p:txBody>
          <a:bodyPr wrap="square">
            <a:spAutoFit/>
          </a:bodyPr>
          <a:lstStyle/>
          <a:p>
            <a:pPr>
              <a:buNone/>
            </a:pPr>
            <a:r>
              <a:rPr lang="it-IT" dirty="0">
                <a:solidFill>
                  <a:srgbClr val="000000"/>
                </a:solidFill>
                <a:effectLst/>
                <a:latin typeface="Helvetica" pitchFamily="2" charset="0"/>
              </a:rPr>
              <a:t>Nella costruzione dei percorsi possiamo utilizzare due “cartelle virtuali”</a:t>
            </a:r>
          </a:p>
          <a:p>
            <a:pPr>
              <a:buNone/>
            </a:pPr>
            <a:r>
              <a:rPr lang="it-IT" dirty="0">
                <a:solidFill>
                  <a:srgbClr val="000000"/>
                </a:solidFill>
                <a:effectLst/>
                <a:latin typeface="Helvetica" pitchFamily="2" charset="0"/>
              </a:rPr>
              <a:t>che esistono in ogni directory:</a:t>
            </a:r>
          </a:p>
          <a:p>
            <a:pPr>
              <a:buNone/>
            </a:pPr>
            <a:r>
              <a:rPr lang="it-IT" dirty="0">
                <a:solidFill>
                  <a:srgbClr val="000000"/>
                </a:solidFill>
                <a:effectLst/>
                <a:latin typeface="Helvetica" pitchFamily="2" charset="0"/>
              </a:rPr>
              <a:t>la cartella </a:t>
            </a:r>
            <a:r>
              <a:rPr lang="it-IT" dirty="0">
                <a:solidFill>
                  <a:srgbClr val="261CA3"/>
                </a:solidFill>
                <a:effectLst/>
                <a:latin typeface="Helvetica" pitchFamily="2" charset="0"/>
              </a:rPr>
              <a:t>. </a:t>
            </a:r>
            <a:r>
              <a:rPr lang="it-IT" dirty="0">
                <a:solidFill>
                  <a:srgbClr val="000000"/>
                </a:solidFill>
                <a:effectLst/>
                <a:latin typeface="Helvetica" pitchFamily="2" charset="0"/>
              </a:rPr>
              <a:t>: indica la cartella stessa (“auto-</a:t>
            </a:r>
            <a:r>
              <a:rPr lang="it-IT" dirty="0" err="1">
                <a:solidFill>
                  <a:srgbClr val="000000"/>
                </a:solidFill>
                <a:effectLst/>
                <a:latin typeface="Helvetica" pitchFamily="2" charset="0"/>
              </a:rPr>
              <a:t>referenziamento</a:t>
            </a:r>
            <a:r>
              <a:rPr lang="it-IT" dirty="0">
                <a:solidFill>
                  <a:srgbClr val="000000"/>
                </a:solidFill>
                <a:effectLst/>
                <a:latin typeface="Helvetica" pitchFamily="2" charset="0"/>
              </a:rPr>
              <a:t>”);</a:t>
            </a:r>
          </a:p>
          <a:p>
            <a:pPr>
              <a:buNone/>
            </a:pPr>
            <a:r>
              <a:rPr lang="it-IT" dirty="0">
                <a:solidFill>
                  <a:srgbClr val="000000"/>
                </a:solidFill>
                <a:effectLst/>
                <a:latin typeface="Helvetica" pitchFamily="2" charset="0"/>
              </a:rPr>
              <a:t>la cartella </a:t>
            </a:r>
            <a:r>
              <a:rPr lang="it-IT" dirty="0">
                <a:solidFill>
                  <a:srgbClr val="261CA3"/>
                </a:solidFill>
                <a:effectLst/>
                <a:latin typeface="Helvetica" pitchFamily="2" charset="0"/>
              </a:rPr>
              <a:t>.. </a:t>
            </a:r>
            <a:r>
              <a:rPr lang="it-IT" dirty="0">
                <a:solidFill>
                  <a:srgbClr val="000000"/>
                </a:solidFill>
                <a:effectLst/>
                <a:latin typeface="Helvetica" pitchFamily="2" charset="0"/>
              </a:rPr>
              <a:t>: indica la cartella genitore.</a:t>
            </a:r>
          </a:p>
          <a:p>
            <a:pPr>
              <a:buNone/>
            </a:pPr>
            <a:r>
              <a:rPr lang="it-IT" dirty="0">
                <a:solidFill>
                  <a:srgbClr val="000000"/>
                </a:solidFill>
                <a:effectLst/>
                <a:latin typeface="Helvetica" pitchFamily="2" charset="0"/>
              </a:rPr>
              <a:t>La cartella speciale</a:t>
            </a:r>
            <a:r>
              <a:rPr lang="it-IT" dirty="0">
                <a:solidFill>
                  <a:srgbClr val="261CA3"/>
                </a:solidFill>
                <a:effectLst/>
                <a:latin typeface="Helvetica" pitchFamily="2" charset="0"/>
              </a:rPr>
              <a:t>.. </a:t>
            </a:r>
            <a:r>
              <a:rPr lang="it-IT" dirty="0">
                <a:solidFill>
                  <a:srgbClr val="000000"/>
                </a:solidFill>
                <a:effectLst/>
                <a:latin typeface="Helvetica" pitchFamily="2" charset="0"/>
              </a:rPr>
              <a:t>risulter</a:t>
            </a:r>
            <a:r>
              <a:rPr lang="it-IT" dirty="0">
                <a:solidFill>
                  <a:srgbClr val="000000"/>
                </a:solidFill>
                <a:latin typeface="Helvetica" pitchFamily="2" charset="0"/>
              </a:rPr>
              <a:t>à</a:t>
            </a:r>
            <a:r>
              <a:rPr lang="it-IT" dirty="0">
                <a:solidFill>
                  <a:srgbClr val="000000"/>
                </a:solidFill>
                <a:effectLst/>
                <a:latin typeface="Helvetica" pitchFamily="2" charset="0"/>
              </a:rPr>
              <a:t> molto utile per navigare all’interno del</a:t>
            </a:r>
          </a:p>
          <a:p>
            <a:r>
              <a:rPr lang="it-IT" dirty="0">
                <a:solidFill>
                  <a:srgbClr val="000000"/>
                </a:solidFill>
                <a:effectLst/>
                <a:latin typeface="Helvetica" pitchFamily="2" charset="0"/>
              </a:rPr>
              <a:t>nostro filesystem.</a:t>
            </a:r>
          </a:p>
        </p:txBody>
      </p:sp>
    </p:spTree>
    <p:extLst>
      <p:ext uri="{BB962C8B-B14F-4D97-AF65-F5344CB8AC3E}">
        <p14:creationId xmlns:p14="http://schemas.microsoft.com/office/powerpoint/2010/main" val="1539671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CC40FDE-CB16-1B6F-846E-C1097692A769}"/>
              </a:ext>
            </a:extLst>
          </p:cNvPr>
          <p:cNvSpPr>
            <a:spLocks noGrp="1"/>
          </p:cNvSpPr>
          <p:nvPr>
            <p:ph type="title"/>
          </p:nvPr>
        </p:nvSpPr>
        <p:spPr/>
        <p:txBody>
          <a:bodyPr/>
          <a:lstStyle/>
          <a:p>
            <a:r>
              <a:rPr lang="it-IT" dirty="0" err="1"/>
              <a:t>Path</a:t>
            </a:r>
            <a:r>
              <a:rPr lang="it-IT" dirty="0"/>
              <a:t> (5)</a:t>
            </a:r>
          </a:p>
        </p:txBody>
      </p:sp>
      <p:pic>
        <p:nvPicPr>
          <p:cNvPr id="4" name="Immagine 3">
            <a:extLst>
              <a:ext uri="{FF2B5EF4-FFF2-40B4-BE49-F238E27FC236}">
                <a16:creationId xmlns:a16="http://schemas.microsoft.com/office/drawing/2014/main" id="{5BD13D1A-7F3C-E3E2-0AAB-44DAD688A037}"/>
              </a:ext>
            </a:extLst>
          </p:cNvPr>
          <p:cNvPicPr>
            <a:picLocks noChangeAspect="1"/>
          </p:cNvPicPr>
          <p:nvPr/>
        </p:nvPicPr>
        <p:blipFill>
          <a:blip r:embed="rId2"/>
          <a:stretch>
            <a:fillRect/>
          </a:stretch>
        </p:blipFill>
        <p:spPr>
          <a:xfrm>
            <a:off x="677334" y="1460500"/>
            <a:ext cx="6604000" cy="4787900"/>
          </a:xfrm>
          <a:prstGeom prst="rect">
            <a:avLst/>
          </a:prstGeom>
        </p:spPr>
      </p:pic>
    </p:spTree>
    <p:extLst>
      <p:ext uri="{BB962C8B-B14F-4D97-AF65-F5344CB8AC3E}">
        <p14:creationId xmlns:p14="http://schemas.microsoft.com/office/powerpoint/2010/main" val="991092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4308FF1-CF5A-6FC0-2C5B-530F122923B1}"/>
              </a:ext>
            </a:extLst>
          </p:cNvPr>
          <p:cNvSpPr>
            <a:spLocks noGrp="1"/>
          </p:cNvSpPr>
          <p:nvPr>
            <p:ph type="title"/>
          </p:nvPr>
        </p:nvSpPr>
        <p:spPr/>
        <p:txBody>
          <a:bodyPr/>
          <a:lstStyle/>
          <a:p>
            <a:r>
              <a:rPr lang="it-IT" dirty="0"/>
              <a:t>File Speciali</a:t>
            </a:r>
          </a:p>
        </p:txBody>
      </p:sp>
      <p:sp>
        <p:nvSpPr>
          <p:cNvPr id="3" name="Segnaposto contenuto 2">
            <a:extLst>
              <a:ext uri="{FF2B5EF4-FFF2-40B4-BE49-F238E27FC236}">
                <a16:creationId xmlns:a16="http://schemas.microsoft.com/office/drawing/2014/main" id="{D95A72E7-097D-3122-6F35-44FE3B2E89EA}"/>
              </a:ext>
            </a:extLst>
          </p:cNvPr>
          <p:cNvSpPr>
            <a:spLocks noGrp="1"/>
          </p:cNvSpPr>
          <p:nvPr>
            <p:ph idx="1"/>
          </p:nvPr>
        </p:nvSpPr>
        <p:spPr>
          <a:xfrm>
            <a:off x="677334" y="1429407"/>
            <a:ext cx="8596668" cy="5276193"/>
          </a:xfrm>
        </p:spPr>
        <p:txBody>
          <a:bodyPr/>
          <a:lstStyle/>
          <a:p>
            <a:r>
              <a:rPr lang="it-IT" dirty="0"/>
              <a:t>(Devices Files) </a:t>
            </a:r>
            <a:br>
              <a:rPr lang="it-IT" dirty="0"/>
            </a:br>
            <a:r>
              <a:rPr lang="it-IT" dirty="0"/>
              <a:t>I </a:t>
            </a:r>
            <a:r>
              <a:rPr lang="it-IT" i="1" dirty="0"/>
              <a:t>file di dispositivo</a:t>
            </a:r>
            <a:r>
              <a:rPr lang="it-IT" dirty="0"/>
              <a:t> sono file speciali che rappresentano le periferiche del sistema; attraverso di essi il sistema operativo e i processi possono interagire con l’hardware usando le stesse primitive di I/O usate per i file ordinari.</a:t>
            </a:r>
          </a:p>
          <a:p>
            <a:r>
              <a:rPr lang="it-IT" dirty="0"/>
              <a:t>Risiedono tipicamente nella directory </a:t>
            </a:r>
            <a:r>
              <a:rPr lang="it-IT" b="1" dirty="0"/>
              <a:t>/</a:t>
            </a:r>
            <a:r>
              <a:rPr lang="it-IT" b="1" dirty="0" err="1"/>
              <a:t>dev</a:t>
            </a:r>
            <a:r>
              <a:rPr lang="it-IT" b="1" dirty="0"/>
              <a:t>/</a:t>
            </a:r>
            <a:r>
              <a:rPr lang="it-IT" dirty="0"/>
              <a:t>.</a:t>
            </a:r>
          </a:p>
          <a:p>
            <a:r>
              <a:rPr lang="it-IT" b="1" dirty="0"/>
              <a:t>Device a caratteri</a:t>
            </a:r>
            <a:r>
              <a:rPr lang="it-IT" dirty="0"/>
              <a:t> (c):</a:t>
            </a:r>
            <a:br>
              <a:rPr lang="it-IT" dirty="0"/>
            </a:br>
            <a:r>
              <a:rPr lang="it-IT" dirty="0"/>
              <a:t>Trasferimento sequenziale, un carattere alla volta.</a:t>
            </a:r>
            <a:br>
              <a:rPr lang="it-IT" dirty="0"/>
            </a:br>
            <a:r>
              <a:rPr lang="it-IT" dirty="0"/>
              <a:t>Esempi: tastiera (/</a:t>
            </a:r>
            <a:r>
              <a:rPr lang="it-IT" dirty="0" err="1"/>
              <a:t>dev</a:t>
            </a:r>
            <a:r>
              <a:rPr lang="it-IT" dirty="0"/>
              <a:t>/</a:t>
            </a:r>
            <a:r>
              <a:rPr lang="it-IT" dirty="0" err="1"/>
              <a:t>tty</a:t>
            </a:r>
            <a:r>
              <a:rPr lang="it-IT" dirty="0"/>
              <a:t>), stampante (/</a:t>
            </a:r>
            <a:r>
              <a:rPr lang="it-IT" dirty="0" err="1"/>
              <a:t>dev</a:t>
            </a:r>
            <a:r>
              <a:rPr lang="it-IT" dirty="0"/>
              <a:t>/lp0), scheda audio legacy (/</a:t>
            </a:r>
            <a:r>
              <a:rPr lang="it-IT" dirty="0" err="1"/>
              <a:t>dev</a:t>
            </a:r>
            <a:r>
              <a:rPr lang="it-IT" dirty="0"/>
              <a:t>/</a:t>
            </a:r>
            <a:r>
              <a:rPr lang="it-IT" dirty="0" err="1"/>
              <a:t>dsp</a:t>
            </a:r>
            <a:r>
              <a:rPr lang="it-IT" dirty="0"/>
              <a:t>).</a:t>
            </a:r>
          </a:p>
          <a:p>
            <a:r>
              <a:rPr lang="it-IT" b="1" dirty="0"/>
              <a:t>Device a blocchi</a:t>
            </a:r>
            <a:r>
              <a:rPr lang="it-IT" dirty="0"/>
              <a:t> (b):</a:t>
            </a:r>
            <a:br>
              <a:rPr lang="it-IT" dirty="0"/>
            </a:br>
            <a:r>
              <a:rPr lang="it-IT" dirty="0"/>
              <a:t>Accesso casuale basato su blocchi (es. 512 B, 4 </a:t>
            </a:r>
            <a:r>
              <a:rPr lang="it-IT" dirty="0" err="1"/>
              <a:t>KiB</a:t>
            </a:r>
            <a:r>
              <a:rPr lang="it-IT" dirty="0"/>
              <a:t>).</a:t>
            </a:r>
            <a:br>
              <a:rPr lang="it-IT" dirty="0"/>
            </a:br>
            <a:r>
              <a:rPr lang="it-IT" dirty="0"/>
              <a:t>Esempi: dischi SATA (/</a:t>
            </a:r>
            <a:r>
              <a:rPr lang="it-IT" dirty="0" err="1"/>
              <a:t>dev</a:t>
            </a:r>
            <a:r>
              <a:rPr lang="it-IT" dirty="0"/>
              <a:t>/</a:t>
            </a:r>
            <a:r>
              <a:rPr lang="it-IT" dirty="0" err="1"/>
              <a:t>sda</a:t>
            </a:r>
            <a:r>
              <a:rPr lang="it-IT" dirty="0"/>
              <a:t>, /</a:t>
            </a:r>
            <a:r>
              <a:rPr lang="it-IT" dirty="0" err="1"/>
              <a:t>dev</a:t>
            </a:r>
            <a:r>
              <a:rPr lang="it-IT" dirty="0"/>
              <a:t>/</a:t>
            </a:r>
            <a:r>
              <a:rPr lang="it-IT" dirty="0" err="1"/>
              <a:t>sdb</a:t>
            </a:r>
            <a:r>
              <a:rPr lang="it-IT" dirty="0"/>
              <a:t>), partizioni (/</a:t>
            </a:r>
            <a:r>
              <a:rPr lang="it-IT" dirty="0" err="1"/>
              <a:t>dev</a:t>
            </a:r>
            <a:r>
              <a:rPr lang="it-IT" dirty="0"/>
              <a:t>/sda1, /</a:t>
            </a:r>
            <a:r>
              <a:rPr lang="it-IT" dirty="0" err="1"/>
              <a:t>dev</a:t>
            </a:r>
            <a:r>
              <a:rPr lang="it-IT" dirty="0"/>
              <a:t>/sda2), unità ottiche (/</a:t>
            </a:r>
            <a:r>
              <a:rPr lang="it-IT" dirty="0" err="1"/>
              <a:t>dev</a:t>
            </a:r>
            <a:r>
              <a:rPr lang="it-IT" dirty="0"/>
              <a:t>/sr0).</a:t>
            </a:r>
          </a:p>
          <a:p>
            <a:endParaRPr lang="it-IT" dirty="0"/>
          </a:p>
        </p:txBody>
      </p:sp>
    </p:spTree>
    <p:extLst>
      <p:ext uri="{BB962C8B-B14F-4D97-AF65-F5344CB8AC3E}">
        <p14:creationId xmlns:p14="http://schemas.microsoft.com/office/powerpoint/2010/main" val="1102461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A68DA9-6312-E5AC-5974-FEFB6C4E0012}"/>
              </a:ext>
            </a:extLst>
          </p:cNvPr>
          <p:cNvSpPr>
            <a:spLocks noGrp="1"/>
          </p:cNvSpPr>
          <p:nvPr>
            <p:ph type="title"/>
          </p:nvPr>
        </p:nvSpPr>
        <p:spPr/>
        <p:txBody>
          <a:bodyPr>
            <a:normAutofit fontScale="90000"/>
          </a:bodyPr>
          <a:lstStyle/>
          <a:p>
            <a:r>
              <a:rPr lang="it-IT" b="1" dirty="0"/>
              <a:t>Filesystem multipli e montaggio in UNIX</a:t>
            </a:r>
            <a:br>
              <a:rPr lang="it-IT" dirty="0"/>
            </a:br>
            <a:endParaRPr lang="it-IT" dirty="0"/>
          </a:p>
        </p:txBody>
      </p:sp>
      <p:sp>
        <p:nvSpPr>
          <p:cNvPr id="3" name="Segnaposto contenuto 2">
            <a:extLst>
              <a:ext uri="{FF2B5EF4-FFF2-40B4-BE49-F238E27FC236}">
                <a16:creationId xmlns:a16="http://schemas.microsoft.com/office/drawing/2014/main" id="{BA3AA288-5AAB-82E7-31F5-EF3F7AE9328B}"/>
              </a:ext>
            </a:extLst>
          </p:cNvPr>
          <p:cNvSpPr>
            <a:spLocks noGrp="1"/>
          </p:cNvSpPr>
          <p:nvPr>
            <p:ph idx="1"/>
          </p:nvPr>
        </p:nvSpPr>
        <p:spPr>
          <a:xfrm>
            <a:off x="205845" y="1270000"/>
            <a:ext cx="6623579" cy="5118538"/>
          </a:xfrm>
        </p:spPr>
        <p:txBody>
          <a:bodyPr>
            <a:normAutofit fontScale="85000" lnSpcReduction="20000"/>
          </a:bodyPr>
          <a:lstStyle/>
          <a:p>
            <a:r>
              <a:rPr lang="it-IT" dirty="0"/>
              <a:t>In un sistema UNIX possono coesistere molti filesystem:</a:t>
            </a:r>
          </a:p>
          <a:p>
            <a:pPr lvl="1"/>
            <a:r>
              <a:rPr lang="it-IT" dirty="0"/>
              <a:t>Ogni partizione del disco ha il proprio filesystem.</a:t>
            </a:r>
          </a:p>
          <a:p>
            <a:pPr lvl="1"/>
            <a:r>
              <a:rPr lang="it-IT" dirty="0"/>
              <a:t>Anche dispositivi rimovibili (CD-ROM, USB) hanno filesystem separati.</a:t>
            </a:r>
          </a:p>
          <a:p>
            <a:r>
              <a:rPr lang="it-IT" b="1" dirty="0"/>
              <a:t>Windows vs UNIX:</a:t>
            </a:r>
            <a:endParaRPr lang="it-IT" dirty="0"/>
          </a:p>
          <a:p>
            <a:pPr lvl="1"/>
            <a:r>
              <a:rPr lang="it-IT" dirty="0"/>
              <a:t>In MS-DOS/Windows ogni filesystem ha una lettera identificativa (es. C:, D:).</a:t>
            </a:r>
          </a:p>
          <a:p>
            <a:pPr lvl="1"/>
            <a:r>
              <a:rPr lang="it-IT" dirty="0"/>
              <a:t>In UNIX si evita questo approccio: i filesystem vengono </a:t>
            </a:r>
            <a:r>
              <a:rPr lang="it-IT" b="1" dirty="0"/>
              <a:t>montati</a:t>
            </a:r>
            <a:r>
              <a:rPr lang="it-IT" dirty="0"/>
              <a:t> in un'unica gerarchia.</a:t>
            </a:r>
          </a:p>
          <a:p>
            <a:r>
              <a:rPr lang="it-IT" dirty="0"/>
              <a:t>Esiste un </a:t>
            </a:r>
            <a:r>
              <a:rPr lang="it-IT" b="1" dirty="0"/>
              <a:t>filesystem principale</a:t>
            </a:r>
            <a:r>
              <a:rPr lang="it-IT" dirty="0"/>
              <a:t>, quello da cui viene avviato il sistema, e la sua radice (/) rappresenta la </a:t>
            </a:r>
            <a:r>
              <a:rPr lang="it-IT" b="1" dirty="0"/>
              <a:t>root del sistema</a:t>
            </a:r>
            <a:r>
              <a:rPr lang="it-IT" dirty="0"/>
              <a:t>.</a:t>
            </a:r>
          </a:p>
          <a:p>
            <a:pPr lvl="1"/>
            <a:r>
              <a:rPr lang="it-IT" dirty="0"/>
              <a:t>I filesystem secondari vengono montati su directory specifiche all’interno di questa gerarchia.</a:t>
            </a:r>
          </a:p>
          <a:p>
            <a:pPr lvl="1"/>
            <a:r>
              <a:rPr lang="it-IT" dirty="0"/>
              <a:t>Questo crea un </a:t>
            </a:r>
            <a:r>
              <a:rPr lang="it-IT" b="1" dirty="0"/>
              <a:t>unico grande albero</a:t>
            </a:r>
            <a:r>
              <a:rPr lang="it-IT" dirty="0"/>
              <a:t> in cui ogni file è accessibile tramite un </a:t>
            </a:r>
            <a:r>
              <a:rPr lang="it-IT" b="1" dirty="0" err="1"/>
              <a:t>path</a:t>
            </a:r>
            <a:r>
              <a:rPr lang="it-IT" b="1" dirty="0"/>
              <a:t> assoluto</a:t>
            </a:r>
            <a:r>
              <a:rPr lang="it-IT" dirty="0"/>
              <a:t> a partire da /.</a:t>
            </a:r>
          </a:p>
          <a:p>
            <a:r>
              <a:rPr lang="it-IT" dirty="0"/>
              <a:t>I filesystem secondari vengono solitamente montati in </a:t>
            </a:r>
            <a:r>
              <a:rPr lang="it-IT" b="1" dirty="0"/>
              <a:t>/mnt/</a:t>
            </a:r>
            <a:r>
              <a:rPr lang="it-IT" dirty="0"/>
              <a:t> o </a:t>
            </a:r>
            <a:r>
              <a:rPr lang="it-IT" b="1" dirty="0"/>
              <a:t>/media/</a:t>
            </a:r>
            <a:r>
              <a:rPr lang="it-IT" dirty="0"/>
              <a:t> (nei sistemi più recenti).</a:t>
            </a:r>
          </a:p>
          <a:p>
            <a:pPr lvl="1"/>
            <a:r>
              <a:rPr lang="it-IT" dirty="0"/>
              <a:t>Esempi:</a:t>
            </a:r>
          </a:p>
          <a:p>
            <a:pPr lvl="2"/>
            <a:r>
              <a:rPr lang="it-IT" dirty="0"/>
              <a:t>Montare un CD-ROM: /mnt/</a:t>
            </a:r>
            <a:r>
              <a:rPr lang="it-IT" dirty="0" err="1"/>
              <a:t>cdrom</a:t>
            </a:r>
            <a:endParaRPr lang="it-IT" dirty="0"/>
          </a:p>
          <a:p>
            <a:pPr lvl="2"/>
            <a:r>
              <a:rPr lang="it-IT" dirty="0"/>
              <a:t>Montare una partizione Windows: /mnt/windows</a:t>
            </a:r>
          </a:p>
          <a:p>
            <a:endParaRPr lang="it-IT" dirty="0"/>
          </a:p>
        </p:txBody>
      </p:sp>
      <p:pic>
        <p:nvPicPr>
          <p:cNvPr id="4" name="Immagine 3">
            <a:extLst>
              <a:ext uri="{FF2B5EF4-FFF2-40B4-BE49-F238E27FC236}">
                <a16:creationId xmlns:a16="http://schemas.microsoft.com/office/drawing/2014/main" id="{ADDFAFDE-3BEB-1280-96FC-027784ABD600}"/>
              </a:ext>
            </a:extLst>
          </p:cNvPr>
          <p:cNvPicPr>
            <a:picLocks noChangeAspect="1"/>
          </p:cNvPicPr>
          <p:nvPr/>
        </p:nvPicPr>
        <p:blipFill>
          <a:blip r:embed="rId2"/>
          <a:stretch>
            <a:fillRect/>
          </a:stretch>
        </p:blipFill>
        <p:spPr>
          <a:xfrm>
            <a:off x="7176448" y="2131438"/>
            <a:ext cx="4195107" cy="3395662"/>
          </a:xfrm>
          <a:prstGeom prst="rect">
            <a:avLst/>
          </a:prstGeom>
        </p:spPr>
      </p:pic>
    </p:spTree>
    <p:extLst>
      <p:ext uri="{BB962C8B-B14F-4D97-AF65-F5344CB8AC3E}">
        <p14:creationId xmlns:p14="http://schemas.microsoft.com/office/powerpoint/2010/main" val="31235035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7B7DC5-DB4C-C26E-3695-8E393739E0C5}"/>
              </a:ext>
            </a:extLst>
          </p:cNvPr>
          <p:cNvSpPr>
            <a:spLocks noGrp="1"/>
          </p:cNvSpPr>
          <p:nvPr>
            <p:ph type="title"/>
          </p:nvPr>
        </p:nvSpPr>
        <p:spPr/>
        <p:txBody>
          <a:bodyPr/>
          <a:lstStyle/>
          <a:p>
            <a:r>
              <a:rPr lang="it-IT" dirty="0"/>
              <a:t>Un tipico filesystem UNIX (1)</a:t>
            </a:r>
            <a:br>
              <a:rPr lang="it-IT" dirty="0"/>
            </a:br>
            <a:endParaRPr lang="it-IT" dirty="0"/>
          </a:p>
        </p:txBody>
      </p:sp>
      <p:sp>
        <p:nvSpPr>
          <p:cNvPr id="3" name="Segnaposto contenuto 2">
            <a:extLst>
              <a:ext uri="{FF2B5EF4-FFF2-40B4-BE49-F238E27FC236}">
                <a16:creationId xmlns:a16="http://schemas.microsoft.com/office/drawing/2014/main" id="{9F628497-C028-F785-177E-7717183634F5}"/>
              </a:ext>
            </a:extLst>
          </p:cNvPr>
          <p:cNvSpPr>
            <a:spLocks noGrp="1"/>
          </p:cNvSpPr>
          <p:nvPr>
            <p:ph idx="1"/>
          </p:nvPr>
        </p:nvSpPr>
        <p:spPr>
          <a:xfrm>
            <a:off x="504496" y="2160589"/>
            <a:ext cx="8769505" cy="3880773"/>
          </a:xfrm>
        </p:spPr>
        <p:txBody>
          <a:bodyPr>
            <a:normAutofit/>
          </a:bodyPr>
          <a:lstStyle/>
          <a:p>
            <a:r>
              <a:rPr lang="it-IT" b="1" dirty="0"/>
              <a:t>/home/</a:t>
            </a:r>
            <a:r>
              <a:rPr lang="it-IT" dirty="0"/>
              <a:t>:</a:t>
            </a:r>
          </a:p>
          <a:p>
            <a:pPr lvl="1"/>
            <a:r>
              <a:rPr lang="it-IT" dirty="0"/>
              <a:t>Directory personali degli utenti.</a:t>
            </a:r>
          </a:p>
          <a:p>
            <a:pPr lvl="1"/>
            <a:r>
              <a:rPr lang="it-IT" dirty="0"/>
              <a:t>Ogni utente ha una propria directory (/home/</a:t>
            </a:r>
            <a:r>
              <a:rPr lang="it-IT" dirty="0" err="1"/>
              <a:t>nome_utente</a:t>
            </a:r>
            <a:r>
              <a:rPr lang="it-IT" dirty="0"/>
              <a:t>) per dati e configurazioni.</a:t>
            </a:r>
          </a:p>
          <a:p>
            <a:r>
              <a:rPr lang="it-IT" b="1" dirty="0"/>
              <a:t>/</a:t>
            </a:r>
            <a:r>
              <a:rPr lang="it-IT" b="1" dirty="0" err="1"/>
              <a:t>etc</a:t>
            </a:r>
            <a:r>
              <a:rPr lang="it-IT" b="1" dirty="0"/>
              <a:t>/</a:t>
            </a:r>
            <a:r>
              <a:rPr lang="it-IT" dirty="0"/>
              <a:t>:</a:t>
            </a:r>
          </a:p>
          <a:p>
            <a:pPr lvl="1"/>
            <a:r>
              <a:rPr lang="it-IT" dirty="0"/>
              <a:t>Contiene file di configurazione del sistema e dei servizi.</a:t>
            </a:r>
          </a:p>
          <a:p>
            <a:pPr lvl="1"/>
            <a:r>
              <a:rPr lang="it-IT" dirty="0"/>
              <a:t>Include anche gli script di avvio.</a:t>
            </a:r>
          </a:p>
          <a:p>
            <a:r>
              <a:rPr lang="it-IT" b="1" dirty="0"/>
              <a:t>/bin/</a:t>
            </a:r>
            <a:r>
              <a:rPr lang="it-IT" dirty="0"/>
              <a:t>:</a:t>
            </a:r>
          </a:p>
          <a:p>
            <a:pPr lvl="1"/>
            <a:r>
              <a:rPr lang="it-IT" dirty="0"/>
              <a:t>Contiene i binari eseguibili delle utility di base disponibili a tutti gli utenti.</a:t>
            </a:r>
          </a:p>
          <a:p>
            <a:endParaRPr lang="it-IT" dirty="0"/>
          </a:p>
        </p:txBody>
      </p:sp>
    </p:spTree>
    <p:extLst>
      <p:ext uri="{BB962C8B-B14F-4D97-AF65-F5344CB8AC3E}">
        <p14:creationId xmlns:p14="http://schemas.microsoft.com/office/powerpoint/2010/main" val="262032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CCC0E3-4D3B-613D-EE62-9A9BE6649C45}"/>
              </a:ext>
            </a:extLst>
          </p:cNvPr>
          <p:cNvSpPr>
            <a:spLocks noGrp="1"/>
          </p:cNvSpPr>
          <p:nvPr>
            <p:ph type="title"/>
          </p:nvPr>
        </p:nvSpPr>
        <p:spPr/>
        <p:txBody>
          <a:bodyPr/>
          <a:lstStyle/>
          <a:p>
            <a:r>
              <a:rPr lang="it-IT" dirty="0"/>
              <a:t>Un tipico filesystem UNIX (2)</a:t>
            </a:r>
            <a:br>
              <a:rPr lang="it-IT" dirty="0"/>
            </a:br>
            <a:endParaRPr lang="it-IT" dirty="0"/>
          </a:p>
        </p:txBody>
      </p:sp>
      <p:sp>
        <p:nvSpPr>
          <p:cNvPr id="3" name="Segnaposto contenuto 2">
            <a:extLst>
              <a:ext uri="{FF2B5EF4-FFF2-40B4-BE49-F238E27FC236}">
                <a16:creationId xmlns:a16="http://schemas.microsoft.com/office/drawing/2014/main" id="{8791856E-E83A-9DDF-8D1A-E658994B6DCB}"/>
              </a:ext>
            </a:extLst>
          </p:cNvPr>
          <p:cNvSpPr>
            <a:spLocks noGrp="1"/>
          </p:cNvSpPr>
          <p:nvPr>
            <p:ph idx="1"/>
          </p:nvPr>
        </p:nvSpPr>
        <p:spPr/>
        <p:txBody>
          <a:bodyPr>
            <a:normAutofit fontScale="92500" lnSpcReduction="20000"/>
          </a:bodyPr>
          <a:lstStyle/>
          <a:p>
            <a:r>
              <a:rPr lang="it-IT" b="1" dirty="0"/>
              <a:t>/</a:t>
            </a:r>
            <a:r>
              <a:rPr lang="it-IT" b="1" dirty="0" err="1"/>
              <a:t>sbin</a:t>
            </a:r>
            <a:r>
              <a:rPr lang="it-IT" b="1" dirty="0"/>
              <a:t>/</a:t>
            </a:r>
            <a:r>
              <a:rPr lang="it-IT" dirty="0"/>
              <a:t>:</a:t>
            </a:r>
          </a:p>
          <a:p>
            <a:pPr lvl="1"/>
            <a:r>
              <a:rPr lang="it-IT" dirty="0"/>
              <a:t>Utility di sistema per amministratori (root).</a:t>
            </a:r>
          </a:p>
          <a:p>
            <a:r>
              <a:rPr lang="it-IT" b="1" dirty="0"/>
              <a:t>/</a:t>
            </a:r>
            <a:r>
              <a:rPr lang="it-IT" b="1" dirty="0" err="1"/>
              <a:t>lib</a:t>
            </a:r>
            <a:r>
              <a:rPr lang="it-IT" b="1" dirty="0"/>
              <a:t>/</a:t>
            </a:r>
            <a:r>
              <a:rPr lang="it-IT" dirty="0"/>
              <a:t>:</a:t>
            </a:r>
          </a:p>
          <a:p>
            <a:pPr lvl="1"/>
            <a:r>
              <a:rPr lang="it-IT" dirty="0"/>
              <a:t>Librerie condivise essenziali per i programmi in /bin/ e /</a:t>
            </a:r>
            <a:r>
              <a:rPr lang="it-IT" dirty="0" err="1"/>
              <a:t>sbin</a:t>
            </a:r>
            <a:r>
              <a:rPr lang="it-IT" dirty="0"/>
              <a:t>/.</a:t>
            </a:r>
          </a:p>
          <a:p>
            <a:r>
              <a:rPr lang="it-IT" b="1" dirty="0"/>
              <a:t>/proc/</a:t>
            </a:r>
            <a:r>
              <a:rPr lang="it-IT" dirty="0"/>
              <a:t>:</a:t>
            </a:r>
          </a:p>
          <a:p>
            <a:pPr lvl="1"/>
            <a:r>
              <a:rPr lang="it-IT" dirty="0"/>
              <a:t>Filesystem virtuale che espone informazioni sui processi e sul kernel.</a:t>
            </a:r>
          </a:p>
          <a:p>
            <a:pPr lvl="1"/>
            <a:r>
              <a:rPr lang="it-IT" dirty="0"/>
              <a:t>Non occupa spazio su disco.</a:t>
            </a:r>
          </a:p>
          <a:p>
            <a:r>
              <a:rPr lang="it-IT" b="1" dirty="0"/>
              <a:t>/</a:t>
            </a:r>
            <a:r>
              <a:rPr lang="it-IT" b="1" dirty="0" err="1"/>
              <a:t>usr</a:t>
            </a:r>
            <a:r>
              <a:rPr lang="it-IT" b="1" dirty="0"/>
              <a:t>/</a:t>
            </a:r>
            <a:r>
              <a:rPr lang="it-IT" dirty="0"/>
              <a:t>:</a:t>
            </a:r>
          </a:p>
          <a:p>
            <a:pPr lvl="1"/>
            <a:r>
              <a:rPr lang="it-IT" dirty="0"/>
              <a:t>Contiene la maggior parte dei programmi e delle librerie non essenziali per l’avvio del sistema.</a:t>
            </a:r>
          </a:p>
          <a:p>
            <a:r>
              <a:rPr lang="it-IT" b="1" dirty="0"/>
              <a:t>/var/</a:t>
            </a:r>
            <a:r>
              <a:rPr lang="it-IT" dirty="0"/>
              <a:t>:</a:t>
            </a:r>
          </a:p>
          <a:p>
            <a:pPr lvl="1"/>
            <a:r>
              <a:rPr lang="it-IT" dirty="0"/>
              <a:t>File variabili come log, cache, spooler di stampa, database temporanei, ecc.</a:t>
            </a:r>
          </a:p>
          <a:p>
            <a:endParaRPr lang="it-IT" dirty="0"/>
          </a:p>
        </p:txBody>
      </p:sp>
    </p:spTree>
    <p:extLst>
      <p:ext uri="{BB962C8B-B14F-4D97-AF65-F5344CB8AC3E}">
        <p14:creationId xmlns:p14="http://schemas.microsoft.com/office/powerpoint/2010/main" val="10554465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9CDF14-6EE7-49D2-AC74-05EEF27E7D42}"/>
              </a:ext>
            </a:extLst>
          </p:cNvPr>
          <p:cNvSpPr>
            <a:spLocks noGrp="1"/>
          </p:cNvSpPr>
          <p:nvPr>
            <p:ph type="title"/>
          </p:nvPr>
        </p:nvSpPr>
        <p:spPr/>
        <p:txBody>
          <a:bodyPr/>
          <a:lstStyle/>
          <a:p>
            <a:r>
              <a:rPr lang="it-IT" dirty="0"/>
              <a:t>Comandi</a:t>
            </a:r>
          </a:p>
        </p:txBody>
      </p:sp>
      <p:sp>
        <p:nvSpPr>
          <p:cNvPr id="3" name="Segnaposto contenuto 2">
            <a:extLst>
              <a:ext uri="{FF2B5EF4-FFF2-40B4-BE49-F238E27FC236}">
                <a16:creationId xmlns:a16="http://schemas.microsoft.com/office/drawing/2014/main" id="{1C322DB9-C2E3-F284-F92A-E8A1DA4C6EC5}"/>
              </a:ext>
            </a:extLst>
          </p:cNvPr>
          <p:cNvSpPr>
            <a:spLocks noGrp="1"/>
          </p:cNvSpPr>
          <p:nvPr>
            <p:ph idx="1"/>
          </p:nvPr>
        </p:nvSpPr>
        <p:spPr>
          <a:xfrm>
            <a:off x="677334" y="1397876"/>
            <a:ext cx="8596668" cy="4992413"/>
          </a:xfrm>
        </p:spPr>
        <p:txBody>
          <a:bodyPr>
            <a:normAutofit fontScale="92500" lnSpcReduction="10000"/>
          </a:bodyPr>
          <a:lstStyle/>
          <a:p>
            <a:r>
              <a:rPr lang="it-IT" dirty="0"/>
              <a:t>I comandi eseguibili in una shell si dividono in due categorie principali:</a:t>
            </a:r>
          </a:p>
          <a:p>
            <a:r>
              <a:rPr lang="it-IT" b="1" dirty="0"/>
              <a:t>Comandi esterni:</a:t>
            </a:r>
            <a:endParaRPr lang="it-IT" dirty="0"/>
          </a:p>
          <a:p>
            <a:pPr lvl="1"/>
            <a:r>
              <a:rPr lang="it-IT" dirty="0"/>
              <a:t>Programmi indipendenti dalla shell.</a:t>
            </a:r>
          </a:p>
          <a:p>
            <a:pPr lvl="1"/>
            <a:r>
              <a:rPr lang="it-IT" dirty="0"/>
              <a:t>Risiedono nel filesystem (es. /bin/</a:t>
            </a:r>
            <a:r>
              <a:rPr lang="it-IT" dirty="0" err="1"/>
              <a:t>ls</a:t>
            </a:r>
            <a:r>
              <a:rPr lang="it-IT" dirty="0"/>
              <a:t>)</a:t>
            </a:r>
          </a:p>
          <a:p>
            <a:pPr lvl="1"/>
            <a:r>
              <a:rPr lang="it-IT" dirty="0"/>
              <a:t>Sono eseguiti creando un nuovo processo figlio.</a:t>
            </a:r>
          </a:p>
          <a:p>
            <a:pPr lvl="1"/>
            <a:r>
              <a:rPr lang="it-IT" dirty="0"/>
              <a:t>Possono essere semplici utility testuali o applicazioni complesse, anche grafiche.</a:t>
            </a:r>
          </a:p>
          <a:p>
            <a:r>
              <a:rPr lang="it-IT" b="1" dirty="0"/>
              <a:t>Comandi </a:t>
            </a:r>
            <a:r>
              <a:rPr lang="it-IT" b="1" dirty="0" err="1"/>
              <a:t>builtin</a:t>
            </a:r>
            <a:r>
              <a:rPr lang="it-IT" b="1" dirty="0"/>
              <a:t>:</a:t>
            </a:r>
            <a:endParaRPr lang="it-IT" dirty="0"/>
          </a:p>
          <a:p>
            <a:pPr lvl="1"/>
            <a:r>
              <a:rPr lang="it-IT" dirty="0"/>
              <a:t>Eseguiti direttamente dal processo della shell.</a:t>
            </a:r>
          </a:p>
          <a:p>
            <a:pPr lvl="1"/>
            <a:r>
              <a:rPr lang="it-IT" dirty="0"/>
              <a:t>Non richiedono l'invocazione di nuovi processi.</a:t>
            </a:r>
          </a:p>
          <a:p>
            <a:pPr lvl="1"/>
            <a:r>
              <a:rPr lang="it-IT" dirty="0"/>
              <a:t>Utili per gestire variabili, opzioni e comportamenti interni alla shell.</a:t>
            </a:r>
          </a:p>
          <a:p>
            <a:pPr lvl="1"/>
            <a:r>
              <a:rPr lang="it-IT" dirty="0"/>
              <a:t>Esempi: cd, </a:t>
            </a:r>
            <a:r>
              <a:rPr lang="it-IT" dirty="0" err="1"/>
              <a:t>echo</a:t>
            </a:r>
            <a:r>
              <a:rPr lang="it-IT" dirty="0"/>
              <a:t>, alias, export, exit.</a:t>
            </a:r>
          </a:p>
          <a:p>
            <a:r>
              <a:rPr lang="it-IT" dirty="0"/>
              <a:t>Vantaggi dei comandi </a:t>
            </a:r>
            <a:r>
              <a:rPr lang="it-IT" dirty="0" err="1"/>
              <a:t>builtin</a:t>
            </a:r>
            <a:r>
              <a:rPr lang="it-IT" dirty="0"/>
              <a:t>:</a:t>
            </a:r>
          </a:p>
          <a:p>
            <a:pPr lvl="1"/>
            <a:r>
              <a:rPr lang="it-IT" dirty="0"/>
              <a:t>Maggiore velocità d'esecuzione.</a:t>
            </a:r>
          </a:p>
          <a:p>
            <a:pPr lvl="1"/>
            <a:r>
              <a:rPr lang="it-IT" dirty="0"/>
              <a:t>Funzionalità direttamente integrate nell'ambiente della shell.</a:t>
            </a:r>
          </a:p>
          <a:p>
            <a:endParaRPr lang="it-IT" dirty="0"/>
          </a:p>
        </p:txBody>
      </p:sp>
    </p:spTree>
    <p:extLst>
      <p:ext uri="{BB962C8B-B14F-4D97-AF65-F5344CB8AC3E}">
        <p14:creationId xmlns:p14="http://schemas.microsoft.com/office/powerpoint/2010/main" val="3491194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9D1D0D-58DD-A616-E230-2A96F4C075B1}"/>
              </a:ext>
            </a:extLst>
          </p:cNvPr>
          <p:cNvSpPr>
            <a:spLocks noGrp="1"/>
          </p:cNvSpPr>
          <p:nvPr>
            <p:ph type="title"/>
          </p:nvPr>
        </p:nvSpPr>
        <p:spPr/>
        <p:txBody>
          <a:bodyPr/>
          <a:lstStyle/>
          <a:p>
            <a:r>
              <a:rPr lang="it-IT" dirty="0"/>
              <a:t>Info Utili</a:t>
            </a:r>
          </a:p>
        </p:txBody>
      </p:sp>
      <p:sp>
        <p:nvSpPr>
          <p:cNvPr id="3" name="Segnaposto contenuto 2">
            <a:extLst>
              <a:ext uri="{FF2B5EF4-FFF2-40B4-BE49-F238E27FC236}">
                <a16:creationId xmlns:a16="http://schemas.microsoft.com/office/drawing/2014/main" id="{BFB0D707-8DA1-938C-5961-CB2031BFD59A}"/>
              </a:ext>
            </a:extLst>
          </p:cNvPr>
          <p:cNvSpPr>
            <a:spLocks noGrp="1"/>
          </p:cNvSpPr>
          <p:nvPr>
            <p:ph idx="1"/>
          </p:nvPr>
        </p:nvSpPr>
        <p:spPr>
          <a:xfrm>
            <a:off x="677334" y="1348509"/>
            <a:ext cx="5418666" cy="5338618"/>
          </a:xfrm>
        </p:spPr>
        <p:txBody>
          <a:bodyPr>
            <a:normAutofit lnSpcReduction="10000"/>
          </a:bodyPr>
          <a:lstStyle/>
          <a:p>
            <a:r>
              <a:rPr lang="it-IT" dirty="0"/>
              <a:t>Durata Tutorato = 50 ore (entro il 31/10/2025</a:t>
            </a:r>
          </a:p>
          <a:p>
            <a:r>
              <a:rPr lang="it-IT" u="sng" dirty="0"/>
              <a:t>Gruppo Telegram per comunicazioni Immediate</a:t>
            </a:r>
          </a:p>
          <a:p>
            <a:r>
              <a:rPr lang="it-IT" dirty="0"/>
              <a:t>How To </a:t>
            </a:r>
            <a:r>
              <a:rPr lang="it-IT" dirty="0" err="1"/>
              <a:t>reach</a:t>
            </a:r>
            <a:r>
              <a:rPr lang="it-IT" dirty="0"/>
              <a:t> me?</a:t>
            </a:r>
          </a:p>
          <a:p>
            <a:pPr lvl="1"/>
            <a:r>
              <a:rPr lang="it-IT" dirty="0">
                <a:hlinkClick r:id="rId2"/>
              </a:rPr>
              <a:t>Alessio.mezzina@phd.unict.it</a:t>
            </a:r>
            <a:endParaRPr lang="it-IT" dirty="0"/>
          </a:p>
          <a:p>
            <a:r>
              <a:rPr lang="it-IT" dirty="0"/>
              <a:t>Calendario Incontri?</a:t>
            </a:r>
          </a:p>
          <a:p>
            <a:pPr lvl="1"/>
            <a:r>
              <a:rPr lang="it-IT" dirty="0"/>
              <a:t>Sarà caricato presto, si prevede di fare dopo la settimana del 02/06/2025 due incontri settimanali! (Prendiamoci 5 minuti per discutere quando vi conviene farli, per evitare sovrapposizioni) </a:t>
            </a:r>
          </a:p>
          <a:p>
            <a:r>
              <a:rPr lang="it-IT" dirty="0"/>
              <a:t>Contenuti?</a:t>
            </a:r>
          </a:p>
          <a:p>
            <a:pPr lvl="1"/>
            <a:r>
              <a:rPr lang="it-IT" dirty="0"/>
              <a:t>Primi 2-3 incontri saranno introduttivi dedicati alla shell, con qualcosa di pratico da fare, successivamente passiamo a fare quello che più vi serve (immagino esami passati di laboratorio)</a:t>
            </a:r>
          </a:p>
          <a:p>
            <a:r>
              <a:rPr lang="it-IT" dirty="0"/>
              <a:t>In base al vostro feedback andremmo a regolare quella la «difficoltà» degli argomenti che andiamo a trattare</a:t>
            </a:r>
          </a:p>
        </p:txBody>
      </p:sp>
      <p:pic>
        <p:nvPicPr>
          <p:cNvPr id="4" name="Immagine 3">
            <a:extLst>
              <a:ext uri="{FF2B5EF4-FFF2-40B4-BE49-F238E27FC236}">
                <a16:creationId xmlns:a16="http://schemas.microsoft.com/office/drawing/2014/main" id="{C2433152-926F-6B4E-F6B8-97AB93DCC003}"/>
              </a:ext>
            </a:extLst>
          </p:cNvPr>
          <p:cNvPicPr>
            <a:picLocks noChangeAspect="1"/>
          </p:cNvPicPr>
          <p:nvPr/>
        </p:nvPicPr>
        <p:blipFill>
          <a:blip r:embed="rId3"/>
          <a:stretch>
            <a:fillRect/>
          </a:stretch>
        </p:blipFill>
        <p:spPr>
          <a:xfrm>
            <a:off x="6594764" y="2331489"/>
            <a:ext cx="3178002" cy="3178002"/>
          </a:xfrm>
          <a:prstGeom prst="rect">
            <a:avLst/>
          </a:prstGeom>
          <a:effectLst>
            <a:outerShdw blurRad="50800" dist="38100" dir="2700000" algn="tl" rotWithShape="0">
              <a:prstClr val="black">
                <a:alpha val="40000"/>
              </a:prstClr>
            </a:outerShdw>
          </a:effectLst>
        </p:spPr>
      </p:pic>
      <p:cxnSp>
        <p:nvCxnSpPr>
          <p:cNvPr id="6" name="Connettore 7 5">
            <a:extLst>
              <a:ext uri="{FF2B5EF4-FFF2-40B4-BE49-F238E27FC236}">
                <a16:creationId xmlns:a16="http://schemas.microsoft.com/office/drawing/2014/main" id="{D44C985A-828E-BF41-613F-7946E252854D}"/>
              </a:ext>
            </a:extLst>
          </p:cNvPr>
          <p:cNvCxnSpPr>
            <a:cxnSpLocks/>
            <a:endCxn id="4" idx="0"/>
          </p:cNvCxnSpPr>
          <p:nvPr/>
        </p:nvCxnSpPr>
        <p:spPr>
          <a:xfrm>
            <a:off x="5994400" y="1955685"/>
            <a:ext cx="2189365" cy="37580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1744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FF85A0-72E3-9720-614D-FC8888F2B5FA}"/>
              </a:ext>
            </a:extLst>
          </p:cNvPr>
          <p:cNvSpPr>
            <a:spLocks noGrp="1"/>
          </p:cNvSpPr>
          <p:nvPr>
            <p:ph type="title"/>
          </p:nvPr>
        </p:nvSpPr>
        <p:spPr/>
        <p:txBody>
          <a:bodyPr/>
          <a:lstStyle/>
          <a:p>
            <a:r>
              <a:rPr lang="it-IT" dirty="0"/>
              <a:t>Parametri</a:t>
            </a:r>
          </a:p>
        </p:txBody>
      </p:sp>
      <p:sp>
        <p:nvSpPr>
          <p:cNvPr id="3" name="Segnaposto contenuto 2">
            <a:extLst>
              <a:ext uri="{FF2B5EF4-FFF2-40B4-BE49-F238E27FC236}">
                <a16:creationId xmlns:a16="http://schemas.microsoft.com/office/drawing/2014/main" id="{EB27F912-5810-9EE4-5559-121567D29C60}"/>
              </a:ext>
            </a:extLst>
          </p:cNvPr>
          <p:cNvSpPr>
            <a:spLocks noGrp="1"/>
          </p:cNvSpPr>
          <p:nvPr>
            <p:ph idx="1"/>
          </p:nvPr>
        </p:nvSpPr>
        <p:spPr>
          <a:xfrm>
            <a:off x="677334" y="1271753"/>
            <a:ext cx="8596668" cy="4769610"/>
          </a:xfrm>
        </p:spPr>
        <p:txBody>
          <a:bodyPr>
            <a:normAutofit fontScale="92500" lnSpcReduction="20000"/>
          </a:bodyPr>
          <a:lstStyle/>
          <a:p>
            <a:r>
              <a:rPr lang="it-IT" dirty="0"/>
              <a:t>Un comando può accettare diversi tipi di parametri, inseriti dopo il nome e separati da spazi:</a:t>
            </a:r>
          </a:p>
          <a:p>
            <a:pPr lvl="1"/>
            <a:r>
              <a:rPr lang="it-IT" b="1" dirty="0"/>
              <a:t>File:</a:t>
            </a:r>
            <a:endParaRPr lang="it-IT" dirty="0"/>
          </a:p>
          <a:p>
            <a:pPr lvl="2"/>
            <a:r>
              <a:rPr lang="it-IT" dirty="0"/>
              <a:t>Percorso assoluto o relativo a uno o più file su cui il comando opera.</a:t>
            </a:r>
          </a:p>
          <a:p>
            <a:pPr lvl="2"/>
            <a:r>
              <a:rPr lang="it-IT" dirty="0"/>
              <a:t>Esempio: </a:t>
            </a:r>
            <a:r>
              <a:rPr lang="it-IT" dirty="0" err="1"/>
              <a:t>cat</a:t>
            </a:r>
            <a:r>
              <a:rPr lang="it-IT" dirty="0"/>
              <a:t> /</a:t>
            </a:r>
            <a:r>
              <a:rPr lang="it-IT" dirty="0" err="1"/>
              <a:t>etc</a:t>
            </a:r>
            <a:r>
              <a:rPr lang="it-IT" dirty="0"/>
              <a:t>/</a:t>
            </a:r>
            <a:r>
              <a:rPr lang="it-IT" dirty="0" err="1"/>
              <a:t>passwd</a:t>
            </a:r>
            <a:endParaRPr lang="it-IT" dirty="0"/>
          </a:p>
          <a:p>
            <a:pPr lvl="1"/>
            <a:r>
              <a:rPr lang="it-IT" b="1" dirty="0"/>
              <a:t>Dati:</a:t>
            </a:r>
            <a:endParaRPr lang="it-IT" dirty="0"/>
          </a:p>
          <a:p>
            <a:pPr lvl="2"/>
            <a:r>
              <a:rPr lang="it-IT" dirty="0"/>
              <a:t>Informazioni da fornire al comando, spesso come stringhe con una formattazione specifica.</a:t>
            </a:r>
          </a:p>
          <a:p>
            <a:pPr lvl="2"/>
            <a:r>
              <a:rPr lang="it-IT" dirty="0"/>
              <a:t>Esempio: </a:t>
            </a:r>
            <a:r>
              <a:rPr lang="it-IT" dirty="0" err="1"/>
              <a:t>echo</a:t>
            </a:r>
            <a:r>
              <a:rPr lang="it-IT" dirty="0"/>
              <a:t> "Ciao mondo"</a:t>
            </a:r>
          </a:p>
          <a:p>
            <a:pPr lvl="1"/>
            <a:r>
              <a:rPr lang="it-IT" b="1" dirty="0"/>
              <a:t>Switch o opzioni:</a:t>
            </a:r>
            <a:endParaRPr lang="it-IT" dirty="0"/>
          </a:p>
          <a:p>
            <a:pPr lvl="2"/>
            <a:r>
              <a:rPr lang="it-IT" dirty="0"/>
              <a:t>Modificano il comportamento del comando.</a:t>
            </a:r>
          </a:p>
          <a:p>
            <a:pPr lvl="2"/>
            <a:r>
              <a:rPr lang="it-IT" dirty="0"/>
              <a:t>Sintassi:</a:t>
            </a:r>
          </a:p>
          <a:p>
            <a:pPr lvl="3"/>
            <a:r>
              <a:rPr lang="it-IT" dirty="0"/>
              <a:t>Forma breve: -h</a:t>
            </a:r>
          </a:p>
          <a:p>
            <a:pPr lvl="3"/>
            <a:r>
              <a:rPr lang="it-IT" dirty="0"/>
              <a:t>Forma lunga: --help</a:t>
            </a:r>
          </a:p>
          <a:p>
            <a:pPr lvl="2"/>
            <a:r>
              <a:rPr lang="it-IT" dirty="0"/>
              <a:t>Molti comandi permettono di unire più opzioni brevi: -a -b → -ab</a:t>
            </a:r>
          </a:p>
          <a:p>
            <a:r>
              <a:rPr lang="it-IT" dirty="0"/>
              <a:t>Alcuni parametri sono opzionali e indicati con parentesi quadre nella sintassi:</a:t>
            </a:r>
          </a:p>
          <a:p>
            <a:pPr lvl="1"/>
            <a:r>
              <a:rPr lang="it-IT" dirty="0"/>
              <a:t>Esempio: </a:t>
            </a:r>
            <a:r>
              <a:rPr lang="it-IT" dirty="0" err="1"/>
              <a:t>cal</a:t>
            </a:r>
            <a:r>
              <a:rPr lang="it-IT" dirty="0"/>
              <a:t> [[mese] anno]</a:t>
            </a:r>
          </a:p>
          <a:p>
            <a:endParaRPr lang="it-IT" dirty="0"/>
          </a:p>
        </p:txBody>
      </p:sp>
    </p:spTree>
    <p:extLst>
      <p:ext uri="{BB962C8B-B14F-4D97-AF65-F5344CB8AC3E}">
        <p14:creationId xmlns:p14="http://schemas.microsoft.com/office/powerpoint/2010/main" val="3010760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FFA2C3E-35B9-7BA4-82C6-66254D50A9BC}"/>
              </a:ext>
            </a:extLst>
          </p:cNvPr>
          <p:cNvSpPr>
            <a:spLocks noGrp="1"/>
          </p:cNvSpPr>
          <p:nvPr>
            <p:ph type="title"/>
          </p:nvPr>
        </p:nvSpPr>
        <p:spPr/>
        <p:txBody>
          <a:bodyPr/>
          <a:lstStyle/>
          <a:p>
            <a:r>
              <a:rPr lang="it-IT" dirty="0"/>
              <a:t>Parametri</a:t>
            </a:r>
          </a:p>
        </p:txBody>
      </p:sp>
      <p:sp>
        <p:nvSpPr>
          <p:cNvPr id="3" name="Segnaposto contenuto 2">
            <a:extLst>
              <a:ext uri="{FF2B5EF4-FFF2-40B4-BE49-F238E27FC236}">
                <a16:creationId xmlns:a16="http://schemas.microsoft.com/office/drawing/2014/main" id="{62B31FF5-93E1-9EEF-8CE5-874AF2C784BD}"/>
              </a:ext>
            </a:extLst>
          </p:cNvPr>
          <p:cNvSpPr>
            <a:spLocks noGrp="1"/>
          </p:cNvSpPr>
          <p:nvPr>
            <p:ph idx="1"/>
          </p:nvPr>
        </p:nvSpPr>
        <p:spPr>
          <a:xfrm>
            <a:off x="677334" y="1187669"/>
            <a:ext cx="8596668" cy="4853693"/>
          </a:xfrm>
        </p:spPr>
        <p:txBody>
          <a:bodyPr>
            <a:normAutofit/>
          </a:bodyPr>
          <a:lstStyle/>
          <a:p>
            <a:r>
              <a:rPr lang="it-IT" dirty="0"/>
              <a:t>I comandi UNIX offrono opzioni per mostrare informazioni utili:</a:t>
            </a:r>
          </a:p>
          <a:p>
            <a:pPr lvl="1"/>
            <a:r>
              <a:rPr lang="it-IT" dirty="0"/>
              <a:t>La maggior parte accetta -h o --help per una descrizione sintetica di uso e opzioni.</a:t>
            </a:r>
          </a:p>
          <a:p>
            <a:r>
              <a:rPr lang="it-IT" dirty="0"/>
              <a:t>Altri strumenti disponibili:</a:t>
            </a:r>
          </a:p>
          <a:p>
            <a:pPr lvl="1"/>
            <a:r>
              <a:rPr lang="it-IT" b="1" dirty="0" err="1"/>
              <a:t>apropos</a:t>
            </a:r>
            <a:r>
              <a:rPr lang="it-IT" b="1" dirty="0"/>
              <a:t> stringa</a:t>
            </a:r>
            <a:r>
              <a:rPr lang="it-IT" dirty="0"/>
              <a:t>:</a:t>
            </a:r>
          </a:p>
          <a:p>
            <a:pPr lvl="2"/>
            <a:r>
              <a:rPr lang="it-IT" dirty="0"/>
              <a:t>Cerca la stringa all’interno delle descrizioni dei comandi.</a:t>
            </a:r>
          </a:p>
          <a:p>
            <a:pPr lvl="2"/>
            <a:r>
              <a:rPr lang="it-IT" dirty="0"/>
              <a:t>Utile se non si conosce il nome preciso di un comando.</a:t>
            </a:r>
          </a:p>
          <a:p>
            <a:pPr lvl="1"/>
            <a:r>
              <a:rPr lang="it-IT" b="1" dirty="0" err="1"/>
              <a:t>whatis</a:t>
            </a:r>
            <a:r>
              <a:rPr lang="it-IT" b="1" dirty="0"/>
              <a:t> </a:t>
            </a:r>
            <a:r>
              <a:rPr lang="it-IT" b="1" dirty="0" err="1"/>
              <a:t>nome_comando</a:t>
            </a:r>
            <a:r>
              <a:rPr lang="it-IT" dirty="0"/>
              <a:t>:</a:t>
            </a:r>
          </a:p>
          <a:p>
            <a:pPr lvl="2"/>
            <a:r>
              <a:rPr lang="it-IT" dirty="0"/>
              <a:t>Mostra una breve descrizione del comando specificato.</a:t>
            </a:r>
          </a:p>
          <a:p>
            <a:pPr lvl="1"/>
            <a:r>
              <a:rPr lang="it-IT" b="1" dirty="0"/>
              <a:t>man </a:t>
            </a:r>
            <a:r>
              <a:rPr lang="it-IT" b="1" dirty="0" err="1"/>
              <a:t>nome_comando</a:t>
            </a:r>
            <a:r>
              <a:rPr lang="it-IT" dirty="0"/>
              <a:t>:</a:t>
            </a:r>
          </a:p>
          <a:p>
            <a:pPr lvl="2"/>
            <a:r>
              <a:rPr lang="it-IT" dirty="0"/>
              <a:t>Mostra il manuale dettagliato del comando, organizzato in sezioni.</a:t>
            </a:r>
          </a:p>
          <a:p>
            <a:pPr lvl="2"/>
            <a:r>
              <a:rPr lang="it-IT" dirty="0"/>
              <a:t>Permette di esplorare tutte le opzioni e i dettagli d’uso.</a:t>
            </a:r>
          </a:p>
          <a:p>
            <a:r>
              <a:rPr lang="it-IT" dirty="0"/>
              <a:t>La lingua del manuale dipende dalla configurazione del sistema.</a:t>
            </a:r>
          </a:p>
          <a:p>
            <a:endParaRPr lang="it-IT" dirty="0"/>
          </a:p>
        </p:txBody>
      </p:sp>
    </p:spTree>
    <p:extLst>
      <p:ext uri="{BB962C8B-B14F-4D97-AF65-F5344CB8AC3E}">
        <p14:creationId xmlns:p14="http://schemas.microsoft.com/office/powerpoint/2010/main" val="583218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872F1C-AA13-F65F-38BD-7D61B5261AC9}"/>
              </a:ext>
            </a:extLst>
          </p:cNvPr>
          <p:cNvSpPr>
            <a:spLocks noGrp="1"/>
          </p:cNvSpPr>
          <p:nvPr>
            <p:ph type="title"/>
          </p:nvPr>
        </p:nvSpPr>
        <p:spPr/>
        <p:txBody>
          <a:bodyPr/>
          <a:lstStyle/>
          <a:p>
            <a:r>
              <a:rPr lang="it-IT" dirty="0"/>
              <a:t>Primi Comandi - </a:t>
            </a:r>
            <a:r>
              <a:rPr lang="it-IT" dirty="0" err="1"/>
              <a:t>ls</a:t>
            </a:r>
            <a:endParaRPr lang="it-IT" dirty="0"/>
          </a:p>
        </p:txBody>
      </p:sp>
      <p:sp>
        <p:nvSpPr>
          <p:cNvPr id="3" name="Segnaposto contenuto 2">
            <a:extLst>
              <a:ext uri="{FF2B5EF4-FFF2-40B4-BE49-F238E27FC236}">
                <a16:creationId xmlns:a16="http://schemas.microsoft.com/office/drawing/2014/main" id="{765286E2-97FE-267B-AE33-39B2BF95413D}"/>
              </a:ext>
            </a:extLst>
          </p:cNvPr>
          <p:cNvSpPr>
            <a:spLocks noGrp="1"/>
          </p:cNvSpPr>
          <p:nvPr>
            <p:ph idx="1"/>
          </p:nvPr>
        </p:nvSpPr>
        <p:spPr>
          <a:xfrm>
            <a:off x="677334" y="1930401"/>
            <a:ext cx="8596668" cy="4110962"/>
          </a:xfrm>
        </p:spPr>
        <p:txBody>
          <a:bodyPr/>
          <a:lstStyle/>
          <a:p>
            <a:r>
              <a:rPr lang="it-IT" dirty="0"/>
              <a:t>Comando </a:t>
            </a:r>
            <a:r>
              <a:rPr lang="it-IT" dirty="0" err="1"/>
              <a:t>ls</a:t>
            </a:r>
            <a:r>
              <a:rPr lang="it-IT" dirty="0"/>
              <a:t> – Sintassi semplificata</a:t>
            </a:r>
          </a:p>
          <a:p>
            <a:endParaRPr lang="it-IT" dirty="0"/>
          </a:p>
          <a:p>
            <a:r>
              <a:rPr lang="it-IT" dirty="0"/>
              <a:t>-l: mostra informazioni dettagliate (permessi, proprietario, dimensioni…)</a:t>
            </a:r>
          </a:p>
          <a:p>
            <a:r>
              <a:rPr lang="it-IT" dirty="0"/>
              <a:t>-a: include file nascosti (quelli che iniziano con .)</a:t>
            </a:r>
          </a:p>
          <a:p>
            <a:r>
              <a:rPr lang="it-IT" dirty="0"/>
              <a:t>-</a:t>
            </a:r>
            <a:r>
              <a:rPr lang="it-IT" dirty="0" err="1"/>
              <a:t>R</a:t>
            </a:r>
            <a:r>
              <a:rPr lang="it-IT" dirty="0"/>
              <a:t>: esplora ricorsivamente le sottodirectory</a:t>
            </a:r>
          </a:p>
          <a:p>
            <a:r>
              <a:rPr lang="it-IT" dirty="0" err="1"/>
              <a:t>pathname</a:t>
            </a:r>
            <a:r>
              <a:rPr lang="it-IT" dirty="0"/>
              <a:t>: percorso del file o directory da elencare</a:t>
            </a:r>
          </a:p>
          <a:p>
            <a:pPr marL="0" indent="0">
              <a:buNone/>
            </a:pPr>
            <a:r>
              <a:rPr lang="it-IT" dirty="0"/>
              <a:t>Se non viene specificato alcun </a:t>
            </a:r>
            <a:r>
              <a:rPr lang="it-IT" dirty="0" err="1"/>
              <a:t>pathname</a:t>
            </a:r>
            <a:r>
              <a:rPr lang="it-IT" dirty="0"/>
              <a:t>, </a:t>
            </a:r>
            <a:r>
              <a:rPr lang="it-IT" dirty="0" err="1"/>
              <a:t>ls</a:t>
            </a:r>
            <a:r>
              <a:rPr lang="it-IT" dirty="0"/>
              <a:t> agisce sulla directory corrente. È possibile passare più percorsi separati da spazio.</a:t>
            </a:r>
          </a:p>
        </p:txBody>
      </p:sp>
      <p:pic>
        <p:nvPicPr>
          <p:cNvPr id="4" name="Immagine 3">
            <a:extLst>
              <a:ext uri="{FF2B5EF4-FFF2-40B4-BE49-F238E27FC236}">
                <a16:creationId xmlns:a16="http://schemas.microsoft.com/office/drawing/2014/main" id="{9E4A3724-2F28-6848-CB97-C8438BE12EFB}"/>
              </a:ext>
            </a:extLst>
          </p:cNvPr>
          <p:cNvPicPr>
            <a:picLocks noChangeAspect="1"/>
          </p:cNvPicPr>
          <p:nvPr/>
        </p:nvPicPr>
        <p:blipFill>
          <a:blip r:embed="rId2"/>
          <a:stretch>
            <a:fillRect/>
          </a:stretch>
        </p:blipFill>
        <p:spPr>
          <a:xfrm>
            <a:off x="4761405" y="1930400"/>
            <a:ext cx="3594100" cy="444500"/>
          </a:xfrm>
          <a:prstGeom prst="rect">
            <a:avLst/>
          </a:prstGeom>
        </p:spPr>
      </p:pic>
      <p:pic>
        <p:nvPicPr>
          <p:cNvPr id="5" name="Immagine 4">
            <a:extLst>
              <a:ext uri="{FF2B5EF4-FFF2-40B4-BE49-F238E27FC236}">
                <a16:creationId xmlns:a16="http://schemas.microsoft.com/office/drawing/2014/main" id="{88F07B2A-514A-A8FB-E981-3815B4A772A4}"/>
              </a:ext>
            </a:extLst>
          </p:cNvPr>
          <p:cNvPicPr>
            <a:picLocks noChangeAspect="1"/>
          </p:cNvPicPr>
          <p:nvPr/>
        </p:nvPicPr>
        <p:blipFill>
          <a:blip r:embed="rId3"/>
          <a:stretch>
            <a:fillRect/>
          </a:stretch>
        </p:blipFill>
        <p:spPr>
          <a:xfrm>
            <a:off x="1260918" y="5148154"/>
            <a:ext cx="7429500" cy="698500"/>
          </a:xfrm>
          <a:prstGeom prst="rect">
            <a:avLst/>
          </a:prstGeom>
        </p:spPr>
      </p:pic>
    </p:spTree>
    <p:extLst>
      <p:ext uri="{BB962C8B-B14F-4D97-AF65-F5344CB8AC3E}">
        <p14:creationId xmlns:p14="http://schemas.microsoft.com/office/powerpoint/2010/main" val="3059528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8771A94-8752-9CE2-C922-CD0250BC8AF3}"/>
              </a:ext>
            </a:extLst>
          </p:cNvPr>
          <p:cNvSpPr>
            <a:spLocks noGrp="1"/>
          </p:cNvSpPr>
          <p:nvPr>
            <p:ph type="title"/>
          </p:nvPr>
        </p:nvSpPr>
        <p:spPr/>
        <p:txBody>
          <a:bodyPr/>
          <a:lstStyle/>
          <a:p>
            <a:r>
              <a:rPr lang="it-IT" dirty="0"/>
              <a:t>Dettagli sui file (</a:t>
            </a:r>
            <a:r>
              <a:rPr lang="it-IT" dirty="0" err="1"/>
              <a:t>ls</a:t>
            </a:r>
            <a:r>
              <a:rPr lang="it-IT" dirty="0"/>
              <a:t> –l)</a:t>
            </a:r>
          </a:p>
        </p:txBody>
      </p:sp>
      <p:sp>
        <p:nvSpPr>
          <p:cNvPr id="3" name="Segnaposto contenuto 2">
            <a:extLst>
              <a:ext uri="{FF2B5EF4-FFF2-40B4-BE49-F238E27FC236}">
                <a16:creationId xmlns:a16="http://schemas.microsoft.com/office/drawing/2014/main" id="{744BB312-2495-29CF-57F1-51D70C83C761}"/>
              </a:ext>
            </a:extLst>
          </p:cNvPr>
          <p:cNvSpPr>
            <a:spLocks noGrp="1"/>
          </p:cNvSpPr>
          <p:nvPr>
            <p:ph idx="1"/>
          </p:nvPr>
        </p:nvSpPr>
        <p:spPr>
          <a:xfrm>
            <a:off x="677334" y="1229710"/>
            <a:ext cx="8596668" cy="5328745"/>
          </a:xfrm>
        </p:spPr>
        <p:txBody>
          <a:bodyPr>
            <a:normAutofit/>
          </a:bodyPr>
          <a:lstStyle/>
          <a:p>
            <a:endParaRPr lang="it-IT" dirty="0"/>
          </a:p>
          <a:p>
            <a:r>
              <a:rPr lang="it-IT" dirty="0"/>
              <a:t>Quando viene utilizzata l’opzione -l con </a:t>
            </a:r>
            <a:r>
              <a:rPr lang="it-IT" dirty="0" err="1"/>
              <a:t>ls</a:t>
            </a:r>
            <a:r>
              <a:rPr lang="it-IT" dirty="0"/>
              <a:t>, questo riporta una lista in cui</a:t>
            </a:r>
          </a:p>
          <a:p>
            <a:r>
              <a:rPr lang="it-IT" dirty="0"/>
              <a:t>per ogni riga ci sono i dettagli su un file o directory.</a:t>
            </a:r>
          </a:p>
          <a:p>
            <a:r>
              <a:rPr lang="it-IT" dirty="0"/>
              <a:t>La tipica riga potrebbe essere la seguente:</a:t>
            </a:r>
          </a:p>
          <a:p>
            <a:r>
              <a:rPr lang="it-IT" dirty="0"/>
              <a:t>-</a:t>
            </a:r>
            <a:r>
              <a:rPr lang="it-IT" dirty="0" err="1"/>
              <a:t>rwxr</a:t>
            </a:r>
            <a:r>
              <a:rPr lang="it-IT" dirty="0"/>
              <a:t>-</a:t>
            </a:r>
            <a:r>
              <a:rPr lang="it-IT" dirty="0" err="1"/>
              <a:t>xr</a:t>
            </a:r>
            <a:r>
              <a:rPr lang="it-IT" dirty="0"/>
              <a:t>-x 1 utente gruppo 5642 2005-09-20 10:12 </a:t>
            </a:r>
            <a:r>
              <a:rPr lang="it-IT" dirty="0" err="1"/>
              <a:t>script.sh</a:t>
            </a:r>
            <a:endParaRPr lang="it-IT" dirty="0"/>
          </a:p>
          <a:p>
            <a:pPr lvl="1"/>
            <a:r>
              <a:rPr lang="it-IT" dirty="0"/>
              <a:t>i permessi di accesso dell’utente, gruppo e degli altri;</a:t>
            </a:r>
          </a:p>
          <a:p>
            <a:pPr lvl="1"/>
            <a:r>
              <a:rPr lang="it-IT" dirty="0"/>
              <a:t>il numero di hard link (lo vedremo dopo);</a:t>
            </a:r>
          </a:p>
          <a:p>
            <a:pPr lvl="1"/>
            <a:r>
              <a:rPr lang="it-IT" dirty="0"/>
              <a:t>il proprietario ed il gruppo;</a:t>
            </a:r>
          </a:p>
          <a:p>
            <a:pPr lvl="1"/>
            <a:r>
              <a:rPr lang="it-IT" dirty="0"/>
              <a:t>le dimensioni del file;</a:t>
            </a:r>
          </a:p>
          <a:p>
            <a:pPr lvl="1"/>
            <a:r>
              <a:rPr lang="it-IT" dirty="0"/>
              <a:t>la data e l’ora di creazione del file;</a:t>
            </a:r>
          </a:p>
          <a:p>
            <a:pPr lvl="1"/>
            <a:r>
              <a:rPr lang="it-IT" dirty="0"/>
              <a:t>il nome del file.</a:t>
            </a:r>
          </a:p>
          <a:p>
            <a:endParaRPr lang="it-IT" dirty="0"/>
          </a:p>
          <a:p>
            <a:endParaRPr lang="it-IT" dirty="0"/>
          </a:p>
        </p:txBody>
      </p:sp>
    </p:spTree>
    <p:extLst>
      <p:ext uri="{BB962C8B-B14F-4D97-AF65-F5344CB8AC3E}">
        <p14:creationId xmlns:p14="http://schemas.microsoft.com/office/powerpoint/2010/main" val="11812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F3A5EE-A761-8AA5-1956-EB59CABB7E4D}"/>
              </a:ext>
            </a:extLst>
          </p:cNvPr>
          <p:cNvSpPr>
            <a:spLocks noGrp="1"/>
          </p:cNvSpPr>
          <p:nvPr>
            <p:ph type="title"/>
          </p:nvPr>
        </p:nvSpPr>
        <p:spPr/>
        <p:txBody>
          <a:bodyPr/>
          <a:lstStyle/>
          <a:p>
            <a:r>
              <a:rPr lang="it-IT" dirty="0"/>
              <a:t>Permessi di accesso</a:t>
            </a:r>
          </a:p>
        </p:txBody>
      </p:sp>
      <p:sp>
        <p:nvSpPr>
          <p:cNvPr id="3" name="Segnaposto contenuto 2">
            <a:extLst>
              <a:ext uri="{FF2B5EF4-FFF2-40B4-BE49-F238E27FC236}">
                <a16:creationId xmlns:a16="http://schemas.microsoft.com/office/drawing/2014/main" id="{547F5CB0-D67E-AEDA-5ACE-607C7EC6086A}"/>
              </a:ext>
            </a:extLst>
          </p:cNvPr>
          <p:cNvSpPr>
            <a:spLocks noGrp="1"/>
          </p:cNvSpPr>
          <p:nvPr>
            <p:ph idx="1"/>
          </p:nvPr>
        </p:nvSpPr>
        <p:spPr/>
        <p:txBody>
          <a:bodyPr>
            <a:normAutofit lnSpcReduction="10000"/>
          </a:bodyPr>
          <a:lstStyle/>
          <a:p>
            <a:r>
              <a:rPr lang="it-IT" dirty="0"/>
              <a:t>-</a:t>
            </a:r>
            <a:r>
              <a:rPr lang="it-IT" dirty="0" err="1"/>
              <a:t>rwxr</a:t>
            </a:r>
            <a:r>
              <a:rPr lang="it-IT" dirty="0"/>
              <a:t>-</a:t>
            </a:r>
            <a:r>
              <a:rPr lang="it-IT" dirty="0" err="1"/>
              <a:t>xr</a:t>
            </a:r>
            <a:r>
              <a:rPr lang="it-IT" dirty="0"/>
              <a:t>-x 1 utente gruppo 5642 2005-09-20 10:12 </a:t>
            </a:r>
            <a:r>
              <a:rPr lang="it-IT" dirty="0" err="1"/>
              <a:t>script.sh</a:t>
            </a:r>
            <a:r>
              <a:rPr lang="it-IT" dirty="0"/>
              <a:t> Si possono vedere come tre triple di permessi. I permessi sono quelli di:</a:t>
            </a:r>
          </a:p>
          <a:p>
            <a:pPr lvl="1"/>
            <a:r>
              <a:rPr lang="it-IT" dirty="0" err="1"/>
              <a:t>r</a:t>
            </a:r>
            <a:r>
              <a:rPr lang="it-IT" dirty="0"/>
              <a:t>: lettura;</a:t>
            </a:r>
          </a:p>
          <a:p>
            <a:pPr lvl="1"/>
            <a:r>
              <a:rPr lang="it-IT" dirty="0" err="1"/>
              <a:t>w</a:t>
            </a:r>
            <a:r>
              <a:rPr lang="it-IT" dirty="0"/>
              <a:t>: scrittura;</a:t>
            </a:r>
          </a:p>
          <a:p>
            <a:pPr lvl="1"/>
            <a:r>
              <a:rPr lang="it-IT" dirty="0"/>
              <a:t>x: esecuzione.</a:t>
            </a:r>
          </a:p>
          <a:p>
            <a:r>
              <a:rPr lang="it-IT" dirty="0"/>
              <a:t>Le triple riguardano: il proprietario del file, gli appartenenti al gruppo, tutti gli altri.</a:t>
            </a:r>
          </a:p>
          <a:p>
            <a:r>
              <a:rPr lang="it-IT" dirty="0"/>
              <a:t>Il primo carattere è destinato a contenere dei flag speciali:</a:t>
            </a:r>
          </a:p>
          <a:p>
            <a:pPr lvl="1"/>
            <a:r>
              <a:rPr lang="it-IT" dirty="0"/>
              <a:t>d: si tratta di una directory;</a:t>
            </a:r>
          </a:p>
          <a:p>
            <a:pPr lvl="1"/>
            <a:r>
              <a:rPr lang="it-IT" dirty="0"/>
              <a:t>l: si tratta di un soft link (lo vedremo dopo).</a:t>
            </a:r>
          </a:p>
          <a:p>
            <a:r>
              <a:rPr lang="it-IT" dirty="0"/>
              <a:t>Per le directory il simbolo x indica il permesso di attraversamento.</a:t>
            </a:r>
          </a:p>
          <a:p>
            <a:endParaRPr lang="it-IT" dirty="0"/>
          </a:p>
        </p:txBody>
      </p:sp>
    </p:spTree>
    <p:extLst>
      <p:ext uri="{BB962C8B-B14F-4D97-AF65-F5344CB8AC3E}">
        <p14:creationId xmlns:p14="http://schemas.microsoft.com/office/powerpoint/2010/main" val="2203394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DC4B76-76C2-DF04-6039-3CDC4AA56CF5}"/>
              </a:ext>
            </a:extLst>
          </p:cNvPr>
          <p:cNvSpPr>
            <a:spLocks noGrp="1"/>
          </p:cNvSpPr>
          <p:nvPr>
            <p:ph type="title"/>
          </p:nvPr>
        </p:nvSpPr>
        <p:spPr/>
        <p:txBody>
          <a:bodyPr/>
          <a:lstStyle/>
          <a:p>
            <a:r>
              <a:rPr lang="it-IT" dirty="0"/>
              <a:t>Esempio di LS</a:t>
            </a:r>
          </a:p>
        </p:txBody>
      </p:sp>
      <p:pic>
        <p:nvPicPr>
          <p:cNvPr id="4" name="Immagine 3">
            <a:extLst>
              <a:ext uri="{FF2B5EF4-FFF2-40B4-BE49-F238E27FC236}">
                <a16:creationId xmlns:a16="http://schemas.microsoft.com/office/drawing/2014/main" id="{D3A6E23F-B50C-3133-38D0-34A1933DB734}"/>
              </a:ext>
            </a:extLst>
          </p:cNvPr>
          <p:cNvPicPr>
            <a:picLocks noChangeAspect="1"/>
          </p:cNvPicPr>
          <p:nvPr/>
        </p:nvPicPr>
        <p:blipFill>
          <a:blip r:embed="rId2"/>
          <a:stretch>
            <a:fillRect/>
          </a:stretch>
        </p:blipFill>
        <p:spPr>
          <a:xfrm>
            <a:off x="1510128" y="1270000"/>
            <a:ext cx="6931080" cy="519603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1666010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CD0E389-AE9B-72FA-5B2E-DF70D289DE58}"/>
              </a:ext>
            </a:extLst>
          </p:cNvPr>
          <p:cNvSpPr>
            <a:spLocks noGrp="1"/>
          </p:cNvSpPr>
          <p:nvPr>
            <p:ph type="title"/>
          </p:nvPr>
        </p:nvSpPr>
        <p:spPr/>
        <p:txBody>
          <a:bodyPr/>
          <a:lstStyle/>
          <a:p>
            <a:r>
              <a:rPr lang="it-IT" dirty="0"/>
              <a:t>Metacaratteri</a:t>
            </a:r>
          </a:p>
        </p:txBody>
      </p:sp>
      <p:sp>
        <p:nvSpPr>
          <p:cNvPr id="3" name="Segnaposto contenuto 2">
            <a:extLst>
              <a:ext uri="{FF2B5EF4-FFF2-40B4-BE49-F238E27FC236}">
                <a16:creationId xmlns:a16="http://schemas.microsoft.com/office/drawing/2014/main" id="{128427FE-1711-E79A-E0F8-BF67F5730CD1}"/>
              </a:ext>
            </a:extLst>
          </p:cNvPr>
          <p:cNvSpPr>
            <a:spLocks noGrp="1"/>
          </p:cNvSpPr>
          <p:nvPr>
            <p:ph idx="1"/>
          </p:nvPr>
        </p:nvSpPr>
        <p:spPr>
          <a:xfrm>
            <a:off x="677334" y="1627267"/>
            <a:ext cx="8596668" cy="3880773"/>
          </a:xfrm>
        </p:spPr>
        <p:txBody>
          <a:bodyPr/>
          <a:lstStyle/>
          <a:p>
            <a:r>
              <a:rPr lang="it-IT" dirty="0"/>
              <a:t>Per abbreviare il nome di un file da specificare o per specificarne </a:t>
            </a:r>
            <a:r>
              <a:rPr lang="it-IT" dirty="0" err="1"/>
              <a:t>pi`u</a:t>
            </a:r>
            <a:r>
              <a:rPr lang="it-IT" dirty="0"/>
              <a:t> di uno</a:t>
            </a:r>
          </a:p>
          <a:p>
            <a:r>
              <a:rPr lang="it-IT" dirty="0"/>
              <a:t>si possono utilizzare i metacaratteri:</a:t>
            </a:r>
          </a:p>
          <a:p>
            <a:pPr lvl="1"/>
            <a:r>
              <a:rPr lang="it-IT" dirty="0"/>
              <a:t>*: rappresenta una qualunque stringa di 0 o </a:t>
            </a:r>
            <a:r>
              <a:rPr lang="it-IT" dirty="0" err="1"/>
              <a:t>pi`u</a:t>
            </a:r>
            <a:r>
              <a:rPr lang="it-IT" dirty="0"/>
              <a:t> caratteri;</a:t>
            </a:r>
          </a:p>
          <a:p>
            <a:pPr lvl="1"/>
            <a:r>
              <a:rPr lang="it-IT" dirty="0"/>
              <a:t>?: rappresenta un qualunque carattere;</a:t>
            </a:r>
          </a:p>
          <a:p>
            <a:pPr lvl="1"/>
            <a:r>
              <a:rPr lang="it-IT" dirty="0"/>
              <a:t>[ ]: singolo carattere tra quelli elencati;</a:t>
            </a:r>
          </a:p>
          <a:p>
            <a:pPr lvl="1"/>
            <a:r>
              <a:rPr lang="it-IT" dirty="0"/>
              <a:t>{ }: stringa tra quelle elencate.</a:t>
            </a:r>
          </a:p>
          <a:p>
            <a:endParaRPr lang="it-IT" dirty="0"/>
          </a:p>
        </p:txBody>
      </p:sp>
      <p:pic>
        <p:nvPicPr>
          <p:cNvPr id="4" name="Immagine 3">
            <a:extLst>
              <a:ext uri="{FF2B5EF4-FFF2-40B4-BE49-F238E27FC236}">
                <a16:creationId xmlns:a16="http://schemas.microsoft.com/office/drawing/2014/main" id="{8536D1ED-63E9-5B7F-48A7-3EEFD5DDE6E8}"/>
              </a:ext>
            </a:extLst>
          </p:cNvPr>
          <p:cNvPicPr>
            <a:picLocks noChangeAspect="1"/>
          </p:cNvPicPr>
          <p:nvPr/>
        </p:nvPicPr>
        <p:blipFill>
          <a:blip r:embed="rId2"/>
          <a:stretch>
            <a:fillRect/>
          </a:stretch>
        </p:blipFill>
        <p:spPr>
          <a:xfrm>
            <a:off x="1623676" y="4035330"/>
            <a:ext cx="6703984" cy="2213070"/>
          </a:xfrm>
          <a:prstGeom prst="rect">
            <a:avLst/>
          </a:prstGeom>
        </p:spPr>
      </p:pic>
    </p:spTree>
    <p:extLst>
      <p:ext uri="{BB962C8B-B14F-4D97-AF65-F5344CB8AC3E}">
        <p14:creationId xmlns:p14="http://schemas.microsoft.com/office/powerpoint/2010/main" val="3826740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7CEF74-11AA-4D95-FC19-082063D58ABD}"/>
              </a:ext>
            </a:extLst>
          </p:cNvPr>
          <p:cNvSpPr>
            <a:spLocks noGrp="1"/>
          </p:cNvSpPr>
          <p:nvPr>
            <p:ph type="title"/>
          </p:nvPr>
        </p:nvSpPr>
        <p:spPr/>
        <p:txBody>
          <a:bodyPr/>
          <a:lstStyle/>
          <a:p>
            <a:r>
              <a:rPr lang="it-IT" dirty="0"/>
              <a:t>Cambiare directory</a:t>
            </a:r>
          </a:p>
        </p:txBody>
      </p:sp>
      <p:sp>
        <p:nvSpPr>
          <p:cNvPr id="3" name="Segnaposto contenuto 2">
            <a:extLst>
              <a:ext uri="{FF2B5EF4-FFF2-40B4-BE49-F238E27FC236}">
                <a16:creationId xmlns:a16="http://schemas.microsoft.com/office/drawing/2014/main" id="{4A7C2234-6683-3D3F-DDD7-10FF4FF70F33}"/>
              </a:ext>
            </a:extLst>
          </p:cNvPr>
          <p:cNvSpPr>
            <a:spLocks noGrp="1"/>
          </p:cNvSpPr>
          <p:nvPr>
            <p:ph idx="1"/>
          </p:nvPr>
        </p:nvSpPr>
        <p:spPr/>
        <p:txBody>
          <a:bodyPr/>
          <a:lstStyle/>
          <a:p>
            <a:r>
              <a:rPr lang="it-IT" dirty="0"/>
              <a:t>Sintassi : cd [</a:t>
            </a:r>
            <a:r>
              <a:rPr lang="it-IT" dirty="0" err="1"/>
              <a:t>pathname</a:t>
            </a:r>
            <a:r>
              <a:rPr lang="it-IT" dirty="0"/>
              <a:t>]</a:t>
            </a:r>
          </a:p>
          <a:p>
            <a:pPr lvl="1"/>
            <a:r>
              <a:rPr lang="it-IT" dirty="0" err="1"/>
              <a:t>pathname</a:t>
            </a:r>
            <a:r>
              <a:rPr lang="it-IT" dirty="0"/>
              <a:t>: nuova directory corrente</a:t>
            </a:r>
          </a:p>
          <a:p>
            <a:r>
              <a:rPr lang="it-IT" dirty="0"/>
              <a:t>Il comando cd consente di navigare all’interno del filesystem cambiando di volta in volta la directory corrente. Se si omette il parametro </a:t>
            </a:r>
            <a:r>
              <a:rPr lang="it-IT" dirty="0" err="1"/>
              <a:t>pathname</a:t>
            </a:r>
            <a:r>
              <a:rPr lang="it-IT" dirty="0"/>
              <a:t> la directory corrente viene impostata alla home directory per l’utente attuale (in genere /home/</a:t>
            </a:r>
            <a:r>
              <a:rPr lang="it-IT" dirty="0" err="1"/>
              <a:t>nomeutente</a:t>
            </a:r>
            <a:r>
              <a:rPr lang="it-IT" dirty="0"/>
              <a:t>).</a:t>
            </a:r>
          </a:p>
          <a:p>
            <a:r>
              <a:rPr lang="it-IT" dirty="0"/>
              <a:t>Si possono usare sia i </a:t>
            </a:r>
            <a:r>
              <a:rPr lang="it-IT" dirty="0" err="1"/>
              <a:t>pathname</a:t>
            </a:r>
            <a:r>
              <a:rPr lang="it-IT" dirty="0"/>
              <a:t> assoluti che relativi, compresa l’utilissima directory virtuale...</a:t>
            </a:r>
          </a:p>
          <a:p>
            <a:endParaRPr lang="it-IT" dirty="0"/>
          </a:p>
        </p:txBody>
      </p:sp>
    </p:spTree>
    <p:extLst>
      <p:ext uri="{BB962C8B-B14F-4D97-AF65-F5344CB8AC3E}">
        <p14:creationId xmlns:p14="http://schemas.microsoft.com/office/powerpoint/2010/main" val="1920008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027177-742C-9170-1BAF-0FD43B2270FE}"/>
              </a:ext>
            </a:extLst>
          </p:cNvPr>
          <p:cNvSpPr>
            <a:spLocks noGrp="1"/>
          </p:cNvSpPr>
          <p:nvPr>
            <p:ph type="title"/>
          </p:nvPr>
        </p:nvSpPr>
        <p:spPr/>
        <p:txBody>
          <a:bodyPr/>
          <a:lstStyle/>
          <a:p>
            <a:r>
              <a:rPr lang="it-IT" dirty="0" err="1"/>
              <a:t>Pwd</a:t>
            </a:r>
            <a:r>
              <a:rPr lang="it-IT" dirty="0"/>
              <a:t> &amp; </a:t>
            </a:r>
            <a:r>
              <a:rPr lang="it-IT" dirty="0" err="1"/>
              <a:t>mkdir</a:t>
            </a:r>
            <a:endParaRPr lang="it-IT" dirty="0"/>
          </a:p>
        </p:txBody>
      </p:sp>
      <p:sp>
        <p:nvSpPr>
          <p:cNvPr id="3" name="Segnaposto contenuto 2">
            <a:extLst>
              <a:ext uri="{FF2B5EF4-FFF2-40B4-BE49-F238E27FC236}">
                <a16:creationId xmlns:a16="http://schemas.microsoft.com/office/drawing/2014/main" id="{A612C9F2-A523-8B47-F877-5FF6F65BEB16}"/>
              </a:ext>
            </a:extLst>
          </p:cNvPr>
          <p:cNvSpPr>
            <a:spLocks noGrp="1"/>
          </p:cNvSpPr>
          <p:nvPr>
            <p:ph idx="1"/>
          </p:nvPr>
        </p:nvSpPr>
        <p:spPr/>
        <p:txBody>
          <a:bodyPr>
            <a:normAutofit/>
          </a:bodyPr>
          <a:lstStyle/>
          <a:p>
            <a:r>
              <a:rPr lang="it-IT" dirty="0"/>
              <a:t>Sintassi : </a:t>
            </a:r>
            <a:r>
              <a:rPr lang="it-IT" dirty="0" err="1"/>
              <a:t>pwd</a:t>
            </a:r>
            <a:endParaRPr lang="it-IT" dirty="0"/>
          </a:p>
          <a:p>
            <a:pPr lvl="1"/>
            <a:r>
              <a:rPr lang="it-IT" dirty="0"/>
              <a:t>Il comando </a:t>
            </a:r>
            <a:r>
              <a:rPr lang="it-IT" dirty="0" err="1"/>
              <a:t>pwd</a:t>
            </a:r>
            <a:r>
              <a:rPr lang="it-IT" dirty="0"/>
              <a:t> (</a:t>
            </a:r>
            <a:r>
              <a:rPr lang="it-IT" dirty="0" err="1"/>
              <a:t>present</a:t>
            </a:r>
            <a:r>
              <a:rPr lang="it-IT" dirty="0"/>
              <a:t> working directory) permette di conoscere il </a:t>
            </a:r>
            <a:r>
              <a:rPr lang="it-IT" dirty="0" err="1"/>
              <a:t>pathname</a:t>
            </a:r>
            <a:r>
              <a:rPr lang="it-IT" dirty="0"/>
              <a:t> assoluto della directory corrente.</a:t>
            </a:r>
          </a:p>
          <a:p>
            <a:r>
              <a:rPr lang="it-IT" dirty="0"/>
              <a:t>Sintassi : </a:t>
            </a:r>
            <a:r>
              <a:rPr lang="it-IT" dirty="0" err="1"/>
              <a:t>mkdir</a:t>
            </a:r>
            <a:r>
              <a:rPr lang="it-IT" dirty="0"/>
              <a:t> [-</a:t>
            </a:r>
            <a:r>
              <a:rPr lang="it-IT" dirty="0" err="1"/>
              <a:t>p</a:t>
            </a:r>
            <a:r>
              <a:rPr lang="it-IT" dirty="0"/>
              <a:t>] </a:t>
            </a:r>
            <a:r>
              <a:rPr lang="it-IT" dirty="0" err="1"/>
              <a:t>pathname</a:t>
            </a:r>
            <a:r>
              <a:rPr lang="it-IT" dirty="0"/>
              <a:t>...</a:t>
            </a:r>
          </a:p>
          <a:p>
            <a:pPr lvl="1"/>
            <a:r>
              <a:rPr lang="it-IT" dirty="0"/>
              <a:t>-</a:t>
            </a:r>
            <a:r>
              <a:rPr lang="it-IT" dirty="0" err="1"/>
              <a:t>p</a:t>
            </a:r>
            <a:r>
              <a:rPr lang="it-IT" dirty="0"/>
              <a:t>: non genera errori se il </a:t>
            </a:r>
            <a:r>
              <a:rPr lang="it-IT" dirty="0" err="1"/>
              <a:t>pathname</a:t>
            </a:r>
            <a:r>
              <a:rPr lang="it-IT" dirty="0"/>
              <a:t> esiste già ed inoltre crea tutte le directory necessarie per creare il </a:t>
            </a:r>
            <a:r>
              <a:rPr lang="it-IT" dirty="0" err="1"/>
              <a:t>pathname</a:t>
            </a:r>
            <a:r>
              <a:rPr lang="it-IT" dirty="0"/>
              <a:t> passato</a:t>
            </a:r>
          </a:p>
          <a:p>
            <a:pPr lvl="1"/>
            <a:r>
              <a:rPr lang="it-IT" dirty="0" err="1"/>
              <a:t>pathname</a:t>
            </a:r>
            <a:r>
              <a:rPr lang="it-IT" dirty="0"/>
              <a:t>: </a:t>
            </a:r>
            <a:r>
              <a:rPr lang="it-IT" dirty="0" err="1"/>
              <a:t>pathname</a:t>
            </a:r>
            <a:r>
              <a:rPr lang="it-IT" dirty="0"/>
              <a:t> da creare</a:t>
            </a:r>
          </a:p>
          <a:p>
            <a:r>
              <a:rPr lang="it-IT" dirty="0"/>
              <a:t>Il comando </a:t>
            </a:r>
            <a:r>
              <a:rPr lang="it-IT" dirty="0" err="1"/>
              <a:t>mkdir</a:t>
            </a:r>
            <a:r>
              <a:rPr lang="it-IT" dirty="0"/>
              <a:t> modifica la struttura del filesystem creando le directory specificate mediante i parametri. E’ possibile specificare più </a:t>
            </a:r>
            <a:r>
              <a:rPr lang="it-IT" dirty="0" err="1"/>
              <a:t>pathname</a:t>
            </a:r>
            <a:r>
              <a:rPr lang="it-IT" dirty="0"/>
              <a:t> sulla stessa linea di comando, il comando verrà eseguito per ciascuno di essi.</a:t>
            </a:r>
          </a:p>
          <a:p>
            <a:endParaRPr lang="it-IT" dirty="0"/>
          </a:p>
        </p:txBody>
      </p:sp>
    </p:spTree>
    <p:extLst>
      <p:ext uri="{BB962C8B-B14F-4D97-AF65-F5344CB8AC3E}">
        <p14:creationId xmlns:p14="http://schemas.microsoft.com/office/powerpoint/2010/main" val="1286719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771446-9C9C-6647-5D64-D230E6F409E2}"/>
              </a:ext>
            </a:extLst>
          </p:cNvPr>
          <p:cNvSpPr>
            <a:spLocks noGrp="1"/>
          </p:cNvSpPr>
          <p:nvPr>
            <p:ph type="title"/>
          </p:nvPr>
        </p:nvSpPr>
        <p:spPr/>
        <p:txBody>
          <a:bodyPr/>
          <a:lstStyle/>
          <a:p>
            <a:r>
              <a:rPr lang="it-IT" dirty="0"/>
              <a:t>Cancellazione directory: </a:t>
            </a:r>
            <a:r>
              <a:rPr lang="it-IT" dirty="0" err="1"/>
              <a:t>rmdir</a:t>
            </a:r>
            <a:endParaRPr lang="it-IT" dirty="0"/>
          </a:p>
        </p:txBody>
      </p:sp>
      <p:sp>
        <p:nvSpPr>
          <p:cNvPr id="3" name="Segnaposto contenuto 2">
            <a:extLst>
              <a:ext uri="{FF2B5EF4-FFF2-40B4-BE49-F238E27FC236}">
                <a16:creationId xmlns:a16="http://schemas.microsoft.com/office/drawing/2014/main" id="{21817196-A602-4396-52CA-4D2D9A23E824}"/>
              </a:ext>
            </a:extLst>
          </p:cNvPr>
          <p:cNvSpPr>
            <a:spLocks noGrp="1"/>
          </p:cNvSpPr>
          <p:nvPr>
            <p:ph idx="1"/>
          </p:nvPr>
        </p:nvSpPr>
        <p:spPr/>
        <p:txBody>
          <a:bodyPr>
            <a:normAutofit/>
          </a:bodyPr>
          <a:lstStyle/>
          <a:p>
            <a:r>
              <a:rPr lang="it-IT" dirty="0"/>
              <a:t>Sintassi : </a:t>
            </a:r>
            <a:r>
              <a:rPr lang="it-IT" dirty="0" err="1"/>
              <a:t>rmdir</a:t>
            </a:r>
            <a:r>
              <a:rPr lang="it-IT" dirty="0"/>
              <a:t> [-</a:t>
            </a:r>
            <a:r>
              <a:rPr lang="it-IT" dirty="0" err="1"/>
              <a:t>p</a:t>
            </a:r>
            <a:r>
              <a:rPr lang="it-IT" dirty="0"/>
              <a:t>] </a:t>
            </a:r>
            <a:r>
              <a:rPr lang="it-IT" dirty="0" err="1"/>
              <a:t>pathname</a:t>
            </a:r>
            <a:r>
              <a:rPr lang="it-IT" dirty="0"/>
              <a:t>...</a:t>
            </a:r>
          </a:p>
          <a:p>
            <a:pPr lvl="1"/>
            <a:r>
              <a:rPr lang="it-IT" dirty="0"/>
              <a:t>-</a:t>
            </a:r>
            <a:r>
              <a:rPr lang="it-IT" dirty="0" err="1"/>
              <a:t>p</a:t>
            </a:r>
            <a:r>
              <a:rPr lang="it-IT" dirty="0"/>
              <a:t>: tenta di rimuovere tutte le directory che compongono il </a:t>
            </a:r>
            <a:r>
              <a:rPr lang="it-IT" dirty="0" err="1"/>
              <a:t>pathname</a:t>
            </a:r>
            <a:r>
              <a:rPr lang="it-IT" dirty="0"/>
              <a:t>; un comando </a:t>
            </a:r>
            <a:r>
              <a:rPr lang="it-IT" dirty="0" err="1"/>
              <a:t>rmdir</a:t>
            </a:r>
            <a:r>
              <a:rPr lang="it-IT" dirty="0"/>
              <a:t> -</a:t>
            </a:r>
            <a:r>
              <a:rPr lang="it-IT" dirty="0" err="1"/>
              <a:t>p</a:t>
            </a:r>
            <a:r>
              <a:rPr lang="it-IT" dirty="0"/>
              <a:t> /a/b/c/ e equivalente a </a:t>
            </a:r>
            <a:r>
              <a:rPr lang="it-IT" dirty="0" err="1"/>
              <a:t>rmdir</a:t>
            </a:r>
            <a:r>
              <a:rPr lang="it-IT" dirty="0"/>
              <a:t> /a/b/c /a/b/ /a/</a:t>
            </a:r>
          </a:p>
          <a:p>
            <a:pPr lvl="1"/>
            <a:r>
              <a:rPr lang="it-IT" dirty="0" err="1"/>
              <a:t>pathname</a:t>
            </a:r>
            <a:r>
              <a:rPr lang="it-IT" dirty="0"/>
              <a:t>: directory da eliminare</a:t>
            </a:r>
          </a:p>
          <a:p>
            <a:r>
              <a:rPr lang="it-IT" dirty="0"/>
              <a:t>Il comando </a:t>
            </a:r>
            <a:r>
              <a:rPr lang="it-IT" dirty="0" err="1"/>
              <a:t>rmdir</a:t>
            </a:r>
            <a:r>
              <a:rPr lang="it-IT" dirty="0"/>
              <a:t> modifica la struttura del filesystem cancellando le directory specificate mediante i parametri. E’ possibile specificare più </a:t>
            </a:r>
            <a:r>
              <a:rPr lang="it-IT" dirty="0" err="1"/>
              <a:t>pathname</a:t>
            </a:r>
            <a:r>
              <a:rPr lang="it-IT" dirty="0"/>
              <a:t> sulla stessa linea di comando, il comando verrà eseguito per ciascuno di essi. Le directory devono essere vuote altrimenti non vengono cancellate.</a:t>
            </a:r>
          </a:p>
          <a:p>
            <a:endParaRPr lang="it-IT" dirty="0"/>
          </a:p>
        </p:txBody>
      </p:sp>
    </p:spTree>
    <p:extLst>
      <p:ext uri="{BB962C8B-B14F-4D97-AF65-F5344CB8AC3E}">
        <p14:creationId xmlns:p14="http://schemas.microsoft.com/office/powerpoint/2010/main" val="1064427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FFC6ACB-96ED-BDA8-137D-7446268857A5}"/>
              </a:ext>
            </a:extLst>
          </p:cNvPr>
          <p:cNvSpPr>
            <a:spLocks noGrp="1"/>
          </p:cNvSpPr>
          <p:nvPr>
            <p:ph type="title"/>
          </p:nvPr>
        </p:nvSpPr>
        <p:spPr>
          <a:xfrm>
            <a:off x="677335" y="262468"/>
            <a:ext cx="8596668" cy="728132"/>
          </a:xfrm>
        </p:spPr>
        <p:txBody>
          <a:bodyPr>
            <a:normAutofit/>
          </a:bodyPr>
          <a:lstStyle/>
          <a:p>
            <a:r>
              <a:rPr lang="it-IT" dirty="0"/>
              <a:t>Iniziamo?</a:t>
            </a:r>
          </a:p>
        </p:txBody>
      </p:sp>
      <p:sp>
        <p:nvSpPr>
          <p:cNvPr id="3" name="Segnaposto testo 2">
            <a:extLst>
              <a:ext uri="{FF2B5EF4-FFF2-40B4-BE49-F238E27FC236}">
                <a16:creationId xmlns:a16="http://schemas.microsoft.com/office/drawing/2014/main" id="{846CC593-268A-C2FF-0E0A-C937143AC3CE}"/>
              </a:ext>
            </a:extLst>
          </p:cNvPr>
          <p:cNvSpPr>
            <a:spLocks noGrp="1"/>
          </p:cNvSpPr>
          <p:nvPr>
            <p:ph type="body" idx="1"/>
          </p:nvPr>
        </p:nvSpPr>
        <p:spPr>
          <a:xfrm>
            <a:off x="677335" y="990599"/>
            <a:ext cx="8596668" cy="865909"/>
          </a:xfrm>
        </p:spPr>
        <p:txBody>
          <a:bodyPr>
            <a:normAutofit fontScale="85000" lnSpcReduction="20000"/>
          </a:bodyPr>
          <a:lstStyle/>
          <a:p>
            <a:r>
              <a:rPr lang="it-IT" dirty="0"/>
              <a:t>Qualcuno ha pensato la seguente?</a:t>
            </a:r>
          </a:p>
          <a:p>
            <a:r>
              <a:rPr lang="it-IT" i="1" dirty="0"/>
              <a:t>«Ma ho io Windows/</a:t>
            </a:r>
            <a:r>
              <a:rPr lang="it-IT" i="1" dirty="0" err="1"/>
              <a:t>macOS</a:t>
            </a:r>
            <a:r>
              <a:rPr lang="it-IT" i="1" dirty="0"/>
              <a:t>, non ho </a:t>
            </a:r>
            <a:r>
              <a:rPr lang="it-IT" i="1" dirty="0" err="1"/>
              <a:t>linux</a:t>
            </a:r>
            <a:r>
              <a:rPr lang="it-IT" i="1" dirty="0"/>
              <a:t>, devo cambiare sistema operativo solo per darmi la materia?»</a:t>
            </a:r>
          </a:p>
        </p:txBody>
      </p:sp>
    </p:spTree>
    <p:extLst>
      <p:ext uri="{BB962C8B-B14F-4D97-AF65-F5344CB8AC3E}">
        <p14:creationId xmlns:p14="http://schemas.microsoft.com/office/powerpoint/2010/main" val="18390324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5BFFA1-5071-C7D5-ADFB-9B9E92D79678}"/>
              </a:ext>
            </a:extLst>
          </p:cNvPr>
          <p:cNvSpPr>
            <a:spLocks noGrp="1"/>
          </p:cNvSpPr>
          <p:nvPr>
            <p:ph type="title"/>
          </p:nvPr>
        </p:nvSpPr>
        <p:spPr/>
        <p:txBody>
          <a:bodyPr/>
          <a:lstStyle/>
          <a:p>
            <a:r>
              <a:rPr lang="it-IT" dirty="0"/>
              <a:t>Copia: </a:t>
            </a:r>
            <a:r>
              <a:rPr lang="it-IT" dirty="0" err="1"/>
              <a:t>cp</a:t>
            </a:r>
            <a:endParaRPr lang="it-IT" dirty="0"/>
          </a:p>
        </p:txBody>
      </p:sp>
      <p:sp>
        <p:nvSpPr>
          <p:cNvPr id="3" name="Segnaposto contenuto 2">
            <a:extLst>
              <a:ext uri="{FF2B5EF4-FFF2-40B4-BE49-F238E27FC236}">
                <a16:creationId xmlns:a16="http://schemas.microsoft.com/office/drawing/2014/main" id="{1E2937D6-A1A9-8655-6A70-64EB73A09D33}"/>
              </a:ext>
            </a:extLst>
          </p:cNvPr>
          <p:cNvSpPr>
            <a:spLocks noGrp="1"/>
          </p:cNvSpPr>
          <p:nvPr>
            <p:ph idx="1"/>
          </p:nvPr>
        </p:nvSpPr>
        <p:spPr/>
        <p:txBody>
          <a:bodyPr>
            <a:normAutofit/>
          </a:bodyPr>
          <a:lstStyle/>
          <a:p>
            <a:r>
              <a:rPr lang="it-IT" dirty="0"/>
              <a:t>Sintassi (semplificata): </a:t>
            </a:r>
            <a:r>
              <a:rPr lang="it-IT" dirty="0" err="1"/>
              <a:t>cp</a:t>
            </a:r>
            <a:r>
              <a:rPr lang="it-IT" dirty="0"/>
              <a:t> [-</a:t>
            </a:r>
            <a:r>
              <a:rPr lang="it-IT" dirty="0" err="1"/>
              <a:t>R</a:t>
            </a:r>
            <a:r>
              <a:rPr lang="it-IT" dirty="0"/>
              <a:t>] [-i] source... dest</a:t>
            </a:r>
          </a:p>
          <a:p>
            <a:pPr lvl="1"/>
            <a:r>
              <a:rPr lang="it-IT" dirty="0"/>
              <a:t>-</a:t>
            </a:r>
            <a:r>
              <a:rPr lang="it-IT" dirty="0" err="1"/>
              <a:t>R</a:t>
            </a:r>
            <a:r>
              <a:rPr lang="it-IT" dirty="0"/>
              <a:t>: copia tutto il contenuto di source se è una directory</a:t>
            </a:r>
          </a:p>
          <a:p>
            <a:pPr lvl="1"/>
            <a:r>
              <a:rPr lang="it-IT" dirty="0"/>
              <a:t>-i: chiede conferma prima di sovrascrivere i file</a:t>
            </a:r>
          </a:p>
          <a:p>
            <a:pPr lvl="1"/>
            <a:r>
              <a:rPr lang="it-IT" dirty="0"/>
              <a:t>source: oggetti da copiare in dest; si possono specificare più sorgenti nella stessa riga di comando</a:t>
            </a:r>
          </a:p>
          <a:p>
            <a:pPr lvl="1"/>
            <a:r>
              <a:rPr lang="it-IT" dirty="0"/>
              <a:t>dest: destinazione in cui copiare i file specificati</a:t>
            </a:r>
          </a:p>
          <a:p>
            <a:r>
              <a:rPr lang="it-IT" dirty="0"/>
              <a:t>Il comando </a:t>
            </a:r>
            <a:r>
              <a:rPr lang="it-IT" dirty="0" err="1"/>
              <a:t>cp</a:t>
            </a:r>
            <a:r>
              <a:rPr lang="it-IT" dirty="0"/>
              <a:t> copia i file specificati con source... in dest. Se si specifica una sola sorgente (ad esempio un file) allora specificando il </a:t>
            </a:r>
            <a:r>
              <a:rPr lang="it-IT" dirty="0" err="1"/>
              <a:t>pathname</a:t>
            </a:r>
            <a:r>
              <a:rPr lang="it-IT" dirty="0"/>
              <a:t> completo di un file come destinazione, questo viene copiato e rinominato. Se si specifica una cartella esistente come destinazione, i file vengono copiati al suo interno. Se si specificano più sorgenti, allora la destinazione deve essere necessariamente una cartella (esistente).</a:t>
            </a:r>
          </a:p>
          <a:p>
            <a:endParaRPr lang="it-IT" dirty="0"/>
          </a:p>
        </p:txBody>
      </p:sp>
    </p:spTree>
    <p:extLst>
      <p:ext uri="{BB962C8B-B14F-4D97-AF65-F5344CB8AC3E}">
        <p14:creationId xmlns:p14="http://schemas.microsoft.com/office/powerpoint/2010/main" val="22152452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3866CF-27A4-7401-07AC-E7DD5B7682EA}"/>
              </a:ext>
            </a:extLst>
          </p:cNvPr>
          <p:cNvSpPr>
            <a:spLocks noGrp="1"/>
          </p:cNvSpPr>
          <p:nvPr>
            <p:ph type="title"/>
          </p:nvPr>
        </p:nvSpPr>
        <p:spPr/>
        <p:txBody>
          <a:bodyPr/>
          <a:lstStyle/>
          <a:p>
            <a:r>
              <a:rPr lang="it-IT" dirty="0"/>
              <a:t>Cancellazione file: </a:t>
            </a:r>
            <a:r>
              <a:rPr lang="it-IT" dirty="0" err="1"/>
              <a:t>rm</a:t>
            </a:r>
            <a:endParaRPr lang="it-IT" dirty="0"/>
          </a:p>
        </p:txBody>
      </p:sp>
      <p:sp>
        <p:nvSpPr>
          <p:cNvPr id="3" name="Segnaposto contenuto 2">
            <a:extLst>
              <a:ext uri="{FF2B5EF4-FFF2-40B4-BE49-F238E27FC236}">
                <a16:creationId xmlns:a16="http://schemas.microsoft.com/office/drawing/2014/main" id="{1B20EC8D-B13C-BB3B-47D1-F953315FA7FE}"/>
              </a:ext>
            </a:extLst>
          </p:cNvPr>
          <p:cNvSpPr>
            <a:spLocks noGrp="1"/>
          </p:cNvSpPr>
          <p:nvPr>
            <p:ph idx="1"/>
          </p:nvPr>
        </p:nvSpPr>
        <p:spPr>
          <a:xfrm>
            <a:off x="677334" y="1307262"/>
            <a:ext cx="7233611" cy="3278593"/>
          </a:xfrm>
        </p:spPr>
        <p:txBody>
          <a:bodyPr>
            <a:normAutofit lnSpcReduction="10000"/>
          </a:bodyPr>
          <a:lstStyle/>
          <a:p>
            <a:r>
              <a:rPr lang="it-IT" dirty="0"/>
              <a:t>Sintassi: </a:t>
            </a:r>
            <a:r>
              <a:rPr lang="it-IT" dirty="0" err="1"/>
              <a:t>rm</a:t>
            </a:r>
            <a:r>
              <a:rPr lang="it-IT" dirty="0"/>
              <a:t> [-</a:t>
            </a:r>
            <a:r>
              <a:rPr lang="it-IT" dirty="0" err="1"/>
              <a:t>r</a:t>
            </a:r>
            <a:r>
              <a:rPr lang="it-IT" dirty="0"/>
              <a:t>] [-i] [-</a:t>
            </a:r>
            <a:r>
              <a:rPr lang="it-IT" dirty="0" err="1"/>
              <a:t>f</a:t>
            </a:r>
            <a:r>
              <a:rPr lang="it-IT" dirty="0"/>
              <a:t>] </a:t>
            </a:r>
            <a:r>
              <a:rPr lang="it-IT" dirty="0" err="1"/>
              <a:t>pathname</a:t>
            </a:r>
            <a:r>
              <a:rPr lang="it-IT" dirty="0"/>
              <a:t>...</a:t>
            </a:r>
          </a:p>
          <a:p>
            <a:pPr lvl="1"/>
            <a:r>
              <a:rPr lang="it-IT" dirty="0"/>
              <a:t>-</a:t>
            </a:r>
            <a:r>
              <a:rPr lang="it-IT" dirty="0" err="1"/>
              <a:t>r</a:t>
            </a:r>
            <a:r>
              <a:rPr lang="it-IT" dirty="0"/>
              <a:t>: se </a:t>
            </a:r>
            <a:r>
              <a:rPr lang="it-IT" dirty="0" err="1"/>
              <a:t>pathname</a:t>
            </a:r>
            <a:r>
              <a:rPr lang="it-IT" dirty="0"/>
              <a:t> `e una directory, elimina ricorsivamente tutti i file o cartelle contenuti al suo interno</a:t>
            </a:r>
          </a:p>
          <a:p>
            <a:pPr lvl="1"/>
            <a:r>
              <a:rPr lang="it-IT" dirty="0"/>
              <a:t>-i: chiede conferma prima di cancellare ogni file</a:t>
            </a:r>
          </a:p>
          <a:p>
            <a:pPr lvl="1"/>
            <a:r>
              <a:rPr lang="it-IT" dirty="0"/>
              <a:t>-</a:t>
            </a:r>
            <a:r>
              <a:rPr lang="it-IT" dirty="0" err="1"/>
              <a:t>f</a:t>
            </a:r>
            <a:r>
              <a:rPr lang="it-IT" dirty="0"/>
              <a:t>: cancella gli oggetti senza chiedere conferma</a:t>
            </a:r>
          </a:p>
          <a:p>
            <a:pPr lvl="1"/>
            <a:r>
              <a:rPr lang="it-IT" dirty="0" err="1"/>
              <a:t>pathname</a:t>
            </a:r>
            <a:r>
              <a:rPr lang="it-IT" dirty="0"/>
              <a:t>: oggetti da eliminare</a:t>
            </a:r>
          </a:p>
          <a:p>
            <a:r>
              <a:rPr lang="it-IT" dirty="0"/>
              <a:t>Il comando </a:t>
            </a:r>
            <a:r>
              <a:rPr lang="it-IT" dirty="0" err="1"/>
              <a:t>rm</a:t>
            </a:r>
            <a:r>
              <a:rPr lang="it-IT" dirty="0"/>
              <a:t> elimina tutti i file specificati con i parametri </a:t>
            </a:r>
            <a:r>
              <a:rPr lang="it-IT" dirty="0" err="1"/>
              <a:t>pathname</a:t>
            </a:r>
            <a:r>
              <a:rPr lang="it-IT" dirty="0"/>
              <a:t>.... Se viene specificato il parametro -</a:t>
            </a:r>
            <a:r>
              <a:rPr lang="it-IT" dirty="0" err="1"/>
              <a:t>r</a:t>
            </a:r>
            <a:r>
              <a:rPr lang="it-IT" dirty="0"/>
              <a:t> vengono eliminate ricorsivamente tutte le directory presenti nel sottoalbero della directory specificata con </a:t>
            </a:r>
            <a:r>
              <a:rPr lang="it-IT" dirty="0" err="1"/>
              <a:t>pathname</a:t>
            </a:r>
            <a:r>
              <a:rPr lang="it-IT" dirty="0"/>
              <a:t>.</a:t>
            </a:r>
          </a:p>
          <a:p>
            <a:endParaRPr lang="it-IT" dirty="0"/>
          </a:p>
        </p:txBody>
      </p:sp>
      <p:sp>
        <p:nvSpPr>
          <p:cNvPr id="5" name="CasellaDiTesto 4">
            <a:extLst>
              <a:ext uri="{FF2B5EF4-FFF2-40B4-BE49-F238E27FC236}">
                <a16:creationId xmlns:a16="http://schemas.microsoft.com/office/drawing/2014/main" id="{00F3667E-349B-96AC-4EAE-5C227A574AE2}"/>
              </a:ext>
            </a:extLst>
          </p:cNvPr>
          <p:cNvSpPr txBox="1"/>
          <p:nvPr/>
        </p:nvSpPr>
        <p:spPr>
          <a:xfrm>
            <a:off x="677334" y="4462234"/>
            <a:ext cx="6097712" cy="923330"/>
          </a:xfrm>
          <a:prstGeom prst="rect">
            <a:avLst/>
          </a:prstGeom>
          <a:solidFill>
            <a:schemeClr val="accent2"/>
          </a:solidFill>
        </p:spPr>
        <p:txBody>
          <a:bodyPr wrap="square">
            <a:spAutoFit/>
          </a:bodyPr>
          <a:lstStyle/>
          <a:p>
            <a:pPr>
              <a:buNone/>
            </a:pPr>
            <a:r>
              <a:rPr lang="it-IT" dirty="0">
                <a:solidFill>
                  <a:schemeClr val="bg1"/>
                </a:solidFill>
                <a:effectLst/>
                <a:latin typeface="Helvetica" pitchFamily="2" charset="0"/>
              </a:rPr>
              <a:t>Usando l’opzione </a:t>
            </a:r>
            <a:r>
              <a:rPr lang="it-IT" b="1" dirty="0">
                <a:solidFill>
                  <a:schemeClr val="bg1"/>
                </a:solidFill>
                <a:effectLst/>
                <a:latin typeface="Helvetica" pitchFamily="2" charset="0"/>
              </a:rPr>
              <a:t>-</a:t>
            </a:r>
            <a:r>
              <a:rPr lang="it-IT" b="1" dirty="0" err="1">
                <a:solidFill>
                  <a:schemeClr val="bg1"/>
                </a:solidFill>
                <a:effectLst/>
                <a:latin typeface="Helvetica" pitchFamily="2" charset="0"/>
              </a:rPr>
              <a:t>r</a:t>
            </a:r>
            <a:r>
              <a:rPr lang="it-IT" b="1" dirty="0">
                <a:solidFill>
                  <a:schemeClr val="bg1"/>
                </a:solidFill>
                <a:effectLst/>
                <a:latin typeface="Helvetica" pitchFamily="2" charset="0"/>
              </a:rPr>
              <a:t> </a:t>
            </a:r>
            <a:r>
              <a:rPr lang="it-IT" dirty="0">
                <a:solidFill>
                  <a:schemeClr val="bg1"/>
                </a:solidFill>
                <a:effectLst/>
                <a:latin typeface="Helvetica" pitchFamily="2" charset="0"/>
              </a:rPr>
              <a:t>ed abbastanza permessi </a:t>
            </a:r>
            <a:r>
              <a:rPr lang="it-IT" dirty="0">
                <a:solidFill>
                  <a:schemeClr val="bg1"/>
                </a:solidFill>
                <a:latin typeface="Helvetica" pitchFamily="2" charset="0"/>
              </a:rPr>
              <a:t>è</a:t>
            </a:r>
            <a:r>
              <a:rPr lang="it-IT" dirty="0">
                <a:solidFill>
                  <a:schemeClr val="bg1"/>
                </a:solidFill>
                <a:effectLst/>
                <a:latin typeface="Helvetica" pitchFamily="2" charset="0"/>
              </a:rPr>
              <a:t> possibile danneggiare irrimediabilmente il sistema. Da non eseguire mai (da root): </a:t>
            </a:r>
            <a:r>
              <a:rPr lang="it-IT" b="1" dirty="0" err="1">
                <a:solidFill>
                  <a:schemeClr val="bg1"/>
                </a:solidFill>
                <a:effectLst/>
                <a:latin typeface="Helvetica" pitchFamily="2" charset="0"/>
              </a:rPr>
              <a:t>rm</a:t>
            </a:r>
            <a:r>
              <a:rPr lang="it-IT" b="1" dirty="0">
                <a:solidFill>
                  <a:schemeClr val="bg1"/>
                </a:solidFill>
                <a:effectLst/>
                <a:latin typeface="Helvetica" pitchFamily="2" charset="0"/>
              </a:rPr>
              <a:t> -</a:t>
            </a:r>
            <a:r>
              <a:rPr lang="it-IT" b="1" dirty="0" err="1">
                <a:solidFill>
                  <a:schemeClr val="bg1"/>
                </a:solidFill>
                <a:effectLst/>
                <a:latin typeface="Helvetica" pitchFamily="2" charset="0"/>
              </a:rPr>
              <a:t>rf</a:t>
            </a:r>
            <a:r>
              <a:rPr lang="it-IT" b="1" dirty="0">
                <a:solidFill>
                  <a:schemeClr val="bg1"/>
                </a:solidFill>
                <a:effectLst/>
                <a:latin typeface="Helvetica" pitchFamily="2" charset="0"/>
              </a:rPr>
              <a:t> /</a:t>
            </a:r>
          </a:p>
        </p:txBody>
      </p:sp>
      <p:pic>
        <p:nvPicPr>
          <p:cNvPr id="6" name="Immagine 5">
            <a:extLst>
              <a:ext uri="{FF2B5EF4-FFF2-40B4-BE49-F238E27FC236}">
                <a16:creationId xmlns:a16="http://schemas.microsoft.com/office/drawing/2014/main" id="{6EBD736F-FF6A-B431-9A97-74255EABB3F1}"/>
              </a:ext>
            </a:extLst>
          </p:cNvPr>
          <p:cNvPicPr>
            <a:picLocks noChangeAspect="1"/>
          </p:cNvPicPr>
          <p:nvPr/>
        </p:nvPicPr>
        <p:blipFill>
          <a:blip r:embed="rId2"/>
          <a:stretch>
            <a:fillRect/>
          </a:stretch>
        </p:blipFill>
        <p:spPr>
          <a:xfrm>
            <a:off x="135082" y="5550738"/>
            <a:ext cx="4701938" cy="1154862"/>
          </a:xfrm>
          <a:prstGeom prst="rect">
            <a:avLst/>
          </a:prstGeom>
        </p:spPr>
      </p:pic>
      <p:pic>
        <p:nvPicPr>
          <p:cNvPr id="7" name="Immagine 6">
            <a:extLst>
              <a:ext uri="{FF2B5EF4-FFF2-40B4-BE49-F238E27FC236}">
                <a16:creationId xmlns:a16="http://schemas.microsoft.com/office/drawing/2014/main" id="{E688D197-7F12-6A06-94A2-46433D1B60BA}"/>
              </a:ext>
            </a:extLst>
          </p:cNvPr>
          <p:cNvPicPr>
            <a:picLocks noChangeAspect="1"/>
          </p:cNvPicPr>
          <p:nvPr/>
        </p:nvPicPr>
        <p:blipFill>
          <a:blip r:embed="rId3"/>
          <a:stretch>
            <a:fillRect/>
          </a:stretch>
        </p:blipFill>
        <p:spPr>
          <a:xfrm>
            <a:off x="4975669" y="5545957"/>
            <a:ext cx="4895610" cy="1154862"/>
          </a:xfrm>
          <a:prstGeom prst="rect">
            <a:avLst/>
          </a:prstGeom>
        </p:spPr>
      </p:pic>
      <p:pic>
        <p:nvPicPr>
          <p:cNvPr id="11" name="Immagine 10" descr="Immagine che contiene Viso umano, vestiti, Mento, Fronte&#10;&#10;Il contenuto generato dall'IA potrebbe non essere corretto.">
            <a:extLst>
              <a:ext uri="{FF2B5EF4-FFF2-40B4-BE49-F238E27FC236}">
                <a16:creationId xmlns:a16="http://schemas.microsoft.com/office/drawing/2014/main" id="{4D85F815-F568-C97A-1E55-68205FCB64C9}"/>
              </a:ext>
            </a:extLst>
          </p:cNvPr>
          <p:cNvPicPr>
            <a:picLocks noChangeAspect="1"/>
          </p:cNvPicPr>
          <p:nvPr/>
        </p:nvPicPr>
        <p:blipFill>
          <a:blip r:embed="rId4"/>
          <a:stretch>
            <a:fillRect/>
          </a:stretch>
        </p:blipFill>
        <p:spPr>
          <a:xfrm>
            <a:off x="7920355" y="1749048"/>
            <a:ext cx="4064000" cy="2997200"/>
          </a:xfrm>
          <a:prstGeom prst="rect">
            <a:avLst/>
          </a:prstGeom>
        </p:spPr>
      </p:pic>
    </p:spTree>
    <p:extLst>
      <p:ext uri="{BB962C8B-B14F-4D97-AF65-F5344CB8AC3E}">
        <p14:creationId xmlns:p14="http://schemas.microsoft.com/office/powerpoint/2010/main" val="30018166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9EB053-757A-BD80-6329-E56A0154FF9F}"/>
              </a:ext>
            </a:extLst>
          </p:cNvPr>
          <p:cNvSpPr>
            <a:spLocks noGrp="1"/>
          </p:cNvSpPr>
          <p:nvPr>
            <p:ph type="title"/>
          </p:nvPr>
        </p:nvSpPr>
        <p:spPr/>
        <p:txBody>
          <a:bodyPr/>
          <a:lstStyle/>
          <a:p>
            <a:r>
              <a:rPr lang="it-IT" dirty="0"/>
              <a:t>mv</a:t>
            </a:r>
          </a:p>
        </p:txBody>
      </p:sp>
      <p:sp>
        <p:nvSpPr>
          <p:cNvPr id="3" name="Segnaposto contenuto 2">
            <a:extLst>
              <a:ext uri="{FF2B5EF4-FFF2-40B4-BE49-F238E27FC236}">
                <a16:creationId xmlns:a16="http://schemas.microsoft.com/office/drawing/2014/main" id="{9F5CBC7B-EAB2-A12A-6DAB-85D9E513FA69}"/>
              </a:ext>
            </a:extLst>
          </p:cNvPr>
          <p:cNvSpPr>
            <a:spLocks noGrp="1"/>
          </p:cNvSpPr>
          <p:nvPr>
            <p:ph idx="1"/>
          </p:nvPr>
        </p:nvSpPr>
        <p:spPr/>
        <p:txBody>
          <a:bodyPr>
            <a:normAutofit/>
          </a:bodyPr>
          <a:lstStyle/>
          <a:p>
            <a:r>
              <a:rPr lang="it-IT" dirty="0"/>
              <a:t>Sintassi: mv source... dest</a:t>
            </a:r>
          </a:p>
          <a:p>
            <a:pPr lvl="1"/>
            <a:r>
              <a:rPr lang="it-IT" dirty="0"/>
              <a:t>source: file o directory da spostare</a:t>
            </a:r>
          </a:p>
          <a:p>
            <a:pPr lvl="1"/>
            <a:r>
              <a:rPr lang="it-IT" dirty="0"/>
              <a:t>dest: file o directory di destinazione</a:t>
            </a:r>
          </a:p>
          <a:p>
            <a:r>
              <a:rPr lang="it-IT" dirty="0"/>
              <a:t>Il comando mv sposta il file o directory sorgente nella destinazione specificata. Se si specifica solo una sorgente (un file o una directory) e la destinazione non esiste, allora la sorgente viene rinominata oltre che spostata. Se si specificano più parametri source, dest deve essere una directory.</a:t>
            </a:r>
          </a:p>
          <a:p>
            <a:r>
              <a:rPr lang="it-IT" dirty="0"/>
              <a:t>Nota: spostare una directory in un’altra implica lo spostamento di tutto il sottoalbero della directory sorgente.</a:t>
            </a:r>
          </a:p>
          <a:p>
            <a:endParaRPr lang="it-IT" dirty="0"/>
          </a:p>
        </p:txBody>
      </p:sp>
    </p:spTree>
    <p:extLst>
      <p:ext uri="{BB962C8B-B14F-4D97-AF65-F5344CB8AC3E}">
        <p14:creationId xmlns:p14="http://schemas.microsoft.com/office/powerpoint/2010/main" val="30333342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03CD0ED-11D4-5188-9B33-64628350397F}"/>
              </a:ext>
            </a:extLst>
          </p:cNvPr>
          <p:cNvSpPr>
            <a:spLocks noGrp="1"/>
          </p:cNvSpPr>
          <p:nvPr>
            <p:ph type="title"/>
          </p:nvPr>
        </p:nvSpPr>
        <p:spPr/>
        <p:txBody>
          <a:bodyPr/>
          <a:lstStyle/>
          <a:p>
            <a:r>
              <a:rPr lang="it-IT" dirty="0" err="1"/>
              <a:t>Redirezione</a:t>
            </a:r>
            <a:r>
              <a:rPr lang="it-IT" dirty="0"/>
              <a:t> dell’I/O</a:t>
            </a:r>
          </a:p>
        </p:txBody>
      </p:sp>
      <p:sp>
        <p:nvSpPr>
          <p:cNvPr id="3" name="Segnaposto contenuto 2">
            <a:extLst>
              <a:ext uri="{FF2B5EF4-FFF2-40B4-BE49-F238E27FC236}">
                <a16:creationId xmlns:a16="http://schemas.microsoft.com/office/drawing/2014/main" id="{43D26058-DC6A-C4B3-EB16-7A371FD77846}"/>
              </a:ext>
            </a:extLst>
          </p:cNvPr>
          <p:cNvSpPr>
            <a:spLocks noGrp="1"/>
          </p:cNvSpPr>
          <p:nvPr>
            <p:ph idx="1"/>
          </p:nvPr>
        </p:nvSpPr>
        <p:spPr>
          <a:xfrm>
            <a:off x="677334" y="1438383"/>
            <a:ext cx="8596668" cy="4602980"/>
          </a:xfrm>
        </p:spPr>
        <p:txBody>
          <a:bodyPr>
            <a:normAutofit/>
          </a:bodyPr>
          <a:lstStyle/>
          <a:p>
            <a:r>
              <a:rPr lang="it-IT" dirty="0"/>
              <a:t>Ogni processo ha 3 flussi di dati:</a:t>
            </a:r>
          </a:p>
          <a:p>
            <a:pPr lvl="1"/>
            <a:r>
              <a:rPr lang="it-IT" dirty="0"/>
              <a:t>standard input: da cui prende il suo input; in genere corrisponde alla tastiera;</a:t>
            </a:r>
          </a:p>
          <a:p>
            <a:pPr lvl="1"/>
            <a:r>
              <a:rPr lang="it-IT" dirty="0"/>
              <a:t>standard output: in cui invia il suo output; in genere corrisponde al terminale video;</a:t>
            </a:r>
          </a:p>
          <a:p>
            <a:pPr lvl="1"/>
            <a:r>
              <a:rPr lang="it-IT" dirty="0"/>
              <a:t>standard </a:t>
            </a:r>
            <a:r>
              <a:rPr lang="it-IT" dirty="0" err="1"/>
              <a:t>error</a:t>
            </a:r>
            <a:r>
              <a:rPr lang="it-IT" dirty="0"/>
              <a:t>: in cui emette gli eventuali messaggi di </a:t>
            </a:r>
            <a:r>
              <a:rPr lang="it-IT" dirty="0" err="1"/>
              <a:t>error</a:t>
            </a:r>
            <a:r>
              <a:rPr lang="it-IT" dirty="0"/>
              <a:t>; anche qui si usa in genere il terminale.</a:t>
            </a:r>
          </a:p>
          <a:p>
            <a:r>
              <a:rPr lang="it-IT" dirty="0"/>
              <a:t>Attraverso l’invocazione da riga di comando è possibile redirezionare tali</a:t>
            </a:r>
          </a:p>
          <a:p>
            <a:r>
              <a:rPr lang="it-IT" dirty="0"/>
              <a:t>flussi su altri file.</a:t>
            </a:r>
          </a:p>
          <a:p>
            <a:pPr lvl="1"/>
            <a:r>
              <a:rPr lang="it-IT" dirty="0"/>
              <a:t>&gt;: redireziona l’output su un file;</a:t>
            </a:r>
          </a:p>
          <a:p>
            <a:pPr lvl="1"/>
            <a:r>
              <a:rPr lang="it-IT" dirty="0"/>
              <a:t>&gt; &gt;: redireziona l’output su un file in modalità </a:t>
            </a:r>
            <a:r>
              <a:rPr lang="it-IT" dirty="0" err="1"/>
              <a:t>append</a:t>
            </a:r>
            <a:r>
              <a:rPr lang="it-IT" dirty="0"/>
              <a:t>;</a:t>
            </a:r>
          </a:p>
          <a:p>
            <a:pPr lvl="1"/>
            <a:r>
              <a:rPr lang="it-IT" dirty="0"/>
              <a:t>&lt;: prende l’input da un file;</a:t>
            </a:r>
          </a:p>
          <a:p>
            <a:pPr lvl="1"/>
            <a:r>
              <a:rPr lang="it-IT" dirty="0"/>
              <a:t>2&gt;: redireziona lo standard </a:t>
            </a:r>
            <a:r>
              <a:rPr lang="it-IT" dirty="0" err="1"/>
              <a:t>error</a:t>
            </a:r>
            <a:r>
              <a:rPr lang="it-IT" dirty="0"/>
              <a:t> su un file.</a:t>
            </a:r>
          </a:p>
          <a:p>
            <a:endParaRPr lang="it-IT" dirty="0"/>
          </a:p>
        </p:txBody>
      </p:sp>
    </p:spTree>
    <p:extLst>
      <p:ext uri="{BB962C8B-B14F-4D97-AF65-F5344CB8AC3E}">
        <p14:creationId xmlns:p14="http://schemas.microsoft.com/office/powerpoint/2010/main" val="3445982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DD5A71-C1C0-00EC-D866-64182EB00A72}"/>
              </a:ext>
            </a:extLst>
          </p:cNvPr>
          <p:cNvSpPr>
            <a:spLocks noGrp="1"/>
          </p:cNvSpPr>
          <p:nvPr>
            <p:ph type="title"/>
          </p:nvPr>
        </p:nvSpPr>
        <p:spPr/>
        <p:txBody>
          <a:bodyPr/>
          <a:lstStyle/>
          <a:p>
            <a:r>
              <a:rPr lang="it-IT" dirty="0" err="1"/>
              <a:t>cat</a:t>
            </a:r>
            <a:endParaRPr lang="it-IT" dirty="0"/>
          </a:p>
        </p:txBody>
      </p:sp>
      <p:sp>
        <p:nvSpPr>
          <p:cNvPr id="3" name="Segnaposto contenuto 2">
            <a:extLst>
              <a:ext uri="{FF2B5EF4-FFF2-40B4-BE49-F238E27FC236}">
                <a16:creationId xmlns:a16="http://schemas.microsoft.com/office/drawing/2014/main" id="{FB76F2A0-23C8-6892-077B-6793F3256FD3}"/>
              </a:ext>
            </a:extLst>
          </p:cNvPr>
          <p:cNvSpPr>
            <a:spLocks noGrp="1"/>
          </p:cNvSpPr>
          <p:nvPr>
            <p:ph idx="1"/>
          </p:nvPr>
        </p:nvSpPr>
        <p:spPr>
          <a:xfrm>
            <a:off x="677334" y="1387011"/>
            <a:ext cx="8596668" cy="4654351"/>
          </a:xfrm>
        </p:spPr>
        <p:txBody>
          <a:bodyPr/>
          <a:lstStyle/>
          <a:p>
            <a:r>
              <a:rPr lang="it-IT" dirty="0"/>
              <a:t>Sintassi: </a:t>
            </a:r>
            <a:r>
              <a:rPr lang="it-IT" dirty="0" err="1"/>
              <a:t>cat</a:t>
            </a:r>
            <a:r>
              <a:rPr lang="it-IT" dirty="0"/>
              <a:t> [</a:t>
            </a:r>
            <a:r>
              <a:rPr lang="it-IT" dirty="0" err="1"/>
              <a:t>pathname</a:t>
            </a:r>
            <a:r>
              <a:rPr lang="it-IT" dirty="0"/>
              <a:t>...]</a:t>
            </a:r>
          </a:p>
          <a:p>
            <a:pPr lvl="1"/>
            <a:r>
              <a:rPr lang="it-IT" dirty="0" err="1"/>
              <a:t>pathname</a:t>
            </a:r>
            <a:r>
              <a:rPr lang="it-IT" dirty="0"/>
              <a:t>: file da visualizzare</a:t>
            </a:r>
          </a:p>
          <a:p>
            <a:r>
              <a:rPr lang="it-IT" dirty="0"/>
              <a:t>Il comando </a:t>
            </a:r>
            <a:r>
              <a:rPr lang="it-IT" dirty="0" err="1"/>
              <a:t>cat</a:t>
            </a:r>
            <a:r>
              <a:rPr lang="it-IT" dirty="0"/>
              <a:t> permette di visualizzare (nel senso di mandare allo standard output) il contenuto di uno o più file.</a:t>
            </a:r>
          </a:p>
          <a:p>
            <a:r>
              <a:rPr lang="it-IT" dirty="0"/>
              <a:t>Volendo si può invocare senza alcun parametro ed in questo caso </a:t>
            </a:r>
            <a:r>
              <a:rPr lang="it-IT" dirty="0" err="1"/>
              <a:t>cat</a:t>
            </a:r>
            <a:r>
              <a:rPr lang="it-IT" dirty="0"/>
              <a:t> prenderà il suo standard input come input (come la maggior parte dei comandi UNIX).</a:t>
            </a:r>
          </a:p>
          <a:p>
            <a:r>
              <a:rPr lang="it-IT" dirty="0"/>
              <a:t>Nonostante l’apparenza questo comando risulta molto utile quando combinato con i meccanismi di comunicazione tra processi.</a:t>
            </a:r>
          </a:p>
          <a:p>
            <a:endParaRPr lang="it-IT" dirty="0"/>
          </a:p>
        </p:txBody>
      </p:sp>
    </p:spTree>
    <p:extLst>
      <p:ext uri="{BB962C8B-B14F-4D97-AF65-F5344CB8AC3E}">
        <p14:creationId xmlns:p14="http://schemas.microsoft.com/office/powerpoint/2010/main" val="18341198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AF8981-EC8D-DF95-250B-5B5272BC0194}"/>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3B1D596F-2602-ED8F-9C2E-53EE2D1500B6}"/>
              </a:ext>
            </a:extLst>
          </p:cNvPr>
          <p:cNvSpPr>
            <a:spLocks noGrp="1"/>
          </p:cNvSpPr>
          <p:nvPr>
            <p:ph idx="1"/>
          </p:nvPr>
        </p:nvSpPr>
        <p:spPr/>
        <p:txBody>
          <a:bodyPr>
            <a:normAutofit/>
          </a:bodyPr>
          <a:lstStyle/>
          <a:p>
            <a:r>
              <a:rPr lang="it-IT" dirty="0"/>
              <a:t>Sintassi: </a:t>
            </a:r>
            <a:r>
              <a:rPr lang="it-IT" dirty="0" err="1"/>
              <a:t>echo</a:t>
            </a:r>
            <a:r>
              <a:rPr lang="it-IT" dirty="0"/>
              <a:t> [-</a:t>
            </a:r>
            <a:r>
              <a:rPr lang="it-IT" dirty="0" err="1"/>
              <a:t>n</a:t>
            </a:r>
            <a:r>
              <a:rPr lang="it-IT" dirty="0"/>
              <a:t>] [-e] [stringa...]</a:t>
            </a:r>
          </a:p>
          <a:p>
            <a:pPr lvl="1"/>
            <a:r>
              <a:rPr lang="it-IT" dirty="0"/>
              <a:t>-</a:t>
            </a:r>
            <a:r>
              <a:rPr lang="it-IT" dirty="0" err="1"/>
              <a:t>n</a:t>
            </a:r>
            <a:r>
              <a:rPr lang="it-IT" dirty="0"/>
              <a:t>: non manda a capo il carrello quando ha finito</a:t>
            </a:r>
          </a:p>
          <a:p>
            <a:pPr lvl="1"/>
            <a:r>
              <a:rPr lang="it-IT" dirty="0"/>
              <a:t>-e: permette l’uso di alcuni caratteri speciali</a:t>
            </a:r>
          </a:p>
          <a:p>
            <a:pPr lvl="1"/>
            <a:r>
              <a:rPr lang="it-IT" dirty="0"/>
              <a:t>stringa: stringa da visualizzare</a:t>
            </a:r>
          </a:p>
          <a:p>
            <a:r>
              <a:rPr lang="it-IT" dirty="0"/>
              <a:t>Il comando </a:t>
            </a:r>
            <a:r>
              <a:rPr lang="it-IT" dirty="0" err="1"/>
              <a:t>echo</a:t>
            </a:r>
            <a:r>
              <a:rPr lang="it-IT" dirty="0"/>
              <a:t> da in output una stringa passata come parametro. Esempi di caratteri speciali che è possibile utilizzare utilizzando l’opzione -e sono: \a </a:t>
            </a:r>
            <a:r>
              <a:rPr lang="it-IT" dirty="0" err="1"/>
              <a:t>bell</a:t>
            </a:r>
            <a:r>
              <a:rPr lang="it-IT" dirty="0"/>
              <a:t> (campanello), \</a:t>
            </a:r>
            <a:r>
              <a:rPr lang="it-IT" dirty="0" err="1"/>
              <a:t>n</a:t>
            </a:r>
            <a:r>
              <a:rPr lang="it-IT" dirty="0"/>
              <a:t> new line, \t tabulazione, </a:t>
            </a:r>
            <a:r>
              <a:rPr lang="it-IT" dirty="0">
                <a:hlinkClick r:id="rId2">
                  <a:extLst>
                    <a:ext uri="{A12FA001-AC4F-418D-AE19-62706E023703}">
                      <ahyp:hlinkClr xmlns:ahyp="http://schemas.microsoft.com/office/drawing/2018/hyperlinkcolor" val="tx"/>
                    </a:ext>
                  </a:extLst>
                </a:hlinkClick>
              </a:rPr>
              <a:t>\\ backslash</a:t>
            </a:r>
            <a:r>
              <a:rPr lang="it-IT" dirty="0"/>
              <a:t>, \</a:t>
            </a:r>
            <a:r>
              <a:rPr lang="it-IT" dirty="0" err="1"/>
              <a:t>nnn</a:t>
            </a:r>
            <a:r>
              <a:rPr lang="it-IT" dirty="0"/>
              <a:t> il carattere il cui codice ASCII (in ottale) è </a:t>
            </a:r>
            <a:r>
              <a:rPr lang="it-IT" dirty="0" err="1"/>
              <a:t>nnn</a:t>
            </a:r>
            <a:r>
              <a:rPr lang="it-IT" dirty="0"/>
              <a:t>.</a:t>
            </a:r>
          </a:p>
          <a:p>
            <a:r>
              <a:rPr lang="it-IT" dirty="0"/>
              <a:t>Anche questo comando, combinato con i meccanismi di comunicazione tra i processi, può risultare molto utile.</a:t>
            </a:r>
          </a:p>
          <a:p>
            <a:endParaRPr lang="it-IT" dirty="0"/>
          </a:p>
        </p:txBody>
      </p:sp>
    </p:spTree>
    <p:extLst>
      <p:ext uri="{BB962C8B-B14F-4D97-AF65-F5344CB8AC3E}">
        <p14:creationId xmlns:p14="http://schemas.microsoft.com/office/powerpoint/2010/main" val="2727811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690A56-D4C1-8B37-D099-3B94EEF40C92}"/>
              </a:ext>
            </a:extLst>
          </p:cNvPr>
          <p:cNvSpPr>
            <a:spLocks noGrp="1"/>
          </p:cNvSpPr>
          <p:nvPr>
            <p:ph type="title"/>
          </p:nvPr>
        </p:nvSpPr>
        <p:spPr/>
        <p:txBody>
          <a:bodyPr/>
          <a:lstStyle/>
          <a:p>
            <a:r>
              <a:rPr lang="it-IT" dirty="0" err="1"/>
              <a:t>Redirezione</a:t>
            </a:r>
            <a:r>
              <a:rPr lang="it-IT" dirty="0"/>
              <a:t> dell’I/O: esempi</a:t>
            </a:r>
          </a:p>
        </p:txBody>
      </p:sp>
      <p:pic>
        <p:nvPicPr>
          <p:cNvPr id="4" name="Immagine 3">
            <a:extLst>
              <a:ext uri="{FF2B5EF4-FFF2-40B4-BE49-F238E27FC236}">
                <a16:creationId xmlns:a16="http://schemas.microsoft.com/office/drawing/2014/main" id="{5983E44C-A0DB-A89B-F408-A0EC3BF6B211}"/>
              </a:ext>
            </a:extLst>
          </p:cNvPr>
          <p:cNvPicPr>
            <a:picLocks noChangeAspect="1"/>
          </p:cNvPicPr>
          <p:nvPr/>
        </p:nvPicPr>
        <p:blipFill>
          <a:blip r:embed="rId2"/>
          <a:stretch>
            <a:fillRect/>
          </a:stretch>
        </p:blipFill>
        <p:spPr>
          <a:xfrm>
            <a:off x="677334" y="1397001"/>
            <a:ext cx="5418666" cy="4797418"/>
          </a:xfrm>
          <a:prstGeom prst="rect">
            <a:avLst/>
          </a:prstGeom>
        </p:spPr>
      </p:pic>
    </p:spTree>
    <p:extLst>
      <p:ext uri="{BB962C8B-B14F-4D97-AF65-F5344CB8AC3E}">
        <p14:creationId xmlns:p14="http://schemas.microsoft.com/office/powerpoint/2010/main" val="3278823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D3764A-4595-9301-CB16-5ABD3E681B92}"/>
              </a:ext>
            </a:extLst>
          </p:cNvPr>
          <p:cNvSpPr>
            <a:spLocks noGrp="1"/>
          </p:cNvSpPr>
          <p:nvPr>
            <p:ph type="title"/>
          </p:nvPr>
        </p:nvSpPr>
        <p:spPr/>
        <p:txBody>
          <a:bodyPr/>
          <a:lstStyle/>
          <a:p>
            <a:r>
              <a:rPr lang="it-IT" dirty="0"/>
              <a:t>Versione più evolute del comando </a:t>
            </a:r>
            <a:r>
              <a:rPr lang="it-IT" dirty="0" err="1"/>
              <a:t>cat</a:t>
            </a:r>
            <a:br>
              <a:rPr lang="it-IT" dirty="0"/>
            </a:br>
            <a:endParaRPr lang="it-IT" dirty="0"/>
          </a:p>
        </p:txBody>
      </p:sp>
      <p:sp>
        <p:nvSpPr>
          <p:cNvPr id="3" name="Segnaposto contenuto 2">
            <a:extLst>
              <a:ext uri="{FF2B5EF4-FFF2-40B4-BE49-F238E27FC236}">
                <a16:creationId xmlns:a16="http://schemas.microsoft.com/office/drawing/2014/main" id="{FB15F659-6943-B3BE-C86D-6E879FFF26B8}"/>
              </a:ext>
            </a:extLst>
          </p:cNvPr>
          <p:cNvSpPr>
            <a:spLocks noGrp="1"/>
          </p:cNvSpPr>
          <p:nvPr>
            <p:ph idx="1"/>
          </p:nvPr>
        </p:nvSpPr>
        <p:spPr>
          <a:xfrm>
            <a:off x="677334" y="1510594"/>
            <a:ext cx="8596668" cy="4229194"/>
          </a:xfrm>
        </p:spPr>
        <p:txBody>
          <a:bodyPr>
            <a:normAutofit lnSpcReduction="10000"/>
          </a:bodyPr>
          <a:lstStyle/>
          <a:p>
            <a:r>
              <a:rPr lang="it-IT" b="1" dirty="0"/>
              <a:t>More:</a:t>
            </a:r>
          </a:p>
          <a:p>
            <a:r>
              <a:rPr lang="it-IT" dirty="0"/>
              <a:t>Sintassi: more [</a:t>
            </a:r>
            <a:r>
              <a:rPr lang="it-IT" dirty="0" err="1"/>
              <a:t>pathname</a:t>
            </a:r>
            <a:r>
              <a:rPr lang="it-IT" dirty="0"/>
              <a:t>...]</a:t>
            </a:r>
          </a:p>
          <a:p>
            <a:pPr lvl="1"/>
            <a:r>
              <a:rPr lang="it-IT" dirty="0" err="1"/>
              <a:t>pathname</a:t>
            </a:r>
            <a:r>
              <a:rPr lang="it-IT" dirty="0"/>
              <a:t>: file da visualizzare</a:t>
            </a:r>
          </a:p>
          <a:p>
            <a:r>
              <a:rPr lang="it-IT" dirty="0"/>
              <a:t>Il comando more si comporta come </a:t>
            </a:r>
            <a:r>
              <a:rPr lang="it-IT" dirty="0" err="1"/>
              <a:t>cat</a:t>
            </a:r>
            <a:r>
              <a:rPr lang="it-IT" dirty="0"/>
              <a:t> (inviando il suo standard input o il file specificato al suo output) con l’eccezione che se l’output è più lungo di una «videata» di schermo, ad ogni pagina viene fatta una pausa.</a:t>
            </a:r>
          </a:p>
          <a:p>
            <a:r>
              <a:rPr lang="it-IT" b="1" dirty="0" err="1"/>
              <a:t>Less</a:t>
            </a:r>
            <a:r>
              <a:rPr lang="it-IT" b="1" dirty="0"/>
              <a:t>:</a:t>
            </a:r>
          </a:p>
          <a:p>
            <a:r>
              <a:rPr lang="it-IT" dirty="0"/>
              <a:t>Sintassi: </a:t>
            </a:r>
            <a:r>
              <a:rPr lang="it-IT" dirty="0" err="1"/>
              <a:t>less</a:t>
            </a:r>
            <a:r>
              <a:rPr lang="it-IT" dirty="0"/>
              <a:t> [</a:t>
            </a:r>
            <a:r>
              <a:rPr lang="it-IT" dirty="0" err="1"/>
              <a:t>pathname</a:t>
            </a:r>
            <a:r>
              <a:rPr lang="it-IT" dirty="0"/>
              <a:t>...]</a:t>
            </a:r>
          </a:p>
          <a:p>
            <a:pPr lvl="1"/>
            <a:r>
              <a:rPr lang="it-IT" dirty="0" err="1"/>
              <a:t>pathname</a:t>
            </a:r>
            <a:r>
              <a:rPr lang="it-IT" dirty="0"/>
              <a:t>: file da visualizzare</a:t>
            </a:r>
          </a:p>
          <a:p>
            <a:r>
              <a:rPr lang="it-IT" dirty="0"/>
              <a:t>Il comando </a:t>
            </a:r>
            <a:r>
              <a:rPr lang="it-IT" dirty="0" err="1"/>
              <a:t>less</a:t>
            </a:r>
            <a:r>
              <a:rPr lang="it-IT" dirty="0"/>
              <a:t> è una versione più evoluta di more: non solo permette di fare pause ad ogni pagina, ma permette anche di andare su e giù nell’output. Inoltre è possibile </a:t>
            </a:r>
            <a:r>
              <a:rPr lang="it-IT" dirty="0" err="1"/>
              <a:t>eﬀettuare</a:t>
            </a:r>
            <a:r>
              <a:rPr lang="it-IT" dirty="0"/>
              <a:t> semplici ricerche interattive all’interno dell’input.</a:t>
            </a:r>
          </a:p>
          <a:p>
            <a:endParaRPr lang="it-IT" dirty="0"/>
          </a:p>
          <a:p>
            <a:endParaRPr lang="it-IT" dirty="0"/>
          </a:p>
        </p:txBody>
      </p:sp>
    </p:spTree>
    <p:extLst>
      <p:ext uri="{BB962C8B-B14F-4D97-AF65-F5344CB8AC3E}">
        <p14:creationId xmlns:p14="http://schemas.microsoft.com/office/powerpoint/2010/main" val="38839496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446797-2F89-FDBC-9900-D2118AD4E5DB}"/>
              </a:ext>
            </a:extLst>
          </p:cNvPr>
          <p:cNvSpPr>
            <a:spLocks noGrp="1"/>
          </p:cNvSpPr>
          <p:nvPr>
            <p:ph type="title"/>
          </p:nvPr>
        </p:nvSpPr>
        <p:spPr/>
        <p:txBody>
          <a:bodyPr/>
          <a:lstStyle/>
          <a:p>
            <a:r>
              <a:rPr lang="it-IT" dirty="0"/>
              <a:t>Le pipeline</a:t>
            </a:r>
            <a:br>
              <a:rPr lang="it-IT" dirty="0"/>
            </a:br>
            <a:endParaRPr lang="it-IT" dirty="0"/>
          </a:p>
        </p:txBody>
      </p:sp>
      <p:sp>
        <p:nvSpPr>
          <p:cNvPr id="3" name="Segnaposto contenuto 2">
            <a:extLst>
              <a:ext uri="{FF2B5EF4-FFF2-40B4-BE49-F238E27FC236}">
                <a16:creationId xmlns:a16="http://schemas.microsoft.com/office/drawing/2014/main" id="{268CFB19-4E8F-2B20-ECA8-2F964E3A1E6F}"/>
              </a:ext>
            </a:extLst>
          </p:cNvPr>
          <p:cNvSpPr>
            <a:spLocks noGrp="1"/>
          </p:cNvSpPr>
          <p:nvPr>
            <p:ph idx="1"/>
          </p:nvPr>
        </p:nvSpPr>
        <p:spPr/>
        <p:txBody>
          <a:bodyPr>
            <a:normAutofit/>
          </a:bodyPr>
          <a:lstStyle/>
          <a:p>
            <a:r>
              <a:rPr lang="it-IT" dirty="0"/>
              <a:t>Esiste anche un altro metodo di comunicazione tra i processi: le pipeline. Due comandi possono essere messi in cascata collegando l’output del primo con l’input del secondo. La sintassi è la seguente: comando1 | comando2</a:t>
            </a:r>
          </a:p>
          <a:p>
            <a:r>
              <a:rPr lang="it-IT" dirty="0"/>
              <a:t>In realtà i due comandi vengono mandati in esecuzione contemporaneamente: il secondo aspetta che arrivi man mano l’output del primo.</a:t>
            </a:r>
          </a:p>
          <a:p>
            <a:r>
              <a:rPr lang="it-IT" dirty="0"/>
              <a:t>Si possono mettere in comunicazione anche più di due comandi:</a:t>
            </a:r>
          </a:p>
          <a:p>
            <a:r>
              <a:rPr lang="it-IT" dirty="0"/>
              <a:t>comando1 | comando2 | ... | </a:t>
            </a:r>
            <a:r>
              <a:rPr lang="it-IT" dirty="0" err="1"/>
              <a:t>comandon</a:t>
            </a:r>
            <a:r>
              <a:rPr lang="it-IT" dirty="0"/>
              <a:t>. L’output della pipeline</a:t>
            </a:r>
          </a:p>
          <a:p>
            <a:r>
              <a:rPr lang="it-IT" dirty="0"/>
              <a:t>corrisponderà all’output dell’ultimo comando.</a:t>
            </a:r>
          </a:p>
          <a:p>
            <a:pPr lvl="1"/>
            <a:r>
              <a:rPr lang="it-IT" dirty="0"/>
              <a:t>$ </a:t>
            </a:r>
            <a:r>
              <a:rPr lang="it-IT" dirty="0" err="1"/>
              <a:t>ls</a:t>
            </a:r>
            <a:r>
              <a:rPr lang="it-IT" dirty="0"/>
              <a:t> /</a:t>
            </a:r>
            <a:r>
              <a:rPr lang="it-IT" dirty="0" err="1"/>
              <a:t>usr</a:t>
            </a:r>
            <a:r>
              <a:rPr lang="it-IT" dirty="0"/>
              <a:t>/bin | more</a:t>
            </a:r>
          </a:p>
          <a:p>
            <a:pPr lvl="1"/>
            <a:r>
              <a:rPr lang="it-IT" dirty="0"/>
              <a:t>$ </a:t>
            </a:r>
            <a:r>
              <a:rPr lang="it-IT" dirty="0" err="1"/>
              <a:t>ls</a:t>
            </a:r>
            <a:r>
              <a:rPr lang="it-IT" dirty="0"/>
              <a:t> | </a:t>
            </a:r>
            <a:r>
              <a:rPr lang="it-IT" dirty="0" err="1"/>
              <a:t>lpr</a:t>
            </a:r>
            <a:endParaRPr lang="it-IT" dirty="0"/>
          </a:p>
          <a:p>
            <a:endParaRPr lang="it-IT" dirty="0"/>
          </a:p>
        </p:txBody>
      </p:sp>
    </p:spTree>
    <p:extLst>
      <p:ext uri="{BB962C8B-B14F-4D97-AF65-F5344CB8AC3E}">
        <p14:creationId xmlns:p14="http://schemas.microsoft.com/office/powerpoint/2010/main" val="31782533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A4FB63F-4D1E-D0DF-889F-FF0E99AC03B1}"/>
              </a:ext>
            </a:extLst>
          </p:cNvPr>
          <p:cNvSpPr>
            <a:spLocks noGrp="1"/>
          </p:cNvSpPr>
          <p:nvPr>
            <p:ph type="title"/>
          </p:nvPr>
        </p:nvSpPr>
        <p:spPr/>
        <p:txBody>
          <a:bodyPr/>
          <a:lstStyle/>
          <a:p>
            <a:r>
              <a:rPr lang="it-IT" dirty="0"/>
              <a:t>Contare: wc</a:t>
            </a:r>
          </a:p>
        </p:txBody>
      </p:sp>
      <p:sp>
        <p:nvSpPr>
          <p:cNvPr id="3" name="Segnaposto contenuto 2">
            <a:extLst>
              <a:ext uri="{FF2B5EF4-FFF2-40B4-BE49-F238E27FC236}">
                <a16:creationId xmlns:a16="http://schemas.microsoft.com/office/drawing/2014/main" id="{199E03D3-6E38-BB80-8F0D-03671A91FB1F}"/>
              </a:ext>
            </a:extLst>
          </p:cNvPr>
          <p:cNvSpPr>
            <a:spLocks noGrp="1"/>
          </p:cNvSpPr>
          <p:nvPr>
            <p:ph idx="1"/>
          </p:nvPr>
        </p:nvSpPr>
        <p:spPr>
          <a:xfrm>
            <a:off x="677334" y="1488613"/>
            <a:ext cx="8596668" cy="3880773"/>
          </a:xfrm>
        </p:spPr>
        <p:txBody>
          <a:bodyPr/>
          <a:lstStyle/>
          <a:p>
            <a:r>
              <a:rPr lang="it-IT" dirty="0"/>
              <a:t>Sintassi: wc [-c] [-</a:t>
            </a:r>
            <a:r>
              <a:rPr lang="it-IT" dirty="0" err="1"/>
              <a:t>w</a:t>
            </a:r>
            <a:r>
              <a:rPr lang="it-IT" dirty="0"/>
              <a:t>] [-l][</a:t>
            </a:r>
            <a:r>
              <a:rPr lang="it-IT" dirty="0" err="1"/>
              <a:t>pathname</a:t>
            </a:r>
            <a:r>
              <a:rPr lang="it-IT" dirty="0"/>
              <a:t>...]</a:t>
            </a:r>
          </a:p>
          <a:p>
            <a:pPr lvl="1"/>
            <a:r>
              <a:rPr lang="it-IT" dirty="0"/>
              <a:t>-c, -</a:t>
            </a:r>
            <a:r>
              <a:rPr lang="it-IT" dirty="0" err="1"/>
              <a:t>w</a:t>
            </a:r>
            <a:r>
              <a:rPr lang="it-IT" dirty="0"/>
              <a:t>, -l: conteggia, rispettivamente, i caratteri/le parole (separate da spazi)/le righe</a:t>
            </a:r>
          </a:p>
          <a:p>
            <a:pPr lvl="1"/>
            <a:r>
              <a:rPr lang="it-IT" dirty="0" err="1"/>
              <a:t>pathname</a:t>
            </a:r>
            <a:r>
              <a:rPr lang="it-IT" dirty="0"/>
              <a:t>: file da analizzare</a:t>
            </a:r>
          </a:p>
          <a:p>
            <a:r>
              <a:rPr lang="it-IT" dirty="0"/>
              <a:t>Il comando wc </a:t>
            </a:r>
            <a:r>
              <a:rPr lang="it-IT" dirty="0" err="1"/>
              <a:t>eﬀettua</a:t>
            </a:r>
            <a:r>
              <a:rPr lang="it-IT" dirty="0"/>
              <a:t> l’analisi del suo standard input (se non vengono passati parametri) o dei file passati conteggiando il numero di byte, parole e/o righe. Se non si specifica una opzione particolare vengono riportati tutti e tre i conteggi. Si possono passare più file.</a:t>
            </a:r>
          </a:p>
          <a:p>
            <a:endParaRPr lang="it-IT" dirty="0"/>
          </a:p>
        </p:txBody>
      </p:sp>
      <p:pic>
        <p:nvPicPr>
          <p:cNvPr id="4" name="Immagine 3">
            <a:extLst>
              <a:ext uri="{FF2B5EF4-FFF2-40B4-BE49-F238E27FC236}">
                <a16:creationId xmlns:a16="http://schemas.microsoft.com/office/drawing/2014/main" id="{D90739A8-B3B4-CA92-1251-99E80A66ACE5}"/>
              </a:ext>
            </a:extLst>
          </p:cNvPr>
          <p:cNvPicPr>
            <a:picLocks noChangeAspect="1"/>
          </p:cNvPicPr>
          <p:nvPr/>
        </p:nvPicPr>
        <p:blipFill>
          <a:blip r:embed="rId2"/>
          <a:stretch>
            <a:fillRect/>
          </a:stretch>
        </p:blipFill>
        <p:spPr>
          <a:xfrm>
            <a:off x="4279900" y="4311651"/>
            <a:ext cx="3632200" cy="1231900"/>
          </a:xfrm>
          <a:prstGeom prst="rect">
            <a:avLst/>
          </a:prstGeom>
        </p:spPr>
      </p:pic>
    </p:spTree>
    <p:extLst>
      <p:ext uri="{BB962C8B-B14F-4D97-AF65-F5344CB8AC3E}">
        <p14:creationId xmlns:p14="http://schemas.microsoft.com/office/powerpoint/2010/main" val="1382686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81876E-F94B-6D11-AA11-BB5D8717601D}"/>
              </a:ext>
            </a:extLst>
          </p:cNvPr>
          <p:cNvSpPr>
            <a:spLocks noGrp="1"/>
          </p:cNvSpPr>
          <p:nvPr>
            <p:ph type="title"/>
          </p:nvPr>
        </p:nvSpPr>
        <p:spPr/>
        <p:txBody>
          <a:bodyPr/>
          <a:lstStyle/>
          <a:p>
            <a:r>
              <a:rPr lang="it-IT" dirty="0"/>
              <a:t>Terminale Linux: come usarlo da Windows o </a:t>
            </a:r>
            <a:r>
              <a:rPr lang="it-IT" dirty="0" err="1"/>
              <a:t>macOS</a:t>
            </a:r>
            <a:r>
              <a:rPr lang="it-IT" dirty="0"/>
              <a:t>?</a:t>
            </a:r>
          </a:p>
        </p:txBody>
      </p:sp>
      <p:sp>
        <p:nvSpPr>
          <p:cNvPr id="3" name="Segnaposto contenuto 2">
            <a:extLst>
              <a:ext uri="{FF2B5EF4-FFF2-40B4-BE49-F238E27FC236}">
                <a16:creationId xmlns:a16="http://schemas.microsoft.com/office/drawing/2014/main" id="{424A3848-459F-6002-0F21-BDBDAC0A4984}"/>
              </a:ext>
            </a:extLst>
          </p:cNvPr>
          <p:cNvSpPr>
            <a:spLocks noGrp="1"/>
          </p:cNvSpPr>
          <p:nvPr>
            <p:ph idx="1"/>
          </p:nvPr>
        </p:nvSpPr>
        <p:spPr/>
        <p:txBody>
          <a:bodyPr>
            <a:normAutofit fontScale="92500" lnSpcReduction="20000"/>
          </a:bodyPr>
          <a:lstStyle/>
          <a:p>
            <a:r>
              <a:rPr lang="it-IT" dirty="0"/>
              <a:t>Windows:</a:t>
            </a:r>
          </a:p>
          <a:p>
            <a:pPr lvl="1"/>
            <a:r>
              <a:rPr lang="it-IT" b="1" dirty="0"/>
              <a:t>WSL (Windows Subsystem for Linux)</a:t>
            </a:r>
            <a:br>
              <a:rPr lang="it-IT" b="1" dirty="0"/>
            </a:br>
            <a:r>
              <a:rPr lang="it-IT" dirty="0"/>
              <a:t>Permette di eseguire Linux </a:t>
            </a:r>
            <a:r>
              <a:rPr lang="it-IT" i="1" dirty="0"/>
              <a:t>nativamente</a:t>
            </a:r>
            <a:r>
              <a:rPr lang="it-IT" dirty="0"/>
              <a:t> su Windows</a:t>
            </a:r>
          </a:p>
          <a:p>
            <a:pPr lvl="1"/>
            <a:r>
              <a:rPr lang="it-IT" dirty="0"/>
              <a:t>Comando per installare:</a:t>
            </a:r>
          </a:p>
          <a:p>
            <a:pPr lvl="2"/>
            <a:r>
              <a:rPr lang="it-IT" dirty="0" err="1"/>
              <a:t>Wsl</a:t>
            </a:r>
            <a:r>
              <a:rPr lang="it-IT" dirty="0"/>
              <a:t> –</a:t>
            </a:r>
            <a:r>
              <a:rPr lang="it-IT" dirty="0" err="1"/>
              <a:t>install</a:t>
            </a:r>
            <a:endParaRPr lang="it-IT" dirty="0"/>
          </a:p>
          <a:p>
            <a:pPr lvl="1"/>
            <a:r>
              <a:rPr lang="it-IT" dirty="0"/>
              <a:t>Scegli la distribuzione (Ubuntu consigliato)</a:t>
            </a:r>
          </a:p>
          <a:p>
            <a:pPr lvl="1"/>
            <a:r>
              <a:rPr lang="it-IT" dirty="0"/>
              <a:t>Terminale disponibile come "Ubuntu" nel menu Start</a:t>
            </a:r>
          </a:p>
          <a:p>
            <a:pPr lvl="1"/>
            <a:endParaRPr lang="it-IT" dirty="0"/>
          </a:p>
          <a:p>
            <a:pPr marL="0" indent="0">
              <a:buNone/>
            </a:pPr>
            <a:r>
              <a:rPr lang="it-IT" b="1" dirty="0"/>
              <a:t>Altre opzioni:</a:t>
            </a:r>
            <a:endParaRPr lang="it-IT" dirty="0"/>
          </a:p>
          <a:p>
            <a:r>
              <a:rPr lang="it-IT" dirty="0" err="1"/>
              <a:t>VirtualBox</a:t>
            </a:r>
            <a:r>
              <a:rPr lang="it-IT" dirty="0"/>
              <a:t> con una macchina virtuale Linux</a:t>
            </a:r>
          </a:p>
          <a:p>
            <a:r>
              <a:rPr lang="it-IT" dirty="0"/>
              <a:t>Docker con immagine Linux</a:t>
            </a:r>
          </a:p>
          <a:p>
            <a:r>
              <a:rPr lang="it-IT" dirty="0" err="1"/>
              <a:t>Git</a:t>
            </a:r>
            <a:r>
              <a:rPr lang="it-IT" dirty="0"/>
              <a:t> Bash (limitato, ma utile per esercitazioni base)</a:t>
            </a:r>
          </a:p>
          <a:p>
            <a:pPr lvl="1"/>
            <a:endParaRPr lang="it-IT" dirty="0"/>
          </a:p>
        </p:txBody>
      </p:sp>
    </p:spTree>
    <p:extLst>
      <p:ext uri="{BB962C8B-B14F-4D97-AF65-F5344CB8AC3E}">
        <p14:creationId xmlns:p14="http://schemas.microsoft.com/office/powerpoint/2010/main" val="36404882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D0D61A-16C8-0003-9A6F-BA4E673F891C}"/>
              </a:ext>
            </a:extLst>
          </p:cNvPr>
          <p:cNvSpPr>
            <a:spLocks noGrp="1"/>
          </p:cNvSpPr>
          <p:nvPr>
            <p:ph type="title"/>
          </p:nvPr>
        </p:nvSpPr>
        <p:spPr/>
        <p:txBody>
          <a:bodyPr/>
          <a:lstStyle/>
          <a:p>
            <a:r>
              <a:rPr lang="it-IT" dirty="0"/>
              <a:t>Mettiamo un po’ d’ordine: sort</a:t>
            </a:r>
          </a:p>
        </p:txBody>
      </p:sp>
      <p:sp>
        <p:nvSpPr>
          <p:cNvPr id="3" name="Segnaposto contenuto 2">
            <a:extLst>
              <a:ext uri="{FF2B5EF4-FFF2-40B4-BE49-F238E27FC236}">
                <a16:creationId xmlns:a16="http://schemas.microsoft.com/office/drawing/2014/main" id="{1F8B271A-EB77-8E42-1CD1-70BD27F97450}"/>
              </a:ext>
            </a:extLst>
          </p:cNvPr>
          <p:cNvSpPr>
            <a:spLocks noGrp="1"/>
          </p:cNvSpPr>
          <p:nvPr>
            <p:ph idx="1"/>
          </p:nvPr>
        </p:nvSpPr>
        <p:spPr/>
        <p:txBody>
          <a:bodyPr>
            <a:normAutofit/>
          </a:bodyPr>
          <a:lstStyle/>
          <a:p>
            <a:r>
              <a:rPr lang="it-IT" dirty="0"/>
              <a:t>Sintassi (semplificata): sort [-</a:t>
            </a:r>
            <a:r>
              <a:rPr lang="it-IT" dirty="0" err="1"/>
              <a:t>n</a:t>
            </a:r>
            <a:r>
              <a:rPr lang="it-IT" dirty="0"/>
              <a:t>] [-</a:t>
            </a:r>
            <a:r>
              <a:rPr lang="it-IT" dirty="0" err="1"/>
              <a:t>r</a:t>
            </a:r>
            <a:r>
              <a:rPr lang="it-IT" dirty="0"/>
              <a:t>] [-o file] [-t </a:t>
            </a:r>
            <a:r>
              <a:rPr lang="it-IT" dirty="0" err="1"/>
              <a:t>s</a:t>
            </a:r>
            <a:r>
              <a:rPr lang="it-IT" dirty="0"/>
              <a:t>] [-k s1[,s2]] [</a:t>
            </a:r>
            <a:r>
              <a:rPr lang="it-IT" dirty="0" err="1"/>
              <a:t>pathname</a:t>
            </a:r>
            <a:r>
              <a:rPr lang="it-IT" dirty="0"/>
              <a:t>]</a:t>
            </a:r>
          </a:p>
          <a:p>
            <a:pPr lvl="1"/>
            <a:r>
              <a:rPr lang="it-IT" dirty="0"/>
              <a:t>-</a:t>
            </a:r>
            <a:r>
              <a:rPr lang="it-IT" dirty="0" err="1"/>
              <a:t>n</a:t>
            </a:r>
            <a:r>
              <a:rPr lang="it-IT" dirty="0"/>
              <a:t>: considera numerica (invece che testuale) la chiave di ordinamento</a:t>
            </a:r>
          </a:p>
          <a:p>
            <a:pPr lvl="1"/>
            <a:r>
              <a:rPr lang="it-IT" dirty="0"/>
              <a:t>-</a:t>
            </a:r>
            <a:r>
              <a:rPr lang="it-IT" dirty="0" err="1"/>
              <a:t>r</a:t>
            </a:r>
            <a:r>
              <a:rPr lang="it-IT" dirty="0"/>
              <a:t>: ordina in modo decrescente</a:t>
            </a:r>
          </a:p>
          <a:p>
            <a:pPr lvl="1"/>
            <a:r>
              <a:rPr lang="it-IT" dirty="0"/>
              <a:t>-o file: invia l’output su file </a:t>
            </a:r>
            <a:r>
              <a:rPr lang="it-IT" dirty="0" err="1"/>
              <a:t>anzichè</a:t>
            </a:r>
            <a:r>
              <a:rPr lang="it-IT" dirty="0"/>
              <a:t> sullo standard output</a:t>
            </a:r>
          </a:p>
          <a:p>
            <a:pPr lvl="1"/>
            <a:r>
              <a:rPr lang="it-IT" dirty="0"/>
              <a:t>-t </a:t>
            </a:r>
            <a:r>
              <a:rPr lang="it-IT" dirty="0" err="1"/>
              <a:t>s</a:t>
            </a:r>
            <a:r>
              <a:rPr lang="it-IT" dirty="0"/>
              <a:t>: usa </a:t>
            </a:r>
            <a:r>
              <a:rPr lang="it-IT" dirty="0" err="1"/>
              <a:t>s</a:t>
            </a:r>
            <a:r>
              <a:rPr lang="it-IT" dirty="0"/>
              <a:t> come separatore di campo</a:t>
            </a:r>
          </a:p>
          <a:p>
            <a:pPr lvl="1"/>
            <a:r>
              <a:rPr lang="it-IT" dirty="0"/>
              <a:t>-k s1,s2: usa i campi da posizione s1 a s2 per l’ordinamento</a:t>
            </a:r>
          </a:p>
          <a:p>
            <a:pPr lvl="1"/>
            <a:r>
              <a:rPr lang="it-IT" dirty="0" err="1"/>
              <a:t>pathname</a:t>
            </a:r>
            <a:r>
              <a:rPr lang="it-IT" dirty="0"/>
              <a:t>: file da ordinare</a:t>
            </a:r>
          </a:p>
          <a:p>
            <a:r>
              <a:rPr lang="it-IT" dirty="0"/>
              <a:t>Il comando sort ordina trattando ogni linea del suo input come una collezione di campi separati da delimitatori (default: spazi, tab, ecc.). L’ordinamento di default avviene in base al primo campo ed è alfabetico.</a:t>
            </a:r>
          </a:p>
          <a:p>
            <a:endParaRPr lang="it-IT" dirty="0"/>
          </a:p>
        </p:txBody>
      </p:sp>
    </p:spTree>
    <p:extLst>
      <p:ext uri="{BB962C8B-B14F-4D97-AF65-F5344CB8AC3E}">
        <p14:creationId xmlns:p14="http://schemas.microsoft.com/office/powerpoint/2010/main" val="16377829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BD1C91-4BD6-35D4-879A-1A0D9B8A1AC0}"/>
              </a:ext>
            </a:extLst>
          </p:cNvPr>
          <p:cNvSpPr>
            <a:spLocks noGrp="1"/>
          </p:cNvSpPr>
          <p:nvPr>
            <p:ph type="title"/>
          </p:nvPr>
        </p:nvSpPr>
        <p:spPr/>
        <p:txBody>
          <a:bodyPr/>
          <a:lstStyle/>
          <a:p>
            <a:r>
              <a:rPr lang="it-IT" dirty="0"/>
              <a:t>Testa e coda</a:t>
            </a:r>
          </a:p>
        </p:txBody>
      </p:sp>
      <p:sp>
        <p:nvSpPr>
          <p:cNvPr id="3" name="Segnaposto contenuto 2">
            <a:extLst>
              <a:ext uri="{FF2B5EF4-FFF2-40B4-BE49-F238E27FC236}">
                <a16:creationId xmlns:a16="http://schemas.microsoft.com/office/drawing/2014/main" id="{917854B1-F344-1A39-BDDF-119DB6F49197}"/>
              </a:ext>
            </a:extLst>
          </p:cNvPr>
          <p:cNvSpPr>
            <a:spLocks noGrp="1"/>
          </p:cNvSpPr>
          <p:nvPr>
            <p:ph idx="1"/>
          </p:nvPr>
        </p:nvSpPr>
        <p:spPr>
          <a:xfrm>
            <a:off x="677334" y="1488613"/>
            <a:ext cx="8596668" cy="3880773"/>
          </a:xfrm>
        </p:spPr>
        <p:txBody>
          <a:bodyPr/>
          <a:lstStyle/>
          <a:p>
            <a:pPr marL="0" indent="0">
              <a:buNone/>
            </a:pPr>
            <a:r>
              <a:rPr lang="it-IT" b="1" dirty="0"/>
              <a:t>head</a:t>
            </a:r>
          </a:p>
          <a:p>
            <a:r>
              <a:rPr lang="it-IT" dirty="0"/>
              <a:t>Sintassi (semplificata): head [-c </a:t>
            </a:r>
            <a:r>
              <a:rPr lang="it-IT" dirty="0" err="1"/>
              <a:t>q</a:t>
            </a:r>
            <a:r>
              <a:rPr lang="it-IT" dirty="0"/>
              <a:t>] [-</a:t>
            </a:r>
            <a:r>
              <a:rPr lang="it-IT" dirty="0" err="1"/>
              <a:t>n</a:t>
            </a:r>
            <a:r>
              <a:rPr lang="it-IT" dirty="0"/>
              <a:t> </a:t>
            </a:r>
            <a:r>
              <a:rPr lang="it-IT" dirty="0" err="1"/>
              <a:t>q</a:t>
            </a:r>
            <a:r>
              <a:rPr lang="it-IT" dirty="0"/>
              <a:t>] [</a:t>
            </a:r>
            <a:r>
              <a:rPr lang="it-IT" dirty="0" err="1"/>
              <a:t>pathname</a:t>
            </a:r>
            <a:r>
              <a:rPr lang="it-IT" dirty="0"/>
              <a:t>...]</a:t>
            </a:r>
          </a:p>
          <a:p>
            <a:pPr lvl="1"/>
            <a:r>
              <a:rPr lang="it-IT" dirty="0"/>
              <a:t>-c </a:t>
            </a:r>
            <a:r>
              <a:rPr lang="it-IT" dirty="0" err="1"/>
              <a:t>q</a:t>
            </a:r>
            <a:r>
              <a:rPr lang="it-IT" dirty="0"/>
              <a:t>: mostra solo i primi </a:t>
            </a:r>
            <a:r>
              <a:rPr lang="it-IT" dirty="0" err="1"/>
              <a:t>q</a:t>
            </a:r>
            <a:r>
              <a:rPr lang="it-IT" dirty="0"/>
              <a:t> byte dell’input</a:t>
            </a:r>
          </a:p>
          <a:p>
            <a:pPr lvl="1"/>
            <a:r>
              <a:rPr lang="it-IT" dirty="0"/>
              <a:t>-</a:t>
            </a:r>
            <a:r>
              <a:rPr lang="it-IT" dirty="0" err="1"/>
              <a:t>n</a:t>
            </a:r>
            <a:r>
              <a:rPr lang="it-IT" dirty="0"/>
              <a:t> </a:t>
            </a:r>
            <a:r>
              <a:rPr lang="it-IT" dirty="0" err="1"/>
              <a:t>q</a:t>
            </a:r>
            <a:r>
              <a:rPr lang="it-IT" dirty="0"/>
              <a:t>: mostra solo le prime </a:t>
            </a:r>
            <a:r>
              <a:rPr lang="it-IT" dirty="0" err="1"/>
              <a:t>q</a:t>
            </a:r>
            <a:r>
              <a:rPr lang="it-IT" dirty="0"/>
              <a:t> righe dell’input</a:t>
            </a:r>
          </a:p>
          <a:p>
            <a:pPr lvl="1"/>
            <a:r>
              <a:rPr lang="it-IT" dirty="0" err="1"/>
              <a:t>pathname</a:t>
            </a:r>
            <a:r>
              <a:rPr lang="it-IT" dirty="0"/>
              <a:t>: file da analizzare</a:t>
            </a:r>
          </a:p>
          <a:p>
            <a:r>
              <a:rPr lang="it-IT" dirty="0"/>
              <a:t>Il comando head mostra di default le 10 righe del suo input. Può accettare anche più file.</a:t>
            </a:r>
          </a:p>
          <a:p>
            <a:pPr marL="0" indent="0">
              <a:buNone/>
            </a:pPr>
            <a:r>
              <a:rPr lang="it-IT" b="1" dirty="0" err="1"/>
              <a:t>tail</a:t>
            </a:r>
            <a:endParaRPr lang="it-IT" b="1" dirty="0"/>
          </a:p>
          <a:p>
            <a:r>
              <a:rPr lang="it-IT" dirty="0"/>
              <a:t>Sintassi (semplificata): </a:t>
            </a:r>
            <a:r>
              <a:rPr lang="it-IT" dirty="0" err="1"/>
              <a:t>tail</a:t>
            </a:r>
            <a:r>
              <a:rPr lang="it-IT" dirty="0"/>
              <a:t> [-c </a:t>
            </a:r>
            <a:r>
              <a:rPr lang="it-IT" dirty="0" err="1"/>
              <a:t>q</a:t>
            </a:r>
            <a:r>
              <a:rPr lang="it-IT" dirty="0"/>
              <a:t>] [-</a:t>
            </a:r>
            <a:r>
              <a:rPr lang="it-IT" dirty="0" err="1"/>
              <a:t>n</a:t>
            </a:r>
            <a:r>
              <a:rPr lang="it-IT" dirty="0"/>
              <a:t> </a:t>
            </a:r>
            <a:r>
              <a:rPr lang="it-IT" dirty="0" err="1"/>
              <a:t>q</a:t>
            </a:r>
            <a:r>
              <a:rPr lang="it-IT" dirty="0"/>
              <a:t>] [</a:t>
            </a:r>
            <a:r>
              <a:rPr lang="it-IT" dirty="0" err="1"/>
              <a:t>pathname</a:t>
            </a:r>
            <a:r>
              <a:rPr lang="it-IT" dirty="0"/>
              <a:t>...] Il</a:t>
            </a:r>
          </a:p>
          <a:p>
            <a:r>
              <a:rPr lang="it-IT" dirty="0"/>
              <a:t>comando </a:t>
            </a:r>
            <a:r>
              <a:rPr lang="it-IT" dirty="0" err="1"/>
              <a:t>tail</a:t>
            </a:r>
            <a:r>
              <a:rPr lang="it-IT" dirty="0"/>
              <a:t> si comporta come head ma a partire dalla fine dell’input.</a:t>
            </a:r>
          </a:p>
          <a:p>
            <a:endParaRPr lang="it-IT" dirty="0"/>
          </a:p>
        </p:txBody>
      </p:sp>
    </p:spTree>
    <p:extLst>
      <p:ext uri="{BB962C8B-B14F-4D97-AF65-F5344CB8AC3E}">
        <p14:creationId xmlns:p14="http://schemas.microsoft.com/office/powerpoint/2010/main" val="19052051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7FF0644-F73F-BCB6-2A5F-77F066E2635F}"/>
              </a:ext>
            </a:extLst>
          </p:cNvPr>
          <p:cNvSpPr>
            <a:spLocks noGrp="1"/>
          </p:cNvSpPr>
          <p:nvPr>
            <p:ph type="title"/>
          </p:nvPr>
        </p:nvSpPr>
        <p:spPr/>
        <p:txBody>
          <a:bodyPr/>
          <a:lstStyle/>
          <a:p>
            <a:r>
              <a:rPr lang="it-IT" dirty="0"/>
              <a:t>Cambio dei permessi di accesso (1)</a:t>
            </a:r>
          </a:p>
        </p:txBody>
      </p:sp>
      <p:sp>
        <p:nvSpPr>
          <p:cNvPr id="3" name="Segnaposto contenuto 2">
            <a:extLst>
              <a:ext uri="{FF2B5EF4-FFF2-40B4-BE49-F238E27FC236}">
                <a16:creationId xmlns:a16="http://schemas.microsoft.com/office/drawing/2014/main" id="{F5429C27-005A-BC5E-110C-58606ED62D64}"/>
              </a:ext>
            </a:extLst>
          </p:cNvPr>
          <p:cNvSpPr>
            <a:spLocks noGrp="1"/>
          </p:cNvSpPr>
          <p:nvPr>
            <p:ph idx="1"/>
          </p:nvPr>
        </p:nvSpPr>
        <p:spPr>
          <a:xfrm>
            <a:off x="677334" y="1344059"/>
            <a:ext cx="8596668" cy="4697304"/>
          </a:xfrm>
        </p:spPr>
        <p:txBody>
          <a:bodyPr>
            <a:normAutofit fontScale="85000" lnSpcReduction="10000"/>
          </a:bodyPr>
          <a:lstStyle/>
          <a:p>
            <a:r>
              <a:rPr lang="it-IT" b="1" dirty="0" err="1"/>
              <a:t>chmod</a:t>
            </a:r>
            <a:endParaRPr lang="it-IT" b="1" dirty="0"/>
          </a:p>
          <a:p>
            <a:r>
              <a:rPr lang="it-IT" dirty="0"/>
              <a:t>Sintassi: </a:t>
            </a:r>
            <a:r>
              <a:rPr lang="it-IT" dirty="0" err="1"/>
              <a:t>chmod</a:t>
            </a:r>
            <a:r>
              <a:rPr lang="it-IT" dirty="0"/>
              <a:t> [-</a:t>
            </a:r>
            <a:r>
              <a:rPr lang="it-IT" dirty="0" err="1"/>
              <a:t>R</a:t>
            </a:r>
            <a:r>
              <a:rPr lang="it-IT" dirty="0"/>
              <a:t>] mode [</a:t>
            </a:r>
            <a:r>
              <a:rPr lang="it-IT" dirty="0" err="1"/>
              <a:t>pathname</a:t>
            </a:r>
            <a:r>
              <a:rPr lang="it-IT" dirty="0"/>
              <a:t>...]</a:t>
            </a:r>
          </a:p>
          <a:p>
            <a:pPr lvl="1"/>
            <a:r>
              <a:rPr lang="it-IT" dirty="0"/>
              <a:t>-</a:t>
            </a:r>
            <a:r>
              <a:rPr lang="it-IT" dirty="0" err="1"/>
              <a:t>R</a:t>
            </a:r>
            <a:r>
              <a:rPr lang="it-IT" dirty="0"/>
              <a:t>: applica i permessi in modo ricorsivo alle sotto-cartelle</a:t>
            </a:r>
          </a:p>
          <a:p>
            <a:pPr lvl="1"/>
            <a:r>
              <a:rPr lang="it-IT" dirty="0"/>
              <a:t>mode: nuova maschera dei permessi</a:t>
            </a:r>
          </a:p>
          <a:p>
            <a:pPr lvl="1"/>
            <a:r>
              <a:rPr lang="it-IT" dirty="0" err="1"/>
              <a:t>pathname</a:t>
            </a:r>
            <a:r>
              <a:rPr lang="it-IT" dirty="0"/>
              <a:t>: oggetti a cui applicare la nuova maschera dei permessi</a:t>
            </a:r>
          </a:p>
          <a:p>
            <a:r>
              <a:rPr lang="it-IT" dirty="0"/>
              <a:t>Il comando </a:t>
            </a:r>
            <a:r>
              <a:rPr lang="it-IT" dirty="0" err="1"/>
              <a:t>chmod</a:t>
            </a:r>
            <a:r>
              <a:rPr lang="it-IT" dirty="0"/>
              <a:t> permette di cambiare i permessi a file o cartelle.</a:t>
            </a:r>
          </a:p>
          <a:p>
            <a:endParaRPr lang="it-IT" dirty="0"/>
          </a:p>
          <a:p>
            <a:r>
              <a:rPr lang="it-IT" b="1" dirty="0"/>
              <a:t>parametro mode: sintassi numerica</a:t>
            </a:r>
          </a:p>
          <a:p>
            <a:r>
              <a:rPr lang="it-IT" dirty="0"/>
              <a:t>Si usa un numero ottale a 3 cifre in cui ogni cifra corrisponde rispettivamente a: proprietario, gruppo e altri. I diritti sono di lettura, scrittura ed esecuzione/attraversamento. Ognuno è rappresentato da un bit: 1 per abilitato, 0 per disabilitato.</a:t>
            </a:r>
          </a:p>
          <a:p>
            <a:endParaRPr lang="it-IT" dirty="0"/>
          </a:p>
          <a:p>
            <a:pPr marL="0" indent="0">
              <a:buNone/>
            </a:pPr>
            <a:r>
              <a:rPr lang="it-IT" dirty="0"/>
              <a:t>Esempio:</a:t>
            </a:r>
          </a:p>
          <a:p>
            <a:r>
              <a:rPr lang="it-IT" dirty="0" err="1"/>
              <a:t>rw-r</a:t>
            </a:r>
            <a:r>
              <a:rPr lang="it-IT" dirty="0"/>
              <a:t>----- −→110 100 000 →640</a:t>
            </a:r>
          </a:p>
          <a:p>
            <a:r>
              <a:rPr lang="it-IT" dirty="0" err="1"/>
              <a:t>rwxr</a:t>
            </a:r>
            <a:r>
              <a:rPr lang="it-IT" dirty="0"/>
              <a:t>-</a:t>
            </a:r>
            <a:r>
              <a:rPr lang="it-IT" dirty="0" err="1"/>
              <a:t>xr</a:t>
            </a:r>
            <a:r>
              <a:rPr lang="it-IT" dirty="0"/>
              <a:t>-x −→111 101 101 →755</a:t>
            </a:r>
          </a:p>
          <a:p>
            <a:endParaRPr lang="it-IT" dirty="0"/>
          </a:p>
          <a:p>
            <a:endParaRPr lang="it-IT" dirty="0"/>
          </a:p>
        </p:txBody>
      </p:sp>
    </p:spTree>
    <p:extLst>
      <p:ext uri="{BB962C8B-B14F-4D97-AF65-F5344CB8AC3E}">
        <p14:creationId xmlns:p14="http://schemas.microsoft.com/office/powerpoint/2010/main" val="35802119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963B17-4657-45FE-26F2-5881A222668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5A2F92A0-F37D-4665-8950-C14449C56EF1}"/>
              </a:ext>
            </a:extLst>
          </p:cNvPr>
          <p:cNvSpPr>
            <a:spLocks noGrp="1"/>
          </p:cNvSpPr>
          <p:nvPr>
            <p:ph type="title"/>
          </p:nvPr>
        </p:nvSpPr>
        <p:spPr/>
        <p:txBody>
          <a:bodyPr/>
          <a:lstStyle/>
          <a:p>
            <a:r>
              <a:rPr lang="it-IT" dirty="0"/>
              <a:t>Cambio dei permessi di accesso (2)</a:t>
            </a:r>
          </a:p>
        </p:txBody>
      </p:sp>
      <p:sp>
        <p:nvSpPr>
          <p:cNvPr id="3" name="Segnaposto contenuto 2">
            <a:extLst>
              <a:ext uri="{FF2B5EF4-FFF2-40B4-BE49-F238E27FC236}">
                <a16:creationId xmlns:a16="http://schemas.microsoft.com/office/drawing/2014/main" id="{287E5525-9C0E-79A0-51FC-6F2219B4AC85}"/>
              </a:ext>
            </a:extLst>
          </p:cNvPr>
          <p:cNvSpPr>
            <a:spLocks noGrp="1"/>
          </p:cNvSpPr>
          <p:nvPr>
            <p:ph idx="1"/>
          </p:nvPr>
        </p:nvSpPr>
        <p:spPr>
          <a:xfrm>
            <a:off x="677334" y="1344059"/>
            <a:ext cx="8596668" cy="4697304"/>
          </a:xfrm>
        </p:spPr>
        <p:txBody>
          <a:bodyPr>
            <a:normAutofit/>
          </a:bodyPr>
          <a:lstStyle/>
          <a:p>
            <a:r>
              <a:rPr lang="it-IT" dirty="0"/>
              <a:t>parametro mode: sintassi simbolica</a:t>
            </a:r>
          </a:p>
          <a:p>
            <a:pPr marL="0" indent="0">
              <a:buNone/>
            </a:pPr>
            <a:r>
              <a:rPr lang="it-IT" dirty="0"/>
              <a:t>Si utilizza una stringa mode del tipo: target </a:t>
            </a:r>
            <a:r>
              <a:rPr lang="it-IT" dirty="0" err="1"/>
              <a:t>grant</a:t>
            </a:r>
            <a:r>
              <a:rPr lang="it-IT" dirty="0"/>
              <a:t> </a:t>
            </a:r>
            <a:r>
              <a:rPr lang="it-IT" dirty="0" err="1"/>
              <a:t>permission</a:t>
            </a:r>
            <a:endParaRPr lang="it-IT" dirty="0"/>
          </a:p>
          <a:p>
            <a:r>
              <a:rPr lang="it-IT" dirty="0"/>
              <a:t>target: definisce a chi cambiare i permessi tra user (u), group (g), </a:t>
            </a:r>
            <a:r>
              <a:rPr lang="it-IT" dirty="0" err="1"/>
              <a:t>other</a:t>
            </a:r>
            <a:r>
              <a:rPr lang="it-IT" dirty="0"/>
              <a:t> (o) o </a:t>
            </a:r>
            <a:r>
              <a:rPr lang="it-IT" dirty="0" err="1"/>
              <a:t>all</a:t>
            </a:r>
            <a:r>
              <a:rPr lang="it-IT" dirty="0"/>
              <a:t> (a);</a:t>
            </a:r>
          </a:p>
          <a:p>
            <a:r>
              <a:rPr lang="it-IT" dirty="0" err="1"/>
              <a:t>grant</a:t>
            </a:r>
            <a:r>
              <a:rPr lang="it-IT" dirty="0"/>
              <a:t>: un carattere tra +,- e =. I caratteri + e- aggiungono e sottraggono i permessi specificati lasciando inalterati tutti gli altri. Il carattere= imposta la maschera esattamente ai permessi specificati;</a:t>
            </a:r>
          </a:p>
          <a:p>
            <a:r>
              <a:rPr lang="it-IT" dirty="0" err="1"/>
              <a:t>permission</a:t>
            </a:r>
            <a:r>
              <a:rPr lang="it-IT" dirty="0"/>
              <a:t>: è una sottostringa di </a:t>
            </a:r>
            <a:r>
              <a:rPr lang="it-IT" dirty="0" err="1"/>
              <a:t>rwx</a:t>
            </a:r>
            <a:r>
              <a:rPr lang="it-IT" dirty="0"/>
              <a:t> ed indica i permessi che si vogliono alterare.</a:t>
            </a:r>
          </a:p>
          <a:p>
            <a:pPr marL="0" indent="0">
              <a:buNone/>
            </a:pPr>
            <a:r>
              <a:rPr lang="it-IT" dirty="0"/>
              <a:t>Specifiche multiple vanno separate da virgola. Se target viene omesso, si sottintende </a:t>
            </a:r>
            <a:r>
              <a:rPr lang="it-IT" dirty="0" err="1"/>
              <a:t>all</a:t>
            </a:r>
            <a:r>
              <a:rPr lang="it-IT" dirty="0"/>
              <a:t>.</a:t>
            </a:r>
          </a:p>
          <a:p>
            <a:endParaRPr lang="it-IT" dirty="0"/>
          </a:p>
          <a:p>
            <a:endParaRPr lang="it-IT" dirty="0"/>
          </a:p>
        </p:txBody>
      </p:sp>
      <p:pic>
        <p:nvPicPr>
          <p:cNvPr id="4" name="Immagine 3">
            <a:extLst>
              <a:ext uri="{FF2B5EF4-FFF2-40B4-BE49-F238E27FC236}">
                <a16:creationId xmlns:a16="http://schemas.microsoft.com/office/drawing/2014/main" id="{F86BB1C1-6F49-5E58-BF3A-561B11876FD0}"/>
              </a:ext>
            </a:extLst>
          </p:cNvPr>
          <p:cNvPicPr>
            <a:picLocks noChangeAspect="1"/>
          </p:cNvPicPr>
          <p:nvPr/>
        </p:nvPicPr>
        <p:blipFill>
          <a:blip r:embed="rId2"/>
          <a:stretch>
            <a:fillRect/>
          </a:stretch>
        </p:blipFill>
        <p:spPr>
          <a:xfrm>
            <a:off x="758998" y="5143500"/>
            <a:ext cx="4318000" cy="1104900"/>
          </a:xfrm>
          <a:prstGeom prst="rect">
            <a:avLst/>
          </a:prstGeom>
        </p:spPr>
      </p:pic>
    </p:spTree>
    <p:extLst>
      <p:ext uri="{BB962C8B-B14F-4D97-AF65-F5344CB8AC3E}">
        <p14:creationId xmlns:p14="http://schemas.microsoft.com/office/powerpoint/2010/main" val="31993018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C131B4-5705-B980-DD81-FBA04E63F172}"/>
              </a:ext>
            </a:extLst>
          </p:cNvPr>
          <p:cNvSpPr>
            <a:spLocks noGrp="1"/>
          </p:cNvSpPr>
          <p:nvPr>
            <p:ph type="title"/>
          </p:nvPr>
        </p:nvSpPr>
        <p:spPr/>
        <p:txBody>
          <a:bodyPr/>
          <a:lstStyle/>
          <a:p>
            <a:r>
              <a:rPr lang="it-IT" dirty="0" err="1"/>
              <a:t>Chown</a:t>
            </a:r>
            <a:endParaRPr lang="it-IT" dirty="0"/>
          </a:p>
        </p:txBody>
      </p:sp>
      <p:sp>
        <p:nvSpPr>
          <p:cNvPr id="3" name="Segnaposto contenuto 2">
            <a:extLst>
              <a:ext uri="{FF2B5EF4-FFF2-40B4-BE49-F238E27FC236}">
                <a16:creationId xmlns:a16="http://schemas.microsoft.com/office/drawing/2014/main" id="{E1A573BC-EB5C-D1DB-4097-FD75B4778158}"/>
              </a:ext>
            </a:extLst>
          </p:cNvPr>
          <p:cNvSpPr>
            <a:spLocks noGrp="1"/>
          </p:cNvSpPr>
          <p:nvPr>
            <p:ph idx="1"/>
          </p:nvPr>
        </p:nvSpPr>
        <p:spPr>
          <a:xfrm>
            <a:off x="677334" y="1233889"/>
            <a:ext cx="8596668" cy="4807473"/>
          </a:xfrm>
        </p:spPr>
        <p:txBody>
          <a:bodyPr>
            <a:normAutofit fontScale="92500"/>
          </a:bodyPr>
          <a:lstStyle/>
          <a:p>
            <a:pPr marL="0" indent="0">
              <a:buNone/>
            </a:pPr>
            <a:r>
              <a:rPr lang="it-IT" b="1" dirty="0" err="1"/>
              <a:t>chown</a:t>
            </a:r>
            <a:endParaRPr lang="it-IT" b="1" dirty="0"/>
          </a:p>
          <a:p>
            <a:r>
              <a:rPr lang="it-IT" dirty="0"/>
              <a:t>Sintassi: </a:t>
            </a:r>
            <a:r>
              <a:rPr lang="it-IT" dirty="0" err="1"/>
              <a:t>chown</a:t>
            </a:r>
            <a:r>
              <a:rPr lang="it-IT" dirty="0"/>
              <a:t> [-</a:t>
            </a:r>
            <a:r>
              <a:rPr lang="it-IT" dirty="0" err="1"/>
              <a:t>R</a:t>
            </a:r>
            <a:r>
              <a:rPr lang="it-IT" dirty="0"/>
              <a:t>] </a:t>
            </a:r>
            <a:r>
              <a:rPr lang="it-IT" dirty="0" err="1"/>
              <a:t>owner</a:t>
            </a:r>
            <a:r>
              <a:rPr lang="it-IT" dirty="0"/>
              <a:t>[:group] [</a:t>
            </a:r>
            <a:r>
              <a:rPr lang="it-IT" dirty="0" err="1"/>
              <a:t>pathname</a:t>
            </a:r>
            <a:r>
              <a:rPr lang="it-IT" dirty="0"/>
              <a:t>...]</a:t>
            </a:r>
          </a:p>
          <a:p>
            <a:pPr lvl="1"/>
            <a:r>
              <a:rPr lang="it-IT" dirty="0"/>
              <a:t>-</a:t>
            </a:r>
            <a:r>
              <a:rPr lang="it-IT" dirty="0" err="1"/>
              <a:t>R</a:t>
            </a:r>
            <a:r>
              <a:rPr lang="it-IT" dirty="0"/>
              <a:t>: esegue ricorsivamente le modifiche di proprietà</a:t>
            </a:r>
          </a:p>
          <a:p>
            <a:pPr lvl="1"/>
            <a:r>
              <a:rPr lang="it-IT" dirty="0" err="1"/>
              <a:t>owner</a:t>
            </a:r>
            <a:r>
              <a:rPr lang="it-IT" dirty="0"/>
              <a:t>: il nuovo proprietario</a:t>
            </a:r>
          </a:p>
          <a:p>
            <a:pPr lvl="1"/>
            <a:r>
              <a:rPr lang="it-IT" dirty="0"/>
              <a:t>group: il nuovo gruppo proprietario</a:t>
            </a:r>
          </a:p>
          <a:p>
            <a:pPr lvl="1"/>
            <a:r>
              <a:rPr lang="it-IT" dirty="0" err="1"/>
              <a:t>pathname</a:t>
            </a:r>
            <a:r>
              <a:rPr lang="it-IT" dirty="0"/>
              <a:t>: oggetti a cui cambiare la proprietà</a:t>
            </a:r>
          </a:p>
          <a:p>
            <a:r>
              <a:rPr lang="it-IT" dirty="0"/>
              <a:t>Il comando </a:t>
            </a:r>
            <a:r>
              <a:rPr lang="it-IT" dirty="0" err="1"/>
              <a:t>chown</a:t>
            </a:r>
            <a:r>
              <a:rPr lang="it-IT" dirty="0"/>
              <a:t> permette di cambiare i proprietari associati ad uno o più file.</a:t>
            </a:r>
          </a:p>
          <a:p>
            <a:endParaRPr lang="it-IT" dirty="0"/>
          </a:p>
          <a:p>
            <a:pPr marL="0" indent="0">
              <a:buNone/>
            </a:pPr>
            <a:r>
              <a:rPr lang="it-IT" b="1" dirty="0" err="1"/>
              <a:t>chgrp</a:t>
            </a:r>
            <a:endParaRPr lang="it-IT" b="1" dirty="0"/>
          </a:p>
          <a:p>
            <a:r>
              <a:rPr lang="it-IT" dirty="0"/>
              <a:t>Sintassi: </a:t>
            </a:r>
            <a:r>
              <a:rPr lang="it-IT" dirty="0" err="1"/>
              <a:t>chgrp</a:t>
            </a:r>
            <a:r>
              <a:rPr lang="it-IT" dirty="0"/>
              <a:t> [-</a:t>
            </a:r>
            <a:r>
              <a:rPr lang="it-IT" dirty="0" err="1"/>
              <a:t>R</a:t>
            </a:r>
            <a:r>
              <a:rPr lang="it-IT" dirty="0"/>
              <a:t>] group [</a:t>
            </a:r>
            <a:r>
              <a:rPr lang="it-IT" dirty="0" err="1"/>
              <a:t>pathname</a:t>
            </a:r>
            <a:r>
              <a:rPr lang="it-IT" dirty="0"/>
              <a:t>...]</a:t>
            </a:r>
          </a:p>
          <a:p>
            <a:pPr lvl="1"/>
            <a:r>
              <a:rPr lang="it-IT" dirty="0"/>
              <a:t>-</a:t>
            </a:r>
            <a:r>
              <a:rPr lang="it-IT" dirty="0" err="1"/>
              <a:t>R</a:t>
            </a:r>
            <a:r>
              <a:rPr lang="it-IT" dirty="0"/>
              <a:t>: esegue ricorsivamente le modifiche di proprietà</a:t>
            </a:r>
          </a:p>
          <a:p>
            <a:pPr lvl="1"/>
            <a:r>
              <a:rPr lang="it-IT" dirty="0"/>
              <a:t>group: il nuovo gruppo proprietario</a:t>
            </a:r>
          </a:p>
          <a:p>
            <a:pPr lvl="1"/>
            <a:r>
              <a:rPr lang="it-IT" dirty="0" err="1"/>
              <a:t>pathname</a:t>
            </a:r>
            <a:r>
              <a:rPr lang="it-IT" dirty="0"/>
              <a:t>: oggetti a cui cambiare la proprietà</a:t>
            </a:r>
          </a:p>
          <a:p>
            <a:endParaRPr lang="it-IT" dirty="0"/>
          </a:p>
          <a:p>
            <a:endParaRPr lang="it-IT" dirty="0"/>
          </a:p>
        </p:txBody>
      </p:sp>
    </p:spTree>
    <p:extLst>
      <p:ext uri="{BB962C8B-B14F-4D97-AF65-F5344CB8AC3E}">
        <p14:creationId xmlns:p14="http://schemas.microsoft.com/office/powerpoint/2010/main" val="25878933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36F9A3-206A-FB8A-E23E-737531F70A2D}"/>
              </a:ext>
            </a:extLst>
          </p:cNvPr>
          <p:cNvSpPr>
            <a:spLocks noGrp="1"/>
          </p:cNvSpPr>
          <p:nvPr>
            <p:ph type="title"/>
          </p:nvPr>
        </p:nvSpPr>
        <p:spPr/>
        <p:txBody>
          <a:bodyPr/>
          <a:lstStyle/>
          <a:p>
            <a:r>
              <a:rPr lang="it-IT" dirty="0"/>
              <a:t>Gestione degli utenti in UNIX</a:t>
            </a:r>
          </a:p>
        </p:txBody>
      </p:sp>
      <p:sp>
        <p:nvSpPr>
          <p:cNvPr id="3" name="Segnaposto contenuto 2">
            <a:extLst>
              <a:ext uri="{FF2B5EF4-FFF2-40B4-BE49-F238E27FC236}">
                <a16:creationId xmlns:a16="http://schemas.microsoft.com/office/drawing/2014/main" id="{7E361329-4696-5641-E592-8EA2A1962F9B}"/>
              </a:ext>
            </a:extLst>
          </p:cNvPr>
          <p:cNvSpPr>
            <a:spLocks noGrp="1"/>
          </p:cNvSpPr>
          <p:nvPr>
            <p:ph idx="1"/>
          </p:nvPr>
        </p:nvSpPr>
        <p:spPr/>
        <p:txBody>
          <a:bodyPr>
            <a:normAutofit fontScale="92500" lnSpcReduction="20000"/>
          </a:bodyPr>
          <a:lstStyle/>
          <a:p>
            <a:r>
              <a:rPr lang="it-IT" dirty="0"/>
              <a:t>È buona pratica usare account </a:t>
            </a:r>
            <a:r>
              <a:rPr lang="it-IT" b="1" dirty="0"/>
              <a:t>non privilegiati</a:t>
            </a:r>
            <a:r>
              <a:rPr lang="it-IT" dirty="0"/>
              <a:t> per le attività quotidiane.</a:t>
            </a:r>
          </a:p>
          <a:p>
            <a:pPr lvl="1"/>
            <a:r>
              <a:rPr lang="it-IT" dirty="0"/>
              <a:t>Riduce il rischio di danni accidentali o compromissioni del sistema.</a:t>
            </a:r>
          </a:p>
          <a:p>
            <a:r>
              <a:rPr lang="it-IT" dirty="0"/>
              <a:t>Comandi utili:</a:t>
            </a:r>
          </a:p>
          <a:p>
            <a:pPr lvl="1"/>
            <a:r>
              <a:rPr lang="it-IT" b="1" dirty="0" err="1"/>
              <a:t>adduser</a:t>
            </a:r>
            <a:r>
              <a:rPr lang="it-IT" dirty="0"/>
              <a:t> </a:t>
            </a:r>
            <a:r>
              <a:rPr lang="it-IT" dirty="0" err="1"/>
              <a:t>nome_utente</a:t>
            </a:r>
            <a:r>
              <a:rPr lang="it-IT" dirty="0"/>
              <a:t> → crea un nuovo utente</a:t>
            </a:r>
          </a:p>
          <a:p>
            <a:pPr lvl="1"/>
            <a:r>
              <a:rPr lang="it-IT" b="1" dirty="0" err="1"/>
              <a:t>passwd</a:t>
            </a:r>
            <a:r>
              <a:rPr lang="it-IT" dirty="0"/>
              <a:t> → cambia la password dell’utente attuale</a:t>
            </a:r>
          </a:p>
          <a:p>
            <a:r>
              <a:rPr lang="it-IT" dirty="0"/>
              <a:t>L’utente </a:t>
            </a:r>
            <a:r>
              <a:rPr lang="it-IT" b="1" dirty="0"/>
              <a:t>root</a:t>
            </a:r>
            <a:r>
              <a:rPr lang="it-IT" dirty="0"/>
              <a:t> ha accesso completo al sistema.</a:t>
            </a:r>
          </a:p>
          <a:p>
            <a:pPr lvl="1"/>
            <a:r>
              <a:rPr lang="it-IT" dirty="0"/>
              <a:t>Va usato </a:t>
            </a:r>
            <a:r>
              <a:rPr lang="it-IT" b="1" dirty="0"/>
              <a:t>solo per operazioni amministrative</a:t>
            </a:r>
            <a:r>
              <a:rPr lang="it-IT" dirty="0"/>
              <a:t> (installazioni, configurazioni...).</a:t>
            </a:r>
          </a:p>
          <a:p>
            <a:r>
              <a:rPr lang="it-IT" dirty="0"/>
              <a:t>Accesso temporaneo a privilegi amministrativi:</a:t>
            </a:r>
          </a:p>
          <a:p>
            <a:pPr lvl="1"/>
            <a:r>
              <a:rPr lang="it-IT" b="1" dirty="0"/>
              <a:t>su</a:t>
            </a:r>
            <a:r>
              <a:rPr lang="it-IT" dirty="0"/>
              <a:t> → diventa root (richiede password)</a:t>
            </a:r>
          </a:p>
          <a:p>
            <a:pPr lvl="1"/>
            <a:r>
              <a:rPr lang="it-IT" b="1" dirty="0"/>
              <a:t>su </a:t>
            </a:r>
            <a:r>
              <a:rPr lang="it-IT" b="1" dirty="0" err="1"/>
              <a:t>nome_utente</a:t>
            </a:r>
            <a:r>
              <a:rPr lang="it-IT" dirty="0"/>
              <a:t> → cambia utente</a:t>
            </a:r>
          </a:p>
          <a:p>
            <a:pPr lvl="1"/>
            <a:r>
              <a:rPr lang="it-IT" b="1" dirty="0"/>
              <a:t>su -c 'comando argomenti' </a:t>
            </a:r>
            <a:r>
              <a:rPr lang="it-IT" b="1" dirty="0" err="1"/>
              <a:t>nome_utente</a:t>
            </a:r>
            <a:r>
              <a:rPr lang="it-IT" b="1" dirty="0"/>
              <a:t> </a:t>
            </a:r>
            <a:r>
              <a:rPr lang="it-IT" dirty="0"/>
              <a:t>→ esegue un comando come un altro utente</a:t>
            </a:r>
          </a:p>
          <a:p>
            <a:r>
              <a:rPr lang="it-IT" dirty="0"/>
              <a:t>Alcuni sistemi preferiscono sudo per un accesso più controllato.</a:t>
            </a:r>
          </a:p>
          <a:p>
            <a:endParaRPr lang="it-IT" dirty="0"/>
          </a:p>
        </p:txBody>
      </p:sp>
    </p:spTree>
    <p:extLst>
      <p:ext uri="{BB962C8B-B14F-4D97-AF65-F5344CB8AC3E}">
        <p14:creationId xmlns:p14="http://schemas.microsoft.com/office/powerpoint/2010/main" val="29545618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5351F78-DB9D-FD22-9923-B135346D8043}"/>
              </a:ext>
            </a:extLst>
          </p:cNvPr>
          <p:cNvSpPr>
            <a:spLocks noGrp="1"/>
          </p:cNvSpPr>
          <p:nvPr>
            <p:ph type="title"/>
          </p:nvPr>
        </p:nvSpPr>
        <p:spPr/>
        <p:txBody>
          <a:bodyPr/>
          <a:lstStyle/>
          <a:p>
            <a:r>
              <a:rPr lang="it-IT" dirty="0"/>
              <a:t>Uso di sudo su Linux e </a:t>
            </a:r>
            <a:r>
              <a:rPr lang="it-IT" dirty="0" err="1"/>
              <a:t>macOS</a:t>
            </a:r>
            <a:endParaRPr lang="it-IT" dirty="0"/>
          </a:p>
        </p:txBody>
      </p:sp>
      <p:sp>
        <p:nvSpPr>
          <p:cNvPr id="3" name="Segnaposto contenuto 2">
            <a:extLst>
              <a:ext uri="{FF2B5EF4-FFF2-40B4-BE49-F238E27FC236}">
                <a16:creationId xmlns:a16="http://schemas.microsoft.com/office/drawing/2014/main" id="{0A9AF405-CD95-D5BD-6BE4-DED6312CF1EE}"/>
              </a:ext>
            </a:extLst>
          </p:cNvPr>
          <p:cNvSpPr>
            <a:spLocks noGrp="1"/>
          </p:cNvSpPr>
          <p:nvPr>
            <p:ph idx="1"/>
          </p:nvPr>
        </p:nvSpPr>
        <p:spPr>
          <a:xfrm>
            <a:off x="677334" y="1619481"/>
            <a:ext cx="8596668" cy="4421882"/>
          </a:xfrm>
        </p:spPr>
        <p:txBody>
          <a:bodyPr>
            <a:normAutofit/>
          </a:bodyPr>
          <a:lstStyle/>
          <a:p>
            <a:r>
              <a:rPr lang="it-IT" dirty="0"/>
              <a:t>Su sistemi come </a:t>
            </a:r>
            <a:r>
              <a:rPr lang="it-IT" b="1" dirty="0"/>
              <a:t>Ubuntu</a:t>
            </a:r>
            <a:r>
              <a:rPr lang="it-IT" dirty="0"/>
              <a:t> e </a:t>
            </a:r>
            <a:r>
              <a:rPr lang="it-IT" b="1" dirty="0" err="1"/>
              <a:t>macOS</a:t>
            </a:r>
            <a:r>
              <a:rPr lang="it-IT" dirty="0"/>
              <a:t>, l’utente root non viene usato direttamente.</a:t>
            </a:r>
          </a:p>
          <a:p>
            <a:pPr lvl="1"/>
            <a:r>
              <a:rPr lang="it-IT" dirty="0"/>
              <a:t>Gli utenti amministratori appartengono a un </a:t>
            </a:r>
            <a:r>
              <a:rPr lang="it-IT" b="1" dirty="0"/>
              <a:t>gruppo privilegiato</a:t>
            </a:r>
            <a:r>
              <a:rPr lang="it-IT" dirty="0"/>
              <a:t> (es. sudo o admin).</a:t>
            </a:r>
          </a:p>
          <a:p>
            <a:r>
              <a:rPr lang="it-IT" dirty="0"/>
              <a:t>Un utente con tali privilegi può eseguire comandi come amministratore con:</a:t>
            </a:r>
          </a:p>
          <a:p>
            <a:pPr lvl="1"/>
            <a:r>
              <a:rPr lang="it-IT" dirty="0"/>
              <a:t>sudo comando argomenti </a:t>
            </a:r>
          </a:p>
          <a:p>
            <a:r>
              <a:rPr lang="it-IT" dirty="0"/>
              <a:t>Al primo uso (e periodicamente) viene richiesta la </a:t>
            </a:r>
            <a:r>
              <a:rPr lang="it-IT" b="1" dirty="0"/>
              <a:t>password dell’utente stesso</a:t>
            </a:r>
            <a:r>
              <a:rPr lang="it-IT" dirty="0"/>
              <a:t> per confermare l’identità.</a:t>
            </a:r>
          </a:p>
          <a:p>
            <a:r>
              <a:rPr lang="it-IT" dirty="0"/>
              <a:t>Il comando viene eseguito con pieni privilegi </a:t>
            </a:r>
            <a:r>
              <a:rPr lang="it-IT" b="1" dirty="0"/>
              <a:t>senza necessità di accedere come root</a:t>
            </a:r>
            <a:r>
              <a:rPr lang="it-IT" dirty="0"/>
              <a:t>.</a:t>
            </a:r>
            <a:br>
              <a:rPr lang="it-IT" dirty="0"/>
            </a:br>
            <a:r>
              <a:rPr lang="it-IT" dirty="0"/>
              <a:t>Dopo un certo tempo di inattività, verrà richiesta nuovamente la password.</a:t>
            </a:r>
          </a:p>
          <a:p>
            <a:endParaRPr lang="it-IT" dirty="0"/>
          </a:p>
        </p:txBody>
      </p:sp>
    </p:spTree>
    <p:extLst>
      <p:ext uri="{BB962C8B-B14F-4D97-AF65-F5344CB8AC3E}">
        <p14:creationId xmlns:p14="http://schemas.microsoft.com/office/powerpoint/2010/main" val="32339706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6DB7880-419A-2713-6A17-45BE72B77C52}"/>
              </a:ext>
            </a:extLst>
          </p:cNvPr>
          <p:cNvSpPr>
            <a:spLocks noGrp="1"/>
          </p:cNvSpPr>
          <p:nvPr>
            <p:ph type="title"/>
          </p:nvPr>
        </p:nvSpPr>
        <p:spPr>
          <a:xfrm>
            <a:off x="677334" y="301128"/>
            <a:ext cx="8596668" cy="1320800"/>
          </a:xfrm>
        </p:spPr>
        <p:txBody>
          <a:bodyPr/>
          <a:lstStyle/>
          <a:p>
            <a:r>
              <a:rPr lang="it-IT" dirty="0" err="1"/>
              <a:t>gzip</a:t>
            </a:r>
            <a:br>
              <a:rPr lang="it-IT" dirty="0"/>
            </a:br>
            <a:endParaRPr lang="it-IT" dirty="0"/>
          </a:p>
        </p:txBody>
      </p:sp>
      <p:sp>
        <p:nvSpPr>
          <p:cNvPr id="3" name="Segnaposto contenuto 2">
            <a:extLst>
              <a:ext uri="{FF2B5EF4-FFF2-40B4-BE49-F238E27FC236}">
                <a16:creationId xmlns:a16="http://schemas.microsoft.com/office/drawing/2014/main" id="{1C960C8C-5460-395A-3173-16553E870E17}"/>
              </a:ext>
            </a:extLst>
          </p:cNvPr>
          <p:cNvSpPr>
            <a:spLocks noGrp="1"/>
          </p:cNvSpPr>
          <p:nvPr>
            <p:ph idx="1"/>
          </p:nvPr>
        </p:nvSpPr>
        <p:spPr>
          <a:xfrm>
            <a:off x="677334" y="1156771"/>
            <a:ext cx="8596668" cy="5497417"/>
          </a:xfrm>
        </p:spPr>
        <p:txBody>
          <a:bodyPr>
            <a:normAutofit/>
          </a:bodyPr>
          <a:lstStyle/>
          <a:p>
            <a:r>
              <a:rPr lang="it-IT" b="1" dirty="0" err="1"/>
              <a:t>gzip</a:t>
            </a:r>
            <a:r>
              <a:rPr lang="it-IT" b="1" dirty="0"/>
              <a:t> [-d] [-c] [</a:t>
            </a:r>
            <a:r>
              <a:rPr lang="it-IT" b="1" dirty="0" err="1"/>
              <a:t>pathname</a:t>
            </a:r>
            <a:r>
              <a:rPr lang="it-IT" b="1" dirty="0"/>
              <a:t>...]</a:t>
            </a:r>
          </a:p>
          <a:p>
            <a:r>
              <a:rPr lang="it-IT" dirty="0"/>
              <a:t>-d: decomprime (equivalente a </a:t>
            </a:r>
            <a:r>
              <a:rPr lang="it-IT" dirty="0" err="1"/>
              <a:t>gunzip</a:t>
            </a:r>
            <a:r>
              <a:rPr lang="it-IT" dirty="0"/>
              <a:t>)</a:t>
            </a:r>
          </a:p>
          <a:p>
            <a:r>
              <a:rPr lang="it-IT" dirty="0"/>
              <a:t>-c: scrive il risultato su </a:t>
            </a:r>
            <a:r>
              <a:rPr lang="it-IT" b="1" dirty="0"/>
              <a:t>standard output</a:t>
            </a:r>
            <a:r>
              <a:rPr lang="it-IT" dirty="0"/>
              <a:t> senza creare file</a:t>
            </a:r>
          </a:p>
          <a:p>
            <a:pPr marL="0" indent="0">
              <a:buNone/>
            </a:pPr>
            <a:r>
              <a:rPr lang="it-IT" dirty="0" err="1"/>
              <a:t>gzip</a:t>
            </a:r>
            <a:r>
              <a:rPr lang="it-IT" dirty="0"/>
              <a:t> comprime i file indicati (o lo standard input) creando una versione .</a:t>
            </a:r>
            <a:r>
              <a:rPr lang="it-IT" dirty="0" err="1"/>
              <a:t>gz</a:t>
            </a:r>
            <a:r>
              <a:rPr lang="it-IT" dirty="0"/>
              <a:t>.</a:t>
            </a:r>
            <a:br>
              <a:rPr lang="it-IT" dirty="0"/>
            </a:br>
            <a:r>
              <a:rPr lang="it-IT" dirty="0"/>
              <a:t>Se nessun file è specificato, agisce come </a:t>
            </a:r>
            <a:r>
              <a:rPr lang="it-IT" b="1" dirty="0"/>
              <a:t>filtro</a:t>
            </a:r>
            <a:r>
              <a:rPr lang="it-IT" dirty="0"/>
              <a:t>: legge da input e scrive su output.</a:t>
            </a:r>
          </a:p>
          <a:p>
            <a:pPr marL="0" indent="0">
              <a:buNone/>
            </a:pPr>
            <a:endParaRPr lang="it-IT" dirty="0"/>
          </a:p>
          <a:p>
            <a:r>
              <a:rPr lang="it-IT" b="1" dirty="0"/>
              <a:t>Per decomprimere:</a:t>
            </a:r>
          </a:p>
          <a:p>
            <a:pPr lvl="1"/>
            <a:r>
              <a:rPr lang="it-IT" dirty="0" err="1"/>
              <a:t>gzip</a:t>
            </a:r>
            <a:r>
              <a:rPr lang="it-IT" dirty="0"/>
              <a:t> -d </a:t>
            </a:r>
            <a:r>
              <a:rPr lang="it-IT" dirty="0" err="1"/>
              <a:t>file.gz</a:t>
            </a:r>
            <a:r>
              <a:rPr lang="it-IT" dirty="0"/>
              <a:t> oppure </a:t>
            </a:r>
            <a:r>
              <a:rPr lang="it-IT" dirty="0" err="1"/>
              <a:t>gunzip</a:t>
            </a:r>
            <a:r>
              <a:rPr lang="it-IT" dirty="0"/>
              <a:t> </a:t>
            </a:r>
            <a:r>
              <a:rPr lang="it-IT" dirty="0" err="1"/>
              <a:t>file.gz</a:t>
            </a:r>
            <a:endParaRPr lang="it-IT" dirty="0"/>
          </a:p>
          <a:p>
            <a:pPr lvl="1"/>
            <a:endParaRPr lang="it-IT" dirty="0"/>
          </a:p>
          <a:p>
            <a:pPr marL="0" indent="0">
              <a:buNone/>
            </a:pPr>
            <a:r>
              <a:rPr lang="it-IT" b="1" dirty="0"/>
              <a:t>🔍 Per leggere un file compresso:</a:t>
            </a:r>
          </a:p>
          <a:p>
            <a:r>
              <a:rPr lang="it-IT" dirty="0" err="1"/>
              <a:t>zcat</a:t>
            </a:r>
            <a:r>
              <a:rPr lang="it-IT" dirty="0"/>
              <a:t> </a:t>
            </a:r>
            <a:r>
              <a:rPr lang="it-IT" dirty="0" err="1"/>
              <a:t>file.gz</a:t>
            </a:r>
            <a:r>
              <a:rPr lang="it-IT" dirty="0"/>
              <a:t> (equivalente a </a:t>
            </a:r>
            <a:r>
              <a:rPr lang="it-IT" dirty="0" err="1"/>
              <a:t>cat</a:t>
            </a:r>
            <a:r>
              <a:rPr lang="it-IT" dirty="0"/>
              <a:t>)</a:t>
            </a:r>
          </a:p>
          <a:p>
            <a:r>
              <a:rPr lang="it-IT" dirty="0" err="1"/>
              <a:t>zmore</a:t>
            </a:r>
            <a:r>
              <a:rPr lang="it-IT" dirty="0"/>
              <a:t>, </a:t>
            </a:r>
            <a:r>
              <a:rPr lang="it-IT" dirty="0" err="1"/>
              <a:t>zless</a:t>
            </a:r>
            <a:r>
              <a:rPr lang="it-IT" dirty="0"/>
              <a:t> → versioni compatibili con file .</a:t>
            </a:r>
            <a:r>
              <a:rPr lang="it-IT" dirty="0" err="1"/>
              <a:t>gz</a:t>
            </a:r>
            <a:r>
              <a:rPr lang="it-IT" dirty="0"/>
              <a:t> di more e </a:t>
            </a:r>
            <a:r>
              <a:rPr lang="it-IT" dirty="0" err="1"/>
              <a:t>less</a:t>
            </a:r>
            <a:endParaRPr lang="it-IT" dirty="0"/>
          </a:p>
          <a:p>
            <a:endParaRPr lang="it-IT" dirty="0"/>
          </a:p>
        </p:txBody>
      </p:sp>
    </p:spTree>
    <p:extLst>
      <p:ext uri="{BB962C8B-B14F-4D97-AF65-F5344CB8AC3E}">
        <p14:creationId xmlns:p14="http://schemas.microsoft.com/office/powerpoint/2010/main" val="28264939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7C793C-A3CF-692F-21D7-BB9037A1123B}"/>
              </a:ext>
            </a:extLst>
          </p:cNvPr>
          <p:cNvSpPr>
            <a:spLocks noGrp="1"/>
          </p:cNvSpPr>
          <p:nvPr>
            <p:ph type="title"/>
          </p:nvPr>
        </p:nvSpPr>
        <p:spPr/>
        <p:txBody>
          <a:bodyPr/>
          <a:lstStyle/>
          <a:p>
            <a:r>
              <a:rPr lang="it-IT" dirty="0"/>
              <a:t>More Space?</a:t>
            </a:r>
          </a:p>
        </p:txBody>
      </p:sp>
      <p:sp>
        <p:nvSpPr>
          <p:cNvPr id="3" name="Segnaposto contenuto 2">
            <a:extLst>
              <a:ext uri="{FF2B5EF4-FFF2-40B4-BE49-F238E27FC236}">
                <a16:creationId xmlns:a16="http://schemas.microsoft.com/office/drawing/2014/main" id="{63165ADF-985A-9C1A-C655-6EB8C4860D59}"/>
              </a:ext>
            </a:extLst>
          </p:cNvPr>
          <p:cNvSpPr>
            <a:spLocks noGrp="1"/>
          </p:cNvSpPr>
          <p:nvPr>
            <p:ph idx="1"/>
          </p:nvPr>
        </p:nvSpPr>
        <p:spPr>
          <a:xfrm>
            <a:off x="677334" y="1718631"/>
            <a:ext cx="8596668" cy="4781321"/>
          </a:xfrm>
        </p:spPr>
        <p:txBody>
          <a:bodyPr>
            <a:normAutofit lnSpcReduction="10000"/>
          </a:bodyPr>
          <a:lstStyle/>
          <a:p>
            <a:r>
              <a:rPr lang="it-IT" dirty="0"/>
              <a:t>bzip2 / bunzip2: compressione più efficiente rispetto a </a:t>
            </a:r>
            <a:r>
              <a:rPr lang="it-IT" dirty="0" err="1"/>
              <a:t>gzip</a:t>
            </a:r>
            <a:r>
              <a:rPr lang="it-IT" dirty="0"/>
              <a:t>, ma più lenta e più esigente in memoria.</a:t>
            </a:r>
          </a:p>
          <a:p>
            <a:pPr lvl="1"/>
            <a:r>
              <a:rPr lang="it-IT" dirty="0"/>
              <a:t>File compressi con estensione .bz2</a:t>
            </a:r>
          </a:p>
          <a:p>
            <a:pPr lvl="1"/>
            <a:r>
              <a:rPr lang="it-IT" dirty="0"/>
              <a:t>Sintassi simile a </a:t>
            </a:r>
            <a:r>
              <a:rPr lang="it-IT" dirty="0" err="1"/>
              <a:t>gzip</a:t>
            </a:r>
            <a:r>
              <a:rPr lang="it-IT" dirty="0"/>
              <a:t>: </a:t>
            </a:r>
          </a:p>
          <a:p>
            <a:pPr lvl="2"/>
            <a:r>
              <a:rPr lang="it-IT" dirty="0"/>
              <a:t>bzip2 file  </a:t>
            </a:r>
          </a:p>
          <a:p>
            <a:pPr lvl="2"/>
            <a:r>
              <a:rPr lang="it-IT" dirty="0"/>
              <a:t>bunzip2 file.bz2</a:t>
            </a:r>
          </a:p>
          <a:p>
            <a:r>
              <a:rPr lang="it-IT" dirty="0" err="1"/>
              <a:t>bzcat</a:t>
            </a:r>
            <a:r>
              <a:rPr lang="it-IT" dirty="0"/>
              <a:t>, </a:t>
            </a:r>
            <a:r>
              <a:rPr lang="it-IT" dirty="0" err="1"/>
              <a:t>bzmore</a:t>
            </a:r>
            <a:r>
              <a:rPr lang="it-IT" dirty="0"/>
              <a:t>, </a:t>
            </a:r>
            <a:r>
              <a:rPr lang="it-IT" dirty="0" err="1"/>
              <a:t>bzless</a:t>
            </a:r>
            <a:r>
              <a:rPr lang="it-IT" dirty="0"/>
              <a:t> → lettura di file .bz2 senza decomprimere esplicitamente</a:t>
            </a:r>
          </a:p>
          <a:p>
            <a:r>
              <a:rPr lang="it-IT" dirty="0" err="1"/>
              <a:t>xz</a:t>
            </a:r>
            <a:r>
              <a:rPr lang="it-IT" dirty="0"/>
              <a:t> / </a:t>
            </a:r>
            <a:r>
              <a:rPr lang="it-IT" dirty="0" err="1"/>
              <a:t>unxz</a:t>
            </a:r>
            <a:r>
              <a:rPr lang="it-IT" dirty="0"/>
              <a:t>: formato ancora più moderno ed efficiente</a:t>
            </a:r>
          </a:p>
          <a:p>
            <a:pPr lvl="1"/>
            <a:r>
              <a:rPr lang="it-IT" dirty="0"/>
              <a:t>File con estensione .</a:t>
            </a:r>
            <a:r>
              <a:rPr lang="it-IT" dirty="0" err="1"/>
              <a:t>xz</a:t>
            </a:r>
            <a:endParaRPr lang="it-IT" dirty="0"/>
          </a:p>
          <a:p>
            <a:pPr lvl="1"/>
            <a:r>
              <a:rPr lang="it-IT" dirty="0"/>
              <a:t>Comandi equivalenti: </a:t>
            </a:r>
            <a:r>
              <a:rPr lang="it-IT" dirty="0" err="1"/>
              <a:t>xz</a:t>
            </a:r>
            <a:r>
              <a:rPr lang="it-IT" dirty="0"/>
              <a:t>, </a:t>
            </a:r>
            <a:r>
              <a:rPr lang="it-IT" dirty="0" err="1"/>
              <a:t>unxz</a:t>
            </a:r>
            <a:r>
              <a:rPr lang="it-IT" dirty="0"/>
              <a:t>, </a:t>
            </a:r>
            <a:r>
              <a:rPr lang="it-IT" dirty="0" err="1"/>
              <a:t>xzcat</a:t>
            </a:r>
            <a:r>
              <a:rPr lang="it-IT" dirty="0"/>
              <a:t>, </a:t>
            </a:r>
            <a:r>
              <a:rPr lang="it-IT" dirty="0" err="1"/>
              <a:t>xzmore</a:t>
            </a:r>
            <a:r>
              <a:rPr lang="it-IT" dirty="0"/>
              <a:t>, </a:t>
            </a:r>
            <a:r>
              <a:rPr lang="it-IT" dirty="0" err="1"/>
              <a:t>xzless</a:t>
            </a:r>
            <a:endParaRPr lang="it-IT" dirty="0"/>
          </a:p>
          <a:p>
            <a:pPr lvl="1"/>
            <a:r>
              <a:rPr lang="it-IT" dirty="0"/>
              <a:t>Sintassi simile:</a:t>
            </a:r>
          </a:p>
          <a:p>
            <a:pPr lvl="2"/>
            <a:r>
              <a:rPr lang="it-IT" dirty="0" err="1"/>
              <a:t>xz</a:t>
            </a:r>
            <a:r>
              <a:rPr lang="it-IT" dirty="0"/>
              <a:t> file 		#crea un </a:t>
            </a:r>
            <a:r>
              <a:rPr lang="it-IT" dirty="0" err="1"/>
              <a:t>file.xz</a:t>
            </a:r>
            <a:endParaRPr lang="it-IT" dirty="0"/>
          </a:p>
          <a:p>
            <a:pPr lvl="2"/>
            <a:r>
              <a:rPr lang="it-IT" dirty="0" err="1"/>
              <a:t>unxz</a:t>
            </a:r>
            <a:r>
              <a:rPr lang="it-IT" dirty="0"/>
              <a:t> </a:t>
            </a:r>
            <a:r>
              <a:rPr lang="it-IT" dirty="0" err="1"/>
              <a:t>file.xz</a:t>
            </a:r>
            <a:r>
              <a:rPr lang="it-IT" dirty="0"/>
              <a:t> 	#decomprime</a:t>
            </a:r>
          </a:p>
          <a:p>
            <a:endParaRPr lang="it-IT" dirty="0"/>
          </a:p>
        </p:txBody>
      </p:sp>
    </p:spTree>
    <p:extLst>
      <p:ext uri="{BB962C8B-B14F-4D97-AF65-F5344CB8AC3E}">
        <p14:creationId xmlns:p14="http://schemas.microsoft.com/office/powerpoint/2010/main" val="38650655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5553F2-B72E-58E1-EEE6-A891D6D5B686}"/>
              </a:ext>
            </a:extLst>
          </p:cNvPr>
          <p:cNvSpPr>
            <a:spLocks noGrp="1"/>
          </p:cNvSpPr>
          <p:nvPr>
            <p:ph type="title"/>
          </p:nvPr>
        </p:nvSpPr>
        <p:spPr/>
        <p:txBody>
          <a:bodyPr/>
          <a:lstStyle/>
          <a:p>
            <a:r>
              <a:rPr lang="it-IT" dirty="0"/>
              <a:t>Ma la classica compressione RAR e ZIP?</a:t>
            </a:r>
          </a:p>
        </p:txBody>
      </p:sp>
      <p:sp>
        <p:nvSpPr>
          <p:cNvPr id="3" name="Segnaposto contenuto 2">
            <a:extLst>
              <a:ext uri="{FF2B5EF4-FFF2-40B4-BE49-F238E27FC236}">
                <a16:creationId xmlns:a16="http://schemas.microsoft.com/office/drawing/2014/main" id="{51F08FB7-0794-26F6-9D1C-AE3419630250}"/>
              </a:ext>
            </a:extLst>
          </p:cNvPr>
          <p:cNvSpPr>
            <a:spLocks noGrp="1"/>
          </p:cNvSpPr>
          <p:nvPr>
            <p:ph idx="1"/>
          </p:nvPr>
        </p:nvSpPr>
        <p:spPr/>
        <p:txBody>
          <a:bodyPr>
            <a:normAutofit fontScale="92500" lnSpcReduction="20000"/>
          </a:bodyPr>
          <a:lstStyle/>
          <a:p>
            <a:r>
              <a:rPr lang="it-IT" dirty="0"/>
              <a:t>Comandi come </a:t>
            </a:r>
            <a:r>
              <a:rPr lang="it-IT" dirty="0" err="1"/>
              <a:t>gzip</a:t>
            </a:r>
            <a:r>
              <a:rPr lang="it-IT" dirty="0"/>
              <a:t>, bzip2, </a:t>
            </a:r>
            <a:r>
              <a:rPr lang="it-IT" dirty="0" err="1"/>
              <a:t>xz</a:t>
            </a:r>
            <a:r>
              <a:rPr lang="it-IT" dirty="0"/>
              <a:t> </a:t>
            </a:r>
            <a:r>
              <a:rPr lang="it-IT" b="1" dirty="0"/>
              <a:t>comprimono singoli file o flussi di dati</a:t>
            </a:r>
            <a:r>
              <a:rPr lang="it-IT" dirty="0"/>
              <a:t>.</a:t>
            </a:r>
          </a:p>
          <a:p>
            <a:pPr lvl="1"/>
            <a:r>
              <a:rPr lang="it-IT" dirty="0"/>
              <a:t>Non gestiscono più file contemporaneamente.</a:t>
            </a:r>
          </a:p>
          <a:p>
            <a:pPr lvl="1"/>
            <a:r>
              <a:rPr lang="it-IT" dirty="0"/>
              <a:t>Sono pensati per l’uso in pipeline e automatismi.</a:t>
            </a:r>
          </a:p>
          <a:p>
            <a:r>
              <a:rPr lang="it-IT" dirty="0"/>
              <a:t>Strumenti come ZIP e RAR </a:t>
            </a:r>
            <a:r>
              <a:rPr lang="it-IT" b="1" dirty="0"/>
              <a:t>archiviano e comprimono più file o directory</a:t>
            </a:r>
            <a:r>
              <a:rPr lang="it-IT" dirty="0"/>
              <a:t>.</a:t>
            </a:r>
          </a:p>
          <a:p>
            <a:pPr lvl="1"/>
            <a:r>
              <a:rPr lang="it-IT" dirty="0"/>
              <a:t>Sono formati </a:t>
            </a:r>
            <a:r>
              <a:rPr lang="it-IT" b="1" dirty="0"/>
              <a:t>proprietari</a:t>
            </a:r>
            <a:r>
              <a:rPr lang="it-IT" dirty="0"/>
              <a:t> (sebbene spesso aperti, </a:t>
            </a:r>
            <a:r>
              <a:rPr lang="it-IT" sz="1400" dirty="0"/>
              <a:t>cioè chi ha mai comprato </a:t>
            </a:r>
            <a:r>
              <a:rPr lang="it-IT" sz="1400" dirty="0" err="1"/>
              <a:t>WinRar</a:t>
            </a:r>
            <a:r>
              <a:rPr lang="it-IT" sz="1400" dirty="0"/>
              <a:t>?).</a:t>
            </a:r>
          </a:p>
          <a:p>
            <a:pPr lvl="1"/>
            <a:r>
              <a:rPr lang="it-IT" dirty="0"/>
              <a:t>Più orientati all’uso desktop.</a:t>
            </a:r>
          </a:p>
          <a:p>
            <a:endParaRPr lang="it-IT" dirty="0"/>
          </a:p>
          <a:p>
            <a:r>
              <a:rPr lang="it-IT" dirty="0"/>
              <a:t>Nei sistemi UNIX:</a:t>
            </a:r>
          </a:p>
          <a:p>
            <a:r>
              <a:rPr lang="it-IT" dirty="0"/>
              <a:t>Per comprimere </a:t>
            </a:r>
            <a:r>
              <a:rPr lang="it-IT" b="1" dirty="0"/>
              <a:t>più file</a:t>
            </a:r>
            <a:r>
              <a:rPr lang="it-IT" dirty="0"/>
              <a:t> si usa il comando:</a:t>
            </a:r>
          </a:p>
          <a:p>
            <a:pPr lvl="1"/>
            <a:r>
              <a:rPr lang="it-IT" dirty="0"/>
              <a:t>tar -</a:t>
            </a:r>
            <a:r>
              <a:rPr lang="it-IT" dirty="0" err="1"/>
              <a:t>czf</a:t>
            </a:r>
            <a:r>
              <a:rPr lang="it-IT" dirty="0"/>
              <a:t> </a:t>
            </a:r>
            <a:r>
              <a:rPr lang="it-IT" dirty="0" err="1"/>
              <a:t>archivio.tar.gz</a:t>
            </a:r>
            <a:r>
              <a:rPr lang="it-IT" dirty="0"/>
              <a:t> file1 dir/</a:t>
            </a:r>
          </a:p>
          <a:p>
            <a:r>
              <a:rPr lang="it-IT" dirty="0"/>
              <a:t>tar → crea un archivio</a:t>
            </a:r>
          </a:p>
          <a:p>
            <a:r>
              <a:rPr lang="it-IT" dirty="0"/>
              <a:t>poi viene compresso (es. con </a:t>
            </a:r>
            <a:r>
              <a:rPr lang="it-IT" dirty="0" err="1"/>
              <a:t>gzip</a:t>
            </a:r>
            <a:r>
              <a:rPr lang="it-IT" dirty="0"/>
              <a:t>, bzip2, </a:t>
            </a:r>
            <a:r>
              <a:rPr lang="it-IT" dirty="0" err="1"/>
              <a:t>xz</a:t>
            </a:r>
            <a:r>
              <a:rPr lang="it-IT" dirty="0"/>
              <a:t>)</a:t>
            </a:r>
          </a:p>
          <a:p>
            <a:pPr lvl="1"/>
            <a:endParaRPr lang="it-IT" dirty="0"/>
          </a:p>
        </p:txBody>
      </p:sp>
    </p:spTree>
    <p:extLst>
      <p:ext uri="{BB962C8B-B14F-4D97-AF65-F5344CB8AC3E}">
        <p14:creationId xmlns:p14="http://schemas.microsoft.com/office/powerpoint/2010/main" val="2124353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3A3BA1-81AE-9BA3-BE4B-12497A609FC1}"/>
              </a:ext>
            </a:extLst>
          </p:cNvPr>
          <p:cNvSpPr>
            <a:spLocks noGrp="1"/>
          </p:cNvSpPr>
          <p:nvPr>
            <p:ph type="title"/>
          </p:nvPr>
        </p:nvSpPr>
        <p:spPr/>
        <p:txBody>
          <a:bodyPr/>
          <a:lstStyle/>
          <a:p>
            <a:r>
              <a:rPr lang="it-IT" dirty="0"/>
              <a:t>Terminale Linux: come usarlo da Windows o </a:t>
            </a:r>
            <a:r>
              <a:rPr lang="it-IT" dirty="0" err="1"/>
              <a:t>macOS</a:t>
            </a:r>
            <a:r>
              <a:rPr lang="it-IT" dirty="0"/>
              <a:t>?</a:t>
            </a:r>
          </a:p>
        </p:txBody>
      </p:sp>
      <p:sp>
        <p:nvSpPr>
          <p:cNvPr id="3" name="Segnaposto contenuto 2">
            <a:extLst>
              <a:ext uri="{FF2B5EF4-FFF2-40B4-BE49-F238E27FC236}">
                <a16:creationId xmlns:a16="http://schemas.microsoft.com/office/drawing/2014/main" id="{2A9361A9-0837-EB6B-B222-AFE8D1B4BEDE}"/>
              </a:ext>
            </a:extLst>
          </p:cNvPr>
          <p:cNvSpPr>
            <a:spLocks noGrp="1"/>
          </p:cNvSpPr>
          <p:nvPr>
            <p:ph idx="1"/>
          </p:nvPr>
        </p:nvSpPr>
        <p:spPr/>
        <p:txBody>
          <a:bodyPr/>
          <a:lstStyle/>
          <a:p>
            <a:r>
              <a:rPr lang="it-IT" b="1" dirty="0"/>
              <a:t>Terminale preinstallato</a:t>
            </a:r>
            <a:br>
              <a:rPr lang="it-IT" dirty="0"/>
            </a:br>
            <a:r>
              <a:rPr lang="it-IT" dirty="0"/>
              <a:t>Basato su Unix → già compatibile con molti comandi Linux</a:t>
            </a:r>
            <a:br>
              <a:rPr lang="it-IT" dirty="0"/>
            </a:br>
            <a:r>
              <a:rPr lang="it-IT" dirty="0"/>
              <a:t>Puoi usare </a:t>
            </a:r>
            <a:r>
              <a:rPr lang="it-IT" dirty="0" err="1"/>
              <a:t>bash</a:t>
            </a:r>
            <a:r>
              <a:rPr lang="it-IT" dirty="0"/>
              <a:t> o </a:t>
            </a:r>
            <a:r>
              <a:rPr lang="it-IT" dirty="0" err="1"/>
              <a:t>zsh</a:t>
            </a:r>
            <a:r>
              <a:rPr lang="it-IT" dirty="0"/>
              <a:t> direttamente</a:t>
            </a:r>
          </a:p>
          <a:p>
            <a:r>
              <a:rPr lang="it-IT" b="1" dirty="0" err="1"/>
              <a:t>Homebrew</a:t>
            </a:r>
            <a:r>
              <a:rPr lang="it-IT" dirty="0"/>
              <a:t> (opzionale):</a:t>
            </a:r>
            <a:br>
              <a:rPr lang="it-IT" dirty="0"/>
            </a:br>
            <a:r>
              <a:rPr lang="it-IT" dirty="0"/>
              <a:t>Gestore pacchetti utile per installare tool Linux-like</a:t>
            </a:r>
          </a:p>
          <a:p>
            <a:r>
              <a:rPr lang="it-IT" sz="1400" dirty="0"/>
              <a:t>/bin/</a:t>
            </a:r>
            <a:r>
              <a:rPr lang="it-IT" sz="1400" dirty="0" err="1"/>
              <a:t>bash</a:t>
            </a:r>
            <a:r>
              <a:rPr lang="it-IT" sz="1400" dirty="0"/>
              <a:t> -c "$(</a:t>
            </a:r>
            <a:r>
              <a:rPr lang="it-IT" sz="1400" dirty="0" err="1"/>
              <a:t>curl</a:t>
            </a:r>
            <a:r>
              <a:rPr lang="it-IT" sz="1400" dirty="0"/>
              <a:t> –</a:t>
            </a:r>
            <a:r>
              <a:rPr lang="it-IT" sz="1400" dirty="0" err="1"/>
              <a:t>fsSL</a:t>
            </a:r>
            <a:r>
              <a:rPr lang="it-IT" sz="1400" dirty="0"/>
              <a:t> https://</a:t>
            </a:r>
            <a:r>
              <a:rPr lang="it-IT" sz="1400" dirty="0" err="1"/>
              <a:t>raw.githubusercontent.com</a:t>
            </a:r>
            <a:r>
              <a:rPr lang="it-IT" sz="1400" dirty="0"/>
              <a:t>/</a:t>
            </a:r>
            <a:r>
              <a:rPr lang="it-IT" sz="1400" dirty="0" err="1"/>
              <a:t>Homebrew</a:t>
            </a:r>
            <a:r>
              <a:rPr lang="it-IT" sz="1400" dirty="0"/>
              <a:t>/</a:t>
            </a:r>
            <a:r>
              <a:rPr lang="it-IT" sz="1400" dirty="0" err="1"/>
              <a:t>install</a:t>
            </a:r>
            <a:r>
              <a:rPr lang="it-IT" sz="1400" dirty="0"/>
              <a:t>/HEAD/</a:t>
            </a:r>
            <a:r>
              <a:rPr lang="it-IT" sz="1400" dirty="0" err="1"/>
              <a:t>install.sh</a:t>
            </a:r>
            <a:r>
              <a:rPr lang="it-IT" sz="1400" dirty="0"/>
              <a:t>)</a:t>
            </a:r>
            <a:endParaRPr lang="it-IT" dirty="0"/>
          </a:p>
        </p:txBody>
      </p:sp>
    </p:spTree>
    <p:extLst>
      <p:ext uri="{BB962C8B-B14F-4D97-AF65-F5344CB8AC3E}">
        <p14:creationId xmlns:p14="http://schemas.microsoft.com/office/powerpoint/2010/main" val="2735602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E076BBA-5273-D42A-ABEF-A630992B9009}"/>
              </a:ext>
            </a:extLst>
          </p:cNvPr>
          <p:cNvSpPr>
            <a:spLocks noGrp="1"/>
          </p:cNvSpPr>
          <p:nvPr>
            <p:ph type="title"/>
          </p:nvPr>
        </p:nvSpPr>
        <p:spPr/>
        <p:txBody>
          <a:bodyPr/>
          <a:lstStyle/>
          <a:p>
            <a:r>
              <a:rPr lang="it-IT" dirty="0"/>
              <a:t>tar (1)</a:t>
            </a:r>
          </a:p>
        </p:txBody>
      </p:sp>
      <p:sp>
        <p:nvSpPr>
          <p:cNvPr id="3" name="Segnaposto contenuto 2">
            <a:extLst>
              <a:ext uri="{FF2B5EF4-FFF2-40B4-BE49-F238E27FC236}">
                <a16:creationId xmlns:a16="http://schemas.microsoft.com/office/drawing/2014/main" id="{9BA7A8DB-1063-82D2-2E40-FE1AF837F79D}"/>
              </a:ext>
            </a:extLst>
          </p:cNvPr>
          <p:cNvSpPr>
            <a:spLocks noGrp="1"/>
          </p:cNvSpPr>
          <p:nvPr>
            <p:ph idx="1"/>
          </p:nvPr>
        </p:nvSpPr>
        <p:spPr>
          <a:xfrm>
            <a:off x="677334" y="1597447"/>
            <a:ext cx="8596668" cy="4443916"/>
          </a:xfrm>
        </p:spPr>
        <p:txBody>
          <a:bodyPr>
            <a:normAutofit fontScale="92500" lnSpcReduction="10000"/>
          </a:bodyPr>
          <a:lstStyle/>
          <a:p>
            <a:r>
              <a:rPr lang="it-IT" dirty="0"/>
              <a:t>Il suo scopo è quello di aggregare i file e non quello di comprimere. Per fare ciò vengono sfruttati i meccanismi di modularità degli ambienti UNIX</a:t>
            </a:r>
          </a:p>
          <a:p>
            <a:pPr marL="0" indent="0">
              <a:buNone/>
            </a:pPr>
            <a:endParaRPr lang="it-IT" dirty="0"/>
          </a:p>
          <a:p>
            <a:pPr marL="0" indent="0">
              <a:buNone/>
            </a:pPr>
            <a:r>
              <a:rPr lang="it-IT" dirty="0"/>
              <a:t>Sintassi (semplificata): tar [-c|-x|-t] [-</a:t>
            </a:r>
            <a:r>
              <a:rPr lang="it-IT" dirty="0" err="1"/>
              <a:t>z</a:t>
            </a:r>
            <a:r>
              <a:rPr lang="it-IT" dirty="0"/>
              <a:t>|-</a:t>
            </a:r>
            <a:r>
              <a:rPr lang="it-IT" dirty="0" err="1"/>
              <a:t>j</a:t>
            </a:r>
            <a:r>
              <a:rPr lang="it-IT" dirty="0"/>
              <a:t>|-</a:t>
            </a:r>
            <a:r>
              <a:rPr lang="it-IT" dirty="0" err="1"/>
              <a:t>J</a:t>
            </a:r>
            <a:r>
              <a:rPr lang="it-IT" dirty="0"/>
              <a:t>] [-v] [-</a:t>
            </a:r>
            <a:r>
              <a:rPr lang="it-IT" dirty="0" err="1"/>
              <a:t>f</a:t>
            </a:r>
            <a:r>
              <a:rPr lang="it-IT" dirty="0"/>
              <a:t> </a:t>
            </a:r>
            <a:r>
              <a:rPr lang="it-IT" dirty="0" err="1"/>
              <a:t>archive</a:t>
            </a:r>
            <a:r>
              <a:rPr lang="it-IT" dirty="0"/>
              <a:t>] [</a:t>
            </a:r>
            <a:r>
              <a:rPr lang="it-IT" dirty="0" err="1"/>
              <a:t>pathname</a:t>
            </a:r>
            <a:r>
              <a:rPr lang="it-IT" dirty="0"/>
              <a:t>...]</a:t>
            </a:r>
          </a:p>
          <a:p>
            <a:pPr lvl="1"/>
            <a:r>
              <a:rPr lang="it-IT" dirty="0"/>
              <a:t>-c: crea un archivio</a:t>
            </a:r>
          </a:p>
          <a:p>
            <a:pPr lvl="1"/>
            <a:r>
              <a:rPr lang="it-IT" dirty="0"/>
              <a:t>-x: estrae un archivio</a:t>
            </a:r>
          </a:p>
          <a:p>
            <a:pPr lvl="1"/>
            <a:r>
              <a:rPr lang="it-IT" dirty="0"/>
              <a:t>-t: elenca il contenuto dell’archivio</a:t>
            </a:r>
          </a:p>
          <a:p>
            <a:pPr lvl="1"/>
            <a:r>
              <a:rPr lang="it-IT" dirty="0"/>
              <a:t>-v: mostra il progresso (modalità verbose)</a:t>
            </a:r>
          </a:p>
          <a:p>
            <a:pPr lvl="1"/>
            <a:r>
              <a:rPr lang="it-IT" dirty="0"/>
              <a:t>-</a:t>
            </a:r>
            <a:r>
              <a:rPr lang="it-IT" dirty="0" err="1"/>
              <a:t>z</a:t>
            </a:r>
            <a:r>
              <a:rPr lang="it-IT" dirty="0"/>
              <a:t>/-</a:t>
            </a:r>
            <a:r>
              <a:rPr lang="it-IT" dirty="0" err="1"/>
              <a:t>j</a:t>
            </a:r>
            <a:r>
              <a:rPr lang="it-IT" dirty="0"/>
              <a:t>/-</a:t>
            </a:r>
            <a:r>
              <a:rPr lang="it-IT" dirty="0" err="1"/>
              <a:t>J</a:t>
            </a:r>
            <a:r>
              <a:rPr lang="it-IT" dirty="0"/>
              <a:t>: comprime l’archivio con </a:t>
            </a:r>
            <a:r>
              <a:rPr lang="it-IT" dirty="0" err="1"/>
              <a:t>gzip</a:t>
            </a:r>
            <a:r>
              <a:rPr lang="it-IT" dirty="0"/>
              <a:t>/bzip2/</a:t>
            </a:r>
            <a:r>
              <a:rPr lang="it-IT" dirty="0" err="1"/>
              <a:t>xz</a:t>
            </a:r>
            <a:endParaRPr lang="it-IT" dirty="0"/>
          </a:p>
          <a:p>
            <a:pPr lvl="1"/>
            <a:r>
              <a:rPr lang="it-IT" dirty="0"/>
              <a:t>-</a:t>
            </a:r>
            <a:r>
              <a:rPr lang="it-IT" dirty="0" err="1"/>
              <a:t>f</a:t>
            </a:r>
            <a:r>
              <a:rPr lang="it-IT" dirty="0"/>
              <a:t> </a:t>
            </a:r>
            <a:r>
              <a:rPr lang="it-IT" dirty="0" err="1"/>
              <a:t>archive</a:t>
            </a:r>
            <a:r>
              <a:rPr lang="it-IT" dirty="0"/>
              <a:t>: specifica l’archivio</a:t>
            </a:r>
          </a:p>
          <a:p>
            <a:pPr lvl="1"/>
            <a:r>
              <a:rPr lang="it-IT" dirty="0" err="1"/>
              <a:t>pathname</a:t>
            </a:r>
            <a:r>
              <a:rPr lang="it-IT" dirty="0"/>
              <a:t>: file e/o cartelle da comprimere</a:t>
            </a:r>
          </a:p>
          <a:p>
            <a:r>
              <a:rPr lang="it-IT" dirty="0"/>
              <a:t>Il comando tar consente di aggregare file e/o cartelle in un archivio (con </a:t>
            </a:r>
            <a:r>
              <a:rPr lang="it-IT" dirty="0" err="1"/>
              <a:t>estenzione</a:t>
            </a:r>
            <a:r>
              <a:rPr lang="it-IT" dirty="0"/>
              <a:t> .tar). Se il </a:t>
            </a:r>
            <a:r>
              <a:rPr lang="it-IT" dirty="0" err="1"/>
              <a:t>pathname</a:t>
            </a:r>
            <a:r>
              <a:rPr lang="it-IT" dirty="0"/>
              <a:t> è una cartella allora viene aggiunto anche il contenuto.</a:t>
            </a:r>
          </a:p>
          <a:p>
            <a:endParaRPr lang="it-IT" dirty="0"/>
          </a:p>
        </p:txBody>
      </p:sp>
    </p:spTree>
    <p:extLst>
      <p:ext uri="{BB962C8B-B14F-4D97-AF65-F5344CB8AC3E}">
        <p14:creationId xmlns:p14="http://schemas.microsoft.com/office/powerpoint/2010/main" val="19257861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2C09B3-5E28-F72B-CD19-819ED69455FB}"/>
              </a:ext>
            </a:extLst>
          </p:cNvPr>
          <p:cNvSpPr>
            <a:spLocks noGrp="1"/>
          </p:cNvSpPr>
          <p:nvPr>
            <p:ph type="title"/>
          </p:nvPr>
        </p:nvSpPr>
        <p:spPr/>
        <p:txBody>
          <a:bodyPr/>
          <a:lstStyle/>
          <a:p>
            <a:r>
              <a:rPr lang="it-IT" dirty="0"/>
              <a:t>tar (2)</a:t>
            </a:r>
          </a:p>
        </p:txBody>
      </p:sp>
      <p:sp>
        <p:nvSpPr>
          <p:cNvPr id="3" name="Segnaposto contenuto 2">
            <a:extLst>
              <a:ext uri="{FF2B5EF4-FFF2-40B4-BE49-F238E27FC236}">
                <a16:creationId xmlns:a16="http://schemas.microsoft.com/office/drawing/2014/main" id="{809E9879-72DE-5D8A-DFA1-482D125CCBAB}"/>
              </a:ext>
            </a:extLst>
          </p:cNvPr>
          <p:cNvSpPr>
            <a:spLocks noGrp="1"/>
          </p:cNvSpPr>
          <p:nvPr>
            <p:ph idx="1"/>
          </p:nvPr>
        </p:nvSpPr>
        <p:spPr/>
        <p:txBody>
          <a:bodyPr>
            <a:normAutofit lnSpcReduction="10000"/>
          </a:bodyPr>
          <a:lstStyle/>
          <a:p>
            <a:r>
              <a:rPr lang="it-IT" dirty="0"/>
              <a:t>Il comando tar accetta anche una sintassi più stringata per le opzioni: si possono omettere i trattini davanti alle opzioni e si possono, ovviamente, raggruppare.</a:t>
            </a:r>
          </a:p>
          <a:p>
            <a:r>
              <a:rPr lang="it-IT" dirty="0"/>
              <a:t>La compressione degli archivi si ottiene facendo “passare” gli archivi .tar attraverso un filtro di compressione (</a:t>
            </a:r>
            <a:r>
              <a:rPr lang="it-IT" dirty="0" err="1"/>
              <a:t>gzip</a:t>
            </a:r>
            <a:r>
              <a:rPr lang="it-IT" dirty="0"/>
              <a:t>, bzip2, o </a:t>
            </a:r>
            <a:r>
              <a:rPr lang="it-IT" dirty="0" err="1"/>
              <a:t>xz</a:t>
            </a:r>
            <a:r>
              <a:rPr lang="it-IT" dirty="0"/>
              <a:t>) in modo esplicito (usando una pipe) oppure in modo implicito (utilizzando le opzioni -</a:t>
            </a:r>
            <a:r>
              <a:rPr lang="it-IT" dirty="0" err="1"/>
              <a:t>z</a:t>
            </a:r>
            <a:r>
              <a:rPr lang="it-IT" dirty="0"/>
              <a:t>,-</a:t>
            </a:r>
            <a:r>
              <a:rPr lang="it-IT" dirty="0" err="1"/>
              <a:t>j</a:t>
            </a:r>
            <a:r>
              <a:rPr lang="it-IT" dirty="0"/>
              <a:t> o -</a:t>
            </a:r>
            <a:r>
              <a:rPr lang="it-IT" dirty="0" err="1"/>
              <a:t>J</a:t>
            </a:r>
            <a:r>
              <a:rPr lang="it-IT" dirty="0"/>
              <a:t>).</a:t>
            </a:r>
          </a:p>
          <a:p>
            <a:r>
              <a:rPr lang="it-IT" dirty="0"/>
              <a:t>Le estensioni per gli archivi compressi diventano: .</a:t>
            </a:r>
            <a:r>
              <a:rPr lang="it-IT" dirty="0" err="1"/>
              <a:t>tar.gz</a:t>
            </a:r>
            <a:r>
              <a:rPr lang="it-IT" dirty="0"/>
              <a:t>, .tar.bz2 e .</a:t>
            </a:r>
            <a:r>
              <a:rPr lang="it-IT" dirty="0" err="1"/>
              <a:t>tar.xz</a:t>
            </a:r>
            <a:r>
              <a:rPr lang="it-IT" dirty="0"/>
              <a:t>.</a:t>
            </a:r>
          </a:p>
          <a:p>
            <a:r>
              <a:rPr lang="it-IT" dirty="0"/>
              <a:t>I file vengono inseriti nell’archivio con il </a:t>
            </a:r>
            <a:r>
              <a:rPr lang="it-IT" dirty="0" err="1"/>
              <a:t>path</a:t>
            </a:r>
            <a:r>
              <a:rPr lang="it-IT" dirty="0"/>
              <a:t> relativo alla directory corrente.</a:t>
            </a:r>
          </a:p>
          <a:p>
            <a:r>
              <a:rPr lang="it-IT" dirty="0"/>
              <a:t>Se non viene specificato il nome dell’archivio si lavora con lo standard input e lo standard output</a:t>
            </a:r>
          </a:p>
          <a:p>
            <a:r>
              <a:rPr lang="it-IT" dirty="0"/>
              <a:t>Sono disponibili tante altre opzioni che permettono anche la modifica e l’aggiornamento degli archivi.</a:t>
            </a:r>
          </a:p>
          <a:p>
            <a:endParaRPr lang="it-IT" dirty="0"/>
          </a:p>
        </p:txBody>
      </p:sp>
    </p:spTree>
    <p:extLst>
      <p:ext uri="{BB962C8B-B14F-4D97-AF65-F5344CB8AC3E}">
        <p14:creationId xmlns:p14="http://schemas.microsoft.com/office/powerpoint/2010/main" val="13828876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4B0585-4C5B-932D-BD27-1CF8304D0BD7}"/>
              </a:ext>
            </a:extLst>
          </p:cNvPr>
          <p:cNvSpPr>
            <a:spLocks noGrp="1"/>
          </p:cNvSpPr>
          <p:nvPr>
            <p:ph type="title"/>
          </p:nvPr>
        </p:nvSpPr>
        <p:spPr/>
        <p:txBody>
          <a:bodyPr/>
          <a:lstStyle/>
          <a:p>
            <a:r>
              <a:rPr lang="it-IT" dirty="0"/>
              <a:t>Gli alias</a:t>
            </a:r>
          </a:p>
        </p:txBody>
      </p:sp>
      <p:sp>
        <p:nvSpPr>
          <p:cNvPr id="3" name="Segnaposto contenuto 2">
            <a:extLst>
              <a:ext uri="{FF2B5EF4-FFF2-40B4-BE49-F238E27FC236}">
                <a16:creationId xmlns:a16="http://schemas.microsoft.com/office/drawing/2014/main" id="{FC174EAB-7EF3-08CD-5F70-9A163D6F1C69}"/>
              </a:ext>
            </a:extLst>
          </p:cNvPr>
          <p:cNvSpPr>
            <a:spLocks noGrp="1"/>
          </p:cNvSpPr>
          <p:nvPr>
            <p:ph idx="1"/>
          </p:nvPr>
        </p:nvSpPr>
        <p:spPr/>
        <p:txBody>
          <a:bodyPr/>
          <a:lstStyle/>
          <a:p>
            <a:r>
              <a:rPr lang="it-IT" dirty="0"/>
              <a:t>La </a:t>
            </a:r>
            <a:r>
              <a:rPr lang="it-IT" dirty="0" err="1"/>
              <a:t>bash</a:t>
            </a:r>
            <a:r>
              <a:rPr lang="it-IT" dirty="0"/>
              <a:t> da la possibilità di definire dei nomi propri in modo tale che corrispondano a sequenze arbitrarie di comandi e opzioni.</a:t>
            </a:r>
          </a:p>
          <a:p>
            <a:r>
              <a:rPr lang="it-IT" dirty="0"/>
              <a:t>Sintassi: alias [name[=</a:t>
            </a:r>
            <a:r>
              <a:rPr lang="it-IT" dirty="0" err="1"/>
              <a:t>value</a:t>
            </a:r>
            <a:r>
              <a:rPr lang="it-IT" dirty="0"/>
              <a:t>]]</a:t>
            </a:r>
          </a:p>
          <a:p>
            <a:r>
              <a:rPr lang="it-IT" dirty="0"/>
              <a:t>Invocare alias senza parametri visualizza la lista degli alias correntemente attivi. Una invocazione del tipo alias name visualizza l’associazione attuale (se ne esiste già una). Per rimuovere un alias si utilizza il comando </a:t>
            </a:r>
            <a:r>
              <a:rPr lang="it-IT" dirty="0" err="1"/>
              <a:t>unalias</a:t>
            </a:r>
            <a:r>
              <a:rPr lang="it-IT" dirty="0"/>
              <a:t> name.</a:t>
            </a:r>
          </a:p>
          <a:p>
            <a:endParaRPr lang="it-IT" dirty="0"/>
          </a:p>
        </p:txBody>
      </p:sp>
      <p:pic>
        <p:nvPicPr>
          <p:cNvPr id="4" name="Immagine 3">
            <a:extLst>
              <a:ext uri="{FF2B5EF4-FFF2-40B4-BE49-F238E27FC236}">
                <a16:creationId xmlns:a16="http://schemas.microsoft.com/office/drawing/2014/main" id="{463167EC-2317-9275-4AD8-3860072BA3E7}"/>
              </a:ext>
            </a:extLst>
          </p:cNvPr>
          <p:cNvPicPr>
            <a:picLocks noChangeAspect="1"/>
          </p:cNvPicPr>
          <p:nvPr/>
        </p:nvPicPr>
        <p:blipFill>
          <a:blip r:embed="rId2"/>
          <a:stretch>
            <a:fillRect/>
          </a:stretch>
        </p:blipFill>
        <p:spPr>
          <a:xfrm>
            <a:off x="3901902" y="4208519"/>
            <a:ext cx="5372100" cy="2451100"/>
          </a:xfrm>
          <a:prstGeom prst="rect">
            <a:avLst/>
          </a:prstGeom>
        </p:spPr>
      </p:pic>
    </p:spTree>
    <p:extLst>
      <p:ext uri="{BB962C8B-B14F-4D97-AF65-F5344CB8AC3E}">
        <p14:creationId xmlns:p14="http://schemas.microsoft.com/office/powerpoint/2010/main" val="38241785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388A93-82F4-A468-4175-6CB48593B710}"/>
              </a:ext>
            </a:extLst>
          </p:cNvPr>
          <p:cNvSpPr>
            <a:spLocks noGrp="1"/>
          </p:cNvSpPr>
          <p:nvPr>
            <p:ph type="title"/>
          </p:nvPr>
        </p:nvSpPr>
        <p:spPr/>
        <p:txBody>
          <a:bodyPr/>
          <a:lstStyle/>
          <a:p>
            <a:r>
              <a:rPr lang="it-IT" dirty="0"/>
              <a:t>I link nel filesystem</a:t>
            </a:r>
          </a:p>
        </p:txBody>
      </p:sp>
      <p:sp>
        <p:nvSpPr>
          <p:cNvPr id="3" name="Segnaposto contenuto 2">
            <a:extLst>
              <a:ext uri="{FF2B5EF4-FFF2-40B4-BE49-F238E27FC236}">
                <a16:creationId xmlns:a16="http://schemas.microsoft.com/office/drawing/2014/main" id="{33CAC081-70C4-8E88-7B88-DBCA17AD5455}"/>
              </a:ext>
            </a:extLst>
          </p:cNvPr>
          <p:cNvSpPr>
            <a:spLocks noGrp="1"/>
          </p:cNvSpPr>
          <p:nvPr>
            <p:ph idx="1"/>
          </p:nvPr>
        </p:nvSpPr>
        <p:spPr>
          <a:xfrm>
            <a:off x="677334" y="1488613"/>
            <a:ext cx="6320749" cy="4759787"/>
          </a:xfrm>
        </p:spPr>
        <p:txBody>
          <a:bodyPr>
            <a:normAutofit/>
          </a:bodyPr>
          <a:lstStyle/>
          <a:p>
            <a:r>
              <a:rPr lang="it-IT" dirty="0"/>
              <a:t>I filesystem UNIX mettono a disposizione un meccanismo molto potente che permette di riferirsi ad un dato oggetto nel filesystem con più di un riferimento (o link).</a:t>
            </a:r>
          </a:p>
          <a:p>
            <a:r>
              <a:rPr lang="it-IT" dirty="0"/>
              <a:t>Dato un file A nel filesystem, è possibile collocare in un punto qualunque del filesystem un link B che “punti” ad A. </a:t>
            </a:r>
          </a:p>
          <a:p>
            <a:r>
              <a:rPr lang="it-IT" dirty="0"/>
              <a:t>A livello di applicazione lavorare con A o lavorare con B hanno gli stessi </a:t>
            </a:r>
            <a:r>
              <a:rPr lang="it-IT" dirty="0" err="1"/>
              <a:t>eﬀetti</a:t>
            </a:r>
            <a:r>
              <a:rPr lang="it-IT" dirty="0"/>
              <a:t>: infatti operiamo sul medesimo file. </a:t>
            </a:r>
          </a:p>
          <a:p>
            <a:r>
              <a:rPr lang="it-IT" dirty="0"/>
              <a:t>Si hanno due nomi per indicare lo stesso oggetto. Esistono due tipi di link: simbolici e fisici</a:t>
            </a:r>
          </a:p>
          <a:p>
            <a:endParaRPr lang="it-IT" dirty="0"/>
          </a:p>
        </p:txBody>
      </p:sp>
      <p:pic>
        <p:nvPicPr>
          <p:cNvPr id="4" name="Immagine 3">
            <a:extLst>
              <a:ext uri="{FF2B5EF4-FFF2-40B4-BE49-F238E27FC236}">
                <a16:creationId xmlns:a16="http://schemas.microsoft.com/office/drawing/2014/main" id="{FEFA0D3D-957B-C68C-95A1-3247E4AFBC45}"/>
              </a:ext>
            </a:extLst>
          </p:cNvPr>
          <p:cNvPicPr>
            <a:picLocks noChangeAspect="1"/>
          </p:cNvPicPr>
          <p:nvPr/>
        </p:nvPicPr>
        <p:blipFill>
          <a:blip r:embed="rId2"/>
          <a:stretch>
            <a:fillRect/>
          </a:stretch>
        </p:blipFill>
        <p:spPr>
          <a:xfrm>
            <a:off x="6998083" y="2628901"/>
            <a:ext cx="3594100" cy="2298700"/>
          </a:xfrm>
          <a:prstGeom prst="rect">
            <a:avLst/>
          </a:prstGeom>
        </p:spPr>
      </p:pic>
    </p:spTree>
    <p:extLst>
      <p:ext uri="{BB962C8B-B14F-4D97-AF65-F5344CB8AC3E}">
        <p14:creationId xmlns:p14="http://schemas.microsoft.com/office/powerpoint/2010/main" val="3370264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D450E7-063E-EAE3-502D-3B08F571E44A}"/>
              </a:ext>
            </a:extLst>
          </p:cNvPr>
          <p:cNvSpPr>
            <a:spLocks noGrp="1"/>
          </p:cNvSpPr>
          <p:nvPr>
            <p:ph type="title"/>
          </p:nvPr>
        </p:nvSpPr>
        <p:spPr/>
        <p:txBody>
          <a:bodyPr/>
          <a:lstStyle/>
          <a:p>
            <a:r>
              <a:rPr lang="it-IT" dirty="0"/>
              <a:t>I link nel filesystem: link simbolici</a:t>
            </a:r>
          </a:p>
        </p:txBody>
      </p:sp>
      <p:sp>
        <p:nvSpPr>
          <p:cNvPr id="3" name="Segnaposto contenuto 2">
            <a:extLst>
              <a:ext uri="{FF2B5EF4-FFF2-40B4-BE49-F238E27FC236}">
                <a16:creationId xmlns:a16="http://schemas.microsoft.com/office/drawing/2014/main" id="{56FED090-E537-A8B4-EFDB-3D0436080B9F}"/>
              </a:ext>
            </a:extLst>
          </p:cNvPr>
          <p:cNvSpPr>
            <a:spLocks noGrp="1"/>
          </p:cNvSpPr>
          <p:nvPr>
            <p:ph idx="1"/>
          </p:nvPr>
        </p:nvSpPr>
        <p:spPr/>
        <p:txBody>
          <a:bodyPr>
            <a:normAutofit/>
          </a:bodyPr>
          <a:lstStyle/>
          <a:p>
            <a:r>
              <a:rPr lang="it-IT" dirty="0"/>
              <a:t>I link simbolici (detti anche soft link) sono dei file speciali che contengono al loro interno il riferimento al file a cui puntano.</a:t>
            </a:r>
          </a:p>
          <a:p>
            <a:r>
              <a:rPr lang="it-IT" dirty="0"/>
              <a:t>In </a:t>
            </a:r>
            <a:r>
              <a:rPr lang="it-IT" dirty="0" err="1"/>
              <a:t>eﬀetti</a:t>
            </a:r>
            <a:r>
              <a:rPr lang="it-IT" dirty="0"/>
              <a:t> sono dei piccoli file di testo contenente il </a:t>
            </a:r>
            <a:r>
              <a:rPr lang="it-IT" dirty="0" err="1"/>
              <a:t>path</a:t>
            </a:r>
            <a:r>
              <a:rPr lang="it-IT" dirty="0"/>
              <a:t> assoluto o relativo (alla directory in cui si trova il link simbolico) per raggiungere il file a cui si riferiscono (il file target).</a:t>
            </a:r>
          </a:p>
          <a:p>
            <a:r>
              <a:rPr lang="it-IT" dirty="0"/>
              <a:t>Una invocazione del comando </a:t>
            </a:r>
            <a:r>
              <a:rPr lang="it-IT" dirty="0" err="1"/>
              <a:t>ls</a:t>
            </a:r>
            <a:r>
              <a:rPr lang="it-IT" dirty="0"/>
              <a:t> -l con tutti i dettagli sui file rivela la natura del link simbolico: un flag l vicino ai diritti indica che si tratta di un link simbolico; vicino al nome del link simbolico viene indicato il nome del file target.</a:t>
            </a:r>
          </a:p>
          <a:p>
            <a:r>
              <a:rPr lang="it-IT" dirty="0"/>
              <a:t>Se viene rimosso il soft link, il file target rimane inalterato. Se si cancella il file target, il soft link diventa inconsistente.</a:t>
            </a:r>
          </a:p>
          <a:p>
            <a:endParaRPr lang="it-IT" dirty="0"/>
          </a:p>
        </p:txBody>
      </p:sp>
    </p:spTree>
    <p:extLst>
      <p:ext uri="{BB962C8B-B14F-4D97-AF65-F5344CB8AC3E}">
        <p14:creationId xmlns:p14="http://schemas.microsoft.com/office/powerpoint/2010/main" val="7731897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54941C-43AA-542E-B712-E9E931D73785}"/>
              </a:ext>
            </a:extLst>
          </p:cNvPr>
          <p:cNvSpPr>
            <a:spLocks noGrp="1"/>
          </p:cNvSpPr>
          <p:nvPr>
            <p:ph type="title"/>
          </p:nvPr>
        </p:nvSpPr>
        <p:spPr/>
        <p:txBody>
          <a:bodyPr/>
          <a:lstStyle/>
          <a:p>
            <a:r>
              <a:rPr lang="it-IT" dirty="0"/>
              <a:t>I link nel filesystem: link fisici </a:t>
            </a:r>
            <a:br>
              <a:rPr lang="it-IT" dirty="0"/>
            </a:br>
            <a:endParaRPr lang="it-IT" dirty="0"/>
          </a:p>
        </p:txBody>
      </p:sp>
      <p:sp>
        <p:nvSpPr>
          <p:cNvPr id="3" name="Segnaposto contenuto 2">
            <a:extLst>
              <a:ext uri="{FF2B5EF4-FFF2-40B4-BE49-F238E27FC236}">
                <a16:creationId xmlns:a16="http://schemas.microsoft.com/office/drawing/2014/main" id="{07B9F11E-11F0-12B1-36E3-1CB3380A5E3F}"/>
              </a:ext>
            </a:extLst>
          </p:cNvPr>
          <p:cNvSpPr>
            <a:spLocks noGrp="1"/>
          </p:cNvSpPr>
          <p:nvPr>
            <p:ph idx="1"/>
          </p:nvPr>
        </p:nvSpPr>
        <p:spPr/>
        <p:txBody>
          <a:bodyPr>
            <a:normAutofit/>
          </a:bodyPr>
          <a:lstStyle/>
          <a:p>
            <a:r>
              <a:rPr lang="it-IT" dirty="0"/>
              <a:t>I link fisici (detti anche hard link) hanno una natura diversa ed agiscono ad un livello del filesystem più basso.</a:t>
            </a:r>
          </a:p>
          <a:p>
            <a:r>
              <a:rPr lang="it-IT" dirty="0"/>
              <a:t>Senza scendere nei dettagli, i filesystem UNIX rappresentano ogni oggetto (file o cartella) con un </a:t>
            </a:r>
            <a:r>
              <a:rPr lang="it-IT" dirty="0" err="1"/>
              <a:t>inode</a:t>
            </a:r>
            <a:r>
              <a:rPr lang="it-IT" dirty="0"/>
              <a:t> memorizzato in una parte del disco. Se una cartella contiene quel file, avrà un riferimento all’indirizzo dell’</a:t>
            </a:r>
            <a:r>
              <a:rPr lang="it-IT" dirty="0" err="1"/>
              <a:t>inode</a:t>
            </a:r>
            <a:r>
              <a:rPr lang="it-IT" dirty="0"/>
              <a:t> che memorizza il file (come se fosse un puntatore ad un oggetto).</a:t>
            </a:r>
          </a:p>
          <a:p>
            <a:r>
              <a:rPr lang="it-IT" dirty="0"/>
              <a:t>Un hard link agisce creando, nella cartella che lo contiene, un secondo puntatore al medesimo </a:t>
            </a:r>
            <a:r>
              <a:rPr lang="it-IT" dirty="0" err="1"/>
              <a:t>inode</a:t>
            </a:r>
            <a:r>
              <a:rPr lang="it-IT" dirty="0"/>
              <a:t>. Ci saranno due puntatori allo stesso </a:t>
            </a:r>
            <a:r>
              <a:rPr lang="it-IT" dirty="0" err="1"/>
              <a:t>inode</a:t>
            </a:r>
            <a:r>
              <a:rPr lang="it-IT" dirty="0"/>
              <a:t>.</a:t>
            </a:r>
          </a:p>
          <a:p>
            <a:r>
              <a:rPr lang="it-IT" dirty="0"/>
              <a:t>Dato un file e creato un hard link ad esso, a posteriori è impossibile distinguere </a:t>
            </a:r>
            <a:r>
              <a:rPr lang="it-IT" dirty="0" err="1"/>
              <a:t>qual’era</a:t>
            </a:r>
            <a:r>
              <a:rPr lang="it-IT" dirty="0"/>
              <a:t> il nome originale e quale il link quindi si ha una trasparenza totale a livello di applicazione.</a:t>
            </a:r>
          </a:p>
          <a:p>
            <a:endParaRPr lang="it-IT" dirty="0"/>
          </a:p>
        </p:txBody>
      </p:sp>
    </p:spTree>
    <p:extLst>
      <p:ext uri="{BB962C8B-B14F-4D97-AF65-F5344CB8AC3E}">
        <p14:creationId xmlns:p14="http://schemas.microsoft.com/office/powerpoint/2010/main" val="3539827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01DA4DC-00D6-5B61-E553-BCD5152CDD8D}"/>
              </a:ext>
            </a:extLst>
          </p:cNvPr>
          <p:cNvSpPr>
            <a:spLocks noGrp="1"/>
          </p:cNvSpPr>
          <p:nvPr>
            <p:ph type="title"/>
          </p:nvPr>
        </p:nvSpPr>
        <p:spPr/>
        <p:txBody>
          <a:bodyPr/>
          <a:lstStyle/>
          <a:p>
            <a:r>
              <a:rPr lang="it-IT" dirty="0"/>
              <a:t>I link nel filesystem: link fisici (2)</a:t>
            </a:r>
            <a:br>
              <a:rPr lang="it-IT" dirty="0"/>
            </a:br>
            <a:endParaRPr lang="it-IT" dirty="0"/>
          </a:p>
        </p:txBody>
      </p:sp>
      <p:sp>
        <p:nvSpPr>
          <p:cNvPr id="3" name="Segnaposto contenuto 2">
            <a:extLst>
              <a:ext uri="{FF2B5EF4-FFF2-40B4-BE49-F238E27FC236}">
                <a16:creationId xmlns:a16="http://schemas.microsoft.com/office/drawing/2014/main" id="{3BF390C6-A7BE-6F47-9B31-746813C0E4EE}"/>
              </a:ext>
            </a:extLst>
          </p:cNvPr>
          <p:cNvSpPr>
            <a:spLocks noGrp="1"/>
          </p:cNvSpPr>
          <p:nvPr>
            <p:ph idx="1"/>
          </p:nvPr>
        </p:nvSpPr>
        <p:spPr>
          <a:xfrm>
            <a:off x="677334" y="1512277"/>
            <a:ext cx="8596668" cy="5345723"/>
          </a:xfrm>
        </p:spPr>
        <p:txBody>
          <a:bodyPr>
            <a:normAutofit/>
          </a:bodyPr>
          <a:lstStyle/>
          <a:p>
            <a:r>
              <a:rPr lang="it-IT" dirty="0"/>
              <a:t>Per gestire gli hard link, il filesystem UNIX mantiene per ogni </a:t>
            </a:r>
            <a:r>
              <a:rPr lang="it-IT" dirty="0" err="1"/>
              <a:t>inode</a:t>
            </a:r>
            <a:r>
              <a:rPr lang="it-IT" dirty="0"/>
              <a:t> un contatore del numero di link fisici che puntano ad esso.</a:t>
            </a:r>
          </a:p>
          <a:p>
            <a:r>
              <a:rPr lang="it-IT" dirty="0"/>
              <a:t>Per sapere quanti hard link puntano allo stesso file si può usare il comando</a:t>
            </a:r>
          </a:p>
          <a:p>
            <a:r>
              <a:rPr lang="it-IT" dirty="0" err="1"/>
              <a:t>ls</a:t>
            </a:r>
            <a:r>
              <a:rPr lang="it-IT" dirty="0"/>
              <a:t>:</a:t>
            </a:r>
          </a:p>
          <a:p>
            <a:endParaRPr lang="it-IT" dirty="0"/>
          </a:p>
          <a:p>
            <a:endParaRPr lang="it-IT" dirty="0"/>
          </a:p>
          <a:p>
            <a:r>
              <a:rPr lang="it-IT" dirty="0"/>
              <a:t>Il numero degli hard link è riportato subito dopo i permessi di accesso.</a:t>
            </a:r>
          </a:p>
          <a:p>
            <a:r>
              <a:rPr lang="it-IT" dirty="0" err="1"/>
              <a:t>Poichè</a:t>
            </a:r>
            <a:r>
              <a:rPr lang="it-IT" dirty="0"/>
              <a:t> gli hard link lavorano a livello di </a:t>
            </a:r>
            <a:r>
              <a:rPr lang="it-IT" dirty="0" err="1"/>
              <a:t>inode</a:t>
            </a:r>
            <a:r>
              <a:rPr lang="it-IT" dirty="0"/>
              <a:t>, si possono creare solo tra file del medesimo filesystem.</a:t>
            </a:r>
          </a:p>
          <a:p>
            <a:r>
              <a:rPr lang="it-IT" dirty="0"/>
              <a:t>Con i link simbolici è invece possibile creare link a file che si trovano in</a:t>
            </a:r>
          </a:p>
          <a:p>
            <a:r>
              <a:rPr lang="it-IT" dirty="0"/>
              <a:t>filesystem diversi.</a:t>
            </a:r>
          </a:p>
          <a:p>
            <a:r>
              <a:rPr lang="it-IT" dirty="0"/>
              <a:t>Per implementare gli hard link è necessario che il filesystem lo supporti: tutti i filesystem UNIX (ext2, ext3, </a:t>
            </a:r>
            <a:r>
              <a:rPr lang="it-IT" dirty="0" err="1"/>
              <a:t>reiserfs</a:t>
            </a:r>
            <a:r>
              <a:rPr lang="it-IT" dirty="0"/>
              <a:t>, </a:t>
            </a:r>
            <a:r>
              <a:rPr lang="it-IT" dirty="0" err="1"/>
              <a:t>nfs</a:t>
            </a:r>
            <a:r>
              <a:rPr lang="it-IT" dirty="0"/>
              <a:t>, ...) lo supportano, quelli di Windows (VFAT,NTFS) no.</a:t>
            </a:r>
          </a:p>
        </p:txBody>
      </p:sp>
      <p:pic>
        <p:nvPicPr>
          <p:cNvPr id="4" name="Immagine 3">
            <a:extLst>
              <a:ext uri="{FF2B5EF4-FFF2-40B4-BE49-F238E27FC236}">
                <a16:creationId xmlns:a16="http://schemas.microsoft.com/office/drawing/2014/main" id="{67121A87-91C5-2A75-C9FA-0FF0D62BA14C}"/>
              </a:ext>
            </a:extLst>
          </p:cNvPr>
          <p:cNvPicPr>
            <a:picLocks noChangeAspect="1"/>
          </p:cNvPicPr>
          <p:nvPr/>
        </p:nvPicPr>
        <p:blipFill>
          <a:blip r:embed="rId2"/>
          <a:stretch>
            <a:fillRect/>
          </a:stretch>
        </p:blipFill>
        <p:spPr>
          <a:xfrm>
            <a:off x="1426307" y="2806700"/>
            <a:ext cx="5435600" cy="622300"/>
          </a:xfrm>
          <a:prstGeom prst="rect">
            <a:avLst/>
          </a:prstGeom>
        </p:spPr>
      </p:pic>
    </p:spTree>
    <p:extLst>
      <p:ext uri="{BB962C8B-B14F-4D97-AF65-F5344CB8AC3E}">
        <p14:creationId xmlns:p14="http://schemas.microsoft.com/office/powerpoint/2010/main" val="852713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417AF0-2950-C746-E52C-20BAFB95DC9B}"/>
              </a:ext>
            </a:extLst>
          </p:cNvPr>
          <p:cNvSpPr>
            <a:spLocks noGrp="1"/>
          </p:cNvSpPr>
          <p:nvPr>
            <p:ph type="title"/>
          </p:nvPr>
        </p:nvSpPr>
        <p:spPr/>
        <p:txBody>
          <a:bodyPr/>
          <a:lstStyle/>
          <a:p>
            <a:r>
              <a:rPr lang="it-IT" dirty="0"/>
              <a:t>I link nel filesystem: link fisici (3)</a:t>
            </a:r>
            <a:br>
              <a:rPr lang="it-IT" dirty="0"/>
            </a:br>
            <a:endParaRPr lang="it-IT" dirty="0"/>
          </a:p>
        </p:txBody>
      </p:sp>
      <p:sp>
        <p:nvSpPr>
          <p:cNvPr id="3" name="Segnaposto contenuto 2">
            <a:extLst>
              <a:ext uri="{FF2B5EF4-FFF2-40B4-BE49-F238E27FC236}">
                <a16:creationId xmlns:a16="http://schemas.microsoft.com/office/drawing/2014/main" id="{AF5B9BFF-CB4E-1C7C-357A-DDD6235BC44A}"/>
              </a:ext>
            </a:extLst>
          </p:cNvPr>
          <p:cNvSpPr>
            <a:spLocks noGrp="1"/>
          </p:cNvSpPr>
          <p:nvPr>
            <p:ph idx="1"/>
          </p:nvPr>
        </p:nvSpPr>
        <p:spPr>
          <a:xfrm>
            <a:off x="677334" y="1494693"/>
            <a:ext cx="8596668" cy="4753708"/>
          </a:xfrm>
        </p:spPr>
        <p:txBody>
          <a:bodyPr>
            <a:normAutofit/>
          </a:bodyPr>
          <a:lstStyle/>
          <a:p>
            <a:r>
              <a:rPr lang="it-IT" dirty="0"/>
              <a:t>Quando si cancella un hard link viene innescato il medesimo meccanismo utilizzato quando si cancella un semplice file:</a:t>
            </a:r>
          </a:p>
          <a:p>
            <a:pPr lvl="1"/>
            <a:r>
              <a:rPr lang="it-IT" dirty="0"/>
              <a:t>il sistema operativo controlla il contatore dei link all’interno dell’</a:t>
            </a:r>
            <a:r>
              <a:rPr lang="it-IT" dirty="0" err="1"/>
              <a:t>inode</a:t>
            </a:r>
            <a:r>
              <a:rPr lang="it-IT" dirty="0"/>
              <a:t> del file che si vuole cancellare;</a:t>
            </a:r>
          </a:p>
          <a:p>
            <a:pPr lvl="1"/>
            <a:r>
              <a:rPr lang="it-IT" dirty="0"/>
              <a:t>se tale contatore è uguale ad 1, allora viene cancellato sia il link (nella directory) che l’</a:t>
            </a:r>
            <a:r>
              <a:rPr lang="it-IT" dirty="0" err="1"/>
              <a:t>inode</a:t>
            </a:r>
            <a:r>
              <a:rPr lang="it-IT" dirty="0"/>
              <a:t> stesso (compreso il contenuto del file);</a:t>
            </a:r>
          </a:p>
          <a:p>
            <a:pPr lvl="1"/>
            <a:r>
              <a:rPr lang="it-IT" dirty="0"/>
              <a:t>se il contatore è strettamente maggiore di 1, allora esso viene decrementato e viene cancellato solo il riferimento all’</a:t>
            </a:r>
            <a:r>
              <a:rPr lang="it-IT" dirty="0" err="1"/>
              <a:t>inode</a:t>
            </a:r>
            <a:r>
              <a:rPr lang="it-IT" dirty="0"/>
              <a:t> e quest’ultimo viene preservato.</a:t>
            </a:r>
          </a:p>
          <a:p>
            <a:r>
              <a:rPr lang="it-IT" dirty="0"/>
              <a:t>Si possono creare link simbolici di directory ma non è possibile fare altrettanto con i link fisici. Altrimenti si creerebbero dei loop nella gerarchia del filesystem che creerebbero problemi con i programmi che lo esplorano. Ciò non è un problema con i soft link </a:t>
            </a:r>
            <a:r>
              <a:rPr lang="it-IT" dirty="0" err="1"/>
              <a:t>poichè</a:t>
            </a:r>
            <a:r>
              <a:rPr lang="it-IT" dirty="0"/>
              <a:t> sono distinguibili dalle directory vere.</a:t>
            </a:r>
          </a:p>
          <a:p>
            <a:endParaRPr lang="it-IT" dirty="0"/>
          </a:p>
        </p:txBody>
      </p:sp>
    </p:spTree>
    <p:extLst>
      <p:ext uri="{BB962C8B-B14F-4D97-AF65-F5344CB8AC3E}">
        <p14:creationId xmlns:p14="http://schemas.microsoft.com/office/powerpoint/2010/main" val="2088831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05942E-6C4B-9335-A6C7-7C96B67275D9}"/>
              </a:ext>
            </a:extLst>
          </p:cNvPr>
          <p:cNvSpPr>
            <a:spLocks noGrp="1"/>
          </p:cNvSpPr>
          <p:nvPr>
            <p:ph type="title"/>
          </p:nvPr>
        </p:nvSpPr>
        <p:spPr/>
        <p:txBody>
          <a:bodyPr/>
          <a:lstStyle/>
          <a:p>
            <a:r>
              <a:rPr lang="it-IT" dirty="0"/>
              <a:t>I link nel filesystem: comandi</a:t>
            </a:r>
          </a:p>
        </p:txBody>
      </p:sp>
      <p:sp>
        <p:nvSpPr>
          <p:cNvPr id="3" name="Segnaposto contenuto 2">
            <a:extLst>
              <a:ext uri="{FF2B5EF4-FFF2-40B4-BE49-F238E27FC236}">
                <a16:creationId xmlns:a16="http://schemas.microsoft.com/office/drawing/2014/main" id="{CC829010-CFFF-EC77-BE61-F440CD38B292}"/>
              </a:ext>
            </a:extLst>
          </p:cNvPr>
          <p:cNvSpPr>
            <a:spLocks noGrp="1"/>
          </p:cNvSpPr>
          <p:nvPr>
            <p:ph idx="1"/>
          </p:nvPr>
        </p:nvSpPr>
        <p:spPr/>
        <p:txBody>
          <a:bodyPr>
            <a:normAutofit/>
          </a:bodyPr>
          <a:lstStyle/>
          <a:p>
            <a:r>
              <a:rPr lang="it-IT" dirty="0"/>
              <a:t>Sintassi: ln [-</a:t>
            </a:r>
            <a:r>
              <a:rPr lang="it-IT" dirty="0" err="1"/>
              <a:t>s</a:t>
            </a:r>
            <a:r>
              <a:rPr lang="it-IT" dirty="0"/>
              <a:t>] target... [</a:t>
            </a:r>
            <a:r>
              <a:rPr lang="it-IT" dirty="0" err="1"/>
              <a:t>linkpathname</a:t>
            </a:r>
            <a:r>
              <a:rPr lang="it-IT" dirty="0"/>
              <a:t>]</a:t>
            </a:r>
          </a:p>
          <a:p>
            <a:pPr lvl="1"/>
            <a:r>
              <a:rPr lang="it-IT" dirty="0"/>
              <a:t>-</a:t>
            </a:r>
            <a:r>
              <a:rPr lang="it-IT" dirty="0" err="1"/>
              <a:t>s</a:t>
            </a:r>
            <a:r>
              <a:rPr lang="it-IT" dirty="0"/>
              <a:t>: crea un link simbolico invece che uno fisico</a:t>
            </a:r>
          </a:p>
          <a:p>
            <a:pPr lvl="1"/>
            <a:r>
              <a:rPr lang="it-IT" dirty="0"/>
              <a:t>target: file o directory a cui il link </a:t>
            </a:r>
            <a:r>
              <a:rPr lang="it-IT" dirty="0" err="1"/>
              <a:t>far`a</a:t>
            </a:r>
            <a:r>
              <a:rPr lang="it-IT" dirty="0"/>
              <a:t> riferimento</a:t>
            </a:r>
          </a:p>
          <a:p>
            <a:pPr lvl="1"/>
            <a:r>
              <a:rPr lang="it-IT" dirty="0" err="1"/>
              <a:t>linkpathname</a:t>
            </a:r>
            <a:r>
              <a:rPr lang="it-IT" dirty="0"/>
              <a:t>: </a:t>
            </a:r>
            <a:r>
              <a:rPr lang="it-IT" dirty="0" err="1"/>
              <a:t>pathname</a:t>
            </a:r>
            <a:r>
              <a:rPr lang="it-IT" dirty="0"/>
              <a:t> del link</a:t>
            </a:r>
          </a:p>
          <a:p>
            <a:r>
              <a:rPr lang="it-IT" dirty="0"/>
              <a:t>Il comando ln consente di creare link tra i file e le directory presenti nel filesystem. I link vengono creati utilizzando il parametro </a:t>
            </a:r>
            <a:r>
              <a:rPr lang="it-IT" dirty="0" err="1"/>
              <a:t>linkpathname</a:t>
            </a:r>
            <a:r>
              <a:rPr lang="it-IT" dirty="0"/>
              <a:t> e fanno riferimento al target specificato. Se si specificano più target, </a:t>
            </a:r>
            <a:r>
              <a:rPr lang="it-IT" dirty="0" err="1"/>
              <a:t>linkpathname</a:t>
            </a:r>
            <a:r>
              <a:rPr lang="it-IT" dirty="0"/>
              <a:t> deve essere una directory: verranno creati tutti link con gli stessi nomi dei target.</a:t>
            </a:r>
          </a:p>
          <a:p>
            <a:r>
              <a:rPr lang="it-IT" dirty="0"/>
              <a:t>Se si omette il parametro </a:t>
            </a:r>
            <a:r>
              <a:rPr lang="it-IT" dirty="0" err="1"/>
              <a:t>linkpathname</a:t>
            </a:r>
            <a:r>
              <a:rPr lang="it-IT" dirty="0"/>
              <a:t> il link viene creato nella directory corrente usando lo stesso nome del target.</a:t>
            </a:r>
          </a:p>
          <a:p>
            <a:endParaRPr lang="it-IT" dirty="0"/>
          </a:p>
        </p:txBody>
      </p:sp>
    </p:spTree>
    <p:extLst>
      <p:ext uri="{BB962C8B-B14F-4D97-AF65-F5344CB8AC3E}">
        <p14:creationId xmlns:p14="http://schemas.microsoft.com/office/powerpoint/2010/main" val="40325786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95FF15-F363-40BA-7D49-E7D7B7B50B0A}"/>
              </a:ext>
            </a:extLst>
          </p:cNvPr>
          <p:cNvSpPr>
            <a:spLocks noGrp="1"/>
          </p:cNvSpPr>
          <p:nvPr>
            <p:ph type="title"/>
          </p:nvPr>
        </p:nvSpPr>
        <p:spPr/>
        <p:txBody>
          <a:bodyPr/>
          <a:lstStyle/>
          <a:p>
            <a:r>
              <a:rPr lang="it-IT" dirty="0"/>
              <a:t>Simple </a:t>
            </a:r>
            <a:r>
              <a:rPr lang="it-IT" dirty="0" err="1"/>
              <a:t>command</a:t>
            </a:r>
            <a:r>
              <a:rPr lang="it-IT" dirty="0"/>
              <a:t> </a:t>
            </a:r>
            <a:r>
              <a:rPr lang="it-IT" dirty="0" err="1"/>
              <a:t>execution</a:t>
            </a:r>
            <a:endParaRPr lang="it-IT" dirty="0"/>
          </a:p>
        </p:txBody>
      </p:sp>
      <p:sp>
        <p:nvSpPr>
          <p:cNvPr id="3" name="Segnaposto contenuto 2">
            <a:extLst>
              <a:ext uri="{FF2B5EF4-FFF2-40B4-BE49-F238E27FC236}">
                <a16:creationId xmlns:a16="http://schemas.microsoft.com/office/drawing/2014/main" id="{246EC0A9-3738-C2E5-6499-A627B6C34D42}"/>
              </a:ext>
            </a:extLst>
          </p:cNvPr>
          <p:cNvSpPr>
            <a:spLocks noGrp="1"/>
          </p:cNvSpPr>
          <p:nvPr>
            <p:ph idx="1"/>
          </p:nvPr>
        </p:nvSpPr>
        <p:spPr>
          <a:xfrm>
            <a:off x="677334" y="1488613"/>
            <a:ext cx="5418666" cy="4759787"/>
          </a:xfrm>
        </p:spPr>
        <p:txBody>
          <a:bodyPr>
            <a:normAutofit lnSpcReduction="10000"/>
          </a:bodyPr>
          <a:lstStyle/>
          <a:p>
            <a:r>
              <a:rPr lang="it-IT" dirty="0"/>
              <a:t>Esistono varie modalità di esecuzione dei comandi sotto una shell. La più semplice consiste nell’invocazione di un singolo comando (con relativi parametri).</a:t>
            </a:r>
          </a:p>
          <a:p>
            <a:r>
              <a:rPr lang="it-IT" dirty="0"/>
              <a:t>Ogni comando restituisce un exit status che rappresenta l’esito della computazione del comando stesso. Mediante l’exit status è possibile controllare la buona riuscita di un comando.</a:t>
            </a:r>
          </a:p>
          <a:p>
            <a:r>
              <a:rPr lang="it-IT" dirty="0"/>
              <a:t>L’exit status è un intero:</a:t>
            </a:r>
          </a:p>
          <a:p>
            <a:pPr lvl="1"/>
            <a:r>
              <a:rPr lang="it-IT" dirty="0"/>
              <a:t>0: esecuzione riuscita con successo;</a:t>
            </a:r>
          </a:p>
          <a:p>
            <a:pPr lvl="1"/>
            <a:r>
              <a:rPr lang="it-IT" dirty="0" err="1"/>
              <a:t>n</a:t>
            </a:r>
            <a:r>
              <a:rPr lang="it-IT" dirty="0"/>
              <a:t> &gt; 0: esecuzione fallita;</a:t>
            </a:r>
          </a:p>
          <a:p>
            <a:r>
              <a:rPr lang="it-IT" dirty="0"/>
              <a:t>L’esecuzione di un comando da shell, la sospende temporaneamente fino alla terminazione del comando stesso.</a:t>
            </a:r>
          </a:p>
          <a:p>
            <a:endParaRPr lang="it-IT" dirty="0"/>
          </a:p>
        </p:txBody>
      </p:sp>
      <p:pic>
        <p:nvPicPr>
          <p:cNvPr id="4" name="Immagine 3">
            <a:extLst>
              <a:ext uri="{FF2B5EF4-FFF2-40B4-BE49-F238E27FC236}">
                <a16:creationId xmlns:a16="http://schemas.microsoft.com/office/drawing/2014/main" id="{6670986A-14E9-A5A3-ED2A-D33CAC7A8BCC}"/>
              </a:ext>
            </a:extLst>
          </p:cNvPr>
          <p:cNvPicPr>
            <a:picLocks noChangeAspect="1"/>
          </p:cNvPicPr>
          <p:nvPr/>
        </p:nvPicPr>
        <p:blipFill>
          <a:blip r:embed="rId2"/>
          <a:stretch>
            <a:fillRect/>
          </a:stretch>
        </p:blipFill>
        <p:spPr>
          <a:xfrm>
            <a:off x="6096000" y="1930400"/>
            <a:ext cx="4525580" cy="3649661"/>
          </a:xfrm>
          <a:prstGeom prst="rect">
            <a:avLst/>
          </a:prstGeom>
        </p:spPr>
      </p:pic>
    </p:spTree>
    <p:extLst>
      <p:ext uri="{BB962C8B-B14F-4D97-AF65-F5344CB8AC3E}">
        <p14:creationId xmlns:p14="http://schemas.microsoft.com/office/powerpoint/2010/main" val="389198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EDCD16-656E-965A-47E2-129926156284}"/>
              </a:ext>
            </a:extLst>
          </p:cNvPr>
          <p:cNvSpPr>
            <a:spLocks noGrp="1"/>
          </p:cNvSpPr>
          <p:nvPr>
            <p:ph type="title"/>
          </p:nvPr>
        </p:nvSpPr>
        <p:spPr/>
        <p:txBody>
          <a:bodyPr/>
          <a:lstStyle/>
          <a:p>
            <a:r>
              <a:rPr lang="it-IT" dirty="0"/>
              <a:t>Autenticazione nei Sistemi Unix/Linux</a:t>
            </a:r>
          </a:p>
        </p:txBody>
      </p:sp>
      <p:sp>
        <p:nvSpPr>
          <p:cNvPr id="3" name="Segnaposto contenuto 2">
            <a:extLst>
              <a:ext uri="{FF2B5EF4-FFF2-40B4-BE49-F238E27FC236}">
                <a16:creationId xmlns:a16="http://schemas.microsoft.com/office/drawing/2014/main" id="{9AB0949D-352F-B99A-C23F-F4D052DA47B8}"/>
              </a:ext>
            </a:extLst>
          </p:cNvPr>
          <p:cNvSpPr>
            <a:spLocks noGrp="1"/>
          </p:cNvSpPr>
          <p:nvPr>
            <p:ph idx="1"/>
          </p:nvPr>
        </p:nvSpPr>
        <p:spPr>
          <a:xfrm>
            <a:off x="677334" y="1274618"/>
            <a:ext cx="8596668" cy="5278581"/>
          </a:xfrm>
        </p:spPr>
        <p:txBody>
          <a:bodyPr>
            <a:normAutofit/>
          </a:bodyPr>
          <a:lstStyle/>
          <a:p>
            <a:r>
              <a:rPr lang="it-IT" dirty="0"/>
              <a:t>I sistemi Unix sono </a:t>
            </a:r>
            <a:r>
              <a:rPr lang="it-IT" b="1" dirty="0"/>
              <a:t>multi-utente</a:t>
            </a:r>
            <a:r>
              <a:rPr lang="it-IT" dirty="0"/>
              <a:t>: più utenti possono usare il sistema contemporaneamente.</a:t>
            </a:r>
          </a:p>
          <a:p>
            <a:r>
              <a:rPr lang="it-IT" dirty="0"/>
              <a:t>Ogni utente ha:</a:t>
            </a:r>
          </a:p>
          <a:p>
            <a:pPr lvl="1"/>
            <a:r>
              <a:rPr lang="it-IT" b="1" dirty="0"/>
              <a:t>Username</a:t>
            </a:r>
            <a:endParaRPr lang="it-IT" dirty="0"/>
          </a:p>
          <a:p>
            <a:pPr lvl="1"/>
            <a:r>
              <a:rPr lang="it-IT" b="1" dirty="0"/>
              <a:t>Password</a:t>
            </a:r>
            <a:endParaRPr lang="it-IT" dirty="0"/>
          </a:p>
          <a:p>
            <a:r>
              <a:rPr lang="it-IT" dirty="0"/>
              <a:t>I dati degli utenti sono memorizzati in:</a:t>
            </a:r>
            <a:br>
              <a:rPr lang="it-IT" dirty="0"/>
            </a:br>
            <a:r>
              <a:rPr lang="it-IT" dirty="0"/>
              <a:t>		/</a:t>
            </a:r>
            <a:r>
              <a:rPr lang="it-IT" dirty="0" err="1"/>
              <a:t>etc</a:t>
            </a:r>
            <a:r>
              <a:rPr lang="it-IT" dirty="0"/>
              <a:t>/</a:t>
            </a:r>
            <a:r>
              <a:rPr lang="it-IT" dirty="0" err="1"/>
              <a:t>passwd</a:t>
            </a:r>
            <a:endParaRPr lang="it-IT" dirty="0"/>
          </a:p>
          <a:p>
            <a:r>
              <a:rPr lang="it-IT" dirty="0"/>
              <a:t>I diritti di accesso si basano su:</a:t>
            </a:r>
          </a:p>
          <a:p>
            <a:pPr lvl="1"/>
            <a:r>
              <a:rPr lang="it-IT" b="1" dirty="0"/>
              <a:t>File</a:t>
            </a:r>
            <a:r>
              <a:rPr lang="it-IT" dirty="0"/>
              <a:t>, </a:t>
            </a:r>
            <a:r>
              <a:rPr lang="it-IT" b="1" dirty="0"/>
              <a:t>dispositivi</a:t>
            </a:r>
            <a:r>
              <a:rPr lang="it-IT" dirty="0"/>
              <a:t>, </a:t>
            </a:r>
            <a:r>
              <a:rPr lang="it-IT" b="1" dirty="0"/>
              <a:t>processi</a:t>
            </a:r>
            <a:endParaRPr lang="it-IT" dirty="0"/>
          </a:p>
          <a:p>
            <a:pPr lvl="1"/>
            <a:r>
              <a:rPr lang="it-IT" dirty="0"/>
              <a:t>Accesso controllato tramite </a:t>
            </a:r>
            <a:r>
              <a:rPr lang="it-IT" b="1" dirty="0"/>
              <a:t>gruppi logici</a:t>
            </a:r>
            <a:endParaRPr lang="it-IT" dirty="0"/>
          </a:p>
          <a:p>
            <a:r>
              <a:rPr lang="it-IT" dirty="0"/>
              <a:t>Ogni utente ha un ambiente isolato: 🧍 ≠ 🧍‍♀️ ≠ 🧍‍♂️</a:t>
            </a:r>
          </a:p>
          <a:p>
            <a:r>
              <a:rPr lang="it-IT" dirty="0"/>
              <a:t>Utente speciale: </a:t>
            </a:r>
            <a:r>
              <a:rPr lang="it-IT" b="1" dirty="0"/>
              <a:t>root</a:t>
            </a:r>
          </a:p>
          <a:p>
            <a:pPr lvl="1"/>
            <a:r>
              <a:rPr lang="it-IT" dirty="0"/>
              <a:t>Ha accesso completo al sistema</a:t>
            </a:r>
          </a:p>
          <a:p>
            <a:pPr lvl="1"/>
            <a:r>
              <a:rPr lang="it-IT" dirty="0"/>
              <a:t>È l’</a:t>
            </a:r>
            <a:r>
              <a:rPr lang="it-IT" b="1" dirty="0"/>
              <a:t>amministratore</a:t>
            </a:r>
            <a:endParaRPr lang="it-IT" dirty="0"/>
          </a:p>
          <a:p>
            <a:endParaRPr lang="it-IT" dirty="0"/>
          </a:p>
        </p:txBody>
      </p:sp>
    </p:spTree>
    <p:extLst>
      <p:ext uri="{BB962C8B-B14F-4D97-AF65-F5344CB8AC3E}">
        <p14:creationId xmlns:p14="http://schemas.microsoft.com/office/powerpoint/2010/main" val="25587986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DA1E3F-289F-E5B2-4C3D-7945F8DB4170}"/>
              </a:ext>
            </a:extLst>
          </p:cNvPr>
          <p:cNvSpPr>
            <a:spLocks noGrp="1"/>
          </p:cNvSpPr>
          <p:nvPr>
            <p:ph type="title"/>
          </p:nvPr>
        </p:nvSpPr>
        <p:spPr/>
        <p:txBody>
          <a:bodyPr/>
          <a:lstStyle/>
          <a:p>
            <a:r>
              <a:rPr lang="it-IT" dirty="0"/>
              <a:t>Modalità di esecuzione: pipeline</a:t>
            </a:r>
          </a:p>
        </p:txBody>
      </p:sp>
      <p:sp>
        <p:nvSpPr>
          <p:cNvPr id="3" name="Segnaposto contenuto 2">
            <a:extLst>
              <a:ext uri="{FF2B5EF4-FFF2-40B4-BE49-F238E27FC236}">
                <a16:creationId xmlns:a16="http://schemas.microsoft.com/office/drawing/2014/main" id="{845D889C-5644-5490-63D9-F557A75B1853}"/>
              </a:ext>
            </a:extLst>
          </p:cNvPr>
          <p:cNvSpPr>
            <a:spLocks noGrp="1"/>
          </p:cNvSpPr>
          <p:nvPr>
            <p:ph idx="1"/>
          </p:nvPr>
        </p:nvSpPr>
        <p:spPr/>
        <p:txBody>
          <a:bodyPr/>
          <a:lstStyle/>
          <a:p>
            <a:r>
              <a:rPr lang="it-IT" dirty="0"/>
              <a:t>L’abbiamo già spiegata prima: una cascata di processi in cui ognuno riceve l’output del precedente come input. L’output della pipeline corrisponde all’output dell’ultimo processo.</a:t>
            </a:r>
          </a:p>
          <a:p>
            <a:endParaRPr lang="it-IT" dirty="0"/>
          </a:p>
        </p:txBody>
      </p:sp>
      <p:pic>
        <p:nvPicPr>
          <p:cNvPr id="4" name="Immagine 3">
            <a:extLst>
              <a:ext uri="{FF2B5EF4-FFF2-40B4-BE49-F238E27FC236}">
                <a16:creationId xmlns:a16="http://schemas.microsoft.com/office/drawing/2014/main" id="{298E4C80-B99C-2C47-AF75-A6E4A921F655}"/>
              </a:ext>
            </a:extLst>
          </p:cNvPr>
          <p:cNvPicPr>
            <a:picLocks noChangeAspect="1"/>
          </p:cNvPicPr>
          <p:nvPr/>
        </p:nvPicPr>
        <p:blipFill>
          <a:blip r:embed="rId2"/>
          <a:stretch>
            <a:fillRect/>
          </a:stretch>
        </p:blipFill>
        <p:spPr>
          <a:xfrm>
            <a:off x="2429562" y="3429000"/>
            <a:ext cx="5092212" cy="2897140"/>
          </a:xfrm>
          <a:prstGeom prst="rect">
            <a:avLst/>
          </a:prstGeom>
        </p:spPr>
      </p:pic>
    </p:spTree>
    <p:extLst>
      <p:ext uri="{BB962C8B-B14F-4D97-AF65-F5344CB8AC3E}">
        <p14:creationId xmlns:p14="http://schemas.microsoft.com/office/powerpoint/2010/main" val="13357704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47F6F4-8388-AF28-7F8F-64DBF3F1E99F}"/>
              </a:ext>
            </a:extLst>
          </p:cNvPr>
          <p:cNvSpPr>
            <a:spLocks noGrp="1"/>
          </p:cNvSpPr>
          <p:nvPr>
            <p:ph type="title"/>
          </p:nvPr>
        </p:nvSpPr>
        <p:spPr/>
        <p:txBody>
          <a:bodyPr>
            <a:normAutofit fontScale="90000"/>
          </a:bodyPr>
          <a:lstStyle/>
          <a:p>
            <a:r>
              <a:rPr lang="it-IT" dirty="0"/>
              <a:t>Modalità di esecuzione: list of </a:t>
            </a:r>
            <a:r>
              <a:rPr lang="it-IT" dirty="0" err="1"/>
              <a:t>command</a:t>
            </a:r>
            <a:r>
              <a:rPr lang="it-IT" dirty="0"/>
              <a:t> (1)</a:t>
            </a:r>
            <a:br>
              <a:rPr lang="it-IT" dirty="0"/>
            </a:br>
            <a:endParaRPr lang="it-IT" dirty="0"/>
          </a:p>
        </p:txBody>
      </p:sp>
      <p:sp>
        <p:nvSpPr>
          <p:cNvPr id="3" name="Segnaposto contenuto 2">
            <a:extLst>
              <a:ext uri="{FF2B5EF4-FFF2-40B4-BE49-F238E27FC236}">
                <a16:creationId xmlns:a16="http://schemas.microsoft.com/office/drawing/2014/main" id="{C9E44F8E-22B6-3163-8B06-A2E334A9F3AA}"/>
              </a:ext>
            </a:extLst>
          </p:cNvPr>
          <p:cNvSpPr>
            <a:spLocks noGrp="1"/>
          </p:cNvSpPr>
          <p:nvPr>
            <p:ph idx="1"/>
          </p:nvPr>
        </p:nvSpPr>
        <p:spPr/>
        <p:txBody>
          <a:bodyPr/>
          <a:lstStyle/>
          <a:p>
            <a:r>
              <a:rPr lang="it-IT" dirty="0"/>
              <a:t>La lista di comandi permette di eseguire una sequenza di comandi come se fossero un solo comando.</a:t>
            </a:r>
          </a:p>
          <a:p>
            <a:r>
              <a:rPr lang="it-IT" dirty="0"/>
              <a:t>La sintassi per l’invocazione è: commando1 [; comando2...] L’exit status della sequenza è uguale a quello dell’ultimo comando. Non c’è alcuno scambio di input/output tra i processi. La shell attende che l’ultimo termini</a:t>
            </a:r>
          </a:p>
          <a:p>
            <a:endParaRPr lang="it-IT" dirty="0"/>
          </a:p>
        </p:txBody>
      </p:sp>
      <p:pic>
        <p:nvPicPr>
          <p:cNvPr id="4" name="Immagine 3">
            <a:extLst>
              <a:ext uri="{FF2B5EF4-FFF2-40B4-BE49-F238E27FC236}">
                <a16:creationId xmlns:a16="http://schemas.microsoft.com/office/drawing/2014/main" id="{A6777D35-7863-74E1-C504-C5F1C9628043}"/>
              </a:ext>
            </a:extLst>
          </p:cNvPr>
          <p:cNvPicPr>
            <a:picLocks noChangeAspect="1"/>
          </p:cNvPicPr>
          <p:nvPr/>
        </p:nvPicPr>
        <p:blipFill>
          <a:blip r:embed="rId2"/>
          <a:stretch>
            <a:fillRect/>
          </a:stretch>
        </p:blipFill>
        <p:spPr>
          <a:xfrm>
            <a:off x="4764698" y="3952546"/>
            <a:ext cx="2662604" cy="2295854"/>
          </a:xfrm>
          <a:prstGeom prst="rect">
            <a:avLst/>
          </a:prstGeom>
        </p:spPr>
      </p:pic>
    </p:spTree>
    <p:extLst>
      <p:ext uri="{BB962C8B-B14F-4D97-AF65-F5344CB8AC3E}">
        <p14:creationId xmlns:p14="http://schemas.microsoft.com/office/powerpoint/2010/main" val="37527448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355B43-E236-1A26-382B-B49683E7B667}"/>
              </a:ext>
            </a:extLst>
          </p:cNvPr>
          <p:cNvSpPr>
            <a:spLocks noGrp="1"/>
          </p:cNvSpPr>
          <p:nvPr>
            <p:ph type="title"/>
          </p:nvPr>
        </p:nvSpPr>
        <p:spPr/>
        <p:txBody>
          <a:bodyPr>
            <a:normAutofit fontScale="90000"/>
          </a:bodyPr>
          <a:lstStyle/>
          <a:p>
            <a:r>
              <a:rPr lang="it-IT" dirty="0"/>
              <a:t>Modalità di esecuzione: list of </a:t>
            </a:r>
            <a:r>
              <a:rPr lang="it-IT" dirty="0" err="1"/>
              <a:t>command</a:t>
            </a:r>
            <a:r>
              <a:rPr lang="it-IT" dirty="0"/>
              <a:t> (2)</a:t>
            </a:r>
            <a:br>
              <a:rPr lang="it-IT" dirty="0"/>
            </a:br>
            <a:endParaRPr lang="it-IT" dirty="0"/>
          </a:p>
        </p:txBody>
      </p:sp>
      <p:sp>
        <p:nvSpPr>
          <p:cNvPr id="3" name="Segnaposto contenuto 2">
            <a:extLst>
              <a:ext uri="{FF2B5EF4-FFF2-40B4-BE49-F238E27FC236}">
                <a16:creationId xmlns:a16="http://schemas.microsoft.com/office/drawing/2014/main" id="{79FCD457-1D7B-A318-70F4-D338936EA571}"/>
              </a:ext>
            </a:extLst>
          </p:cNvPr>
          <p:cNvSpPr>
            <a:spLocks noGrp="1"/>
          </p:cNvSpPr>
          <p:nvPr>
            <p:ph idx="1"/>
          </p:nvPr>
        </p:nvSpPr>
        <p:spPr/>
        <p:txBody>
          <a:bodyPr>
            <a:normAutofit/>
          </a:bodyPr>
          <a:lstStyle/>
          <a:p>
            <a:r>
              <a:rPr lang="it-IT" dirty="0"/>
              <a:t>Nelle sequenze di comandi, oltre al separatore ‘;‘, `e possibile utilizzare anche gli operatori condizionali &amp;&amp; e ||.</a:t>
            </a:r>
          </a:p>
          <a:p>
            <a:r>
              <a:rPr lang="it-IT" dirty="0"/>
              <a:t>La semantica degli operatori è la seguente:</a:t>
            </a:r>
          </a:p>
          <a:p>
            <a:pPr lvl="1"/>
            <a:r>
              <a:rPr lang="it-IT" dirty="0"/>
              <a:t>c1 &amp;&amp; c2 (and list): c2 viene eseguito se e solo se l’exit status di c1 è 0</a:t>
            </a:r>
          </a:p>
          <a:p>
            <a:pPr lvl="1"/>
            <a:r>
              <a:rPr lang="it-IT" dirty="0"/>
              <a:t>c1 || c2 (or list): c2 viene eseguito se e solo se l’exit status di c1 è diverso da 0</a:t>
            </a:r>
          </a:p>
          <a:p>
            <a:r>
              <a:rPr lang="it-IT" dirty="0"/>
              <a:t>L’exit status di una lista condizionata è uguale all’exit status dell’ultimo comando eseguito (che non è necessariamente l’ultimo comando della lista).</a:t>
            </a:r>
          </a:p>
          <a:p>
            <a:endParaRPr lang="it-IT" dirty="0"/>
          </a:p>
        </p:txBody>
      </p:sp>
    </p:spTree>
    <p:extLst>
      <p:ext uri="{BB962C8B-B14F-4D97-AF65-F5344CB8AC3E}">
        <p14:creationId xmlns:p14="http://schemas.microsoft.com/office/powerpoint/2010/main" val="202548280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BA1B345-DE91-70E2-BB02-EFD4F6737BFB}"/>
              </a:ext>
            </a:extLst>
          </p:cNvPr>
          <p:cNvSpPr>
            <a:spLocks noGrp="1"/>
          </p:cNvSpPr>
          <p:nvPr>
            <p:ph type="title"/>
          </p:nvPr>
        </p:nvSpPr>
        <p:spPr/>
        <p:txBody>
          <a:bodyPr>
            <a:normAutofit fontScale="90000"/>
          </a:bodyPr>
          <a:lstStyle/>
          <a:p>
            <a:r>
              <a:rPr lang="it-IT" dirty="0"/>
              <a:t>Modalità di esecuzione: </a:t>
            </a:r>
            <a:r>
              <a:rPr lang="it-IT" dirty="0" err="1"/>
              <a:t>asynchronous</a:t>
            </a:r>
            <a:r>
              <a:rPr lang="it-IT" dirty="0"/>
              <a:t> </a:t>
            </a:r>
            <a:r>
              <a:rPr lang="it-IT" dirty="0" err="1"/>
              <a:t>execution</a:t>
            </a:r>
            <a:br>
              <a:rPr lang="it-IT" dirty="0"/>
            </a:br>
            <a:endParaRPr lang="it-IT" dirty="0"/>
          </a:p>
        </p:txBody>
      </p:sp>
      <p:sp>
        <p:nvSpPr>
          <p:cNvPr id="3" name="Segnaposto contenuto 2">
            <a:extLst>
              <a:ext uri="{FF2B5EF4-FFF2-40B4-BE49-F238E27FC236}">
                <a16:creationId xmlns:a16="http://schemas.microsoft.com/office/drawing/2014/main" id="{DFB3FC03-F1E1-141A-CD36-22B6C068F954}"/>
              </a:ext>
            </a:extLst>
          </p:cNvPr>
          <p:cNvSpPr>
            <a:spLocks noGrp="1"/>
          </p:cNvSpPr>
          <p:nvPr>
            <p:ph idx="1"/>
          </p:nvPr>
        </p:nvSpPr>
        <p:spPr>
          <a:xfrm>
            <a:off x="677334" y="2160589"/>
            <a:ext cx="8596668" cy="4363303"/>
          </a:xfrm>
        </p:spPr>
        <p:txBody>
          <a:bodyPr>
            <a:normAutofit/>
          </a:bodyPr>
          <a:lstStyle/>
          <a:p>
            <a:r>
              <a:rPr lang="it-IT" sz="2000" dirty="0"/>
              <a:t>Utilizzando la sintassi comando &amp; (notare la e-commerciale alla fine), il comando viene mandato in esecuzione asincrona (o più semplicemente in background).</a:t>
            </a:r>
          </a:p>
          <a:p>
            <a:r>
              <a:rPr lang="it-IT" sz="2000" dirty="0"/>
              <a:t>In questo caso la shell manda in esecuzione il processo figlio per eseguire il comando e continua la sua attività (non attende la fine del task).</a:t>
            </a:r>
          </a:p>
          <a:p>
            <a:r>
              <a:rPr lang="it-IT" sz="2000" dirty="0"/>
              <a:t>Di default, i processi in esecuzione asincrona prendono il loro input da /</a:t>
            </a:r>
            <a:r>
              <a:rPr lang="it-IT" sz="2000" dirty="0" err="1"/>
              <a:t>dev</a:t>
            </a:r>
            <a:r>
              <a:rPr lang="it-IT" sz="2000" dirty="0"/>
              <a:t>/</a:t>
            </a:r>
            <a:r>
              <a:rPr lang="it-IT" sz="2000" dirty="0" err="1"/>
              <a:t>null</a:t>
            </a:r>
            <a:r>
              <a:rPr lang="it-IT" sz="2000" dirty="0"/>
              <a:t> (se non specificato).</a:t>
            </a:r>
          </a:p>
          <a:p>
            <a:r>
              <a:rPr lang="it-IT" sz="2000" dirty="0"/>
              <a:t>Un processo in </a:t>
            </a:r>
            <a:r>
              <a:rPr lang="it-IT" sz="2000" dirty="0" err="1"/>
              <a:t>foreground</a:t>
            </a:r>
            <a:r>
              <a:rPr lang="it-IT" sz="2000" dirty="0"/>
              <a:t> può essere mandato in background interattivamente utilizzando la combinazione di tasti CTRL-Z. In </a:t>
            </a:r>
            <a:r>
              <a:rPr lang="it-IT" sz="2000" dirty="0" err="1"/>
              <a:t>eﬀetti</a:t>
            </a:r>
            <a:r>
              <a:rPr lang="it-IT" sz="2000" dirty="0"/>
              <a:t> il processo viene anche sospeso (non continua la sua esecuzione), viene messo in pausa.</a:t>
            </a:r>
          </a:p>
          <a:p>
            <a:endParaRPr lang="it-IT" sz="2000" dirty="0"/>
          </a:p>
        </p:txBody>
      </p:sp>
    </p:spTree>
    <p:extLst>
      <p:ext uri="{BB962C8B-B14F-4D97-AF65-F5344CB8AC3E}">
        <p14:creationId xmlns:p14="http://schemas.microsoft.com/office/powerpoint/2010/main" val="41403830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A1754A2-B655-C1DF-898D-142F0E2AA23C}"/>
              </a:ext>
            </a:extLst>
          </p:cNvPr>
          <p:cNvSpPr>
            <a:spLocks noGrp="1"/>
          </p:cNvSpPr>
          <p:nvPr>
            <p:ph type="title"/>
          </p:nvPr>
        </p:nvSpPr>
        <p:spPr/>
        <p:txBody>
          <a:bodyPr/>
          <a:lstStyle/>
          <a:p>
            <a:r>
              <a:rPr lang="it-IT" dirty="0"/>
              <a:t>Controllo dei jobs</a:t>
            </a:r>
            <a:br>
              <a:rPr lang="it-IT" dirty="0"/>
            </a:br>
            <a:endParaRPr lang="it-IT" dirty="0"/>
          </a:p>
        </p:txBody>
      </p:sp>
      <p:sp>
        <p:nvSpPr>
          <p:cNvPr id="3" name="Segnaposto contenuto 2">
            <a:extLst>
              <a:ext uri="{FF2B5EF4-FFF2-40B4-BE49-F238E27FC236}">
                <a16:creationId xmlns:a16="http://schemas.microsoft.com/office/drawing/2014/main" id="{F5FC4C1F-553E-8E50-EE71-C0F8F9EF2974}"/>
              </a:ext>
            </a:extLst>
          </p:cNvPr>
          <p:cNvSpPr>
            <a:spLocks noGrp="1"/>
          </p:cNvSpPr>
          <p:nvPr>
            <p:ph idx="1"/>
          </p:nvPr>
        </p:nvSpPr>
        <p:spPr>
          <a:xfrm>
            <a:off x="677334" y="1589649"/>
            <a:ext cx="8596668" cy="4451713"/>
          </a:xfrm>
        </p:spPr>
        <p:txBody>
          <a:bodyPr>
            <a:normAutofit fontScale="92500" lnSpcReduction="10000"/>
          </a:bodyPr>
          <a:lstStyle/>
          <a:p>
            <a:r>
              <a:rPr lang="it-IT" dirty="0"/>
              <a:t>La shell associa ad ogni comando semplice (o pipeline) uno job. Ogni job ha un numero che lo identifica univocamente in un dato istante.</a:t>
            </a:r>
          </a:p>
          <a:p>
            <a:r>
              <a:rPr lang="it-IT" dirty="0"/>
              <a:t>Quando un comando viene eseguito in modo asincrono, la shell da un output del tipo:</a:t>
            </a:r>
          </a:p>
          <a:p>
            <a:pPr lvl="1"/>
            <a:r>
              <a:rPr lang="it-IT" b="1" dirty="0"/>
              <a:t>[</a:t>
            </a:r>
            <a:r>
              <a:rPr lang="it-IT" b="1" dirty="0" err="1"/>
              <a:t>jobnumber</a:t>
            </a:r>
            <a:r>
              <a:rPr lang="it-IT" b="1" dirty="0"/>
              <a:t>] PID</a:t>
            </a:r>
          </a:p>
          <a:p>
            <a:r>
              <a:rPr lang="it-IT" dirty="0"/>
              <a:t>dove </a:t>
            </a:r>
            <a:r>
              <a:rPr lang="it-IT" dirty="0" err="1"/>
              <a:t>jobnumber</a:t>
            </a:r>
            <a:r>
              <a:rPr lang="it-IT" dirty="0"/>
              <a:t> è il numero dello job eseguito in background e PID è l’identificativo di processo che porta </a:t>
            </a:r>
            <a:r>
              <a:rPr lang="it-IT" dirty="0" err="1"/>
              <a:t>eﬀettivamente</a:t>
            </a:r>
            <a:r>
              <a:rPr lang="it-IT" dirty="0"/>
              <a:t> avanti il job.</a:t>
            </a:r>
          </a:p>
          <a:p>
            <a:r>
              <a:rPr lang="it-IT" dirty="0"/>
              <a:t>Comandi disponibili:</a:t>
            </a:r>
          </a:p>
          <a:p>
            <a:pPr lvl="1"/>
            <a:r>
              <a:rPr lang="it-IT" dirty="0"/>
              <a:t>jobs: visualizza i jobs correntemente attivi ed il loro stato;</a:t>
            </a:r>
          </a:p>
          <a:p>
            <a:pPr lvl="1"/>
            <a:r>
              <a:rPr lang="it-IT" dirty="0" err="1"/>
              <a:t>bg</a:t>
            </a:r>
            <a:r>
              <a:rPr lang="it-IT" dirty="0"/>
              <a:t>: manda in background l’esecuzione di uno job;</a:t>
            </a:r>
          </a:p>
          <a:p>
            <a:pPr lvl="1"/>
            <a:r>
              <a:rPr lang="it-IT" dirty="0" err="1"/>
              <a:t>fg</a:t>
            </a:r>
            <a:r>
              <a:rPr lang="it-IT" dirty="0"/>
              <a:t>: porta in </a:t>
            </a:r>
            <a:r>
              <a:rPr lang="it-IT" dirty="0" err="1"/>
              <a:t>foreground</a:t>
            </a:r>
            <a:r>
              <a:rPr lang="it-IT" dirty="0"/>
              <a:t> l’esecuzione di uno job;</a:t>
            </a:r>
          </a:p>
          <a:p>
            <a:pPr lvl="1"/>
            <a:r>
              <a:rPr lang="it-IT" dirty="0" err="1"/>
              <a:t>kill</a:t>
            </a:r>
            <a:r>
              <a:rPr lang="it-IT" dirty="0"/>
              <a:t>: invia un segnale ad uno job.</a:t>
            </a:r>
          </a:p>
          <a:p>
            <a:r>
              <a:rPr lang="it-IT" dirty="0"/>
              <a:t>A proposito di </a:t>
            </a:r>
            <a:r>
              <a:rPr lang="it-IT" dirty="0" err="1"/>
              <a:t>kill</a:t>
            </a:r>
            <a:r>
              <a:rPr lang="it-IT" dirty="0"/>
              <a:t>: con </a:t>
            </a:r>
            <a:r>
              <a:rPr lang="it-IT" dirty="0" err="1"/>
              <a:t>kill</a:t>
            </a:r>
            <a:r>
              <a:rPr lang="it-IT" dirty="0"/>
              <a:t> -# PID si invia il segnale numero # al processo con con identificativo PID. Tra quelli standard: 3 QUIT e 9 KILL.</a:t>
            </a:r>
          </a:p>
          <a:p>
            <a:endParaRPr lang="it-IT" dirty="0"/>
          </a:p>
        </p:txBody>
      </p:sp>
    </p:spTree>
    <p:extLst>
      <p:ext uri="{BB962C8B-B14F-4D97-AF65-F5344CB8AC3E}">
        <p14:creationId xmlns:p14="http://schemas.microsoft.com/office/powerpoint/2010/main" val="37908742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67C8ABD-EE96-CDF8-9A99-927003FAA5C2}"/>
              </a:ext>
            </a:extLst>
          </p:cNvPr>
          <p:cNvSpPr>
            <a:spLocks noGrp="1"/>
          </p:cNvSpPr>
          <p:nvPr>
            <p:ph type="title"/>
          </p:nvPr>
        </p:nvSpPr>
        <p:spPr/>
        <p:txBody>
          <a:bodyPr/>
          <a:lstStyle/>
          <a:p>
            <a:r>
              <a:rPr lang="it-IT" dirty="0"/>
              <a:t>Le variabili</a:t>
            </a:r>
          </a:p>
        </p:txBody>
      </p:sp>
      <p:sp>
        <p:nvSpPr>
          <p:cNvPr id="3" name="Segnaposto contenuto 2">
            <a:extLst>
              <a:ext uri="{FF2B5EF4-FFF2-40B4-BE49-F238E27FC236}">
                <a16:creationId xmlns:a16="http://schemas.microsoft.com/office/drawing/2014/main" id="{6209817A-501A-FE5F-27CE-AEF3304B8EE6}"/>
              </a:ext>
            </a:extLst>
          </p:cNvPr>
          <p:cNvSpPr>
            <a:spLocks noGrp="1"/>
          </p:cNvSpPr>
          <p:nvPr>
            <p:ph idx="1"/>
          </p:nvPr>
        </p:nvSpPr>
        <p:spPr/>
        <p:txBody>
          <a:bodyPr>
            <a:normAutofit/>
          </a:bodyPr>
          <a:lstStyle/>
          <a:p>
            <a:r>
              <a:rPr lang="it-IT" dirty="0"/>
              <a:t>Una variabile è un oggetto che memorizza un valore. Le variabili sono identificate da stringhe alfanumeriche che iniziano con un carattere. </a:t>
            </a:r>
            <a:r>
              <a:rPr lang="it-IT" b="1" dirty="0"/>
              <a:t>L’assegnamento</a:t>
            </a:r>
            <a:r>
              <a:rPr lang="it-IT" dirty="0"/>
              <a:t> di un valore ad una variabile viene effettuata mediante l’operatore di assegnamento </a:t>
            </a:r>
            <a:r>
              <a:rPr lang="it-IT" b="1" dirty="0"/>
              <a:t>=</a:t>
            </a:r>
            <a:r>
              <a:rPr lang="it-IT" dirty="0"/>
              <a:t>. La sintassi esatta è </a:t>
            </a:r>
            <a:r>
              <a:rPr lang="it-IT" b="1" dirty="0" err="1"/>
              <a:t>nome_variabile</a:t>
            </a:r>
            <a:r>
              <a:rPr lang="it-IT" b="1" dirty="0"/>
              <a:t>=valore</a:t>
            </a:r>
            <a:r>
              <a:rPr lang="it-IT" dirty="0"/>
              <a:t>, dove prima e dopo del carattere </a:t>
            </a:r>
            <a:r>
              <a:rPr lang="it-IT" b="1" dirty="0"/>
              <a:t>=</a:t>
            </a:r>
            <a:r>
              <a:rPr lang="it-IT" dirty="0"/>
              <a:t> NON ci deve essere nessuno spazio.</a:t>
            </a:r>
          </a:p>
          <a:p>
            <a:r>
              <a:rPr lang="it-IT" dirty="0"/>
              <a:t>Il valore nullo è un valido assegnamento per una variabile di shell. Per annullare un assegnamento si usa il comando </a:t>
            </a:r>
            <a:r>
              <a:rPr lang="it-IT" b="1" dirty="0" err="1"/>
              <a:t>unset</a:t>
            </a:r>
            <a:r>
              <a:rPr lang="it-IT" dirty="0"/>
              <a:t>. Con il comando </a:t>
            </a:r>
            <a:r>
              <a:rPr lang="it-IT" b="1" dirty="0"/>
              <a:t>set</a:t>
            </a:r>
            <a:r>
              <a:rPr lang="it-IT" dirty="0"/>
              <a:t> è possibile visualizzare tutte le variabili correntemente definite in una shell (comprese le </a:t>
            </a:r>
            <a:r>
              <a:rPr lang="it-IT" b="1" dirty="0"/>
              <a:t>variabili d’ambiente</a:t>
            </a:r>
            <a:r>
              <a:rPr lang="it-IT" dirty="0"/>
              <a:t>).</a:t>
            </a:r>
          </a:p>
          <a:p>
            <a:endParaRPr lang="it-IT" dirty="0"/>
          </a:p>
        </p:txBody>
      </p:sp>
    </p:spTree>
    <p:extLst>
      <p:ext uri="{BB962C8B-B14F-4D97-AF65-F5344CB8AC3E}">
        <p14:creationId xmlns:p14="http://schemas.microsoft.com/office/powerpoint/2010/main" val="31836331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D3B1A5-3A79-CE0B-1962-928FBABF8BDF}"/>
              </a:ext>
            </a:extLst>
          </p:cNvPr>
          <p:cNvSpPr>
            <a:spLocks noGrp="1"/>
          </p:cNvSpPr>
          <p:nvPr>
            <p:ph type="title"/>
          </p:nvPr>
        </p:nvSpPr>
        <p:spPr/>
        <p:txBody>
          <a:bodyPr/>
          <a:lstStyle/>
          <a:p>
            <a:r>
              <a:rPr lang="it-IT" dirty="0"/>
              <a:t>Espansione delle variabili</a:t>
            </a:r>
          </a:p>
        </p:txBody>
      </p:sp>
      <p:sp>
        <p:nvSpPr>
          <p:cNvPr id="3" name="Segnaposto contenuto 2">
            <a:extLst>
              <a:ext uri="{FF2B5EF4-FFF2-40B4-BE49-F238E27FC236}">
                <a16:creationId xmlns:a16="http://schemas.microsoft.com/office/drawing/2014/main" id="{831EA99C-3A92-E9CA-1077-B7BC60CC08D6}"/>
              </a:ext>
            </a:extLst>
          </p:cNvPr>
          <p:cNvSpPr>
            <a:spLocks noGrp="1"/>
          </p:cNvSpPr>
          <p:nvPr>
            <p:ph idx="1"/>
          </p:nvPr>
        </p:nvSpPr>
        <p:spPr/>
        <p:txBody>
          <a:bodyPr/>
          <a:lstStyle/>
          <a:p>
            <a:r>
              <a:rPr lang="it-IT" dirty="0"/>
              <a:t>Quando la shell esegue un comando effettuata delle espansioni della riga di comando, tra queste abbiamo le </a:t>
            </a:r>
            <a:r>
              <a:rPr lang="it-IT" b="1" dirty="0"/>
              <a:t>espansioni per i metacaratteri </a:t>
            </a:r>
            <a:r>
              <a:rPr lang="it-IT" dirty="0"/>
              <a:t>(che abbiamo già visto) e le </a:t>
            </a:r>
            <a:r>
              <a:rPr lang="it-IT" b="1" dirty="0"/>
              <a:t>espansioni delle variabili</a:t>
            </a:r>
            <a:r>
              <a:rPr lang="it-IT" dirty="0"/>
              <a:t>.</a:t>
            </a:r>
          </a:p>
          <a:p>
            <a:r>
              <a:rPr lang="it-IT" dirty="0"/>
              <a:t>Mettendo il carattere </a:t>
            </a:r>
            <a:r>
              <a:rPr lang="it-IT" b="1" dirty="0"/>
              <a:t>$</a:t>
            </a:r>
            <a:r>
              <a:rPr lang="it-IT" dirty="0"/>
              <a:t> davanti al nome di una variabile definita, questa viene espansa con il suo valore. Quindi la sintassi è: </a:t>
            </a:r>
            <a:r>
              <a:rPr lang="it-IT" b="1" dirty="0"/>
              <a:t>$nome variabile</a:t>
            </a:r>
            <a:r>
              <a:rPr lang="it-IT" dirty="0"/>
              <a:t>, che rappresenta una semplificazione della sintassi generale </a:t>
            </a:r>
            <a:r>
              <a:rPr lang="it-IT" b="1" dirty="0"/>
              <a:t>${nome variabile} </a:t>
            </a:r>
            <a:r>
              <a:rPr lang="it-IT" dirty="0"/>
              <a:t>che risulta necessaria in alcuni casi.</a:t>
            </a:r>
          </a:p>
          <a:p>
            <a:endParaRPr lang="it-IT" dirty="0"/>
          </a:p>
        </p:txBody>
      </p:sp>
    </p:spTree>
    <p:extLst>
      <p:ext uri="{BB962C8B-B14F-4D97-AF65-F5344CB8AC3E}">
        <p14:creationId xmlns:p14="http://schemas.microsoft.com/office/powerpoint/2010/main" val="22310277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934858F-1BFE-029B-35FB-37A9A08187E3}"/>
              </a:ext>
            </a:extLst>
          </p:cNvPr>
          <p:cNvSpPr>
            <a:spLocks noGrp="1"/>
          </p:cNvSpPr>
          <p:nvPr>
            <p:ph type="title"/>
          </p:nvPr>
        </p:nvSpPr>
        <p:spPr/>
        <p:txBody>
          <a:bodyPr/>
          <a:lstStyle/>
          <a:p>
            <a:r>
              <a:rPr lang="it-IT" dirty="0"/>
              <a:t>Variabili speciali e di shell</a:t>
            </a:r>
          </a:p>
        </p:txBody>
      </p:sp>
      <p:sp>
        <p:nvSpPr>
          <p:cNvPr id="3" name="Segnaposto contenuto 2">
            <a:extLst>
              <a:ext uri="{FF2B5EF4-FFF2-40B4-BE49-F238E27FC236}">
                <a16:creationId xmlns:a16="http://schemas.microsoft.com/office/drawing/2014/main" id="{38340A81-8069-3758-5D0B-CBAF56367079}"/>
              </a:ext>
            </a:extLst>
          </p:cNvPr>
          <p:cNvSpPr>
            <a:spLocks noGrp="1"/>
          </p:cNvSpPr>
          <p:nvPr>
            <p:ph idx="1"/>
          </p:nvPr>
        </p:nvSpPr>
        <p:spPr/>
        <p:txBody>
          <a:bodyPr>
            <a:normAutofit/>
          </a:bodyPr>
          <a:lstStyle/>
          <a:p>
            <a:r>
              <a:rPr lang="it-IT" dirty="0"/>
              <a:t>La shell mette a disposizione alcune variabili speciali:</a:t>
            </a:r>
          </a:p>
          <a:p>
            <a:pPr lvl="1"/>
            <a:r>
              <a:rPr lang="it-IT" dirty="0"/>
              <a:t>$?: exit status del comando più recente eseguito in </a:t>
            </a:r>
            <a:r>
              <a:rPr lang="it-IT" dirty="0" err="1"/>
              <a:t>foreground</a:t>
            </a:r>
            <a:r>
              <a:rPr lang="it-IT" dirty="0"/>
              <a:t>;</a:t>
            </a:r>
          </a:p>
          <a:p>
            <a:pPr lvl="1"/>
            <a:r>
              <a:rPr lang="it-IT" dirty="0"/>
              <a:t>$$: PID della shell corrente;</a:t>
            </a:r>
          </a:p>
          <a:p>
            <a:pPr lvl="1"/>
            <a:r>
              <a:rPr lang="it-IT" dirty="0"/>
              <a:t>$!: PID del più recente job eseguito in background.</a:t>
            </a:r>
          </a:p>
          <a:p>
            <a:r>
              <a:rPr lang="it-IT" dirty="0"/>
              <a:t>Così come alcune variabili di shell predefinite:</a:t>
            </a:r>
          </a:p>
          <a:p>
            <a:pPr lvl="1"/>
            <a:r>
              <a:rPr lang="it-IT" dirty="0"/>
              <a:t>$USER: utente corrente;</a:t>
            </a:r>
          </a:p>
          <a:p>
            <a:pPr lvl="1"/>
            <a:r>
              <a:rPr lang="it-IT" dirty="0"/>
              <a:t>$HOME: la home directory associata con l’utente;</a:t>
            </a:r>
          </a:p>
          <a:p>
            <a:pPr lvl="1"/>
            <a:r>
              <a:rPr lang="it-IT" dirty="0"/>
              <a:t>$PATH: la lista delle directory che deve essere ispezionata per trovare i</a:t>
            </a:r>
          </a:p>
          <a:p>
            <a:pPr lvl="1"/>
            <a:r>
              <a:rPr lang="it-IT" dirty="0"/>
              <a:t>comandi eseguibili;</a:t>
            </a:r>
          </a:p>
          <a:p>
            <a:pPr lvl="1"/>
            <a:r>
              <a:rPr lang="it-IT" dirty="0"/>
              <a:t>$PS1: la stringa corrispondente al prompt corrente.</a:t>
            </a:r>
          </a:p>
          <a:p>
            <a:endParaRPr lang="it-IT" b="1" dirty="0"/>
          </a:p>
        </p:txBody>
      </p:sp>
    </p:spTree>
    <p:extLst>
      <p:ext uri="{BB962C8B-B14F-4D97-AF65-F5344CB8AC3E}">
        <p14:creationId xmlns:p14="http://schemas.microsoft.com/office/powerpoint/2010/main" val="39186633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FDCACDC-33D7-6904-81D2-AC9941A6E49A}"/>
              </a:ext>
            </a:extLst>
          </p:cNvPr>
          <p:cNvSpPr>
            <a:spLocks noGrp="1"/>
          </p:cNvSpPr>
          <p:nvPr>
            <p:ph type="title"/>
          </p:nvPr>
        </p:nvSpPr>
        <p:spPr/>
        <p:txBody>
          <a:bodyPr/>
          <a:lstStyle/>
          <a:p>
            <a:r>
              <a:rPr lang="it-IT" dirty="0" err="1"/>
              <a:t>Command</a:t>
            </a:r>
            <a:r>
              <a:rPr lang="it-IT" dirty="0"/>
              <a:t> </a:t>
            </a:r>
            <a:r>
              <a:rPr lang="it-IT" dirty="0" err="1"/>
              <a:t>substitution</a:t>
            </a:r>
            <a:endParaRPr lang="it-IT" dirty="0"/>
          </a:p>
        </p:txBody>
      </p:sp>
      <p:sp>
        <p:nvSpPr>
          <p:cNvPr id="3" name="Segnaposto contenuto 2">
            <a:extLst>
              <a:ext uri="{FF2B5EF4-FFF2-40B4-BE49-F238E27FC236}">
                <a16:creationId xmlns:a16="http://schemas.microsoft.com/office/drawing/2014/main" id="{8D9CAD9C-B356-12BF-9C16-4AB3B7ACEC8C}"/>
              </a:ext>
            </a:extLst>
          </p:cNvPr>
          <p:cNvSpPr>
            <a:spLocks noGrp="1"/>
          </p:cNvSpPr>
          <p:nvPr>
            <p:ph idx="1"/>
          </p:nvPr>
        </p:nvSpPr>
        <p:spPr/>
        <p:txBody>
          <a:bodyPr/>
          <a:lstStyle/>
          <a:p>
            <a:r>
              <a:rPr lang="it-IT" dirty="0"/>
              <a:t>Mediante la </a:t>
            </a:r>
            <a:r>
              <a:rPr lang="it-IT" dirty="0" err="1"/>
              <a:t>command</a:t>
            </a:r>
            <a:r>
              <a:rPr lang="it-IT" dirty="0"/>
              <a:t> </a:t>
            </a:r>
            <a:r>
              <a:rPr lang="it-IT" dirty="0" err="1"/>
              <a:t>substitution</a:t>
            </a:r>
            <a:r>
              <a:rPr lang="it-IT" dirty="0"/>
              <a:t> è possibile sostituire l’output di un comando con il comando stesso (parlando in termini di espansione della riga di comando).</a:t>
            </a:r>
          </a:p>
          <a:p>
            <a:r>
              <a:rPr lang="it-IT" dirty="0"/>
              <a:t>La sintassi è: ‘comando‘ (con le apici inverse ottenibili utilizzando il tasto ALT GR e l’apice normale’).</a:t>
            </a:r>
          </a:p>
          <a:p>
            <a:r>
              <a:rPr lang="it-IT" dirty="0"/>
              <a:t>Risulta molto utile per inizializzare le variabili.</a:t>
            </a:r>
          </a:p>
          <a:p>
            <a:endParaRPr lang="it-IT" dirty="0"/>
          </a:p>
        </p:txBody>
      </p:sp>
      <p:pic>
        <p:nvPicPr>
          <p:cNvPr id="4" name="Immagine 3">
            <a:extLst>
              <a:ext uri="{FF2B5EF4-FFF2-40B4-BE49-F238E27FC236}">
                <a16:creationId xmlns:a16="http://schemas.microsoft.com/office/drawing/2014/main" id="{D96948E1-7F41-8BEB-C9B1-1119982D7BD1}"/>
              </a:ext>
            </a:extLst>
          </p:cNvPr>
          <p:cNvPicPr>
            <a:picLocks noChangeAspect="1"/>
          </p:cNvPicPr>
          <p:nvPr/>
        </p:nvPicPr>
        <p:blipFill>
          <a:blip r:embed="rId2"/>
          <a:stretch>
            <a:fillRect/>
          </a:stretch>
        </p:blipFill>
        <p:spPr>
          <a:xfrm>
            <a:off x="3210368" y="4354194"/>
            <a:ext cx="3530600" cy="1460500"/>
          </a:xfrm>
          <a:prstGeom prst="rect">
            <a:avLst/>
          </a:prstGeom>
        </p:spPr>
      </p:pic>
    </p:spTree>
    <p:extLst>
      <p:ext uri="{BB962C8B-B14F-4D97-AF65-F5344CB8AC3E}">
        <p14:creationId xmlns:p14="http://schemas.microsoft.com/office/powerpoint/2010/main" val="9147843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7A94E3-F99F-389E-1DDC-4D49D18F0AB6}"/>
              </a:ext>
            </a:extLst>
          </p:cNvPr>
          <p:cNvSpPr>
            <a:spLocks noGrp="1"/>
          </p:cNvSpPr>
          <p:nvPr>
            <p:ph type="title"/>
          </p:nvPr>
        </p:nvSpPr>
        <p:spPr/>
        <p:txBody>
          <a:bodyPr/>
          <a:lstStyle/>
          <a:p>
            <a:r>
              <a:rPr lang="it-IT" dirty="0" err="1"/>
              <a:t>Quoting</a:t>
            </a:r>
            <a:endParaRPr lang="it-IT" dirty="0"/>
          </a:p>
        </p:txBody>
      </p:sp>
      <p:sp>
        <p:nvSpPr>
          <p:cNvPr id="3" name="Segnaposto contenuto 2">
            <a:extLst>
              <a:ext uri="{FF2B5EF4-FFF2-40B4-BE49-F238E27FC236}">
                <a16:creationId xmlns:a16="http://schemas.microsoft.com/office/drawing/2014/main" id="{E16FB2D2-2279-23CB-30C0-4E5DB7765E75}"/>
              </a:ext>
            </a:extLst>
          </p:cNvPr>
          <p:cNvSpPr>
            <a:spLocks noGrp="1"/>
          </p:cNvSpPr>
          <p:nvPr>
            <p:ph idx="1"/>
          </p:nvPr>
        </p:nvSpPr>
        <p:spPr/>
        <p:txBody>
          <a:bodyPr/>
          <a:lstStyle/>
          <a:p>
            <a:r>
              <a:rPr lang="it-IT" dirty="0"/>
              <a:t>Il meccanismo del </a:t>
            </a:r>
            <a:r>
              <a:rPr lang="it-IT" b="1" dirty="0" err="1"/>
              <a:t>quoting</a:t>
            </a:r>
            <a:r>
              <a:rPr lang="it-IT" dirty="0"/>
              <a:t> serve ad eliminare il </a:t>
            </a:r>
            <a:r>
              <a:rPr lang="it-IT" dirty="0" err="1"/>
              <a:t>metasignificato</a:t>
            </a:r>
            <a:r>
              <a:rPr lang="it-IT" dirty="0"/>
              <a:t> ad alcuni dei caratteri che vengono usati per altri scopi. Il </a:t>
            </a:r>
            <a:r>
              <a:rPr lang="it-IT" dirty="0" err="1"/>
              <a:t>quoting</a:t>
            </a:r>
            <a:r>
              <a:rPr lang="it-IT" dirty="0"/>
              <a:t> può essere di tre tipi:</a:t>
            </a:r>
          </a:p>
          <a:p>
            <a:pPr lvl="1"/>
            <a:r>
              <a:rPr lang="it-IT" dirty="0"/>
              <a:t>\(backslash): elimina il </a:t>
            </a:r>
            <a:r>
              <a:rPr lang="it-IT" dirty="0" err="1"/>
              <a:t>metasignificato</a:t>
            </a:r>
            <a:r>
              <a:rPr lang="it-IT" dirty="0"/>
              <a:t> del carattere seguente;</a:t>
            </a:r>
          </a:p>
          <a:p>
            <a:pPr lvl="1"/>
            <a:r>
              <a:rPr lang="it-IT" dirty="0"/>
              <a:t>’ ’ (single quote): elimina il </a:t>
            </a:r>
            <a:r>
              <a:rPr lang="it-IT" dirty="0" err="1"/>
              <a:t>metasignificato</a:t>
            </a:r>
            <a:r>
              <a:rPr lang="it-IT" dirty="0"/>
              <a:t> da tutti i caratteri contenuti al suo interno;</a:t>
            </a:r>
          </a:p>
          <a:p>
            <a:pPr lvl="1"/>
            <a:r>
              <a:rPr lang="it-IT" dirty="0"/>
              <a:t>’’’’ (double quote): elimina il </a:t>
            </a:r>
            <a:r>
              <a:rPr lang="it-IT" dirty="0" err="1"/>
              <a:t>metasignificato</a:t>
            </a:r>
            <a:r>
              <a:rPr lang="it-IT" dirty="0"/>
              <a:t> da tutti i caratteri contenuti al suo interno ad eccezione di $, ‘ e \.</a:t>
            </a:r>
          </a:p>
          <a:p>
            <a:endParaRPr lang="it-IT" dirty="0"/>
          </a:p>
        </p:txBody>
      </p:sp>
      <p:pic>
        <p:nvPicPr>
          <p:cNvPr id="4" name="Immagine 3">
            <a:extLst>
              <a:ext uri="{FF2B5EF4-FFF2-40B4-BE49-F238E27FC236}">
                <a16:creationId xmlns:a16="http://schemas.microsoft.com/office/drawing/2014/main" id="{2C7A843E-3003-52E0-E2F1-8AF50FB08D77}"/>
              </a:ext>
            </a:extLst>
          </p:cNvPr>
          <p:cNvPicPr>
            <a:picLocks noChangeAspect="1"/>
          </p:cNvPicPr>
          <p:nvPr/>
        </p:nvPicPr>
        <p:blipFill>
          <a:blip r:embed="rId2"/>
          <a:stretch>
            <a:fillRect/>
          </a:stretch>
        </p:blipFill>
        <p:spPr>
          <a:xfrm>
            <a:off x="231089" y="4552882"/>
            <a:ext cx="11729822" cy="1371961"/>
          </a:xfrm>
          <a:prstGeom prst="rect">
            <a:avLst/>
          </a:prstGeom>
        </p:spPr>
      </p:pic>
    </p:spTree>
    <p:extLst>
      <p:ext uri="{BB962C8B-B14F-4D97-AF65-F5344CB8AC3E}">
        <p14:creationId xmlns:p14="http://schemas.microsoft.com/office/powerpoint/2010/main" val="2388366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04501B-3AC9-EDD5-B6AE-2C6583E8CD48}"/>
              </a:ext>
            </a:extLst>
          </p:cNvPr>
          <p:cNvSpPr>
            <a:spLocks noGrp="1"/>
          </p:cNvSpPr>
          <p:nvPr>
            <p:ph type="title"/>
          </p:nvPr>
        </p:nvSpPr>
        <p:spPr/>
        <p:txBody>
          <a:bodyPr/>
          <a:lstStyle/>
          <a:p>
            <a:r>
              <a:rPr lang="it-IT" dirty="0"/>
              <a:t>Shell</a:t>
            </a:r>
          </a:p>
        </p:txBody>
      </p:sp>
      <p:sp>
        <p:nvSpPr>
          <p:cNvPr id="3" name="Segnaposto contenuto 2">
            <a:extLst>
              <a:ext uri="{FF2B5EF4-FFF2-40B4-BE49-F238E27FC236}">
                <a16:creationId xmlns:a16="http://schemas.microsoft.com/office/drawing/2014/main" id="{540D4FC5-D85C-24F2-6815-EE2865A2405D}"/>
              </a:ext>
            </a:extLst>
          </p:cNvPr>
          <p:cNvSpPr>
            <a:spLocks noGrp="1"/>
          </p:cNvSpPr>
          <p:nvPr>
            <p:ph idx="1"/>
          </p:nvPr>
        </p:nvSpPr>
        <p:spPr/>
        <p:txBody>
          <a:bodyPr>
            <a:normAutofit/>
          </a:bodyPr>
          <a:lstStyle/>
          <a:p>
            <a:r>
              <a:rPr lang="it-IT" dirty="0"/>
              <a:t>Cos’è il prompt?</a:t>
            </a:r>
          </a:p>
          <a:p>
            <a:pPr lvl="1"/>
            <a:r>
              <a:rPr lang="it-IT" dirty="0"/>
              <a:t>Ogni sessione di shell mostra un </a:t>
            </a:r>
            <a:r>
              <a:rPr lang="it-IT" b="1" dirty="0"/>
              <a:t>prompt</a:t>
            </a:r>
            <a:r>
              <a:rPr lang="it-IT" dirty="0"/>
              <a:t>: segnala che il sistema è pronto a ricevere input.</a:t>
            </a:r>
            <a:br>
              <a:rPr lang="it-IT" dirty="0"/>
            </a:br>
            <a:r>
              <a:rPr lang="it-IT" dirty="0"/>
              <a:t>Esempio tipico:</a:t>
            </a:r>
          </a:p>
          <a:p>
            <a:pPr lvl="1"/>
            <a:r>
              <a:rPr lang="it-IT" dirty="0" err="1"/>
              <a:t>utente@host:directory</a:t>
            </a:r>
            <a:r>
              <a:rPr lang="it-IT" dirty="0"/>
              <a:t>$ </a:t>
            </a:r>
          </a:p>
          <a:p>
            <a:pPr lvl="2"/>
            <a:r>
              <a:rPr lang="it-IT" b="1" dirty="0"/>
              <a:t>utente</a:t>
            </a:r>
            <a:r>
              <a:rPr lang="it-IT" dirty="0"/>
              <a:t> – account loggato</a:t>
            </a:r>
          </a:p>
          <a:p>
            <a:pPr lvl="2"/>
            <a:r>
              <a:rPr lang="it-IT" b="1" dirty="0" err="1"/>
              <a:t>host</a:t>
            </a:r>
            <a:r>
              <a:rPr lang="it-IT" dirty="0"/>
              <a:t> – nome della macchina</a:t>
            </a:r>
          </a:p>
          <a:p>
            <a:pPr lvl="2"/>
            <a:r>
              <a:rPr lang="it-IT" b="1" dirty="0"/>
              <a:t>directory</a:t>
            </a:r>
            <a:r>
              <a:rPr lang="it-IT" dirty="0"/>
              <a:t> – cartella corrente</a:t>
            </a:r>
          </a:p>
          <a:p>
            <a:pPr lvl="2"/>
            <a:r>
              <a:rPr lang="it-IT" b="1" dirty="0"/>
              <a:t>$ / #</a:t>
            </a:r>
            <a:r>
              <a:rPr lang="it-IT" dirty="0"/>
              <a:t> – tipo di utente ($ = normale, # = root)</a:t>
            </a:r>
          </a:p>
          <a:p>
            <a:endParaRPr lang="it-IT" dirty="0"/>
          </a:p>
        </p:txBody>
      </p:sp>
    </p:spTree>
    <p:extLst>
      <p:ext uri="{BB962C8B-B14F-4D97-AF65-F5344CB8AC3E}">
        <p14:creationId xmlns:p14="http://schemas.microsoft.com/office/powerpoint/2010/main" val="36509449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D850D1-74FE-6639-6AB9-EF24E54D8E1E}"/>
              </a:ext>
            </a:extLst>
          </p:cNvPr>
          <p:cNvSpPr>
            <a:spLocks noGrp="1"/>
          </p:cNvSpPr>
          <p:nvPr>
            <p:ph type="title"/>
          </p:nvPr>
        </p:nvSpPr>
        <p:spPr/>
        <p:txBody>
          <a:bodyPr/>
          <a:lstStyle/>
          <a:p>
            <a:r>
              <a:rPr lang="it-IT" dirty="0" err="1"/>
              <a:t>Find</a:t>
            </a:r>
            <a:endParaRPr lang="it-IT" dirty="0"/>
          </a:p>
        </p:txBody>
      </p:sp>
      <p:sp>
        <p:nvSpPr>
          <p:cNvPr id="3" name="Segnaposto contenuto 2">
            <a:extLst>
              <a:ext uri="{FF2B5EF4-FFF2-40B4-BE49-F238E27FC236}">
                <a16:creationId xmlns:a16="http://schemas.microsoft.com/office/drawing/2014/main" id="{C6EA8912-C2DF-8AFA-D481-3084729E5F91}"/>
              </a:ext>
            </a:extLst>
          </p:cNvPr>
          <p:cNvSpPr>
            <a:spLocks noGrp="1"/>
          </p:cNvSpPr>
          <p:nvPr>
            <p:ph idx="1"/>
          </p:nvPr>
        </p:nvSpPr>
        <p:spPr>
          <a:xfrm>
            <a:off x="677334" y="1547446"/>
            <a:ext cx="8044635" cy="3763108"/>
          </a:xfrm>
        </p:spPr>
        <p:txBody>
          <a:bodyPr>
            <a:normAutofit fontScale="92500" lnSpcReduction="10000"/>
          </a:bodyPr>
          <a:lstStyle/>
          <a:p>
            <a:r>
              <a:rPr lang="it-IT" dirty="0"/>
              <a:t>Sintassi: </a:t>
            </a:r>
            <a:r>
              <a:rPr lang="it-IT" dirty="0" err="1"/>
              <a:t>find</a:t>
            </a:r>
            <a:r>
              <a:rPr lang="it-IT" dirty="0"/>
              <a:t> [</a:t>
            </a:r>
            <a:r>
              <a:rPr lang="it-IT" dirty="0" err="1"/>
              <a:t>pathname</a:t>
            </a:r>
            <a:r>
              <a:rPr lang="it-IT" dirty="0"/>
              <a:t>...] [</a:t>
            </a:r>
            <a:r>
              <a:rPr lang="it-IT" dirty="0" err="1"/>
              <a:t>expression</a:t>
            </a:r>
            <a:r>
              <a:rPr lang="it-IT" dirty="0"/>
              <a:t>]</a:t>
            </a:r>
          </a:p>
          <a:p>
            <a:pPr lvl="1"/>
            <a:r>
              <a:rPr lang="it-IT" dirty="0" err="1"/>
              <a:t>pathname</a:t>
            </a:r>
            <a:r>
              <a:rPr lang="it-IT" dirty="0"/>
              <a:t>: percorso in cui cercare (ricorsivamente) i file da esaminare</a:t>
            </a:r>
          </a:p>
          <a:p>
            <a:pPr lvl="1"/>
            <a:r>
              <a:rPr lang="it-IT" dirty="0" err="1"/>
              <a:t>expression</a:t>
            </a:r>
            <a:r>
              <a:rPr lang="it-IT" dirty="0"/>
              <a:t>: specifica le regole con cui selezionare i file; può essere una fra le seguenti:</a:t>
            </a:r>
          </a:p>
          <a:p>
            <a:pPr lvl="2"/>
            <a:r>
              <a:rPr lang="it-IT" dirty="0"/>
              <a:t>opzione: modifica il comportamento della ricerca; per esempio -</a:t>
            </a:r>
            <a:r>
              <a:rPr lang="it-IT" dirty="0" err="1"/>
              <a:t>mount</a:t>
            </a:r>
            <a:r>
              <a:rPr lang="it-IT" dirty="0"/>
              <a:t>;</a:t>
            </a:r>
          </a:p>
          <a:p>
            <a:pPr lvl="2"/>
            <a:r>
              <a:rPr lang="it-IT" dirty="0"/>
              <a:t>condizione: condizioni da verificare; ad esempio -name modello, -user utente, -group gruppo, -</a:t>
            </a:r>
            <a:r>
              <a:rPr lang="it-IT" dirty="0" err="1"/>
              <a:t>type</a:t>
            </a:r>
            <a:r>
              <a:rPr lang="it-IT" dirty="0"/>
              <a:t> c, ...</a:t>
            </a:r>
            <a:br>
              <a:rPr lang="it-IT" dirty="0"/>
            </a:br>
            <a:r>
              <a:rPr lang="it-IT" dirty="0"/>
              <a:t>E’ possibile usare anche operatori logici tipo: -</a:t>
            </a:r>
            <a:r>
              <a:rPr lang="it-IT" dirty="0" err="1"/>
              <a:t>not</a:t>
            </a:r>
            <a:r>
              <a:rPr lang="it-IT" dirty="0"/>
              <a:t> </a:t>
            </a:r>
            <a:r>
              <a:rPr lang="it-IT" dirty="0" err="1"/>
              <a:t>expr</a:t>
            </a:r>
            <a:r>
              <a:rPr lang="it-IT" dirty="0"/>
              <a:t>, expr1 –or expr2, ...</a:t>
            </a:r>
          </a:p>
          <a:p>
            <a:pPr lvl="2"/>
            <a:r>
              <a:rPr lang="it-IT" dirty="0"/>
              <a:t>azione: specifica cosa fare quando trova un file; ad esempio –</a:t>
            </a:r>
            <a:r>
              <a:rPr lang="it-IT" dirty="0" err="1"/>
              <a:t>exec</a:t>
            </a:r>
            <a:br>
              <a:rPr lang="it-IT" dirty="0"/>
            </a:br>
            <a:r>
              <a:rPr lang="it-IT" dirty="0"/>
              <a:t>comando {}, -</a:t>
            </a:r>
            <a:r>
              <a:rPr lang="it-IT" dirty="0" err="1"/>
              <a:t>print</a:t>
            </a:r>
            <a:r>
              <a:rPr lang="it-IT" dirty="0"/>
              <a:t>, ...</a:t>
            </a:r>
          </a:p>
          <a:p>
            <a:r>
              <a:rPr lang="it-IT" dirty="0"/>
              <a:t>Ricerca ricorsivamente all’interno dei </a:t>
            </a:r>
            <a:r>
              <a:rPr lang="it-IT" dirty="0" err="1"/>
              <a:t>pathname</a:t>
            </a:r>
            <a:r>
              <a:rPr lang="it-IT" dirty="0"/>
              <a:t> specificati dei file che soddisfino le espressioni </a:t>
            </a:r>
            <a:r>
              <a:rPr lang="it-IT" dirty="0" err="1"/>
              <a:t>expression</a:t>
            </a:r>
            <a:r>
              <a:rPr lang="it-IT" dirty="0"/>
              <a:t> date. Man mano che i file vengono trovati i nomi vengono stampati a video o altro se specificato.</a:t>
            </a:r>
          </a:p>
          <a:p>
            <a:endParaRPr lang="it-IT" dirty="0"/>
          </a:p>
        </p:txBody>
      </p:sp>
      <p:pic>
        <p:nvPicPr>
          <p:cNvPr id="4" name="Immagine 3">
            <a:extLst>
              <a:ext uri="{FF2B5EF4-FFF2-40B4-BE49-F238E27FC236}">
                <a16:creationId xmlns:a16="http://schemas.microsoft.com/office/drawing/2014/main" id="{637CC640-3D25-6952-35AE-8BA8606B4436}"/>
              </a:ext>
            </a:extLst>
          </p:cNvPr>
          <p:cNvPicPr>
            <a:picLocks noChangeAspect="1"/>
          </p:cNvPicPr>
          <p:nvPr/>
        </p:nvPicPr>
        <p:blipFill>
          <a:blip r:embed="rId2"/>
          <a:stretch>
            <a:fillRect/>
          </a:stretch>
        </p:blipFill>
        <p:spPr>
          <a:xfrm>
            <a:off x="3826266" y="5057336"/>
            <a:ext cx="4539468" cy="1489635"/>
          </a:xfrm>
          <a:prstGeom prst="rect">
            <a:avLst/>
          </a:prstGeom>
        </p:spPr>
      </p:pic>
    </p:spTree>
    <p:extLst>
      <p:ext uri="{BB962C8B-B14F-4D97-AF65-F5344CB8AC3E}">
        <p14:creationId xmlns:p14="http://schemas.microsoft.com/office/powerpoint/2010/main" val="38838725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4D6395-1F74-DD02-990B-F3D2D4D9C292}"/>
              </a:ext>
            </a:extLst>
          </p:cNvPr>
          <p:cNvSpPr>
            <a:spLocks noGrp="1"/>
          </p:cNvSpPr>
          <p:nvPr>
            <p:ph type="title"/>
          </p:nvPr>
        </p:nvSpPr>
        <p:spPr/>
        <p:txBody>
          <a:bodyPr/>
          <a:lstStyle/>
          <a:p>
            <a:r>
              <a:rPr lang="it-IT" dirty="0" err="1"/>
              <a:t>Grep</a:t>
            </a:r>
            <a:r>
              <a:rPr lang="it-IT" dirty="0"/>
              <a:t> (General Regular </a:t>
            </a:r>
            <a:r>
              <a:rPr lang="it-IT" dirty="0" err="1"/>
              <a:t>Expression</a:t>
            </a:r>
            <a:r>
              <a:rPr lang="it-IT" dirty="0"/>
              <a:t> Parser)</a:t>
            </a:r>
          </a:p>
        </p:txBody>
      </p:sp>
      <p:sp>
        <p:nvSpPr>
          <p:cNvPr id="3" name="Segnaposto contenuto 2">
            <a:extLst>
              <a:ext uri="{FF2B5EF4-FFF2-40B4-BE49-F238E27FC236}">
                <a16:creationId xmlns:a16="http://schemas.microsoft.com/office/drawing/2014/main" id="{D5A39BC1-34C3-09DA-D7F8-3010F46F0FD1}"/>
              </a:ext>
            </a:extLst>
          </p:cNvPr>
          <p:cNvSpPr>
            <a:spLocks noGrp="1"/>
          </p:cNvSpPr>
          <p:nvPr>
            <p:ph idx="1"/>
          </p:nvPr>
        </p:nvSpPr>
        <p:spPr>
          <a:xfrm>
            <a:off x="677334" y="1930400"/>
            <a:ext cx="8596668" cy="4498535"/>
          </a:xfrm>
        </p:spPr>
        <p:txBody>
          <a:bodyPr>
            <a:normAutofit fontScale="92500" lnSpcReduction="20000"/>
          </a:bodyPr>
          <a:lstStyle/>
          <a:p>
            <a:r>
              <a:rPr lang="it-IT" dirty="0"/>
              <a:t>Sintassi (</a:t>
            </a:r>
            <a:r>
              <a:rPr lang="it-IT" dirty="0" err="1"/>
              <a:t>semp</a:t>
            </a:r>
            <a:r>
              <a:rPr lang="it-IT" dirty="0"/>
              <a:t>.): </a:t>
            </a:r>
            <a:r>
              <a:rPr lang="it-IT" dirty="0" err="1"/>
              <a:t>grep</a:t>
            </a:r>
            <a:r>
              <a:rPr lang="it-IT" dirty="0"/>
              <a:t> [-i][-l][-</a:t>
            </a:r>
            <a:r>
              <a:rPr lang="it-IT" dirty="0" err="1"/>
              <a:t>n</a:t>
            </a:r>
            <a:r>
              <a:rPr lang="it-IT" dirty="0"/>
              <a:t>][-v][-</a:t>
            </a:r>
            <a:r>
              <a:rPr lang="it-IT" dirty="0" err="1"/>
              <a:t>w</a:t>
            </a:r>
            <a:r>
              <a:rPr lang="it-IT" dirty="0"/>
              <a:t>] pattern [</a:t>
            </a:r>
            <a:r>
              <a:rPr lang="it-IT" dirty="0" err="1"/>
              <a:t>filename</a:t>
            </a:r>
            <a:r>
              <a:rPr lang="it-IT" dirty="0"/>
              <a:t>...]</a:t>
            </a:r>
          </a:p>
          <a:p>
            <a:pPr lvl="1"/>
            <a:r>
              <a:rPr lang="it-IT" dirty="0"/>
              <a:t>-i: ignora le </a:t>
            </a:r>
            <a:r>
              <a:rPr lang="it-IT" dirty="0" err="1"/>
              <a:t>diﬀerenze</a:t>
            </a:r>
            <a:r>
              <a:rPr lang="it-IT" dirty="0"/>
              <a:t> tra maiuscole e minuscole</a:t>
            </a:r>
          </a:p>
          <a:p>
            <a:pPr lvl="1"/>
            <a:r>
              <a:rPr lang="it-IT" dirty="0"/>
              <a:t>-l: fornisce la lista dei file che contengono il pattern</a:t>
            </a:r>
          </a:p>
          <a:p>
            <a:pPr lvl="1"/>
            <a:r>
              <a:rPr lang="it-IT" dirty="0"/>
              <a:t>-</a:t>
            </a:r>
            <a:r>
              <a:rPr lang="it-IT" dirty="0" err="1"/>
              <a:t>n</a:t>
            </a:r>
            <a:r>
              <a:rPr lang="it-IT" dirty="0"/>
              <a:t>: le linee dell’output sono precedute dal numero di linea</a:t>
            </a:r>
          </a:p>
          <a:p>
            <a:pPr lvl="1"/>
            <a:r>
              <a:rPr lang="it-IT" dirty="0"/>
              <a:t>-v: stampa solo le linee che non contengono il pattern</a:t>
            </a:r>
          </a:p>
          <a:p>
            <a:pPr lvl="1"/>
            <a:r>
              <a:rPr lang="it-IT" dirty="0"/>
              <a:t>-</a:t>
            </a:r>
            <a:r>
              <a:rPr lang="it-IT" dirty="0" err="1"/>
              <a:t>w</a:t>
            </a:r>
            <a:r>
              <a:rPr lang="it-IT" dirty="0"/>
              <a:t>: vengono restituite solo le linee che contengono il pattern/stringa come parola completa</a:t>
            </a:r>
          </a:p>
          <a:p>
            <a:pPr lvl="1"/>
            <a:r>
              <a:rPr lang="it-IT" dirty="0"/>
              <a:t>pattern: espressione da ricercare</a:t>
            </a:r>
          </a:p>
          <a:p>
            <a:pPr lvl="1"/>
            <a:r>
              <a:rPr lang="it-IT" dirty="0" err="1"/>
              <a:t>filename</a:t>
            </a:r>
            <a:r>
              <a:rPr lang="it-IT" dirty="0"/>
              <a:t>: file da setacciare</a:t>
            </a:r>
          </a:p>
          <a:p>
            <a:r>
              <a:rPr lang="it-IT" dirty="0"/>
              <a:t>Cerca all’interno delle righe dei file specificati con </a:t>
            </a:r>
            <a:r>
              <a:rPr lang="it-IT" dirty="0" err="1"/>
              <a:t>filename</a:t>
            </a:r>
            <a:r>
              <a:rPr lang="it-IT" dirty="0"/>
              <a:t> le righe che contengono (o meno, a secondo delle opzioni) il pattern specificato. Il pattern può essere una semplice stringa o una regular </a:t>
            </a:r>
            <a:r>
              <a:rPr lang="it-IT" dirty="0" err="1"/>
              <a:t>expression</a:t>
            </a:r>
            <a:r>
              <a:rPr lang="it-IT" dirty="0"/>
              <a:t>.</a:t>
            </a:r>
          </a:p>
          <a:p>
            <a:r>
              <a:rPr lang="it-IT" dirty="0"/>
              <a:t>Esistono due varianti di </a:t>
            </a:r>
            <a:r>
              <a:rPr lang="it-IT" dirty="0" err="1"/>
              <a:t>grep</a:t>
            </a:r>
            <a:r>
              <a:rPr lang="it-IT" dirty="0"/>
              <a:t>: </a:t>
            </a:r>
            <a:r>
              <a:rPr lang="it-IT" dirty="0" err="1"/>
              <a:t>fgrep</a:t>
            </a:r>
            <a:r>
              <a:rPr lang="it-IT" dirty="0"/>
              <a:t> (</a:t>
            </a:r>
            <a:r>
              <a:rPr lang="it-IT" dirty="0" err="1"/>
              <a:t>Fixed</a:t>
            </a:r>
            <a:r>
              <a:rPr lang="it-IT" dirty="0"/>
              <a:t> General Regular </a:t>
            </a:r>
            <a:r>
              <a:rPr lang="it-IT" dirty="0" err="1"/>
              <a:t>Expression</a:t>
            </a:r>
            <a:r>
              <a:rPr lang="it-IT" dirty="0"/>
              <a:t> Parser) e </a:t>
            </a:r>
            <a:r>
              <a:rPr lang="it-IT" dirty="0" err="1"/>
              <a:t>egrep</a:t>
            </a:r>
            <a:r>
              <a:rPr lang="it-IT" dirty="0"/>
              <a:t> (Extended General Regular </a:t>
            </a:r>
            <a:r>
              <a:rPr lang="it-IT" dirty="0" err="1"/>
              <a:t>Expression</a:t>
            </a:r>
            <a:r>
              <a:rPr lang="it-IT" dirty="0"/>
              <a:t> Parser). Volendo si possono ottenere i medesimi risultati con le opzioni -</a:t>
            </a:r>
            <a:r>
              <a:rPr lang="it-IT" dirty="0" err="1"/>
              <a:t>F</a:t>
            </a:r>
            <a:r>
              <a:rPr lang="it-IT" dirty="0"/>
              <a:t> e -G di </a:t>
            </a:r>
            <a:r>
              <a:rPr lang="it-IT" dirty="0" err="1"/>
              <a:t>grep</a:t>
            </a:r>
            <a:r>
              <a:rPr lang="it-IT" dirty="0"/>
              <a:t>.</a:t>
            </a:r>
          </a:p>
          <a:p>
            <a:endParaRPr lang="it-IT" dirty="0"/>
          </a:p>
        </p:txBody>
      </p:sp>
    </p:spTree>
    <p:extLst>
      <p:ext uri="{BB962C8B-B14F-4D97-AF65-F5344CB8AC3E}">
        <p14:creationId xmlns:p14="http://schemas.microsoft.com/office/powerpoint/2010/main" val="18531543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759A997-7E47-A040-CA8E-CC709AFE0232}"/>
              </a:ext>
            </a:extLst>
          </p:cNvPr>
          <p:cNvSpPr>
            <a:spLocks noGrp="1"/>
          </p:cNvSpPr>
          <p:nvPr>
            <p:ph type="title"/>
          </p:nvPr>
        </p:nvSpPr>
        <p:spPr/>
        <p:txBody>
          <a:bodyPr/>
          <a:lstStyle/>
          <a:p>
            <a:r>
              <a:rPr lang="it-IT" dirty="0"/>
              <a:t>Espressioni Regolari</a:t>
            </a:r>
          </a:p>
        </p:txBody>
      </p:sp>
      <p:sp>
        <p:nvSpPr>
          <p:cNvPr id="3" name="Segnaposto contenuto 2">
            <a:extLst>
              <a:ext uri="{FF2B5EF4-FFF2-40B4-BE49-F238E27FC236}">
                <a16:creationId xmlns:a16="http://schemas.microsoft.com/office/drawing/2014/main" id="{475375BA-8676-291E-0B7C-3380B38BF38D}"/>
              </a:ext>
            </a:extLst>
          </p:cNvPr>
          <p:cNvSpPr>
            <a:spLocks noGrp="1"/>
          </p:cNvSpPr>
          <p:nvPr>
            <p:ph idx="1"/>
          </p:nvPr>
        </p:nvSpPr>
        <p:spPr>
          <a:xfrm>
            <a:off x="677334" y="1488613"/>
            <a:ext cx="8596668" cy="3880773"/>
          </a:xfrm>
        </p:spPr>
        <p:txBody>
          <a:bodyPr>
            <a:normAutofit/>
          </a:bodyPr>
          <a:lstStyle/>
          <a:p>
            <a:r>
              <a:rPr lang="it-IT" dirty="0"/>
              <a:t>Attraverso le espressioni regolari è possibile specificare dei pattern più complessi della semplice stringa contenuta.</a:t>
            </a:r>
          </a:p>
          <a:p>
            <a:pPr marL="0" indent="0">
              <a:buNone/>
            </a:pPr>
            <a:endParaRPr lang="it-IT" dirty="0"/>
          </a:p>
          <a:p>
            <a:endParaRPr lang="it-IT" dirty="0"/>
          </a:p>
        </p:txBody>
      </p:sp>
      <p:graphicFrame>
        <p:nvGraphicFramePr>
          <p:cNvPr id="4" name="Tabella 3">
            <a:extLst>
              <a:ext uri="{FF2B5EF4-FFF2-40B4-BE49-F238E27FC236}">
                <a16:creationId xmlns:a16="http://schemas.microsoft.com/office/drawing/2014/main" id="{9E43252D-EA8E-FC82-D5EC-4BD34187A9C3}"/>
              </a:ext>
            </a:extLst>
          </p:cNvPr>
          <p:cNvGraphicFramePr>
            <a:graphicFrameLocks noGrp="1"/>
          </p:cNvGraphicFramePr>
          <p:nvPr>
            <p:extLst>
              <p:ext uri="{D42A27DB-BD31-4B8C-83A1-F6EECF244321}">
                <p14:modId xmlns:p14="http://schemas.microsoft.com/office/powerpoint/2010/main" val="1011150811"/>
              </p:ext>
            </p:extLst>
          </p:nvPr>
        </p:nvGraphicFramePr>
        <p:xfrm>
          <a:off x="677334" y="2433712"/>
          <a:ext cx="8596668" cy="3921904"/>
        </p:xfrm>
        <a:graphic>
          <a:graphicData uri="http://schemas.openxmlformats.org/drawingml/2006/table">
            <a:tbl>
              <a:tblPr>
                <a:tableStyleId>{5940675A-B579-460E-94D1-54222C63F5DA}</a:tableStyleId>
              </a:tblPr>
              <a:tblGrid>
                <a:gridCol w="2865556">
                  <a:extLst>
                    <a:ext uri="{9D8B030D-6E8A-4147-A177-3AD203B41FA5}">
                      <a16:colId xmlns:a16="http://schemas.microsoft.com/office/drawing/2014/main" val="3714738549"/>
                    </a:ext>
                  </a:extLst>
                </a:gridCol>
                <a:gridCol w="2865556">
                  <a:extLst>
                    <a:ext uri="{9D8B030D-6E8A-4147-A177-3AD203B41FA5}">
                      <a16:colId xmlns:a16="http://schemas.microsoft.com/office/drawing/2014/main" val="1759283304"/>
                    </a:ext>
                  </a:extLst>
                </a:gridCol>
                <a:gridCol w="2865556">
                  <a:extLst>
                    <a:ext uri="{9D8B030D-6E8A-4147-A177-3AD203B41FA5}">
                      <a16:colId xmlns:a16="http://schemas.microsoft.com/office/drawing/2014/main" val="3617137152"/>
                    </a:ext>
                  </a:extLst>
                </a:gridCol>
              </a:tblGrid>
              <a:tr h="237019">
                <a:tc>
                  <a:txBody>
                    <a:bodyPr/>
                    <a:lstStyle/>
                    <a:p>
                      <a:r>
                        <a:rPr lang="it-IT" sz="1400" b="1" dirty="0"/>
                        <a:t>Metacarattere</a:t>
                      </a:r>
                      <a:endParaRPr lang="it-IT" sz="1400" dirty="0"/>
                    </a:p>
                  </a:txBody>
                  <a:tcPr marL="50408" marR="50408" marT="25204" marB="25204" anchor="ctr"/>
                </a:tc>
                <a:tc>
                  <a:txBody>
                    <a:bodyPr/>
                    <a:lstStyle/>
                    <a:p>
                      <a:r>
                        <a:rPr lang="it-IT" sz="1400" b="1"/>
                        <a:t>Tipo</a:t>
                      </a:r>
                      <a:endParaRPr lang="it-IT" sz="1400"/>
                    </a:p>
                  </a:txBody>
                  <a:tcPr marL="50408" marR="50408" marT="25204" marB="25204" anchor="ctr"/>
                </a:tc>
                <a:tc>
                  <a:txBody>
                    <a:bodyPr/>
                    <a:lstStyle/>
                    <a:p>
                      <a:r>
                        <a:rPr lang="it-IT" sz="1400" b="1"/>
                        <a:t>Significato</a:t>
                      </a:r>
                      <a:endParaRPr lang="it-IT" sz="1400"/>
                    </a:p>
                  </a:txBody>
                  <a:tcPr marL="50408" marR="50408" marT="25204" marB="25204" anchor="ctr"/>
                </a:tc>
                <a:extLst>
                  <a:ext uri="{0D108BD9-81ED-4DB2-BD59-A6C34878D82A}">
                    <a16:rowId xmlns:a16="http://schemas.microsoft.com/office/drawing/2014/main" val="3081636352"/>
                  </a:ext>
                </a:extLst>
              </a:tr>
              <a:tr h="237019">
                <a:tc>
                  <a:txBody>
                    <a:bodyPr/>
                    <a:lstStyle/>
                    <a:p>
                      <a:r>
                        <a:rPr lang="it-IT" sz="1400"/>
                        <a:t>^</a:t>
                      </a:r>
                    </a:p>
                  </a:txBody>
                  <a:tcPr marL="50408" marR="50408" marT="25204" marB="25204" anchor="ctr"/>
                </a:tc>
                <a:tc>
                  <a:txBody>
                    <a:bodyPr/>
                    <a:lstStyle/>
                    <a:p>
                      <a:r>
                        <a:rPr lang="it-IT" sz="1400"/>
                        <a:t>basic</a:t>
                      </a:r>
                    </a:p>
                  </a:txBody>
                  <a:tcPr marL="50408" marR="50408" marT="25204" marB="25204" anchor="ctr"/>
                </a:tc>
                <a:tc>
                  <a:txBody>
                    <a:bodyPr/>
                    <a:lstStyle/>
                    <a:p>
                      <a:r>
                        <a:rPr lang="it-IT" sz="1400" dirty="0"/>
                        <a:t>Inizio della linea</a:t>
                      </a:r>
                    </a:p>
                  </a:txBody>
                  <a:tcPr marL="50408" marR="50408" marT="25204" marB="25204" anchor="ctr"/>
                </a:tc>
                <a:extLst>
                  <a:ext uri="{0D108BD9-81ED-4DB2-BD59-A6C34878D82A}">
                    <a16:rowId xmlns:a16="http://schemas.microsoft.com/office/drawing/2014/main" val="2917382896"/>
                  </a:ext>
                </a:extLst>
              </a:tr>
              <a:tr h="237019">
                <a:tc>
                  <a:txBody>
                    <a:bodyPr/>
                    <a:lstStyle/>
                    <a:p>
                      <a:r>
                        <a:rPr lang="it-IT" sz="1400"/>
                        <a:t>$</a:t>
                      </a:r>
                    </a:p>
                  </a:txBody>
                  <a:tcPr marL="50408" marR="50408" marT="25204" marB="25204" anchor="ctr"/>
                </a:tc>
                <a:tc>
                  <a:txBody>
                    <a:bodyPr/>
                    <a:lstStyle/>
                    <a:p>
                      <a:r>
                        <a:rPr lang="it-IT" sz="1400"/>
                        <a:t>basic</a:t>
                      </a:r>
                    </a:p>
                  </a:txBody>
                  <a:tcPr marL="50408" marR="50408" marT="25204" marB="25204" anchor="ctr"/>
                </a:tc>
                <a:tc>
                  <a:txBody>
                    <a:bodyPr/>
                    <a:lstStyle/>
                    <a:p>
                      <a:r>
                        <a:rPr lang="it-IT" sz="1400"/>
                        <a:t>Fine della linea</a:t>
                      </a:r>
                    </a:p>
                  </a:txBody>
                  <a:tcPr marL="50408" marR="50408" marT="25204" marB="25204" anchor="ctr"/>
                </a:tc>
                <a:extLst>
                  <a:ext uri="{0D108BD9-81ED-4DB2-BD59-A6C34878D82A}">
                    <a16:rowId xmlns:a16="http://schemas.microsoft.com/office/drawing/2014/main" val="752041465"/>
                  </a:ext>
                </a:extLst>
              </a:tr>
              <a:tr h="305522">
                <a:tc>
                  <a:txBody>
                    <a:bodyPr/>
                    <a:lstStyle/>
                    <a:p>
                      <a:r>
                        <a:rPr lang="it-IT" sz="1400"/>
                        <a:t>.</a:t>
                      </a:r>
                    </a:p>
                  </a:txBody>
                  <a:tcPr marL="50408" marR="50408" marT="25204" marB="25204" anchor="ctr"/>
                </a:tc>
                <a:tc>
                  <a:txBody>
                    <a:bodyPr/>
                    <a:lstStyle/>
                    <a:p>
                      <a:r>
                        <a:rPr lang="it-IT" sz="1400"/>
                        <a:t>basic</a:t>
                      </a:r>
                    </a:p>
                  </a:txBody>
                  <a:tcPr marL="50408" marR="50408" marT="25204" marB="25204" anchor="ctr"/>
                </a:tc>
                <a:tc>
                  <a:txBody>
                    <a:bodyPr/>
                    <a:lstStyle/>
                    <a:p>
                      <a:r>
                        <a:rPr lang="it-IT" sz="1400"/>
                        <a:t>Un singolo carattere (qualsiasi)</a:t>
                      </a:r>
                    </a:p>
                  </a:txBody>
                  <a:tcPr marL="50408" marR="50408" marT="25204" marB="25204" anchor="ctr"/>
                </a:tc>
                <a:extLst>
                  <a:ext uri="{0D108BD9-81ED-4DB2-BD59-A6C34878D82A}">
                    <a16:rowId xmlns:a16="http://schemas.microsoft.com/office/drawing/2014/main" val="4051799826"/>
                  </a:ext>
                </a:extLst>
              </a:tr>
              <a:tr h="305522">
                <a:tc>
                  <a:txBody>
                    <a:bodyPr/>
                    <a:lstStyle/>
                    <a:p>
                      <a:r>
                        <a:rPr lang="it-IT" sz="1400"/>
                        <a:t>[str]</a:t>
                      </a:r>
                    </a:p>
                  </a:txBody>
                  <a:tcPr marL="50408" marR="50408" marT="25204" marB="25204" anchor="ctr"/>
                </a:tc>
                <a:tc>
                  <a:txBody>
                    <a:bodyPr/>
                    <a:lstStyle/>
                    <a:p>
                      <a:r>
                        <a:rPr lang="it-IT" sz="1400"/>
                        <a:t>basic</a:t>
                      </a:r>
                    </a:p>
                  </a:txBody>
                  <a:tcPr marL="50408" marR="50408" marT="25204" marB="25204" anchor="ctr"/>
                </a:tc>
                <a:tc>
                  <a:txBody>
                    <a:bodyPr/>
                    <a:lstStyle/>
                    <a:p>
                      <a:r>
                        <a:rPr lang="it-IT" sz="1400"/>
                        <a:t>Un qualunque carattere in str</a:t>
                      </a:r>
                    </a:p>
                  </a:txBody>
                  <a:tcPr marL="50408" marR="50408" marT="25204" marB="25204" anchor="ctr"/>
                </a:tc>
                <a:extLst>
                  <a:ext uri="{0D108BD9-81ED-4DB2-BD59-A6C34878D82A}">
                    <a16:rowId xmlns:a16="http://schemas.microsoft.com/office/drawing/2014/main" val="1258286894"/>
                  </a:ext>
                </a:extLst>
              </a:tr>
              <a:tr h="305522">
                <a:tc>
                  <a:txBody>
                    <a:bodyPr/>
                    <a:lstStyle/>
                    <a:p>
                      <a:r>
                        <a:rPr lang="it-IT" sz="1400"/>
                        <a:t>[^str]</a:t>
                      </a:r>
                    </a:p>
                  </a:txBody>
                  <a:tcPr marL="50408" marR="50408" marT="25204" marB="25204" anchor="ctr"/>
                </a:tc>
                <a:tc>
                  <a:txBody>
                    <a:bodyPr/>
                    <a:lstStyle/>
                    <a:p>
                      <a:r>
                        <a:rPr lang="it-IT" sz="1400"/>
                        <a:t>basic</a:t>
                      </a:r>
                    </a:p>
                  </a:txBody>
                  <a:tcPr marL="50408" marR="50408" marT="25204" marB="25204" anchor="ctr"/>
                </a:tc>
                <a:tc>
                  <a:txBody>
                    <a:bodyPr/>
                    <a:lstStyle/>
                    <a:p>
                      <a:r>
                        <a:rPr lang="it-IT" sz="1400"/>
                        <a:t>Un qualunque carattere </a:t>
                      </a:r>
                      <a:r>
                        <a:rPr lang="it-IT" sz="1400" b="1"/>
                        <a:t>non</a:t>
                      </a:r>
                      <a:r>
                        <a:rPr lang="it-IT" sz="1400"/>
                        <a:t> in str</a:t>
                      </a:r>
                    </a:p>
                  </a:txBody>
                  <a:tcPr marL="50408" marR="50408" marT="25204" marB="25204" anchor="ctr"/>
                </a:tc>
                <a:extLst>
                  <a:ext uri="{0D108BD9-81ED-4DB2-BD59-A6C34878D82A}">
                    <a16:rowId xmlns:a16="http://schemas.microsoft.com/office/drawing/2014/main" val="109302447"/>
                  </a:ext>
                </a:extLst>
              </a:tr>
              <a:tr h="305522">
                <a:tc>
                  <a:txBody>
                    <a:bodyPr/>
                    <a:lstStyle/>
                    <a:p>
                      <a:r>
                        <a:rPr lang="it-IT" sz="1400"/>
                        <a:t>[a-z]</a:t>
                      </a:r>
                    </a:p>
                  </a:txBody>
                  <a:tcPr marL="50408" marR="50408" marT="25204" marB="25204" anchor="ctr"/>
                </a:tc>
                <a:tc>
                  <a:txBody>
                    <a:bodyPr/>
                    <a:lstStyle/>
                    <a:p>
                      <a:r>
                        <a:rPr lang="it-IT" sz="1400"/>
                        <a:t>basic</a:t>
                      </a:r>
                    </a:p>
                  </a:txBody>
                  <a:tcPr marL="50408" marR="50408" marT="25204" marB="25204" anchor="ctr"/>
                </a:tc>
                <a:tc>
                  <a:txBody>
                    <a:bodyPr/>
                    <a:lstStyle/>
                    <a:p>
                      <a:r>
                        <a:rPr lang="it-IT" sz="1400"/>
                        <a:t>Un qualunque carattere tra a e z</a:t>
                      </a:r>
                    </a:p>
                  </a:txBody>
                  <a:tcPr marL="50408" marR="50408" marT="25204" marB="25204" anchor="ctr"/>
                </a:tc>
                <a:extLst>
                  <a:ext uri="{0D108BD9-81ED-4DB2-BD59-A6C34878D82A}">
                    <a16:rowId xmlns:a16="http://schemas.microsoft.com/office/drawing/2014/main" val="2638188624"/>
                  </a:ext>
                </a:extLst>
              </a:tr>
              <a:tr h="415128">
                <a:tc>
                  <a:txBody>
                    <a:bodyPr/>
                    <a:lstStyle/>
                    <a:p>
                      <a:r>
                        <a:rPr lang="it-IT" sz="1400"/>
                        <a:t>\</a:t>
                      </a:r>
                    </a:p>
                  </a:txBody>
                  <a:tcPr marL="50408" marR="50408" marT="25204" marB="25204" anchor="ctr"/>
                </a:tc>
                <a:tc>
                  <a:txBody>
                    <a:bodyPr/>
                    <a:lstStyle/>
                    <a:p>
                      <a:r>
                        <a:rPr lang="it-IT" sz="1400"/>
                        <a:t>basic</a:t>
                      </a:r>
                    </a:p>
                  </a:txBody>
                  <a:tcPr marL="50408" marR="50408" marT="25204" marB="25204" anchor="ctr"/>
                </a:tc>
                <a:tc>
                  <a:txBody>
                    <a:bodyPr/>
                    <a:lstStyle/>
                    <a:p>
                      <a:r>
                        <a:rPr lang="it-IT" sz="1400"/>
                        <a:t>Inibisce l’interpretazione del carattere successivo</a:t>
                      </a:r>
                    </a:p>
                  </a:txBody>
                  <a:tcPr marL="50408" marR="50408" marT="25204" marB="25204" anchor="ctr"/>
                </a:tc>
                <a:extLst>
                  <a:ext uri="{0D108BD9-81ED-4DB2-BD59-A6C34878D82A}">
                    <a16:rowId xmlns:a16="http://schemas.microsoft.com/office/drawing/2014/main" val="2555604045"/>
                  </a:ext>
                </a:extLst>
              </a:tr>
              <a:tr h="436604">
                <a:tc>
                  <a:txBody>
                    <a:bodyPr/>
                    <a:lstStyle/>
                    <a:p>
                      <a:r>
                        <a:rPr lang="it-IT" sz="1400"/>
                        <a:t>*</a:t>
                      </a:r>
                    </a:p>
                  </a:txBody>
                  <a:tcPr marL="50408" marR="50408" marT="25204" marB="25204" anchor="ctr"/>
                </a:tc>
                <a:tc>
                  <a:txBody>
                    <a:bodyPr/>
                    <a:lstStyle/>
                    <a:p>
                      <a:r>
                        <a:rPr lang="it-IT" sz="1400"/>
                        <a:t>basic</a:t>
                      </a:r>
                    </a:p>
                  </a:txBody>
                  <a:tcPr marL="50408" marR="50408" marT="25204" marB="25204" anchor="ctr"/>
                </a:tc>
                <a:tc>
                  <a:txBody>
                    <a:bodyPr/>
                    <a:lstStyle/>
                    <a:p>
                      <a:r>
                        <a:rPr lang="it-IT" sz="1400"/>
                        <a:t>Zero o più ripetizioni dell’elemento precedente</a:t>
                      </a:r>
                    </a:p>
                  </a:txBody>
                  <a:tcPr marL="50408" marR="50408" marT="25204" marB="25204" anchor="ctr"/>
                </a:tc>
                <a:extLst>
                  <a:ext uri="{0D108BD9-81ED-4DB2-BD59-A6C34878D82A}">
                    <a16:rowId xmlns:a16="http://schemas.microsoft.com/office/drawing/2014/main" val="3398964894"/>
                  </a:ext>
                </a:extLst>
              </a:tr>
              <a:tr h="436604">
                <a:tc>
                  <a:txBody>
                    <a:bodyPr/>
                    <a:lstStyle/>
                    <a:p>
                      <a:r>
                        <a:rPr lang="it-IT" sz="1400"/>
                        <a:t>+</a:t>
                      </a:r>
                    </a:p>
                  </a:txBody>
                  <a:tcPr marL="50408" marR="50408" marT="25204" marB="25204" anchor="ctr"/>
                </a:tc>
                <a:tc>
                  <a:txBody>
                    <a:bodyPr/>
                    <a:lstStyle/>
                    <a:p>
                      <a:r>
                        <a:rPr lang="it-IT" sz="1400"/>
                        <a:t>ext</a:t>
                      </a:r>
                    </a:p>
                  </a:txBody>
                  <a:tcPr marL="50408" marR="50408" marT="25204" marB="25204" anchor="ctr"/>
                </a:tc>
                <a:tc>
                  <a:txBody>
                    <a:bodyPr/>
                    <a:lstStyle/>
                    <a:p>
                      <a:r>
                        <a:rPr lang="it-IT" sz="1400"/>
                        <a:t>Una o più ripetizioni dell’elemento precedente</a:t>
                      </a:r>
                    </a:p>
                  </a:txBody>
                  <a:tcPr marL="50408" marR="50408" marT="25204" marB="25204" anchor="ctr"/>
                </a:tc>
                <a:extLst>
                  <a:ext uri="{0D108BD9-81ED-4DB2-BD59-A6C34878D82A}">
                    <a16:rowId xmlns:a16="http://schemas.microsoft.com/office/drawing/2014/main" val="1963093419"/>
                  </a:ext>
                </a:extLst>
              </a:tr>
              <a:tr h="436604">
                <a:tc>
                  <a:txBody>
                    <a:bodyPr/>
                    <a:lstStyle/>
                    <a:p>
                      <a:r>
                        <a:rPr lang="it-IT" sz="1400"/>
                        <a:t>?</a:t>
                      </a:r>
                    </a:p>
                  </a:txBody>
                  <a:tcPr marL="50408" marR="50408" marT="25204" marB="25204" anchor="ctr"/>
                </a:tc>
                <a:tc>
                  <a:txBody>
                    <a:bodyPr/>
                    <a:lstStyle/>
                    <a:p>
                      <a:r>
                        <a:rPr lang="it-IT" sz="1400"/>
                        <a:t>ext</a:t>
                      </a:r>
                    </a:p>
                  </a:txBody>
                  <a:tcPr marL="50408" marR="50408" marT="25204" marB="25204" anchor="ctr"/>
                </a:tc>
                <a:tc>
                  <a:txBody>
                    <a:bodyPr/>
                    <a:lstStyle/>
                    <a:p>
                      <a:r>
                        <a:rPr lang="it-IT" sz="1400" dirty="0"/>
                        <a:t>Zero o una ripetizione dell’elemento precedente</a:t>
                      </a:r>
                    </a:p>
                  </a:txBody>
                  <a:tcPr marL="50408" marR="50408" marT="25204" marB="25204" anchor="ctr"/>
                </a:tc>
                <a:extLst>
                  <a:ext uri="{0D108BD9-81ED-4DB2-BD59-A6C34878D82A}">
                    <a16:rowId xmlns:a16="http://schemas.microsoft.com/office/drawing/2014/main" val="2841119944"/>
                  </a:ext>
                </a:extLst>
              </a:tr>
            </a:tbl>
          </a:graphicData>
        </a:graphic>
      </p:graphicFrame>
    </p:spTree>
    <p:extLst>
      <p:ext uri="{BB962C8B-B14F-4D97-AF65-F5344CB8AC3E}">
        <p14:creationId xmlns:p14="http://schemas.microsoft.com/office/powerpoint/2010/main" val="40586637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B4EAB0-068B-DA8C-8004-A4C407DF179F}"/>
              </a:ext>
            </a:extLst>
          </p:cNvPr>
          <p:cNvSpPr>
            <a:spLocks noGrp="1"/>
          </p:cNvSpPr>
          <p:nvPr>
            <p:ph type="title"/>
          </p:nvPr>
        </p:nvSpPr>
        <p:spPr/>
        <p:txBody>
          <a:bodyPr/>
          <a:lstStyle/>
          <a:p>
            <a:r>
              <a:rPr lang="it-IT" dirty="0"/>
              <a:t>Esempi di utilizzo con </a:t>
            </a:r>
            <a:r>
              <a:rPr lang="it-IT" dirty="0" err="1"/>
              <a:t>grep</a:t>
            </a:r>
            <a:r>
              <a:rPr lang="it-IT" dirty="0"/>
              <a:t> e varianti</a:t>
            </a:r>
          </a:p>
        </p:txBody>
      </p:sp>
      <p:sp>
        <p:nvSpPr>
          <p:cNvPr id="3" name="Segnaposto contenuto 2">
            <a:extLst>
              <a:ext uri="{FF2B5EF4-FFF2-40B4-BE49-F238E27FC236}">
                <a16:creationId xmlns:a16="http://schemas.microsoft.com/office/drawing/2014/main" id="{B37DE984-4A8A-C76E-E865-B1187B5E9BC3}"/>
              </a:ext>
            </a:extLst>
          </p:cNvPr>
          <p:cNvSpPr>
            <a:spLocks noGrp="1"/>
          </p:cNvSpPr>
          <p:nvPr>
            <p:ph idx="1"/>
          </p:nvPr>
        </p:nvSpPr>
        <p:spPr/>
        <p:txBody>
          <a:bodyPr>
            <a:normAutofit fontScale="85000" lnSpcReduction="10000"/>
          </a:bodyPr>
          <a:lstStyle/>
          <a:p>
            <a:r>
              <a:rPr lang="it-IT" dirty="0" err="1"/>
              <a:t>fgrep</a:t>
            </a:r>
            <a:r>
              <a:rPr lang="it-IT" dirty="0"/>
              <a:t> rossi /</a:t>
            </a:r>
            <a:r>
              <a:rPr lang="it-IT" dirty="0" err="1"/>
              <a:t>etc</a:t>
            </a:r>
            <a:r>
              <a:rPr lang="it-IT" dirty="0"/>
              <a:t>/</a:t>
            </a:r>
            <a:r>
              <a:rPr lang="it-IT" dirty="0" err="1"/>
              <a:t>passwd</a:t>
            </a:r>
            <a:endParaRPr lang="it-IT" dirty="0"/>
          </a:p>
          <a:p>
            <a:pPr lvl="1"/>
            <a:r>
              <a:rPr lang="it-IT" dirty="0"/>
              <a:t>Fornisce in output le linee del file /</a:t>
            </a:r>
            <a:r>
              <a:rPr lang="it-IT" dirty="0" err="1"/>
              <a:t>etc</a:t>
            </a:r>
            <a:r>
              <a:rPr lang="it-IT" dirty="0"/>
              <a:t>/</a:t>
            </a:r>
            <a:r>
              <a:rPr lang="it-IT" dirty="0" err="1"/>
              <a:t>passwd</a:t>
            </a:r>
            <a:r>
              <a:rPr lang="it-IT" dirty="0"/>
              <a:t> che contengono la stringa fissata rossi</a:t>
            </a:r>
          </a:p>
          <a:p>
            <a:r>
              <a:rPr lang="it-IT" dirty="0" err="1"/>
              <a:t>egrep</a:t>
            </a:r>
            <a:r>
              <a:rPr lang="it-IT" dirty="0"/>
              <a:t> -</a:t>
            </a:r>
            <a:r>
              <a:rPr lang="it-IT" dirty="0" err="1"/>
              <a:t>nv</a:t>
            </a:r>
            <a:r>
              <a:rPr lang="it-IT" dirty="0"/>
              <a:t> ’[</a:t>
            </a:r>
            <a:r>
              <a:rPr lang="it-IT" dirty="0" err="1"/>
              <a:t>agt</a:t>
            </a:r>
            <a:r>
              <a:rPr lang="it-IT" dirty="0"/>
              <a:t>]+’ </a:t>
            </a:r>
            <a:r>
              <a:rPr lang="it-IT" dirty="0" err="1"/>
              <a:t>relazione.txt</a:t>
            </a:r>
            <a:endParaRPr lang="it-IT" dirty="0"/>
          </a:p>
          <a:p>
            <a:pPr lvl="1"/>
            <a:r>
              <a:rPr lang="it-IT" dirty="0"/>
              <a:t>fornisce in output le linee del file </a:t>
            </a:r>
            <a:r>
              <a:rPr lang="it-IT" dirty="0" err="1"/>
              <a:t>relazione.txt</a:t>
            </a:r>
            <a:r>
              <a:rPr lang="it-IT" dirty="0"/>
              <a:t> che non contengono stringhe composte dai caratteri a, g, t (ogni linea è preceduta dal suo numero)</a:t>
            </a:r>
          </a:p>
          <a:p>
            <a:r>
              <a:rPr lang="it-IT" dirty="0" err="1"/>
              <a:t>grep</a:t>
            </a:r>
            <a:r>
              <a:rPr lang="it-IT" dirty="0"/>
              <a:t> -</a:t>
            </a:r>
            <a:r>
              <a:rPr lang="it-IT" dirty="0" err="1"/>
              <a:t>w</a:t>
            </a:r>
            <a:r>
              <a:rPr lang="it-IT" dirty="0"/>
              <a:t> </a:t>
            </a:r>
            <a:r>
              <a:rPr lang="it-IT" dirty="0" err="1"/>
              <a:t>print</a:t>
            </a:r>
            <a:r>
              <a:rPr lang="it-IT" dirty="0"/>
              <a:t> *.c</a:t>
            </a:r>
          </a:p>
          <a:p>
            <a:pPr lvl="1"/>
            <a:r>
              <a:rPr lang="it-IT" dirty="0"/>
              <a:t>fornisce in output le linee di tutti i file con estensione c che contengono la parola intera </a:t>
            </a:r>
            <a:r>
              <a:rPr lang="it-IT" dirty="0" err="1"/>
              <a:t>print</a:t>
            </a:r>
            <a:endParaRPr lang="it-IT" dirty="0"/>
          </a:p>
          <a:p>
            <a:r>
              <a:rPr lang="it-IT" dirty="0" err="1"/>
              <a:t>ls</a:t>
            </a:r>
            <a:r>
              <a:rPr lang="it-IT" dirty="0"/>
              <a:t> -al . | </a:t>
            </a:r>
            <a:r>
              <a:rPr lang="it-IT" dirty="0" err="1"/>
              <a:t>grep</a:t>
            </a:r>
            <a:r>
              <a:rPr lang="it-IT" dirty="0"/>
              <a:t> ’ d.......</a:t>
            </a:r>
            <a:r>
              <a:rPr lang="it-IT" dirty="0" err="1"/>
              <a:t>w</a:t>
            </a:r>
            <a:r>
              <a:rPr lang="it-IT" dirty="0"/>
              <a:t>.’</a:t>
            </a:r>
          </a:p>
          <a:p>
            <a:pPr lvl="1"/>
            <a:r>
              <a:rPr lang="it-IT" dirty="0"/>
              <a:t>fornisce in output le sottodirectory della directory corrente che sono modificabili da tutti gli utenti del sistema</a:t>
            </a:r>
          </a:p>
          <a:p>
            <a:r>
              <a:rPr lang="it-IT" dirty="0" err="1"/>
              <a:t>egrep</a:t>
            </a:r>
            <a:r>
              <a:rPr lang="it-IT" dirty="0"/>
              <a:t> ’[a-c]+</a:t>
            </a:r>
            <a:r>
              <a:rPr lang="it-IT" dirty="0" err="1"/>
              <a:t>z</a:t>
            </a:r>
            <a:r>
              <a:rPr lang="it-IT" dirty="0"/>
              <a:t>’ </a:t>
            </a:r>
            <a:r>
              <a:rPr lang="it-IT" dirty="0" err="1"/>
              <a:t>doc.txt</a:t>
            </a:r>
            <a:endParaRPr lang="it-IT" dirty="0"/>
          </a:p>
          <a:p>
            <a:pPr lvl="1"/>
            <a:r>
              <a:rPr lang="it-IT" dirty="0"/>
              <a:t>fornisce in output le linee del file </a:t>
            </a:r>
            <a:r>
              <a:rPr lang="it-IT" dirty="0" err="1"/>
              <a:t>doc.txt</a:t>
            </a:r>
            <a:r>
              <a:rPr lang="it-IT" dirty="0"/>
              <a:t> che contengono una stringa che ha un prefisso di lunghezza non nulla, costituito solo da lettere a, b, </a:t>
            </a:r>
            <a:r>
              <a:rPr lang="it-IT"/>
              <a:t>c, seguito </a:t>
            </a:r>
            <a:r>
              <a:rPr lang="it-IT" dirty="0"/>
              <a:t>da una </a:t>
            </a:r>
            <a:r>
              <a:rPr lang="it-IT" dirty="0" err="1"/>
              <a:t>z</a:t>
            </a:r>
            <a:endParaRPr lang="it-IT" dirty="0"/>
          </a:p>
          <a:p>
            <a:endParaRPr lang="it-IT" dirty="0"/>
          </a:p>
        </p:txBody>
      </p:sp>
    </p:spTree>
    <p:extLst>
      <p:ext uri="{BB962C8B-B14F-4D97-AF65-F5344CB8AC3E}">
        <p14:creationId xmlns:p14="http://schemas.microsoft.com/office/powerpoint/2010/main" val="3977573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776725-2C14-95DE-F7F2-7B9BCF1D81C1}"/>
              </a:ext>
            </a:extLst>
          </p:cNvPr>
          <p:cNvSpPr>
            <a:spLocks noGrp="1"/>
          </p:cNvSpPr>
          <p:nvPr>
            <p:ph type="title"/>
          </p:nvPr>
        </p:nvSpPr>
        <p:spPr>
          <a:xfrm>
            <a:off x="259006" y="453132"/>
            <a:ext cx="8596668" cy="1320800"/>
          </a:xfrm>
        </p:spPr>
        <p:txBody>
          <a:bodyPr/>
          <a:lstStyle/>
          <a:p>
            <a:r>
              <a:rPr lang="it-IT" dirty="0"/>
              <a:t>Filesystem</a:t>
            </a:r>
          </a:p>
        </p:txBody>
      </p:sp>
      <p:sp>
        <p:nvSpPr>
          <p:cNvPr id="3" name="Segnaposto contenuto 2">
            <a:extLst>
              <a:ext uri="{FF2B5EF4-FFF2-40B4-BE49-F238E27FC236}">
                <a16:creationId xmlns:a16="http://schemas.microsoft.com/office/drawing/2014/main" id="{33BE8666-E3CC-DC4C-E5B1-432D7C52E8C2}"/>
              </a:ext>
            </a:extLst>
          </p:cNvPr>
          <p:cNvSpPr>
            <a:spLocks noGrp="1"/>
          </p:cNvSpPr>
          <p:nvPr>
            <p:ph idx="1"/>
          </p:nvPr>
        </p:nvSpPr>
        <p:spPr>
          <a:xfrm>
            <a:off x="259007" y="1202828"/>
            <a:ext cx="5158637" cy="5370967"/>
          </a:xfrm>
        </p:spPr>
        <p:txBody>
          <a:bodyPr>
            <a:normAutofit/>
          </a:bodyPr>
          <a:lstStyle/>
          <a:p>
            <a:pPr marL="0" indent="0">
              <a:buNone/>
            </a:pPr>
            <a:r>
              <a:rPr lang="it-IT" dirty="0"/>
              <a:t>Il filesystem</a:t>
            </a:r>
          </a:p>
          <a:p>
            <a:r>
              <a:rPr lang="it-IT" dirty="0"/>
              <a:t>Si tratta di una struttura (tipicamente ad albero) mantenuta su disco che</a:t>
            </a:r>
          </a:p>
          <a:p>
            <a:r>
              <a:rPr lang="it-IT" dirty="0"/>
              <a:t>contiene tutti i dati del S.O. e dei suoi utenti.</a:t>
            </a:r>
          </a:p>
          <a:p>
            <a:pPr marL="0" indent="0">
              <a:buNone/>
            </a:pPr>
            <a:r>
              <a:rPr lang="it-IT" dirty="0"/>
              <a:t>Il filesystem contiene i seguenti tipi di oggetti:</a:t>
            </a:r>
          </a:p>
          <a:p>
            <a:pPr lvl="1"/>
            <a:r>
              <a:rPr lang="it-IT" b="1" dirty="0"/>
              <a:t>file</a:t>
            </a:r>
            <a:r>
              <a:rPr lang="it-IT" dirty="0"/>
              <a:t>: unità di base di memorizzazione dei dati;</a:t>
            </a:r>
          </a:p>
          <a:p>
            <a:pPr lvl="1"/>
            <a:r>
              <a:rPr lang="it-IT" b="1" dirty="0"/>
              <a:t>directory</a:t>
            </a:r>
            <a:r>
              <a:rPr lang="it-IT" dirty="0"/>
              <a:t>: meccanismo di raggruppamento di altri oggetti in modo annidato, dando origine a strutture ad albero;</a:t>
            </a:r>
          </a:p>
          <a:p>
            <a:pPr lvl="1"/>
            <a:r>
              <a:rPr lang="it-IT" dirty="0"/>
              <a:t>altro.</a:t>
            </a:r>
          </a:p>
          <a:p>
            <a:r>
              <a:rPr lang="it-IT" dirty="0"/>
              <a:t>Ogni filesystem ha un directory speciale che contiene tutti gli altri oggetti</a:t>
            </a:r>
          </a:p>
          <a:p>
            <a:r>
              <a:rPr lang="it-IT" dirty="0"/>
              <a:t>del filesystem (direttamente o indirettamente): </a:t>
            </a:r>
            <a:r>
              <a:rPr lang="it-IT" b="1" dirty="0"/>
              <a:t>root</a:t>
            </a:r>
            <a:r>
              <a:rPr lang="it-IT" dirty="0"/>
              <a:t> (o radice).</a:t>
            </a:r>
          </a:p>
          <a:p>
            <a:endParaRPr lang="it-IT" dirty="0"/>
          </a:p>
        </p:txBody>
      </p:sp>
      <p:pic>
        <p:nvPicPr>
          <p:cNvPr id="4" name="Immagine 3">
            <a:extLst>
              <a:ext uri="{FF2B5EF4-FFF2-40B4-BE49-F238E27FC236}">
                <a16:creationId xmlns:a16="http://schemas.microsoft.com/office/drawing/2014/main" id="{3184AEBA-9169-BC77-5547-DD831C996115}"/>
              </a:ext>
            </a:extLst>
          </p:cNvPr>
          <p:cNvPicPr>
            <a:picLocks noChangeAspect="1"/>
          </p:cNvPicPr>
          <p:nvPr/>
        </p:nvPicPr>
        <p:blipFill>
          <a:blip r:embed="rId2"/>
          <a:stretch>
            <a:fillRect/>
          </a:stretch>
        </p:blipFill>
        <p:spPr>
          <a:xfrm>
            <a:off x="5417645" y="1773932"/>
            <a:ext cx="6515348" cy="4228757"/>
          </a:xfrm>
          <a:prstGeom prst="rect">
            <a:avLst/>
          </a:prstGeom>
        </p:spPr>
      </p:pic>
    </p:spTree>
    <p:extLst>
      <p:ext uri="{BB962C8B-B14F-4D97-AF65-F5344CB8AC3E}">
        <p14:creationId xmlns:p14="http://schemas.microsoft.com/office/powerpoint/2010/main" val="3085402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9965828-7335-7DB6-679F-EC6CB20D3E50}"/>
              </a:ext>
            </a:extLst>
          </p:cNvPr>
          <p:cNvSpPr>
            <a:spLocks noGrp="1"/>
          </p:cNvSpPr>
          <p:nvPr>
            <p:ph type="title"/>
          </p:nvPr>
        </p:nvSpPr>
        <p:spPr/>
        <p:txBody>
          <a:bodyPr/>
          <a:lstStyle/>
          <a:p>
            <a:r>
              <a:rPr lang="it-IT" dirty="0"/>
              <a:t>Filesystem</a:t>
            </a:r>
          </a:p>
        </p:txBody>
      </p:sp>
      <p:pic>
        <p:nvPicPr>
          <p:cNvPr id="4" name="Immagine 3">
            <a:extLst>
              <a:ext uri="{FF2B5EF4-FFF2-40B4-BE49-F238E27FC236}">
                <a16:creationId xmlns:a16="http://schemas.microsoft.com/office/drawing/2014/main" id="{2E8DCA94-CC7F-8BA8-117F-C3F76B5EBCA2}"/>
              </a:ext>
            </a:extLst>
          </p:cNvPr>
          <p:cNvPicPr>
            <a:picLocks noChangeAspect="1"/>
          </p:cNvPicPr>
          <p:nvPr/>
        </p:nvPicPr>
        <p:blipFill>
          <a:blip r:embed="rId2"/>
          <a:stretch>
            <a:fillRect/>
          </a:stretch>
        </p:blipFill>
        <p:spPr>
          <a:xfrm>
            <a:off x="677333" y="1270000"/>
            <a:ext cx="9297939" cy="5350089"/>
          </a:xfrm>
          <a:prstGeom prst="rect">
            <a:avLst/>
          </a:prstGeom>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819577362"/>
      </p:ext>
    </p:extLst>
  </p:cSld>
  <p:clrMapOvr>
    <a:masterClrMapping/>
  </p:clrMapOvr>
</p:sld>
</file>

<file path=ppt/theme/theme1.xml><?xml version="1.0" encoding="utf-8"?>
<a:theme xmlns:a="http://schemas.openxmlformats.org/drawingml/2006/main" name="Sfaccettatura">
  <a:themeElements>
    <a:clrScheme name="Arancion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687</TotalTime>
  <Words>7111</Words>
  <Application>Microsoft Macintosh PowerPoint</Application>
  <PresentationFormat>Widescreen</PresentationFormat>
  <Paragraphs>594</Paragraphs>
  <Slides>73</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73</vt:i4>
      </vt:variant>
    </vt:vector>
  </HeadingPairs>
  <TitlesOfParts>
    <vt:vector size="78" baseType="lpstr">
      <vt:lpstr>Arial</vt:lpstr>
      <vt:lpstr>Helvetica</vt:lpstr>
      <vt:lpstr>Trebuchet MS</vt:lpstr>
      <vt:lpstr>Wingdings 3</vt:lpstr>
      <vt:lpstr>Sfaccettatura</vt:lpstr>
      <vt:lpstr>Tutorato Sistemi Operativi 2024-2025</vt:lpstr>
      <vt:lpstr>Info Utili</vt:lpstr>
      <vt:lpstr>Iniziamo?</vt:lpstr>
      <vt:lpstr>Terminale Linux: come usarlo da Windows o macOS?</vt:lpstr>
      <vt:lpstr>Terminale Linux: come usarlo da Windows o macOS?</vt:lpstr>
      <vt:lpstr>Autenticazione nei Sistemi Unix/Linux</vt:lpstr>
      <vt:lpstr>Shell</vt:lpstr>
      <vt:lpstr>Filesystem</vt:lpstr>
      <vt:lpstr>Filesystem</vt:lpstr>
      <vt:lpstr>Path (1)</vt:lpstr>
      <vt:lpstr>Path (2)</vt:lpstr>
      <vt:lpstr>Path (3)</vt:lpstr>
      <vt:lpstr>Path (4)</vt:lpstr>
      <vt:lpstr>Path (5)</vt:lpstr>
      <vt:lpstr>File Speciali</vt:lpstr>
      <vt:lpstr>Filesystem multipli e montaggio in UNIX </vt:lpstr>
      <vt:lpstr>Un tipico filesystem UNIX (1) </vt:lpstr>
      <vt:lpstr>Un tipico filesystem UNIX (2) </vt:lpstr>
      <vt:lpstr>Comandi</vt:lpstr>
      <vt:lpstr>Parametri</vt:lpstr>
      <vt:lpstr>Parametri</vt:lpstr>
      <vt:lpstr>Primi Comandi - ls</vt:lpstr>
      <vt:lpstr>Dettagli sui file (ls –l)</vt:lpstr>
      <vt:lpstr>Permessi di accesso</vt:lpstr>
      <vt:lpstr>Esempio di LS</vt:lpstr>
      <vt:lpstr>Metacaratteri</vt:lpstr>
      <vt:lpstr>Cambiare directory</vt:lpstr>
      <vt:lpstr>Pwd &amp; mkdir</vt:lpstr>
      <vt:lpstr>Cancellazione directory: rmdir</vt:lpstr>
      <vt:lpstr>Copia: cp</vt:lpstr>
      <vt:lpstr>Cancellazione file: rm</vt:lpstr>
      <vt:lpstr>mv</vt:lpstr>
      <vt:lpstr>Redirezione dell’I/O</vt:lpstr>
      <vt:lpstr>cat</vt:lpstr>
      <vt:lpstr>Presentazione standard di PowerPoint</vt:lpstr>
      <vt:lpstr>Redirezione dell’I/O: esempi</vt:lpstr>
      <vt:lpstr>Versione più evolute del comando cat </vt:lpstr>
      <vt:lpstr>Le pipeline </vt:lpstr>
      <vt:lpstr>Contare: wc</vt:lpstr>
      <vt:lpstr>Mettiamo un po’ d’ordine: sort</vt:lpstr>
      <vt:lpstr>Testa e coda</vt:lpstr>
      <vt:lpstr>Cambio dei permessi di accesso (1)</vt:lpstr>
      <vt:lpstr>Cambio dei permessi di accesso (2)</vt:lpstr>
      <vt:lpstr>Chown</vt:lpstr>
      <vt:lpstr>Gestione degli utenti in UNIX</vt:lpstr>
      <vt:lpstr>Uso di sudo su Linux e macOS</vt:lpstr>
      <vt:lpstr>gzip </vt:lpstr>
      <vt:lpstr>More Space?</vt:lpstr>
      <vt:lpstr>Ma la classica compressione RAR e ZIP?</vt:lpstr>
      <vt:lpstr>tar (1)</vt:lpstr>
      <vt:lpstr>tar (2)</vt:lpstr>
      <vt:lpstr>Gli alias</vt:lpstr>
      <vt:lpstr>I link nel filesystem</vt:lpstr>
      <vt:lpstr>I link nel filesystem: link simbolici</vt:lpstr>
      <vt:lpstr>I link nel filesystem: link fisici  </vt:lpstr>
      <vt:lpstr>I link nel filesystem: link fisici (2) </vt:lpstr>
      <vt:lpstr>I link nel filesystem: link fisici (3) </vt:lpstr>
      <vt:lpstr>I link nel filesystem: comandi</vt:lpstr>
      <vt:lpstr>Simple command execution</vt:lpstr>
      <vt:lpstr>Modalità di esecuzione: pipeline</vt:lpstr>
      <vt:lpstr>Modalità di esecuzione: list of command (1) </vt:lpstr>
      <vt:lpstr>Modalità di esecuzione: list of command (2) </vt:lpstr>
      <vt:lpstr>Modalità di esecuzione: asynchronous execution </vt:lpstr>
      <vt:lpstr>Controllo dei jobs </vt:lpstr>
      <vt:lpstr>Le variabili</vt:lpstr>
      <vt:lpstr>Espansione delle variabili</vt:lpstr>
      <vt:lpstr>Variabili speciali e di shell</vt:lpstr>
      <vt:lpstr>Command substitution</vt:lpstr>
      <vt:lpstr>Quoting</vt:lpstr>
      <vt:lpstr>Find</vt:lpstr>
      <vt:lpstr>Grep (General Regular Expression Parser)</vt:lpstr>
      <vt:lpstr>Espressioni Regolari</vt:lpstr>
      <vt:lpstr>Esempi di utilizzo con grep e varianti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ALESSIO MEZZINA</dc:creator>
  <cp:lastModifiedBy>ALESSIO MEZZINA</cp:lastModifiedBy>
  <cp:revision>10</cp:revision>
  <dcterms:created xsi:type="dcterms:W3CDTF">2025-05-26T07:38:06Z</dcterms:created>
  <dcterms:modified xsi:type="dcterms:W3CDTF">2025-05-27T12:31:54Z</dcterms:modified>
</cp:coreProperties>
</file>