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7" r:id="rId2"/>
    <p:sldId id="288" r:id="rId3"/>
    <p:sldId id="275" r:id="rId4"/>
    <p:sldId id="276" r:id="rId5"/>
    <p:sldId id="278" r:id="rId6"/>
    <p:sldId id="258" r:id="rId7"/>
    <p:sldId id="269" r:id="rId8"/>
    <p:sldId id="270" r:id="rId9"/>
    <p:sldId id="271" r:id="rId10"/>
    <p:sldId id="272" r:id="rId11"/>
    <p:sldId id="273" r:id="rId12"/>
    <p:sldId id="263" r:id="rId13"/>
    <p:sldId id="274" r:id="rId14"/>
    <p:sldId id="264" r:id="rId15"/>
    <p:sldId id="262" r:id="rId16"/>
    <p:sldId id="280" r:id="rId17"/>
    <p:sldId id="284" r:id="rId18"/>
    <p:sldId id="281" r:id="rId19"/>
    <p:sldId id="283" r:id="rId20"/>
    <p:sldId id="285" r:id="rId21"/>
    <p:sldId id="282" r:id="rId22"/>
    <p:sldId id="286" r:id="rId23"/>
    <p:sldId id="279" r:id="rId24"/>
    <p:sldId id="287" r:id="rId25"/>
    <p:sldId id="261" r:id="rId2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2E01"/>
    <a:srgbClr val="6FCB9F"/>
    <a:srgbClr val="FFFEB3"/>
    <a:srgbClr val="FFE28A"/>
    <a:srgbClr val="F0B48A"/>
    <a:srgbClr val="666547"/>
    <a:srgbClr val="6F979F"/>
    <a:srgbClr val="6FB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26"/>
    <p:restoredTop sz="94643"/>
  </p:normalViewPr>
  <p:slideViewPr>
    <p:cSldViewPr snapToGrid="0" snapToObjects="1">
      <p:cViewPr varScale="1">
        <p:scale>
          <a:sx n="107" d="100"/>
          <a:sy n="107" d="100"/>
        </p:scale>
        <p:origin x="18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3A66-84BD-1F4C-B6CB-127D22B78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F9CB8-98BE-7C47-8B72-41C30C6E7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3C5D3-FCD8-E54D-9E06-CF37E061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96E0-9E0C-284D-99F9-74D191D81C5A}" type="datetimeFigureOut">
              <a:rPr lang="en-CH" smtClean="0"/>
              <a:t>18.01.21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29E58-1B0E-EA42-8F7E-53E7F2934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4450F-360C-BA44-B413-A72A05C1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A1DD-FCE7-364D-A26F-00AEABB884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0305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5D72-F495-E948-9047-250C714C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DECC6-FB07-B346-B6D4-574BE814E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0FA36-51B9-A043-AAD8-2915FDCA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96E0-9E0C-284D-99F9-74D191D81C5A}" type="datetimeFigureOut">
              <a:rPr lang="en-CH" smtClean="0"/>
              <a:t>18.01.21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93103-5E0A-C048-B0C6-E94ED9F0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4C9A7-BDCB-2149-BBB6-42BDC97D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A1DD-FCE7-364D-A26F-00AEABB884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1091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AF47BC-06D4-DD49-9DEC-3E9BEE138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383BD-C4C5-8B46-92B4-8B1AF555B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38D81-A614-7D41-9892-B079F0C55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96E0-9E0C-284D-99F9-74D191D81C5A}" type="datetimeFigureOut">
              <a:rPr lang="en-CH" smtClean="0"/>
              <a:t>18.01.21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F0B39-04FE-5248-8F0F-1B88E505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F9766-EDD5-2441-A8F1-50A121D7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A1DD-FCE7-364D-A26F-00AEABB884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6071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9D9E-B9F4-3240-A624-74C02AE8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879E7-039F-8545-A192-3D3C26678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FC812-8613-374B-B195-D9A40E377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96E0-9E0C-284D-99F9-74D191D81C5A}" type="datetimeFigureOut">
              <a:rPr lang="en-CH" smtClean="0"/>
              <a:t>18.01.21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20AEC-7AFC-FF4F-934F-EF3091DC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48715-26A1-9745-9951-F0C0A3B2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A1DD-FCE7-364D-A26F-00AEABB884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890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B0636-3A1D-7340-8E74-02B16031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F4DDB-556A-6F41-9988-DF7CB0A52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E516B-C67F-1449-81C3-A51A4B8CC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96E0-9E0C-284D-99F9-74D191D81C5A}" type="datetimeFigureOut">
              <a:rPr lang="en-CH" smtClean="0"/>
              <a:t>18.01.21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323F4-1C32-4D40-802C-D1DCEF18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FB8F2-37D5-244A-B767-B898CD14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A1DD-FCE7-364D-A26F-00AEABB884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8709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4385-DB24-ED46-AD48-85A9E9AC3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2521E-33B4-7846-AA28-3BFA23191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6A324-8F68-BB4D-8A0D-E42E9CE08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27B88-2BF7-FB4E-9EB4-79BADE096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96E0-9E0C-284D-99F9-74D191D81C5A}" type="datetimeFigureOut">
              <a:rPr lang="en-CH" smtClean="0"/>
              <a:t>18.01.21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988BB-EED6-F148-9621-B6F7CC217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69F53-94B5-A34E-912B-2ADDD0BF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A1DD-FCE7-364D-A26F-00AEABB884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566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BEC8-4716-D749-8026-B0EF9CC3E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7339D-3E30-FC4E-B53B-2DE2C8B2C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23AE5-9902-514E-B43C-ECC30B70D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2EBF1-464D-EE4A-B155-A96688EFA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DE35EF-A2EC-AC4A-9EF6-A03D10A52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21D9A-66DF-4344-879D-42C73C147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96E0-9E0C-284D-99F9-74D191D81C5A}" type="datetimeFigureOut">
              <a:rPr lang="en-CH" smtClean="0"/>
              <a:t>18.01.21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D1ACE1-65B0-CD4F-B051-F9605F63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14DA03-D7D6-4B4E-82AB-C16F8DCC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A1DD-FCE7-364D-A26F-00AEABB884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5303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2D51-68C5-2746-8025-8B55E7D3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892BEB-DBAD-654D-B5D4-AEC87ED6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96E0-9E0C-284D-99F9-74D191D81C5A}" type="datetimeFigureOut">
              <a:rPr lang="en-CH" smtClean="0"/>
              <a:t>18.01.21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DD9DD-4E29-3B43-B7C8-D1E076EDD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27E4D-7592-0E47-88D3-E41CB12A1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A1DD-FCE7-364D-A26F-00AEABB884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8080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F25D7D-5BE5-634D-B594-C069E097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96E0-9E0C-284D-99F9-74D191D81C5A}" type="datetimeFigureOut">
              <a:rPr lang="en-CH" smtClean="0"/>
              <a:t>18.01.21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2B3050-8CCC-C844-A3B9-C46096C50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3FEA4-0E28-264E-88F3-7B675505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A1DD-FCE7-364D-A26F-00AEABB884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4204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D302-EA09-A64B-9E9D-9FBFC040A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4D8C8-200C-6047-BD8D-2A1F42874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A22E0-0BE4-774C-AEF6-F894DD85F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7425C-D303-9742-981C-54A1446F5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96E0-9E0C-284D-99F9-74D191D81C5A}" type="datetimeFigureOut">
              <a:rPr lang="en-CH" smtClean="0"/>
              <a:t>18.01.21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A204A-3638-6D4C-89A1-18045C250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1B9B3-DEAF-9B4F-894B-7331A3C32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A1DD-FCE7-364D-A26F-00AEABB884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6973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D426-4D0F-6B4A-B315-5420D5A5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ACABBD-B6DF-3349-A5BF-D7BD90266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DE466-8D27-304F-A64C-16002E57F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992AD-A230-6F48-99FE-B8D9BA60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96E0-9E0C-284D-99F9-74D191D81C5A}" type="datetimeFigureOut">
              <a:rPr lang="en-CH" smtClean="0"/>
              <a:t>18.01.21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98510-9D16-1549-AAC5-937383E39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A1922-079B-DB4C-8F9D-E5D7A25DD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A1DD-FCE7-364D-A26F-00AEABB884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1793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8A6971-0E0F-984E-888D-CB4F3BC0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06C50-5C8B-2F48-BC7E-2A9B1C70B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5F7F9-D6E0-CA47-BD4B-CD5E94E0E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496E0-9E0C-284D-99F9-74D191D81C5A}" type="datetimeFigureOut">
              <a:rPr lang="en-CH" smtClean="0"/>
              <a:t>18.01.21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FCE02-3704-7F4E-9666-49E9980AA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FBB90-96B2-D947-9653-838680989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8A1DD-FCE7-364D-A26F-00AEABB884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3599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onlywei.github.io/explain-git-with-d3/#push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onlywei.github.io/explain-git-with-d3/#push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E8213-29CF-414E-B565-75163E81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sz="4000" dirty="0"/>
              <a:t>Agenda</a:t>
            </a:r>
            <a:r>
              <a:rPr lang="en-CH" sz="32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2A291-1BB7-6F42-8A6F-9FCAB13EB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Part 1</a:t>
            </a:r>
            <a:r>
              <a:rPr lang="en-CH" dirty="0"/>
              <a:t>: Git Basics</a:t>
            </a:r>
          </a:p>
          <a:p>
            <a:endParaRPr lang="en-CH" dirty="0"/>
          </a:p>
          <a:p>
            <a:endParaRPr lang="en-CH" dirty="0"/>
          </a:p>
          <a:p>
            <a:pPr marL="0" indent="0">
              <a:buNone/>
            </a:pPr>
            <a:endParaRPr lang="en-CH" dirty="0"/>
          </a:p>
          <a:p>
            <a:r>
              <a:rPr lang="en-CH" dirty="0"/>
              <a:t>Part 2: Simple Git Workflow</a:t>
            </a:r>
          </a:p>
          <a:p>
            <a:pPr marL="0" indent="0">
              <a:buNone/>
            </a:pPr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r>
              <a:rPr lang="en-CH" dirty="0"/>
              <a:t>Part 3: Hands on: collaborate on an open source project.</a:t>
            </a:r>
          </a:p>
          <a:p>
            <a:endParaRPr lang="en-CH" dirty="0"/>
          </a:p>
          <a:p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296B6-198B-F04F-A91C-3D1A0349F6DA}"/>
              </a:ext>
            </a:extLst>
          </p:cNvPr>
          <p:cNvSpPr txBox="1"/>
          <p:nvPr/>
        </p:nvSpPr>
        <p:spPr>
          <a:xfrm>
            <a:off x="4611189" y="1335348"/>
            <a:ext cx="118872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git status </a:t>
            </a:r>
          </a:p>
          <a:p>
            <a:pPr algn="ctr"/>
            <a:r>
              <a:rPr lang="en-CH" dirty="0"/>
              <a:t>git add</a:t>
            </a:r>
          </a:p>
          <a:p>
            <a:pPr algn="ctr"/>
            <a:r>
              <a:rPr lang="en-CH" dirty="0"/>
              <a:t>git commit </a:t>
            </a:r>
          </a:p>
          <a:p>
            <a:pPr algn="ctr"/>
            <a:r>
              <a:rPr lang="en-CH" dirty="0"/>
              <a:t>git push</a:t>
            </a:r>
          </a:p>
          <a:p>
            <a:pPr algn="ctr"/>
            <a:r>
              <a:rPr lang="en-CH" dirty="0"/>
              <a:t>git pull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9D9BF-C55E-7442-89BE-04465CDFB5D0}"/>
              </a:ext>
            </a:extLst>
          </p:cNvPr>
          <p:cNvSpPr txBox="1"/>
          <p:nvPr/>
        </p:nvSpPr>
        <p:spPr>
          <a:xfrm>
            <a:off x="6618514" y="2812676"/>
            <a:ext cx="149352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git log </a:t>
            </a:r>
          </a:p>
          <a:p>
            <a:pPr algn="ctr"/>
            <a:r>
              <a:rPr lang="en-CH" dirty="0"/>
              <a:t>git diff</a:t>
            </a:r>
          </a:p>
          <a:p>
            <a:pPr algn="ctr"/>
            <a:r>
              <a:rPr lang="en-CH" dirty="0"/>
              <a:t>git branch </a:t>
            </a:r>
          </a:p>
          <a:p>
            <a:pPr algn="ctr"/>
            <a:r>
              <a:rPr lang="en-CH" dirty="0"/>
              <a:t>git checkout</a:t>
            </a:r>
          </a:p>
          <a:p>
            <a:pPr algn="ctr"/>
            <a:r>
              <a:rPr lang="en-GB" dirty="0"/>
              <a:t>g</a:t>
            </a:r>
            <a:r>
              <a:rPr lang="en-CH" dirty="0"/>
              <a:t>it merge</a:t>
            </a:r>
          </a:p>
          <a:p>
            <a:pPr algn="ctr"/>
            <a:r>
              <a:rPr lang="en-CH" dirty="0"/>
              <a:t>.gitignore</a:t>
            </a:r>
          </a:p>
          <a:p>
            <a:pPr algn="ctr"/>
            <a:r>
              <a:rPr lang="en-CH" dirty="0"/>
              <a:t>‘HEAD’</a:t>
            </a:r>
          </a:p>
          <a:p>
            <a:pPr algn="ctr"/>
            <a:r>
              <a:rPr lang="en-CH" dirty="0"/>
              <a:t>master </a:t>
            </a:r>
          </a:p>
          <a:p>
            <a:pPr algn="ctr"/>
            <a:r>
              <a:rPr lang="en-CH" dirty="0"/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1397361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C8D40D6F-8BBF-4F44-A7B7-5BD7A3228A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FCB9F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BD65A-F24A-A141-829C-5514515DD411}"/>
              </a:ext>
            </a:extLst>
          </p:cNvPr>
          <p:cNvSpPr/>
          <p:nvPr/>
        </p:nvSpPr>
        <p:spPr>
          <a:xfrm>
            <a:off x="217707" y="1481878"/>
            <a:ext cx="1877568" cy="771144"/>
          </a:xfrm>
          <a:prstGeom prst="rect">
            <a:avLst/>
          </a:prstGeom>
          <a:solidFill>
            <a:srgbClr val="6665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dirty="0">
                <a:latin typeface="Consolas" panose="020B0609020204030204" pitchFamily="49" charset="0"/>
                <a:cs typeface="Consolas" panose="020B0609020204030204" pitchFamily="49" charset="0"/>
              </a:rPr>
              <a:t>Untracked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FBFF9B2-D48C-1541-8798-BAAA8D092A98}"/>
              </a:ext>
            </a:extLst>
          </p:cNvPr>
          <p:cNvSpPr/>
          <p:nvPr/>
        </p:nvSpPr>
        <p:spPr>
          <a:xfrm>
            <a:off x="756808" y="3041270"/>
            <a:ext cx="703113" cy="6721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08014-E96C-3146-8A89-32E320340352}"/>
              </a:ext>
            </a:extLst>
          </p:cNvPr>
          <p:cNvSpPr txBox="1"/>
          <p:nvPr/>
        </p:nvSpPr>
        <p:spPr>
          <a:xfrm>
            <a:off x="245227" y="3752525"/>
            <a:ext cx="4200953" cy="521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</a:t>
            </a:r>
            <a:r>
              <a:rPr lang="en-CH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it status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E7527B-94B5-7348-8586-B5D2775B95DF}"/>
              </a:ext>
            </a:extLst>
          </p:cNvPr>
          <p:cNvSpPr/>
          <p:nvPr/>
        </p:nvSpPr>
        <p:spPr>
          <a:xfrm>
            <a:off x="2225347" y="1080150"/>
            <a:ext cx="5813942" cy="4916155"/>
          </a:xfrm>
          <a:prstGeom prst="rect">
            <a:avLst/>
          </a:prstGeom>
          <a:solidFill>
            <a:srgbClr val="6FCB9F">
              <a:alpha val="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BBE3B3-59DF-E446-9BFC-26608A176937}"/>
              </a:ext>
            </a:extLst>
          </p:cNvPr>
          <p:cNvSpPr/>
          <p:nvPr/>
        </p:nvSpPr>
        <p:spPr>
          <a:xfrm>
            <a:off x="2260157" y="1481878"/>
            <a:ext cx="1877568" cy="771144"/>
          </a:xfrm>
          <a:prstGeom prst="rect">
            <a:avLst/>
          </a:prstGeom>
          <a:solidFill>
            <a:srgbClr val="6FCB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dirty="0">
                <a:latin typeface="Consolas" panose="020B0609020204030204" pitchFamily="49" charset="0"/>
                <a:cs typeface="Consolas" panose="020B0609020204030204" pitchFamily="49" charset="0"/>
              </a:rPr>
              <a:t>Tracked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2EDD88-D523-084A-91E6-8B54F73531BA}"/>
              </a:ext>
            </a:extLst>
          </p:cNvPr>
          <p:cNvSpPr/>
          <p:nvPr/>
        </p:nvSpPr>
        <p:spPr>
          <a:xfrm>
            <a:off x="4183023" y="1481878"/>
            <a:ext cx="1877568" cy="771142"/>
          </a:xfrm>
          <a:prstGeom prst="rect">
            <a:avLst/>
          </a:prstGeom>
          <a:solidFill>
            <a:srgbClr val="6FB4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dirty="0">
                <a:latin typeface="Consolas" panose="020B0609020204030204" pitchFamily="49" charset="0"/>
                <a:cs typeface="Consolas" panose="020B0609020204030204" pitchFamily="49" charset="0"/>
              </a:rPr>
              <a:t>Staged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54B318-F64D-1B47-891B-98DFB9BFE753}"/>
              </a:ext>
            </a:extLst>
          </p:cNvPr>
          <p:cNvSpPr/>
          <p:nvPr/>
        </p:nvSpPr>
        <p:spPr>
          <a:xfrm>
            <a:off x="6115368" y="1481878"/>
            <a:ext cx="1877568" cy="771142"/>
          </a:xfrm>
          <a:prstGeom prst="rect">
            <a:avLst/>
          </a:prstGeom>
          <a:solidFill>
            <a:srgbClr val="6F97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dirty="0">
                <a:latin typeface="Consolas" panose="020B0609020204030204" pitchFamily="49" charset="0"/>
                <a:cs typeface="Consolas" panose="020B0609020204030204" pitchFamily="49" charset="0"/>
              </a:rPr>
              <a:t>Commited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D938334-EF55-3B48-A92B-4A3D98D5606C}"/>
              </a:ext>
            </a:extLst>
          </p:cNvPr>
          <p:cNvSpPr/>
          <p:nvPr/>
        </p:nvSpPr>
        <p:spPr>
          <a:xfrm>
            <a:off x="1615730" y="3186751"/>
            <a:ext cx="3169668" cy="413273"/>
          </a:xfrm>
          <a:prstGeom prst="rightArrow">
            <a:avLst/>
          </a:prstGeom>
          <a:solidFill>
            <a:srgbClr val="FFFE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516C16-9835-E44F-A28E-99C3BE6F341E}"/>
              </a:ext>
            </a:extLst>
          </p:cNvPr>
          <p:cNvSpPr/>
          <p:nvPr/>
        </p:nvSpPr>
        <p:spPr>
          <a:xfrm>
            <a:off x="4835171" y="3044656"/>
            <a:ext cx="703113" cy="6721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96BED2-6400-E549-A133-F38825843CB5}"/>
              </a:ext>
            </a:extLst>
          </p:cNvPr>
          <p:cNvSpPr txBox="1"/>
          <p:nvPr/>
        </p:nvSpPr>
        <p:spPr>
          <a:xfrm>
            <a:off x="2260157" y="2805135"/>
            <a:ext cx="2020990" cy="521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</a:t>
            </a:r>
            <a:r>
              <a:rPr lang="en-CH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it add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251AE72C-A75D-8941-893D-0EE8C798A7C9}"/>
              </a:ext>
            </a:extLst>
          </p:cNvPr>
          <p:cNvSpPr/>
          <p:nvPr/>
        </p:nvSpPr>
        <p:spPr>
          <a:xfrm>
            <a:off x="5616501" y="3159253"/>
            <a:ext cx="1087148" cy="436185"/>
          </a:xfrm>
          <a:prstGeom prst="rightArrow">
            <a:avLst/>
          </a:prstGeom>
          <a:solidFill>
            <a:srgbClr val="FFFE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8959C8F-1579-1A44-9AF0-03814526BDFB}"/>
              </a:ext>
            </a:extLst>
          </p:cNvPr>
          <p:cNvSpPr/>
          <p:nvPr/>
        </p:nvSpPr>
        <p:spPr>
          <a:xfrm>
            <a:off x="6760351" y="3044656"/>
            <a:ext cx="703113" cy="6721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19A19F-FED2-C940-9097-FD61F4EEA551}"/>
              </a:ext>
            </a:extLst>
          </p:cNvPr>
          <p:cNvSpPr txBox="1"/>
          <p:nvPr/>
        </p:nvSpPr>
        <p:spPr>
          <a:xfrm>
            <a:off x="4878152" y="2526129"/>
            <a:ext cx="4200953" cy="521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</a:t>
            </a:r>
            <a:r>
              <a:rPr lang="en-CH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it commit –m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5C02F1C-5FD4-7148-9366-EAAAE2A6350E}"/>
              </a:ext>
            </a:extLst>
          </p:cNvPr>
          <p:cNvSpPr/>
          <p:nvPr/>
        </p:nvSpPr>
        <p:spPr>
          <a:xfrm>
            <a:off x="2959678" y="4870172"/>
            <a:ext cx="703113" cy="6721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BBD476FA-CFB4-964C-9CAD-8463641A0D56}"/>
              </a:ext>
            </a:extLst>
          </p:cNvPr>
          <p:cNvSpPr/>
          <p:nvPr/>
        </p:nvSpPr>
        <p:spPr>
          <a:xfrm rot="10800000">
            <a:off x="3644619" y="4815682"/>
            <a:ext cx="3622455" cy="862488"/>
          </a:xfrm>
          <a:prstGeom prst="bentArrow">
            <a:avLst>
              <a:gd name="adj1" fmla="val 25000"/>
              <a:gd name="adj2" fmla="val 24240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68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C8D40D6F-8BBF-4F44-A7B7-5BD7A3228A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FCB9F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BD65A-F24A-A141-829C-5514515DD411}"/>
              </a:ext>
            </a:extLst>
          </p:cNvPr>
          <p:cNvSpPr/>
          <p:nvPr/>
        </p:nvSpPr>
        <p:spPr>
          <a:xfrm>
            <a:off x="217707" y="1481878"/>
            <a:ext cx="1877568" cy="771144"/>
          </a:xfrm>
          <a:prstGeom prst="rect">
            <a:avLst/>
          </a:prstGeom>
          <a:solidFill>
            <a:srgbClr val="6665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dirty="0">
                <a:latin typeface="Consolas" panose="020B0609020204030204" pitchFamily="49" charset="0"/>
                <a:cs typeface="Consolas" panose="020B0609020204030204" pitchFamily="49" charset="0"/>
              </a:rPr>
              <a:t>Untracked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FBFF9B2-D48C-1541-8798-BAAA8D092A98}"/>
              </a:ext>
            </a:extLst>
          </p:cNvPr>
          <p:cNvSpPr/>
          <p:nvPr/>
        </p:nvSpPr>
        <p:spPr>
          <a:xfrm>
            <a:off x="756808" y="3041270"/>
            <a:ext cx="703113" cy="6721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08014-E96C-3146-8A89-32E320340352}"/>
              </a:ext>
            </a:extLst>
          </p:cNvPr>
          <p:cNvSpPr txBox="1"/>
          <p:nvPr/>
        </p:nvSpPr>
        <p:spPr>
          <a:xfrm>
            <a:off x="245227" y="3752525"/>
            <a:ext cx="4200953" cy="521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</a:t>
            </a:r>
            <a:r>
              <a:rPr lang="en-CH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it status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E7527B-94B5-7348-8586-B5D2775B95DF}"/>
              </a:ext>
            </a:extLst>
          </p:cNvPr>
          <p:cNvSpPr/>
          <p:nvPr/>
        </p:nvSpPr>
        <p:spPr>
          <a:xfrm>
            <a:off x="2225347" y="1080150"/>
            <a:ext cx="5813942" cy="4916155"/>
          </a:xfrm>
          <a:prstGeom prst="rect">
            <a:avLst/>
          </a:prstGeom>
          <a:solidFill>
            <a:srgbClr val="6FCB9F">
              <a:alpha val="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BBE3B3-59DF-E446-9BFC-26608A176937}"/>
              </a:ext>
            </a:extLst>
          </p:cNvPr>
          <p:cNvSpPr/>
          <p:nvPr/>
        </p:nvSpPr>
        <p:spPr>
          <a:xfrm>
            <a:off x="2260157" y="1481878"/>
            <a:ext cx="1877568" cy="771144"/>
          </a:xfrm>
          <a:prstGeom prst="rect">
            <a:avLst/>
          </a:prstGeom>
          <a:solidFill>
            <a:srgbClr val="6FCB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dirty="0">
                <a:latin typeface="Consolas" panose="020B0609020204030204" pitchFamily="49" charset="0"/>
                <a:cs typeface="Consolas" panose="020B0609020204030204" pitchFamily="49" charset="0"/>
              </a:rPr>
              <a:t>Tracked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2EDD88-D523-084A-91E6-8B54F73531BA}"/>
              </a:ext>
            </a:extLst>
          </p:cNvPr>
          <p:cNvSpPr/>
          <p:nvPr/>
        </p:nvSpPr>
        <p:spPr>
          <a:xfrm>
            <a:off x="4183023" y="1481878"/>
            <a:ext cx="1877568" cy="771142"/>
          </a:xfrm>
          <a:prstGeom prst="rect">
            <a:avLst/>
          </a:prstGeom>
          <a:solidFill>
            <a:srgbClr val="6FB4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dirty="0">
                <a:latin typeface="Consolas" panose="020B0609020204030204" pitchFamily="49" charset="0"/>
                <a:cs typeface="Consolas" panose="020B0609020204030204" pitchFamily="49" charset="0"/>
              </a:rPr>
              <a:t>Staged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54B318-F64D-1B47-891B-98DFB9BFE753}"/>
              </a:ext>
            </a:extLst>
          </p:cNvPr>
          <p:cNvSpPr/>
          <p:nvPr/>
        </p:nvSpPr>
        <p:spPr>
          <a:xfrm>
            <a:off x="6115368" y="1481878"/>
            <a:ext cx="1877568" cy="771142"/>
          </a:xfrm>
          <a:prstGeom prst="rect">
            <a:avLst/>
          </a:prstGeom>
          <a:solidFill>
            <a:srgbClr val="6F97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dirty="0">
                <a:latin typeface="Consolas" panose="020B0609020204030204" pitchFamily="49" charset="0"/>
                <a:cs typeface="Consolas" panose="020B0609020204030204" pitchFamily="49" charset="0"/>
              </a:rPr>
              <a:t>Commited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D938334-EF55-3B48-A92B-4A3D98D5606C}"/>
              </a:ext>
            </a:extLst>
          </p:cNvPr>
          <p:cNvSpPr/>
          <p:nvPr/>
        </p:nvSpPr>
        <p:spPr>
          <a:xfrm>
            <a:off x="1615730" y="3186751"/>
            <a:ext cx="3169668" cy="413273"/>
          </a:xfrm>
          <a:prstGeom prst="rightArrow">
            <a:avLst/>
          </a:prstGeom>
          <a:solidFill>
            <a:srgbClr val="FFFE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516C16-9835-E44F-A28E-99C3BE6F341E}"/>
              </a:ext>
            </a:extLst>
          </p:cNvPr>
          <p:cNvSpPr/>
          <p:nvPr/>
        </p:nvSpPr>
        <p:spPr>
          <a:xfrm>
            <a:off x="4835171" y="3044656"/>
            <a:ext cx="703113" cy="6721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96BED2-6400-E549-A133-F38825843CB5}"/>
              </a:ext>
            </a:extLst>
          </p:cNvPr>
          <p:cNvSpPr txBox="1"/>
          <p:nvPr/>
        </p:nvSpPr>
        <p:spPr>
          <a:xfrm>
            <a:off x="2260157" y="2805135"/>
            <a:ext cx="2020990" cy="521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</a:t>
            </a:r>
            <a:r>
              <a:rPr lang="en-CH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it add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251AE72C-A75D-8941-893D-0EE8C798A7C9}"/>
              </a:ext>
            </a:extLst>
          </p:cNvPr>
          <p:cNvSpPr/>
          <p:nvPr/>
        </p:nvSpPr>
        <p:spPr>
          <a:xfrm>
            <a:off x="5616501" y="3159253"/>
            <a:ext cx="1087148" cy="436185"/>
          </a:xfrm>
          <a:prstGeom prst="rightArrow">
            <a:avLst/>
          </a:prstGeom>
          <a:solidFill>
            <a:srgbClr val="FFFE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8959C8F-1579-1A44-9AF0-03814526BDFB}"/>
              </a:ext>
            </a:extLst>
          </p:cNvPr>
          <p:cNvSpPr/>
          <p:nvPr/>
        </p:nvSpPr>
        <p:spPr>
          <a:xfrm>
            <a:off x="6760351" y="3044656"/>
            <a:ext cx="703113" cy="6721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19A19F-FED2-C940-9097-FD61F4EEA551}"/>
              </a:ext>
            </a:extLst>
          </p:cNvPr>
          <p:cNvSpPr txBox="1"/>
          <p:nvPr/>
        </p:nvSpPr>
        <p:spPr>
          <a:xfrm>
            <a:off x="4878152" y="2526129"/>
            <a:ext cx="4200953" cy="521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</a:t>
            </a:r>
            <a:r>
              <a:rPr lang="en-CH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it commit –m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5C02F1C-5FD4-7148-9366-EAAAE2A6350E}"/>
              </a:ext>
            </a:extLst>
          </p:cNvPr>
          <p:cNvSpPr/>
          <p:nvPr/>
        </p:nvSpPr>
        <p:spPr>
          <a:xfrm>
            <a:off x="2959678" y="4870172"/>
            <a:ext cx="703113" cy="6721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BBD476FA-CFB4-964C-9CAD-8463641A0D56}"/>
              </a:ext>
            </a:extLst>
          </p:cNvPr>
          <p:cNvSpPr/>
          <p:nvPr/>
        </p:nvSpPr>
        <p:spPr>
          <a:xfrm rot="10800000">
            <a:off x="3644619" y="4815682"/>
            <a:ext cx="3622455" cy="862488"/>
          </a:xfrm>
          <a:prstGeom prst="bentArrow">
            <a:avLst>
              <a:gd name="adj1" fmla="val 25000"/>
              <a:gd name="adj2" fmla="val 24240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19" name="Bent Arrow 18">
            <a:extLst>
              <a:ext uri="{FF2B5EF4-FFF2-40B4-BE49-F238E27FC236}">
                <a16:creationId xmlns:a16="http://schemas.microsoft.com/office/drawing/2014/main" id="{601DD8C1-F4A5-A04A-8013-E8CA344ABA4B}"/>
              </a:ext>
            </a:extLst>
          </p:cNvPr>
          <p:cNvSpPr/>
          <p:nvPr/>
        </p:nvSpPr>
        <p:spPr>
          <a:xfrm>
            <a:off x="2974233" y="3649153"/>
            <a:ext cx="1806710" cy="826594"/>
          </a:xfrm>
          <a:prstGeom prst="bentArrow">
            <a:avLst>
              <a:gd name="adj1" fmla="val 25000"/>
              <a:gd name="adj2" fmla="val 24240"/>
              <a:gd name="adj3" fmla="val 25000"/>
              <a:gd name="adj4" fmla="val 43750"/>
            </a:avLst>
          </a:prstGeom>
          <a:solidFill>
            <a:srgbClr val="FFFE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04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C8D40D6F-8BBF-4F44-A7B7-5BD7A3228A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FCB9F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510197-AB6B-F84D-A2F2-88E0F53026C9}"/>
              </a:ext>
            </a:extLst>
          </p:cNvPr>
          <p:cNvSpPr/>
          <p:nvPr/>
        </p:nvSpPr>
        <p:spPr>
          <a:xfrm>
            <a:off x="2225347" y="1080150"/>
            <a:ext cx="5813942" cy="4916155"/>
          </a:xfrm>
          <a:prstGeom prst="rect">
            <a:avLst/>
          </a:prstGeom>
          <a:solidFill>
            <a:srgbClr val="6FCB9F">
              <a:alpha val="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BD65A-F24A-A141-829C-5514515DD411}"/>
              </a:ext>
            </a:extLst>
          </p:cNvPr>
          <p:cNvSpPr/>
          <p:nvPr/>
        </p:nvSpPr>
        <p:spPr>
          <a:xfrm>
            <a:off x="217707" y="1481878"/>
            <a:ext cx="1877568" cy="771144"/>
          </a:xfrm>
          <a:prstGeom prst="rect">
            <a:avLst/>
          </a:prstGeom>
          <a:solidFill>
            <a:srgbClr val="6665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dirty="0">
                <a:latin typeface="Consolas" panose="020B0609020204030204" pitchFamily="49" charset="0"/>
                <a:cs typeface="Consolas" panose="020B0609020204030204" pitchFamily="49" charset="0"/>
              </a:rPr>
              <a:t>Untracked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071C1D-44B3-474E-89BD-9FC1291C0396}"/>
              </a:ext>
            </a:extLst>
          </p:cNvPr>
          <p:cNvSpPr/>
          <p:nvPr/>
        </p:nvSpPr>
        <p:spPr>
          <a:xfrm>
            <a:off x="2260157" y="1481878"/>
            <a:ext cx="1877568" cy="771144"/>
          </a:xfrm>
          <a:prstGeom prst="rect">
            <a:avLst/>
          </a:prstGeom>
          <a:solidFill>
            <a:srgbClr val="6FCB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dirty="0">
                <a:latin typeface="Consolas" panose="020B0609020204030204" pitchFamily="49" charset="0"/>
                <a:cs typeface="Consolas" panose="020B0609020204030204" pitchFamily="49" charset="0"/>
              </a:rPr>
              <a:t>Tracked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8F567A-6925-F94B-BE1A-45D66D4D5117}"/>
              </a:ext>
            </a:extLst>
          </p:cNvPr>
          <p:cNvSpPr/>
          <p:nvPr/>
        </p:nvSpPr>
        <p:spPr>
          <a:xfrm>
            <a:off x="4183023" y="1481878"/>
            <a:ext cx="1877568" cy="771142"/>
          </a:xfrm>
          <a:prstGeom prst="rect">
            <a:avLst/>
          </a:prstGeom>
          <a:solidFill>
            <a:srgbClr val="6FB4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dirty="0">
                <a:latin typeface="Consolas" panose="020B0609020204030204" pitchFamily="49" charset="0"/>
                <a:cs typeface="Consolas" panose="020B0609020204030204" pitchFamily="49" charset="0"/>
              </a:rPr>
              <a:t>Staged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A4A48B-A9D9-794A-B033-07D520376F37}"/>
              </a:ext>
            </a:extLst>
          </p:cNvPr>
          <p:cNvSpPr/>
          <p:nvPr/>
        </p:nvSpPr>
        <p:spPr>
          <a:xfrm>
            <a:off x="6115368" y="1481878"/>
            <a:ext cx="1877568" cy="771142"/>
          </a:xfrm>
          <a:prstGeom prst="rect">
            <a:avLst/>
          </a:prstGeom>
          <a:solidFill>
            <a:srgbClr val="6F97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dirty="0">
                <a:latin typeface="Consolas" panose="020B0609020204030204" pitchFamily="49" charset="0"/>
                <a:cs typeface="Consolas" panose="020B0609020204030204" pitchFamily="49" charset="0"/>
              </a:rPr>
              <a:t>Commited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C5D73D6-370B-8F41-83AB-459229ED0412}"/>
              </a:ext>
            </a:extLst>
          </p:cNvPr>
          <p:cNvSpPr/>
          <p:nvPr/>
        </p:nvSpPr>
        <p:spPr>
          <a:xfrm>
            <a:off x="1615730" y="3186751"/>
            <a:ext cx="3169668" cy="413273"/>
          </a:xfrm>
          <a:prstGeom prst="rightArrow">
            <a:avLst/>
          </a:prstGeom>
          <a:solidFill>
            <a:srgbClr val="FFFE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97F4BC08-4245-754E-B017-4995BA0B9014}"/>
              </a:ext>
            </a:extLst>
          </p:cNvPr>
          <p:cNvSpPr/>
          <p:nvPr/>
        </p:nvSpPr>
        <p:spPr>
          <a:xfrm>
            <a:off x="5616501" y="3159253"/>
            <a:ext cx="1087148" cy="436185"/>
          </a:xfrm>
          <a:prstGeom prst="rightArrow">
            <a:avLst/>
          </a:prstGeom>
          <a:solidFill>
            <a:srgbClr val="FFFE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F569D06-DFF6-BC48-8008-BBCE12A53767}"/>
              </a:ext>
            </a:extLst>
          </p:cNvPr>
          <p:cNvSpPr/>
          <p:nvPr/>
        </p:nvSpPr>
        <p:spPr>
          <a:xfrm>
            <a:off x="4835171" y="3044656"/>
            <a:ext cx="703113" cy="6721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6C34B40-5035-2640-9FC3-5D0568AD451E}"/>
              </a:ext>
            </a:extLst>
          </p:cNvPr>
          <p:cNvSpPr/>
          <p:nvPr/>
        </p:nvSpPr>
        <p:spPr>
          <a:xfrm>
            <a:off x="6760351" y="3044656"/>
            <a:ext cx="703113" cy="6721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A4F1964-EFF1-AC41-88BE-50EC793126EB}"/>
              </a:ext>
            </a:extLst>
          </p:cNvPr>
          <p:cNvSpPr/>
          <p:nvPr/>
        </p:nvSpPr>
        <p:spPr>
          <a:xfrm>
            <a:off x="2959678" y="4870172"/>
            <a:ext cx="703113" cy="6721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FBFF9B2-D48C-1541-8798-BAAA8D092A98}"/>
              </a:ext>
            </a:extLst>
          </p:cNvPr>
          <p:cNvSpPr/>
          <p:nvPr/>
        </p:nvSpPr>
        <p:spPr>
          <a:xfrm>
            <a:off x="756808" y="3041270"/>
            <a:ext cx="703113" cy="6721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4" name="Bent Arrow 33">
            <a:extLst>
              <a:ext uri="{FF2B5EF4-FFF2-40B4-BE49-F238E27FC236}">
                <a16:creationId xmlns:a16="http://schemas.microsoft.com/office/drawing/2014/main" id="{04FBE99B-AF42-4E41-8552-670F3358E150}"/>
              </a:ext>
            </a:extLst>
          </p:cNvPr>
          <p:cNvSpPr/>
          <p:nvPr/>
        </p:nvSpPr>
        <p:spPr>
          <a:xfrm rot="10800000">
            <a:off x="3644619" y="4815682"/>
            <a:ext cx="3622455" cy="862488"/>
          </a:xfrm>
          <a:prstGeom prst="bentArrow">
            <a:avLst>
              <a:gd name="adj1" fmla="val 25000"/>
              <a:gd name="adj2" fmla="val 24240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35" name="Bent Arrow 34">
            <a:extLst>
              <a:ext uri="{FF2B5EF4-FFF2-40B4-BE49-F238E27FC236}">
                <a16:creationId xmlns:a16="http://schemas.microsoft.com/office/drawing/2014/main" id="{907543F1-573E-274D-8E70-7D27A093C3CD}"/>
              </a:ext>
            </a:extLst>
          </p:cNvPr>
          <p:cNvSpPr/>
          <p:nvPr/>
        </p:nvSpPr>
        <p:spPr>
          <a:xfrm rot="10800000">
            <a:off x="3662791" y="4348047"/>
            <a:ext cx="1660942" cy="862490"/>
          </a:xfrm>
          <a:prstGeom prst="bentArrow">
            <a:avLst>
              <a:gd name="adj1" fmla="val 25000"/>
              <a:gd name="adj2" fmla="val 23312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36" name="Bent Arrow 35">
            <a:extLst>
              <a:ext uri="{FF2B5EF4-FFF2-40B4-BE49-F238E27FC236}">
                <a16:creationId xmlns:a16="http://schemas.microsoft.com/office/drawing/2014/main" id="{D6E78D35-F886-D645-93EF-11D7578FB7CA}"/>
              </a:ext>
            </a:extLst>
          </p:cNvPr>
          <p:cNvSpPr/>
          <p:nvPr/>
        </p:nvSpPr>
        <p:spPr>
          <a:xfrm>
            <a:off x="2974233" y="3649153"/>
            <a:ext cx="1806710" cy="826594"/>
          </a:xfrm>
          <a:prstGeom prst="bentArrow">
            <a:avLst>
              <a:gd name="adj1" fmla="val 25000"/>
              <a:gd name="adj2" fmla="val 24240"/>
              <a:gd name="adj3" fmla="val 25000"/>
              <a:gd name="adj4" fmla="val 43750"/>
            </a:avLst>
          </a:prstGeom>
          <a:solidFill>
            <a:srgbClr val="FFFE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96E13D-CBAE-F542-BD39-A4BBC6EF21F4}"/>
              </a:ext>
            </a:extLst>
          </p:cNvPr>
          <p:cNvSpPr txBox="1"/>
          <p:nvPr/>
        </p:nvSpPr>
        <p:spPr>
          <a:xfrm>
            <a:off x="4878152" y="2526129"/>
            <a:ext cx="4200953" cy="521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</a:t>
            </a:r>
            <a:r>
              <a:rPr lang="en-CH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it commit –m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276C08-235C-E845-B4B6-382B9D5AD9B4}"/>
              </a:ext>
            </a:extLst>
          </p:cNvPr>
          <p:cNvSpPr txBox="1"/>
          <p:nvPr/>
        </p:nvSpPr>
        <p:spPr>
          <a:xfrm>
            <a:off x="2260157" y="2805135"/>
            <a:ext cx="2020990" cy="521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</a:t>
            </a:r>
            <a:r>
              <a:rPr lang="en-CH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it add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783A45-07CB-D44F-BF09-1C68FE2C18FF}"/>
              </a:ext>
            </a:extLst>
          </p:cNvPr>
          <p:cNvSpPr txBox="1"/>
          <p:nvPr/>
        </p:nvSpPr>
        <p:spPr>
          <a:xfrm>
            <a:off x="245227" y="3752525"/>
            <a:ext cx="4200953" cy="521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</a:t>
            </a:r>
            <a:r>
              <a:rPr lang="en-CH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it status </a:t>
            </a:r>
          </a:p>
        </p:txBody>
      </p:sp>
    </p:spTree>
    <p:extLst>
      <p:ext uri="{BB962C8B-B14F-4D97-AF65-F5344CB8AC3E}">
        <p14:creationId xmlns:p14="http://schemas.microsoft.com/office/powerpoint/2010/main" val="2276992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C8D40D6F-8BBF-4F44-A7B7-5BD7A3228A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FCB9F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510197-AB6B-F84D-A2F2-88E0F53026C9}"/>
              </a:ext>
            </a:extLst>
          </p:cNvPr>
          <p:cNvSpPr/>
          <p:nvPr/>
        </p:nvSpPr>
        <p:spPr>
          <a:xfrm>
            <a:off x="2225347" y="1080150"/>
            <a:ext cx="5813942" cy="4916155"/>
          </a:xfrm>
          <a:prstGeom prst="rect">
            <a:avLst/>
          </a:prstGeom>
          <a:solidFill>
            <a:srgbClr val="6FCB9F">
              <a:alpha val="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BD65A-F24A-A141-829C-5514515DD411}"/>
              </a:ext>
            </a:extLst>
          </p:cNvPr>
          <p:cNvSpPr/>
          <p:nvPr/>
        </p:nvSpPr>
        <p:spPr>
          <a:xfrm>
            <a:off x="217707" y="1481878"/>
            <a:ext cx="1877568" cy="771144"/>
          </a:xfrm>
          <a:prstGeom prst="rect">
            <a:avLst/>
          </a:prstGeom>
          <a:solidFill>
            <a:srgbClr val="6665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dirty="0">
                <a:latin typeface="Consolas" panose="020B0609020204030204" pitchFamily="49" charset="0"/>
                <a:cs typeface="Consolas" panose="020B0609020204030204" pitchFamily="49" charset="0"/>
              </a:rPr>
              <a:t>Untracked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071C1D-44B3-474E-89BD-9FC1291C0396}"/>
              </a:ext>
            </a:extLst>
          </p:cNvPr>
          <p:cNvSpPr/>
          <p:nvPr/>
        </p:nvSpPr>
        <p:spPr>
          <a:xfrm>
            <a:off x="2260157" y="1481878"/>
            <a:ext cx="1877568" cy="771144"/>
          </a:xfrm>
          <a:prstGeom prst="rect">
            <a:avLst/>
          </a:prstGeom>
          <a:solidFill>
            <a:srgbClr val="6FCB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dirty="0">
                <a:latin typeface="Consolas" panose="020B0609020204030204" pitchFamily="49" charset="0"/>
                <a:cs typeface="Consolas" panose="020B0609020204030204" pitchFamily="49" charset="0"/>
              </a:rPr>
              <a:t>Tracked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8F567A-6925-F94B-BE1A-45D66D4D5117}"/>
              </a:ext>
            </a:extLst>
          </p:cNvPr>
          <p:cNvSpPr/>
          <p:nvPr/>
        </p:nvSpPr>
        <p:spPr>
          <a:xfrm>
            <a:off x="4183023" y="1481878"/>
            <a:ext cx="1877568" cy="771142"/>
          </a:xfrm>
          <a:prstGeom prst="rect">
            <a:avLst/>
          </a:prstGeom>
          <a:solidFill>
            <a:srgbClr val="6FB4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dirty="0">
                <a:latin typeface="Consolas" panose="020B0609020204030204" pitchFamily="49" charset="0"/>
                <a:cs typeface="Consolas" panose="020B0609020204030204" pitchFamily="49" charset="0"/>
              </a:rPr>
              <a:t>Staged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A4A48B-A9D9-794A-B033-07D520376F37}"/>
              </a:ext>
            </a:extLst>
          </p:cNvPr>
          <p:cNvSpPr/>
          <p:nvPr/>
        </p:nvSpPr>
        <p:spPr>
          <a:xfrm>
            <a:off x="6115368" y="1481878"/>
            <a:ext cx="1877568" cy="771142"/>
          </a:xfrm>
          <a:prstGeom prst="rect">
            <a:avLst/>
          </a:prstGeom>
          <a:solidFill>
            <a:srgbClr val="6F97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dirty="0">
                <a:latin typeface="Consolas" panose="020B0609020204030204" pitchFamily="49" charset="0"/>
                <a:cs typeface="Consolas" panose="020B0609020204030204" pitchFamily="49" charset="0"/>
              </a:rPr>
              <a:t>Commited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00DAD4-B9B1-A649-A713-605AB4106594}"/>
              </a:ext>
            </a:extLst>
          </p:cNvPr>
          <p:cNvSpPr/>
          <p:nvPr/>
        </p:nvSpPr>
        <p:spPr>
          <a:xfrm>
            <a:off x="8140321" y="1481878"/>
            <a:ext cx="1877568" cy="771142"/>
          </a:xfrm>
          <a:prstGeom prst="rect">
            <a:avLst/>
          </a:prstGeom>
          <a:solidFill>
            <a:srgbClr val="F0B4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dirty="0">
                <a:latin typeface="Consolas" panose="020B0609020204030204" pitchFamily="49" charset="0"/>
                <a:cs typeface="Consolas" panose="020B0609020204030204" pitchFamily="49" charset="0"/>
              </a:rPr>
              <a:t>GitHub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53B877-B686-7446-BF54-6DD2D97A642B}"/>
              </a:ext>
            </a:extLst>
          </p:cNvPr>
          <p:cNvSpPr/>
          <p:nvPr/>
        </p:nvSpPr>
        <p:spPr>
          <a:xfrm>
            <a:off x="10165274" y="1481878"/>
            <a:ext cx="1877568" cy="7711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Remote Machine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C5D73D6-370B-8F41-83AB-459229ED0412}"/>
              </a:ext>
            </a:extLst>
          </p:cNvPr>
          <p:cNvSpPr/>
          <p:nvPr/>
        </p:nvSpPr>
        <p:spPr>
          <a:xfrm>
            <a:off x="1615730" y="3186751"/>
            <a:ext cx="3169668" cy="413273"/>
          </a:xfrm>
          <a:prstGeom prst="rightArrow">
            <a:avLst/>
          </a:prstGeom>
          <a:solidFill>
            <a:srgbClr val="FFFE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97F4BC08-4245-754E-B017-4995BA0B9014}"/>
              </a:ext>
            </a:extLst>
          </p:cNvPr>
          <p:cNvSpPr/>
          <p:nvPr/>
        </p:nvSpPr>
        <p:spPr>
          <a:xfrm>
            <a:off x="5616501" y="3159253"/>
            <a:ext cx="1087148" cy="436185"/>
          </a:xfrm>
          <a:prstGeom prst="rightArrow">
            <a:avLst/>
          </a:prstGeom>
          <a:solidFill>
            <a:srgbClr val="FFFE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3DD99230-B433-A244-959B-8E7FCBBE86AE}"/>
              </a:ext>
            </a:extLst>
          </p:cNvPr>
          <p:cNvSpPr/>
          <p:nvPr/>
        </p:nvSpPr>
        <p:spPr>
          <a:xfrm>
            <a:off x="7605849" y="3151058"/>
            <a:ext cx="1649196" cy="452574"/>
          </a:xfrm>
          <a:prstGeom prst="rightArrow">
            <a:avLst/>
          </a:prstGeom>
          <a:solidFill>
            <a:srgbClr val="FFFE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F569D06-DFF6-BC48-8008-BBCE12A53767}"/>
              </a:ext>
            </a:extLst>
          </p:cNvPr>
          <p:cNvSpPr/>
          <p:nvPr/>
        </p:nvSpPr>
        <p:spPr>
          <a:xfrm>
            <a:off x="4835171" y="3044656"/>
            <a:ext cx="703113" cy="6721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6C34B40-5035-2640-9FC3-5D0568AD451E}"/>
              </a:ext>
            </a:extLst>
          </p:cNvPr>
          <p:cNvSpPr/>
          <p:nvPr/>
        </p:nvSpPr>
        <p:spPr>
          <a:xfrm>
            <a:off x="6760351" y="3044656"/>
            <a:ext cx="703113" cy="6721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A4F1964-EFF1-AC41-88BE-50EC793126EB}"/>
              </a:ext>
            </a:extLst>
          </p:cNvPr>
          <p:cNvSpPr/>
          <p:nvPr/>
        </p:nvSpPr>
        <p:spPr>
          <a:xfrm>
            <a:off x="2959678" y="4870172"/>
            <a:ext cx="703113" cy="6721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FBFF9B2-D48C-1541-8798-BAAA8D092A98}"/>
              </a:ext>
            </a:extLst>
          </p:cNvPr>
          <p:cNvSpPr/>
          <p:nvPr/>
        </p:nvSpPr>
        <p:spPr>
          <a:xfrm>
            <a:off x="756808" y="3041270"/>
            <a:ext cx="703113" cy="6721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4" name="Bent Arrow 33">
            <a:extLst>
              <a:ext uri="{FF2B5EF4-FFF2-40B4-BE49-F238E27FC236}">
                <a16:creationId xmlns:a16="http://schemas.microsoft.com/office/drawing/2014/main" id="{04FBE99B-AF42-4E41-8552-670F3358E150}"/>
              </a:ext>
            </a:extLst>
          </p:cNvPr>
          <p:cNvSpPr/>
          <p:nvPr/>
        </p:nvSpPr>
        <p:spPr>
          <a:xfrm rot="10800000">
            <a:off x="3644619" y="4815682"/>
            <a:ext cx="3622455" cy="862488"/>
          </a:xfrm>
          <a:prstGeom prst="bentArrow">
            <a:avLst>
              <a:gd name="adj1" fmla="val 25000"/>
              <a:gd name="adj2" fmla="val 24240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35" name="Bent Arrow 34">
            <a:extLst>
              <a:ext uri="{FF2B5EF4-FFF2-40B4-BE49-F238E27FC236}">
                <a16:creationId xmlns:a16="http://schemas.microsoft.com/office/drawing/2014/main" id="{907543F1-573E-274D-8E70-7D27A093C3CD}"/>
              </a:ext>
            </a:extLst>
          </p:cNvPr>
          <p:cNvSpPr/>
          <p:nvPr/>
        </p:nvSpPr>
        <p:spPr>
          <a:xfrm rot="10800000">
            <a:off x="3662791" y="4348047"/>
            <a:ext cx="1660942" cy="862490"/>
          </a:xfrm>
          <a:prstGeom prst="bentArrow">
            <a:avLst>
              <a:gd name="adj1" fmla="val 25000"/>
              <a:gd name="adj2" fmla="val 23312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36" name="Bent Arrow 35">
            <a:extLst>
              <a:ext uri="{FF2B5EF4-FFF2-40B4-BE49-F238E27FC236}">
                <a16:creationId xmlns:a16="http://schemas.microsoft.com/office/drawing/2014/main" id="{D6E78D35-F886-D645-93EF-11D7578FB7CA}"/>
              </a:ext>
            </a:extLst>
          </p:cNvPr>
          <p:cNvSpPr/>
          <p:nvPr/>
        </p:nvSpPr>
        <p:spPr>
          <a:xfrm>
            <a:off x="2974233" y="3649153"/>
            <a:ext cx="1806710" cy="826594"/>
          </a:xfrm>
          <a:prstGeom prst="bentArrow">
            <a:avLst>
              <a:gd name="adj1" fmla="val 25000"/>
              <a:gd name="adj2" fmla="val 24240"/>
              <a:gd name="adj3" fmla="val 25000"/>
              <a:gd name="adj4" fmla="val 43750"/>
            </a:avLst>
          </a:prstGeom>
          <a:solidFill>
            <a:srgbClr val="FFFE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6E9EE50C-D6B8-1147-8ADC-C25C261558FB}"/>
              </a:ext>
            </a:extLst>
          </p:cNvPr>
          <p:cNvSpPr/>
          <p:nvPr/>
        </p:nvSpPr>
        <p:spPr>
          <a:xfrm>
            <a:off x="6842451" y="6368742"/>
            <a:ext cx="4909287" cy="4100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96E13D-CBAE-F542-BD39-A4BBC6EF21F4}"/>
              </a:ext>
            </a:extLst>
          </p:cNvPr>
          <p:cNvSpPr txBox="1"/>
          <p:nvPr/>
        </p:nvSpPr>
        <p:spPr>
          <a:xfrm>
            <a:off x="4878152" y="2526129"/>
            <a:ext cx="4200953" cy="521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</a:t>
            </a:r>
            <a:r>
              <a:rPr lang="en-CH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it commit –m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276C08-235C-E845-B4B6-382B9D5AD9B4}"/>
              </a:ext>
            </a:extLst>
          </p:cNvPr>
          <p:cNvSpPr txBox="1"/>
          <p:nvPr/>
        </p:nvSpPr>
        <p:spPr>
          <a:xfrm>
            <a:off x="2260157" y="2805135"/>
            <a:ext cx="2020990" cy="521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</a:t>
            </a:r>
            <a:r>
              <a:rPr lang="en-CH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it add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794072-D626-BD4B-B6FB-068F531B6BD7}"/>
              </a:ext>
            </a:extLst>
          </p:cNvPr>
          <p:cNvSpPr txBox="1"/>
          <p:nvPr/>
        </p:nvSpPr>
        <p:spPr>
          <a:xfrm>
            <a:off x="7520166" y="3677757"/>
            <a:ext cx="2020990" cy="521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</a:t>
            </a:r>
            <a:r>
              <a:rPr lang="en-CH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it push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783A45-07CB-D44F-BF09-1C68FE2C18FF}"/>
              </a:ext>
            </a:extLst>
          </p:cNvPr>
          <p:cNvSpPr txBox="1"/>
          <p:nvPr/>
        </p:nvSpPr>
        <p:spPr>
          <a:xfrm>
            <a:off x="245227" y="3752525"/>
            <a:ext cx="4200953" cy="521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</a:t>
            </a:r>
            <a:r>
              <a:rPr lang="en-CH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it status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0F3014-06DB-A24A-AD4B-44536580FD23}"/>
              </a:ext>
            </a:extLst>
          </p:cNvPr>
          <p:cNvSpPr txBox="1"/>
          <p:nvPr/>
        </p:nvSpPr>
        <p:spPr>
          <a:xfrm>
            <a:off x="8658649" y="5996305"/>
            <a:ext cx="2020990" cy="521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err="1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rsync</a:t>
            </a:r>
            <a:endParaRPr lang="en-CH" sz="2200" dirty="0">
              <a:solidFill>
                <a:srgbClr val="7030A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E4A234-3F26-F645-A93A-73140CBE45B4}"/>
              </a:ext>
            </a:extLst>
          </p:cNvPr>
          <p:cNvSpPr txBox="1"/>
          <p:nvPr/>
        </p:nvSpPr>
        <p:spPr>
          <a:xfrm>
            <a:off x="6906896" y="194255"/>
            <a:ext cx="5080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</a:t>
            </a:r>
            <a:r>
              <a:rPr lang="en-CH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it remote add origin &lt;url&gt;</a:t>
            </a:r>
          </a:p>
          <a:p>
            <a:r>
              <a:rPr lang="en-GB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</a:t>
            </a:r>
            <a:r>
              <a:rPr lang="en-CH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it push –u origin master</a:t>
            </a:r>
          </a:p>
        </p:txBody>
      </p:sp>
    </p:spTree>
    <p:extLst>
      <p:ext uri="{BB962C8B-B14F-4D97-AF65-F5344CB8AC3E}">
        <p14:creationId xmlns:p14="http://schemas.microsoft.com/office/powerpoint/2010/main" val="2885899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C8D40D6F-8BBF-4F44-A7B7-5BD7A3228A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FCB9F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510197-AB6B-F84D-A2F2-88E0F53026C9}"/>
              </a:ext>
            </a:extLst>
          </p:cNvPr>
          <p:cNvSpPr/>
          <p:nvPr/>
        </p:nvSpPr>
        <p:spPr>
          <a:xfrm>
            <a:off x="2225347" y="1080150"/>
            <a:ext cx="5813942" cy="4916155"/>
          </a:xfrm>
          <a:prstGeom prst="rect">
            <a:avLst/>
          </a:prstGeom>
          <a:solidFill>
            <a:srgbClr val="6FCB9F">
              <a:alpha val="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BD65A-F24A-A141-829C-5514515DD411}"/>
              </a:ext>
            </a:extLst>
          </p:cNvPr>
          <p:cNvSpPr/>
          <p:nvPr/>
        </p:nvSpPr>
        <p:spPr>
          <a:xfrm>
            <a:off x="217707" y="1481878"/>
            <a:ext cx="1877568" cy="771144"/>
          </a:xfrm>
          <a:prstGeom prst="rect">
            <a:avLst/>
          </a:prstGeom>
          <a:solidFill>
            <a:srgbClr val="6665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dirty="0">
                <a:latin typeface="Consolas" panose="020B0609020204030204" pitchFamily="49" charset="0"/>
                <a:cs typeface="Consolas" panose="020B0609020204030204" pitchFamily="49" charset="0"/>
              </a:rPr>
              <a:t>Untracked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071C1D-44B3-474E-89BD-9FC1291C0396}"/>
              </a:ext>
            </a:extLst>
          </p:cNvPr>
          <p:cNvSpPr/>
          <p:nvPr/>
        </p:nvSpPr>
        <p:spPr>
          <a:xfrm>
            <a:off x="2260157" y="1481878"/>
            <a:ext cx="1877568" cy="771144"/>
          </a:xfrm>
          <a:prstGeom prst="rect">
            <a:avLst/>
          </a:prstGeom>
          <a:solidFill>
            <a:srgbClr val="6FCB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dirty="0">
                <a:latin typeface="Consolas" panose="020B0609020204030204" pitchFamily="49" charset="0"/>
                <a:cs typeface="Consolas" panose="020B0609020204030204" pitchFamily="49" charset="0"/>
              </a:rPr>
              <a:t>Tracked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8F567A-6925-F94B-BE1A-45D66D4D5117}"/>
              </a:ext>
            </a:extLst>
          </p:cNvPr>
          <p:cNvSpPr/>
          <p:nvPr/>
        </p:nvSpPr>
        <p:spPr>
          <a:xfrm>
            <a:off x="4183023" y="1481878"/>
            <a:ext cx="1877568" cy="771142"/>
          </a:xfrm>
          <a:prstGeom prst="rect">
            <a:avLst/>
          </a:prstGeom>
          <a:solidFill>
            <a:srgbClr val="6FB4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dirty="0">
                <a:latin typeface="Consolas" panose="020B0609020204030204" pitchFamily="49" charset="0"/>
                <a:cs typeface="Consolas" panose="020B0609020204030204" pitchFamily="49" charset="0"/>
              </a:rPr>
              <a:t>Staged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A4A48B-A9D9-794A-B033-07D520376F37}"/>
              </a:ext>
            </a:extLst>
          </p:cNvPr>
          <p:cNvSpPr/>
          <p:nvPr/>
        </p:nvSpPr>
        <p:spPr>
          <a:xfrm>
            <a:off x="6115368" y="1481878"/>
            <a:ext cx="1877568" cy="771142"/>
          </a:xfrm>
          <a:prstGeom prst="rect">
            <a:avLst/>
          </a:prstGeom>
          <a:solidFill>
            <a:srgbClr val="6F97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dirty="0">
                <a:latin typeface="Consolas" panose="020B0609020204030204" pitchFamily="49" charset="0"/>
                <a:cs typeface="Consolas" panose="020B0609020204030204" pitchFamily="49" charset="0"/>
              </a:rPr>
              <a:t>Commited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00DAD4-B9B1-A649-A713-605AB4106594}"/>
              </a:ext>
            </a:extLst>
          </p:cNvPr>
          <p:cNvSpPr/>
          <p:nvPr/>
        </p:nvSpPr>
        <p:spPr>
          <a:xfrm>
            <a:off x="8140321" y="1481878"/>
            <a:ext cx="1877568" cy="771142"/>
          </a:xfrm>
          <a:prstGeom prst="rect">
            <a:avLst/>
          </a:prstGeom>
          <a:solidFill>
            <a:srgbClr val="F0B4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dirty="0">
                <a:latin typeface="Consolas" panose="020B0609020204030204" pitchFamily="49" charset="0"/>
                <a:cs typeface="Consolas" panose="020B0609020204030204" pitchFamily="49" charset="0"/>
              </a:rPr>
              <a:t>GitHub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53B877-B686-7446-BF54-6DD2D97A642B}"/>
              </a:ext>
            </a:extLst>
          </p:cNvPr>
          <p:cNvSpPr/>
          <p:nvPr/>
        </p:nvSpPr>
        <p:spPr>
          <a:xfrm>
            <a:off x="10165274" y="1481878"/>
            <a:ext cx="1877568" cy="7711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Remote Machine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C5D73D6-370B-8F41-83AB-459229ED0412}"/>
              </a:ext>
            </a:extLst>
          </p:cNvPr>
          <p:cNvSpPr/>
          <p:nvPr/>
        </p:nvSpPr>
        <p:spPr>
          <a:xfrm>
            <a:off x="1615730" y="3186751"/>
            <a:ext cx="3169668" cy="413273"/>
          </a:xfrm>
          <a:prstGeom prst="rightArrow">
            <a:avLst/>
          </a:prstGeom>
          <a:solidFill>
            <a:srgbClr val="FFFE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97F4BC08-4245-754E-B017-4995BA0B9014}"/>
              </a:ext>
            </a:extLst>
          </p:cNvPr>
          <p:cNvSpPr/>
          <p:nvPr/>
        </p:nvSpPr>
        <p:spPr>
          <a:xfrm>
            <a:off x="5616501" y="3159253"/>
            <a:ext cx="1087148" cy="436185"/>
          </a:xfrm>
          <a:prstGeom prst="rightArrow">
            <a:avLst/>
          </a:prstGeom>
          <a:solidFill>
            <a:srgbClr val="FFFE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3DD99230-B433-A244-959B-8E7FCBBE86AE}"/>
              </a:ext>
            </a:extLst>
          </p:cNvPr>
          <p:cNvSpPr/>
          <p:nvPr/>
        </p:nvSpPr>
        <p:spPr>
          <a:xfrm>
            <a:off x="7605849" y="3151058"/>
            <a:ext cx="1649196" cy="452574"/>
          </a:xfrm>
          <a:prstGeom prst="rightArrow">
            <a:avLst/>
          </a:prstGeom>
          <a:solidFill>
            <a:srgbClr val="FFFE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F569D06-DFF6-BC48-8008-BBCE12A53767}"/>
              </a:ext>
            </a:extLst>
          </p:cNvPr>
          <p:cNvSpPr/>
          <p:nvPr/>
        </p:nvSpPr>
        <p:spPr>
          <a:xfrm>
            <a:off x="4835171" y="3044656"/>
            <a:ext cx="703113" cy="6721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6C34B40-5035-2640-9FC3-5D0568AD451E}"/>
              </a:ext>
            </a:extLst>
          </p:cNvPr>
          <p:cNvSpPr/>
          <p:nvPr/>
        </p:nvSpPr>
        <p:spPr>
          <a:xfrm>
            <a:off x="6760351" y="3044656"/>
            <a:ext cx="703113" cy="6721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A4F1964-EFF1-AC41-88BE-50EC793126EB}"/>
              </a:ext>
            </a:extLst>
          </p:cNvPr>
          <p:cNvSpPr/>
          <p:nvPr/>
        </p:nvSpPr>
        <p:spPr>
          <a:xfrm>
            <a:off x="2959678" y="4870172"/>
            <a:ext cx="703113" cy="6721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FBFF9B2-D48C-1541-8798-BAAA8D092A98}"/>
              </a:ext>
            </a:extLst>
          </p:cNvPr>
          <p:cNvSpPr/>
          <p:nvPr/>
        </p:nvSpPr>
        <p:spPr>
          <a:xfrm>
            <a:off x="756808" y="3041270"/>
            <a:ext cx="703113" cy="6721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4" name="Bent Arrow 33">
            <a:extLst>
              <a:ext uri="{FF2B5EF4-FFF2-40B4-BE49-F238E27FC236}">
                <a16:creationId xmlns:a16="http://schemas.microsoft.com/office/drawing/2014/main" id="{04FBE99B-AF42-4E41-8552-670F3358E150}"/>
              </a:ext>
            </a:extLst>
          </p:cNvPr>
          <p:cNvSpPr/>
          <p:nvPr/>
        </p:nvSpPr>
        <p:spPr>
          <a:xfrm rot="10800000">
            <a:off x="3644619" y="4815682"/>
            <a:ext cx="3622455" cy="862488"/>
          </a:xfrm>
          <a:prstGeom prst="bentArrow">
            <a:avLst>
              <a:gd name="adj1" fmla="val 25000"/>
              <a:gd name="adj2" fmla="val 24240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35" name="Bent Arrow 34">
            <a:extLst>
              <a:ext uri="{FF2B5EF4-FFF2-40B4-BE49-F238E27FC236}">
                <a16:creationId xmlns:a16="http://schemas.microsoft.com/office/drawing/2014/main" id="{907543F1-573E-274D-8E70-7D27A093C3CD}"/>
              </a:ext>
            </a:extLst>
          </p:cNvPr>
          <p:cNvSpPr/>
          <p:nvPr/>
        </p:nvSpPr>
        <p:spPr>
          <a:xfrm rot="10800000">
            <a:off x="3662791" y="4348047"/>
            <a:ext cx="1660942" cy="862490"/>
          </a:xfrm>
          <a:prstGeom prst="bentArrow">
            <a:avLst>
              <a:gd name="adj1" fmla="val 25000"/>
              <a:gd name="adj2" fmla="val 23312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36" name="Bent Arrow 35">
            <a:extLst>
              <a:ext uri="{FF2B5EF4-FFF2-40B4-BE49-F238E27FC236}">
                <a16:creationId xmlns:a16="http://schemas.microsoft.com/office/drawing/2014/main" id="{D6E78D35-F886-D645-93EF-11D7578FB7CA}"/>
              </a:ext>
            </a:extLst>
          </p:cNvPr>
          <p:cNvSpPr/>
          <p:nvPr/>
        </p:nvSpPr>
        <p:spPr>
          <a:xfrm>
            <a:off x="2974233" y="3649153"/>
            <a:ext cx="1806710" cy="826594"/>
          </a:xfrm>
          <a:prstGeom prst="bentArrow">
            <a:avLst>
              <a:gd name="adj1" fmla="val 25000"/>
              <a:gd name="adj2" fmla="val 24240"/>
              <a:gd name="adj3" fmla="val 25000"/>
              <a:gd name="adj4" fmla="val 43750"/>
            </a:avLst>
          </a:prstGeom>
          <a:solidFill>
            <a:srgbClr val="FFFE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6E9EE50C-D6B8-1147-8ADC-C25C261558FB}"/>
              </a:ext>
            </a:extLst>
          </p:cNvPr>
          <p:cNvSpPr/>
          <p:nvPr/>
        </p:nvSpPr>
        <p:spPr>
          <a:xfrm>
            <a:off x="6842451" y="6368742"/>
            <a:ext cx="4909287" cy="4100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96E13D-CBAE-F542-BD39-A4BBC6EF21F4}"/>
              </a:ext>
            </a:extLst>
          </p:cNvPr>
          <p:cNvSpPr txBox="1"/>
          <p:nvPr/>
        </p:nvSpPr>
        <p:spPr>
          <a:xfrm>
            <a:off x="4878152" y="2526129"/>
            <a:ext cx="4200953" cy="521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</a:t>
            </a:r>
            <a:r>
              <a:rPr lang="en-CH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it commit –m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276C08-235C-E845-B4B6-382B9D5AD9B4}"/>
              </a:ext>
            </a:extLst>
          </p:cNvPr>
          <p:cNvSpPr txBox="1"/>
          <p:nvPr/>
        </p:nvSpPr>
        <p:spPr>
          <a:xfrm>
            <a:off x="2260157" y="2805135"/>
            <a:ext cx="2020990" cy="521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</a:t>
            </a:r>
            <a:r>
              <a:rPr lang="en-CH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it add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794072-D626-BD4B-B6FB-068F531B6BD7}"/>
              </a:ext>
            </a:extLst>
          </p:cNvPr>
          <p:cNvSpPr txBox="1"/>
          <p:nvPr/>
        </p:nvSpPr>
        <p:spPr>
          <a:xfrm>
            <a:off x="7520166" y="3677757"/>
            <a:ext cx="2020990" cy="521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</a:t>
            </a:r>
            <a:r>
              <a:rPr lang="en-CH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it push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783A45-07CB-D44F-BF09-1C68FE2C18FF}"/>
              </a:ext>
            </a:extLst>
          </p:cNvPr>
          <p:cNvSpPr txBox="1"/>
          <p:nvPr/>
        </p:nvSpPr>
        <p:spPr>
          <a:xfrm>
            <a:off x="245227" y="3752525"/>
            <a:ext cx="4200953" cy="521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</a:t>
            </a:r>
            <a:r>
              <a:rPr lang="en-CH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it status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0F3014-06DB-A24A-AD4B-44536580FD23}"/>
              </a:ext>
            </a:extLst>
          </p:cNvPr>
          <p:cNvSpPr txBox="1"/>
          <p:nvPr/>
        </p:nvSpPr>
        <p:spPr>
          <a:xfrm>
            <a:off x="8658649" y="5996305"/>
            <a:ext cx="2020990" cy="521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err="1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rsync</a:t>
            </a:r>
            <a:endParaRPr lang="en-CH" sz="2200" dirty="0">
              <a:solidFill>
                <a:srgbClr val="7030A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916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C8D40D6F-8BBF-4F44-A7B7-5BD7A3228A0A}"/>
              </a:ext>
            </a:extLst>
          </p:cNvPr>
          <p:cNvSpPr/>
          <p:nvPr/>
        </p:nvSpPr>
        <p:spPr>
          <a:xfrm>
            <a:off x="0" y="26126"/>
            <a:ext cx="12192000" cy="6858000"/>
          </a:xfrm>
          <a:prstGeom prst="rect">
            <a:avLst/>
          </a:prstGeom>
          <a:solidFill>
            <a:srgbClr val="6FCB9F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510197-AB6B-F84D-A2F2-88E0F53026C9}"/>
              </a:ext>
            </a:extLst>
          </p:cNvPr>
          <p:cNvSpPr/>
          <p:nvPr/>
        </p:nvSpPr>
        <p:spPr>
          <a:xfrm>
            <a:off x="2225347" y="1119339"/>
            <a:ext cx="5813942" cy="4916155"/>
          </a:xfrm>
          <a:prstGeom prst="rect">
            <a:avLst/>
          </a:prstGeom>
          <a:solidFill>
            <a:srgbClr val="6FCB9F">
              <a:alpha val="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BD65A-F24A-A141-829C-5514515DD411}"/>
              </a:ext>
            </a:extLst>
          </p:cNvPr>
          <p:cNvSpPr/>
          <p:nvPr/>
        </p:nvSpPr>
        <p:spPr>
          <a:xfrm>
            <a:off x="217707" y="1481878"/>
            <a:ext cx="1877568" cy="771144"/>
          </a:xfrm>
          <a:prstGeom prst="rect">
            <a:avLst/>
          </a:prstGeom>
          <a:solidFill>
            <a:srgbClr val="6665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dirty="0">
                <a:latin typeface="Consolas" panose="020B0609020204030204" pitchFamily="49" charset="0"/>
                <a:cs typeface="Consolas" panose="020B0609020204030204" pitchFamily="49" charset="0"/>
              </a:rPr>
              <a:t>Untracked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071C1D-44B3-474E-89BD-9FC1291C0396}"/>
              </a:ext>
            </a:extLst>
          </p:cNvPr>
          <p:cNvSpPr/>
          <p:nvPr/>
        </p:nvSpPr>
        <p:spPr>
          <a:xfrm>
            <a:off x="2260157" y="1481878"/>
            <a:ext cx="1877568" cy="771144"/>
          </a:xfrm>
          <a:prstGeom prst="rect">
            <a:avLst/>
          </a:prstGeom>
          <a:solidFill>
            <a:srgbClr val="6FCB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dirty="0">
                <a:latin typeface="Consolas" panose="020B0609020204030204" pitchFamily="49" charset="0"/>
                <a:cs typeface="Consolas" panose="020B0609020204030204" pitchFamily="49" charset="0"/>
              </a:rPr>
              <a:t>Tracked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8F567A-6925-F94B-BE1A-45D66D4D5117}"/>
              </a:ext>
            </a:extLst>
          </p:cNvPr>
          <p:cNvSpPr/>
          <p:nvPr/>
        </p:nvSpPr>
        <p:spPr>
          <a:xfrm>
            <a:off x="4183023" y="1481878"/>
            <a:ext cx="1877568" cy="771142"/>
          </a:xfrm>
          <a:prstGeom prst="rect">
            <a:avLst/>
          </a:prstGeom>
          <a:solidFill>
            <a:srgbClr val="6FB4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dirty="0">
                <a:latin typeface="Consolas" panose="020B0609020204030204" pitchFamily="49" charset="0"/>
                <a:cs typeface="Consolas" panose="020B0609020204030204" pitchFamily="49" charset="0"/>
              </a:rPr>
              <a:t>Staged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A4A48B-A9D9-794A-B033-07D520376F37}"/>
              </a:ext>
            </a:extLst>
          </p:cNvPr>
          <p:cNvSpPr/>
          <p:nvPr/>
        </p:nvSpPr>
        <p:spPr>
          <a:xfrm>
            <a:off x="6115368" y="1481878"/>
            <a:ext cx="1877568" cy="771142"/>
          </a:xfrm>
          <a:prstGeom prst="rect">
            <a:avLst/>
          </a:prstGeom>
          <a:solidFill>
            <a:srgbClr val="6F97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dirty="0">
                <a:latin typeface="Consolas" panose="020B0609020204030204" pitchFamily="49" charset="0"/>
                <a:cs typeface="Consolas" panose="020B0609020204030204" pitchFamily="49" charset="0"/>
              </a:rPr>
              <a:t>Commited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00DAD4-B9B1-A649-A713-605AB4106594}"/>
              </a:ext>
            </a:extLst>
          </p:cNvPr>
          <p:cNvSpPr/>
          <p:nvPr/>
        </p:nvSpPr>
        <p:spPr>
          <a:xfrm>
            <a:off x="8140321" y="1481878"/>
            <a:ext cx="1877568" cy="771142"/>
          </a:xfrm>
          <a:prstGeom prst="rect">
            <a:avLst/>
          </a:prstGeom>
          <a:solidFill>
            <a:srgbClr val="F0B4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dirty="0">
                <a:latin typeface="Consolas" panose="020B0609020204030204" pitchFamily="49" charset="0"/>
                <a:cs typeface="Consolas" panose="020B0609020204030204" pitchFamily="49" charset="0"/>
              </a:rPr>
              <a:t>GitHub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53B877-B686-7446-BF54-6DD2D97A642B}"/>
              </a:ext>
            </a:extLst>
          </p:cNvPr>
          <p:cNvSpPr/>
          <p:nvPr/>
        </p:nvSpPr>
        <p:spPr>
          <a:xfrm>
            <a:off x="10165274" y="1481878"/>
            <a:ext cx="1877568" cy="7711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Remote Machine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C5D73D6-370B-8F41-83AB-459229ED0412}"/>
              </a:ext>
            </a:extLst>
          </p:cNvPr>
          <p:cNvSpPr/>
          <p:nvPr/>
        </p:nvSpPr>
        <p:spPr>
          <a:xfrm>
            <a:off x="1615730" y="3186751"/>
            <a:ext cx="2830450" cy="413273"/>
          </a:xfrm>
          <a:prstGeom prst="rightArrow">
            <a:avLst/>
          </a:prstGeom>
          <a:solidFill>
            <a:srgbClr val="FFFE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97F4BC08-4245-754E-B017-4995BA0B9014}"/>
              </a:ext>
            </a:extLst>
          </p:cNvPr>
          <p:cNvSpPr/>
          <p:nvPr/>
        </p:nvSpPr>
        <p:spPr>
          <a:xfrm>
            <a:off x="5900805" y="3159253"/>
            <a:ext cx="709043" cy="436185"/>
          </a:xfrm>
          <a:prstGeom prst="rightArrow">
            <a:avLst/>
          </a:prstGeom>
          <a:solidFill>
            <a:srgbClr val="FFFE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3DD99230-B433-A244-959B-8E7FCBBE86AE}"/>
              </a:ext>
            </a:extLst>
          </p:cNvPr>
          <p:cNvSpPr/>
          <p:nvPr/>
        </p:nvSpPr>
        <p:spPr>
          <a:xfrm>
            <a:off x="7985573" y="3151058"/>
            <a:ext cx="1269471" cy="452574"/>
          </a:xfrm>
          <a:prstGeom prst="rightArrow">
            <a:avLst/>
          </a:prstGeom>
          <a:solidFill>
            <a:srgbClr val="FFFE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4" name="Bent Arrow 33">
            <a:extLst>
              <a:ext uri="{FF2B5EF4-FFF2-40B4-BE49-F238E27FC236}">
                <a16:creationId xmlns:a16="http://schemas.microsoft.com/office/drawing/2014/main" id="{04FBE99B-AF42-4E41-8552-670F3358E150}"/>
              </a:ext>
            </a:extLst>
          </p:cNvPr>
          <p:cNvSpPr/>
          <p:nvPr/>
        </p:nvSpPr>
        <p:spPr>
          <a:xfrm rot="10800000">
            <a:off x="3644619" y="4815682"/>
            <a:ext cx="3622455" cy="862488"/>
          </a:xfrm>
          <a:prstGeom prst="bentArrow">
            <a:avLst>
              <a:gd name="adj1" fmla="val 25000"/>
              <a:gd name="adj2" fmla="val 24240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35" name="Bent Arrow 34">
            <a:extLst>
              <a:ext uri="{FF2B5EF4-FFF2-40B4-BE49-F238E27FC236}">
                <a16:creationId xmlns:a16="http://schemas.microsoft.com/office/drawing/2014/main" id="{907543F1-573E-274D-8E70-7D27A093C3CD}"/>
              </a:ext>
            </a:extLst>
          </p:cNvPr>
          <p:cNvSpPr/>
          <p:nvPr/>
        </p:nvSpPr>
        <p:spPr>
          <a:xfrm rot="10800000">
            <a:off x="3662791" y="4348047"/>
            <a:ext cx="1660942" cy="862490"/>
          </a:xfrm>
          <a:prstGeom prst="bentArrow">
            <a:avLst>
              <a:gd name="adj1" fmla="val 25000"/>
              <a:gd name="adj2" fmla="val 23312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36" name="Bent Arrow 35">
            <a:extLst>
              <a:ext uri="{FF2B5EF4-FFF2-40B4-BE49-F238E27FC236}">
                <a16:creationId xmlns:a16="http://schemas.microsoft.com/office/drawing/2014/main" id="{D6E78D35-F886-D645-93EF-11D7578FB7CA}"/>
              </a:ext>
            </a:extLst>
          </p:cNvPr>
          <p:cNvSpPr/>
          <p:nvPr/>
        </p:nvSpPr>
        <p:spPr>
          <a:xfrm>
            <a:off x="2974233" y="3649153"/>
            <a:ext cx="1806710" cy="826594"/>
          </a:xfrm>
          <a:prstGeom prst="bentArrow">
            <a:avLst>
              <a:gd name="adj1" fmla="val 25000"/>
              <a:gd name="adj2" fmla="val 24240"/>
              <a:gd name="adj3" fmla="val 25000"/>
              <a:gd name="adj4" fmla="val 43750"/>
            </a:avLst>
          </a:prstGeom>
          <a:solidFill>
            <a:srgbClr val="FFFE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6E9EE50C-D6B8-1147-8ADC-C25C261558FB}"/>
              </a:ext>
            </a:extLst>
          </p:cNvPr>
          <p:cNvSpPr/>
          <p:nvPr/>
        </p:nvSpPr>
        <p:spPr>
          <a:xfrm>
            <a:off x="6842451" y="6368742"/>
            <a:ext cx="4909287" cy="4100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96E13D-CBAE-F542-BD39-A4BBC6EF21F4}"/>
              </a:ext>
            </a:extLst>
          </p:cNvPr>
          <p:cNvSpPr txBox="1"/>
          <p:nvPr/>
        </p:nvSpPr>
        <p:spPr>
          <a:xfrm>
            <a:off x="4878152" y="2526129"/>
            <a:ext cx="4200953" cy="521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</a:t>
            </a:r>
            <a:r>
              <a:rPr lang="en-CH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it commit –m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276C08-235C-E845-B4B6-382B9D5AD9B4}"/>
              </a:ext>
            </a:extLst>
          </p:cNvPr>
          <p:cNvSpPr txBox="1"/>
          <p:nvPr/>
        </p:nvSpPr>
        <p:spPr>
          <a:xfrm>
            <a:off x="2260157" y="2805135"/>
            <a:ext cx="2020990" cy="521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</a:t>
            </a:r>
            <a:r>
              <a:rPr lang="en-CH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it add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794072-D626-BD4B-B6FB-068F531B6BD7}"/>
              </a:ext>
            </a:extLst>
          </p:cNvPr>
          <p:cNvSpPr txBox="1"/>
          <p:nvPr/>
        </p:nvSpPr>
        <p:spPr>
          <a:xfrm>
            <a:off x="7520166" y="3677757"/>
            <a:ext cx="2020990" cy="521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</a:t>
            </a:r>
            <a:r>
              <a:rPr lang="en-CH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it push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783A45-07CB-D44F-BF09-1C68FE2C18FF}"/>
              </a:ext>
            </a:extLst>
          </p:cNvPr>
          <p:cNvSpPr txBox="1"/>
          <p:nvPr/>
        </p:nvSpPr>
        <p:spPr>
          <a:xfrm>
            <a:off x="106024" y="3847006"/>
            <a:ext cx="18775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</a:t>
            </a:r>
            <a:r>
              <a:rPr lang="en-CH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it status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0F3014-06DB-A24A-AD4B-44536580FD23}"/>
              </a:ext>
            </a:extLst>
          </p:cNvPr>
          <p:cNvSpPr txBox="1"/>
          <p:nvPr/>
        </p:nvSpPr>
        <p:spPr>
          <a:xfrm>
            <a:off x="8658649" y="5996305"/>
            <a:ext cx="2020990" cy="521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err="1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rsync</a:t>
            </a:r>
            <a:endParaRPr lang="en-CH" sz="2200" dirty="0">
              <a:solidFill>
                <a:srgbClr val="7030A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C48BCA-6FB5-C142-864F-A96F5029927C}"/>
              </a:ext>
            </a:extLst>
          </p:cNvPr>
          <p:cNvSpPr txBox="1"/>
          <p:nvPr/>
        </p:nvSpPr>
        <p:spPr>
          <a:xfrm>
            <a:off x="245227" y="3177184"/>
            <a:ext cx="1269471" cy="430887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CH" sz="2200" dirty="0">
                <a:latin typeface="Consolas" panose="020B0609020204030204" pitchFamily="49" charset="0"/>
                <a:cs typeface="Consolas" panose="020B0609020204030204" pitchFamily="49" charset="0"/>
              </a:rPr>
              <a:t>ile.py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1F7886-D063-1948-B7FF-895BD9149E40}"/>
              </a:ext>
            </a:extLst>
          </p:cNvPr>
          <p:cNvSpPr txBox="1"/>
          <p:nvPr/>
        </p:nvSpPr>
        <p:spPr>
          <a:xfrm>
            <a:off x="4525694" y="3171994"/>
            <a:ext cx="1269471" cy="430887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CH" sz="2200" dirty="0">
                <a:latin typeface="Consolas" panose="020B0609020204030204" pitchFamily="49" charset="0"/>
                <a:cs typeface="Consolas" panose="020B0609020204030204" pitchFamily="49" charset="0"/>
              </a:rPr>
              <a:t>ile.py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D718F5-22F6-514A-9DB1-F78A8CB5BCDC}"/>
              </a:ext>
            </a:extLst>
          </p:cNvPr>
          <p:cNvSpPr txBox="1"/>
          <p:nvPr/>
        </p:nvSpPr>
        <p:spPr>
          <a:xfrm>
            <a:off x="2310111" y="4704214"/>
            <a:ext cx="1269471" cy="430887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CH" sz="2200" dirty="0">
                <a:latin typeface="Consolas" panose="020B0609020204030204" pitchFamily="49" charset="0"/>
                <a:cs typeface="Consolas" panose="020B0609020204030204" pitchFamily="49" charset="0"/>
              </a:rPr>
              <a:t>ile.py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B19C3C-8762-5640-91C1-C50670859898}"/>
              </a:ext>
            </a:extLst>
          </p:cNvPr>
          <p:cNvSpPr txBox="1"/>
          <p:nvPr/>
        </p:nvSpPr>
        <p:spPr>
          <a:xfrm>
            <a:off x="6676770" y="3146757"/>
            <a:ext cx="1269471" cy="43088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CH" sz="2200" dirty="0">
                <a:latin typeface="Consolas" panose="020B0609020204030204" pitchFamily="49" charset="0"/>
                <a:cs typeface="Consolas" panose="020B0609020204030204" pitchFamily="49" charset="0"/>
              </a:rPr>
              <a:t>ile.py</a:t>
            </a:r>
          </a:p>
        </p:txBody>
      </p:sp>
    </p:spTree>
    <p:extLst>
      <p:ext uri="{BB962C8B-B14F-4D97-AF65-F5344CB8AC3E}">
        <p14:creationId xmlns:p14="http://schemas.microsoft.com/office/powerpoint/2010/main" val="2030076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AB5B6-613B-8646-BF64-58FCCE48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HEAD origin master, undoing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AAC72-6EC3-3849-8F41-74FDF4347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CH" dirty="0"/>
              <a:t>ook back to missing curiculum lecture</a:t>
            </a:r>
          </a:p>
        </p:txBody>
      </p:sp>
    </p:spTree>
    <p:extLst>
      <p:ext uri="{BB962C8B-B14F-4D97-AF65-F5344CB8AC3E}">
        <p14:creationId xmlns:p14="http://schemas.microsoft.com/office/powerpoint/2010/main" val="1327513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A841-525A-EC40-80E5-FA8F9FAC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</a:t>
            </a:r>
            <a:r>
              <a:rPr lang="en-CH" dirty="0"/>
              <a:t>it log git diff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BE8D9-0F79-E246-AD27-C8077A63D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log </a:t>
            </a:r>
            <a:r>
              <a:rPr lang="en-GB" b="1" dirty="0"/>
              <a:t>--</a:t>
            </a:r>
            <a:r>
              <a:rPr lang="en-GB" b="1" dirty="0" err="1"/>
              <a:t>oneline</a:t>
            </a:r>
            <a:r>
              <a:rPr lang="en-GB" dirty="0"/>
              <a:t> </a:t>
            </a:r>
            <a:r>
              <a:rPr lang="en-GB" b="1" dirty="0"/>
              <a:t>--graph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123208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781C-7677-984C-B696-96BC95B2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</a:t>
            </a:r>
            <a:r>
              <a:rPr lang="en-CH" dirty="0"/>
              <a:t>it push/git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6BEEF-2869-F84F-BD78-25ABE74E0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https://onlywei.github.io/explain-git-with-d3/#push</a:t>
            </a:r>
            <a:endParaRPr lang="en-GB" dirty="0"/>
          </a:p>
          <a:p>
            <a:endParaRPr lang="en-GB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128059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F560-8AD8-7C4F-8101-84C86884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54EF-6D82-AA40-9692-4A88691BD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90689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8DC51-63A6-DB44-B849-A5D3C5F9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9FF26-5225-1245-8DD7-08BBC51BE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Be comfortable with using git for basic version control</a:t>
            </a:r>
          </a:p>
          <a:p>
            <a:endParaRPr lang="en-CH" dirty="0"/>
          </a:p>
          <a:p>
            <a:r>
              <a:rPr lang="en-CH" dirty="0"/>
              <a:t>Learn about using branching for collaboration and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3858695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82BC5-91B0-214C-8B94-F9C6F4479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.gitignore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E2BAA-D5DB-BC4D-A527-0E5CF1E4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78725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2274-9C1A-CE4D-BF04-DB5EF703D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" y="33264"/>
            <a:ext cx="10515600" cy="1325563"/>
          </a:xfrm>
        </p:spPr>
        <p:txBody>
          <a:bodyPr/>
          <a:lstStyle/>
          <a:p>
            <a:r>
              <a:rPr lang="en-CH" dirty="0"/>
              <a:t>Branching: Why?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C4D236-B2B3-C847-A916-F6A94E2AE3CA}"/>
              </a:ext>
            </a:extLst>
          </p:cNvPr>
          <p:cNvCxnSpPr>
            <a:cxnSpLocks/>
          </p:cNvCxnSpPr>
          <p:nvPr/>
        </p:nvCxnSpPr>
        <p:spPr>
          <a:xfrm>
            <a:off x="2052084" y="3429000"/>
            <a:ext cx="87505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7E1F11D6-AF45-4C47-B753-9FB42D3943CB}"/>
              </a:ext>
            </a:extLst>
          </p:cNvPr>
          <p:cNvCxnSpPr>
            <a:cxnSpLocks/>
          </p:cNvCxnSpPr>
          <p:nvPr/>
        </p:nvCxnSpPr>
        <p:spPr>
          <a:xfrm>
            <a:off x="3572538" y="3429000"/>
            <a:ext cx="1441434" cy="1270589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506B6B-AC73-274F-AF0F-71B94318876E}"/>
              </a:ext>
            </a:extLst>
          </p:cNvPr>
          <p:cNvCxnSpPr>
            <a:cxnSpLocks/>
          </p:cNvCxnSpPr>
          <p:nvPr/>
        </p:nvCxnSpPr>
        <p:spPr>
          <a:xfrm flipV="1">
            <a:off x="5013972" y="4699590"/>
            <a:ext cx="3141198" cy="106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EA421CEB-0FDA-2746-A94F-000AAD519532}"/>
              </a:ext>
            </a:extLst>
          </p:cNvPr>
          <p:cNvCxnSpPr>
            <a:cxnSpLocks/>
          </p:cNvCxnSpPr>
          <p:nvPr/>
        </p:nvCxnSpPr>
        <p:spPr>
          <a:xfrm flipV="1">
            <a:off x="8161667" y="3429000"/>
            <a:ext cx="1662817" cy="1281225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111E261-3561-AB4B-B610-B0E49E3FDD04}"/>
              </a:ext>
            </a:extLst>
          </p:cNvPr>
          <p:cNvSpPr/>
          <p:nvPr/>
        </p:nvSpPr>
        <p:spPr>
          <a:xfrm>
            <a:off x="2604295" y="3082598"/>
            <a:ext cx="703113" cy="6721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5255C-D517-F84B-AEB7-EA170D8B25A6}"/>
              </a:ext>
            </a:extLst>
          </p:cNvPr>
          <p:cNvSpPr/>
          <p:nvPr/>
        </p:nvSpPr>
        <p:spPr>
          <a:xfrm>
            <a:off x="5251207" y="4363514"/>
            <a:ext cx="703113" cy="6721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AFB3D3-226E-4949-875C-4D1DBA344170}"/>
              </a:ext>
            </a:extLst>
          </p:cNvPr>
          <p:cNvSpPr/>
          <p:nvPr/>
        </p:nvSpPr>
        <p:spPr>
          <a:xfrm>
            <a:off x="6220947" y="4363515"/>
            <a:ext cx="703113" cy="6721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rgbClr val="FF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B15A57-DB7D-C34A-B21A-1923F3913BBB}"/>
              </a:ext>
            </a:extLst>
          </p:cNvPr>
          <p:cNvSpPr/>
          <p:nvPr/>
        </p:nvSpPr>
        <p:spPr>
          <a:xfrm>
            <a:off x="7134893" y="4363514"/>
            <a:ext cx="703113" cy="6721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ED8EE26-FCC0-1148-958E-B00E4DE4C56C}"/>
              </a:ext>
            </a:extLst>
          </p:cNvPr>
          <p:cNvSpPr/>
          <p:nvPr/>
        </p:nvSpPr>
        <p:spPr>
          <a:xfrm>
            <a:off x="9908950" y="3057165"/>
            <a:ext cx="703113" cy="6721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112CDC-0AE9-CA46-ADEE-6CF666733926}"/>
              </a:ext>
            </a:extLst>
          </p:cNvPr>
          <p:cNvSpPr txBox="1"/>
          <p:nvPr/>
        </p:nvSpPr>
        <p:spPr>
          <a:xfrm>
            <a:off x="1626781" y="1600858"/>
            <a:ext cx="2658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I have a working copy of a data analysis pipeline on my master branch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F1C6D0-57BC-2A48-B3C0-47FD290F6BDF}"/>
              </a:ext>
            </a:extLst>
          </p:cNvPr>
          <p:cNvSpPr txBox="1"/>
          <p:nvPr/>
        </p:nvSpPr>
        <p:spPr>
          <a:xfrm>
            <a:off x="2052084" y="2685924"/>
            <a:ext cx="236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Lucida Console" panose="020B0609040504020204" pitchFamily="49" charset="0"/>
                <a:cs typeface="Consolas" panose="020B0609020204030204" pitchFamily="49" charset="0"/>
              </a:rPr>
              <a:t>master</a:t>
            </a:r>
            <a:r>
              <a:rPr lang="en-GB" dirty="0">
                <a:latin typeface="Lucida Console" panose="020B0609040504020204" pitchFamily="49" charset="0"/>
                <a:cs typeface="Consolas" panose="020B0609020204030204" pitchFamily="49" charset="0"/>
              </a:rPr>
              <a:t> branch</a:t>
            </a:r>
            <a:endParaRPr lang="en-CH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BE8AC0-25F0-E247-97C1-491C49EB2403}"/>
              </a:ext>
            </a:extLst>
          </p:cNvPr>
          <p:cNvSpPr txBox="1"/>
          <p:nvPr/>
        </p:nvSpPr>
        <p:spPr>
          <a:xfrm>
            <a:off x="1522751" y="4329698"/>
            <a:ext cx="2658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I want to add new functionality to the pipeline. To make sure I don’t break anything, I make a new branch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F25ACC-0193-9442-BD16-36F9EE9F6B17}"/>
              </a:ext>
            </a:extLst>
          </p:cNvPr>
          <p:cNvSpPr txBox="1"/>
          <p:nvPr/>
        </p:nvSpPr>
        <p:spPr>
          <a:xfrm>
            <a:off x="4694446" y="3853406"/>
            <a:ext cx="236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Lucida Console" panose="020B0609040504020204" pitchFamily="49" charset="0"/>
                <a:cs typeface="Consolas" panose="020B0609020204030204" pitchFamily="49" charset="0"/>
              </a:rPr>
              <a:t>issue_1</a:t>
            </a:r>
            <a:r>
              <a:rPr lang="en-GB" dirty="0">
                <a:latin typeface="Lucida Console" panose="020B0609040504020204" pitchFamily="49" charset="0"/>
                <a:cs typeface="Consolas" panose="020B0609020204030204" pitchFamily="49" charset="0"/>
              </a:rPr>
              <a:t> branch</a:t>
            </a:r>
            <a:endParaRPr lang="en-CH" dirty="0"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DE99EA-2D4D-F64E-9AE2-5C816084572B}"/>
              </a:ext>
            </a:extLst>
          </p:cNvPr>
          <p:cNvSpPr txBox="1"/>
          <p:nvPr/>
        </p:nvSpPr>
        <p:spPr>
          <a:xfrm>
            <a:off x="5497032" y="5206861"/>
            <a:ext cx="2020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Oh no! I broke something and now pipeline crashes!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F7C116-5A4E-8C46-89C4-76D83BAAC0D4}"/>
              </a:ext>
            </a:extLst>
          </p:cNvPr>
          <p:cNvCxnSpPr>
            <a:cxnSpLocks/>
          </p:cNvCxnSpPr>
          <p:nvPr/>
        </p:nvCxnSpPr>
        <p:spPr>
          <a:xfrm>
            <a:off x="6507125" y="2126512"/>
            <a:ext cx="0" cy="1068851"/>
          </a:xfrm>
          <a:prstGeom prst="straightConnector1">
            <a:avLst/>
          </a:prstGeom>
          <a:ln w="19050">
            <a:solidFill>
              <a:srgbClr val="FB2E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AC51CE8-4ED2-C44B-B891-13E0E06DF0DD}"/>
              </a:ext>
            </a:extLst>
          </p:cNvPr>
          <p:cNvSpPr txBox="1"/>
          <p:nvPr/>
        </p:nvSpPr>
        <p:spPr>
          <a:xfrm>
            <a:off x="4938823" y="862194"/>
            <a:ext cx="3136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This is usually the point at which some data comes in t</a:t>
            </a:r>
            <a:r>
              <a:rPr lang="en-GB" dirty="0"/>
              <a:t>ha</a:t>
            </a:r>
            <a:r>
              <a:rPr lang="en-CH" dirty="0"/>
              <a:t>t needs to be urgently analysed with this pipeline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137687-8E69-9547-80E8-629F4A5AEC77}"/>
              </a:ext>
            </a:extLst>
          </p:cNvPr>
          <p:cNvSpPr txBox="1"/>
          <p:nvPr/>
        </p:nvSpPr>
        <p:spPr>
          <a:xfrm>
            <a:off x="8155170" y="4699589"/>
            <a:ext cx="2020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I’ve fixed the problem, now I can merge back to master</a:t>
            </a:r>
          </a:p>
        </p:txBody>
      </p:sp>
    </p:spTree>
    <p:extLst>
      <p:ext uri="{BB962C8B-B14F-4D97-AF65-F5344CB8AC3E}">
        <p14:creationId xmlns:p14="http://schemas.microsoft.com/office/powerpoint/2010/main" val="3139750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2274-9C1A-CE4D-BF04-DB5EF703D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593" y="-57223"/>
            <a:ext cx="10515600" cy="1325563"/>
          </a:xfrm>
        </p:spPr>
        <p:txBody>
          <a:bodyPr/>
          <a:lstStyle/>
          <a:p>
            <a:r>
              <a:rPr lang="en-CH" dirty="0"/>
              <a:t>Branching: How?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C4D236-B2B3-C847-A916-F6A94E2AE3CA}"/>
              </a:ext>
            </a:extLst>
          </p:cNvPr>
          <p:cNvCxnSpPr>
            <a:cxnSpLocks/>
          </p:cNvCxnSpPr>
          <p:nvPr/>
        </p:nvCxnSpPr>
        <p:spPr>
          <a:xfrm>
            <a:off x="2052084" y="3429000"/>
            <a:ext cx="87505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7E1F11D6-AF45-4C47-B753-9FB42D3943CB}"/>
              </a:ext>
            </a:extLst>
          </p:cNvPr>
          <p:cNvCxnSpPr>
            <a:cxnSpLocks/>
          </p:cNvCxnSpPr>
          <p:nvPr/>
        </p:nvCxnSpPr>
        <p:spPr>
          <a:xfrm>
            <a:off x="3572538" y="3429000"/>
            <a:ext cx="1441434" cy="1270589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506B6B-AC73-274F-AF0F-71B94318876E}"/>
              </a:ext>
            </a:extLst>
          </p:cNvPr>
          <p:cNvCxnSpPr>
            <a:cxnSpLocks/>
          </p:cNvCxnSpPr>
          <p:nvPr/>
        </p:nvCxnSpPr>
        <p:spPr>
          <a:xfrm flipV="1">
            <a:off x="5013972" y="4699590"/>
            <a:ext cx="3141198" cy="106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EA421CEB-0FDA-2746-A94F-000AAD519532}"/>
              </a:ext>
            </a:extLst>
          </p:cNvPr>
          <p:cNvCxnSpPr>
            <a:cxnSpLocks/>
          </p:cNvCxnSpPr>
          <p:nvPr/>
        </p:nvCxnSpPr>
        <p:spPr>
          <a:xfrm flipV="1">
            <a:off x="8161667" y="3429000"/>
            <a:ext cx="1662817" cy="1281225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111E261-3561-AB4B-B610-B0E49E3FDD04}"/>
              </a:ext>
            </a:extLst>
          </p:cNvPr>
          <p:cNvSpPr/>
          <p:nvPr/>
        </p:nvSpPr>
        <p:spPr>
          <a:xfrm>
            <a:off x="2604295" y="3082598"/>
            <a:ext cx="703113" cy="6721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5255C-D517-F84B-AEB7-EA170D8B25A6}"/>
              </a:ext>
            </a:extLst>
          </p:cNvPr>
          <p:cNvSpPr/>
          <p:nvPr/>
        </p:nvSpPr>
        <p:spPr>
          <a:xfrm>
            <a:off x="5251207" y="4363514"/>
            <a:ext cx="703113" cy="6721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AFB3D3-226E-4949-875C-4D1DBA344170}"/>
              </a:ext>
            </a:extLst>
          </p:cNvPr>
          <p:cNvSpPr/>
          <p:nvPr/>
        </p:nvSpPr>
        <p:spPr>
          <a:xfrm>
            <a:off x="6220947" y="4363515"/>
            <a:ext cx="703113" cy="6721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rgbClr val="FF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B15A57-DB7D-C34A-B21A-1923F3913BBB}"/>
              </a:ext>
            </a:extLst>
          </p:cNvPr>
          <p:cNvSpPr/>
          <p:nvPr/>
        </p:nvSpPr>
        <p:spPr>
          <a:xfrm>
            <a:off x="7134893" y="4363514"/>
            <a:ext cx="703113" cy="6721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ED8EE26-FCC0-1148-958E-B00E4DE4C56C}"/>
              </a:ext>
            </a:extLst>
          </p:cNvPr>
          <p:cNvSpPr/>
          <p:nvPr/>
        </p:nvSpPr>
        <p:spPr>
          <a:xfrm>
            <a:off x="9908950" y="3057165"/>
            <a:ext cx="703113" cy="6721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A82CB-77A7-9E4B-B01E-E713E2D855EA}"/>
              </a:ext>
            </a:extLst>
          </p:cNvPr>
          <p:cNvSpPr txBox="1"/>
          <p:nvPr/>
        </p:nvSpPr>
        <p:spPr>
          <a:xfrm>
            <a:off x="838200" y="1375883"/>
            <a:ext cx="20209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</a:t>
            </a:r>
            <a:r>
              <a:rPr lang="en-CH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it status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966162-384D-A348-802D-DB2E8FCF3ABC}"/>
              </a:ext>
            </a:extLst>
          </p:cNvPr>
          <p:cNvSpPr txBox="1"/>
          <p:nvPr/>
        </p:nvSpPr>
        <p:spPr>
          <a:xfrm>
            <a:off x="838200" y="1801836"/>
            <a:ext cx="20209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</a:t>
            </a:r>
            <a:r>
              <a:rPr lang="en-CH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it branch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8F9D7B-EC24-7E48-91AB-DA86CFE74904}"/>
              </a:ext>
            </a:extLst>
          </p:cNvPr>
          <p:cNvSpPr txBox="1"/>
          <p:nvPr/>
        </p:nvSpPr>
        <p:spPr>
          <a:xfrm>
            <a:off x="457963" y="4673855"/>
            <a:ext cx="4343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</a:t>
            </a:r>
            <a:r>
              <a:rPr lang="en-CH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it checkout –b issue_1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B152AF-B075-D547-9A38-2AED2CC7B7D3}"/>
              </a:ext>
            </a:extLst>
          </p:cNvPr>
          <p:cNvSpPr txBox="1"/>
          <p:nvPr/>
        </p:nvSpPr>
        <p:spPr>
          <a:xfrm>
            <a:off x="654813" y="5728999"/>
            <a:ext cx="4343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</a:t>
            </a:r>
            <a:r>
              <a:rPr lang="en-CH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it checkout  issue_1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62E58F-99F6-F948-82C6-E44D9F18AF51}"/>
              </a:ext>
            </a:extLst>
          </p:cNvPr>
          <p:cNvSpPr txBox="1"/>
          <p:nvPr/>
        </p:nvSpPr>
        <p:spPr>
          <a:xfrm>
            <a:off x="5684081" y="5298112"/>
            <a:ext cx="4343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</a:t>
            </a:r>
            <a:r>
              <a:rPr lang="en-CH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it commit –m ‘working on issue_1’</a:t>
            </a:r>
          </a:p>
          <a:p>
            <a:endParaRPr lang="en-CH" sz="2200" dirty="0">
              <a:solidFill>
                <a:srgbClr val="7030A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61C7A5-8AC8-CB41-9909-83E513D0C577}"/>
              </a:ext>
            </a:extLst>
          </p:cNvPr>
          <p:cNvSpPr txBox="1"/>
          <p:nvPr/>
        </p:nvSpPr>
        <p:spPr>
          <a:xfrm>
            <a:off x="6231830" y="6090810"/>
            <a:ext cx="434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</a:t>
            </a:r>
            <a:r>
              <a:rPr lang="en-CH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it push –u origin issue_1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E1E21A-EE5E-6A47-93DB-32FCFED480FD}"/>
              </a:ext>
            </a:extLst>
          </p:cNvPr>
          <p:cNvSpPr txBox="1"/>
          <p:nvPr/>
        </p:nvSpPr>
        <p:spPr>
          <a:xfrm>
            <a:off x="7523665" y="1313795"/>
            <a:ext cx="4343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</a:t>
            </a:r>
            <a:r>
              <a:rPr lang="en-CH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it checkout master</a:t>
            </a:r>
          </a:p>
          <a:p>
            <a:r>
              <a:rPr lang="en-GB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</a:t>
            </a:r>
            <a:r>
              <a:rPr lang="en-CH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it pull</a:t>
            </a:r>
          </a:p>
          <a:p>
            <a:r>
              <a:rPr lang="en-GB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</a:t>
            </a:r>
            <a:r>
              <a:rPr lang="en-CH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it merge issue_1</a:t>
            </a:r>
          </a:p>
          <a:p>
            <a:r>
              <a:rPr lang="en-GB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</a:t>
            </a:r>
            <a:r>
              <a:rPr lang="en-CH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it push</a:t>
            </a:r>
          </a:p>
          <a:p>
            <a:endParaRPr lang="en-CH" sz="2200" dirty="0">
              <a:solidFill>
                <a:srgbClr val="7030A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004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AB5B6-613B-8646-BF64-58FCCE48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Part 2: Simple Git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AAC72-6EC3-3849-8F41-74FDF4347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git clone</a:t>
            </a:r>
          </a:p>
          <a:p>
            <a:pPr marL="0" indent="0">
              <a:buNone/>
            </a:pPr>
            <a:r>
              <a:rPr lang="en-GB" dirty="0"/>
              <a:t>git branch </a:t>
            </a:r>
          </a:p>
          <a:p>
            <a:pPr marL="0" indent="0">
              <a:buNone/>
            </a:pPr>
            <a:r>
              <a:rPr lang="en-GB" dirty="0"/>
              <a:t>git checkout –b  branch</a:t>
            </a:r>
          </a:p>
          <a:p>
            <a:pPr marL="0" indent="0">
              <a:buNone/>
            </a:pPr>
            <a:r>
              <a:rPr lang="en-GB" dirty="0"/>
              <a:t>…..</a:t>
            </a:r>
          </a:p>
          <a:p>
            <a:pPr marL="0" indent="0">
              <a:buNone/>
            </a:pPr>
            <a:r>
              <a:rPr lang="en-GB" dirty="0"/>
              <a:t>Git checkout master</a:t>
            </a:r>
          </a:p>
          <a:p>
            <a:pPr marL="0" indent="0">
              <a:buNone/>
            </a:pPr>
            <a:r>
              <a:rPr lang="en-GB" dirty="0"/>
              <a:t>Git pull</a:t>
            </a:r>
          </a:p>
          <a:p>
            <a:pPr marL="0" indent="0">
              <a:buNone/>
            </a:pPr>
            <a:r>
              <a:rPr lang="en-GB" dirty="0"/>
              <a:t>Git merge </a:t>
            </a:r>
            <a:r>
              <a:rPr lang="en-GB" dirty="0" err="1"/>
              <a:t>testbranch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Git push</a:t>
            </a:r>
          </a:p>
          <a:p>
            <a:pPr marL="0" indent="0">
              <a:buNone/>
            </a:pPr>
            <a:r>
              <a:rPr lang="en-GB" dirty="0"/>
              <a:t>….</a:t>
            </a:r>
          </a:p>
          <a:p>
            <a:pPr marL="0" indent="0">
              <a:buNone/>
            </a:pPr>
            <a:r>
              <a:rPr lang="en-GB" dirty="0"/>
              <a:t>Or open a pull request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Walk through with </a:t>
            </a:r>
            <a:r>
              <a:rPr lang="en-GB" dirty="0">
                <a:hlinkClick r:id="rId2"/>
              </a:rPr>
              <a:t>https://onlywei.github.io/explain-git-with-d3/#push</a:t>
            </a:r>
            <a:r>
              <a:rPr lang="en-GB" dirty="0"/>
              <a:t> then with actual code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884301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8F04-42ED-9A47-962E-9C917BDC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Submitting a pull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18985-5A3D-5945-A891-F5676D60A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96365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F03AC-2435-6B41-936F-CE780A4F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Part 3: Collaborating on an open source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96196-E390-7247-93F4-D27A26613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CH" dirty="0"/>
              <a:t>Clone the repo</a:t>
            </a:r>
          </a:p>
          <a:p>
            <a:pPr>
              <a:buFontTx/>
              <a:buChar char="-"/>
            </a:pPr>
            <a:r>
              <a:rPr lang="en-GB" dirty="0"/>
              <a:t>S</a:t>
            </a:r>
            <a:r>
              <a:rPr lang="en-CH" dirty="0"/>
              <a:t>ee which issue has been assigned to you</a:t>
            </a:r>
          </a:p>
          <a:p>
            <a:pPr>
              <a:buFontTx/>
              <a:buChar char="-"/>
            </a:pPr>
            <a:r>
              <a:rPr lang="en-GB" dirty="0"/>
              <a:t>O</a:t>
            </a:r>
            <a:r>
              <a:rPr lang="en-CH" dirty="0"/>
              <a:t>pen new branch </a:t>
            </a:r>
          </a:p>
          <a:p>
            <a:pPr>
              <a:buFontTx/>
              <a:buChar char="-"/>
            </a:pPr>
            <a:r>
              <a:rPr lang="en-CH" dirty="0"/>
              <a:t>Fix the issue</a:t>
            </a:r>
          </a:p>
          <a:p>
            <a:pPr>
              <a:buFontTx/>
              <a:buChar char="-"/>
            </a:pPr>
            <a:r>
              <a:rPr lang="en-CH" dirty="0"/>
              <a:t>Submit a pull request</a:t>
            </a:r>
          </a:p>
          <a:p>
            <a:pPr marL="0" indent="0">
              <a:buNone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87872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7A14-A663-C841-8267-EEF10F9FB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Why we use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D78F-1A98-EF41-AB4C-20A7BD2F0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Version control: unlimited undo </a:t>
            </a:r>
          </a:p>
          <a:p>
            <a:endParaRPr lang="en-CH" dirty="0"/>
          </a:p>
          <a:p>
            <a:r>
              <a:rPr lang="en-CH" dirty="0"/>
              <a:t>Collaboration</a:t>
            </a:r>
          </a:p>
        </p:txBody>
      </p:sp>
    </p:spTree>
    <p:extLst>
      <p:ext uri="{BB962C8B-B14F-4D97-AF65-F5344CB8AC3E}">
        <p14:creationId xmlns:p14="http://schemas.microsoft.com/office/powerpoint/2010/main" val="241917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0E7FB-9CCB-4D4E-A271-F93E1886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Terminology: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A3133-861A-5846-86CC-63EE1884E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6851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EB60-AC9C-B24E-8FFC-18BC9067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Setting up git: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D2EF5-EA6D-A344-AB2A-D937C7194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swcarpentry.github.io</a:t>
            </a:r>
            <a:r>
              <a:rPr lang="en-GB" dirty="0"/>
              <a:t>/git-novice/02-setup/</a:t>
            </a:r>
            <a:r>
              <a:rPr lang="en-GB" dirty="0" err="1"/>
              <a:t>index.html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675441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C8D40D6F-8BBF-4F44-A7B7-5BD7A3228A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FCB9F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BD65A-F24A-A141-829C-5514515DD411}"/>
              </a:ext>
            </a:extLst>
          </p:cNvPr>
          <p:cNvSpPr/>
          <p:nvPr/>
        </p:nvSpPr>
        <p:spPr>
          <a:xfrm>
            <a:off x="217707" y="1481878"/>
            <a:ext cx="1877568" cy="771144"/>
          </a:xfrm>
          <a:prstGeom prst="rect">
            <a:avLst/>
          </a:prstGeom>
          <a:solidFill>
            <a:srgbClr val="6665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dirty="0">
                <a:latin typeface="Consolas" panose="020B0609020204030204" pitchFamily="49" charset="0"/>
                <a:cs typeface="Consolas" panose="020B0609020204030204" pitchFamily="49" charset="0"/>
              </a:rPr>
              <a:t>Untracked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FBFF9B2-D48C-1541-8798-BAAA8D092A98}"/>
              </a:ext>
            </a:extLst>
          </p:cNvPr>
          <p:cNvSpPr/>
          <p:nvPr/>
        </p:nvSpPr>
        <p:spPr>
          <a:xfrm>
            <a:off x="756808" y="3041270"/>
            <a:ext cx="703113" cy="6721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806993-9419-964E-BD37-C0FD5AA40B85}"/>
              </a:ext>
            </a:extLst>
          </p:cNvPr>
          <p:cNvSpPr txBox="1"/>
          <p:nvPr/>
        </p:nvSpPr>
        <p:spPr>
          <a:xfrm>
            <a:off x="217708" y="43248"/>
            <a:ext cx="2329549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mkdir</a:t>
            </a:r>
            <a:r>
              <a:rPr lang="en-US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gitTut</a:t>
            </a:r>
            <a:endParaRPr lang="en-US" sz="2200" dirty="0">
              <a:solidFill>
                <a:srgbClr val="7030A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cd </a:t>
            </a:r>
            <a:r>
              <a:rPr lang="en-US" sz="2200" dirty="0" err="1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gitTut</a:t>
            </a:r>
            <a:endParaRPr lang="en-US" sz="2200" dirty="0">
              <a:solidFill>
                <a:srgbClr val="7030A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git </a:t>
            </a:r>
            <a:r>
              <a:rPr lang="en-US" sz="2200" dirty="0" err="1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init</a:t>
            </a:r>
            <a:endParaRPr lang="en-US" sz="2200" dirty="0">
              <a:solidFill>
                <a:srgbClr val="7030A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vi </a:t>
            </a:r>
            <a:r>
              <a:rPr lang="en-US" sz="2200" dirty="0" err="1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file.py</a:t>
            </a:r>
            <a:r>
              <a:rPr lang="en-US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endParaRPr lang="en-CH" sz="2200" dirty="0">
              <a:solidFill>
                <a:srgbClr val="7030A0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062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C8D40D6F-8BBF-4F44-A7B7-5BD7A3228A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FCB9F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BD65A-F24A-A141-829C-5514515DD411}"/>
              </a:ext>
            </a:extLst>
          </p:cNvPr>
          <p:cNvSpPr/>
          <p:nvPr/>
        </p:nvSpPr>
        <p:spPr>
          <a:xfrm>
            <a:off x="217707" y="1481878"/>
            <a:ext cx="1877568" cy="771144"/>
          </a:xfrm>
          <a:prstGeom prst="rect">
            <a:avLst/>
          </a:prstGeom>
          <a:solidFill>
            <a:srgbClr val="6665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dirty="0">
                <a:latin typeface="Consolas" panose="020B0609020204030204" pitchFamily="49" charset="0"/>
                <a:cs typeface="Consolas" panose="020B0609020204030204" pitchFamily="49" charset="0"/>
              </a:rPr>
              <a:t>Untracked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FBFF9B2-D48C-1541-8798-BAAA8D092A98}"/>
              </a:ext>
            </a:extLst>
          </p:cNvPr>
          <p:cNvSpPr/>
          <p:nvPr/>
        </p:nvSpPr>
        <p:spPr>
          <a:xfrm>
            <a:off x="756808" y="3041270"/>
            <a:ext cx="703113" cy="6721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08014-E96C-3146-8A89-32E320340352}"/>
              </a:ext>
            </a:extLst>
          </p:cNvPr>
          <p:cNvSpPr txBox="1"/>
          <p:nvPr/>
        </p:nvSpPr>
        <p:spPr>
          <a:xfrm>
            <a:off x="245227" y="3752525"/>
            <a:ext cx="4200953" cy="521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</a:t>
            </a:r>
            <a:r>
              <a:rPr lang="en-CH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it status </a:t>
            </a:r>
          </a:p>
        </p:txBody>
      </p:sp>
    </p:spTree>
    <p:extLst>
      <p:ext uri="{BB962C8B-B14F-4D97-AF65-F5344CB8AC3E}">
        <p14:creationId xmlns:p14="http://schemas.microsoft.com/office/powerpoint/2010/main" val="144331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C8D40D6F-8BBF-4F44-A7B7-5BD7A3228A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FCB9F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BD65A-F24A-A141-829C-5514515DD411}"/>
              </a:ext>
            </a:extLst>
          </p:cNvPr>
          <p:cNvSpPr/>
          <p:nvPr/>
        </p:nvSpPr>
        <p:spPr>
          <a:xfrm>
            <a:off x="217707" y="1481878"/>
            <a:ext cx="1877568" cy="771144"/>
          </a:xfrm>
          <a:prstGeom prst="rect">
            <a:avLst/>
          </a:prstGeom>
          <a:solidFill>
            <a:srgbClr val="6665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dirty="0">
                <a:latin typeface="Consolas" panose="020B0609020204030204" pitchFamily="49" charset="0"/>
                <a:cs typeface="Consolas" panose="020B0609020204030204" pitchFamily="49" charset="0"/>
              </a:rPr>
              <a:t>Untracked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FBFF9B2-D48C-1541-8798-BAAA8D092A98}"/>
              </a:ext>
            </a:extLst>
          </p:cNvPr>
          <p:cNvSpPr/>
          <p:nvPr/>
        </p:nvSpPr>
        <p:spPr>
          <a:xfrm>
            <a:off x="756808" y="3041270"/>
            <a:ext cx="703113" cy="6721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08014-E96C-3146-8A89-32E320340352}"/>
              </a:ext>
            </a:extLst>
          </p:cNvPr>
          <p:cNvSpPr txBox="1"/>
          <p:nvPr/>
        </p:nvSpPr>
        <p:spPr>
          <a:xfrm>
            <a:off x="245227" y="3752525"/>
            <a:ext cx="4200953" cy="521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</a:t>
            </a:r>
            <a:r>
              <a:rPr lang="en-CH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it status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E7527B-94B5-7348-8586-B5D2775B95DF}"/>
              </a:ext>
            </a:extLst>
          </p:cNvPr>
          <p:cNvSpPr/>
          <p:nvPr/>
        </p:nvSpPr>
        <p:spPr>
          <a:xfrm>
            <a:off x="2225347" y="1080150"/>
            <a:ext cx="5813942" cy="4916155"/>
          </a:xfrm>
          <a:prstGeom prst="rect">
            <a:avLst/>
          </a:prstGeom>
          <a:solidFill>
            <a:srgbClr val="6FCB9F">
              <a:alpha val="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BBE3B3-59DF-E446-9BFC-26608A176937}"/>
              </a:ext>
            </a:extLst>
          </p:cNvPr>
          <p:cNvSpPr/>
          <p:nvPr/>
        </p:nvSpPr>
        <p:spPr>
          <a:xfrm>
            <a:off x="2260157" y="1481878"/>
            <a:ext cx="1877568" cy="771144"/>
          </a:xfrm>
          <a:prstGeom prst="rect">
            <a:avLst/>
          </a:prstGeom>
          <a:solidFill>
            <a:srgbClr val="6FCB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dirty="0">
                <a:latin typeface="Consolas" panose="020B0609020204030204" pitchFamily="49" charset="0"/>
                <a:cs typeface="Consolas" panose="020B0609020204030204" pitchFamily="49" charset="0"/>
              </a:rPr>
              <a:t>Tracked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2EDD88-D523-084A-91E6-8B54F73531BA}"/>
              </a:ext>
            </a:extLst>
          </p:cNvPr>
          <p:cNvSpPr/>
          <p:nvPr/>
        </p:nvSpPr>
        <p:spPr>
          <a:xfrm>
            <a:off x="4183023" y="1481878"/>
            <a:ext cx="1877568" cy="771142"/>
          </a:xfrm>
          <a:prstGeom prst="rect">
            <a:avLst/>
          </a:prstGeom>
          <a:solidFill>
            <a:srgbClr val="6FB4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dirty="0">
                <a:latin typeface="Consolas" panose="020B0609020204030204" pitchFamily="49" charset="0"/>
                <a:cs typeface="Consolas" panose="020B0609020204030204" pitchFamily="49" charset="0"/>
              </a:rPr>
              <a:t>Staged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54B318-F64D-1B47-891B-98DFB9BFE753}"/>
              </a:ext>
            </a:extLst>
          </p:cNvPr>
          <p:cNvSpPr/>
          <p:nvPr/>
        </p:nvSpPr>
        <p:spPr>
          <a:xfrm>
            <a:off x="6115368" y="1481878"/>
            <a:ext cx="1877568" cy="771142"/>
          </a:xfrm>
          <a:prstGeom prst="rect">
            <a:avLst/>
          </a:prstGeom>
          <a:solidFill>
            <a:srgbClr val="6F97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dirty="0">
                <a:latin typeface="Consolas" panose="020B0609020204030204" pitchFamily="49" charset="0"/>
                <a:cs typeface="Consolas" panose="020B0609020204030204" pitchFamily="49" charset="0"/>
              </a:rPr>
              <a:t>Commited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D938334-EF55-3B48-A92B-4A3D98D5606C}"/>
              </a:ext>
            </a:extLst>
          </p:cNvPr>
          <p:cNvSpPr/>
          <p:nvPr/>
        </p:nvSpPr>
        <p:spPr>
          <a:xfrm>
            <a:off x="1615730" y="3186751"/>
            <a:ext cx="3169668" cy="413273"/>
          </a:xfrm>
          <a:prstGeom prst="rightArrow">
            <a:avLst/>
          </a:prstGeom>
          <a:solidFill>
            <a:srgbClr val="FFFE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516C16-9835-E44F-A28E-99C3BE6F341E}"/>
              </a:ext>
            </a:extLst>
          </p:cNvPr>
          <p:cNvSpPr/>
          <p:nvPr/>
        </p:nvSpPr>
        <p:spPr>
          <a:xfrm>
            <a:off x="4835171" y="3044656"/>
            <a:ext cx="703113" cy="6721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96BED2-6400-E549-A133-F38825843CB5}"/>
              </a:ext>
            </a:extLst>
          </p:cNvPr>
          <p:cNvSpPr txBox="1"/>
          <p:nvPr/>
        </p:nvSpPr>
        <p:spPr>
          <a:xfrm>
            <a:off x="2260157" y="2805135"/>
            <a:ext cx="2020990" cy="521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</a:t>
            </a:r>
            <a:r>
              <a:rPr lang="en-CH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it add</a:t>
            </a:r>
          </a:p>
        </p:txBody>
      </p:sp>
    </p:spTree>
    <p:extLst>
      <p:ext uri="{BB962C8B-B14F-4D97-AF65-F5344CB8AC3E}">
        <p14:creationId xmlns:p14="http://schemas.microsoft.com/office/powerpoint/2010/main" val="447026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C8D40D6F-8BBF-4F44-A7B7-5BD7A3228A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FCB9F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BD65A-F24A-A141-829C-5514515DD411}"/>
              </a:ext>
            </a:extLst>
          </p:cNvPr>
          <p:cNvSpPr/>
          <p:nvPr/>
        </p:nvSpPr>
        <p:spPr>
          <a:xfrm>
            <a:off x="217707" y="1481878"/>
            <a:ext cx="1877568" cy="771144"/>
          </a:xfrm>
          <a:prstGeom prst="rect">
            <a:avLst/>
          </a:prstGeom>
          <a:solidFill>
            <a:srgbClr val="6665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dirty="0">
                <a:latin typeface="Consolas" panose="020B0609020204030204" pitchFamily="49" charset="0"/>
                <a:cs typeface="Consolas" panose="020B0609020204030204" pitchFamily="49" charset="0"/>
              </a:rPr>
              <a:t>Untracked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FBFF9B2-D48C-1541-8798-BAAA8D092A98}"/>
              </a:ext>
            </a:extLst>
          </p:cNvPr>
          <p:cNvSpPr/>
          <p:nvPr/>
        </p:nvSpPr>
        <p:spPr>
          <a:xfrm>
            <a:off x="756808" y="3041270"/>
            <a:ext cx="703113" cy="6721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08014-E96C-3146-8A89-32E320340352}"/>
              </a:ext>
            </a:extLst>
          </p:cNvPr>
          <p:cNvSpPr txBox="1"/>
          <p:nvPr/>
        </p:nvSpPr>
        <p:spPr>
          <a:xfrm>
            <a:off x="245227" y="3752525"/>
            <a:ext cx="4200953" cy="521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</a:t>
            </a:r>
            <a:r>
              <a:rPr lang="en-CH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it status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E7527B-94B5-7348-8586-B5D2775B95DF}"/>
              </a:ext>
            </a:extLst>
          </p:cNvPr>
          <p:cNvSpPr/>
          <p:nvPr/>
        </p:nvSpPr>
        <p:spPr>
          <a:xfrm>
            <a:off x="2225347" y="1080150"/>
            <a:ext cx="5813942" cy="4916155"/>
          </a:xfrm>
          <a:prstGeom prst="rect">
            <a:avLst/>
          </a:prstGeom>
          <a:solidFill>
            <a:srgbClr val="6FCB9F">
              <a:alpha val="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BBE3B3-59DF-E446-9BFC-26608A176937}"/>
              </a:ext>
            </a:extLst>
          </p:cNvPr>
          <p:cNvSpPr/>
          <p:nvPr/>
        </p:nvSpPr>
        <p:spPr>
          <a:xfrm>
            <a:off x="2260157" y="1481878"/>
            <a:ext cx="1877568" cy="771144"/>
          </a:xfrm>
          <a:prstGeom prst="rect">
            <a:avLst/>
          </a:prstGeom>
          <a:solidFill>
            <a:srgbClr val="6FCB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dirty="0">
                <a:latin typeface="Consolas" panose="020B0609020204030204" pitchFamily="49" charset="0"/>
                <a:cs typeface="Consolas" panose="020B0609020204030204" pitchFamily="49" charset="0"/>
              </a:rPr>
              <a:t>Tracked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2EDD88-D523-084A-91E6-8B54F73531BA}"/>
              </a:ext>
            </a:extLst>
          </p:cNvPr>
          <p:cNvSpPr/>
          <p:nvPr/>
        </p:nvSpPr>
        <p:spPr>
          <a:xfrm>
            <a:off x="4183023" y="1481878"/>
            <a:ext cx="1877568" cy="771142"/>
          </a:xfrm>
          <a:prstGeom prst="rect">
            <a:avLst/>
          </a:prstGeom>
          <a:solidFill>
            <a:srgbClr val="6FB4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dirty="0">
                <a:latin typeface="Consolas" panose="020B0609020204030204" pitchFamily="49" charset="0"/>
                <a:cs typeface="Consolas" panose="020B0609020204030204" pitchFamily="49" charset="0"/>
              </a:rPr>
              <a:t>Staged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54B318-F64D-1B47-891B-98DFB9BFE753}"/>
              </a:ext>
            </a:extLst>
          </p:cNvPr>
          <p:cNvSpPr/>
          <p:nvPr/>
        </p:nvSpPr>
        <p:spPr>
          <a:xfrm>
            <a:off x="6115368" y="1481878"/>
            <a:ext cx="1877568" cy="771142"/>
          </a:xfrm>
          <a:prstGeom prst="rect">
            <a:avLst/>
          </a:prstGeom>
          <a:solidFill>
            <a:srgbClr val="6F97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dirty="0">
                <a:latin typeface="Consolas" panose="020B0609020204030204" pitchFamily="49" charset="0"/>
                <a:cs typeface="Consolas" panose="020B0609020204030204" pitchFamily="49" charset="0"/>
              </a:rPr>
              <a:t>Commited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D938334-EF55-3B48-A92B-4A3D98D5606C}"/>
              </a:ext>
            </a:extLst>
          </p:cNvPr>
          <p:cNvSpPr/>
          <p:nvPr/>
        </p:nvSpPr>
        <p:spPr>
          <a:xfrm>
            <a:off x="1615730" y="3186751"/>
            <a:ext cx="3169668" cy="413273"/>
          </a:xfrm>
          <a:prstGeom prst="rightArrow">
            <a:avLst/>
          </a:prstGeom>
          <a:solidFill>
            <a:srgbClr val="FFFE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516C16-9835-E44F-A28E-99C3BE6F341E}"/>
              </a:ext>
            </a:extLst>
          </p:cNvPr>
          <p:cNvSpPr/>
          <p:nvPr/>
        </p:nvSpPr>
        <p:spPr>
          <a:xfrm>
            <a:off x="4835171" y="3044656"/>
            <a:ext cx="703113" cy="6721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96BED2-6400-E549-A133-F38825843CB5}"/>
              </a:ext>
            </a:extLst>
          </p:cNvPr>
          <p:cNvSpPr txBox="1"/>
          <p:nvPr/>
        </p:nvSpPr>
        <p:spPr>
          <a:xfrm>
            <a:off x="2260157" y="2805135"/>
            <a:ext cx="2020990" cy="521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</a:t>
            </a:r>
            <a:r>
              <a:rPr lang="en-CH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it add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251AE72C-A75D-8941-893D-0EE8C798A7C9}"/>
              </a:ext>
            </a:extLst>
          </p:cNvPr>
          <p:cNvSpPr/>
          <p:nvPr/>
        </p:nvSpPr>
        <p:spPr>
          <a:xfrm>
            <a:off x="5616501" y="3159253"/>
            <a:ext cx="1087148" cy="436185"/>
          </a:xfrm>
          <a:prstGeom prst="rightArrow">
            <a:avLst/>
          </a:prstGeom>
          <a:solidFill>
            <a:srgbClr val="FFFE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8959C8F-1579-1A44-9AF0-03814526BDFB}"/>
              </a:ext>
            </a:extLst>
          </p:cNvPr>
          <p:cNvSpPr/>
          <p:nvPr/>
        </p:nvSpPr>
        <p:spPr>
          <a:xfrm>
            <a:off x="6760351" y="3044656"/>
            <a:ext cx="703113" cy="6721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19A19F-FED2-C940-9097-FD61F4EEA551}"/>
              </a:ext>
            </a:extLst>
          </p:cNvPr>
          <p:cNvSpPr txBox="1"/>
          <p:nvPr/>
        </p:nvSpPr>
        <p:spPr>
          <a:xfrm>
            <a:off x="4878152" y="2526129"/>
            <a:ext cx="4200953" cy="521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g</a:t>
            </a:r>
            <a:r>
              <a:rPr lang="en-CH" sz="2200" dirty="0">
                <a:solidFill>
                  <a:srgbClr val="7030A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it commit –m </a:t>
            </a:r>
          </a:p>
        </p:txBody>
      </p:sp>
    </p:spTree>
    <p:extLst>
      <p:ext uri="{BB962C8B-B14F-4D97-AF65-F5344CB8AC3E}">
        <p14:creationId xmlns:p14="http://schemas.microsoft.com/office/powerpoint/2010/main" val="356029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5127</TotalTime>
  <Words>571</Words>
  <Application>Microsoft Macintosh PowerPoint</Application>
  <PresentationFormat>Widescreen</PresentationFormat>
  <Paragraphs>163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Lucida Console</vt:lpstr>
      <vt:lpstr>Office Theme</vt:lpstr>
      <vt:lpstr>Agenda:</vt:lpstr>
      <vt:lpstr>Goals:</vt:lpstr>
      <vt:lpstr>Why we use git?</vt:lpstr>
      <vt:lpstr>Terminology:</vt:lpstr>
      <vt:lpstr>Setting up git: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HEAD origin master, undoing things</vt:lpstr>
      <vt:lpstr>Git log git diff</vt:lpstr>
      <vt:lpstr>Git push/git pull</vt:lpstr>
      <vt:lpstr>aliases</vt:lpstr>
      <vt:lpstr>.gitignore</vt:lpstr>
      <vt:lpstr>Branching: Why?</vt:lpstr>
      <vt:lpstr>Branching: How?</vt:lpstr>
      <vt:lpstr>Part 2: Simple Git Workflow</vt:lpstr>
      <vt:lpstr>Submitting a pull request</vt:lpstr>
      <vt:lpstr>Part 3: Collaborating on an open source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30</cp:revision>
  <dcterms:created xsi:type="dcterms:W3CDTF">2020-11-27T14:05:49Z</dcterms:created>
  <dcterms:modified xsi:type="dcterms:W3CDTF">2021-01-18T13:27:37Z</dcterms:modified>
</cp:coreProperties>
</file>