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1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82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3">
            <a:extLst>
              <a:ext uri="{FF2B5EF4-FFF2-40B4-BE49-F238E27FC236}">
                <a16:creationId xmlns:a16="http://schemas.microsoft.com/office/drawing/2014/main" id="{A98DFBBE-5BA4-494B-8B60-C6EE6FC8E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47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B142C9-5EF1-4B5D-9454-6A4E72EE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Inter"/>
              </a:rPr>
              <a:t>Natural Language Processing with Disaster Tweets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F72AE5-15A9-4E47-A0AA-38019C1B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5027506"/>
            <a:ext cx="7714388" cy="1085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Ermanno Girardo S4506472</a:t>
            </a:r>
          </a:p>
          <a:p>
            <a:r>
              <a:rPr lang="it-IT" dirty="0">
                <a:solidFill>
                  <a:srgbClr val="FFFFFF"/>
                </a:solidFill>
              </a:rPr>
              <a:t>Alessio Roda S4458313</a:t>
            </a:r>
          </a:p>
        </p:txBody>
      </p:sp>
      <p:cxnSp>
        <p:nvCxnSpPr>
          <p:cNvPr id="102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16EA7-A009-4FE9-B372-F155B643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43" y="512785"/>
            <a:ext cx="9238434" cy="857559"/>
          </a:xfrm>
        </p:spPr>
        <p:txBody>
          <a:bodyPr/>
          <a:lstStyle/>
          <a:p>
            <a:r>
              <a:rPr lang="it-IT" dirty="0"/>
              <a:t>Visualizzazione dati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8223FF-3603-4D40-B759-6EE0D9A8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3" y="2210743"/>
            <a:ext cx="5501582" cy="41344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E38FEF-19E5-490E-B0D9-5E92E8DD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07" y="2210743"/>
            <a:ext cx="5381817" cy="41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60340-BCA9-4795-B215-6C6BB6E5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47" y="404241"/>
            <a:ext cx="9238434" cy="857559"/>
          </a:xfrm>
        </p:spPr>
        <p:txBody>
          <a:bodyPr/>
          <a:lstStyle/>
          <a:p>
            <a:r>
              <a:rPr lang="it-IT" dirty="0"/>
              <a:t>Realizzazione algoritmo: step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2EA0D-09A7-45C5-B869-8416D7E1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47" y="1870691"/>
            <a:ext cx="3083355" cy="4343371"/>
          </a:xfrm>
        </p:spPr>
        <p:txBody>
          <a:bodyPr>
            <a:normAutofit fontScale="92500"/>
          </a:bodyPr>
          <a:lstStyle/>
          <a:p>
            <a:r>
              <a:rPr lang="it-IT" sz="2400" dirty="0"/>
              <a:t>Importa il modello  Bert large </a:t>
            </a:r>
            <a:r>
              <a:rPr lang="it-IT" sz="2400" dirty="0" err="1"/>
              <a:t>uncased</a:t>
            </a:r>
            <a:endParaRPr lang="it-IT" sz="2400" dirty="0"/>
          </a:p>
          <a:p>
            <a:r>
              <a:rPr lang="it-IT" sz="2400" dirty="0"/>
              <a:t>Importa l’auto </a:t>
            </a:r>
            <a:r>
              <a:rPr lang="it-IT" sz="2400" dirty="0" err="1"/>
              <a:t>Tokenizer</a:t>
            </a:r>
            <a:r>
              <a:rPr lang="it-IT" sz="2400" dirty="0"/>
              <a:t> dal Bert large </a:t>
            </a:r>
            <a:r>
              <a:rPr lang="it-IT" sz="2400" dirty="0" err="1"/>
              <a:t>uncased</a:t>
            </a:r>
            <a:endParaRPr lang="it-IT" sz="2400" dirty="0"/>
          </a:p>
          <a:p>
            <a:r>
              <a:rPr lang="it-IT" sz="2400" dirty="0"/>
              <a:t>Ottieni gli input compatibile con Bert attraverso la divisione in token delle frasi</a:t>
            </a:r>
          </a:p>
        </p:txBody>
      </p:sp>
      <p:pic>
        <p:nvPicPr>
          <p:cNvPr id="1028" name="Picture 4" descr="A Visual Guide to Using BERT for the First Time – Jay Alammar – Visualizing  machine learning one concept at a time.">
            <a:extLst>
              <a:ext uri="{FF2B5EF4-FFF2-40B4-BE49-F238E27FC236}">
                <a16:creationId xmlns:a16="http://schemas.microsoft.com/office/drawing/2014/main" id="{2344674A-6AC9-4D21-B03E-DCBCE3D4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56" y="1639872"/>
            <a:ext cx="7946597" cy="457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6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9005-65E0-4DF2-9D46-C90C6898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62" y="762000"/>
            <a:ext cx="9238434" cy="857559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2DBBD8-67FB-471A-B355-9857C986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62" y="2286000"/>
            <a:ext cx="9238434" cy="381000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78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B992D2-4864-4603-8C7D-2632B87D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9" y="356693"/>
            <a:ext cx="5515833" cy="1141004"/>
          </a:xfrm>
        </p:spPr>
        <p:txBody>
          <a:bodyPr>
            <a:normAutofit/>
          </a:bodyPr>
          <a:lstStyle/>
          <a:p>
            <a:r>
              <a:rPr lang="it-IT" b="0" dirty="0">
                <a:latin typeface="Calibri" panose="020F0502020204030204" pitchFamily="34" charset="0"/>
                <a:cs typeface="Calibri" panose="020F0502020204030204" pitchFamily="34" charset="0"/>
              </a:rPr>
              <a:t>Idea di partenza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0A944-6DDB-417C-8B6E-9DB99B93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9" y="2012048"/>
            <a:ext cx="5146964" cy="383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L’impiego della robotica per operazioni di soccorso è aumentato negli ultimi decenni, grazie anche ad un’evoluzione delle tecnologie nell’ambito dell’automazione, elettronica, meccanica , informatica e telecomunicazioni.</a:t>
            </a:r>
          </a:p>
          <a:p>
            <a:pPr marL="0" indent="0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particolare il fine di questo progetto è la cooperazione tra la robotica di soccorso e tecniche di machine learning applicate al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processing (NLP)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2E72843B-0F2C-4E60-925D-AA729CBE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5" r="11265" b="-1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21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2B2F93-EDCA-4323-A4A0-E30427B46D2E}"/>
              </a:ext>
            </a:extLst>
          </p:cNvPr>
          <p:cNvSpPr txBox="1"/>
          <p:nvPr/>
        </p:nvSpPr>
        <p:spPr>
          <a:xfrm>
            <a:off x="314325" y="304800"/>
            <a:ext cx="5781675" cy="618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Lo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scopo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quello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rendere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macchina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capace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attraverso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modello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machine learning,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file di testo per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estrapolare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relative 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eventuali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disastri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naturali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e/o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incidenti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 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verranno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acquisite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da social media come Twitter, Facebook, Instagram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attraverso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framework come Beautiful soup il quale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partendo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da file HTML e XML è in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grado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estrapolare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utili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Immaginando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ipotetico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scenario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futuro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dove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enti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pubblici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vigili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del fuoco,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guardia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forestale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polizia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ecc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hanno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possibilità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possedere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apparecchiature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sofisticate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(es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droni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militari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veicoli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AGV),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vuole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automatizzare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soccorso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Non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appena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tweet è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classificato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come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disastro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naturale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incidente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geolocalizza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posizione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dell’incidente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allerta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l’ente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competente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più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vicino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luogo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dell’incidente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veicolo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autonomo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inviato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per fare 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sopraluogo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inivare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immagini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centrale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5E0248-BF12-48BB-96DB-90F10FDD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7" y="2178217"/>
            <a:ext cx="3426802" cy="25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EEE2D4-7951-4283-ABCA-FFAAB5C8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2" y="381001"/>
            <a:ext cx="4991103" cy="114100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Natural language processing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BB95975-4E41-4ADA-8C84-4681E3CC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14501"/>
            <a:ext cx="6038849" cy="49339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L'</a:t>
            </a: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elaborazione del linguaggio naturale (NLP)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è il processo di trattamento automatico mediante un 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calcolatore elettronico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delle informazioni scritte o parlate in una 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lessicale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scomposizione di un'espressione linguistica in </a:t>
            </a:r>
            <a:r>
              <a:rPr lang="it-IT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(in questo caso le parole)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grammaticale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associazione delle 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 del discorso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ciascuna parola nel testo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sintattica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arrangiamento dei </a:t>
            </a:r>
            <a:r>
              <a:rPr lang="it-IT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una struttura sintattica (ad albero: </a:t>
            </a:r>
            <a:r>
              <a:rPr lang="it-IT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parse </a:t>
            </a:r>
            <a:r>
              <a:rPr lang="it-IT" b="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semantica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assegnazione di un significato (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alla struttura sintattica e, di conseguenza, all'espressione linguistica</a:t>
            </a:r>
          </a:p>
          <a:p>
            <a:pPr>
              <a:lnSpc>
                <a:spcPct val="120000"/>
              </a:lnSpc>
            </a:pPr>
            <a:endParaRPr lang="it-IT" sz="1400" dirty="0"/>
          </a:p>
        </p:txBody>
      </p:sp>
      <p:pic>
        <p:nvPicPr>
          <p:cNvPr id="1026" name="Picture 2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F47D5D92-E4CF-4ACD-BE39-517960B0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1" y="1643590"/>
            <a:ext cx="4577976" cy="35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1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82D84F-7EF7-4B95-94B7-0E8FEE7B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7" y="128093"/>
            <a:ext cx="5333365" cy="1141004"/>
          </a:xfrm>
        </p:spPr>
        <p:txBody>
          <a:bodyPr>
            <a:normAutofit/>
          </a:bodyPr>
          <a:lstStyle/>
          <a:p>
            <a:r>
              <a:rPr lang="it-IT" dirty="0" err="1"/>
              <a:t>bert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BD467A-2A1E-439E-A44A-E1029D42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7" y="1510848"/>
            <a:ext cx="6038853" cy="5070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i="0" dirty="0">
                <a:effectLst/>
                <a:latin typeface="Open Sans" panose="020B0604020202020204" pitchFamily="34" charset="0"/>
              </a:rPr>
              <a:t>Bert</a:t>
            </a:r>
            <a:r>
              <a:rPr lang="it-IT" b="0" i="0" dirty="0">
                <a:effectLst/>
                <a:latin typeface="Open Sans" panose="020B0604020202020204" pitchFamily="34" charset="0"/>
              </a:rPr>
              <a:t> (</a:t>
            </a:r>
            <a:r>
              <a:rPr lang="it-IT" b="1" i="0" dirty="0" err="1">
                <a:effectLst/>
                <a:latin typeface="Open Sans" panose="020B0604020202020204" pitchFamily="34" charset="0"/>
              </a:rPr>
              <a:t>Bidirectional</a:t>
            </a:r>
            <a:r>
              <a:rPr lang="it-IT" b="1" i="0" dirty="0">
                <a:effectLst/>
                <a:latin typeface="Open Sans" panose="020B0604020202020204" pitchFamily="34" charset="0"/>
              </a:rPr>
              <a:t> Encoder </a:t>
            </a:r>
            <a:r>
              <a:rPr lang="it-IT" b="1" i="0" dirty="0" err="1">
                <a:effectLst/>
                <a:latin typeface="Open Sans" panose="020B0604020202020204" pitchFamily="34" charset="0"/>
              </a:rPr>
              <a:t>Representations</a:t>
            </a:r>
            <a:r>
              <a:rPr lang="it-IT" b="1" i="0" dirty="0">
                <a:effectLst/>
                <a:latin typeface="Open Sans" panose="020B0604020202020204" pitchFamily="34" charset="0"/>
              </a:rPr>
              <a:t> from Transformers</a:t>
            </a:r>
            <a:r>
              <a:rPr lang="it-IT" b="0" i="0" dirty="0">
                <a:effectLst/>
                <a:latin typeface="Open Sans" panose="020B0604020202020204" pitchFamily="34" charset="0"/>
              </a:rPr>
              <a:t>) è un modello di elaborazione del linguaggio naturale sviluppato da Google. </a:t>
            </a:r>
            <a:r>
              <a:rPr lang="it-IT" dirty="0">
                <a:latin typeface="Open Sans" panose="020B0604020202020204" pitchFamily="34" charset="0"/>
              </a:rPr>
              <a:t>Di seguito le principali funzionalità:</a:t>
            </a:r>
          </a:p>
          <a:p>
            <a:r>
              <a:rPr lang="it-IT" b="0" i="0" dirty="0">
                <a:effectLst/>
                <a:latin typeface="Open Sans" panose="020B0604020202020204" pitchFamily="34" charset="0"/>
              </a:rPr>
              <a:t>Classificazione delle frasi</a:t>
            </a:r>
          </a:p>
          <a:p>
            <a:r>
              <a:rPr lang="it-IT" dirty="0">
                <a:latin typeface="Open Sans" panose="020B0604020202020204" pitchFamily="34" charset="0"/>
              </a:rPr>
              <a:t>Riconoscimento emozioni</a:t>
            </a:r>
          </a:p>
          <a:p>
            <a:r>
              <a:rPr lang="it-IT" b="0" i="0" dirty="0">
                <a:effectLst/>
                <a:latin typeface="Open Sans" panose="020B0604020202020204" pitchFamily="34" charset="0"/>
              </a:rPr>
              <a:t>Ricerca (query) più </a:t>
            </a:r>
            <a:r>
              <a:rPr lang="it-IT" dirty="0">
                <a:latin typeface="Open Sans" panose="020B0604020202020204" pitchFamily="34" charset="0"/>
              </a:rPr>
              <a:t>veloce</a:t>
            </a:r>
          </a:p>
          <a:p>
            <a:r>
              <a:rPr lang="it-IT" b="0" i="0" dirty="0">
                <a:effectLst/>
                <a:latin typeface="Open Sans" panose="020B0604020202020204" pitchFamily="34" charset="0"/>
              </a:rPr>
              <a:t>Traduzione frasi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5E74F-4ABC-42C7-A842-83AC146C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1630" y="2524069"/>
            <a:ext cx="3226275" cy="18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8719-7315-4BAF-9153-834F2B10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391962"/>
            <a:ext cx="6515100" cy="359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Bert è un modello di trasformatori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preaddestrato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su testi grezzi con due obbiettivi :</a:t>
            </a:r>
          </a:p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(MLM):  prendendo una frase, il modello maschera casualmente il 15% delle parole nell'input, quindi esegue l'intera frase mascherata attraverso il modello e provando a prevedere le parole mascherate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Next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(NSP):  i modelli concatenano due frasi mascherate come input durante il preallenamento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1DC0E33-AFEB-411D-ACF8-FEE24F79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1" y="207361"/>
            <a:ext cx="9238434" cy="857559"/>
          </a:xfrm>
        </p:spPr>
        <p:txBody>
          <a:bodyPr/>
          <a:lstStyle/>
          <a:p>
            <a:r>
              <a:rPr lang="it-IT" dirty="0"/>
              <a:t>Bert -&gt; modello utilizzato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B40560-4044-4ACD-A10F-60AD0529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1391962"/>
            <a:ext cx="4733925" cy="2938722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DAC9AE7-C6FA-4D45-8C88-6E7C0EFD326A}"/>
              </a:ext>
            </a:extLst>
          </p:cNvPr>
          <p:cNvSpPr txBox="1">
            <a:spLocks/>
          </p:cNvSpPr>
          <p:nvPr/>
        </p:nvSpPr>
        <p:spPr>
          <a:xfrm>
            <a:off x="493341" y="4657726"/>
            <a:ext cx="11441484" cy="1918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Caratteristiche modello utilizzato: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Bert large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uncased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(24 livelli), 1024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16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heads, 336 milioni di parametri. </a:t>
            </a:r>
          </a:p>
        </p:txBody>
      </p:sp>
    </p:spTree>
    <p:extLst>
      <p:ext uri="{BB962C8B-B14F-4D97-AF65-F5344CB8AC3E}">
        <p14:creationId xmlns:p14="http://schemas.microsoft.com/office/powerpoint/2010/main" val="233221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8B512-9044-4BC0-A5E4-44B463C2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41" y="473945"/>
            <a:ext cx="9238434" cy="857559"/>
          </a:xfrm>
        </p:spPr>
        <p:txBody>
          <a:bodyPr/>
          <a:lstStyle/>
          <a:p>
            <a:r>
              <a:rPr lang="it-IT" dirty="0"/>
              <a:t>Struttura dei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5455ED-99BC-430F-9E86-73DBE094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40" y="1704975"/>
            <a:ext cx="11476809" cy="38100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database sono reperibili sul sito di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per il tutorial proposto per NLP «</a:t>
            </a:r>
            <a:r>
              <a:rPr lang="en-US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Language Processing with Disaster Tweets</a:t>
            </a:r>
            <a:r>
              <a:rPr lang="it-IT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  <a:r>
              <a:rPr lang="it-IT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Comprendono i database per la parte di addestramento e per la parte di test.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A70B60-A373-4E52-82A4-BA2D0C71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3" y="2851740"/>
            <a:ext cx="5324475" cy="7524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A948D9-0849-4099-AA92-FD1D531F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908890"/>
            <a:ext cx="5305425" cy="695325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4160F07-2D00-4655-8E9F-9CC08DA2F626}"/>
              </a:ext>
            </a:extLst>
          </p:cNvPr>
          <p:cNvSpPr txBox="1">
            <a:spLocks/>
          </p:cNvSpPr>
          <p:nvPr/>
        </p:nvSpPr>
        <p:spPr>
          <a:xfrm>
            <a:off x="6567487" y="3790951"/>
            <a:ext cx="5305426" cy="2516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Test set (3263 tweet):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F0507AB-071E-43DB-A96D-1DEA47D92703}"/>
              </a:ext>
            </a:extLst>
          </p:cNvPr>
          <p:cNvSpPr txBox="1">
            <a:spLocks/>
          </p:cNvSpPr>
          <p:nvPr/>
        </p:nvSpPr>
        <p:spPr>
          <a:xfrm>
            <a:off x="543740" y="3790951"/>
            <a:ext cx="5066485" cy="287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Training set (7613 tweet):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ID: identificativo del tweet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Keyword: parole chiave del tweet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Target: 1 se disastro 0 altrimenti</a:t>
            </a:r>
          </a:p>
        </p:txBody>
      </p:sp>
    </p:spTree>
    <p:extLst>
      <p:ext uri="{BB962C8B-B14F-4D97-AF65-F5344CB8AC3E}">
        <p14:creationId xmlns:p14="http://schemas.microsoft.com/office/powerpoint/2010/main" val="59954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BD836-5777-4375-BB73-F03520F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98" y="299720"/>
            <a:ext cx="9238434" cy="857559"/>
          </a:xfrm>
        </p:spPr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540DC-1D9B-48CE-A8D3-A54154F3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8" y="1380478"/>
            <a:ext cx="10723964" cy="3810000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prima cosa bisognerà importare i due formati csv all’interno dello script attraverso la  libreria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» (solo ID, text e target per il training , ID e text per il test)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Rimuovere caratteri e testo “inutili“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Rimozione delle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importando NLTK (Natural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tool kit)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Genera word clouds selezionando i tweet con target=1 da quelle con target=0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DD536C-F522-4AB8-8EFF-FFBCCC2B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8" y="3728054"/>
            <a:ext cx="5240557" cy="26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ABEC314-5212-4E15-BA2E-C4B13424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57" y="3723344"/>
            <a:ext cx="5240556" cy="26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16EA7-A009-4FE9-B372-F155B643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43" y="512785"/>
            <a:ext cx="9238434" cy="857559"/>
          </a:xfrm>
        </p:spPr>
        <p:txBody>
          <a:bodyPr/>
          <a:lstStyle/>
          <a:p>
            <a:r>
              <a:rPr lang="it-IT" dirty="0"/>
              <a:t>Visualizzazione dati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EE3119-3804-4DF3-9972-30E6A4DA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4" y="2247900"/>
            <a:ext cx="11177211" cy="33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503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7294B"/>
      </a:accent1>
      <a:accent2>
        <a:srgbClr val="D54517"/>
      </a:accent2>
      <a:accent3>
        <a:srgbClr val="D59926"/>
      </a:accent3>
      <a:accent4>
        <a:srgbClr val="A0AB13"/>
      </a:accent4>
      <a:accent5>
        <a:srgbClr val="6CB520"/>
      </a:accent5>
      <a:accent6>
        <a:srgbClr val="24BE15"/>
      </a:accent6>
      <a:hlink>
        <a:srgbClr val="31938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640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Inter</vt:lpstr>
      <vt:lpstr>Open Sans</vt:lpstr>
      <vt:lpstr>Trade Gothic Next Cond</vt:lpstr>
      <vt:lpstr>Trade Gothic Next Light</vt:lpstr>
      <vt:lpstr>PortalVTI</vt:lpstr>
      <vt:lpstr>Natural Language Processing with Disaster Tweets</vt:lpstr>
      <vt:lpstr>Idea di partenza</vt:lpstr>
      <vt:lpstr>Presentazione standard di PowerPoint</vt:lpstr>
      <vt:lpstr>Natural language processing</vt:lpstr>
      <vt:lpstr>bert</vt:lpstr>
      <vt:lpstr>Bert -&gt; modello utilizzato</vt:lpstr>
      <vt:lpstr>Struttura dei database</vt:lpstr>
      <vt:lpstr>Preprocessing data</vt:lpstr>
      <vt:lpstr>Visualizzazione dati</vt:lpstr>
      <vt:lpstr>Visualizzazione dati</vt:lpstr>
      <vt:lpstr>Realizzazione algoritmo: step 1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Alessio Roda</dc:creator>
  <cp:lastModifiedBy>Alessio Roda</cp:lastModifiedBy>
  <cp:revision>8</cp:revision>
  <dcterms:created xsi:type="dcterms:W3CDTF">2022-02-24T10:04:06Z</dcterms:created>
  <dcterms:modified xsi:type="dcterms:W3CDTF">2022-03-02T18:00:48Z</dcterms:modified>
</cp:coreProperties>
</file>