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io Saladino" initials="AS" lastIdx="4" clrIdx="0">
    <p:extLst>
      <p:ext uri="{19B8F6BF-5375-455C-9EA6-DF929625EA0E}">
        <p15:presenceInfo xmlns:p15="http://schemas.microsoft.com/office/powerpoint/2012/main" userId="Alessio Saladi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E4D96-5043-4B01-9D89-2A62DA1974AB}" v="11" dt="2020-06-21T14:43:35.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5A591-20D2-4F3B-8FE4-AA35639BBF67}" type="datetimeFigureOut">
              <a:rPr lang="it-IT" smtClean="0"/>
              <a:t>01/07/2020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77C67-38D9-484A-BF4D-ED6D549389F0}" type="slidenum">
              <a:rPr lang="it-IT" smtClean="0"/>
              <a:t>‹N›</a:t>
            </a:fld>
            <a:endParaRPr lang="it-IT"/>
          </a:p>
        </p:txBody>
      </p:sp>
    </p:spTree>
    <p:extLst>
      <p:ext uri="{BB962C8B-B14F-4D97-AF65-F5344CB8AC3E}">
        <p14:creationId xmlns:p14="http://schemas.microsoft.com/office/powerpoint/2010/main" val="115557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EB659-A061-46D6-9E9B-5037C2097D4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9F08A97-A0D1-4874-A8D9-1979E4AD1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7E5D6ED-BAFD-4251-9B6B-8179664CAF6E}"/>
              </a:ext>
            </a:extLst>
          </p:cNvPr>
          <p:cNvSpPr>
            <a:spLocks noGrp="1"/>
          </p:cNvSpPr>
          <p:nvPr>
            <p:ph type="dt" sz="half" idx="10"/>
          </p:nvPr>
        </p:nvSpPr>
        <p:spPr/>
        <p:txBody>
          <a:bodyPr/>
          <a:lstStyle/>
          <a:p>
            <a:fld id="{20816650-C7EF-431A-90A0-FC760079AAC4}" type="datetime1">
              <a:rPr lang="it-IT" smtClean="0"/>
              <a:t>01/07/2020</a:t>
            </a:fld>
            <a:endParaRPr lang="it-IT"/>
          </a:p>
        </p:txBody>
      </p:sp>
      <p:sp>
        <p:nvSpPr>
          <p:cNvPr id="5" name="Segnaposto piè di pagina 4">
            <a:extLst>
              <a:ext uri="{FF2B5EF4-FFF2-40B4-BE49-F238E27FC236}">
                <a16:creationId xmlns:a16="http://schemas.microsoft.com/office/drawing/2014/main" id="{0F49E751-2E94-4D83-988D-611C1613CBE6}"/>
              </a:ext>
            </a:extLst>
          </p:cNvPr>
          <p:cNvSpPr>
            <a:spLocks noGrp="1"/>
          </p:cNvSpPr>
          <p:nvPr>
            <p:ph type="ftr" sz="quarter" idx="11"/>
          </p:nvPr>
        </p:nvSpPr>
        <p:spPr/>
        <p:txBody>
          <a:bodyPr/>
          <a:lstStyle/>
          <a:p>
            <a:r>
              <a:rPr lang="it-IT"/>
              <a:t>Alessio Saladino</a:t>
            </a:r>
          </a:p>
        </p:txBody>
      </p:sp>
      <p:sp>
        <p:nvSpPr>
          <p:cNvPr id="6" name="Segnaposto numero diapositiva 5">
            <a:extLst>
              <a:ext uri="{FF2B5EF4-FFF2-40B4-BE49-F238E27FC236}">
                <a16:creationId xmlns:a16="http://schemas.microsoft.com/office/drawing/2014/main" id="{2DB937F0-99B8-41A5-85F3-3C628E087874}"/>
              </a:ext>
            </a:extLst>
          </p:cNvPr>
          <p:cNvSpPr>
            <a:spLocks noGrp="1"/>
          </p:cNvSpPr>
          <p:nvPr>
            <p:ph type="sldNum" sz="quarter" idx="12"/>
          </p:nvPr>
        </p:nvSpPr>
        <p:spPr/>
        <p:txBody>
          <a:bodyPr/>
          <a:lstStyle/>
          <a:p>
            <a:fld id="{14E17E8E-8763-4B08-9BCC-5F901DEA30C1}" type="slidenum">
              <a:rPr lang="it-IT" smtClean="0"/>
              <a:t>‹N›</a:t>
            </a:fld>
            <a:endParaRPr lang="it-IT"/>
          </a:p>
        </p:txBody>
      </p:sp>
    </p:spTree>
    <p:extLst>
      <p:ext uri="{BB962C8B-B14F-4D97-AF65-F5344CB8AC3E}">
        <p14:creationId xmlns:p14="http://schemas.microsoft.com/office/powerpoint/2010/main" val="232569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B9AAC0-2F03-4C28-B54B-454AF058F7F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CDD60C-3165-47D8-AFD1-A51035B81E0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C26BC2-704F-4DE9-8FC7-C1E37BD58B21}"/>
              </a:ext>
            </a:extLst>
          </p:cNvPr>
          <p:cNvSpPr>
            <a:spLocks noGrp="1"/>
          </p:cNvSpPr>
          <p:nvPr>
            <p:ph type="dt" sz="half" idx="10"/>
          </p:nvPr>
        </p:nvSpPr>
        <p:spPr/>
        <p:txBody>
          <a:bodyPr/>
          <a:lstStyle/>
          <a:p>
            <a:fld id="{7F220846-8A78-4ABB-BB16-89D2125EE7DC}" type="datetime1">
              <a:rPr lang="it-IT" smtClean="0"/>
              <a:t>01/07/2020</a:t>
            </a:fld>
            <a:endParaRPr lang="it-IT"/>
          </a:p>
        </p:txBody>
      </p:sp>
      <p:sp>
        <p:nvSpPr>
          <p:cNvPr id="5" name="Segnaposto piè di pagina 4">
            <a:extLst>
              <a:ext uri="{FF2B5EF4-FFF2-40B4-BE49-F238E27FC236}">
                <a16:creationId xmlns:a16="http://schemas.microsoft.com/office/drawing/2014/main" id="{59DC1B8A-B889-4B71-80B5-54AC6C2AAA6D}"/>
              </a:ext>
            </a:extLst>
          </p:cNvPr>
          <p:cNvSpPr>
            <a:spLocks noGrp="1"/>
          </p:cNvSpPr>
          <p:nvPr>
            <p:ph type="ftr" sz="quarter" idx="11"/>
          </p:nvPr>
        </p:nvSpPr>
        <p:spPr/>
        <p:txBody>
          <a:bodyPr/>
          <a:lstStyle/>
          <a:p>
            <a:r>
              <a:rPr lang="it-IT"/>
              <a:t>Alessio Saladino</a:t>
            </a:r>
          </a:p>
        </p:txBody>
      </p:sp>
      <p:sp>
        <p:nvSpPr>
          <p:cNvPr id="6" name="Segnaposto numero diapositiva 5">
            <a:extLst>
              <a:ext uri="{FF2B5EF4-FFF2-40B4-BE49-F238E27FC236}">
                <a16:creationId xmlns:a16="http://schemas.microsoft.com/office/drawing/2014/main" id="{C252ACDE-2EDE-4BB1-B5DD-9F11DA163D94}"/>
              </a:ext>
            </a:extLst>
          </p:cNvPr>
          <p:cNvSpPr>
            <a:spLocks noGrp="1"/>
          </p:cNvSpPr>
          <p:nvPr>
            <p:ph type="sldNum" sz="quarter" idx="12"/>
          </p:nvPr>
        </p:nvSpPr>
        <p:spPr/>
        <p:txBody>
          <a:bodyPr/>
          <a:lstStyle/>
          <a:p>
            <a:fld id="{14E17E8E-8763-4B08-9BCC-5F901DEA30C1}" type="slidenum">
              <a:rPr lang="it-IT" smtClean="0"/>
              <a:t>‹N›</a:t>
            </a:fld>
            <a:endParaRPr lang="it-IT"/>
          </a:p>
        </p:txBody>
      </p:sp>
    </p:spTree>
    <p:extLst>
      <p:ext uri="{BB962C8B-B14F-4D97-AF65-F5344CB8AC3E}">
        <p14:creationId xmlns:p14="http://schemas.microsoft.com/office/powerpoint/2010/main" val="88302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65FBF0B-837D-4992-A4D0-3CC81B217ED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D4885C6-745C-4A9A-A2B4-879D0E507DA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C253CE-5450-47BC-8E07-BE023124BDFD}"/>
              </a:ext>
            </a:extLst>
          </p:cNvPr>
          <p:cNvSpPr>
            <a:spLocks noGrp="1"/>
          </p:cNvSpPr>
          <p:nvPr>
            <p:ph type="dt" sz="half" idx="10"/>
          </p:nvPr>
        </p:nvSpPr>
        <p:spPr/>
        <p:txBody>
          <a:bodyPr/>
          <a:lstStyle/>
          <a:p>
            <a:fld id="{0F62D2CC-D114-4B00-861B-C917E36548A2}" type="datetime1">
              <a:rPr lang="it-IT" smtClean="0"/>
              <a:t>01/07/2020</a:t>
            </a:fld>
            <a:endParaRPr lang="it-IT"/>
          </a:p>
        </p:txBody>
      </p:sp>
      <p:sp>
        <p:nvSpPr>
          <p:cNvPr id="5" name="Segnaposto piè di pagina 4">
            <a:extLst>
              <a:ext uri="{FF2B5EF4-FFF2-40B4-BE49-F238E27FC236}">
                <a16:creationId xmlns:a16="http://schemas.microsoft.com/office/drawing/2014/main" id="{BBE166FD-ADEF-4A17-AC61-236318EA97AD}"/>
              </a:ext>
            </a:extLst>
          </p:cNvPr>
          <p:cNvSpPr>
            <a:spLocks noGrp="1"/>
          </p:cNvSpPr>
          <p:nvPr>
            <p:ph type="ftr" sz="quarter" idx="11"/>
          </p:nvPr>
        </p:nvSpPr>
        <p:spPr/>
        <p:txBody>
          <a:bodyPr/>
          <a:lstStyle/>
          <a:p>
            <a:r>
              <a:rPr lang="it-IT"/>
              <a:t>Alessio Saladino</a:t>
            </a:r>
          </a:p>
        </p:txBody>
      </p:sp>
      <p:sp>
        <p:nvSpPr>
          <p:cNvPr id="6" name="Segnaposto numero diapositiva 5">
            <a:extLst>
              <a:ext uri="{FF2B5EF4-FFF2-40B4-BE49-F238E27FC236}">
                <a16:creationId xmlns:a16="http://schemas.microsoft.com/office/drawing/2014/main" id="{0C6F2608-C9CE-40FA-8391-8DDD1AD39A11}"/>
              </a:ext>
            </a:extLst>
          </p:cNvPr>
          <p:cNvSpPr>
            <a:spLocks noGrp="1"/>
          </p:cNvSpPr>
          <p:nvPr>
            <p:ph type="sldNum" sz="quarter" idx="12"/>
          </p:nvPr>
        </p:nvSpPr>
        <p:spPr/>
        <p:txBody>
          <a:bodyPr/>
          <a:lstStyle/>
          <a:p>
            <a:fld id="{14E17E8E-8763-4B08-9BCC-5F901DEA30C1}" type="slidenum">
              <a:rPr lang="it-IT" smtClean="0"/>
              <a:t>‹N›</a:t>
            </a:fld>
            <a:endParaRPr lang="it-IT"/>
          </a:p>
        </p:txBody>
      </p:sp>
    </p:spTree>
    <p:extLst>
      <p:ext uri="{BB962C8B-B14F-4D97-AF65-F5344CB8AC3E}">
        <p14:creationId xmlns:p14="http://schemas.microsoft.com/office/powerpoint/2010/main" val="258366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C0B78E-384E-42F7-9319-48933226C85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409B47A-3286-46C4-8A73-8DA1D551638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4248A32-6468-42B7-B493-CBA6BFAEBA46}"/>
              </a:ext>
            </a:extLst>
          </p:cNvPr>
          <p:cNvSpPr>
            <a:spLocks noGrp="1"/>
          </p:cNvSpPr>
          <p:nvPr>
            <p:ph type="dt" sz="half" idx="10"/>
          </p:nvPr>
        </p:nvSpPr>
        <p:spPr/>
        <p:txBody>
          <a:bodyPr/>
          <a:lstStyle/>
          <a:p>
            <a:fld id="{FC9DA512-0D19-4E5A-9B81-E7585D2C6A7D}" type="datetime1">
              <a:rPr lang="it-IT" smtClean="0"/>
              <a:t>01/07/2020</a:t>
            </a:fld>
            <a:endParaRPr lang="it-IT"/>
          </a:p>
        </p:txBody>
      </p:sp>
      <p:sp>
        <p:nvSpPr>
          <p:cNvPr id="5" name="Segnaposto piè di pagina 4">
            <a:extLst>
              <a:ext uri="{FF2B5EF4-FFF2-40B4-BE49-F238E27FC236}">
                <a16:creationId xmlns:a16="http://schemas.microsoft.com/office/drawing/2014/main" id="{07CAEE72-E42F-4272-8B16-D0DAFEF2FBC4}"/>
              </a:ext>
            </a:extLst>
          </p:cNvPr>
          <p:cNvSpPr>
            <a:spLocks noGrp="1"/>
          </p:cNvSpPr>
          <p:nvPr>
            <p:ph type="ftr" sz="quarter" idx="11"/>
          </p:nvPr>
        </p:nvSpPr>
        <p:spPr/>
        <p:txBody>
          <a:bodyPr/>
          <a:lstStyle/>
          <a:p>
            <a:r>
              <a:rPr lang="it-IT"/>
              <a:t>Alessio Saladino</a:t>
            </a:r>
          </a:p>
        </p:txBody>
      </p:sp>
      <p:sp>
        <p:nvSpPr>
          <p:cNvPr id="6" name="Segnaposto numero diapositiva 5">
            <a:extLst>
              <a:ext uri="{FF2B5EF4-FFF2-40B4-BE49-F238E27FC236}">
                <a16:creationId xmlns:a16="http://schemas.microsoft.com/office/drawing/2014/main" id="{5F7847BD-B973-460C-8609-00F6312C0FA0}"/>
              </a:ext>
            </a:extLst>
          </p:cNvPr>
          <p:cNvSpPr>
            <a:spLocks noGrp="1"/>
          </p:cNvSpPr>
          <p:nvPr>
            <p:ph type="sldNum" sz="quarter" idx="12"/>
          </p:nvPr>
        </p:nvSpPr>
        <p:spPr/>
        <p:txBody>
          <a:bodyPr/>
          <a:lstStyle/>
          <a:p>
            <a:fld id="{14E17E8E-8763-4B08-9BCC-5F901DEA30C1}" type="slidenum">
              <a:rPr lang="it-IT" smtClean="0"/>
              <a:t>‹N›</a:t>
            </a:fld>
            <a:endParaRPr lang="it-IT"/>
          </a:p>
        </p:txBody>
      </p:sp>
    </p:spTree>
    <p:extLst>
      <p:ext uri="{BB962C8B-B14F-4D97-AF65-F5344CB8AC3E}">
        <p14:creationId xmlns:p14="http://schemas.microsoft.com/office/powerpoint/2010/main" val="146735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5B80F8-581E-4012-AD53-03B359CE0F3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B83CC54-F976-4E20-BBE0-523BE8AE95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4E906AA-936B-4FA9-AB17-932D6160A258}"/>
              </a:ext>
            </a:extLst>
          </p:cNvPr>
          <p:cNvSpPr>
            <a:spLocks noGrp="1"/>
          </p:cNvSpPr>
          <p:nvPr>
            <p:ph type="dt" sz="half" idx="10"/>
          </p:nvPr>
        </p:nvSpPr>
        <p:spPr/>
        <p:txBody>
          <a:bodyPr/>
          <a:lstStyle/>
          <a:p>
            <a:fld id="{74ABE90A-7B66-4EC2-9E5C-BBB5C7ABFC8B}" type="datetime1">
              <a:rPr lang="it-IT" smtClean="0"/>
              <a:t>01/07/2020</a:t>
            </a:fld>
            <a:endParaRPr lang="it-IT"/>
          </a:p>
        </p:txBody>
      </p:sp>
      <p:sp>
        <p:nvSpPr>
          <p:cNvPr id="5" name="Segnaposto piè di pagina 4">
            <a:extLst>
              <a:ext uri="{FF2B5EF4-FFF2-40B4-BE49-F238E27FC236}">
                <a16:creationId xmlns:a16="http://schemas.microsoft.com/office/drawing/2014/main" id="{5E3F728B-1C19-495F-B6D0-235AC281F103}"/>
              </a:ext>
            </a:extLst>
          </p:cNvPr>
          <p:cNvSpPr>
            <a:spLocks noGrp="1"/>
          </p:cNvSpPr>
          <p:nvPr>
            <p:ph type="ftr" sz="quarter" idx="11"/>
          </p:nvPr>
        </p:nvSpPr>
        <p:spPr/>
        <p:txBody>
          <a:bodyPr/>
          <a:lstStyle/>
          <a:p>
            <a:r>
              <a:rPr lang="it-IT"/>
              <a:t>Alessio Saladino</a:t>
            </a:r>
          </a:p>
        </p:txBody>
      </p:sp>
      <p:sp>
        <p:nvSpPr>
          <p:cNvPr id="6" name="Segnaposto numero diapositiva 5">
            <a:extLst>
              <a:ext uri="{FF2B5EF4-FFF2-40B4-BE49-F238E27FC236}">
                <a16:creationId xmlns:a16="http://schemas.microsoft.com/office/drawing/2014/main" id="{6D48E148-E9F6-4CF7-BDF0-A566BE93AF8C}"/>
              </a:ext>
            </a:extLst>
          </p:cNvPr>
          <p:cNvSpPr>
            <a:spLocks noGrp="1"/>
          </p:cNvSpPr>
          <p:nvPr>
            <p:ph type="sldNum" sz="quarter" idx="12"/>
          </p:nvPr>
        </p:nvSpPr>
        <p:spPr/>
        <p:txBody>
          <a:bodyPr/>
          <a:lstStyle/>
          <a:p>
            <a:fld id="{14E17E8E-8763-4B08-9BCC-5F901DEA30C1}" type="slidenum">
              <a:rPr lang="it-IT" smtClean="0"/>
              <a:t>‹N›</a:t>
            </a:fld>
            <a:endParaRPr lang="it-IT"/>
          </a:p>
        </p:txBody>
      </p:sp>
    </p:spTree>
    <p:extLst>
      <p:ext uri="{BB962C8B-B14F-4D97-AF65-F5344CB8AC3E}">
        <p14:creationId xmlns:p14="http://schemas.microsoft.com/office/powerpoint/2010/main" val="372554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B8637C-EEEA-4E4D-BBA3-3DEE4306F40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AF2B761-DC4A-44CF-B379-F4311050527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B6C4D40-6028-4505-BDD1-1A8FAABBDF7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1D1BD2F-3FE2-4A3E-A019-572FCA744F0D}"/>
              </a:ext>
            </a:extLst>
          </p:cNvPr>
          <p:cNvSpPr>
            <a:spLocks noGrp="1"/>
          </p:cNvSpPr>
          <p:nvPr>
            <p:ph type="dt" sz="half" idx="10"/>
          </p:nvPr>
        </p:nvSpPr>
        <p:spPr/>
        <p:txBody>
          <a:bodyPr/>
          <a:lstStyle/>
          <a:p>
            <a:fld id="{4C17CBB7-E325-421E-B32F-2FD56A92363D}" type="datetime1">
              <a:rPr lang="it-IT" smtClean="0"/>
              <a:t>01/07/2020</a:t>
            </a:fld>
            <a:endParaRPr lang="it-IT"/>
          </a:p>
        </p:txBody>
      </p:sp>
      <p:sp>
        <p:nvSpPr>
          <p:cNvPr id="6" name="Segnaposto piè di pagina 5">
            <a:extLst>
              <a:ext uri="{FF2B5EF4-FFF2-40B4-BE49-F238E27FC236}">
                <a16:creationId xmlns:a16="http://schemas.microsoft.com/office/drawing/2014/main" id="{1093C213-63A5-4071-A316-D1B85E2DEBC6}"/>
              </a:ext>
            </a:extLst>
          </p:cNvPr>
          <p:cNvSpPr>
            <a:spLocks noGrp="1"/>
          </p:cNvSpPr>
          <p:nvPr>
            <p:ph type="ftr" sz="quarter" idx="11"/>
          </p:nvPr>
        </p:nvSpPr>
        <p:spPr/>
        <p:txBody>
          <a:bodyPr/>
          <a:lstStyle/>
          <a:p>
            <a:r>
              <a:rPr lang="it-IT"/>
              <a:t>Alessio Saladino</a:t>
            </a:r>
          </a:p>
        </p:txBody>
      </p:sp>
      <p:sp>
        <p:nvSpPr>
          <p:cNvPr id="7" name="Segnaposto numero diapositiva 6">
            <a:extLst>
              <a:ext uri="{FF2B5EF4-FFF2-40B4-BE49-F238E27FC236}">
                <a16:creationId xmlns:a16="http://schemas.microsoft.com/office/drawing/2014/main" id="{54E28AA0-0E8B-4B19-B6E1-096EFDDF7EB5}"/>
              </a:ext>
            </a:extLst>
          </p:cNvPr>
          <p:cNvSpPr>
            <a:spLocks noGrp="1"/>
          </p:cNvSpPr>
          <p:nvPr>
            <p:ph type="sldNum" sz="quarter" idx="12"/>
          </p:nvPr>
        </p:nvSpPr>
        <p:spPr/>
        <p:txBody>
          <a:bodyPr/>
          <a:lstStyle/>
          <a:p>
            <a:fld id="{14E17E8E-8763-4B08-9BCC-5F901DEA30C1}" type="slidenum">
              <a:rPr lang="it-IT" smtClean="0"/>
              <a:t>‹N›</a:t>
            </a:fld>
            <a:endParaRPr lang="it-IT"/>
          </a:p>
        </p:txBody>
      </p:sp>
    </p:spTree>
    <p:extLst>
      <p:ext uri="{BB962C8B-B14F-4D97-AF65-F5344CB8AC3E}">
        <p14:creationId xmlns:p14="http://schemas.microsoft.com/office/powerpoint/2010/main" val="341457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FAE493-6363-4792-911D-81122B23797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96C3931-40F2-48E5-9877-E4BDF694CB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D89A260-0DDA-4D0E-9E4E-C41155328F7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A5D5DC7-D62B-49E5-8E8C-7FD67F3F8A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D5B1659-2950-4E27-B843-6C31AA38B3E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3402659-3C75-4216-8A91-5A0B1D6D8879}"/>
              </a:ext>
            </a:extLst>
          </p:cNvPr>
          <p:cNvSpPr>
            <a:spLocks noGrp="1"/>
          </p:cNvSpPr>
          <p:nvPr>
            <p:ph type="dt" sz="half" idx="10"/>
          </p:nvPr>
        </p:nvSpPr>
        <p:spPr/>
        <p:txBody>
          <a:bodyPr/>
          <a:lstStyle/>
          <a:p>
            <a:fld id="{88B901D7-FB3F-45A8-8E1A-35A241D95131}" type="datetime1">
              <a:rPr lang="it-IT" smtClean="0"/>
              <a:t>01/07/2020</a:t>
            </a:fld>
            <a:endParaRPr lang="it-IT"/>
          </a:p>
        </p:txBody>
      </p:sp>
      <p:sp>
        <p:nvSpPr>
          <p:cNvPr id="8" name="Segnaposto piè di pagina 7">
            <a:extLst>
              <a:ext uri="{FF2B5EF4-FFF2-40B4-BE49-F238E27FC236}">
                <a16:creationId xmlns:a16="http://schemas.microsoft.com/office/drawing/2014/main" id="{4C88D3FC-537A-4492-B26D-28B86DA60AAF}"/>
              </a:ext>
            </a:extLst>
          </p:cNvPr>
          <p:cNvSpPr>
            <a:spLocks noGrp="1"/>
          </p:cNvSpPr>
          <p:nvPr>
            <p:ph type="ftr" sz="quarter" idx="11"/>
          </p:nvPr>
        </p:nvSpPr>
        <p:spPr/>
        <p:txBody>
          <a:bodyPr/>
          <a:lstStyle/>
          <a:p>
            <a:r>
              <a:rPr lang="it-IT"/>
              <a:t>Alessio Saladino</a:t>
            </a:r>
          </a:p>
        </p:txBody>
      </p:sp>
      <p:sp>
        <p:nvSpPr>
          <p:cNvPr id="9" name="Segnaposto numero diapositiva 8">
            <a:extLst>
              <a:ext uri="{FF2B5EF4-FFF2-40B4-BE49-F238E27FC236}">
                <a16:creationId xmlns:a16="http://schemas.microsoft.com/office/drawing/2014/main" id="{46E809AE-77BE-4C6D-A0CF-48175C4E2EC6}"/>
              </a:ext>
            </a:extLst>
          </p:cNvPr>
          <p:cNvSpPr>
            <a:spLocks noGrp="1"/>
          </p:cNvSpPr>
          <p:nvPr>
            <p:ph type="sldNum" sz="quarter" idx="12"/>
          </p:nvPr>
        </p:nvSpPr>
        <p:spPr/>
        <p:txBody>
          <a:bodyPr/>
          <a:lstStyle/>
          <a:p>
            <a:fld id="{14E17E8E-8763-4B08-9BCC-5F901DEA30C1}" type="slidenum">
              <a:rPr lang="it-IT" smtClean="0"/>
              <a:t>‹N›</a:t>
            </a:fld>
            <a:endParaRPr lang="it-IT"/>
          </a:p>
        </p:txBody>
      </p:sp>
    </p:spTree>
    <p:extLst>
      <p:ext uri="{BB962C8B-B14F-4D97-AF65-F5344CB8AC3E}">
        <p14:creationId xmlns:p14="http://schemas.microsoft.com/office/powerpoint/2010/main" val="227960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A7DA0-9F6C-465E-A0AC-EBB28D8B1BE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CEA2EFF-9FEA-4F17-897E-9F2C417F374B}"/>
              </a:ext>
            </a:extLst>
          </p:cNvPr>
          <p:cNvSpPr>
            <a:spLocks noGrp="1"/>
          </p:cNvSpPr>
          <p:nvPr>
            <p:ph type="dt" sz="half" idx="10"/>
          </p:nvPr>
        </p:nvSpPr>
        <p:spPr/>
        <p:txBody>
          <a:bodyPr/>
          <a:lstStyle/>
          <a:p>
            <a:fld id="{AE1188E4-5C61-4AEA-BB00-6008CCCDEC50}" type="datetime1">
              <a:rPr lang="it-IT" smtClean="0"/>
              <a:t>01/07/2020</a:t>
            </a:fld>
            <a:endParaRPr lang="it-IT"/>
          </a:p>
        </p:txBody>
      </p:sp>
      <p:sp>
        <p:nvSpPr>
          <p:cNvPr id="4" name="Segnaposto piè di pagina 3">
            <a:extLst>
              <a:ext uri="{FF2B5EF4-FFF2-40B4-BE49-F238E27FC236}">
                <a16:creationId xmlns:a16="http://schemas.microsoft.com/office/drawing/2014/main" id="{9DF64DF9-5228-424A-9291-9555C020B3BF}"/>
              </a:ext>
            </a:extLst>
          </p:cNvPr>
          <p:cNvSpPr>
            <a:spLocks noGrp="1"/>
          </p:cNvSpPr>
          <p:nvPr>
            <p:ph type="ftr" sz="quarter" idx="11"/>
          </p:nvPr>
        </p:nvSpPr>
        <p:spPr/>
        <p:txBody>
          <a:bodyPr/>
          <a:lstStyle/>
          <a:p>
            <a:r>
              <a:rPr lang="it-IT"/>
              <a:t>Alessio Saladino</a:t>
            </a:r>
          </a:p>
        </p:txBody>
      </p:sp>
      <p:sp>
        <p:nvSpPr>
          <p:cNvPr id="5" name="Segnaposto numero diapositiva 4">
            <a:extLst>
              <a:ext uri="{FF2B5EF4-FFF2-40B4-BE49-F238E27FC236}">
                <a16:creationId xmlns:a16="http://schemas.microsoft.com/office/drawing/2014/main" id="{F8DD7541-0ABE-4933-B01D-678807F7316A}"/>
              </a:ext>
            </a:extLst>
          </p:cNvPr>
          <p:cNvSpPr>
            <a:spLocks noGrp="1"/>
          </p:cNvSpPr>
          <p:nvPr>
            <p:ph type="sldNum" sz="quarter" idx="12"/>
          </p:nvPr>
        </p:nvSpPr>
        <p:spPr/>
        <p:txBody>
          <a:bodyPr/>
          <a:lstStyle/>
          <a:p>
            <a:fld id="{14E17E8E-8763-4B08-9BCC-5F901DEA30C1}" type="slidenum">
              <a:rPr lang="it-IT" smtClean="0"/>
              <a:t>‹N›</a:t>
            </a:fld>
            <a:endParaRPr lang="it-IT"/>
          </a:p>
        </p:txBody>
      </p:sp>
    </p:spTree>
    <p:extLst>
      <p:ext uri="{BB962C8B-B14F-4D97-AF65-F5344CB8AC3E}">
        <p14:creationId xmlns:p14="http://schemas.microsoft.com/office/powerpoint/2010/main" val="288164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75616BA-173A-480D-A69A-D5B30FDB0F1D}"/>
              </a:ext>
            </a:extLst>
          </p:cNvPr>
          <p:cNvSpPr>
            <a:spLocks noGrp="1"/>
          </p:cNvSpPr>
          <p:nvPr>
            <p:ph type="dt" sz="half" idx="10"/>
          </p:nvPr>
        </p:nvSpPr>
        <p:spPr/>
        <p:txBody>
          <a:bodyPr/>
          <a:lstStyle/>
          <a:p>
            <a:fld id="{B05B8BDE-305D-4713-B6FF-CF1B7FA8596F}" type="datetime1">
              <a:rPr lang="it-IT" smtClean="0"/>
              <a:t>01/07/2020</a:t>
            </a:fld>
            <a:endParaRPr lang="it-IT"/>
          </a:p>
        </p:txBody>
      </p:sp>
      <p:sp>
        <p:nvSpPr>
          <p:cNvPr id="3" name="Segnaposto piè di pagina 2">
            <a:extLst>
              <a:ext uri="{FF2B5EF4-FFF2-40B4-BE49-F238E27FC236}">
                <a16:creationId xmlns:a16="http://schemas.microsoft.com/office/drawing/2014/main" id="{0D165F5B-4B04-4283-9D5E-130A4619904D}"/>
              </a:ext>
            </a:extLst>
          </p:cNvPr>
          <p:cNvSpPr>
            <a:spLocks noGrp="1"/>
          </p:cNvSpPr>
          <p:nvPr>
            <p:ph type="ftr" sz="quarter" idx="11"/>
          </p:nvPr>
        </p:nvSpPr>
        <p:spPr/>
        <p:txBody>
          <a:bodyPr/>
          <a:lstStyle/>
          <a:p>
            <a:r>
              <a:rPr lang="it-IT"/>
              <a:t>Alessio Saladino</a:t>
            </a:r>
          </a:p>
        </p:txBody>
      </p:sp>
      <p:sp>
        <p:nvSpPr>
          <p:cNvPr id="4" name="Segnaposto numero diapositiva 3">
            <a:extLst>
              <a:ext uri="{FF2B5EF4-FFF2-40B4-BE49-F238E27FC236}">
                <a16:creationId xmlns:a16="http://schemas.microsoft.com/office/drawing/2014/main" id="{E95600B2-D8FA-4554-ADD9-1FB3E80423A6}"/>
              </a:ext>
            </a:extLst>
          </p:cNvPr>
          <p:cNvSpPr>
            <a:spLocks noGrp="1"/>
          </p:cNvSpPr>
          <p:nvPr>
            <p:ph type="sldNum" sz="quarter" idx="12"/>
          </p:nvPr>
        </p:nvSpPr>
        <p:spPr/>
        <p:txBody>
          <a:bodyPr/>
          <a:lstStyle/>
          <a:p>
            <a:fld id="{14E17E8E-8763-4B08-9BCC-5F901DEA30C1}" type="slidenum">
              <a:rPr lang="it-IT" smtClean="0"/>
              <a:t>‹N›</a:t>
            </a:fld>
            <a:endParaRPr lang="it-IT"/>
          </a:p>
        </p:txBody>
      </p:sp>
    </p:spTree>
    <p:extLst>
      <p:ext uri="{BB962C8B-B14F-4D97-AF65-F5344CB8AC3E}">
        <p14:creationId xmlns:p14="http://schemas.microsoft.com/office/powerpoint/2010/main" val="230389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3100D-B469-4DA5-99D9-CB808FFE482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48E785D-0D78-4BFD-85E0-BAAF3BB644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E527C70-B0D6-42E3-A8DE-A775FE423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80F9685-D77F-494D-9C19-21F324EFE784}"/>
              </a:ext>
            </a:extLst>
          </p:cNvPr>
          <p:cNvSpPr>
            <a:spLocks noGrp="1"/>
          </p:cNvSpPr>
          <p:nvPr>
            <p:ph type="dt" sz="half" idx="10"/>
          </p:nvPr>
        </p:nvSpPr>
        <p:spPr/>
        <p:txBody>
          <a:bodyPr/>
          <a:lstStyle/>
          <a:p>
            <a:fld id="{9AABF524-4F55-44B8-B05A-578E1B3964E2}" type="datetime1">
              <a:rPr lang="it-IT" smtClean="0"/>
              <a:t>01/07/2020</a:t>
            </a:fld>
            <a:endParaRPr lang="it-IT"/>
          </a:p>
        </p:txBody>
      </p:sp>
      <p:sp>
        <p:nvSpPr>
          <p:cNvPr id="6" name="Segnaposto piè di pagina 5">
            <a:extLst>
              <a:ext uri="{FF2B5EF4-FFF2-40B4-BE49-F238E27FC236}">
                <a16:creationId xmlns:a16="http://schemas.microsoft.com/office/drawing/2014/main" id="{BB409ADC-3441-4664-9063-17FDD8DCE46A}"/>
              </a:ext>
            </a:extLst>
          </p:cNvPr>
          <p:cNvSpPr>
            <a:spLocks noGrp="1"/>
          </p:cNvSpPr>
          <p:nvPr>
            <p:ph type="ftr" sz="quarter" idx="11"/>
          </p:nvPr>
        </p:nvSpPr>
        <p:spPr/>
        <p:txBody>
          <a:bodyPr/>
          <a:lstStyle/>
          <a:p>
            <a:r>
              <a:rPr lang="it-IT"/>
              <a:t>Alessio Saladino</a:t>
            </a:r>
          </a:p>
        </p:txBody>
      </p:sp>
      <p:sp>
        <p:nvSpPr>
          <p:cNvPr id="7" name="Segnaposto numero diapositiva 6">
            <a:extLst>
              <a:ext uri="{FF2B5EF4-FFF2-40B4-BE49-F238E27FC236}">
                <a16:creationId xmlns:a16="http://schemas.microsoft.com/office/drawing/2014/main" id="{F882894E-473F-4DC4-8D11-C5D33ED4B233}"/>
              </a:ext>
            </a:extLst>
          </p:cNvPr>
          <p:cNvSpPr>
            <a:spLocks noGrp="1"/>
          </p:cNvSpPr>
          <p:nvPr>
            <p:ph type="sldNum" sz="quarter" idx="12"/>
          </p:nvPr>
        </p:nvSpPr>
        <p:spPr/>
        <p:txBody>
          <a:bodyPr/>
          <a:lstStyle/>
          <a:p>
            <a:fld id="{14E17E8E-8763-4B08-9BCC-5F901DEA30C1}" type="slidenum">
              <a:rPr lang="it-IT" smtClean="0"/>
              <a:t>‹N›</a:t>
            </a:fld>
            <a:endParaRPr lang="it-IT"/>
          </a:p>
        </p:txBody>
      </p:sp>
    </p:spTree>
    <p:extLst>
      <p:ext uri="{BB962C8B-B14F-4D97-AF65-F5344CB8AC3E}">
        <p14:creationId xmlns:p14="http://schemas.microsoft.com/office/powerpoint/2010/main" val="235594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62BBDD-8D29-48B2-98C9-67114AF5510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0BF8B63-3C60-4AFD-B6EA-A1B4FF197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AB0EB50-482F-4D58-9022-1760FF732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619E49A-F09A-4462-9486-9D8E248B2924}"/>
              </a:ext>
            </a:extLst>
          </p:cNvPr>
          <p:cNvSpPr>
            <a:spLocks noGrp="1"/>
          </p:cNvSpPr>
          <p:nvPr>
            <p:ph type="dt" sz="half" idx="10"/>
          </p:nvPr>
        </p:nvSpPr>
        <p:spPr/>
        <p:txBody>
          <a:bodyPr/>
          <a:lstStyle/>
          <a:p>
            <a:fld id="{F579919B-219A-4559-9214-D28EE32B5118}" type="datetime1">
              <a:rPr lang="it-IT" smtClean="0"/>
              <a:t>01/07/2020</a:t>
            </a:fld>
            <a:endParaRPr lang="it-IT"/>
          </a:p>
        </p:txBody>
      </p:sp>
      <p:sp>
        <p:nvSpPr>
          <p:cNvPr id="6" name="Segnaposto piè di pagina 5">
            <a:extLst>
              <a:ext uri="{FF2B5EF4-FFF2-40B4-BE49-F238E27FC236}">
                <a16:creationId xmlns:a16="http://schemas.microsoft.com/office/drawing/2014/main" id="{DBD32126-4EAA-49BD-B763-7A069208E7E1}"/>
              </a:ext>
            </a:extLst>
          </p:cNvPr>
          <p:cNvSpPr>
            <a:spLocks noGrp="1"/>
          </p:cNvSpPr>
          <p:nvPr>
            <p:ph type="ftr" sz="quarter" idx="11"/>
          </p:nvPr>
        </p:nvSpPr>
        <p:spPr/>
        <p:txBody>
          <a:bodyPr/>
          <a:lstStyle/>
          <a:p>
            <a:r>
              <a:rPr lang="it-IT"/>
              <a:t>Alessio Saladino</a:t>
            </a:r>
          </a:p>
        </p:txBody>
      </p:sp>
      <p:sp>
        <p:nvSpPr>
          <p:cNvPr id="7" name="Segnaposto numero diapositiva 6">
            <a:extLst>
              <a:ext uri="{FF2B5EF4-FFF2-40B4-BE49-F238E27FC236}">
                <a16:creationId xmlns:a16="http://schemas.microsoft.com/office/drawing/2014/main" id="{B97052B3-53AF-4FAA-9FF6-2A27E1FA4FDF}"/>
              </a:ext>
            </a:extLst>
          </p:cNvPr>
          <p:cNvSpPr>
            <a:spLocks noGrp="1"/>
          </p:cNvSpPr>
          <p:nvPr>
            <p:ph type="sldNum" sz="quarter" idx="12"/>
          </p:nvPr>
        </p:nvSpPr>
        <p:spPr/>
        <p:txBody>
          <a:bodyPr/>
          <a:lstStyle/>
          <a:p>
            <a:fld id="{14E17E8E-8763-4B08-9BCC-5F901DEA30C1}" type="slidenum">
              <a:rPr lang="it-IT" smtClean="0"/>
              <a:t>‹N›</a:t>
            </a:fld>
            <a:endParaRPr lang="it-IT"/>
          </a:p>
        </p:txBody>
      </p:sp>
    </p:spTree>
    <p:extLst>
      <p:ext uri="{BB962C8B-B14F-4D97-AF65-F5344CB8AC3E}">
        <p14:creationId xmlns:p14="http://schemas.microsoft.com/office/powerpoint/2010/main" val="4027582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3695D47-0FD7-40B2-A5A3-C23888BE97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2D07490-D99F-4618-9BC4-BE74BE119E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AA50475-EABE-43CE-ABCD-7592C916F5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17310-369F-4948-97C4-9788B7724F55}" type="datetime1">
              <a:rPr lang="it-IT" smtClean="0"/>
              <a:t>01/07/2020</a:t>
            </a:fld>
            <a:endParaRPr lang="it-IT"/>
          </a:p>
        </p:txBody>
      </p:sp>
      <p:sp>
        <p:nvSpPr>
          <p:cNvPr id="5" name="Segnaposto piè di pagina 4">
            <a:extLst>
              <a:ext uri="{FF2B5EF4-FFF2-40B4-BE49-F238E27FC236}">
                <a16:creationId xmlns:a16="http://schemas.microsoft.com/office/drawing/2014/main" id="{22E25710-6C96-4050-A1B9-366A995F76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Alessio Saladino</a:t>
            </a:r>
          </a:p>
        </p:txBody>
      </p:sp>
      <p:sp>
        <p:nvSpPr>
          <p:cNvPr id="6" name="Segnaposto numero diapositiva 5">
            <a:extLst>
              <a:ext uri="{FF2B5EF4-FFF2-40B4-BE49-F238E27FC236}">
                <a16:creationId xmlns:a16="http://schemas.microsoft.com/office/drawing/2014/main" id="{471F76A9-8785-4C99-918B-5483BFD57D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17E8E-8763-4B08-9BCC-5F901DEA30C1}" type="slidenum">
              <a:rPr lang="it-IT" smtClean="0"/>
              <a:t>‹N›</a:t>
            </a:fld>
            <a:endParaRPr lang="it-IT"/>
          </a:p>
        </p:txBody>
      </p:sp>
    </p:spTree>
    <p:extLst>
      <p:ext uri="{BB962C8B-B14F-4D97-AF65-F5344CB8AC3E}">
        <p14:creationId xmlns:p14="http://schemas.microsoft.com/office/powerpoint/2010/main" val="832417276"/>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robots.ox.ac.uk/~vgg/data/voxceleb/"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6D2112-5678-469C-B06A-376955676B83}"/>
              </a:ext>
            </a:extLst>
          </p:cNvPr>
          <p:cNvSpPr>
            <a:spLocks noGrp="1"/>
          </p:cNvSpPr>
          <p:nvPr>
            <p:ph type="ctrTitle"/>
          </p:nvPr>
        </p:nvSpPr>
        <p:spPr/>
        <p:txBody>
          <a:bodyPr>
            <a:normAutofit/>
          </a:bodyPr>
          <a:lstStyle/>
          <a:p>
            <a:r>
              <a:rPr lang="it-IT" b="1" dirty="0"/>
              <a:t>COMBINAZIONE DI TECNICHE BIOMETRICHE</a:t>
            </a:r>
          </a:p>
        </p:txBody>
      </p:sp>
      <p:sp>
        <p:nvSpPr>
          <p:cNvPr id="3" name="Sottotitolo 2">
            <a:extLst>
              <a:ext uri="{FF2B5EF4-FFF2-40B4-BE49-F238E27FC236}">
                <a16:creationId xmlns:a16="http://schemas.microsoft.com/office/drawing/2014/main" id="{F414DD21-F835-41E8-8508-A22FF1DC7692}"/>
              </a:ext>
            </a:extLst>
          </p:cNvPr>
          <p:cNvSpPr>
            <a:spLocks noGrp="1"/>
          </p:cNvSpPr>
          <p:nvPr>
            <p:ph type="subTitle" idx="1"/>
          </p:nvPr>
        </p:nvSpPr>
        <p:spPr/>
        <p:txBody>
          <a:bodyPr/>
          <a:lstStyle/>
          <a:p>
            <a:r>
              <a:rPr lang="it-IT" dirty="0"/>
              <a:t>IDENTIFICAZIONE DI UNA PERSONA TRAMITE UTILIZZO DI VOLTO E VOCE</a:t>
            </a:r>
          </a:p>
        </p:txBody>
      </p:sp>
      <p:sp>
        <p:nvSpPr>
          <p:cNvPr id="4" name="Segnaposto piè di pagina 3">
            <a:extLst>
              <a:ext uri="{FF2B5EF4-FFF2-40B4-BE49-F238E27FC236}">
                <a16:creationId xmlns:a16="http://schemas.microsoft.com/office/drawing/2014/main" id="{D5A4C8DD-F00C-4A24-B01E-D89C1BCFE483}"/>
              </a:ext>
            </a:extLst>
          </p:cNvPr>
          <p:cNvSpPr>
            <a:spLocks noGrp="1"/>
          </p:cNvSpPr>
          <p:nvPr>
            <p:ph type="ftr" sz="quarter" idx="11"/>
          </p:nvPr>
        </p:nvSpPr>
        <p:spPr/>
        <p:txBody>
          <a:bodyPr/>
          <a:lstStyle/>
          <a:p>
            <a:r>
              <a:rPr lang="it-IT" dirty="0"/>
              <a:t>Alessio Saladino</a:t>
            </a:r>
          </a:p>
        </p:txBody>
      </p:sp>
    </p:spTree>
    <p:extLst>
      <p:ext uri="{BB962C8B-B14F-4D97-AF65-F5344CB8AC3E}">
        <p14:creationId xmlns:p14="http://schemas.microsoft.com/office/powerpoint/2010/main" val="4194847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3D872252-E2E0-4887-945E-23A0C6CA714C}"/>
              </a:ext>
            </a:extLst>
          </p:cNvPr>
          <p:cNvSpPr>
            <a:spLocks noGrp="1"/>
          </p:cNvSpPr>
          <p:nvPr>
            <p:ph type="ftr" sz="quarter" idx="11"/>
          </p:nvPr>
        </p:nvSpPr>
        <p:spPr/>
        <p:txBody>
          <a:bodyPr/>
          <a:lstStyle/>
          <a:p>
            <a:r>
              <a:rPr lang="it-IT" dirty="0"/>
              <a:t>Alessio Saladino</a:t>
            </a:r>
          </a:p>
        </p:txBody>
      </p:sp>
      <p:sp>
        <p:nvSpPr>
          <p:cNvPr id="6" name="CasellaDiTesto 5">
            <a:extLst>
              <a:ext uri="{FF2B5EF4-FFF2-40B4-BE49-F238E27FC236}">
                <a16:creationId xmlns:a16="http://schemas.microsoft.com/office/drawing/2014/main" id="{EDEFFEFB-A6FF-40D1-B715-8889E4A12974}"/>
              </a:ext>
            </a:extLst>
          </p:cNvPr>
          <p:cNvSpPr txBox="1"/>
          <p:nvPr/>
        </p:nvSpPr>
        <p:spPr>
          <a:xfrm>
            <a:off x="1130270" y="754823"/>
            <a:ext cx="9783192" cy="1015663"/>
          </a:xfrm>
          <a:prstGeom prst="rect">
            <a:avLst/>
          </a:prstGeom>
          <a:noFill/>
        </p:spPr>
        <p:txBody>
          <a:bodyPr wrap="square" rtlCol="0">
            <a:spAutoFit/>
          </a:bodyPr>
          <a:lstStyle/>
          <a:p>
            <a:r>
              <a:rPr lang="it-IT" sz="2400" b="1" dirty="0">
                <a:solidFill>
                  <a:srgbClr val="FF0000"/>
                </a:solidFill>
              </a:rPr>
              <a:t>Obiettivo del caso di studio:</a:t>
            </a:r>
          </a:p>
          <a:p>
            <a:r>
              <a:rPr lang="it-IT" dirty="0"/>
              <a:t>Realizzazione di un sistema biometrico che consenta di identificare un utente usando i propri tratti biometrici di voce e volto</a:t>
            </a:r>
          </a:p>
        </p:txBody>
      </p:sp>
      <p:sp>
        <p:nvSpPr>
          <p:cNvPr id="5" name="CasellaDiTesto 4">
            <a:extLst>
              <a:ext uri="{FF2B5EF4-FFF2-40B4-BE49-F238E27FC236}">
                <a16:creationId xmlns:a16="http://schemas.microsoft.com/office/drawing/2014/main" id="{2005E0CB-6108-4BCC-9BE0-CF51CC850375}"/>
              </a:ext>
            </a:extLst>
          </p:cNvPr>
          <p:cNvSpPr txBox="1"/>
          <p:nvPr/>
        </p:nvSpPr>
        <p:spPr>
          <a:xfrm>
            <a:off x="1130270" y="1770486"/>
            <a:ext cx="9487423" cy="461665"/>
          </a:xfrm>
          <a:prstGeom prst="rect">
            <a:avLst/>
          </a:prstGeom>
          <a:noFill/>
        </p:spPr>
        <p:txBody>
          <a:bodyPr wrap="square" rtlCol="0">
            <a:spAutoFit/>
          </a:bodyPr>
          <a:lstStyle/>
          <a:p>
            <a:r>
              <a:rPr lang="it-IT" sz="2400" b="1" dirty="0">
                <a:solidFill>
                  <a:srgbClr val="FF0000"/>
                </a:solidFill>
              </a:rPr>
              <a:t>Campione utilizzato:</a:t>
            </a:r>
          </a:p>
        </p:txBody>
      </p:sp>
      <p:sp>
        <p:nvSpPr>
          <p:cNvPr id="7" name="CasellaDiTesto 6">
            <a:extLst>
              <a:ext uri="{FF2B5EF4-FFF2-40B4-BE49-F238E27FC236}">
                <a16:creationId xmlns:a16="http://schemas.microsoft.com/office/drawing/2014/main" id="{E317E1E4-7DB9-47A6-A6B4-D9E054FA8891}"/>
              </a:ext>
            </a:extLst>
          </p:cNvPr>
          <p:cNvSpPr txBox="1"/>
          <p:nvPr/>
        </p:nvSpPr>
        <p:spPr>
          <a:xfrm>
            <a:off x="1130270" y="2232151"/>
            <a:ext cx="9783192" cy="923330"/>
          </a:xfrm>
          <a:prstGeom prst="rect">
            <a:avLst/>
          </a:prstGeom>
          <a:noFill/>
        </p:spPr>
        <p:txBody>
          <a:bodyPr wrap="square" rtlCol="0">
            <a:spAutoFit/>
          </a:bodyPr>
          <a:lstStyle/>
          <a:p>
            <a:pPr algn="just"/>
            <a:r>
              <a:rPr lang="it-IT" dirty="0"/>
              <a:t>Per l’addestramento e il testing di questo sistema è stato utilizzato un subset del dataset </a:t>
            </a:r>
            <a:r>
              <a:rPr lang="it-IT" i="1" dirty="0" err="1"/>
              <a:t>VoxCeleb</a:t>
            </a:r>
            <a:r>
              <a:rPr lang="it-IT" dirty="0"/>
              <a:t>.</a:t>
            </a:r>
          </a:p>
          <a:p>
            <a:pPr algn="just"/>
            <a:r>
              <a:rPr lang="it-IT" dirty="0"/>
              <a:t>Questo dataset contiene le immagini dei volti e le registrazioni audio della voce di un campione di oltre 1000 personaggi famosi.</a:t>
            </a:r>
          </a:p>
        </p:txBody>
      </p:sp>
      <p:sp>
        <p:nvSpPr>
          <p:cNvPr id="2" name="CasellaDiTesto 1">
            <a:extLst>
              <a:ext uri="{FF2B5EF4-FFF2-40B4-BE49-F238E27FC236}">
                <a16:creationId xmlns:a16="http://schemas.microsoft.com/office/drawing/2014/main" id="{87BEF855-F9BC-4F20-8CA9-3E6714158E88}"/>
              </a:ext>
            </a:extLst>
          </p:cNvPr>
          <p:cNvSpPr txBox="1"/>
          <p:nvPr/>
        </p:nvSpPr>
        <p:spPr>
          <a:xfrm>
            <a:off x="3608000" y="3968412"/>
            <a:ext cx="4827732" cy="369332"/>
          </a:xfrm>
          <a:prstGeom prst="rect">
            <a:avLst/>
          </a:prstGeom>
          <a:noFill/>
        </p:spPr>
        <p:txBody>
          <a:bodyPr wrap="none" rtlCol="0">
            <a:spAutoFit/>
          </a:bodyPr>
          <a:lstStyle/>
          <a:p>
            <a:r>
              <a:rPr lang="it-IT" dirty="0">
                <a:hlinkClick r:id="rId2"/>
              </a:rPr>
              <a:t>http://www.robots.ox.ac.uk/~vgg/data/voxceleb/</a:t>
            </a:r>
            <a:endParaRPr lang="it-IT" dirty="0"/>
          </a:p>
        </p:txBody>
      </p:sp>
      <p:sp>
        <p:nvSpPr>
          <p:cNvPr id="3" name="CasellaDiTesto 2">
            <a:extLst>
              <a:ext uri="{FF2B5EF4-FFF2-40B4-BE49-F238E27FC236}">
                <a16:creationId xmlns:a16="http://schemas.microsoft.com/office/drawing/2014/main" id="{FF002FC6-6959-4DDF-894D-79A3684454DE}"/>
              </a:ext>
            </a:extLst>
          </p:cNvPr>
          <p:cNvSpPr txBox="1"/>
          <p:nvPr/>
        </p:nvSpPr>
        <p:spPr>
          <a:xfrm>
            <a:off x="5301423" y="3604426"/>
            <a:ext cx="1589153" cy="369332"/>
          </a:xfrm>
          <a:prstGeom prst="rect">
            <a:avLst/>
          </a:prstGeom>
          <a:noFill/>
        </p:spPr>
        <p:txBody>
          <a:bodyPr wrap="none" rtlCol="0">
            <a:spAutoFit/>
          </a:bodyPr>
          <a:lstStyle/>
          <a:p>
            <a:r>
              <a:rPr lang="it-IT" dirty="0"/>
              <a:t>Link al dataset:</a:t>
            </a:r>
          </a:p>
        </p:txBody>
      </p:sp>
    </p:spTree>
    <p:extLst>
      <p:ext uri="{BB962C8B-B14F-4D97-AF65-F5344CB8AC3E}">
        <p14:creationId xmlns:p14="http://schemas.microsoft.com/office/powerpoint/2010/main" val="391545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4142AA8-CB6E-46EA-A70D-58BC3888C06E}"/>
              </a:ext>
            </a:extLst>
          </p:cNvPr>
          <p:cNvSpPr>
            <a:spLocks noGrp="1"/>
          </p:cNvSpPr>
          <p:nvPr>
            <p:ph type="ftr" sz="quarter" idx="11"/>
          </p:nvPr>
        </p:nvSpPr>
        <p:spPr/>
        <p:txBody>
          <a:bodyPr/>
          <a:lstStyle/>
          <a:p>
            <a:r>
              <a:rPr lang="it-IT"/>
              <a:t>Alessio Saladino</a:t>
            </a:r>
          </a:p>
        </p:txBody>
      </p:sp>
      <p:sp>
        <p:nvSpPr>
          <p:cNvPr id="3" name="CasellaDiTesto 2">
            <a:extLst>
              <a:ext uri="{FF2B5EF4-FFF2-40B4-BE49-F238E27FC236}">
                <a16:creationId xmlns:a16="http://schemas.microsoft.com/office/drawing/2014/main" id="{0F63AF96-3CBC-4FF2-916D-35CF1754B546}"/>
              </a:ext>
            </a:extLst>
          </p:cNvPr>
          <p:cNvSpPr txBox="1"/>
          <p:nvPr/>
        </p:nvSpPr>
        <p:spPr>
          <a:xfrm>
            <a:off x="1130270" y="736162"/>
            <a:ext cx="9487423" cy="461665"/>
          </a:xfrm>
          <a:prstGeom prst="rect">
            <a:avLst/>
          </a:prstGeom>
          <a:noFill/>
        </p:spPr>
        <p:txBody>
          <a:bodyPr wrap="square" rtlCol="0">
            <a:spAutoFit/>
          </a:bodyPr>
          <a:lstStyle/>
          <a:p>
            <a:r>
              <a:rPr lang="it-IT" sz="2400" b="1" dirty="0">
                <a:solidFill>
                  <a:srgbClr val="FF0000"/>
                </a:solidFill>
              </a:rPr>
              <a:t>Struttura del sistema:</a:t>
            </a:r>
          </a:p>
        </p:txBody>
      </p:sp>
      <p:sp>
        <p:nvSpPr>
          <p:cNvPr id="5" name="Rettangolo con angoli arrotondati 4">
            <a:extLst>
              <a:ext uri="{FF2B5EF4-FFF2-40B4-BE49-F238E27FC236}">
                <a16:creationId xmlns:a16="http://schemas.microsoft.com/office/drawing/2014/main" id="{CB3B8FBA-1AF0-4A11-8F46-F4AAF7A28CE9}"/>
              </a:ext>
            </a:extLst>
          </p:cNvPr>
          <p:cNvSpPr/>
          <p:nvPr/>
        </p:nvSpPr>
        <p:spPr>
          <a:xfrm>
            <a:off x="2017330" y="4287148"/>
            <a:ext cx="2145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err="1"/>
              <a:t>Preprocessing</a:t>
            </a:r>
            <a:r>
              <a:rPr lang="it-IT" sz="1100" dirty="0"/>
              <a:t> e feature </a:t>
            </a:r>
            <a:r>
              <a:rPr lang="it-IT" sz="1100" dirty="0" err="1"/>
              <a:t>extraction</a:t>
            </a:r>
            <a:endParaRPr lang="it-IT" sz="1100" dirty="0"/>
          </a:p>
        </p:txBody>
      </p:sp>
      <p:sp>
        <p:nvSpPr>
          <p:cNvPr id="8" name="Rettangolo con angoli arrotondati 7">
            <a:extLst>
              <a:ext uri="{FF2B5EF4-FFF2-40B4-BE49-F238E27FC236}">
                <a16:creationId xmlns:a16="http://schemas.microsoft.com/office/drawing/2014/main" id="{75F65E7D-5C0A-4337-8DE9-5E9769526688}"/>
              </a:ext>
            </a:extLst>
          </p:cNvPr>
          <p:cNvSpPr/>
          <p:nvPr/>
        </p:nvSpPr>
        <p:spPr>
          <a:xfrm>
            <a:off x="4918179" y="4287148"/>
            <a:ext cx="2145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t>Training del modello utente</a:t>
            </a:r>
          </a:p>
        </p:txBody>
      </p:sp>
      <p:sp>
        <p:nvSpPr>
          <p:cNvPr id="9" name="Rettangolo con angoli arrotondati 8">
            <a:extLst>
              <a:ext uri="{FF2B5EF4-FFF2-40B4-BE49-F238E27FC236}">
                <a16:creationId xmlns:a16="http://schemas.microsoft.com/office/drawing/2014/main" id="{1B14FE4B-5BE0-43C9-B2E4-CC2612BAD879}"/>
              </a:ext>
            </a:extLst>
          </p:cNvPr>
          <p:cNvSpPr/>
          <p:nvPr/>
        </p:nvSpPr>
        <p:spPr>
          <a:xfrm>
            <a:off x="7819028" y="4295490"/>
            <a:ext cx="2145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t>Tuning del modello utente</a:t>
            </a:r>
          </a:p>
        </p:txBody>
      </p:sp>
      <p:pic>
        <p:nvPicPr>
          <p:cNvPr id="1026" name="Picture 2" descr="How we test smartphone audio recording - DXOMARK">
            <a:extLst>
              <a:ext uri="{FF2B5EF4-FFF2-40B4-BE49-F238E27FC236}">
                <a16:creationId xmlns:a16="http://schemas.microsoft.com/office/drawing/2014/main" id="{58530A07-3F52-4CD1-824B-610EE73DF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3" y="4292432"/>
            <a:ext cx="1223278" cy="917458"/>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A7874C46-1BC5-4F9B-A16A-DEB539A912E1}"/>
              </a:ext>
            </a:extLst>
          </p:cNvPr>
          <p:cNvSpPr txBox="1"/>
          <p:nvPr/>
        </p:nvSpPr>
        <p:spPr>
          <a:xfrm>
            <a:off x="1301306" y="4289496"/>
            <a:ext cx="676788" cy="461665"/>
          </a:xfrm>
          <a:prstGeom prst="rect">
            <a:avLst/>
          </a:prstGeom>
          <a:noFill/>
        </p:spPr>
        <p:txBody>
          <a:bodyPr wrap="none" rtlCol="0">
            <a:spAutoFit/>
          </a:bodyPr>
          <a:lstStyle/>
          <a:p>
            <a:r>
              <a:rPr lang="it-IT" sz="1200" dirty="0"/>
              <a:t>Voce </a:t>
            </a:r>
          </a:p>
          <a:p>
            <a:r>
              <a:rPr lang="it-IT" sz="1200" dirty="0"/>
              <a:t>utente</a:t>
            </a:r>
          </a:p>
        </p:txBody>
      </p:sp>
      <p:cxnSp>
        <p:nvCxnSpPr>
          <p:cNvPr id="12" name="Connettore 2 11">
            <a:extLst>
              <a:ext uri="{FF2B5EF4-FFF2-40B4-BE49-F238E27FC236}">
                <a16:creationId xmlns:a16="http://schemas.microsoft.com/office/drawing/2014/main" id="{5648C0F6-F43A-4C8F-B8E9-B0D3B8D4BFE2}"/>
              </a:ext>
            </a:extLst>
          </p:cNvPr>
          <p:cNvCxnSpPr>
            <a:stCxn id="1026" idx="3"/>
            <a:endCxn id="5" idx="1"/>
          </p:cNvCxnSpPr>
          <p:nvPr/>
        </p:nvCxnSpPr>
        <p:spPr>
          <a:xfrm flipV="1">
            <a:off x="1262071" y="4744348"/>
            <a:ext cx="755259" cy="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3909FDC4-9523-4FD0-B67F-6687D8C4F5DF}"/>
              </a:ext>
            </a:extLst>
          </p:cNvPr>
          <p:cNvCxnSpPr>
            <a:stCxn id="5" idx="3"/>
            <a:endCxn id="8" idx="1"/>
          </p:cNvCxnSpPr>
          <p:nvPr/>
        </p:nvCxnSpPr>
        <p:spPr>
          <a:xfrm>
            <a:off x="4162920" y="4744348"/>
            <a:ext cx="755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CB7E50B9-A529-4415-B79D-7909936D1F4A}"/>
              </a:ext>
            </a:extLst>
          </p:cNvPr>
          <p:cNvSpPr txBox="1"/>
          <p:nvPr/>
        </p:nvSpPr>
        <p:spPr>
          <a:xfrm>
            <a:off x="4162920" y="4280451"/>
            <a:ext cx="788999" cy="461665"/>
          </a:xfrm>
          <a:prstGeom prst="rect">
            <a:avLst/>
          </a:prstGeom>
          <a:noFill/>
        </p:spPr>
        <p:txBody>
          <a:bodyPr wrap="none" rtlCol="0">
            <a:spAutoFit/>
          </a:bodyPr>
          <a:lstStyle/>
          <a:p>
            <a:r>
              <a:rPr lang="it-IT" sz="1200" dirty="0"/>
              <a:t>MFCC</a:t>
            </a:r>
          </a:p>
          <a:p>
            <a:r>
              <a:rPr lang="it-IT" sz="1200" dirty="0"/>
              <a:t>features</a:t>
            </a:r>
          </a:p>
        </p:txBody>
      </p:sp>
      <p:cxnSp>
        <p:nvCxnSpPr>
          <p:cNvPr id="19" name="Connettore 2 18">
            <a:extLst>
              <a:ext uri="{FF2B5EF4-FFF2-40B4-BE49-F238E27FC236}">
                <a16:creationId xmlns:a16="http://schemas.microsoft.com/office/drawing/2014/main" id="{434EDC89-7D86-420B-8CF5-F490E88F8FA0}"/>
              </a:ext>
            </a:extLst>
          </p:cNvPr>
          <p:cNvCxnSpPr>
            <a:stCxn id="8" idx="3"/>
            <a:endCxn id="9" idx="1"/>
          </p:cNvCxnSpPr>
          <p:nvPr/>
        </p:nvCxnSpPr>
        <p:spPr>
          <a:xfrm>
            <a:off x="7063769" y="4744348"/>
            <a:ext cx="755259" cy="8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B4AB15D0-CD87-4002-A752-CE2A37B8A398}"/>
              </a:ext>
            </a:extLst>
          </p:cNvPr>
          <p:cNvSpPr txBox="1"/>
          <p:nvPr/>
        </p:nvSpPr>
        <p:spPr>
          <a:xfrm>
            <a:off x="7044495" y="4377249"/>
            <a:ext cx="793807" cy="276999"/>
          </a:xfrm>
          <a:prstGeom prst="rect">
            <a:avLst/>
          </a:prstGeom>
          <a:noFill/>
        </p:spPr>
        <p:txBody>
          <a:bodyPr wrap="none" rtlCol="0">
            <a:spAutoFit/>
          </a:bodyPr>
          <a:lstStyle/>
          <a:p>
            <a:r>
              <a:rPr lang="it-IT" sz="1200" dirty="0"/>
              <a:t>Modello</a:t>
            </a:r>
          </a:p>
        </p:txBody>
      </p:sp>
      <p:sp>
        <p:nvSpPr>
          <p:cNvPr id="28" name="CasellaDiTesto 27">
            <a:extLst>
              <a:ext uri="{FF2B5EF4-FFF2-40B4-BE49-F238E27FC236}">
                <a16:creationId xmlns:a16="http://schemas.microsoft.com/office/drawing/2014/main" id="{76FB4CD3-8FD2-4994-8D88-7E3E91CF0A07}"/>
              </a:ext>
            </a:extLst>
          </p:cNvPr>
          <p:cNvSpPr txBox="1"/>
          <p:nvPr/>
        </p:nvSpPr>
        <p:spPr>
          <a:xfrm>
            <a:off x="9983892" y="4323547"/>
            <a:ext cx="1601721" cy="430887"/>
          </a:xfrm>
          <a:prstGeom prst="rect">
            <a:avLst/>
          </a:prstGeom>
          <a:noFill/>
        </p:spPr>
        <p:txBody>
          <a:bodyPr wrap="none" rtlCol="0">
            <a:spAutoFit/>
          </a:bodyPr>
          <a:lstStyle/>
          <a:p>
            <a:r>
              <a:rPr lang="it-IT" sz="1100" dirty="0"/>
              <a:t>Modello voce  + </a:t>
            </a:r>
          </a:p>
          <a:p>
            <a:r>
              <a:rPr lang="it-IT" sz="1100" dirty="0"/>
              <a:t>soglia custom per utente</a:t>
            </a:r>
          </a:p>
        </p:txBody>
      </p:sp>
      <p:sp>
        <p:nvSpPr>
          <p:cNvPr id="44" name="Rettangolo con angoli arrotondati 43">
            <a:extLst>
              <a:ext uri="{FF2B5EF4-FFF2-40B4-BE49-F238E27FC236}">
                <a16:creationId xmlns:a16="http://schemas.microsoft.com/office/drawing/2014/main" id="{84FCEC88-BF55-47C4-B7BA-7D4FE9B506A4}"/>
              </a:ext>
            </a:extLst>
          </p:cNvPr>
          <p:cNvSpPr/>
          <p:nvPr/>
        </p:nvSpPr>
        <p:spPr>
          <a:xfrm>
            <a:off x="2051045" y="1968508"/>
            <a:ext cx="2145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err="1"/>
              <a:t>Preprocessing</a:t>
            </a:r>
            <a:r>
              <a:rPr lang="it-IT" sz="1100" dirty="0"/>
              <a:t> e feature </a:t>
            </a:r>
            <a:r>
              <a:rPr lang="it-IT" sz="1100" dirty="0" err="1"/>
              <a:t>extraction</a:t>
            </a:r>
            <a:endParaRPr lang="it-IT" sz="1100" dirty="0"/>
          </a:p>
        </p:txBody>
      </p:sp>
      <p:sp>
        <p:nvSpPr>
          <p:cNvPr id="45" name="Rettangolo con angoli arrotondati 44">
            <a:extLst>
              <a:ext uri="{FF2B5EF4-FFF2-40B4-BE49-F238E27FC236}">
                <a16:creationId xmlns:a16="http://schemas.microsoft.com/office/drawing/2014/main" id="{7A72335A-4C29-4C00-9333-AFC9875B5031}"/>
              </a:ext>
            </a:extLst>
          </p:cNvPr>
          <p:cNvSpPr/>
          <p:nvPr/>
        </p:nvSpPr>
        <p:spPr>
          <a:xfrm>
            <a:off x="4951894" y="1968508"/>
            <a:ext cx="2145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t>Training del modello utente</a:t>
            </a:r>
          </a:p>
        </p:txBody>
      </p:sp>
      <p:sp>
        <p:nvSpPr>
          <p:cNvPr id="46" name="Rettangolo con angoli arrotondati 45">
            <a:extLst>
              <a:ext uri="{FF2B5EF4-FFF2-40B4-BE49-F238E27FC236}">
                <a16:creationId xmlns:a16="http://schemas.microsoft.com/office/drawing/2014/main" id="{79E5E462-EDBC-414F-A4D8-98D241091AF6}"/>
              </a:ext>
            </a:extLst>
          </p:cNvPr>
          <p:cNvSpPr/>
          <p:nvPr/>
        </p:nvSpPr>
        <p:spPr>
          <a:xfrm>
            <a:off x="7852743" y="1976850"/>
            <a:ext cx="2145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t>Tuning del modello utente</a:t>
            </a:r>
          </a:p>
        </p:txBody>
      </p:sp>
      <p:sp>
        <p:nvSpPr>
          <p:cNvPr id="48" name="CasellaDiTesto 47">
            <a:extLst>
              <a:ext uri="{FF2B5EF4-FFF2-40B4-BE49-F238E27FC236}">
                <a16:creationId xmlns:a16="http://schemas.microsoft.com/office/drawing/2014/main" id="{F65A25E2-32C1-4896-9D59-20067AC392F9}"/>
              </a:ext>
            </a:extLst>
          </p:cNvPr>
          <p:cNvSpPr txBox="1"/>
          <p:nvPr/>
        </p:nvSpPr>
        <p:spPr>
          <a:xfrm>
            <a:off x="1335021" y="1970856"/>
            <a:ext cx="676788" cy="461665"/>
          </a:xfrm>
          <a:prstGeom prst="rect">
            <a:avLst/>
          </a:prstGeom>
          <a:noFill/>
        </p:spPr>
        <p:txBody>
          <a:bodyPr wrap="none" rtlCol="0">
            <a:spAutoFit/>
          </a:bodyPr>
          <a:lstStyle/>
          <a:p>
            <a:r>
              <a:rPr lang="it-IT" sz="1200" dirty="0"/>
              <a:t>Volto</a:t>
            </a:r>
          </a:p>
          <a:p>
            <a:r>
              <a:rPr lang="it-IT" sz="1200" dirty="0"/>
              <a:t>utente</a:t>
            </a:r>
          </a:p>
        </p:txBody>
      </p:sp>
      <p:cxnSp>
        <p:nvCxnSpPr>
          <p:cNvPr id="49" name="Connettore 2 48">
            <a:extLst>
              <a:ext uri="{FF2B5EF4-FFF2-40B4-BE49-F238E27FC236}">
                <a16:creationId xmlns:a16="http://schemas.microsoft.com/office/drawing/2014/main" id="{71953BAD-484E-4286-B75D-4EDE23674553}"/>
              </a:ext>
            </a:extLst>
          </p:cNvPr>
          <p:cNvCxnSpPr>
            <a:endCxn id="44" idx="1"/>
          </p:cNvCxnSpPr>
          <p:nvPr/>
        </p:nvCxnSpPr>
        <p:spPr>
          <a:xfrm flipV="1">
            <a:off x="1295786" y="2425708"/>
            <a:ext cx="755259" cy="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ttore 2 49">
            <a:extLst>
              <a:ext uri="{FF2B5EF4-FFF2-40B4-BE49-F238E27FC236}">
                <a16:creationId xmlns:a16="http://schemas.microsoft.com/office/drawing/2014/main" id="{90345B38-49BB-42C8-B9CF-764F083AF34C}"/>
              </a:ext>
            </a:extLst>
          </p:cNvPr>
          <p:cNvCxnSpPr>
            <a:stCxn id="44" idx="3"/>
            <a:endCxn id="45" idx="1"/>
          </p:cNvCxnSpPr>
          <p:nvPr/>
        </p:nvCxnSpPr>
        <p:spPr>
          <a:xfrm>
            <a:off x="4196635" y="2425708"/>
            <a:ext cx="755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75E9A66B-B0AA-42E7-9C9C-8C467FA87DD4}"/>
              </a:ext>
            </a:extLst>
          </p:cNvPr>
          <p:cNvSpPr txBox="1"/>
          <p:nvPr/>
        </p:nvSpPr>
        <p:spPr>
          <a:xfrm>
            <a:off x="4196635" y="1961811"/>
            <a:ext cx="788999" cy="461665"/>
          </a:xfrm>
          <a:prstGeom prst="rect">
            <a:avLst/>
          </a:prstGeom>
          <a:noFill/>
        </p:spPr>
        <p:txBody>
          <a:bodyPr wrap="none" rtlCol="0">
            <a:spAutoFit/>
          </a:bodyPr>
          <a:lstStyle/>
          <a:p>
            <a:r>
              <a:rPr lang="it-IT" sz="1200" dirty="0"/>
              <a:t>LBPH</a:t>
            </a:r>
          </a:p>
          <a:p>
            <a:r>
              <a:rPr lang="it-IT" sz="1200" dirty="0"/>
              <a:t>features</a:t>
            </a:r>
          </a:p>
        </p:txBody>
      </p:sp>
      <p:cxnSp>
        <p:nvCxnSpPr>
          <p:cNvPr id="52" name="Connettore 2 51">
            <a:extLst>
              <a:ext uri="{FF2B5EF4-FFF2-40B4-BE49-F238E27FC236}">
                <a16:creationId xmlns:a16="http://schemas.microsoft.com/office/drawing/2014/main" id="{4C463931-5F1D-4482-B2DD-93C76326AA64}"/>
              </a:ext>
            </a:extLst>
          </p:cNvPr>
          <p:cNvCxnSpPr>
            <a:stCxn id="45" idx="3"/>
            <a:endCxn id="46" idx="1"/>
          </p:cNvCxnSpPr>
          <p:nvPr/>
        </p:nvCxnSpPr>
        <p:spPr>
          <a:xfrm>
            <a:off x="7097484" y="2425708"/>
            <a:ext cx="755259" cy="8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asellaDiTesto 52">
            <a:extLst>
              <a:ext uri="{FF2B5EF4-FFF2-40B4-BE49-F238E27FC236}">
                <a16:creationId xmlns:a16="http://schemas.microsoft.com/office/drawing/2014/main" id="{1C6ADE30-1E3C-4EC3-B018-9933C01595B9}"/>
              </a:ext>
            </a:extLst>
          </p:cNvPr>
          <p:cNvSpPr txBox="1"/>
          <p:nvPr/>
        </p:nvSpPr>
        <p:spPr>
          <a:xfrm>
            <a:off x="7078210" y="2058609"/>
            <a:ext cx="793807" cy="276999"/>
          </a:xfrm>
          <a:prstGeom prst="rect">
            <a:avLst/>
          </a:prstGeom>
          <a:noFill/>
        </p:spPr>
        <p:txBody>
          <a:bodyPr wrap="none" rtlCol="0">
            <a:spAutoFit/>
          </a:bodyPr>
          <a:lstStyle/>
          <a:p>
            <a:r>
              <a:rPr lang="it-IT" sz="1200" dirty="0"/>
              <a:t>Modello</a:t>
            </a:r>
          </a:p>
        </p:txBody>
      </p:sp>
      <p:sp>
        <p:nvSpPr>
          <p:cNvPr id="54" name="CasellaDiTesto 53">
            <a:extLst>
              <a:ext uri="{FF2B5EF4-FFF2-40B4-BE49-F238E27FC236}">
                <a16:creationId xmlns:a16="http://schemas.microsoft.com/office/drawing/2014/main" id="{660395FF-8E1E-4F6E-B82B-BE6B74EC40FB}"/>
              </a:ext>
            </a:extLst>
          </p:cNvPr>
          <p:cNvSpPr txBox="1"/>
          <p:nvPr/>
        </p:nvSpPr>
        <p:spPr>
          <a:xfrm>
            <a:off x="10017607" y="2004907"/>
            <a:ext cx="1601721" cy="430887"/>
          </a:xfrm>
          <a:prstGeom prst="rect">
            <a:avLst/>
          </a:prstGeom>
          <a:noFill/>
        </p:spPr>
        <p:txBody>
          <a:bodyPr wrap="none" rtlCol="0">
            <a:spAutoFit/>
          </a:bodyPr>
          <a:lstStyle/>
          <a:p>
            <a:r>
              <a:rPr lang="it-IT" sz="1100" dirty="0"/>
              <a:t>Modello  volto + </a:t>
            </a:r>
          </a:p>
          <a:p>
            <a:r>
              <a:rPr lang="it-IT" sz="1100" dirty="0"/>
              <a:t>soglia custom per utente</a:t>
            </a:r>
          </a:p>
        </p:txBody>
      </p:sp>
      <p:sp>
        <p:nvSpPr>
          <p:cNvPr id="59" name="Rettangolo con angoli arrotondati 58">
            <a:extLst>
              <a:ext uri="{FF2B5EF4-FFF2-40B4-BE49-F238E27FC236}">
                <a16:creationId xmlns:a16="http://schemas.microsoft.com/office/drawing/2014/main" id="{6A158313-A5C4-400D-8734-764D685A9949}"/>
              </a:ext>
            </a:extLst>
          </p:cNvPr>
          <p:cNvSpPr/>
          <p:nvPr/>
        </p:nvSpPr>
        <p:spPr>
          <a:xfrm>
            <a:off x="9964618" y="3133212"/>
            <a:ext cx="2145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t>Combinazione</a:t>
            </a:r>
          </a:p>
        </p:txBody>
      </p:sp>
      <p:cxnSp>
        <p:nvCxnSpPr>
          <p:cNvPr id="60" name="Connettore a gomito 59">
            <a:extLst>
              <a:ext uri="{FF2B5EF4-FFF2-40B4-BE49-F238E27FC236}">
                <a16:creationId xmlns:a16="http://schemas.microsoft.com/office/drawing/2014/main" id="{EAF2E66E-D106-4664-A24F-33164C86D7B2}"/>
              </a:ext>
            </a:extLst>
          </p:cNvPr>
          <p:cNvCxnSpPr>
            <a:stCxn id="46" idx="3"/>
            <a:endCxn id="59" idx="0"/>
          </p:cNvCxnSpPr>
          <p:nvPr/>
        </p:nvCxnSpPr>
        <p:spPr>
          <a:xfrm>
            <a:off x="9998333" y="2434050"/>
            <a:ext cx="1039080" cy="6991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ttore a gomito 61">
            <a:extLst>
              <a:ext uri="{FF2B5EF4-FFF2-40B4-BE49-F238E27FC236}">
                <a16:creationId xmlns:a16="http://schemas.microsoft.com/office/drawing/2014/main" id="{24B0F2B4-30A6-41F2-AD4D-070C5A43CA8F}"/>
              </a:ext>
            </a:extLst>
          </p:cNvPr>
          <p:cNvCxnSpPr>
            <a:endCxn id="59" idx="2"/>
          </p:cNvCxnSpPr>
          <p:nvPr/>
        </p:nvCxnSpPr>
        <p:spPr>
          <a:xfrm flipV="1">
            <a:off x="9983892" y="4047612"/>
            <a:ext cx="1053521" cy="7009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Face Recognition - Data Driven Investor - Medium">
            <a:extLst>
              <a:ext uri="{FF2B5EF4-FFF2-40B4-BE49-F238E27FC236}">
                <a16:creationId xmlns:a16="http://schemas.microsoft.com/office/drawing/2014/main" id="{79688AAA-16BB-4202-92CE-7A1565806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5" y="1965159"/>
            <a:ext cx="1296229" cy="929439"/>
          </a:xfrm>
          <a:prstGeom prst="rect">
            <a:avLst/>
          </a:prstGeom>
          <a:noFill/>
          <a:extLst>
            <a:ext uri="{909E8E84-426E-40DD-AFC4-6F175D3DCCD1}">
              <a14:hiddenFill xmlns:a14="http://schemas.microsoft.com/office/drawing/2010/main">
                <a:solidFill>
                  <a:srgbClr val="FFFFFF"/>
                </a:solidFill>
              </a14:hiddenFill>
            </a:ext>
          </a:extLst>
        </p:spPr>
      </p:pic>
      <p:sp>
        <p:nvSpPr>
          <p:cNvPr id="67" name="Rettangolo con angoli arrotondati 66">
            <a:extLst>
              <a:ext uri="{FF2B5EF4-FFF2-40B4-BE49-F238E27FC236}">
                <a16:creationId xmlns:a16="http://schemas.microsoft.com/office/drawing/2014/main" id="{228FF47B-FCF0-4B15-BF11-F045E45F1E9E}"/>
              </a:ext>
            </a:extLst>
          </p:cNvPr>
          <p:cNvSpPr/>
          <p:nvPr/>
        </p:nvSpPr>
        <p:spPr>
          <a:xfrm>
            <a:off x="9964618" y="5479909"/>
            <a:ext cx="2145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t>Test del modello</a:t>
            </a:r>
          </a:p>
        </p:txBody>
      </p:sp>
      <p:sp>
        <p:nvSpPr>
          <p:cNvPr id="68" name="Rettangolo con angoli arrotondati 67">
            <a:extLst>
              <a:ext uri="{FF2B5EF4-FFF2-40B4-BE49-F238E27FC236}">
                <a16:creationId xmlns:a16="http://schemas.microsoft.com/office/drawing/2014/main" id="{70CE695C-05C2-463C-8F48-7845043714CD}"/>
              </a:ext>
            </a:extLst>
          </p:cNvPr>
          <p:cNvSpPr/>
          <p:nvPr/>
        </p:nvSpPr>
        <p:spPr>
          <a:xfrm>
            <a:off x="9964618" y="786515"/>
            <a:ext cx="2145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t>Test del modello</a:t>
            </a:r>
          </a:p>
        </p:txBody>
      </p:sp>
      <p:cxnSp>
        <p:nvCxnSpPr>
          <p:cNvPr id="65" name="Connettore a gomito 64">
            <a:extLst>
              <a:ext uri="{FF2B5EF4-FFF2-40B4-BE49-F238E27FC236}">
                <a16:creationId xmlns:a16="http://schemas.microsoft.com/office/drawing/2014/main" id="{DE83B9E0-E87D-4C29-8F64-FFFDCBF94337}"/>
              </a:ext>
            </a:extLst>
          </p:cNvPr>
          <p:cNvCxnSpPr>
            <a:stCxn id="46" idx="0"/>
            <a:endCxn id="68" idx="1"/>
          </p:cNvCxnSpPr>
          <p:nvPr/>
        </p:nvCxnSpPr>
        <p:spPr>
          <a:xfrm rot="5400000" flipH="1" flipV="1">
            <a:off x="9078511" y="1090743"/>
            <a:ext cx="733135" cy="10390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ttore a gomito 69">
            <a:extLst>
              <a:ext uri="{FF2B5EF4-FFF2-40B4-BE49-F238E27FC236}">
                <a16:creationId xmlns:a16="http://schemas.microsoft.com/office/drawing/2014/main" id="{C05DD4B6-3C19-40A2-B29F-18F2AE3B4E80}"/>
              </a:ext>
            </a:extLst>
          </p:cNvPr>
          <p:cNvCxnSpPr>
            <a:stCxn id="9" idx="2"/>
            <a:endCxn id="67" idx="1"/>
          </p:cNvCxnSpPr>
          <p:nvPr/>
        </p:nvCxnSpPr>
        <p:spPr>
          <a:xfrm rot="16200000" flipH="1">
            <a:off x="9064611" y="5037101"/>
            <a:ext cx="727219" cy="10727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38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3568AEDB-3A97-4A9D-A4AA-D6E2E8318F92}"/>
              </a:ext>
            </a:extLst>
          </p:cNvPr>
          <p:cNvSpPr>
            <a:spLocks noGrp="1"/>
          </p:cNvSpPr>
          <p:nvPr>
            <p:ph type="ftr" sz="quarter" idx="11"/>
          </p:nvPr>
        </p:nvSpPr>
        <p:spPr/>
        <p:txBody>
          <a:bodyPr/>
          <a:lstStyle/>
          <a:p>
            <a:r>
              <a:rPr lang="it-IT"/>
              <a:t>Alessio Saladino</a:t>
            </a:r>
          </a:p>
        </p:txBody>
      </p:sp>
      <p:sp>
        <p:nvSpPr>
          <p:cNvPr id="4" name="CasellaDiTesto 3">
            <a:extLst>
              <a:ext uri="{FF2B5EF4-FFF2-40B4-BE49-F238E27FC236}">
                <a16:creationId xmlns:a16="http://schemas.microsoft.com/office/drawing/2014/main" id="{1FD565BF-7D56-4C8E-BCC7-CDE4D740F5E9}"/>
              </a:ext>
            </a:extLst>
          </p:cNvPr>
          <p:cNvSpPr txBox="1"/>
          <p:nvPr/>
        </p:nvSpPr>
        <p:spPr>
          <a:xfrm>
            <a:off x="1130270" y="638508"/>
            <a:ext cx="5303055" cy="830997"/>
          </a:xfrm>
          <a:prstGeom prst="rect">
            <a:avLst/>
          </a:prstGeom>
          <a:noFill/>
        </p:spPr>
        <p:txBody>
          <a:bodyPr wrap="none" rtlCol="0">
            <a:spAutoFit/>
          </a:bodyPr>
          <a:lstStyle/>
          <a:p>
            <a:r>
              <a:rPr lang="it-IT" sz="2400" b="1" dirty="0" err="1">
                <a:solidFill>
                  <a:srgbClr val="FF0000"/>
                </a:solidFill>
              </a:rPr>
              <a:t>Preprocessing</a:t>
            </a:r>
            <a:r>
              <a:rPr lang="it-IT" sz="2400" b="1" dirty="0">
                <a:solidFill>
                  <a:srgbClr val="FF0000"/>
                </a:solidFill>
              </a:rPr>
              <a:t> e feature </a:t>
            </a:r>
            <a:r>
              <a:rPr lang="it-IT" sz="2400" b="1" dirty="0" err="1">
                <a:solidFill>
                  <a:srgbClr val="FF0000"/>
                </a:solidFill>
              </a:rPr>
              <a:t>extraction</a:t>
            </a:r>
            <a:endParaRPr lang="it-IT" sz="2400" b="1" dirty="0">
              <a:solidFill>
                <a:srgbClr val="FF0000"/>
              </a:solidFill>
            </a:endParaRPr>
          </a:p>
          <a:p>
            <a:endParaRPr lang="it-IT" sz="2400" b="1" dirty="0">
              <a:solidFill>
                <a:srgbClr val="FF0000"/>
              </a:solidFill>
            </a:endParaRPr>
          </a:p>
        </p:txBody>
      </p:sp>
      <p:sp>
        <p:nvSpPr>
          <p:cNvPr id="5" name="CasellaDiTesto 4">
            <a:extLst>
              <a:ext uri="{FF2B5EF4-FFF2-40B4-BE49-F238E27FC236}">
                <a16:creationId xmlns:a16="http://schemas.microsoft.com/office/drawing/2014/main" id="{C49B6398-8B65-4591-A5BA-C7CCDED45BB5}"/>
              </a:ext>
            </a:extLst>
          </p:cNvPr>
          <p:cNvSpPr txBox="1"/>
          <p:nvPr/>
        </p:nvSpPr>
        <p:spPr>
          <a:xfrm>
            <a:off x="1130269" y="1433589"/>
            <a:ext cx="10543866" cy="923330"/>
          </a:xfrm>
          <a:prstGeom prst="rect">
            <a:avLst/>
          </a:prstGeom>
          <a:noFill/>
        </p:spPr>
        <p:txBody>
          <a:bodyPr wrap="square" rtlCol="0">
            <a:spAutoFit/>
          </a:bodyPr>
          <a:lstStyle/>
          <a:p>
            <a:r>
              <a:rPr lang="it-IT" b="1" dirty="0"/>
              <a:t>- Volto</a:t>
            </a:r>
            <a:r>
              <a:rPr lang="it-IT" dirty="0"/>
              <a:t>: le immagini acquisite vengono rielaborate andando ad individuare la zona in cui è presente il volto ed eseguendo un </a:t>
            </a:r>
            <a:r>
              <a:rPr lang="it-IT" dirty="0" err="1"/>
              <a:t>crop</a:t>
            </a:r>
            <a:r>
              <a:rPr lang="it-IT" dirty="0"/>
              <a:t> dell’immagine. L’immagine </a:t>
            </a:r>
            <a:r>
              <a:rPr lang="it-IT" dirty="0" err="1"/>
              <a:t>croppata</a:t>
            </a:r>
            <a:r>
              <a:rPr lang="it-IT" dirty="0"/>
              <a:t> del volto viene ridimensionata e suddivisa in 4 quadranti, da cui vengono calcolati gli istogrammi del </a:t>
            </a:r>
            <a:r>
              <a:rPr lang="it-IT" dirty="0" err="1"/>
              <a:t>local</a:t>
            </a:r>
            <a:r>
              <a:rPr lang="it-IT" dirty="0"/>
              <a:t> </a:t>
            </a:r>
            <a:r>
              <a:rPr lang="it-IT" dirty="0" err="1"/>
              <a:t>binary</a:t>
            </a:r>
            <a:r>
              <a:rPr lang="it-IT" dirty="0"/>
              <a:t> pattern che saranno utilizzati come features.</a:t>
            </a:r>
          </a:p>
        </p:txBody>
      </p:sp>
      <p:sp>
        <p:nvSpPr>
          <p:cNvPr id="6" name="Rettangolo 5">
            <a:extLst>
              <a:ext uri="{FF2B5EF4-FFF2-40B4-BE49-F238E27FC236}">
                <a16:creationId xmlns:a16="http://schemas.microsoft.com/office/drawing/2014/main" id="{3970E6D1-D67F-4D50-8F24-816F0D617767}"/>
              </a:ext>
            </a:extLst>
          </p:cNvPr>
          <p:cNvSpPr/>
          <p:nvPr/>
        </p:nvSpPr>
        <p:spPr>
          <a:xfrm>
            <a:off x="1130269" y="2763175"/>
            <a:ext cx="10543865" cy="1754326"/>
          </a:xfrm>
          <a:prstGeom prst="rect">
            <a:avLst/>
          </a:prstGeom>
        </p:spPr>
        <p:txBody>
          <a:bodyPr wrap="square">
            <a:spAutoFit/>
          </a:bodyPr>
          <a:lstStyle/>
          <a:p>
            <a:r>
              <a:rPr lang="it-IT" b="1" dirty="0"/>
              <a:t>- Voce:</a:t>
            </a:r>
            <a:r>
              <a:rPr lang="it-IT" dirty="0"/>
              <a:t> i file audio acquisiti hanno lunghezze differenti, per cui viene individuata la lunghezza massima e la lunghezza minima, successivamente vengono estratti i Mel Frequency </a:t>
            </a:r>
            <a:r>
              <a:rPr lang="it-IT" dirty="0" err="1"/>
              <a:t>Cepstral</a:t>
            </a:r>
            <a:r>
              <a:rPr lang="it-IT" dirty="0"/>
              <a:t> </a:t>
            </a:r>
            <a:r>
              <a:rPr lang="it-IT" dirty="0" err="1"/>
              <a:t>Coefficent</a:t>
            </a:r>
            <a:r>
              <a:rPr lang="it-IT" dirty="0"/>
              <a:t> e le rispettive derivate da inserire nell’array delle features. Gli array vengono poi suddivisi in frame di lunghezza pari alla lunghezza minima, ciascun frame non nullo viene considerato come un array di feature e viene etichettato con il nome dell’utente ad esso associato.</a:t>
            </a:r>
          </a:p>
          <a:p>
            <a:endParaRPr lang="it-IT" dirty="0"/>
          </a:p>
        </p:txBody>
      </p:sp>
      <p:sp>
        <p:nvSpPr>
          <p:cNvPr id="7" name="CasellaDiTesto 6">
            <a:extLst>
              <a:ext uri="{FF2B5EF4-FFF2-40B4-BE49-F238E27FC236}">
                <a16:creationId xmlns:a16="http://schemas.microsoft.com/office/drawing/2014/main" id="{459658F1-86E7-43C1-9A3F-4C82B6C5B3A0}"/>
              </a:ext>
            </a:extLst>
          </p:cNvPr>
          <p:cNvSpPr txBox="1"/>
          <p:nvPr/>
        </p:nvSpPr>
        <p:spPr>
          <a:xfrm>
            <a:off x="1130269" y="4412202"/>
            <a:ext cx="10543865" cy="646331"/>
          </a:xfrm>
          <a:prstGeom prst="rect">
            <a:avLst/>
          </a:prstGeom>
          <a:noFill/>
        </p:spPr>
        <p:txBody>
          <a:bodyPr wrap="square" rtlCol="0">
            <a:spAutoFit/>
          </a:bodyPr>
          <a:lstStyle/>
          <a:p>
            <a:r>
              <a:rPr lang="it-IT" dirty="0"/>
              <a:t>Le feature estratte verranno poi salvate e divise in 3 diversi set da usare nelle fasi successive:</a:t>
            </a:r>
          </a:p>
          <a:p>
            <a:r>
              <a:rPr lang="it-IT" dirty="0"/>
              <a:t>Train Set, </a:t>
            </a:r>
            <a:r>
              <a:rPr lang="it-IT" dirty="0" err="1"/>
              <a:t>Validation</a:t>
            </a:r>
            <a:r>
              <a:rPr lang="it-IT" dirty="0"/>
              <a:t> Set e Test Set</a:t>
            </a:r>
          </a:p>
        </p:txBody>
      </p:sp>
    </p:spTree>
    <p:extLst>
      <p:ext uri="{BB962C8B-B14F-4D97-AF65-F5344CB8AC3E}">
        <p14:creationId xmlns:p14="http://schemas.microsoft.com/office/powerpoint/2010/main" val="3407399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BD5F5FC3-7D3E-401A-BBF0-E13D8B57F1A2}"/>
              </a:ext>
            </a:extLst>
          </p:cNvPr>
          <p:cNvSpPr>
            <a:spLocks noGrp="1"/>
          </p:cNvSpPr>
          <p:nvPr>
            <p:ph type="ftr" sz="quarter" idx="11"/>
          </p:nvPr>
        </p:nvSpPr>
        <p:spPr/>
        <p:txBody>
          <a:bodyPr/>
          <a:lstStyle/>
          <a:p>
            <a:r>
              <a:rPr lang="it-IT" dirty="0"/>
              <a:t>Alessio Saladino</a:t>
            </a:r>
          </a:p>
        </p:txBody>
      </p:sp>
      <p:sp>
        <p:nvSpPr>
          <p:cNvPr id="3" name="CasellaDiTesto 2">
            <a:extLst>
              <a:ext uri="{FF2B5EF4-FFF2-40B4-BE49-F238E27FC236}">
                <a16:creationId xmlns:a16="http://schemas.microsoft.com/office/drawing/2014/main" id="{DF9793F9-204A-4348-AD40-7DDBB91E82D3}"/>
              </a:ext>
            </a:extLst>
          </p:cNvPr>
          <p:cNvSpPr txBox="1"/>
          <p:nvPr/>
        </p:nvSpPr>
        <p:spPr>
          <a:xfrm>
            <a:off x="1130270" y="638508"/>
            <a:ext cx="1202509" cy="461665"/>
          </a:xfrm>
          <a:prstGeom prst="rect">
            <a:avLst/>
          </a:prstGeom>
          <a:noFill/>
        </p:spPr>
        <p:txBody>
          <a:bodyPr wrap="none" rtlCol="0">
            <a:spAutoFit/>
          </a:bodyPr>
          <a:lstStyle/>
          <a:p>
            <a:r>
              <a:rPr lang="it-IT" sz="2400" b="1" dirty="0">
                <a:solidFill>
                  <a:srgbClr val="FF0000"/>
                </a:solidFill>
              </a:rPr>
              <a:t>Training</a:t>
            </a:r>
          </a:p>
        </p:txBody>
      </p:sp>
      <p:pic>
        <p:nvPicPr>
          <p:cNvPr id="2050" name="Picture 2" descr="upload.wikimedia.org/wikipedia/commons/2/2a/Svm...">
            <a:extLst>
              <a:ext uri="{FF2B5EF4-FFF2-40B4-BE49-F238E27FC236}">
                <a16:creationId xmlns:a16="http://schemas.microsoft.com/office/drawing/2014/main" id="{94F22A73-7F7A-4046-AEC2-44AE34091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88" y="3131498"/>
            <a:ext cx="2553963" cy="27520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67CFAA63-9350-4148-A52F-87A5D5B6B722}"/>
              </a:ext>
            </a:extLst>
          </p:cNvPr>
          <p:cNvSpPr txBox="1"/>
          <p:nvPr/>
        </p:nvSpPr>
        <p:spPr>
          <a:xfrm>
            <a:off x="1130271" y="1100173"/>
            <a:ext cx="9735998" cy="1754326"/>
          </a:xfrm>
          <a:prstGeom prst="rect">
            <a:avLst/>
          </a:prstGeom>
          <a:noFill/>
        </p:spPr>
        <p:txBody>
          <a:bodyPr wrap="square" rtlCol="0">
            <a:spAutoFit/>
          </a:bodyPr>
          <a:lstStyle/>
          <a:p>
            <a:r>
              <a:rPr lang="it-IT" dirty="0"/>
              <a:t>L’obiettivo di questa fase è quella di ottenere due diversi modelli addestrati per ogni utente: un modello per il volto e uno per la voce.</a:t>
            </a:r>
          </a:p>
          <a:p>
            <a:r>
              <a:rPr lang="it-IT" dirty="0"/>
              <a:t>Entrambi i modelli addestrati sono delle Support </a:t>
            </a:r>
            <a:r>
              <a:rPr lang="it-IT" dirty="0" err="1"/>
              <a:t>Vector</a:t>
            </a:r>
            <a:r>
              <a:rPr lang="it-IT" dirty="0"/>
              <a:t> Machine e dovranno eseguire una classificazione binaria.</a:t>
            </a:r>
          </a:p>
          <a:p>
            <a:r>
              <a:rPr lang="it-IT" dirty="0"/>
              <a:t>Per l’addestramento verranno mostrati al modello esempi positivi e negativi per l’utente che sta venendo registrato, tali esempi saranno presi dal Train Set ottenuto nella fase di Feature </a:t>
            </a:r>
            <a:r>
              <a:rPr lang="it-IT" dirty="0" err="1"/>
              <a:t>Extraction</a:t>
            </a:r>
            <a:r>
              <a:rPr lang="it-IT" dirty="0"/>
              <a:t>.</a:t>
            </a:r>
          </a:p>
        </p:txBody>
      </p:sp>
    </p:spTree>
    <p:extLst>
      <p:ext uri="{BB962C8B-B14F-4D97-AF65-F5344CB8AC3E}">
        <p14:creationId xmlns:p14="http://schemas.microsoft.com/office/powerpoint/2010/main" val="168582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09BA6624-C11F-42D2-A11F-F7D71B439E6C}"/>
              </a:ext>
            </a:extLst>
          </p:cNvPr>
          <p:cNvSpPr>
            <a:spLocks noGrp="1"/>
          </p:cNvSpPr>
          <p:nvPr>
            <p:ph type="ftr" sz="quarter" idx="11"/>
          </p:nvPr>
        </p:nvSpPr>
        <p:spPr/>
        <p:txBody>
          <a:bodyPr/>
          <a:lstStyle/>
          <a:p>
            <a:r>
              <a:rPr lang="it-IT"/>
              <a:t>Alessio Saladino</a:t>
            </a:r>
          </a:p>
        </p:txBody>
      </p:sp>
      <p:sp>
        <p:nvSpPr>
          <p:cNvPr id="3" name="CasellaDiTesto 2">
            <a:extLst>
              <a:ext uri="{FF2B5EF4-FFF2-40B4-BE49-F238E27FC236}">
                <a16:creationId xmlns:a16="http://schemas.microsoft.com/office/drawing/2014/main" id="{6D0DE1C7-B78F-464D-882A-4DB77FD3EDA6}"/>
              </a:ext>
            </a:extLst>
          </p:cNvPr>
          <p:cNvSpPr txBox="1"/>
          <p:nvPr/>
        </p:nvSpPr>
        <p:spPr>
          <a:xfrm>
            <a:off x="1130270" y="638508"/>
            <a:ext cx="1144865" cy="461665"/>
          </a:xfrm>
          <a:prstGeom prst="rect">
            <a:avLst/>
          </a:prstGeom>
          <a:noFill/>
        </p:spPr>
        <p:txBody>
          <a:bodyPr wrap="none" rtlCol="0">
            <a:spAutoFit/>
          </a:bodyPr>
          <a:lstStyle/>
          <a:p>
            <a:r>
              <a:rPr lang="it-IT" sz="2400" b="1" dirty="0">
                <a:solidFill>
                  <a:srgbClr val="FF0000"/>
                </a:solidFill>
              </a:rPr>
              <a:t>Tuning</a:t>
            </a:r>
          </a:p>
        </p:txBody>
      </p:sp>
      <p:pic>
        <p:nvPicPr>
          <p:cNvPr id="3074" name="Picture 2" descr="ROC curve analysis with MedCalc">
            <a:extLst>
              <a:ext uri="{FF2B5EF4-FFF2-40B4-BE49-F238E27FC236}">
                <a16:creationId xmlns:a16="http://schemas.microsoft.com/office/drawing/2014/main" id="{8D5779DC-1C0B-463A-8678-380F16767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011" y="2902096"/>
            <a:ext cx="2552400" cy="2464082"/>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5C344E9-13BF-4C24-998A-F95CA121B2FE}"/>
              </a:ext>
            </a:extLst>
          </p:cNvPr>
          <p:cNvSpPr txBox="1"/>
          <p:nvPr/>
        </p:nvSpPr>
        <p:spPr>
          <a:xfrm>
            <a:off x="1130271" y="1100173"/>
            <a:ext cx="9735998" cy="923330"/>
          </a:xfrm>
          <a:prstGeom prst="rect">
            <a:avLst/>
          </a:prstGeom>
          <a:noFill/>
        </p:spPr>
        <p:txBody>
          <a:bodyPr wrap="square" rtlCol="0">
            <a:spAutoFit/>
          </a:bodyPr>
          <a:lstStyle/>
          <a:p>
            <a:r>
              <a:rPr lang="it-IT" dirty="0"/>
              <a:t>In questa fase si andrà ad individuare un valore di soglia ideale per ogni utente, da andare poi ad usare durante la fase di testing per decidere se accettare o rigettare un determinato utente. Per il calcolo di tale soglia si è utilizzata la curva ROC calcolata sugli esempi presenti nel </a:t>
            </a:r>
            <a:r>
              <a:rPr lang="it-IT" dirty="0" err="1"/>
              <a:t>Validation</a:t>
            </a:r>
            <a:r>
              <a:rPr lang="it-IT" dirty="0"/>
              <a:t> Set. </a:t>
            </a:r>
          </a:p>
        </p:txBody>
      </p:sp>
    </p:spTree>
    <p:extLst>
      <p:ext uri="{BB962C8B-B14F-4D97-AF65-F5344CB8AC3E}">
        <p14:creationId xmlns:p14="http://schemas.microsoft.com/office/powerpoint/2010/main" val="55165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4A5CE43D-0E47-4DD9-8605-481846B8F169}"/>
              </a:ext>
            </a:extLst>
          </p:cNvPr>
          <p:cNvSpPr>
            <a:spLocks noGrp="1"/>
          </p:cNvSpPr>
          <p:nvPr>
            <p:ph type="ftr" sz="quarter" idx="11"/>
          </p:nvPr>
        </p:nvSpPr>
        <p:spPr/>
        <p:txBody>
          <a:bodyPr/>
          <a:lstStyle/>
          <a:p>
            <a:r>
              <a:rPr lang="it-IT"/>
              <a:t>Alessio Saladino</a:t>
            </a:r>
          </a:p>
        </p:txBody>
      </p:sp>
      <p:sp>
        <p:nvSpPr>
          <p:cNvPr id="3" name="CasellaDiTesto 2">
            <a:extLst>
              <a:ext uri="{FF2B5EF4-FFF2-40B4-BE49-F238E27FC236}">
                <a16:creationId xmlns:a16="http://schemas.microsoft.com/office/drawing/2014/main" id="{BDD7E178-E2D6-4A64-A807-0DDF691FDE6C}"/>
              </a:ext>
            </a:extLst>
          </p:cNvPr>
          <p:cNvSpPr txBox="1"/>
          <p:nvPr/>
        </p:nvSpPr>
        <p:spPr>
          <a:xfrm>
            <a:off x="1130270" y="638508"/>
            <a:ext cx="1079526" cy="461665"/>
          </a:xfrm>
          <a:prstGeom prst="rect">
            <a:avLst/>
          </a:prstGeom>
          <a:noFill/>
        </p:spPr>
        <p:txBody>
          <a:bodyPr wrap="none" rtlCol="0">
            <a:spAutoFit/>
          </a:bodyPr>
          <a:lstStyle/>
          <a:p>
            <a:r>
              <a:rPr lang="it-IT" sz="2400" b="1" dirty="0">
                <a:solidFill>
                  <a:srgbClr val="FF0000"/>
                </a:solidFill>
              </a:rPr>
              <a:t>Testing</a:t>
            </a:r>
          </a:p>
        </p:txBody>
      </p:sp>
      <p:sp>
        <p:nvSpPr>
          <p:cNvPr id="4" name="CasellaDiTesto 3">
            <a:extLst>
              <a:ext uri="{FF2B5EF4-FFF2-40B4-BE49-F238E27FC236}">
                <a16:creationId xmlns:a16="http://schemas.microsoft.com/office/drawing/2014/main" id="{E0ED04EA-6522-4E48-B274-A14C92BC77F6}"/>
              </a:ext>
            </a:extLst>
          </p:cNvPr>
          <p:cNvSpPr txBox="1"/>
          <p:nvPr/>
        </p:nvSpPr>
        <p:spPr>
          <a:xfrm>
            <a:off x="1130271" y="1100173"/>
            <a:ext cx="9735998" cy="2308324"/>
          </a:xfrm>
          <a:prstGeom prst="rect">
            <a:avLst/>
          </a:prstGeom>
          <a:noFill/>
        </p:spPr>
        <p:txBody>
          <a:bodyPr wrap="square" rtlCol="0">
            <a:spAutoFit/>
          </a:bodyPr>
          <a:lstStyle/>
          <a:p>
            <a:r>
              <a:rPr lang="it-IT" dirty="0"/>
              <a:t>Prima di essere combinati, i due modelli vengono testati separatamente.</a:t>
            </a:r>
          </a:p>
          <a:p>
            <a:r>
              <a:rPr lang="it-IT" dirty="0"/>
              <a:t>Per eseguire il test vengono presi in considerazione gli esempi presenti nel Test Set.</a:t>
            </a:r>
          </a:p>
          <a:p>
            <a:r>
              <a:rPr lang="it-IT" dirty="0"/>
              <a:t>Ogni esempio verrà mostrato al modello volto o voce dell’utente per il quale si sta eseguendo il test, ottenendo una predizione del modello espressa come probabilità.</a:t>
            </a:r>
          </a:p>
          <a:p>
            <a:r>
              <a:rPr lang="it-IT" dirty="0"/>
              <a:t>Se la probabilità che l’esempio sia positivo supera il valore di soglia, allora l’esempio verrà classificato come positivo, altrimenti sarà classificato come negativo. </a:t>
            </a:r>
          </a:p>
          <a:p>
            <a:r>
              <a:rPr lang="it-IT" dirty="0"/>
              <a:t>Alla fine del test si potrà visualizzare la matrice di confusione di ciascun utente e si otterrà in output l’accuratezza media del modello. (media delle accuratezze calcolate su ogni utente)</a:t>
            </a:r>
          </a:p>
        </p:txBody>
      </p:sp>
    </p:spTree>
    <p:extLst>
      <p:ext uri="{BB962C8B-B14F-4D97-AF65-F5344CB8AC3E}">
        <p14:creationId xmlns:p14="http://schemas.microsoft.com/office/powerpoint/2010/main" val="8479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A4D0E8ED-A84F-4329-A8CF-6B2E3FACA4B4}"/>
              </a:ext>
            </a:extLst>
          </p:cNvPr>
          <p:cNvSpPr>
            <a:spLocks noGrp="1"/>
          </p:cNvSpPr>
          <p:nvPr>
            <p:ph type="ftr" sz="quarter" idx="11"/>
          </p:nvPr>
        </p:nvSpPr>
        <p:spPr/>
        <p:txBody>
          <a:bodyPr/>
          <a:lstStyle/>
          <a:p>
            <a:r>
              <a:rPr lang="it-IT"/>
              <a:t>Alessio Saladino</a:t>
            </a:r>
          </a:p>
        </p:txBody>
      </p:sp>
      <p:sp>
        <p:nvSpPr>
          <p:cNvPr id="3" name="CasellaDiTesto 2">
            <a:extLst>
              <a:ext uri="{FF2B5EF4-FFF2-40B4-BE49-F238E27FC236}">
                <a16:creationId xmlns:a16="http://schemas.microsoft.com/office/drawing/2014/main" id="{775505E4-29D6-463C-A2D7-A8955FF8F79C}"/>
              </a:ext>
            </a:extLst>
          </p:cNvPr>
          <p:cNvSpPr txBox="1"/>
          <p:nvPr/>
        </p:nvSpPr>
        <p:spPr>
          <a:xfrm>
            <a:off x="1130270" y="638508"/>
            <a:ext cx="2004075" cy="461665"/>
          </a:xfrm>
          <a:prstGeom prst="rect">
            <a:avLst/>
          </a:prstGeom>
          <a:noFill/>
        </p:spPr>
        <p:txBody>
          <a:bodyPr wrap="none" rtlCol="0">
            <a:spAutoFit/>
          </a:bodyPr>
          <a:lstStyle/>
          <a:p>
            <a:r>
              <a:rPr lang="it-IT" sz="2400" b="1" dirty="0">
                <a:solidFill>
                  <a:srgbClr val="FF0000"/>
                </a:solidFill>
              </a:rPr>
              <a:t>Combinazione</a:t>
            </a:r>
          </a:p>
        </p:txBody>
      </p:sp>
      <p:sp>
        <p:nvSpPr>
          <p:cNvPr id="4" name="CasellaDiTesto 3">
            <a:extLst>
              <a:ext uri="{FF2B5EF4-FFF2-40B4-BE49-F238E27FC236}">
                <a16:creationId xmlns:a16="http://schemas.microsoft.com/office/drawing/2014/main" id="{9918818F-056D-4590-8D3B-FF76410C0391}"/>
              </a:ext>
            </a:extLst>
          </p:cNvPr>
          <p:cNvSpPr txBox="1"/>
          <p:nvPr/>
        </p:nvSpPr>
        <p:spPr>
          <a:xfrm>
            <a:off x="1130271" y="1100173"/>
            <a:ext cx="9735998" cy="2585323"/>
          </a:xfrm>
          <a:prstGeom prst="rect">
            <a:avLst/>
          </a:prstGeom>
          <a:noFill/>
        </p:spPr>
        <p:txBody>
          <a:bodyPr wrap="square" rtlCol="0">
            <a:spAutoFit/>
          </a:bodyPr>
          <a:lstStyle/>
          <a:p>
            <a:r>
              <a:rPr lang="it-IT" dirty="0"/>
              <a:t>In questa fase si combineranno, per ogni utente, i due modelli di voce e volto precedentemente addestrati.</a:t>
            </a:r>
          </a:p>
          <a:p>
            <a:r>
              <a:rPr lang="it-IT" dirty="0"/>
              <a:t>Il test set conterrà coppie formate da un volto e una voce, i componenti della coppia possono essere entrambi genuini oppure no. (Es: volto genuino per l’utente X ma voce non genuina)</a:t>
            </a:r>
          </a:p>
          <a:p>
            <a:r>
              <a:rPr lang="it-IT" dirty="0"/>
              <a:t>I due modelli classificheranno separatamente l’elemento della coppia corrispondente (il modello del volto classificherà il volto e il modello della voce classificherà la voce) e forniranno due classificazioni separate.</a:t>
            </a:r>
          </a:p>
          <a:p>
            <a:r>
              <a:rPr lang="it-IT" dirty="0"/>
              <a:t>Se entrambi i modelli classificheranno gli elementi della coppia come genuini, allora l’utente sarà accettato, altrimenti sarà rigettato.</a:t>
            </a:r>
          </a:p>
        </p:txBody>
      </p:sp>
      <p:sp>
        <p:nvSpPr>
          <p:cNvPr id="5" name="Rettangolo con angoli arrotondati 4">
            <a:extLst>
              <a:ext uri="{FF2B5EF4-FFF2-40B4-BE49-F238E27FC236}">
                <a16:creationId xmlns:a16="http://schemas.microsoft.com/office/drawing/2014/main" id="{9D819DCC-2618-4140-ADBA-C61D252FF321}"/>
              </a:ext>
            </a:extLst>
          </p:cNvPr>
          <p:cNvSpPr/>
          <p:nvPr/>
        </p:nvSpPr>
        <p:spPr>
          <a:xfrm>
            <a:off x="3613193" y="3889050"/>
            <a:ext cx="170170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Classificatore Volto</a:t>
            </a:r>
          </a:p>
        </p:txBody>
      </p:sp>
      <p:sp>
        <p:nvSpPr>
          <p:cNvPr id="6" name="Rettangolo con angoli arrotondati 5">
            <a:extLst>
              <a:ext uri="{FF2B5EF4-FFF2-40B4-BE49-F238E27FC236}">
                <a16:creationId xmlns:a16="http://schemas.microsoft.com/office/drawing/2014/main" id="{30D1FFBD-C9A6-4EE7-817A-9FAE134748C2}"/>
              </a:ext>
            </a:extLst>
          </p:cNvPr>
          <p:cNvSpPr/>
          <p:nvPr/>
        </p:nvSpPr>
        <p:spPr>
          <a:xfrm>
            <a:off x="3613193" y="5305092"/>
            <a:ext cx="170170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Classificatore Voce</a:t>
            </a:r>
          </a:p>
        </p:txBody>
      </p:sp>
      <p:sp>
        <p:nvSpPr>
          <p:cNvPr id="7" name="CasellaDiTesto 6">
            <a:extLst>
              <a:ext uri="{FF2B5EF4-FFF2-40B4-BE49-F238E27FC236}">
                <a16:creationId xmlns:a16="http://schemas.microsoft.com/office/drawing/2014/main" id="{977EF8ED-606C-40BF-B119-40473E2EE78D}"/>
              </a:ext>
            </a:extLst>
          </p:cNvPr>
          <p:cNvSpPr txBox="1"/>
          <p:nvPr/>
        </p:nvSpPr>
        <p:spPr>
          <a:xfrm>
            <a:off x="1504859" y="4847893"/>
            <a:ext cx="877163" cy="461665"/>
          </a:xfrm>
          <a:prstGeom prst="rect">
            <a:avLst/>
          </a:prstGeom>
          <a:noFill/>
        </p:spPr>
        <p:txBody>
          <a:bodyPr wrap="none" rtlCol="0">
            <a:spAutoFit/>
          </a:bodyPr>
          <a:lstStyle/>
          <a:p>
            <a:r>
              <a:rPr lang="it-IT" sz="1200" dirty="0"/>
              <a:t>Coppia </a:t>
            </a:r>
          </a:p>
          <a:p>
            <a:r>
              <a:rPr lang="it-IT" sz="1200" dirty="0"/>
              <a:t>Volto/Voce</a:t>
            </a:r>
          </a:p>
        </p:txBody>
      </p:sp>
      <p:sp>
        <p:nvSpPr>
          <p:cNvPr id="8" name="CasellaDiTesto 7">
            <a:extLst>
              <a:ext uri="{FF2B5EF4-FFF2-40B4-BE49-F238E27FC236}">
                <a16:creationId xmlns:a16="http://schemas.microsoft.com/office/drawing/2014/main" id="{E71CF320-E3F9-477B-A59D-B1C70210CA02}"/>
              </a:ext>
            </a:extLst>
          </p:cNvPr>
          <p:cNvSpPr txBox="1"/>
          <p:nvPr/>
        </p:nvSpPr>
        <p:spPr>
          <a:xfrm>
            <a:off x="2736030" y="4207750"/>
            <a:ext cx="513346" cy="276999"/>
          </a:xfrm>
          <a:prstGeom prst="rect">
            <a:avLst/>
          </a:prstGeom>
          <a:noFill/>
        </p:spPr>
        <p:txBody>
          <a:bodyPr wrap="none" rtlCol="0">
            <a:spAutoFit/>
          </a:bodyPr>
          <a:lstStyle/>
          <a:p>
            <a:r>
              <a:rPr lang="it-IT" sz="1200" dirty="0"/>
              <a:t>Volto</a:t>
            </a:r>
          </a:p>
        </p:txBody>
      </p:sp>
      <p:sp>
        <p:nvSpPr>
          <p:cNvPr id="9" name="CasellaDiTesto 8">
            <a:extLst>
              <a:ext uri="{FF2B5EF4-FFF2-40B4-BE49-F238E27FC236}">
                <a16:creationId xmlns:a16="http://schemas.microsoft.com/office/drawing/2014/main" id="{D12D8D71-6255-4E5A-AE91-00C171B8E9E6}"/>
              </a:ext>
            </a:extLst>
          </p:cNvPr>
          <p:cNvSpPr txBox="1"/>
          <p:nvPr/>
        </p:nvSpPr>
        <p:spPr>
          <a:xfrm>
            <a:off x="2736030" y="5623793"/>
            <a:ext cx="489173" cy="276999"/>
          </a:xfrm>
          <a:prstGeom prst="rect">
            <a:avLst/>
          </a:prstGeom>
          <a:noFill/>
        </p:spPr>
        <p:txBody>
          <a:bodyPr wrap="none" rtlCol="0">
            <a:spAutoFit/>
          </a:bodyPr>
          <a:lstStyle/>
          <a:p>
            <a:r>
              <a:rPr lang="it-IT" sz="1200" dirty="0"/>
              <a:t>Voce</a:t>
            </a:r>
          </a:p>
        </p:txBody>
      </p:sp>
      <p:cxnSp>
        <p:nvCxnSpPr>
          <p:cNvPr id="11" name="Connettore 2 10">
            <a:extLst>
              <a:ext uri="{FF2B5EF4-FFF2-40B4-BE49-F238E27FC236}">
                <a16:creationId xmlns:a16="http://schemas.microsoft.com/office/drawing/2014/main" id="{8CCE560E-EF55-4689-9EEB-335886255315}"/>
              </a:ext>
            </a:extLst>
          </p:cNvPr>
          <p:cNvCxnSpPr>
            <a:stCxn id="7" idx="3"/>
            <a:endCxn id="8" idx="1"/>
          </p:cNvCxnSpPr>
          <p:nvPr/>
        </p:nvCxnSpPr>
        <p:spPr>
          <a:xfrm flipV="1">
            <a:off x="2382022" y="4346250"/>
            <a:ext cx="354008" cy="732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54398DD-1CCE-4998-84AA-735D486B976A}"/>
              </a:ext>
            </a:extLst>
          </p:cNvPr>
          <p:cNvCxnSpPr>
            <a:stCxn id="7" idx="3"/>
            <a:endCxn id="9" idx="1"/>
          </p:cNvCxnSpPr>
          <p:nvPr/>
        </p:nvCxnSpPr>
        <p:spPr>
          <a:xfrm>
            <a:off x="2382022" y="5078726"/>
            <a:ext cx="354008" cy="683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589D44DC-0E00-4C31-A9F6-E3353DF48BFF}"/>
              </a:ext>
            </a:extLst>
          </p:cNvPr>
          <p:cNvCxnSpPr>
            <a:stCxn id="8" idx="3"/>
            <a:endCxn id="5" idx="1"/>
          </p:cNvCxnSpPr>
          <p:nvPr/>
        </p:nvCxnSpPr>
        <p:spPr>
          <a:xfrm>
            <a:off x="3249376" y="4346250"/>
            <a:ext cx="363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3C0F3E68-7BF2-43BC-8763-4DDEFFB817C6}"/>
              </a:ext>
            </a:extLst>
          </p:cNvPr>
          <p:cNvCxnSpPr>
            <a:stCxn id="9" idx="3"/>
            <a:endCxn id="6" idx="1"/>
          </p:cNvCxnSpPr>
          <p:nvPr/>
        </p:nvCxnSpPr>
        <p:spPr>
          <a:xfrm flipV="1">
            <a:off x="3225203" y="5762292"/>
            <a:ext cx="3879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ttangolo con angoli arrotondati 19">
            <a:extLst>
              <a:ext uri="{FF2B5EF4-FFF2-40B4-BE49-F238E27FC236}">
                <a16:creationId xmlns:a16="http://schemas.microsoft.com/office/drawing/2014/main" id="{6E729382-DB2F-45B5-ACC0-C22EF8B2394E}"/>
              </a:ext>
            </a:extLst>
          </p:cNvPr>
          <p:cNvSpPr/>
          <p:nvPr/>
        </p:nvSpPr>
        <p:spPr>
          <a:xfrm>
            <a:off x="7048488" y="4621525"/>
            <a:ext cx="170170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Valutazione delle predizioni dei due modelli</a:t>
            </a:r>
          </a:p>
        </p:txBody>
      </p:sp>
      <p:cxnSp>
        <p:nvCxnSpPr>
          <p:cNvPr id="34" name="Connettore a gomito 33">
            <a:extLst>
              <a:ext uri="{FF2B5EF4-FFF2-40B4-BE49-F238E27FC236}">
                <a16:creationId xmlns:a16="http://schemas.microsoft.com/office/drawing/2014/main" id="{539DF6B1-BE1C-469B-AE8E-147463C5E1C3}"/>
              </a:ext>
            </a:extLst>
          </p:cNvPr>
          <p:cNvCxnSpPr>
            <a:stCxn id="5" idx="3"/>
            <a:endCxn id="20" idx="0"/>
          </p:cNvCxnSpPr>
          <p:nvPr/>
        </p:nvCxnSpPr>
        <p:spPr>
          <a:xfrm>
            <a:off x="5314900" y="4346250"/>
            <a:ext cx="2584442" cy="2752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ttore a gomito 35">
            <a:extLst>
              <a:ext uri="{FF2B5EF4-FFF2-40B4-BE49-F238E27FC236}">
                <a16:creationId xmlns:a16="http://schemas.microsoft.com/office/drawing/2014/main" id="{7602A9AB-98F9-4AE8-888B-C998DB343118}"/>
              </a:ext>
            </a:extLst>
          </p:cNvPr>
          <p:cNvCxnSpPr>
            <a:stCxn id="6" idx="3"/>
            <a:endCxn id="20" idx="2"/>
          </p:cNvCxnSpPr>
          <p:nvPr/>
        </p:nvCxnSpPr>
        <p:spPr>
          <a:xfrm flipV="1">
            <a:off x="5314900" y="5535925"/>
            <a:ext cx="2584442" cy="226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669BC9EB-6123-4A86-9777-F27487D99E65}"/>
              </a:ext>
            </a:extLst>
          </p:cNvPr>
          <p:cNvSpPr txBox="1"/>
          <p:nvPr/>
        </p:nvSpPr>
        <p:spPr>
          <a:xfrm>
            <a:off x="5525543" y="4017244"/>
            <a:ext cx="2163156" cy="276999"/>
          </a:xfrm>
          <a:prstGeom prst="rect">
            <a:avLst/>
          </a:prstGeom>
          <a:noFill/>
        </p:spPr>
        <p:txBody>
          <a:bodyPr wrap="none" rtlCol="0">
            <a:spAutoFit/>
          </a:bodyPr>
          <a:lstStyle/>
          <a:p>
            <a:r>
              <a:rPr lang="it-IT" sz="1200" dirty="0"/>
              <a:t>Predizione(Accettato/Rigettato)</a:t>
            </a:r>
          </a:p>
        </p:txBody>
      </p:sp>
      <p:sp>
        <p:nvSpPr>
          <p:cNvPr id="38" name="CasellaDiTesto 37">
            <a:extLst>
              <a:ext uri="{FF2B5EF4-FFF2-40B4-BE49-F238E27FC236}">
                <a16:creationId xmlns:a16="http://schemas.microsoft.com/office/drawing/2014/main" id="{425C1547-2253-4FE7-888B-EB2A1880BC64}"/>
              </a:ext>
            </a:extLst>
          </p:cNvPr>
          <p:cNvSpPr txBox="1"/>
          <p:nvPr/>
        </p:nvSpPr>
        <p:spPr>
          <a:xfrm>
            <a:off x="5525543" y="5848021"/>
            <a:ext cx="2163156" cy="276999"/>
          </a:xfrm>
          <a:prstGeom prst="rect">
            <a:avLst/>
          </a:prstGeom>
          <a:noFill/>
        </p:spPr>
        <p:txBody>
          <a:bodyPr wrap="none" rtlCol="0">
            <a:spAutoFit/>
          </a:bodyPr>
          <a:lstStyle/>
          <a:p>
            <a:r>
              <a:rPr lang="it-IT" sz="1200" dirty="0"/>
              <a:t>Predizione(Accettato/Rigettato)</a:t>
            </a:r>
          </a:p>
        </p:txBody>
      </p:sp>
      <p:cxnSp>
        <p:nvCxnSpPr>
          <p:cNvPr id="40" name="Connettore 2 39">
            <a:extLst>
              <a:ext uri="{FF2B5EF4-FFF2-40B4-BE49-F238E27FC236}">
                <a16:creationId xmlns:a16="http://schemas.microsoft.com/office/drawing/2014/main" id="{FD5998DF-9FCC-421E-B6E2-C9C3845E761D}"/>
              </a:ext>
            </a:extLst>
          </p:cNvPr>
          <p:cNvCxnSpPr>
            <a:stCxn id="20" idx="3"/>
          </p:cNvCxnSpPr>
          <p:nvPr/>
        </p:nvCxnSpPr>
        <p:spPr>
          <a:xfrm>
            <a:off x="8750195" y="5078725"/>
            <a:ext cx="2169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asellaDiTesto 40">
            <a:extLst>
              <a:ext uri="{FF2B5EF4-FFF2-40B4-BE49-F238E27FC236}">
                <a16:creationId xmlns:a16="http://schemas.microsoft.com/office/drawing/2014/main" id="{64CFAD8E-841C-4A67-9570-6EF239400E72}"/>
              </a:ext>
            </a:extLst>
          </p:cNvPr>
          <p:cNvSpPr txBox="1"/>
          <p:nvPr/>
        </p:nvSpPr>
        <p:spPr>
          <a:xfrm>
            <a:off x="9257613" y="4794843"/>
            <a:ext cx="1226170" cy="276999"/>
          </a:xfrm>
          <a:prstGeom prst="rect">
            <a:avLst/>
          </a:prstGeom>
          <a:noFill/>
        </p:spPr>
        <p:txBody>
          <a:bodyPr wrap="none" rtlCol="0">
            <a:spAutoFit/>
          </a:bodyPr>
          <a:lstStyle/>
          <a:p>
            <a:r>
              <a:rPr lang="it-IT" sz="1200" dirty="0"/>
              <a:t>Predizione finale</a:t>
            </a:r>
          </a:p>
        </p:txBody>
      </p:sp>
      <p:sp>
        <p:nvSpPr>
          <p:cNvPr id="42" name="CasellaDiTesto 41">
            <a:extLst>
              <a:ext uri="{FF2B5EF4-FFF2-40B4-BE49-F238E27FC236}">
                <a16:creationId xmlns:a16="http://schemas.microsoft.com/office/drawing/2014/main" id="{FA734AE2-61E5-4F11-B641-D1701D6A2D0E}"/>
              </a:ext>
            </a:extLst>
          </p:cNvPr>
          <p:cNvSpPr txBox="1"/>
          <p:nvPr/>
        </p:nvSpPr>
        <p:spPr>
          <a:xfrm>
            <a:off x="701208" y="3786411"/>
            <a:ext cx="1768993" cy="461665"/>
          </a:xfrm>
          <a:prstGeom prst="rect">
            <a:avLst/>
          </a:prstGeom>
          <a:noFill/>
        </p:spPr>
        <p:txBody>
          <a:bodyPr wrap="square" rtlCol="0">
            <a:spAutoFit/>
          </a:bodyPr>
          <a:lstStyle/>
          <a:p>
            <a:r>
              <a:rPr lang="it-IT" sz="1200" i="1" dirty="0"/>
              <a:t>Esempio di classificazione per un utente generico:</a:t>
            </a:r>
          </a:p>
        </p:txBody>
      </p:sp>
    </p:spTree>
    <p:extLst>
      <p:ext uri="{BB962C8B-B14F-4D97-AF65-F5344CB8AC3E}">
        <p14:creationId xmlns:p14="http://schemas.microsoft.com/office/powerpoint/2010/main" val="139832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BA32C6AD-BD42-4718-83D4-22C7CB5B2716}"/>
              </a:ext>
            </a:extLst>
          </p:cNvPr>
          <p:cNvSpPr>
            <a:spLocks noGrp="1"/>
          </p:cNvSpPr>
          <p:nvPr>
            <p:ph type="ftr" sz="quarter" idx="11"/>
          </p:nvPr>
        </p:nvSpPr>
        <p:spPr/>
        <p:txBody>
          <a:bodyPr/>
          <a:lstStyle/>
          <a:p>
            <a:r>
              <a:rPr lang="it-IT"/>
              <a:t>Alessio Saladino</a:t>
            </a:r>
          </a:p>
        </p:txBody>
      </p:sp>
      <p:sp>
        <p:nvSpPr>
          <p:cNvPr id="4" name="CasellaDiTesto 3">
            <a:extLst>
              <a:ext uri="{FF2B5EF4-FFF2-40B4-BE49-F238E27FC236}">
                <a16:creationId xmlns:a16="http://schemas.microsoft.com/office/drawing/2014/main" id="{EF60E107-31AD-46B3-AF5F-83475BF2F3E4}"/>
              </a:ext>
            </a:extLst>
          </p:cNvPr>
          <p:cNvSpPr txBox="1"/>
          <p:nvPr/>
        </p:nvSpPr>
        <p:spPr>
          <a:xfrm>
            <a:off x="1130270" y="638508"/>
            <a:ext cx="3864391" cy="461665"/>
          </a:xfrm>
          <a:prstGeom prst="rect">
            <a:avLst/>
          </a:prstGeom>
          <a:noFill/>
        </p:spPr>
        <p:txBody>
          <a:bodyPr wrap="none" rtlCol="0">
            <a:spAutoFit/>
          </a:bodyPr>
          <a:lstStyle/>
          <a:p>
            <a:r>
              <a:rPr lang="it-IT" sz="2400" b="1" dirty="0">
                <a:solidFill>
                  <a:srgbClr val="FF0000"/>
                </a:solidFill>
              </a:rPr>
              <a:t>Risultato della combinazione</a:t>
            </a:r>
          </a:p>
        </p:txBody>
      </p:sp>
      <p:sp>
        <p:nvSpPr>
          <p:cNvPr id="6" name="Rettangolo 5">
            <a:extLst>
              <a:ext uri="{FF2B5EF4-FFF2-40B4-BE49-F238E27FC236}">
                <a16:creationId xmlns:a16="http://schemas.microsoft.com/office/drawing/2014/main" id="{2A83DD20-3273-45F9-BA46-CDA2CA251CB7}"/>
              </a:ext>
            </a:extLst>
          </p:cNvPr>
          <p:cNvSpPr/>
          <p:nvPr/>
        </p:nvSpPr>
        <p:spPr>
          <a:xfrm>
            <a:off x="1130270" y="1100173"/>
            <a:ext cx="10499478" cy="1477328"/>
          </a:xfrm>
          <a:prstGeom prst="rect">
            <a:avLst/>
          </a:prstGeom>
        </p:spPr>
        <p:txBody>
          <a:bodyPr wrap="square">
            <a:spAutoFit/>
          </a:bodyPr>
          <a:lstStyle/>
          <a:p>
            <a:r>
              <a:rPr lang="it-IT" dirty="0"/>
              <a:t>Per valutare le performance dei vari modelli si è utilizzato il calcolo dell’accuratezza</a:t>
            </a:r>
          </a:p>
          <a:p>
            <a:pPr algn="ctr"/>
            <a:r>
              <a:rPr lang="it-IT" b="1" dirty="0"/>
              <a:t>Accuratezza</a:t>
            </a:r>
            <a:r>
              <a:rPr lang="it-IT" dirty="0"/>
              <a:t> = (TP+TN)/(TP+TN+FP+FN)</a:t>
            </a:r>
          </a:p>
          <a:p>
            <a:r>
              <a:rPr lang="it-IT" dirty="0"/>
              <a:t>Sia durante le prove svolte durante lo sviluppo che durante la valutazione finale del sistema si è notato un aumento dell’accuratezza a seguito della combinazione.</a:t>
            </a:r>
          </a:p>
          <a:p>
            <a:r>
              <a:rPr lang="it-IT" dirty="0"/>
              <a:t>La seguente tabella riporta i risultati di 5 iterazioni svolte sull’intero sistema dopo averne terminato lo sviluppo.</a:t>
            </a:r>
          </a:p>
        </p:txBody>
      </p:sp>
      <p:pic>
        <p:nvPicPr>
          <p:cNvPr id="8" name="Immagine 7" descr="Immagine che contiene testo, pronto, dilegno, pizza&#10;&#10;Descrizione generata automaticamente">
            <a:extLst>
              <a:ext uri="{FF2B5EF4-FFF2-40B4-BE49-F238E27FC236}">
                <a16:creationId xmlns:a16="http://schemas.microsoft.com/office/drawing/2014/main" id="{915106C3-C4B1-4B7E-B034-35967C526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661" y="2871921"/>
            <a:ext cx="6444677" cy="1595004"/>
          </a:xfrm>
          <a:prstGeom prst="rect">
            <a:avLst/>
          </a:prstGeom>
        </p:spPr>
      </p:pic>
    </p:spTree>
    <p:extLst>
      <p:ext uri="{BB962C8B-B14F-4D97-AF65-F5344CB8AC3E}">
        <p14:creationId xmlns:p14="http://schemas.microsoft.com/office/powerpoint/2010/main" val="179350358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089F64D5297542499B25882FB90A99C8" ma:contentTypeVersion="2" ma:contentTypeDescription="Creare un nuovo documento." ma:contentTypeScope="" ma:versionID="58ea0c7a2e16d8367bdaf2b83dd98010">
  <xsd:schema xmlns:xsd="http://www.w3.org/2001/XMLSchema" xmlns:xs="http://www.w3.org/2001/XMLSchema" xmlns:p="http://schemas.microsoft.com/office/2006/metadata/properties" xmlns:ns3="7a125dfe-b729-47cc-8a58-1d6e52e973e7" targetNamespace="http://schemas.microsoft.com/office/2006/metadata/properties" ma:root="true" ma:fieldsID="c6b4d3023e1f48276a0f1aa5b1e92483" ns3:_="">
    <xsd:import namespace="7a125dfe-b729-47cc-8a58-1d6e52e973e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125dfe-b729-47cc-8a58-1d6e52e973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14163-CDA9-4B47-A0E6-51020C707CCF}">
  <ds:schemaRefs>
    <ds:schemaRef ds:uri="http://schemas.microsoft.com/sharepoint/v3/contenttype/forms"/>
  </ds:schemaRefs>
</ds:datastoreItem>
</file>

<file path=customXml/itemProps2.xml><?xml version="1.0" encoding="utf-8"?>
<ds:datastoreItem xmlns:ds="http://schemas.openxmlformats.org/officeDocument/2006/customXml" ds:itemID="{88B4077C-F875-47BC-9218-ACB2AE5D4E11}">
  <ds:schemaRefs>
    <ds:schemaRef ds:uri="http://purl.org/dc/dcmitype/"/>
    <ds:schemaRef ds:uri="http://schemas.openxmlformats.org/package/2006/metadata/core-propertie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7a125dfe-b729-47cc-8a58-1d6e52e973e7"/>
    <ds:schemaRef ds:uri="http://schemas.microsoft.com/office/2006/metadata/properties"/>
  </ds:schemaRefs>
</ds:datastoreItem>
</file>

<file path=customXml/itemProps3.xml><?xml version="1.0" encoding="utf-8"?>
<ds:datastoreItem xmlns:ds="http://schemas.openxmlformats.org/officeDocument/2006/customXml" ds:itemID="{FC7A6AD4-4A4F-42B2-8D77-779C42BF4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125dfe-b729-47cc-8a58-1d6e52e973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533</TotalTime>
  <Words>812</Words>
  <Application>Microsoft Office PowerPoint</Application>
  <PresentationFormat>Widescreen</PresentationFormat>
  <Paragraphs>80</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Calibri</vt:lpstr>
      <vt:lpstr>Calibri Light</vt:lpstr>
      <vt:lpstr>Tema di Office</vt:lpstr>
      <vt:lpstr>COMBINAZIONE DI TECNICHE BIOMETRICHE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COMBINAZIONE DI TECNICHE BIOMETRICHE</dc:title>
  <dc:creator>Alessio Saladino</dc:creator>
  <cp:lastModifiedBy>Alessio Saladino</cp:lastModifiedBy>
  <cp:revision>12</cp:revision>
  <dcterms:created xsi:type="dcterms:W3CDTF">2020-06-21T07:50:39Z</dcterms:created>
  <dcterms:modified xsi:type="dcterms:W3CDTF">2020-07-01T07:43:43Z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0x010100089F64D5297542499B25882FB90A99C8</vt:lpwstr>
  </property>
</Properties>
</file>