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2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slides/slide17.xml" ContentType="application/vnd.openxmlformats-officedocument.presentationml.slide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2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3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 type="screen4x3"/>
  <p:notesSz cx="6797675" cy="9926638"/>
  <p:defaultTextStyle>
    <a:defPPr>
      <a:defRPr lang="it-IT"/>
    </a:defPPr>
    <a:lvl1pPr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2pPr>
    <a:lvl3pPr marL="9144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3pPr>
    <a:lvl4pPr marL="13716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4pPr>
    <a:lvl5pPr marL="18288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5pPr>
    <a:lvl6pPr marL="22860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6pPr>
    <a:lvl7pPr marL="27432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7pPr>
    <a:lvl8pPr marL="32004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8pPr>
    <a:lvl9pPr marL="36576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28" d="100"/>
          <a:sy n="128" d="100"/>
        </p:scale>
        <p:origin x="1544" y="176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notesMaster" Target="notesMasters/notesMaster1.xml"/><Relationship Id="rId35" Type="http://schemas.openxmlformats.org/officeDocument/2006/relationships/presProps" Target="presProps.xml" /><Relationship Id="rId36" Type="http://schemas.openxmlformats.org/officeDocument/2006/relationships/tableStyles" Target="tableStyles.xml" /><Relationship Id="rId3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6301293" name="Rectangle 2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68943922" name="Rectangle 3"/>
          <p:cNvSpPr>
            <a:spLocks noChangeArrowheads="1" noGrp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6122016" name="Rectangle 4"/>
          <p:cNvSpPr>
            <a:spLocks noChangeArrowheads="1" noChangeAspect="1" noGrp="1" noRot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7701264" name="Rectangle 5"/>
          <p:cNvSpPr>
            <a:spLocks noChangeArrowheads="1" noGrp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it-IT"/>
              <a:t>Click to edit Master text styles</a:t>
            </a:r>
            <a:endParaRPr/>
          </a:p>
          <a:p>
            <a:pPr lvl="1">
              <a:defRPr/>
            </a:pPr>
            <a:r>
              <a:rPr lang="it-IT"/>
              <a:t>Second level</a:t>
            </a:r>
            <a:endParaRPr/>
          </a:p>
          <a:p>
            <a:pPr lvl="2">
              <a:defRPr/>
            </a:pPr>
            <a:r>
              <a:rPr lang="it-IT"/>
              <a:t>Third level</a:t>
            </a:r>
            <a:endParaRPr/>
          </a:p>
          <a:p>
            <a:pPr lvl="3">
              <a:defRPr/>
            </a:pPr>
            <a:r>
              <a:rPr lang="it-IT"/>
              <a:t>Fourth level</a:t>
            </a:r>
            <a:endParaRPr/>
          </a:p>
          <a:p>
            <a:pPr lvl="4">
              <a:defRPr/>
            </a:pPr>
            <a:r>
              <a:rPr lang="it-IT"/>
              <a:t>Fifth level</a:t>
            </a:r>
            <a:endParaRPr/>
          </a:p>
        </p:txBody>
      </p:sp>
      <p:sp>
        <p:nvSpPr>
          <p:cNvPr id="1327847186" name="Rectangle 6"/>
          <p:cNvSpPr>
            <a:spLocks noChangeArrowheads="1" noGrp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56829105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>
              <a:defRPr sz="1200"/>
            </a:lvl1pPr>
          </a:lstStyle>
          <a:p>
            <a:pPr>
              <a:defRPr/>
            </a:pPr>
            <a:fld id="{F6425F76-5FCB-3E42-9F4B-C72054CFC5AB}" type="slidenum">
              <a:rPr lang="it-IT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 ?>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92194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926520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Buongiorno a tutti,</a:t>
            </a:r>
            <a:endParaRPr sz="1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b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 chiamo Alessio e sono uno studente Master in Computer Science</a:t>
            </a:r>
            <a:r>
              <a:rPr/>
              <a:t>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Oggi Ho il piacere di presentarvi ALPHA.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Un progetto di tesi creato in collaborazione con ESAM</a:t>
            </a:r>
            <a:endParaRPr/>
          </a:p>
        </p:txBody>
      </p:sp>
      <p:sp>
        <p:nvSpPr>
          <p:cNvPr id="34750438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C15665-FA93-0FC5-E879-11A903AF95A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042065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24054231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/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Questa caratteristica garantisce piena autonomia operativa e rappresenta il punto di partenza per uno degli aspetti fondamentali del sistema: </a:t>
            </a:r>
            <a:r>
              <a:rPr lang="it-CH" sz="1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 sicurezza.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L’obiettivo è quello di offrire un comportamento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stand-alone, indipendente e stabile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capace di resistere a eventuali interferenze esterne e di ridurre al minimo i malfunzionamenti.</a:t>
            </a:r>
            <a:endParaRPr lang="it-CH"/>
          </a:p>
        </p:txBody>
      </p:sp>
      <p:sp>
        <p:nvSpPr>
          <p:cNvPr id="1128241109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491D5E8-4233-8C9E-CDEF-D099FDA8997B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5599276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77666931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L’obiettivo è quello di offrire un comportamento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stand-alone, indipendente e stabile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capace di resistere a eventuali interferenze esterne e di ridurre al minimo i malfunzionamenti.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Tale affidabilità si accompagna a un’elevata compatibilità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resa possibile dall’adozione di protocolli industriali leader del settore,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459597401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AB594082-7D50-7836-8313-9D50BD3778D7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6950525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6264663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Tale affidabilità si accompagna a un’elevata compatibilità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resa possibile dall’adozione di protocolli industriali leader del settore,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r>
              <a:rPr lang="it-CH"/>
              <a:t>Come modbus e i2c</a:t>
            </a: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consentono un’integrazione fluida all’interno di ecosistemi già esistenti.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</p:txBody>
      </p:sp>
      <p:sp>
        <p:nvSpPr>
          <p:cNvPr id="954007215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BF916B84-4749-7ADB-14ED-CDF2D5ECE91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3181803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90404971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Tale affidabilità si accompagna a un’elevata compatibilità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resa possibile dall’adozione di protocolli industriali leader del settore, </a:t>
            </a:r>
            <a:endParaRPr/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Come modbus e i2c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consentono un’integrazione fluida all’interno di ecosistemi già esistenti.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Modbus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sviluppato nel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1979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dalla società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Modicon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nasce con l’obiettivo di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e standardizzare la comunicazione tra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PLC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 basa su un’architettura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master/slave</a:t>
            </a:r>
            <a:r>
              <a:rPr/>
              <a:t>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 cui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master invia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periodicamente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richieste codificate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 ciascuno slave risponde restituendo 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dati richiesti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oppure confermando l’azione eseguita.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</p:txBody>
      </p:sp>
      <p:sp>
        <p:nvSpPr>
          <p:cNvPr id="199213337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13E8E99-FA4A-8397-5C5F-99B6748DC943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3926880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26185388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Modbus 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sviluppato nel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1979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dalla società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Modicon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nasce con l’obiettivo di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e standardizzare la comunicazione tra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PLC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 dispositivi periferici.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 basa su un’architettura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master/slave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 cui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master invia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periodicamente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richieste codificate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 ciascuno slave risponde restituendo i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dati richiesti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oppure confermando l’azione eseguita.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 un singolo dispositivo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è dunque possibile interrogare, oltre a tutti i dispositivi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ESAM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anche apparati prodotti da aziende leader nei più disparati ambiti industriali,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come 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PLC di Siemens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 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sistemi di controllo remoto di ABB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 dati acquisiti da questi dispositivi possono essere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esportati in un comodo formato CSV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permettendo di effettuare un'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analisi approfondita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senza necessità di software proprietari o strumenti complessi.</a:t>
            </a:r>
            <a:endParaRPr lang="it-CH"/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</p:txBody>
      </p:sp>
      <p:sp>
        <p:nvSpPr>
          <p:cNvPr id="396363377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7285C07-9767-EBC0-0908-B710963E2940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2667382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25390844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 dati acquisiti da questi dispositivi possono essere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esportati in un comodo formato CSV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permettendo così un'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analisi approfondita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facilmente accessibile da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qualsiasi PC o tablet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senza necessità di software proprietari o strumenti complessi.</a:t>
            </a:r>
            <a:endParaRPr sz="1000"/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/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rimane inoltre fedele ad uno dei principi cardine di ESAM ovvero la precisione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553799328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311BED3C-ED18-D31A-3989-BA86344F1864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6363619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90340886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rimane inoltre fedele ad uno dei principi cardine di ESAM ovvero la precisione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questo motivo, anziché utilizzare l’ADC interno dell’ESP32, si è scelto di integrare un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convertitore esterno ADS1115 a 16 bit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95310893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5B59C7C-91C2-5F06-48B8-8032AE550572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1266041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39006039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rimane inoltre fedele ad uno dei principi cardine di ESAM ovvero la precisione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questo motivo, anziché utilizzare il convertitore analogico digitale  interno dell’ESP32 a 12 bit, si è scelto di integrare un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convertitore esternoa 16 bit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Come mostrato in questo esempio pratico, un solo bit di differenza incide enormemente sulla precisione.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Nella slide, e’ mostrata la differenza tra 3 a 4 bit ovvero si passa da 8 a 16 livelli; nella realtà del nostro progetto si passa da 4096 livelli dell esp a ben oltre 65k dell ADS distribuiti sull ampiezza massima del segnale.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49547755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DEE87EE-FDAC-AE25-6335-D97B48A15EB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2146689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79370889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Come mostrato in questo esempio pratico, un solo bit di differenza incide enormemente sulla precisione.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Nella slide, e’ mostrata la differenza tra 3 a 4 bit ovvero si passa da 8 a 16 livelli; nella realtà del nostro progetto si passa da 4096 livelli a ben oltre 65k distribuiti sull ampiezza massima del segnale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ulteriore Sfida che si e presentata è, stata quella di aquisire un ampia varieta di segnali, con un singolo ingresso disponibile per il convertitore.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/>
          </a:p>
          <a:p>
            <a:pPr>
              <a:defRPr/>
            </a:pPr>
            <a:endParaRPr/>
          </a:p>
        </p:txBody>
      </p:sp>
      <p:sp>
        <p:nvSpPr>
          <p:cNvPr id="165632917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59D8D74-D50F-C293-92CA-85C406CCFC0C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152613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42527678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ulteriore Sfida che si e presentata è, stata quella di aquisire un ampia varieta di segnali.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Per limitare al minimo le risorse hardware necessarie, è stato utilizzato un multiplexer con una codifica a 3 bit. 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questa slide possiamo osservare il funzionamento generale e la relativa tabella di verità.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  3 pin dell'ESP32 selezioniamo il segnale desiderato e lo connettiamo all AD.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Che si occuperà di processarlo nel modo adeguato.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200"/>
          </a:p>
          <a:p>
            <a:pPr marL="217793" indent="-217793">
              <a:buFont typeface="Arial"/>
              <a:buChar char="–"/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 sz="1200" b="1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-utilizzo risorse Limitate!</a:t>
            </a:r>
            <a:endParaRPr lang="it-CH"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   Il tutto deve essere contenuto in microcontrolori con risorse sia in termini di memoria che consumo elettrico il piu limitato possibile</a:t>
            </a:r>
            <a:endParaRPr lang="it-CH"/>
          </a:p>
          <a:p>
            <a:pPr>
              <a:defRPr/>
            </a:pPr>
            <a:endParaRPr/>
          </a:p>
        </p:txBody>
      </p:sp>
      <p:sp>
        <p:nvSpPr>
          <p:cNvPr id="387700154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081603E8-FD26-86EA-82EE-A232957F54BA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7556264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58017210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Buongiorno a tutti,</a:t>
            </a:r>
            <a:endParaRPr sz="1000" b="0" i="1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 chiamo Alessio e sono uno studente Master in Computer Science</a:t>
            </a:r>
            <a:r>
              <a:rPr lang="it-IT" sz="1000" b="0" i="1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</a:t>
            </a:r>
            <a:endParaRPr sz="1000" b="0" i="1"/>
          </a:p>
          <a:p>
            <a:pPr>
              <a:defRPr/>
            </a:pPr>
            <a:r>
              <a:rPr lang="it-IT" sz="1000" b="0" i="1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Oggi Ho il piacere di presentarvi ALPHA.</a:t>
            </a:r>
            <a:endParaRPr sz="1000" b="0" i="1"/>
          </a:p>
          <a:p>
            <a:pPr>
              <a:defRPr/>
            </a:pPr>
            <a:r>
              <a:rPr lang="it-IT" sz="1000" b="0" i="1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progetto di tesi creato in collaborazione con ESAM</a:t>
            </a:r>
            <a:endParaRPr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(Un) </a:t>
            </a:r>
            <a:r>
              <a:rPr lang="it-IT" sz="1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azienda italiana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con oltre quarant’anni di esperienza nell automazione industriale, nota 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lo sviluppo di soluzioni su misura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aziende e professionisti del settore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191155418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22C8DD5-4F5C-7A58-BF83-5A1C2F480D2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9528632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77726839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ulteriore Sfida che si e presentata è, stata quella di aquisire un ampia varieta di segnali.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1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Per limitare al minimo le risorse hardware necessarie, è stato utilizzato un multiplexer con una codifica a 3 bit. </a:t>
            </a:r>
            <a:endParaRPr lang="it-IT" sz="11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1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In questa slide possiamo osservare il funzionamento generale e la relativa tabella di verità.</a:t>
            </a:r>
            <a:endParaRPr lang="it-IT" sz="11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1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Con  3 pin dell'ESP32 selezioniamo il segnale desiderato e lo connettiamo all AD.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Che si occuperà di processarlo nel modo adeguato.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Passiamo ora alla definizione di un punto di partenza del progetto:</a:t>
            </a:r>
            <a:endParaRPr sz="1200"/>
          </a:p>
          <a:p>
            <a:pPr>
              <a:defRPr/>
            </a:pPr>
            <a:endParaRPr lang="it-CH"/>
          </a:p>
          <a:p>
            <a:pPr>
              <a:defRPr/>
            </a:pPr>
            <a:endParaRPr/>
          </a:p>
        </p:txBody>
      </p:sp>
      <p:sp>
        <p:nvSpPr>
          <p:cNvPr id="2095597112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3A636BD3-891A-FCE1-3C9A-64D5737B3ED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7446547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1611657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Passiamo ora alla definizione di un punto di partenza del progetto: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L'azienda si è occupata della progettazione e della creazione dell'hardware,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definendo gli obiettivi e stabilendo un piano di lavoro.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23785062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E30AA56-6AA9-7CB8-0EEB-4EC1567AFD9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7810624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34049422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L'azienda si è occupata della progettazione e della creazione dell'hardware, 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definendo gli obiettivi e stabilendo un piano di lavoro. 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Questo mi ha permesso di concentrarmi sulla creazione di un software semplice e versatile, che implementa le migliori tecniche di progettazione apprese durante il mio percorso accademico.</a:t>
            </a: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/>
              <a:t>In questa slide e’ mostrato un diagramma ad alto livello dei componenti principali del progetto:</a:t>
            </a: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440194037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64FB15D-3F04-4E0D-5997-95FFE4D4A96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8662759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19470349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Questo mi ha permesso di concentrarmi sulla creazione di un software semplice e versatile, che implementa le migliori tecniche di progettazione apprese durante il mio percorso accademico.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 qui  illustrato i tre moduli principali: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MasterModbus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responsabile della comunicazione;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WifiManager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che si occupa della connettività wireless; e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WebServer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che gestisce il protocollo HTTP.</a:t>
            </a:r>
            <a:endParaRPr lang="it-CH"/>
          </a:p>
          <a:p>
            <a:pPr>
              <a:defRPr/>
            </a:pPr>
            <a:endParaRPr/>
          </a:p>
        </p:txBody>
      </p:sp>
      <p:sp>
        <p:nvSpPr>
          <p:cNvPr id="695719015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5862809-33F8-4AC5-C180-4FBFE6638414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269958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66311775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Qui sono illustrati i tre moduli principali: il MasterModbus, responsabile della comunicazione; il WifiManager, che si occupa della connettività wireless; e il WebServer, che gestisce il protocollo HTTP.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r>
              <a:rPr lang="it-CH"/>
              <a:t>SystemState e’ la classe che si occupa di mantenere uno stato consistente dei dati.</a:t>
            </a: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endParaRPr/>
          </a:p>
        </p:txBody>
      </p:sp>
      <p:sp>
        <p:nvSpPr>
          <p:cNvPr id="840234989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E88DCDD-3D56-8013-28E3-8C9AEF881F7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3032645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21837539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SystemState e’ la classe che si occupa di mantenere uno stato consistente dei dati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 Per garantire un'interfaccia grafica consistente e coerente, vengono utilizzati i metodi forniti  dalla classe ViewGeneric in ogni singola pagina web. 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378707869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EACCE10-B943-3210-C752-72530903B40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6213008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10614652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CH" sz="8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SystemState e’ la classe che si occupa di mantenere uno stato consistente dei dati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 Per garantire un'interfaccia grafica consistente e coerente, vengono utilizzati i metodi forniti  dalla classe ViewGeneric in ogni singola pagina web. 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Tenendo in considerazione le limitate risorse del microcontrollore, l'intera architettura è stata progettata con un'ottica di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scalabilità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 in futuro dovesse presentarsi la necessità di aumentarne le prestazioni, il sistema può essere facilmente adattato per lavorare in modo distribuito.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 esempio, è possibile spostare delle funzionalita su un altro dispositivo e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implementare un controller che si occupa sia di pubblicare i propri servizi che della scoperta di quelli offerti dagli altri dispositivi sulla rete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Inoltre, alcune funzionalità avanzate di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debug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come la pagina del pinout che mostreremo nella demo, non saranno visibili all'utente finale, ma solo a un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tecnico specializzato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nel caso in cui fosse necessario eseguire un'analisi sulla board.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1689956747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DE7AC8D-8EBD-D769-1309-E42EC175856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8042014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88472961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Inoltre, alcune funzionalità avanzate di debug, come la pagina del pinout che mostreremo nella demo, non saranno visibili all'utente finale, ma solo a un tecnico specializzato, nel caso in cui fosse necessario eseguire un'analisi sulla board.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migliorare ulteriormente la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stabilità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 facilitare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debug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e’ stato implementato una sezione dedicata al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monitoraggio delle risorse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ci permette di avere una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diagnostica in tempo reale delle prestazioni del dispositivo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605051824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D1B4501-1674-D6F9-6F44-0856F107B85C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7513801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24120178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Inoltre, alcune funzionalità avanzate di debug, come la pagina del pinout che mostreremo nella demo, non saranno visibili all'utente finale, ma solo a un tecnico specializzato, nel caso in cui fosse necessario eseguire un'analisi sulla board.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migliorare ulteriormente la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stabilità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 facilitare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debug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e’ stato implementato una sezione dedicata al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monitoraggio delle risorse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ci permette di avere una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diagnostica in tempo reale delle prestazioni del dispositivo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356150607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BD7453C4-D959-C271-9104-397A51460DD0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41001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609641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Siamo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dunque giunti al termine di questa presentazione.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Desidero ringraziare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tutti i presenti per la cortese attenzione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 Per qualsiasi domanda o chiarimento, sono a vostra completa disposizione.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314544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E926D8-03A5-83A3-8ABE-F641ED8B6D8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7433613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42499035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(Un)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azienda italiana con oltre quarant’anni di esperienza nell automazione industriale, nota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lo sviluppo di soluzioni su misura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aziende e professionisti del settore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suo operato si concentra sullo </a:t>
            </a:r>
            <a:r>
              <a:rPr lang="it-IT" sz="1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sviluppo di hardware all’avanguardia per l’acquisizione di segnali di varia natura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come tensione, corrente  e sensori analogici — </a:t>
            </a:r>
            <a:r>
              <a:rPr lang="it-IT" sz="1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garantendo elevata precisione e affidabilità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1609315036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1525DA74-0027-F6A7-CAA8-0D79AEA0B65C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30E871-4360-E67E-B0E7-820A0B296E8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8441493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71169760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suo operato si concentra sullo </a:t>
            </a:r>
            <a:r>
              <a:rPr lang="it-IT" sz="1000" b="1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sviluppo di hardware all’avanguardia per l’acquisizione di segnali di varia natura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come tensione, corrente e sensori analogici — </a:t>
            </a:r>
            <a:r>
              <a:rPr lang="it-IT" sz="1000" b="1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garantendo elevata precisione e affidabilità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L’attenzione costante all’innovazione ha spinto l’azienda a porsi un ulteriore obiettivo: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l’interazione tra l’uomo macchina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applicando le piu moderne tecnologine  in una contesto industriale.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 questa esigenza ha preso forma l’idea di Alfa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1810114237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12D950E-4E07-4290-7D30-5C6957DCF6D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486610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26851625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L’attenzione costante all’innovazione ha spinto l’azienda a porsi un ulteriore obiettivo: </a:t>
            </a:r>
            <a:r>
              <a:rPr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l’interazione tra l’uomo macchina</a:t>
            </a: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applicando le piu moderne tecnologine  in una contesto industriale.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 questa esigenza ha preso forma l’idea di Alfa</a:t>
            </a: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una soluzione pensata per migliorare l’esperienza utente senza compromessi.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 delle caratteristiche principali è la possibilità di accedere alle sue funzionalita’ da qualsiasi dispositivo.</a:t>
            </a:r>
            <a:endParaRPr/>
          </a:p>
        </p:txBody>
      </p:sp>
      <p:sp>
        <p:nvSpPr>
          <p:cNvPr id="68457894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9257E34-C0C0-8482-5613-875BECAAB623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7772872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00337646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 delle caratteristiche principali di ALFA è la possibilità di accedere alle sue funzionalita’ da qualsiasi dispositivo.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è basato sul microcontrollore ESP32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grazie al modulo Wi-Fi integrato, può essere connesso a reti esistenti, oppure operare in modalità stand-alone creando una propria rete,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Questa flessibilità lo rende facilmente integrabile in contesti industriali privi di infrastrutture.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30582762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64EAC39-A01C-66E2-B8E6-88801C351540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0012499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26258213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/>
          </a:p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è basato sul microcontrollore ESP32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grazie al modulo Wi-Fi integrato, può essere connesso a reti esistenti, oppure operare in modalità stand-alone creando una propria rete,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Questa flessibilità lo rende facilmente integrabile in contesti industriali privi di infrastrutture.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Una volta selezionata la </a:t>
            </a:r>
            <a:r>
              <a:rPr lang="it-CH" sz="1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connettività desiderata</a:t>
            </a: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Alfa si comporta come un web server, generando pagine web a cui l’utente può colleggarsi per accedere alle funzionalità offerte dal sistema.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/>
          </a:p>
        </p:txBody>
      </p:sp>
      <p:sp>
        <p:nvSpPr>
          <p:cNvPr id="1957720439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0FD52341-7B38-5E94-50EB-F7DD31ADFB52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1119509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46957750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Una volta selezionata la modalità di </a:t>
            </a:r>
            <a:r>
              <a:rPr lang="it-CH" sz="1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connettività desiderata</a:t>
            </a: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endParaRPr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Alfa si comporta come un web server, generando dinamicamente pagine web a cui l’utente può accedere tramite un comune browser per usufruire di tutte le funzionalità offerte dal sistema.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È importante sottolineare che il sistema non richiede alcuna connessione a Internet per funzionare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l’accesso all’interfaccia avviene completamente in locale, rendendo possibile l’interazione con il dispositivo anche in ambienti isolati.</a:t>
            </a: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2018607851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93D3AD2-A880-B2C7-1579-DC3FF057388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6522311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41922419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/>
          </a:p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È importante sottolineare che il sistema non richiede alcuna connessione a Internet per funzionare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l’accesso all’interfaccia avviene completamente in locale, rendendo possibile l’interazione con il dispositivo anche in ambienti isolati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Questa caratteristica garantisce piena autonomia operativa e rappresenta il punto di partenza per uno degli aspetti fondamentali del sistema: la sicurezza. 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contesti industriali, dove la protezione delle informazioni e la continuità del servizio sono elementi critici, 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 possibilità di operare in modo isolato costituisce un vantaggio significativo.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/>
          </a:p>
        </p:txBody>
      </p:sp>
      <p:sp>
        <p:nvSpPr>
          <p:cNvPr id="275546222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E017C16-3AAC-677D-F8D5-F5BFBCDE995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Prima pagin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6967555" name="Rectangle 2"/>
          <p:cNvSpPr>
            <a:spLocks noChangeArrowheads="1" noGrp="1"/>
          </p:cNvSpPr>
          <p:nvPr>
            <p:ph type="ctrTitle" hasCustomPrompt="1"/>
          </p:nvPr>
        </p:nvSpPr>
        <p:spPr bwMode="auto">
          <a:xfrm>
            <a:off x="323850" y="1700808"/>
            <a:ext cx="7848550" cy="720079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000" b="1" cap="small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Project Title</a:t>
            </a:r>
            <a:endParaRPr/>
          </a:p>
        </p:txBody>
      </p:sp>
      <p:sp>
        <p:nvSpPr>
          <p:cNvPr id="819470330" name="Segnaposto testo 12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1400"/>
            </a:lvl1pPr>
          </a:lstStyle>
          <a:p>
            <a:pPr lvl="0">
              <a:defRPr/>
            </a:pPr>
            <a:r>
              <a:rPr lang="en-US"/>
              <a:t>Firstname Lastname</a:t>
            </a:r>
            <a:endParaRPr/>
          </a:p>
        </p:txBody>
      </p:sp>
      <p:cxnSp>
        <p:nvCxnSpPr>
          <p:cNvPr id="1378837396" name="Connettore 1 10"/>
          <p:cNvCxnSpPr/>
          <p:nvPr userDrawn="1"/>
        </p:nvCxnSpPr>
        <p:spPr bwMode="auto"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5044381" name="Segnaposto testo 12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Student</a:t>
            </a:r>
            <a:endParaRPr/>
          </a:p>
        </p:txBody>
      </p:sp>
      <p:sp>
        <p:nvSpPr>
          <p:cNvPr id="682731818" name="Segnaposto testo 12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1400"/>
            </a:lvl1pPr>
          </a:lstStyle>
          <a:p>
            <a:pPr lvl="0">
              <a:defRPr/>
            </a:pPr>
            <a:r>
              <a:rPr lang="en-US"/>
              <a:t>Electrical Engineering</a:t>
            </a:r>
            <a:endParaRPr/>
          </a:p>
        </p:txBody>
      </p:sp>
      <p:cxnSp>
        <p:nvCxnSpPr>
          <p:cNvPr id="1314034954" name="Connettore 1 24"/>
          <p:cNvCxnSpPr/>
          <p:nvPr userDrawn="1"/>
        </p:nvCxnSpPr>
        <p:spPr bwMode="auto"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2496548" name="Segnaposto testo 12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Profile</a:t>
            </a:r>
            <a:endParaRPr/>
          </a:p>
        </p:txBody>
      </p:sp>
      <p:sp>
        <p:nvSpPr>
          <p:cNvPr id="1501938085" name="Segnaposto testo 12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Module + code</a:t>
            </a:r>
            <a:endParaRPr/>
          </a:p>
        </p:txBody>
      </p:sp>
      <p:sp>
        <p:nvSpPr>
          <p:cNvPr id="2061624143" name="Segnaposto testo 12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marL="4763" indent="-4763">
              <a:defRPr/>
            </a:pPr>
            <a:r>
              <a:rPr lang="en-US"/>
              <a:t>[Thesis Project </a:t>
            </a:r>
            <a:br>
              <a:rPr lang="en-US"/>
            </a:br>
            <a:r>
              <a:rPr lang="en-US"/>
              <a:t>Code... </a:t>
            </a:r>
            <a:r>
              <a:rPr lang="en-US" sz="800" i="1"/>
              <a:t>(e.g.: MP12_0001)</a:t>
            </a:r>
            <a:endParaRPr lang="en-US" i="1"/>
          </a:p>
        </p:txBody>
      </p:sp>
      <p:sp>
        <p:nvSpPr>
          <p:cNvPr id="1448824514" name="Segnaposto testo 12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Tutor</a:t>
            </a:r>
            <a:endParaRPr/>
          </a:p>
        </p:txBody>
      </p:sp>
      <p:sp>
        <p:nvSpPr>
          <p:cNvPr id="369618937" name="Segnaposto testo 12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Firstname Lastname</a:t>
            </a:r>
            <a:endParaRPr/>
          </a:p>
        </p:txBody>
      </p:sp>
      <p:sp>
        <p:nvSpPr>
          <p:cNvPr id="1433049462" name="Segnaposto testo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Insert company (if available)</a:t>
            </a:r>
            <a:endParaRPr/>
          </a:p>
        </p:txBody>
      </p:sp>
      <p:cxnSp>
        <p:nvCxnSpPr>
          <p:cNvPr id="2103711632" name="Connettore 1 44"/>
          <p:cNvCxnSpPr/>
          <p:nvPr userDrawn="1"/>
        </p:nvCxnSpPr>
        <p:spPr bwMode="auto"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442863" name="Segnaposto testo 12"/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Company</a:t>
            </a:r>
            <a:endParaRPr/>
          </a:p>
        </p:txBody>
      </p:sp>
      <p:sp>
        <p:nvSpPr>
          <p:cNvPr id="122523095" name="Segnaposto testo 12"/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Year</a:t>
            </a:r>
            <a:endParaRPr/>
          </a:p>
        </p:txBody>
      </p:sp>
      <p:sp>
        <p:nvSpPr>
          <p:cNvPr id="802137890" name="Segnaposto testo 12"/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YYYY</a:t>
            </a:r>
            <a:endParaRPr/>
          </a:p>
        </p:txBody>
      </p:sp>
      <p:sp>
        <p:nvSpPr>
          <p:cNvPr id="1532210450" name="Segnaposto testo 12"/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Advisor</a:t>
            </a:r>
            <a:endParaRPr/>
          </a:p>
        </p:txBody>
      </p:sp>
      <p:sp>
        <p:nvSpPr>
          <p:cNvPr id="1924111074" name="Segnaposto testo 12"/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Firstname Lastname</a:t>
            </a:r>
            <a:endParaRPr/>
          </a:p>
        </p:txBody>
      </p:sp>
      <p:pic>
        <p:nvPicPr>
          <p:cNvPr id="892651011" name="Immagine 9" descr="Modulo_SUPSI_DTI.gif"/>
          <p:cNvPicPr>
            <a:picLocks noChangeAspect="1"/>
          </p:cNvPicPr>
          <p:nvPr userDrawn="1"/>
        </p:nvPicPr>
        <p:blipFill>
          <a:blip r:embed="rId2"/>
          <a:srcRect l="0" t="78919" r="0" b="0"/>
          <a:stretch/>
        </p:blipFill>
        <p:spPr bwMode="auto">
          <a:xfrm>
            <a:off x="341313" y="620688"/>
            <a:ext cx="4075112" cy="3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16077185" name="Segnaposto testo 12"/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Insert date of thesis defense</a:t>
            </a:r>
            <a:endParaRPr/>
          </a:p>
        </p:txBody>
      </p:sp>
      <p:sp>
        <p:nvSpPr>
          <p:cNvPr id="1998006996" name="Segnaposto testo 12"/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Date</a:t>
            </a:r>
            <a:endParaRPr/>
          </a:p>
        </p:txBody>
      </p:sp>
      <p:sp>
        <p:nvSpPr>
          <p:cNvPr id="741411079" name="Text Placeholder 6"/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323850" y="2492375"/>
            <a:ext cx="7848600" cy="1008063"/>
          </a:xfrm>
          <a:prstGeom prst="rect">
            <a:avLst/>
          </a:prstGeom>
        </p:spPr>
        <p:txBody>
          <a:bodyPr lIns="0" tIns="0" rIns="0"/>
          <a:lstStyle>
            <a:lvl1pPr marL="7938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</a:lstStyle>
          <a:p>
            <a:pPr lvl="0">
              <a:defRPr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olo; testo e immag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4003176" name="Segnaposto testo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3528" y="908720"/>
            <a:ext cx="7848872" cy="424992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fr-CH"/>
              <a:t>Title</a:t>
            </a:r>
            <a:endParaRPr lang="fr-CH"/>
          </a:p>
        </p:txBody>
      </p:sp>
      <p:sp>
        <p:nvSpPr>
          <p:cNvPr id="240132114" name="Content Placeholder 3"/>
          <p:cNvSpPr>
            <a:spLocks noGrp="1"/>
          </p:cNvSpPr>
          <p:nvPr>
            <p:ph sz="quarter" idx="16"/>
          </p:nvPr>
        </p:nvSpPr>
        <p:spPr bwMode="auto">
          <a:xfrm>
            <a:off x="4211960" y="1772816"/>
            <a:ext cx="3816424" cy="475252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1301123308" name="Content Placeholder 3"/>
          <p:cNvSpPr>
            <a:spLocks noGrp="1"/>
          </p:cNvSpPr>
          <p:nvPr>
            <p:ph sz="quarter" idx="17"/>
          </p:nvPr>
        </p:nvSpPr>
        <p:spPr bwMode="auto">
          <a:xfrm>
            <a:off x="323528" y="1772816"/>
            <a:ext cx="3816424" cy="475252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_Titolo; testo e immag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1585710" name="Segnaposto testo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3528" y="908720"/>
            <a:ext cx="7848872" cy="424992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fr-CH"/>
              <a:t>Title</a:t>
            </a:r>
            <a:endParaRPr lang="fr-CH"/>
          </a:p>
        </p:txBody>
      </p:sp>
      <p:sp>
        <p:nvSpPr>
          <p:cNvPr id="407315777" name="Content Placeholder 3"/>
          <p:cNvSpPr>
            <a:spLocks noGrp="1"/>
          </p:cNvSpPr>
          <p:nvPr>
            <p:ph sz="quarter" idx="17"/>
          </p:nvPr>
        </p:nvSpPr>
        <p:spPr bwMode="auto">
          <a:xfrm>
            <a:off x="323528" y="1772816"/>
            <a:ext cx="7848872" cy="475252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11302596" name="Immagine 5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179512" y="141402"/>
            <a:ext cx="8784976" cy="825178"/>
          </a:xfrm>
          <a:prstGeom prst="rect">
            <a:avLst/>
          </a:prstGeom>
        </p:spPr>
      </p:pic>
      <p:pic>
        <p:nvPicPr>
          <p:cNvPr id="1795590514" name="Immagine 21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532440" y="4008288"/>
            <a:ext cx="271836" cy="25489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dt="1" ftr="0" hdr="0" sldNum="1"/>
  <p:txStyles>
    <p:titleStyle>
      <a:lvl1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+mj-lt"/>
          <a:ea typeface="ＭＳ Ｐゴシック"/>
          <a:cs typeface="ＭＳ Ｐゴシック"/>
        </a:defRPr>
      </a:lvl1pPr>
      <a:lvl2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2pPr>
      <a:lvl3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3pPr>
      <a:lvl4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4pPr>
      <a:lvl5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5pPr>
      <a:lvl6pPr marL="4572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6pPr>
      <a:lvl7pPr marL="9144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7pPr>
      <a:lvl8pPr marL="13716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8pPr>
      <a:lvl9pPr marL="18288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9pPr>
    </p:titleStyle>
    <p:bodyStyle>
      <a:lvl1pPr marL="342900" indent="-342900" algn="l" defTabSz="457200" rtl="0">
        <a:spcBef>
          <a:spcPts val="0"/>
        </a:spcBef>
        <a:spcAft>
          <a:spcPts val="0"/>
        </a:spcAft>
        <a:buFont typeface="Arial"/>
        <a:buChar char="•"/>
        <a:defRPr sz="32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742950" indent="-285750" algn="l" defTabSz="457200" rtl="0">
        <a:spcBef>
          <a:spcPts val="0"/>
        </a:spcBef>
        <a:spcAft>
          <a:spcPts val="0"/>
        </a:spcAft>
        <a:buFont typeface="Arial"/>
        <a:buChar char="–"/>
        <a:defRPr sz="2800">
          <a:solidFill>
            <a:schemeClr val="tx1"/>
          </a:solidFill>
          <a:latin typeface="+mn-lt"/>
          <a:ea typeface="ＭＳ Ｐゴシック"/>
          <a:cs typeface="+mn-cs"/>
        </a:defRPr>
      </a:lvl2pPr>
      <a:lvl3pPr marL="1143000" indent="-228600" algn="l" defTabSz="457200" rtl="0">
        <a:spcBef>
          <a:spcPts val="0"/>
        </a:spcBef>
        <a:spcAft>
          <a:spcPts val="0"/>
        </a:spcAft>
        <a:buFont typeface="Arial"/>
        <a:buChar char="•"/>
        <a:defRPr sz="2400">
          <a:solidFill>
            <a:schemeClr val="tx1"/>
          </a:solidFill>
          <a:latin typeface="+mn-lt"/>
          <a:ea typeface="ＭＳ Ｐゴシック"/>
          <a:cs typeface="+mn-cs"/>
        </a:defRPr>
      </a:lvl3pPr>
      <a:lvl4pPr marL="1600200" indent="-228600" algn="l" defTabSz="457200" rtl="0">
        <a:spcBef>
          <a:spcPts val="0"/>
        </a:spcBef>
        <a:spcAft>
          <a:spcPts val="0"/>
        </a:spcAft>
        <a:buFont typeface="Arial"/>
        <a:buChar char="–"/>
        <a:defRPr sz="2000">
          <a:solidFill>
            <a:schemeClr val="tx1"/>
          </a:solidFill>
          <a:latin typeface="+mn-lt"/>
          <a:ea typeface="ＭＳ Ｐゴシック"/>
          <a:cs typeface="+mn-cs"/>
        </a:defRPr>
      </a:lvl4pPr>
      <a:lvl5pPr marL="2057400" indent="-228600" algn="l" defTabSz="457200" rtl="0">
        <a:spcBef>
          <a:spcPts val="0"/>
        </a:spcBef>
        <a:spcAft>
          <a:spcPts val="0"/>
        </a:spcAft>
        <a:buFont typeface="Arial"/>
        <a:buChar char="»"/>
        <a:defRPr sz="2000">
          <a:solidFill>
            <a:schemeClr val="tx1"/>
          </a:solidFill>
          <a:latin typeface="+mn-lt"/>
          <a:ea typeface="ＭＳ Ｐゴシック"/>
          <a:cs typeface="+mn-cs"/>
        </a:defRPr>
      </a:lvl5pPr>
      <a:lvl6pPr marL="25146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7.png"/><Relationship Id="rId9" Type="http://schemas.openxmlformats.org/officeDocument/2006/relationships/image" Target="../media/image18.png"/><Relationship Id="rId10" Type="http://schemas.openxmlformats.org/officeDocument/2006/relationships/image" Target="../media/image19.jpg"/><Relationship Id="rId11" Type="http://schemas.openxmlformats.org/officeDocument/2006/relationships/image" Target="../media/image21.png"/><Relationship Id="rId12" Type="http://schemas.openxmlformats.org/officeDocument/2006/relationships/image" Target="../media/image22.jpg"/><Relationship Id="rId13" Type="http://schemas.openxmlformats.org/officeDocument/2006/relationships/image" Target="../media/image23.jpg"/><Relationship Id="rId14" Type="http://schemas.openxmlformats.org/officeDocument/2006/relationships/image" Target="../media/image24.jpg"/><Relationship Id="rId15" Type="http://schemas.openxmlformats.org/officeDocument/2006/relationships/image" Target="../media/image25.jpg"/><Relationship Id="rId16" Type="http://schemas.openxmlformats.org/officeDocument/2006/relationships/image" Target="../media/image26.png"/><Relationship Id="rId17" Type="http://schemas.openxmlformats.org/officeDocument/2006/relationships/image" Target="../media/image27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28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2.png"/><Relationship Id="rId4" Type="http://schemas.openxmlformats.org/officeDocument/2006/relationships/image" Target="../media/image16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7.png"/><Relationship Id="rId9" Type="http://schemas.openxmlformats.org/officeDocument/2006/relationships/image" Target="../media/image28.png"/><Relationship Id="rId10" Type="http://schemas.openxmlformats.org/officeDocument/2006/relationships/image" Target="../media/image31.png"/><Relationship Id="rId11" Type="http://schemas.openxmlformats.org/officeDocument/2006/relationships/image" Target="../media/image33.png"/><Relationship Id="rId12" Type="http://schemas.openxmlformats.org/officeDocument/2006/relationships/image" Target="../media/image3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28.png"/><Relationship Id="rId9" Type="http://schemas.openxmlformats.org/officeDocument/2006/relationships/image" Target="../media/image35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6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35.png"/><Relationship Id="rId7" Type="http://schemas.openxmlformats.org/officeDocument/2006/relationships/image" Target="../media/image37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5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5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5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36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5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35.png"/><Relationship Id="rId6" Type="http://schemas.openxmlformats.org/officeDocument/2006/relationships/image" Target="../media/image38.png"/><Relationship Id="rId7" Type="http://schemas.openxmlformats.org/officeDocument/2006/relationships/image" Target="../media/image37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35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4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216480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4000" b="1" i="0" u="none" strike="noStrike" cap="small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ALPHA</a:t>
            </a:r>
            <a:endParaRPr/>
          </a:p>
        </p:txBody>
      </p:sp>
      <p:sp>
        <p:nvSpPr>
          <p:cNvPr id="30144814" name="Text Placeholder 2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Alessio Tommasi</a:t>
            </a:r>
            <a:endParaRPr/>
          </a:p>
        </p:txBody>
      </p:sp>
      <p:sp>
        <p:nvSpPr>
          <p:cNvPr id="405464908" name="Text Placeholder 3"/>
          <p:cNvSpPr>
            <a:spLocks noGrp="1"/>
          </p:cNvSpPr>
          <p:nvPr>
            <p:ph type="body" sz="quarter" idx="17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09049171" name="Text Placeholder 4"/>
          <p:cNvSpPr>
            <a:spLocks noGrp="1"/>
          </p:cNvSpPr>
          <p:nvPr>
            <p:ph type="body" sz="quarter" idx="24"/>
          </p:nvPr>
        </p:nvSpPr>
        <p:spPr bwMode="auto"/>
        <p:txBody>
          <a:bodyPr/>
          <a:lstStyle/>
          <a:p>
            <a:pPr>
              <a:defRPr/>
            </a:pPr>
            <a:r>
              <a:rPr lang="fr-CH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Computer Science</a:t>
            </a:r>
            <a:endParaRPr/>
          </a:p>
        </p:txBody>
      </p:sp>
      <p:sp>
        <p:nvSpPr>
          <p:cNvPr id="1870322028" name="Text Placeholder 5"/>
          <p:cNvSpPr>
            <a:spLocks noGrp="1"/>
          </p:cNvSpPr>
          <p:nvPr>
            <p:ph type="body" sz="quarter" idx="25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6898710" name="Text Placeholder 6"/>
          <p:cNvSpPr>
            <a:spLocks noGrp="1"/>
          </p:cNvSpPr>
          <p:nvPr>
            <p:ph type="body" sz="quarter" idx="2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90108296" name="Text Placeholder 7"/>
          <p:cNvSpPr>
            <a:spLocks noGrp="1"/>
          </p:cNvSpPr>
          <p:nvPr>
            <p:ph type="body" sz="quarter" idx="29"/>
          </p:nvPr>
        </p:nvSpPr>
        <p:spPr bwMode="auto"/>
        <p:txBody>
          <a:bodyPr/>
          <a:lstStyle/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C10936</a:t>
            </a:r>
            <a:endParaRPr/>
          </a:p>
        </p:txBody>
      </p:sp>
      <p:sp>
        <p:nvSpPr>
          <p:cNvPr id="422542754" name="Text Placeholder 8"/>
          <p:cNvSpPr>
            <a:spLocks noGrp="1"/>
          </p:cNvSpPr>
          <p:nvPr>
            <p:ph type="body" sz="quarter" idx="3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6213681" name="Text Placeholder 9"/>
          <p:cNvSpPr>
            <a:spLocks noGrp="1"/>
          </p:cNvSpPr>
          <p:nvPr>
            <p:ph type="body" sz="quarter" idx="34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Mirko Gelsomini</a:t>
            </a:r>
            <a:endParaRPr/>
          </a:p>
        </p:txBody>
      </p:sp>
      <p:sp>
        <p:nvSpPr>
          <p:cNvPr id="873514792" name="Text Placeholder 10"/>
          <p:cNvSpPr>
            <a:spLocks noGrp="1"/>
          </p:cNvSpPr>
          <p:nvPr>
            <p:ph type="body" sz="quarter" idx="3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ESAM </a:t>
            </a:r>
            <a:endParaRPr/>
          </a:p>
        </p:txBody>
      </p:sp>
      <p:sp>
        <p:nvSpPr>
          <p:cNvPr id="1405745655" name="Text Placeholder 11"/>
          <p:cNvSpPr>
            <a:spLocks noGrp="1"/>
          </p:cNvSpPr>
          <p:nvPr>
            <p:ph type="body" sz="quarter" idx="37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34181695" name="Text Placeholder 12"/>
          <p:cNvSpPr>
            <a:spLocks noGrp="1"/>
          </p:cNvSpPr>
          <p:nvPr>
            <p:ph type="body" sz="quarter" idx="4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6971599" name="Text Placeholder 13"/>
          <p:cNvSpPr>
            <a:spLocks noGrp="1"/>
          </p:cNvSpPr>
          <p:nvPr>
            <p:ph type="body" sz="quarter" idx="4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2025</a:t>
            </a:r>
            <a:endParaRPr/>
          </a:p>
        </p:txBody>
      </p:sp>
      <p:sp>
        <p:nvSpPr>
          <p:cNvPr id="1806750742" name="Text Placeholder 14"/>
          <p:cNvSpPr>
            <a:spLocks noGrp="1"/>
          </p:cNvSpPr>
          <p:nvPr>
            <p:ph type="body" sz="quarter" idx="42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69631473" name="Text Placeholder 15"/>
          <p:cNvSpPr>
            <a:spLocks noGrp="1"/>
          </p:cNvSpPr>
          <p:nvPr>
            <p:ph type="body" sz="quarter" idx="43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Massimo Coluzzi</a:t>
            </a:r>
            <a:endParaRPr/>
          </a:p>
        </p:txBody>
      </p:sp>
      <p:sp>
        <p:nvSpPr>
          <p:cNvPr id="5119460" name="Text Placeholder 16"/>
          <p:cNvSpPr>
            <a:spLocks noGrp="1"/>
          </p:cNvSpPr>
          <p:nvPr>
            <p:ph type="body" sz="quarter" idx="44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08/09/2025</a:t>
            </a:r>
            <a:endParaRPr/>
          </a:p>
        </p:txBody>
      </p:sp>
      <p:sp>
        <p:nvSpPr>
          <p:cNvPr id="916832764" name="Text Placeholder 17"/>
          <p:cNvSpPr>
            <a:spLocks noGrp="1"/>
          </p:cNvSpPr>
          <p:nvPr>
            <p:ph type="body" sz="quarter" idx="45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00452713" name="Text Placeholder 18"/>
          <p:cNvSpPr>
            <a:spLocks noGrp="1"/>
          </p:cNvSpPr>
          <p:nvPr>
            <p:ph type="body" sz="quarter" idx="46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28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Acquisizione Locale di Parametri con</a:t>
            </a:r>
            <a:endParaRPr lang="it-IT" sz="2800" b="0" i="0" u="none" strike="noStrike" cap="none" spc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8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Hardware Avanzato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607259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918013" y="552016"/>
            <a:ext cx="2143125" cy="2143125"/>
          </a:xfrm>
          <a:prstGeom prst="rect">
            <a:avLst/>
          </a:prstGeom>
        </p:spPr>
      </p:pic>
      <p:sp>
        <p:nvSpPr>
          <p:cNvPr id="1911559896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14076371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664970066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376549" y="672912"/>
            <a:ext cx="177853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1950073747" name="Picture 679748627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2767915" y="2293541"/>
            <a:ext cx="2443321" cy="2443321"/>
          </a:xfrm>
          <a:prstGeom prst="rect">
            <a:avLst/>
          </a:prstGeom>
        </p:spPr>
      </p:pic>
      <p:pic>
        <p:nvPicPr>
          <p:cNvPr id="168160650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618597" y="1905432"/>
            <a:ext cx="1149317" cy="904008"/>
          </a:xfrm>
          <a:prstGeom prst="rect">
            <a:avLst/>
          </a:prstGeom>
        </p:spPr>
      </p:pic>
      <p:sp>
        <p:nvSpPr>
          <p:cNvPr id="778198653" name=""/>
          <p:cNvSpPr txBox="1"/>
          <p:nvPr/>
        </p:nvSpPr>
        <p:spPr bwMode="auto">
          <a:xfrm rot="0" flipH="0" flipV="0">
            <a:off x="1377903" y="2809439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1098291201" name=""/>
          <p:cNvSpPr txBox="1"/>
          <p:nvPr/>
        </p:nvSpPr>
        <p:spPr bwMode="auto">
          <a:xfrm rot="0" flipH="0" flipV="0">
            <a:off x="3172243" y="2110480"/>
            <a:ext cx="163502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631227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44772" y="1581149"/>
            <a:ext cx="1757362" cy="1757362"/>
          </a:xfrm>
          <a:prstGeom prst="rect">
            <a:avLst/>
          </a:prstGeom>
        </p:spPr>
      </p:pic>
      <p:sp>
        <p:nvSpPr>
          <p:cNvPr id="1444749109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2059499006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2100983620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9" y="672912"/>
            <a:ext cx="257863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1755981705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194238" y="2533649"/>
            <a:ext cx="1782011" cy="1752599"/>
          </a:xfrm>
          <a:prstGeom prst="rect">
            <a:avLst/>
          </a:prstGeom>
        </p:spPr>
      </p:pic>
      <p:pic>
        <p:nvPicPr>
          <p:cNvPr id="760688856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662316" y="4079261"/>
            <a:ext cx="1149317" cy="904008"/>
          </a:xfrm>
          <a:prstGeom prst="rect">
            <a:avLst/>
          </a:prstGeom>
        </p:spPr>
      </p:pic>
      <p:pic>
        <p:nvPicPr>
          <p:cNvPr id="158531394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3151370" y="795603"/>
            <a:ext cx="2127519" cy="1571090"/>
          </a:xfrm>
          <a:prstGeom prst="rect">
            <a:avLst/>
          </a:prstGeom>
        </p:spPr>
      </p:pic>
      <p:sp>
        <p:nvSpPr>
          <p:cNvPr id="688967014" name=""/>
          <p:cNvSpPr txBox="1"/>
          <p:nvPr/>
        </p:nvSpPr>
        <p:spPr bwMode="auto">
          <a:xfrm rot="0" flipH="0" flipV="0">
            <a:off x="1421622" y="4983268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49107903" name=""/>
          <p:cNvSpPr txBox="1"/>
          <p:nvPr/>
        </p:nvSpPr>
        <p:spPr bwMode="auto">
          <a:xfrm rot="0" flipH="0" flipV="0">
            <a:off x="1306120" y="2868590"/>
            <a:ext cx="16346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  <p:sp>
        <p:nvSpPr>
          <p:cNvPr id="1194524389" name=""/>
          <p:cNvSpPr txBox="1"/>
          <p:nvPr/>
        </p:nvSpPr>
        <p:spPr bwMode="auto">
          <a:xfrm rot="0" flipH="0" flipV="0">
            <a:off x="3269711" y="2093709"/>
            <a:ext cx="197930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Comunicazione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5194409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991330" y="1488012"/>
            <a:ext cx="1757362" cy="1757362"/>
          </a:xfrm>
          <a:prstGeom prst="rect">
            <a:avLst/>
          </a:prstGeom>
        </p:spPr>
      </p:pic>
      <p:sp>
        <p:nvSpPr>
          <p:cNvPr id="1728560575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22661842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1734218802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9" y="672912"/>
            <a:ext cx="257863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181829499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90359" y="2994765"/>
            <a:ext cx="1058340" cy="1040872"/>
          </a:xfrm>
          <a:prstGeom prst="rect">
            <a:avLst/>
          </a:prstGeom>
        </p:spPr>
      </p:pic>
      <p:pic>
        <p:nvPicPr>
          <p:cNvPr id="153791630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687308" y="3881319"/>
            <a:ext cx="1149317" cy="904008"/>
          </a:xfrm>
          <a:prstGeom prst="rect">
            <a:avLst/>
          </a:prstGeom>
        </p:spPr>
      </p:pic>
      <p:pic>
        <p:nvPicPr>
          <p:cNvPr id="854256976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2925815" y="2912715"/>
            <a:ext cx="2127519" cy="1571090"/>
          </a:xfrm>
          <a:prstGeom prst="rect">
            <a:avLst/>
          </a:prstGeom>
        </p:spPr>
      </p:pic>
      <p:sp>
        <p:nvSpPr>
          <p:cNvPr id="1522825379" name=""/>
          <p:cNvSpPr txBox="1"/>
          <p:nvPr/>
        </p:nvSpPr>
        <p:spPr bwMode="auto">
          <a:xfrm rot="0" flipH="0" flipV="0">
            <a:off x="2999743" y="4223846"/>
            <a:ext cx="197966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Comunicazione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9538597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991330" y="1488012"/>
            <a:ext cx="1757361" cy="1757361"/>
          </a:xfrm>
          <a:prstGeom prst="rect">
            <a:avLst/>
          </a:prstGeom>
        </p:spPr>
      </p:pic>
      <p:sp>
        <p:nvSpPr>
          <p:cNvPr id="1410809178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51385461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1985276769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Ecosistema</a:t>
            </a:r>
            <a:endParaRPr/>
          </a:p>
        </p:txBody>
      </p:sp>
      <p:pic>
        <p:nvPicPr>
          <p:cNvPr id="1831849316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247891" y="967576"/>
            <a:ext cx="529170" cy="520436"/>
          </a:xfrm>
          <a:prstGeom prst="rect">
            <a:avLst/>
          </a:prstGeom>
        </p:spPr>
      </p:pic>
      <p:pic>
        <p:nvPicPr>
          <p:cNvPr id="53311765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687308" y="3881319"/>
            <a:ext cx="1149316" cy="904007"/>
          </a:xfrm>
          <a:prstGeom prst="rect">
            <a:avLst/>
          </a:prstGeom>
        </p:spPr>
      </p:pic>
      <p:pic>
        <p:nvPicPr>
          <p:cNvPr id="871338542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-33418" y="3070280"/>
            <a:ext cx="1204996" cy="889842"/>
          </a:xfrm>
          <a:prstGeom prst="rect">
            <a:avLst/>
          </a:prstGeom>
        </p:spPr>
      </p:pic>
      <p:pic>
        <p:nvPicPr>
          <p:cNvPr id="1551286963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3061803" y="1612899"/>
            <a:ext cx="3790949" cy="1200150"/>
          </a:xfrm>
          <a:prstGeom prst="rect">
            <a:avLst/>
          </a:prstGeom>
        </p:spPr>
      </p:pic>
      <p:pic>
        <p:nvPicPr>
          <p:cNvPr id="502667986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2094098" y="2952749"/>
            <a:ext cx="5726356" cy="2333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7141240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223681" y="4945672"/>
            <a:ext cx="1923318" cy="769327"/>
          </a:xfrm>
          <a:prstGeom prst="rect">
            <a:avLst/>
          </a:prstGeom>
        </p:spPr>
      </p:pic>
      <p:pic>
        <p:nvPicPr>
          <p:cNvPr id="135294328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1991330" y="1488012"/>
            <a:ext cx="1757361" cy="1757361"/>
          </a:xfrm>
          <a:prstGeom prst="rect">
            <a:avLst/>
          </a:prstGeom>
        </p:spPr>
      </p:pic>
      <p:sp>
        <p:nvSpPr>
          <p:cNvPr id="1813684150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24626013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954263505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Ecosistema</a:t>
            </a:r>
            <a:endParaRPr/>
          </a:p>
        </p:txBody>
      </p:sp>
      <p:pic>
        <p:nvPicPr>
          <p:cNvPr id="1100133130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247891" y="967576"/>
            <a:ext cx="529170" cy="520436"/>
          </a:xfrm>
          <a:prstGeom prst="rect">
            <a:avLst/>
          </a:prstGeom>
        </p:spPr>
      </p:pic>
      <p:pic>
        <p:nvPicPr>
          <p:cNvPr id="96879207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-1687308" y="3881319"/>
            <a:ext cx="1149316" cy="904007"/>
          </a:xfrm>
          <a:prstGeom prst="rect">
            <a:avLst/>
          </a:prstGeom>
        </p:spPr>
      </p:pic>
      <p:pic>
        <p:nvPicPr>
          <p:cNvPr id="957749886" name=""/>
          <p:cNvPicPr>
            <a:picLocks noChangeAspect="1"/>
          </p:cNvPicPr>
          <p:nvPr/>
        </p:nvPicPr>
        <p:blipFill>
          <a:blip r:embed="rId8"/>
          <a:srcRect l="21529" t="26993" r="20692" b="30340"/>
          <a:stretch/>
        </p:blipFill>
        <p:spPr bwMode="auto">
          <a:xfrm flipH="0" flipV="0">
            <a:off x="-33418" y="3070280"/>
            <a:ext cx="1204996" cy="889842"/>
          </a:xfrm>
          <a:prstGeom prst="rect">
            <a:avLst/>
          </a:prstGeom>
        </p:spPr>
      </p:pic>
      <p:pic>
        <p:nvPicPr>
          <p:cNvPr id="2008941805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2676524" y="833522"/>
            <a:ext cx="3790949" cy="1200150"/>
          </a:xfrm>
          <a:prstGeom prst="rect">
            <a:avLst/>
          </a:prstGeom>
        </p:spPr>
      </p:pic>
      <p:pic>
        <p:nvPicPr>
          <p:cNvPr id="222513890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1090528" y="2167725"/>
            <a:ext cx="6423191" cy="2617599"/>
          </a:xfrm>
          <a:prstGeom prst="rect">
            <a:avLst/>
          </a:prstGeom>
        </p:spPr>
      </p:pic>
      <p:pic>
        <p:nvPicPr>
          <p:cNvPr id="1566043701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142874" y="5050629"/>
            <a:ext cx="2194249" cy="346870"/>
          </a:xfrm>
          <a:prstGeom prst="rect">
            <a:avLst/>
          </a:prstGeom>
        </p:spPr>
      </p:pic>
      <p:pic>
        <p:nvPicPr>
          <p:cNvPr id="2094411104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 flipH="0" flipV="0">
            <a:off x="158157" y="5556249"/>
            <a:ext cx="1087277" cy="906064"/>
          </a:xfrm>
          <a:prstGeom prst="rect">
            <a:avLst/>
          </a:prstGeom>
        </p:spPr>
      </p:pic>
      <p:pic>
        <p:nvPicPr>
          <p:cNvPr id="2043517096" name=""/>
          <p:cNvPicPr>
            <a:picLocks noChangeAspect="1"/>
          </p:cNvPicPr>
          <p:nvPr/>
        </p:nvPicPr>
        <p:blipFill>
          <a:blip r:embed="rId13"/>
          <a:srcRect l="0" t="31944" r="60822" b="16203"/>
          <a:stretch/>
        </p:blipFill>
        <p:spPr bwMode="auto">
          <a:xfrm flipH="0" flipV="0">
            <a:off x="1412874" y="5635624"/>
            <a:ext cx="1194124" cy="888999"/>
          </a:xfrm>
          <a:prstGeom prst="rect">
            <a:avLst/>
          </a:prstGeom>
        </p:spPr>
      </p:pic>
      <p:pic>
        <p:nvPicPr>
          <p:cNvPr id="1777825024" name=""/>
          <p:cNvPicPr>
            <a:picLocks noChangeAspect="1"/>
          </p:cNvPicPr>
          <p:nvPr/>
        </p:nvPicPr>
        <p:blipFill>
          <a:blip r:embed="rId14"/>
          <a:stretch/>
        </p:blipFill>
        <p:spPr bwMode="auto">
          <a:xfrm flipH="0" flipV="0">
            <a:off x="3173810" y="5593032"/>
            <a:ext cx="1128314" cy="1128314"/>
          </a:xfrm>
          <a:prstGeom prst="rect">
            <a:avLst/>
          </a:prstGeom>
        </p:spPr>
      </p:pic>
      <p:pic>
        <p:nvPicPr>
          <p:cNvPr id="948056151" name=""/>
          <p:cNvPicPr>
            <a:picLocks noChangeAspect="1"/>
          </p:cNvPicPr>
          <p:nvPr/>
        </p:nvPicPr>
        <p:blipFill>
          <a:blip r:embed="rId15"/>
          <a:stretch/>
        </p:blipFill>
        <p:spPr bwMode="auto">
          <a:xfrm flipH="0" flipV="0">
            <a:off x="4302124" y="5670096"/>
            <a:ext cx="1051249" cy="1051249"/>
          </a:xfrm>
          <a:prstGeom prst="rect">
            <a:avLst/>
          </a:prstGeom>
        </p:spPr>
      </p:pic>
      <p:pic>
        <p:nvPicPr>
          <p:cNvPr id="2066742341" name=""/>
          <p:cNvPicPr>
            <a:picLocks noChangeAspect="1"/>
          </p:cNvPicPr>
          <p:nvPr/>
        </p:nvPicPr>
        <p:blipFill>
          <a:blip r:embed="rId16"/>
          <a:stretch/>
        </p:blipFill>
        <p:spPr bwMode="auto">
          <a:xfrm flipH="0" flipV="0">
            <a:off x="6401765" y="4934142"/>
            <a:ext cx="1463999" cy="579842"/>
          </a:xfrm>
          <a:prstGeom prst="rect">
            <a:avLst/>
          </a:prstGeom>
        </p:spPr>
      </p:pic>
      <p:pic>
        <p:nvPicPr>
          <p:cNvPr id="480874684" name=""/>
          <p:cNvPicPr>
            <a:picLocks noChangeAspect="1"/>
          </p:cNvPicPr>
          <p:nvPr/>
        </p:nvPicPr>
        <p:blipFill>
          <a:blip r:embed="rId17"/>
          <a:srcRect l="13690" t="19010" r="8536" b="30468"/>
          <a:stretch/>
        </p:blipFill>
        <p:spPr bwMode="auto">
          <a:xfrm flipH="0" flipV="0">
            <a:off x="6366625" y="5593032"/>
            <a:ext cx="1534280" cy="9966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048972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44772" y="1581148"/>
            <a:ext cx="1757361" cy="1757361"/>
          </a:xfrm>
          <a:prstGeom prst="rect">
            <a:avLst/>
          </a:prstGeom>
        </p:spPr>
      </p:pic>
      <p:sp>
        <p:nvSpPr>
          <p:cNvPr id="1747332989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43088908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755166220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145699802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368717" y="2552700"/>
            <a:ext cx="1782010" cy="1752598"/>
          </a:xfrm>
          <a:prstGeom prst="rect">
            <a:avLst/>
          </a:prstGeom>
        </p:spPr>
      </p:pic>
      <p:pic>
        <p:nvPicPr>
          <p:cNvPr id="191019290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662315" y="4079260"/>
            <a:ext cx="1149316" cy="904007"/>
          </a:xfrm>
          <a:prstGeom prst="rect">
            <a:avLst/>
          </a:prstGeom>
        </p:spPr>
      </p:pic>
      <p:pic>
        <p:nvPicPr>
          <p:cNvPr id="1209603077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3195963" y="795602"/>
            <a:ext cx="2127519" cy="1571089"/>
          </a:xfrm>
          <a:prstGeom prst="rect">
            <a:avLst/>
          </a:prstGeom>
        </p:spPr>
      </p:pic>
      <p:sp>
        <p:nvSpPr>
          <p:cNvPr id="1865299870" name=""/>
          <p:cNvSpPr txBox="1"/>
          <p:nvPr/>
        </p:nvSpPr>
        <p:spPr bwMode="auto">
          <a:xfrm rot="0" flipH="0" flipV="0">
            <a:off x="1306120" y="2842612"/>
            <a:ext cx="16346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  <p:sp>
        <p:nvSpPr>
          <p:cNvPr id="816648283" name=""/>
          <p:cNvSpPr txBox="1"/>
          <p:nvPr/>
        </p:nvSpPr>
        <p:spPr bwMode="auto">
          <a:xfrm rot="0" flipH="0" flipV="0">
            <a:off x="3269710" y="2093709"/>
            <a:ext cx="198002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Comunicazione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86295044" name=""/>
          <p:cNvSpPr txBox="1"/>
          <p:nvPr/>
        </p:nvSpPr>
        <p:spPr bwMode="auto">
          <a:xfrm rot="0" flipH="0" flipV="0">
            <a:off x="1390419" y="4983266"/>
            <a:ext cx="16310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878618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64122" y="3338509"/>
            <a:ext cx="1757361" cy="1757361"/>
          </a:xfrm>
          <a:prstGeom prst="rect">
            <a:avLst/>
          </a:prstGeom>
        </p:spPr>
      </p:pic>
      <p:sp>
        <p:nvSpPr>
          <p:cNvPr id="1364983498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20181359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851496351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1969644668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194237" y="2533648"/>
            <a:ext cx="1782010" cy="1752598"/>
          </a:xfrm>
          <a:prstGeom prst="rect">
            <a:avLst/>
          </a:prstGeom>
        </p:spPr>
      </p:pic>
      <p:pic>
        <p:nvPicPr>
          <p:cNvPr id="95923662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10585" y="4666635"/>
            <a:ext cx="1149316" cy="904007"/>
          </a:xfrm>
          <a:prstGeom prst="rect">
            <a:avLst/>
          </a:prstGeom>
        </p:spPr>
      </p:pic>
      <p:pic>
        <p:nvPicPr>
          <p:cNvPr id="507222795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1362809" y="2079624"/>
            <a:ext cx="1559985" cy="1151988"/>
          </a:xfrm>
          <a:prstGeom prst="rect">
            <a:avLst/>
          </a:prstGeom>
        </p:spPr>
      </p:pic>
      <p:pic>
        <p:nvPicPr>
          <p:cNvPr id="189167689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3021483" y="512494"/>
            <a:ext cx="2143125" cy="2143125"/>
          </a:xfrm>
          <a:prstGeom prst="rect">
            <a:avLst/>
          </a:prstGeom>
        </p:spPr>
      </p:pic>
      <p:sp>
        <p:nvSpPr>
          <p:cNvPr id="1943502719" name=""/>
          <p:cNvSpPr txBox="1"/>
          <p:nvPr/>
        </p:nvSpPr>
        <p:spPr bwMode="auto">
          <a:xfrm rot="0" flipH="0" flipV="0">
            <a:off x="3269889" y="5570641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1022418562" name=""/>
          <p:cNvSpPr txBox="1"/>
          <p:nvPr/>
        </p:nvSpPr>
        <p:spPr bwMode="auto">
          <a:xfrm rot="0" flipH="0" flipV="0">
            <a:off x="1325470" y="4617726"/>
            <a:ext cx="16346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  <p:sp>
        <p:nvSpPr>
          <p:cNvPr id="1223416573" name=""/>
          <p:cNvSpPr txBox="1"/>
          <p:nvPr/>
        </p:nvSpPr>
        <p:spPr bwMode="auto">
          <a:xfrm rot="0" flipH="0" flipV="0">
            <a:off x="1152970" y="3149082"/>
            <a:ext cx="197966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Comunicazione</a:t>
            </a:r>
            <a:endParaRPr/>
          </a:p>
        </p:txBody>
      </p:sp>
      <p:sp>
        <p:nvSpPr>
          <p:cNvPr id="1252016890" name=""/>
          <p:cNvSpPr txBox="1"/>
          <p:nvPr/>
        </p:nvSpPr>
        <p:spPr bwMode="auto">
          <a:xfrm rot="0" flipH="0" flipV="0">
            <a:off x="3093250" y="2289498"/>
            <a:ext cx="198434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Precisione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715593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574577" y="3338509"/>
            <a:ext cx="1757360" cy="1757360"/>
          </a:xfrm>
          <a:prstGeom prst="rect">
            <a:avLst/>
          </a:prstGeom>
        </p:spPr>
      </p:pic>
      <p:sp>
        <p:nvSpPr>
          <p:cNvPr id="580143985" name=""/>
          <p:cNvSpPr txBox="1"/>
          <p:nvPr/>
        </p:nvSpPr>
        <p:spPr bwMode="auto">
          <a:xfrm rot="0" flipH="0" flipV="0">
            <a:off x="3350682" y="3515202"/>
            <a:ext cx="638892" cy="3661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68187298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1633857826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Precisione</a:t>
            </a:r>
            <a:endParaRPr/>
          </a:p>
        </p:txBody>
      </p:sp>
      <p:pic>
        <p:nvPicPr>
          <p:cNvPr id="739067700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60117" y="1097901"/>
            <a:ext cx="704718" cy="693086"/>
          </a:xfrm>
          <a:prstGeom prst="rect">
            <a:avLst/>
          </a:prstGeom>
        </p:spPr>
      </p:pic>
      <p:pic>
        <p:nvPicPr>
          <p:cNvPr id="46142301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328114" y="4666635"/>
            <a:ext cx="1149315" cy="904006"/>
          </a:xfrm>
          <a:prstGeom prst="rect">
            <a:avLst/>
          </a:prstGeom>
        </p:spPr>
      </p:pic>
      <p:pic>
        <p:nvPicPr>
          <p:cNvPr id="387601986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-3475890" y="2079622"/>
            <a:ext cx="1559984" cy="1151987"/>
          </a:xfrm>
          <a:prstGeom prst="rect">
            <a:avLst/>
          </a:prstGeom>
        </p:spPr>
      </p:pic>
      <p:pic>
        <p:nvPicPr>
          <p:cNvPr id="3360034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657349" y="2237095"/>
            <a:ext cx="3040156" cy="2556212"/>
          </a:xfrm>
          <a:prstGeom prst="rect">
            <a:avLst/>
          </a:prstGeom>
        </p:spPr>
      </p:pic>
      <p:pic>
        <p:nvPicPr>
          <p:cNvPr id="1774804776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5077180" y="2161656"/>
            <a:ext cx="2788584" cy="2631651"/>
          </a:xfrm>
          <a:prstGeom prst="rect">
            <a:avLst/>
          </a:prstGeom>
        </p:spPr>
      </p:pic>
      <p:sp>
        <p:nvSpPr>
          <p:cNvPr id="1300689120" name=""/>
          <p:cNvSpPr txBox="1"/>
          <p:nvPr/>
        </p:nvSpPr>
        <p:spPr bwMode="auto">
          <a:xfrm rot="0" flipH="0" flipV="0">
            <a:off x="2265018" y="1790986"/>
            <a:ext cx="16371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3bit</a:t>
            </a:r>
            <a:endParaRPr/>
          </a:p>
        </p:txBody>
      </p:sp>
      <p:sp>
        <p:nvSpPr>
          <p:cNvPr id="771135605" name=""/>
          <p:cNvSpPr txBox="1"/>
          <p:nvPr/>
        </p:nvSpPr>
        <p:spPr bwMode="auto">
          <a:xfrm rot="0" flipH="0" flipV="0">
            <a:off x="5652699" y="1713502"/>
            <a:ext cx="163754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4 bit</a:t>
            </a:r>
            <a:endParaRPr/>
          </a:p>
        </p:txBody>
      </p:sp>
      <p:sp>
        <p:nvSpPr>
          <p:cNvPr id="304989991" name=""/>
          <p:cNvSpPr txBox="1"/>
          <p:nvPr/>
        </p:nvSpPr>
        <p:spPr bwMode="auto">
          <a:xfrm rot="0" flipH="0" flipV="0">
            <a:off x="1570757" y="5118637"/>
            <a:ext cx="284067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ADC ESP</a:t>
            </a:r>
            <a:endParaRPr lang="it-IT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12 bit = 4096 livelli</a:t>
            </a:r>
            <a:endParaRPr/>
          </a:p>
        </p:txBody>
      </p:sp>
      <p:sp>
        <p:nvSpPr>
          <p:cNvPr id="1067570029" name=""/>
          <p:cNvSpPr txBox="1"/>
          <p:nvPr/>
        </p:nvSpPr>
        <p:spPr bwMode="auto">
          <a:xfrm rot="0" flipH="0" flipV="0">
            <a:off x="5069339" y="5141150"/>
            <a:ext cx="284679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ADC ADS1115</a:t>
            </a:r>
            <a:endParaRPr lang="it-IT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16 bit = 65K livelli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863314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021482" y="4438580"/>
            <a:ext cx="1757360" cy="1757360"/>
          </a:xfrm>
          <a:prstGeom prst="rect">
            <a:avLst/>
          </a:prstGeom>
        </p:spPr>
      </p:pic>
      <p:sp>
        <p:nvSpPr>
          <p:cNvPr id="510568818" name=""/>
          <p:cNvSpPr txBox="1"/>
          <p:nvPr/>
        </p:nvSpPr>
        <p:spPr bwMode="auto">
          <a:xfrm rot="0" flipH="0" flipV="0">
            <a:off x="3350682" y="3515202"/>
            <a:ext cx="638892" cy="3661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42439195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807558275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7501120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194236" y="2533646"/>
            <a:ext cx="1782009" cy="1752597"/>
          </a:xfrm>
          <a:prstGeom prst="rect">
            <a:avLst/>
          </a:prstGeom>
        </p:spPr>
      </p:pic>
      <p:pic>
        <p:nvPicPr>
          <p:cNvPr id="159997980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214352" y="3881318"/>
            <a:ext cx="1149315" cy="904006"/>
          </a:xfrm>
          <a:prstGeom prst="rect">
            <a:avLst/>
          </a:prstGeom>
        </p:spPr>
      </p:pic>
      <p:pic>
        <p:nvPicPr>
          <p:cNvPr id="940300544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1228653" y="3810222"/>
            <a:ext cx="1559984" cy="1151987"/>
          </a:xfrm>
          <a:prstGeom prst="rect">
            <a:avLst/>
          </a:prstGeom>
        </p:spPr>
      </p:pic>
      <p:pic>
        <p:nvPicPr>
          <p:cNvPr id="1957007018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371734" y="2155176"/>
            <a:ext cx="1273822" cy="1273822"/>
          </a:xfrm>
          <a:prstGeom prst="rect">
            <a:avLst/>
          </a:prstGeom>
        </p:spPr>
      </p:pic>
      <p:pic>
        <p:nvPicPr>
          <p:cNvPr id="1650031182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3186082" y="1119219"/>
            <a:ext cx="1428161" cy="1332289"/>
          </a:xfrm>
          <a:prstGeom prst="rect">
            <a:avLst/>
          </a:prstGeom>
        </p:spPr>
      </p:pic>
      <p:sp>
        <p:nvSpPr>
          <p:cNvPr id="737707448" name=""/>
          <p:cNvSpPr txBox="1"/>
          <p:nvPr/>
        </p:nvSpPr>
        <p:spPr bwMode="auto">
          <a:xfrm rot="0" flipH="0" flipV="0">
            <a:off x="4973657" y="4779328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790758252" name=""/>
          <p:cNvSpPr txBox="1"/>
          <p:nvPr/>
        </p:nvSpPr>
        <p:spPr bwMode="auto">
          <a:xfrm rot="0" flipH="0" flipV="0">
            <a:off x="3083189" y="5700113"/>
            <a:ext cx="163430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  <p:sp>
        <p:nvSpPr>
          <p:cNvPr id="616601866" name=""/>
          <p:cNvSpPr txBox="1"/>
          <p:nvPr/>
        </p:nvSpPr>
        <p:spPr bwMode="auto">
          <a:xfrm rot="0" flipH="0" flipV="0">
            <a:off x="1018813" y="4785323"/>
            <a:ext cx="197966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Comunicazione</a:t>
            </a:r>
            <a:endParaRPr/>
          </a:p>
        </p:txBody>
      </p:sp>
      <p:sp>
        <p:nvSpPr>
          <p:cNvPr id="995231787" name=""/>
          <p:cNvSpPr txBox="1"/>
          <p:nvPr/>
        </p:nvSpPr>
        <p:spPr bwMode="auto">
          <a:xfrm rot="0" flipH="0" flipV="0">
            <a:off x="1018813" y="3245940"/>
            <a:ext cx="198362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Precisione</a:t>
            </a:r>
            <a:endParaRPr/>
          </a:p>
        </p:txBody>
      </p:sp>
      <p:sp>
        <p:nvSpPr>
          <p:cNvPr id="1532040987" name=""/>
          <p:cNvSpPr txBox="1"/>
          <p:nvPr/>
        </p:nvSpPr>
        <p:spPr bwMode="auto">
          <a:xfrm rot="0" flipH="0" flipV="0">
            <a:off x="2908350" y="2350586"/>
            <a:ext cx="198758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Multiplex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201972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39343" y="1146996"/>
            <a:ext cx="5361577" cy="4589510"/>
          </a:xfrm>
          <a:prstGeom prst="rect">
            <a:avLst/>
          </a:prstGeom>
        </p:spPr>
      </p:pic>
      <p:pic>
        <p:nvPicPr>
          <p:cNvPr id="68014327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3550766" y="4438580"/>
            <a:ext cx="1757360" cy="1757360"/>
          </a:xfrm>
          <a:prstGeom prst="rect">
            <a:avLst/>
          </a:prstGeom>
        </p:spPr>
      </p:pic>
      <p:pic>
        <p:nvPicPr>
          <p:cNvPr id="45007216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717340794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Versatilità</a:t>
            </a:r>
            <a:endParaRPr/>
          </a:p>
        </p:txBody>
      </p:sp>
      <p:pic>
        <p:nvPicPr>
          <p:cNvPr id="1041143479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1839762092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-1357897" y="3881318"/>
            <a:ext cx="1149315" cy="904006"/>
          </a:xfrm>
          <a:prstGeom prst="rect">
            <a:avLst/>
          </a:prstGeom>
        </p:spPr>
      </p:pic>
      <p:pic>
        <p:nvPicPr>
          <p:cNvPr id="13724636" name=""/>
          <p:cNvPicPr>
            <a:picLocks noChangeAspect="1"/>
          </p:cNvPicPr>
          <p:nvPr/>
        </p:nvPicPr>
        <p:blipFill>
          <a:blip r:embed="rId8"/>
          <a:srcRect l="21529" t="26993" r="20692" b="30340"/>
          <a:stretch/>
        </p:blipFill>
        <p:spPr bwMode="auto">
          <a:xfrm flipH="0" flipV="0">
            <a:off x="-5343595" y="3810222"/>
            <a:ext cx="1559984" cy="1151987"/>
          </a:xfrm>
          <a:prstGeom prst="rect">
            <a:avLst/>
          </a:prstGeom>
        </p:spPr>
      </p:pic>
      <p:pic>
        <p:nvPicPr>
          <p:cNvPr id="685301614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5200515" y="2155176"/>
            <a:ext cx="1273822" cy="1273822"/>
          </a:xfrm>
          <a:prstGeom prst="rect">
            <a:avLst/>
          </a:prstGeom>
        </p:spPr>
      </p:pic>
      <p:pic>
        <p:nvPicPr>
          <p:cNvPr id="1659977158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99982" y="3073281"/>
            <a:ext cx="789971" cy="736940"/>
          </a:xfrm>
          <a:prstGeom prst="rect">
            <a:avLst/>
          </a:prstGeom>
        </p:spPr>
      </p:pic>
      <p:pic>
        <p:nvPicPr>
          <p:cNvPr id="1083057006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6041851" y="3038093"/>
            <a:ext cx="2275791" cy="1400486"/>
          </a:xfrm>
          <a:prstGeom prst="rect">
            <a:avLst/>
          </a:prstGeom>
        </p:spPr>
      </p:pic>
      <p:cxnSp>
        <p:nvCxnSpPr>
          <p:cNvPr id="136545602" name=""/>
          <p:cNvCxnSpPr/>
          <p:nvPr/>
        </p:nvCxnSpPr>
        <p:spPr bwMode="auto">
          <a:xfrm rot="0" flipH="0" flipV="0">
            <a:off x="5818881" y="4010247"/>
            <a:ext cx="584926" cy="0"/>
          </a:xfrm>
          <a:prstGeom prst="line">
            <a:avLst/>
          </a:prstGeom>
          <a:ln w="9525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90665747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>
            <a:off x="446695" y="4785325"/>
            <a:ext cx="2514599" cy="1752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43574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3851669"/>
            <a:ext cx="3670127" cy="2569089"/>
          </a:xfrm>
          <a:prstGeom prst="rect">
            <a:avLst/>
          </a:prstGeom>
        </p:spPr>
      </p:pic>
      <p:sp>
        <p:nvSpPr>
          <p:cNvPr id="276273476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624199" y="671812"/>
            <a:ext cx="1504949" cy="424990"/>
          </a:xfrm>
        </p:spPr>
        <p:txBody>
          <a:bodyPr/>
          <a:lstStyle/>
          <a:p>
            <a:pPr>
              <a:defRPr/>
            </a:pPr>
            <a:r>
              <a:rPr/>
              <a:t>Azienda</a:t>
            </a:r>
            <a:endParaRPr/>
          </a:p>
        </p:txBody>
      </p:sp>
      <p:sp>
        <p:nvSpPr>
          <p:cNvPr id="1667578120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64776026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763464" y="2969153"/>
            <a:ext cx="3286400" cy="1092096"/>
          </a:xfrm>
          <a:prstGeom prst="rect">
            <a:avLst/>
          </a:prstGeom>
        </p:spPr>
      </p:pic>
      <p:pic>
        <p:nvPicPr>
          <p:cNvPr id="181480508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81658" y="397328"/>
            <a:ext cx="2661810" cy="1715388"/>
          </a:xfrm>
          <a:prstGeom prst="rect">
            <a:avLst/>
          </a:prstGeom>
        </p:spPr>
      </p:pic>
      <p:pic>
        <p:nvPicPr>
          <p:cNvPr id="165281233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2781943" y="1096803"/>
            <a:ext cx="2279192" cy="1582085"/>
          </a:xfrm>
          <a:prstGeom prst="rect">
            <a:avLst/>
          </a:prstGeom>
        </p:spPr>
      </p:pic>
      <p:pic>
        <p:nvPicPr>
          <p:cNvPr id="495248352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6968712" y="1416378"/>
            <a:ext cx="2402016" cy="1643742"/>
          </a:xfrm>
          <a:prstGeom prst="rect">
            <a:avLst/>
          </a:prstGeom>
        </p:spPr>
      </p:pic>
      <p:pic>
        <p:nvPicPr>
          <p:cNvPr id="1467188023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4461998" y="837700"/>
            <a:ext cx="2506714" cy="1763983"/>
          </a:xfrm>
          <a:prstGeom prst="rect">
            <a:avLst/>
          </a:prstGeom>
        </p:spPr>
      </p:pic>
      <p:pic>
        <p:nvPicPr>
          <p:cNvPr id="2103159500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3670127" y="4646356"/>
            <a:ext cx="3801037" cy="2590223"/>
          </a:xfrm>
          <a:prstGeom prst="rect">
            <a:avLst/>
          </a:prstGeom>
        </p:spPr>
      </p:pic>
      <p:pic>
        <p:nvPicPr>
          <p:cNvPr id="6070983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370729" y="1887846"/>
            <a:ext cx="2286079" cy="1600255"/>
          </a:xfrm>
          <a:prstGeom prst="rect">
            <a:avLst/>
          </a:prstGeom>
        </p:spPr>
      </p:pic>
      <p:pic>
        <p:nvPicPr>
          <p:cNvPr id="1757831620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11656809" y="2355962"/>
            <a:ext cx="2367620" cy="1613418"/>
          </a:xfrm>
          <a:prstGeom prst="rect">
            <a:avLst/>
          </a:prstGeom>
        </p:spPr>
      </p:pic>
      <p:pic>
        <p:nvPicPr>
          <p:cNvPr id="80196927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466653" y="5529942"/>
            <a:ext cx="3775278" cy="2432957"/>
          </a:xfrm>
          <a:prstGeom prst="rect">
            <a:avLst/>
          </a:prstGeom>
        </p:spPr>
      </p:pic>
      <p:pic>
        <p:nvPicPr>
          <p:cNvPr id="71347854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1241931" y="6420759"/>
            <a:ext cx="3376869" cy="2344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4277438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550766" y="4438580"/>
            <a:ext cx="1757360" cy="1757360"/>
          </a:xfrm>
          <a:prstGeom prst="rect">
            <a:avLst/>
          </a:prstGeom>
        </p:spPr>
      </p:pic>
      <p:pic>
        <p:nvPicPr>
          <p:cNvPr id="63286575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2015572826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272089751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65483537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357897" y="3881318"/>
            <a:ext cx="1149315" cy="904006"/>
          </a:xfrm>
          <a:prstGeom prst="rect">
            <a:avLst/>
          </a:prstGeom>
        </p:spPr>
      </p:pic>
      <p:pic>
        <p:nvPicPr>
          <p:cNvPr id="1790552243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-5343595" y="3810222"/>
            <a:ext cx="1559984" cy="1151987"/>
          </a:xfrm>
          <a:prstGeom prst="rect">
            <a:avLst/>
          </a:prstGeom>
        </p:spPr>
      </p:pic>
      <p:pic>
        <p:nvPicPr>
          <p:cNvPr id="1377248298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-5200515" y="2155176"/>
            <a:ext cx="1273822" cy="1273822"/>
          </a:xfrm>
          <a:prstGeom prst="rect">
            <a:avLst/>
          </a:prstGeom>
        </p:spPr>
      </p:pic>
      <p:pic>
        <p:nvPicPr>
          <p:cNvPr id="1920038507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3405187" y="2370189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91505903" name=""/>
          <p:cNvPicPr>
            <a:picLocks noChangeAspect="1"/>
          </p:cNvPicPr>
          <p:nvPr/>
        </p:nvPicPr>
        <p:blipFill>
          <a:blip r:embed="rId3"/>
          <a:srcRect l="0" t="0" r="2626" b="968"/>
          <a:stretch/>
        </p:blipFill>
        <p:spPr bwMode="auto">
          <a:xfrm rot="16199969" flipH="0" flipV="0">
            <a:off x="-786938" y="-628110"/>
            <a:ext cx="7874475" cy="11326499"/>
          </a:xfrm>
          <a:prstGeom prst="rect">
            <a:avLst/>
          </a:prstGeom>
        </p:spPr>
      </p:pic>
      <p:pic>
        <p:nvPicPr>
          <p:cNvPr id="67543991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1495582432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1440137966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35185290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8296988" y="2952126"/>
            <a:ext cx="858095" cy="858095"/>
          </a:xfrm>
          <a:prstGeom prst="rect">
            <a:avLst/>
          </a:prstGeom>
        </p:spPr>
      </p:pic>
      <p:pic>
        <p:nvPicPr>
          <p:cNvPr id="849087635" name=""/>
          <p:cNvPicPr>
            <a:picLocks noChangeAspect="1"/>
          </p:cNvPicPr>
          <p:nvPr/>
        </p:nvPicPr>
        <p:blipFill>
          <a:blip r:embed="rId7"/>
          <a:srcRect l="0" t="0" r="11769" b="0"/>
          <a:stretch/>
        </p:blipFill>
        <p:spPr bwMode="auto">
          <a:xfrm flipH="0" flipV="0">
            <a:off x="9149760" y="1474318"/>
            <a:ext cx="7268002" cy="4272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71037587" name=""/>
          <p:cNvPicPr>
            <a:picLocks noChangeAspect="1"/>
          </p:cNvPicPr>
          <p:nvPr/>
        </p:nvPicPr>
        <p:blipFill>
          <a:blip r:embed="rId3"/>
          <a:srcRect l="0" t="0" r="11769" b="0"/>
          <a:stretch/>
        </p:blipFill>
        <p:spPr bwMode="auto">
          <a:xfrm flipH="0" flipV="0">
            <a:off x="1249614" y="1474318"/>
            <a:ext cx="7268003" cy="4272066"/>
          </a:xfrm>
          <a:prstGeom prst="rect">
            <a:avLst/>
          </a:prstGeom>
        </p:spPr>
      </p:pic>
      <p:pic>
        <p:nvPicPr>
          <p:cNvPr id="728527544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933" flipH="0" flipV="0">
            <a:off x="-8171614" y="-628110"/>
            <a:ext cx="7874475" cy="11326499"/>
          </a:xfrm>
          <a:prstGeom prst="rect">
            <a:avLst/>
          </a:prstGeom>
        </p:spPr>
      </p:pic>
      <p:pic>
        <p:nvPicPr>
          <p:cNvPr id="144561791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530148184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1570020736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415560648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2" cy="858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00949156" name=""/>
          <p:cNvPicPr>
            <a:picLocks noChangeAspect="1"/>
          </p:cNvPicPr>
          <p:nvPr/>
        </p:nvPicPr>
        <p:blipFill>
          <a:blip r:embed="rId3"/>
          <a:srcRect l="0" t="10798" r="11769" b="0"/>
          <a:stretch/>
        </p:blipFill>
        <p:spPr bwMode="auto">
          <a:xfrm flipH="0" flipV="0">
            <a:off x="-2882590" y="1115785"/>
            <a:ext cx="11042764" cy="5789919"/>
          </a:xfrm>
          <a:prstGeom prst="rect">
            <a:avLst/>
          </a:prstGeom>
        </p:spPr>
      </p:pic>
      <p:pic>
        <p:nvPicPr>
          <p:cNvPr id="1582585460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900" flipH="0" flipV="0">
            <a:off x="-8171613" y="-628110"/>
            <a:ext cx="7874474" cy="11326498"/>
          </a:xfrm>
          <a:prstGeom prst="rect">
            <a:avLst/>
          </a:prstGeom>
        </p:spPr>
      </p:pic>
      <p:pic>
        <p:nvPicPr>
          <p:cNvPr id="82267138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383604547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6" y="672912"/>
            <a:ext cx="2578635" cy="424987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918775929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2131562427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1" cy="858094"/>
          </a:xfrm>
          <a:prstGeom prst="rect">
            <a:avLst/>
          </a:prstGeom>
        </p:spPr>
      </p:pic>
      <p:sp>
        <p:nvSpPr>
          <p:cNvPr id="890486094" name=""/>
          <p:cNvSpPr/>
          <p:nvPr/>
        </p:nvSpPr>
        <p:spPr bwMode="auto">
          <a:xfrm rot="0" flipH="0" flipV="0">
            <a:off x="6382275" y="1569209"/>
            <a:ext cx="1593633" cy="156191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43457803" name=""/>
          <p:cNvSpPr/>
          <p:nvPr/>
        </p:nvSpPr>
        <p:spPr bwMode="auto">
          <a:xfrm rot="0" flipH="0" flipV="0">
            <a:off x="6534675" y="3280246"/>
            <a:ext cx="1593632" cy="143895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37103757" name=""/>
          <p:cNvSpPr/>
          <p:nvPr/>
        </p:nvSpPr>
        <p:spPr bwMode="auto">
          <a:xfrm rot="0" flipH="0" flipV="0">
            <a:off x="6754977" y="4909704"/>
            <a:ext cx="1052944" cy="77065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45341285" name=""/>
          <p:cNvPicPr>
            <a:picLocks noChangeAspect="1"/>
          </p:cNvPicPr>
          <p:nvPr/>
        </p:nvPicPr>
        <p:blipFill>
          <a:blip r:embed="rId3"/>
          <a:srcRect l="0" t="10524" r="11769" b="0"/>
          <a:stretch/>
        </p:blipFill>
        <p:spPr bwMode="auto">
          <a:xfrm flipH="0" flipV="0">
            <a:off x="-2882590" y="1098010"/>
            <a:ext cx="11042764" cy="5807694"/>
          </a:xfrm>
          <a:prstGeom prst="rect">
            <a:avLst/>
          </a:prstGeom>
        </p:spPr>
      </p:pic>
      <p:pic>
        <p:nvPicPr>
          <p:cNvPr id="1187859944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900" flipH="0" flipV="0">
            <a:off x="-8171613" y="-628110"/>
            <a:ext cx="7874474" cy="11326498"/>
          </a:xfrm>
          <a:prstGeom prst="rect">
            <a:avLst/>
          </a:prstGeom>
        </p:spPr>
      </p:pic>
      <p:pic>
        <p:nvPicPr>
          <p:cNvPr id="73977695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996433472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6" y="672912"/>
            <a:ext cx="2578635" cy="424987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627743857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64067240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1" cy="858094"/>
          </a:xfrm>
          <a:prstGeom prst="rect">
            <a:avLst/>
          </a:prstGeom>
        </p:spPr>
      </p:pic>
      <p:sp>
        <p:nvSpPr>
          <p:cNvPr id="1298124135" name=""/>
          <p:cNvSpPr/>
          <p:nvPr/>
        </p:nvSpPr>
        <p:spPr bwMode="auto">
          <a:xfrm rot="0" flipH="0" flipV="0">
            <a:off x="2368168" y="2317602"/>
            <a:ext cx="2735902" cy="156191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91027442" name=""/>
          <p:cNvPicPr>
            <a:picLocks noChangeAspect="1"/>
          </p:cNvPicPr>
          <p:nvPr/>
        </p:nvPicPr>
        <p:blipFill>
          <a:blip r:embed="rId3"/>
          <a:srcRect l="0" t="11572" r="44232" b="0"/>
          <a:stretch/>
        </p:blipFill>
        <p:spPr bwMode="auto">
          <a:xfrm flipH="0" flipV="0">
            <a:off x="1240373" y="1166046"/>
            <a:ext cx="6979733" cy="5739658"/>
          </a:xfrm>
          <a:prstGeom prst="rect">
            <a:avLst/>
          </a:prstGeom>
        </p:spPr>
      </p:pic>
      <p:pic>
        <p:nvPicPr>
          <p:cNvPr id="81811485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900" flipH="0" flipV="0">
            <a:off x="-8171613" y="-628110"/>
            <a:ext cx="7874474" cy="11326498"/>
          </a:xfrm>
          <a:prstGeom prst="rect">
            <a:avLst/>
          </a:prstGeom>
        </p:spPr>
      </p:pic>
      <p:pic>
        <p:nvPicPr>
          <p:cNvPr id="57748287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1296623047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6" y="672912"/>
            <a:ext cx="2578635" cy="424987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1734524213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2133603559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1" cy="858094"/>
          </a:xfrm>
          <a:prstGeom prst="rect">
            <a:avLst/>
          </a:prstGeom>
        </p:spPr>
      </p:pic>
      <p:sp>
        <p:nvSpPr>
          <p:cNvPr id="1183235524" name=""/>
          <p:cNvSpPr/>
          <p:nvPr/>
        </p:nvSpPr>
        <p:spPr bwMode="auto">
          <a:xfrm rot="0" flipH="0" flipV="0">
            <a:off x="1525392" y="4035875"/>
            <a:ext cx="3605892" cy="256358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437195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546237374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151821" y="672912"/>
            <a:ext cx="4023795" cy="424987"/>
          </a:xfrm>
        </p:spPr>
        <p:txBody>
          <a:bodyPr/>
          <a:lstStyle/>
          <a:p>
            <a:pPr>
              <a:defRPr/>
            </a:pPr>
            <a:r>
              <a:rPr b="1" i="0"/>
              <a:t>Contingency Plan</a:t>
            </a:r>
            <a:endParaRPr/>
          </a:p>
        </p:txBody>
      </p:sp>
      <p:pic>
        <p:nvPicPr>
          <p:cNvPr id="1344865619" name="Picture 679748627"/>
          <p:cNvPicPr>
            <a:picLocks noChangeAspect="1"/>
          </p:cNvPicPr>
          <p:nvPr/>
        </p:nvPicPr>
        <p:blipFill>
          <a:blip r:embed="rId4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464755156" name=""/>
          <p:cNvPicPr>
            <a:picLocks noChangeAspect="1"/>
          </p:cNvPicPr>
          <p:nvPr/>
        </p:nvPicPr>
        <p:blipFill>
          <a:blip r:embed="rId5"/>
          <a:srcRect l="22577" t="0" r="21268" b="0"/>
          <a:stretch/>
        </p:blipFill>
        <p:spPr bwMode="auto">
          <a:xfrm flipH="0" flipV="0">
            <a:off x="205768" y="1632232"/>
            <a:ext cx="481851" cy="858094"/>
          </a:xfrm>
          <a:prstGeom prst="rect">
            <a:avLst/>
          </a:prstGeom>
        </p:spPr>
      </p:pic>
      <p:pic>
        <p:nvPicPr>
          <p:cNvPr id="160683115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48678" y="2571970"/>
            <a:ext cx="1101957" cy="1101957"/>
          </a:xfrm>
          <a:prstGeom prst="rect">
            <a:avLst/>
          </a:prstGeom>
        </p:spPr>
      </p:pic>
      <p:pic>
        <p:nvPicPr>
          <p:cNvPr id="1866227337" name=""/>
          <p:cNvPicPr>
            <a:picLocks noChangeAspect="1"/>
          </p:cNvPicPr>
          <p:nvPr/>
        </p:nvPicPr>
        <p:blipFill>
          <a:blip r:embed="rId7"/>
          <a:srcRect l="0" t="10948" r="12445" b="0"/>
          <a:stretch/>
        </p:blipFill>
        <p:spPr bwMode="auto">
          <a:xfrm flipH="0" flipV="0">
            <a:off x="1066691" y="1749136"/>
            <a:ext cx="7212285" cy="3804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284447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937930581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655522" y="672912"/>
            <a:ext cx="2520094" cy="424987"/>
          </a:xfrm>
        </p:spPr>
        <p:txBody>
          <a:bodyPr/>
          <a:lstStyle/>
          <a:p>
            <a:pPr>
              <a:defRPr/>
            </a:pPr>
            <a:r>
              <a:rPr b="1" i="0"/>
              <a:t>Monitor</a:t>
            </a:r>
            <a:endParaRPr/>
          </a:p>
        </p:txBody>
      </p:sp>
      <p:pic>
        <p:nvPicPr>
          <p:cNvPr id="174247458" name="Picture 679748627"/>
          <p:cNvPicPr>
            <a:picLocks noChangeAspect="1"/>
          </p:cNvPicPr>
          <p:nvPr/>
        </p:nvPicPr>
        <p:blipFill>
          <a:blip r:embed="rId4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153663300" name=""/>
          <p:cNvPicPr>
            <a:picLocks noChangeAspect="1"/>
          </p:cNvPicPr>
          <p:nvPr/>
        </p:nvPicPr>
        <p:blipFill>
          <a:blip r:embed="rId5"/>
          <a:srcRect l="22577" t="0" r="21268" b="0"/>
          <a:stretch/>
        </p:blipFill>
        <p:spPr bwMode="auto">
          <a:xfrm flipH="0" flipV="0">
            <a:off x="205768" y="1632232"/>
            <a:ext cx="481851" cy="858094"/>
          </a:xfrm>
          <a:prstGeom prst="rect">
            <a:avLst/>
          </a:prstGeom>
        </p:spPr>
      </p:pic>
      <p:pic>
        <p:nvPicPr>
          <p:cNvPr id="75719585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80997" y="2490328"/>
            <a:ext cx="558343" cy="558343"/>
          </a:xfrm>
          <a:prstGeom prst="rect">
            <a:avLst/>
          </a:prstGeom>
        </p:spPr>
      </p:pic>
      <p:pic>
        <p:nvPicPr>
          <p:cNvPr id="806519250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-226858" y="3229840"/>
            <a:ext cx="1347107" cy="1152524"/>
          </a:xfrm>
          <a:prstGeom prst="rect">
            <a:avLst/>
          </a:prstGeom>
        </p:spPr>
      </p:pic>
      <p:pic>
        <p:nvPicPr>
          <p:cNvPr id="1932164394" name=""/>
          <p:cNvPicPr>
            <a:picLocks noChangeAspect="1"/>
          </p:cNvPicPr>
          <p:nvPr/>
        </p:nvPicPr>
        <p:blipFill>
          <a:blip r:embed="rId8"/>
          <a:srcRect l="-33020" t="0" r="33020" b="0"/>
          <a:stretch/>
        </p:blipFill>
        <p:spPr bwMode="auto">
          <a:xfrm flipH="0" flipV="0">
            <a:off x="-2321252" y="1404687"/>
            <a:ext cx="10204035" cy="4699971"/>
          </a:xfrm>
          <a:prstGeom prst="rect">
            <a:avLst/>
          </a:prstGeom>
        </p:spPr>
      </p:pic>
      <p:sp>
        <p:nvSpPr>
          <p:cNvPr id="1364167240" name=""/>
          <p:cNvSpPr/>
          <p:nvPr/>
        </p:nvSpPr>
        <p:spPr bwMode="auto">
          <a:xfrm rot="0" flipH="0" flipV="0">
            <a:off x="2704110" y="1956474"/>
            <a:ext cx="1059482" cy="813025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5437725" name="Content Placeholder 3"/>
          <p:cNvSpPr>
            <a:spLocks noGrp="1"/>
          </p:cNvSpPr>
          <p:nvPr>
            <p:ph sz="quarter" idx="16"/>
          </p:nvPr>
        </p:nvSpPr>
        <p:spPr bwMode="auto">
          <a:xfrm>
            <a:off x="4211959" y="1772815"/>
            <a:ext cx="3816423" cy="475252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>
              <a:defRPr/>
            </a:pPr>
            <a:r>
              <a:rPr/>
              <a:t>Compatibilita</a:t>
            </a:r>
            <a:endParaRPr/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Implementazione di Modbus TCP</a:t>
            </a:r>
            <a:r>
              <a:rPr sz="1400"/>
              <a:t>-IP</a:t>
            </a:r>
            <a:endParaRPr/>
          </a:p>
          <a:p>
            <a:pPr lvl="0">
              <a:defRPr/>
            </a:pPr>
            <a:r>
              <a:rPr/>
              <a:t>Sicurezza</a:t>
            </a:r>
            <a:endParaRPr/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Sviluppo di un sistema di logging su scheda SD per analisi approfondite.</a:t>
            </a:r>
            <a:endParaRPr/>
          </a:p>
          <a:p>
            <a:pPr lvl="0">
              <a:defRPr/>
            </a:pPr>
            <a:r>
              <a:rPr/>
              <a:t>Persistenza</a:t>
            </a:r>
            <a:endParaRPr/>
          </a:p>
          <a:p>
            <a:pPr lvl="1">
              <a:defRPr/>
            </a:pPr>
            <a:r>
              <a:rPr sz="1400"/>
              <a:t>Salvare preferenze su scheda SD.</a:t>
            </a:r>
            <a:endParaRPr sz="1400"/>
          </a:p>
          <a:p>
            <a:pPr lvl="0"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Scalabilità avanzata</a:t>
            </a:r>
            <a:endParaRPr/>
          </a:p>
          <a:p>
            <a:pPr lvl="1">
              <a:defRPr/>
            </a:pPr>
            <a:r>
              <a:rPr sz="1400"/>
              <a:t>Implementare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architettura distribuita</a:t>
            </a:r>
            <a:endParaRPr sz="1400"/>
          </a:p>
          <a:p>
            <a:pPr lvl="0">
              <a:defRPr/>
            </a:pPr>
            <a:endParaRPr sz="1400"/>
          </a:p>
        </p:txBody>
      </p:sp>
      <p:sp>
        <p:nvSpPr>
          <p:cNvPr id="1680908214" name="Content Placeholder 3"/>
          <p:cNvSpPr>
            <a:spLocks noGrp="1"/>
          </p:cNvSpPr>
          <p:nvPr>
            <p:ph sz="quarter" idx="17"/>
          </p:nvPr>
        </p:nvSpPr>
        <p:spPr bwMode="auto">
          <a:xfrm>
            <a:off x="323527" y="1772815"/>
            <a:ext cx="3816423" cy="475252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>
              <a:defRPr/>
            </a:pPr>
            <a:r>
              <a:rPr/>
              <a:t>Flessibilita e autonomia</a:t>
            </a:r>
            <a:endParaRPr/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Accesso da qualsiasi dispositivo.</a:t>
            </a:r>
            <a:endParaRPr/>
          </a:p>
          <a:p>
            <a:pPr lvl="0">
              <a:defRPr/>
            </a:pPr>
            <a:r>
              <a:rPr/>
              <a:t>Sicurezza</a:t>
            </a:r>
            <a:endParaRPr/>
          </a:p>
          <a:p>
            <a:pPr lvl="1">
              <a:defRPr/>
            </a:pPr>
            <a:r>
              <a:rPr sz="1400"/>
              <a:t>Codice robusto </a:t>
            </a:r>
            <a:endParaRPr sz="1400"/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funzionamento in locale per proteggere i dati.</a:t>
            </a:r>
            <a:endParaRPr/>
          </a:p>
          <a:p>
            <a:pPr lvl="0">
              <a:defRPr/>
            </a:pPr>
            <a:r>
              <a:rPr/>
              <a:t>Precisione</a:t>
            </a:r>
            <a:endParaRPr/>
          </a:p>
          <a:p>
            <a:pPr marL="742950" marR="0" lvl="1" indent="-28575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lang="it-IT" sz="2000" b="0" i="0" u="none" strike="noStrike" cap="none" spc="0">
                <a:solidFill>
                  <a:srgbClr val="000000"/>
                </a:solidFill>
                <a:latin typeface="Arial"/>
                <a:ea typeface="ＭＳ Ｐゴシック"/>
                <a:cs typeface="Arial"/>
              </a:defRPr>
            </a:pPr>
            <a:r>
              <a:rPr lang="it-IT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Utilizzo di un ADC esterno per misurazioni ad alta risoluzione.</a:t>
            </a:r>
            <a:endParaRPr lang="it-IT" sz="1400" b="0" i="0" u="none" strike="noStrike" cap="none" spc="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  <a:p>
            <a:pPr lvl="0"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+mn-lt"/>
                <a:ea typeface="ＭＳ Ｐゴシック"/>
                <a:cs typeface="ＭＳ Ｐゴシック"/>
              </a:rPr>
              <a:t>Affidabilita’</a:t>
            </a:r>
            <a:endParaRPr lang="it-IT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Funzionalità avanzate di monitoraggio e debug per garantire stabilità.</a:t>
            </a:r>
            <a:endParaRPr lang="it-IT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Compatibilita’</a:t>
            </a:r>
            <a:endParaRPr lang="it-IT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Integrazione con protocolli industriali</a:t>
            </a:r>
            <a:endParaRPr sz="2000"/>
          </a:p>
          <a:p>
            <a:pPr marL="457200" marR="0" lvl="1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it-IT" sz="2000" b="0" i="0" u="none" strike="noStrike" cap="none" spc="0">
                <a:solidFill>
                  <a:srgbClr val="000000"/>
                </a:solidFill>
                <a:latin typeface="Arial"/>
                <a:ea typeface="ＭＳ Ｐゴシック"/>
                <a:cs typeface="Arial"/>
              </a:defRPr>
            </a:pP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  <p:sp>
        <p:nvSpPr>
          <p:cNvPr id="1591318359" name=""/>
          <p:cNvSpPr txBox="1"/>
          <p:nvPr/>
        </p:nvSpPr>
        <p:spPr bwMode="auto">
          <a:xfrm rot="0" flipH="0" flipV="0">
            <a:off x="323527" y="1406695"/>
            <a:ext cx="381714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Recap</a:t>
            </a:r>
            <a:endParaRPr/>
          </a:p>
        </p:txBody>
      </p:sp>
      <p:sp>
        <p:nvSpPr>
          <p:cNvPr id="1053562349" name=""/>
          <p:cNvSpPr txBox="1"/>
          <p:nvPr/>
        </p:nvSpPr>
        <p:spPr bwMode="auto">
          <a:xfrm rot="0" flipH="0" flipV="0">
            <a:off x="4211959" y="1406695"/>
            <a:ext cx="382182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Lavori futuri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6160753" name="Text Placeholder 1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Grazie per l attenzione</a:t>
            </a:r>
            <a:endParaRPr/>
          </a:p>
        </p:txBody>
      </p:sp>
      <p:sp>
        <p:nvSpPr>
          <p:cNvPr id="2042502778" name="Content Placeholder 2"/>
          <p:cNvSpPr>
            <a:spLocks noGrp="1"/>
          </p:cNvSpPr>
          <p:nvPr>
            <p:ph sz="quarter" idx="17"/>
          </p:nvPr>
        </p:nvSpPr>
        <p:spPr bwMode="auto">
          <a:xfrm flipH="0" flipV="0">
            <a:off x="148641" y="4189520"/>
            <a:ext cx="2154596" cy="620604"/>
          </a:xfrm>
        </p:spPr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 sz="1600"/>
              <a:t>alessiotommasi.com</a:t>
            </a:r>
            <a:endParaRPr sz="1600"/>
          </a:p>
        </p:txBody>
      </p:sp>
      <p:pic>
        <p:nvPicPr>
          <p:cNvPr id="147777518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45177" y="2616589"/>
            <a:ext cx="1561525" cy="1416019"/>
          </a:xfrm>
          <a:prstGeom prst="rect">
            <a:avLst/>
          </a:prstGeom>
        </p:spPr>
      </p:pic>
      <p:sp>
        <p:nvSpPr>
          <p:cNvPr id="565883307" name=""/>
          <p:cNvSpPr txBox="1"/>
          <p:nvPr/>
        </p:nvSpPr>
        <p:spPr bwMode="auto">
          <a:xfrm rot="0" flipH="0" flipV="0">
            <a:off x="2500372" y="4195777"/>
            <a:ext cx="28282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AlessioTommasi-supsi</a:t>
            </a:r>
            <a:endParaRPr sz="1600"/>
          </a:p>
        </p:txBody>
      </p:sp>
      <p:pic>
        <p:nvPicPr>
          <p:cNvPr id="22190492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377295" y="2837904"/>
            <a:ext cx="1194704" cy="1194704"/>
          </a:xfrm>
          <a:prstGeom prst="rect">
            <a:avLst/>
          </a:prstGeom>
        </p:spPr>
      </p:pic>
      <p:pic>
        <p:nvPicPr>
          <p:cNvPr id="140580839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381749" y="2837904"/>
            <a:ext cx="1268081" cy="1268081"/>
          </a:xfrm>
          <a:prstGeom prst="rect">
            <a:avLst/>
          </a:prstGeom>
        </p:spPr>
      </p:pic>
      <p:sp>
        <p:nvSpPr>
          <p:cNvPr id="423586705" name=""/>
          <p:cNvSpPr txBox="1"/>
          <p:nvPr/>
        </p:nvSpPr>
        <p:spPr bwMode="auto">
          <a:xfrm rot="0" flipH="0" flipV="0">
            <a:off x="5138105" y="4252926"/>
            <a:ext cx="35796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alessio.tommasi@student.supsi.ch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934643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5463712" y="2776704"/>
            <a:ext cx="3670127" cy="2569089"/>
          </a:xfrm>
          <a:prstGeom prst="rect">
            <a:avLst/>
          </a:prstGeom>
        </p:spPr>
      </p:pic>
      <p:sp>
        <p:nvSpPr>
          <p:cNvPr id="1162393064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51744116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763464" y="2969153"/>
            <a:ext cx="3286400" cy="1092096"/>
          </a:xfrm>
          <a:prstGeom prst="rect">
            <a:avLst/>
          </a:prstGeom>
        </p:spPr>
      </p:pic>
      <p:pic>
        <p:nvPicPr>
          <p:cNvPr id="81861569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-4582674" y="143821"/>
            <a:ext cx="2661810" cy="1715388"/>
          </a:xfrm>
          <a:prstGeom prst="rect">
            <a:avLst/>
          </a:prstGeom>
        </p:spPr>
      </p:pic>
      <p:pic>
        <p:nvPicPr>
          <p:cNvPr id="121494393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982389" y="843296"/>
            <a:ext cx="2279192" cy="1582085"/>
          </a:xfrm>
          <a:prstGeom prst="rect">
            <a:avLst/>
          </a:prstGeom>
        </p:spPr>
      </p:pic>
      <p:pic>
        <p:nvPicPr>
          <p:cNvPr id="503257475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2204379" y="1162871"/>
            <a:ext cx="2402016" cy="1643742"/>
          </a:xfrm>
          <a:prstGeom prst="rect">
            <a:avLst/>
          </a:prstGeom>
        </p:spPr>
      </p:pic>
      <p:pic>
        <p:nvPicPr>
          <p:cNvPr id="411775133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-302334" y="584192"/>
            <a:ext cx="2506714" cy="1763983"/>
          </a:xfrm>
          <a:prstGeom prst="rect">
            <a:avLst/>
          </a:prstGeom>
        </p:spPr>
      </p:pic>
      <p:pic>
        <p:nvPicPr>
          <p:cNvPr id="187830144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1793584" y="3571392"/>
            <a:ext cx="3801037" cy="2590223"/>
          </a:xfrm>
          <a:prstGeom prst="rect">
            <a:avLst/>
          </a:prstGeom>
        </p:spPr>
      </p:pic>
      <p:pic>
        <p:nvPicPr>
          <p:cNvPr id="74007930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06396" y="1634338"/>
            <a:ext cx="2286079" cy="1600255"/>
          </a:xfrm>
          <a:prstGeom prst="rect">
            <a:avLst/>
          </a:prstGeom>
        </p:spPr>
      </p:pic>
      <p:pic>
        <p:nvPicPr>
          <p:cNvPr id="1710769956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6892475" y="2142369"/>
            <a:ext cx="2367620" cy="1613418"/>
          </a:xfrm>
          <a:prstGeom prst="rect">
            <a:avLst/>
          </a:prstGeom>
        </p:spPr>
      </p:pic>
      <p:pic>
        <p:nvPicPr>
          <p:cNvPr id="11949573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002940" y="4454977"/>
            <a:ext cx="3775278" cy="2432957"/>
          </a:xfrm>
          <a:prstGeom prst="rect">
            <a:avLst/>
          </a:prstGeom>
        </p:spPr>
      </p:pic>
      <p:pic>
        <p:nvPicPr>
          <p:cNvPr id="71172742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778218" y="5345794"/>
            <a:ext cx="3376869" cy="2344029"/>
          </a:xfrm>
          <a:prstGeom prst="rect">
            <a:avLst/>
          </a:prstGeom>
        </p:spPr>
      </p:pic>
      <p:sp>
        <p:nvSpPr>
          <p:cNvPr id="1220610414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675369" y="672912"/>
            <a:ext cx="1479718" cy="424990"/>
          </a:xfrm>
        </p:spPr>
        <p:txBody>
          <a:bodyPr/>
          <a:lstStyle/>
          <a:p>
            <a:pPr>
              <a:defRPr/>
            </a:pPr>
            <a:r>
              <a:rPr/>
              <a:t>Prodotti</a:t>
            </a:r>
            <a:endParaRPr/>
          </a:p>
        </p:txBody>
      </p:sp>
      <p:pic>
        <p:nvPicPr>
          <p:cNvPr id="1520023947" name="Picture 679748627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rot="0" flipH="0" flipV="0">
            <a:off x="9739883" y="2628412"/>
            <a:ext cx="2139694" cy="2139694"/>
          </a:xfrm>
          <a:prstGeom prst="rect">
            <a:avLst/>
          </a:prstGeom>
        </p:spPr>
      </p:pic>
      <p:sp>
        <p:nvSpPr>
          <p:cNvPr id="154745643" name=""/>
          <p:cNvSpPr txBox="1"/>
          <p:nvPr/>
        </p:nvSpPr>
        <p:spPr bwMode="auto">
          <a:xfrm rot="0" flipH="0" flipV="0">
            <a:off x="3541562" y="3246120"/>
            <a:ext cx="206087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----------1-------------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701320" name="Text Placeholder 1"/>
          <p:cNvSpPr>
            <a:spLocks noGrp="1"/>
          </p:cNvSpPr>
          <p:nvPr>
            <p:ph type="body" sz="quarter" idx="14"/>
          </p:nvPr>
        </p:nvSpPr>
        <p:spPr bwMode="auto">
          <a:xfrm>
            <a:off x="323527" y="908719"/>
            <a:ext cx="7848871" cy="424991"/>
          </a:xfrm>
        </p:spPr>
        <p:txBody>
          <a:bodyPr/>
          <a:lstStyle/>
          <a:p>
            <a:pPr>
              <a:defRPr/>
            </a:pPr>
            <a:r>
              <a:rPr/>
              <a:t>Tecnologie Utilizzate</a:t>
            </a:r>
            <a:endParaRPr/>
          </a:p>
        </p:txBody>
      </p:sp>
      <p:pic>
        <p:nvPicPr>
          <p:cNvPr id="9771618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28230" y="2135241"/>
            <a:ext cx="2235641" cy="715276"/>
          </a:xfrm>
          <a:prstGeom prst="rect">
            <a:avLst/>
          </a:prstGeom>
        </p:spPr>
      </p:pic>
      <p:pic>
        <p:nvPicPr>
          <p:cNvPr id="83187011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254373" y="1516673"/>
            <a:ext cx="1735021" cy="1952411"/>
          </a:xfrm>
          <a:prstGeom prst="rect">
            <a:avLst/>
          </a:prstGeom>
        </p:spPr>
      </p:pic>
      <p:pic>
        <p:nvPicPr>
          <p:cNvPr id="178447724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392648" y="1733870"/>
            <a:ext cx="2779749" cy="1518018"/>
          </a:xfrm>
          <a:prstGeom prst="rect">
            <a:avLst/>
          </a:prstGeom>
        </p:spPr>
      </p:pic>
      <p:pic>
        <p:nvPicPr>
          <p:cNvPr id="737283161" name=""/>
          <p:cNvPicPr>
            <a:picLocks noChangeAspect="1"/>
          </p:cNvPicPr>
          <p:nvPr/>
        </p:nvPicPr>
        <p:blipFill>
          <a:blip r:embed="rId6"/>
          <a:srcRect l="34540" t="0" r="36687" b="0"/>
          <a:stretch/>
        </p:blipFill>
        <p:spPr bwMode="auto">
          <a:xfrm flipH="0" flipV="0">
            <a:off x="1131480" y="2778123"/>
            <a:ext cx="1997516" cy="3471246"/>
          </a:xfrm>
          <a:prstGeom prst="rect">
            <a:avLst/>
          </a:prstGeom>
        </p:spPr>
      </p:pic>
      <p:pic>
        <p:nvPicPr>
          <p:cNvPr id="1762469409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5179149" y="3775806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1860424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4723950" y="1369094"/>
            <a:ext cx="3670127" cy="2569089"/>
          </a:xfrm>
          <a:prstGeom prst="rect">
            <a:avLst/>
          </a:prstGeom>
        </p:spPr>
      </p:pic>
      <p:sp>
        <p:nvSpPr>
          <p:cNvPr id="36453206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54255250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3047365"/>
            <a:ext cx="1237932" cy="411374"/>
          </a:xfrm>
          <a:prstGeom prst="rect">
            <a:avLst/>
          </a:prstGeom>
        </p:spPr>
      </p:pic>
      <p:pic>
        <p:nvPicPr>
          <p:cNvPr id="213673565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-13842912" y="-1263789"/>
            <a:ext cx="2661810" cy="1715388"/>
          </a:xfrm>
          <a:prstGeom prst="rect">
            <a:avLst/>
          </a:prstGeom>
        </p:spPr>
      </p:pic>
      <p:pic>
        <p:nvPicPr>
          <p:cNvPr id="144175625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1242627" y="-564314"/>
            <a:ext cx="2279192" cy="1582085"/>
          </a:xfrm>
          <a:prstGeom prst="rect">
            <a:avLst/>
          </a:prstGeom>
        </p:spPr>
      </p:pic>
      <p:pic>
        <p:nvPicPr>
          <p:cNvPr id="1434697268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-7055858" y="-244739"/>
            <a:ext cx="2402016" cy="1643742"/>
          </a:xfrm>
          <a:prstGeom prst="rect">
            <a:avLst/>
          </a:prstGeom>
        </p:spPr>
      </p:pic>
      <p:pic>
        <p:nvPicPr>
          <p:cNvPr id="119447569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-9562572" y="-823416"/>
            <a:ext cx="2506714" cy="1763983"/>
          </a:xfrm>
          <a:prstGeom prst="rect">
            <a:avLst/>
          </a:prstGeom>
        </p:spPr>
      </p:pic>
      <p:pic>
        <p:nvPicPr>
          <p:cNvPr id="1046104394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11053821" y="2163782"/>
            <a:ext cx="3801037" cy="2590223"/>
          </a:xfrm>
          <a:prstGeom prst="rect">
            <a:avLst/>
          </a:prstGeom>
        </p:spPr>
      </p:pic>
      <p:pic>
        <p:nvPicPr>
          <p:cNvPr id="11126351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4653840" y="226728"/>
            <a:ext cx="2286079" cy="1600255"/>
          </a:xfrm>
          <a:prstGeom prst="rect">
            <a:avLst/>
          </a:prstGeom>
        </p:spPr>
      </p:pic>
      <p:pic>
        <p:nvPicPr>
          <p:cNvPr id="1634230763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2367761" y="734758"/>
            <a:ext cx="2367620" cy="1613418"/>
          </a:xfrm>
          <a:prstGeom prst="rect">
            <a:avLst/>
          </a:prstGeom>
        </p:spPr>
      </p:pic>
      <p:pic>
        <p:nvPicPr>
          <p:cNvPr id="157287779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-7257296" y="3047365"/>
            <a:ext cx="3775278" cy="2432957"/>
          </a:xfrm>
          <a:prstGeom prst="rect">
            <a:avLst/>
          </a:prstGeom>
        </p:spPr>
      </p:pic>
      <p:pic>
        <p:nvPicPr>
          <p:cNvPr id="154153983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3482018" y="3938184"/>
            <a:ext cx="3376869" cy="2344029"/>
          </a:xfrm>
          <a:prstGeom prst="rect">
            <a:avLst/>
          </a:prstGeom>
        </p:spPr>
      </p:pic>
      <p:sp>
        <p:nvSpPr>
          <p:cNvPr id="1569107472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376549" y="672912"/>
            <a:ext cx="1778537" cy="424990"/>
          </a:xfrm>
        </p:spPr>
        <p:txBody>
          <a:bodyPr/>
          <a:lstStyle/>
          <a:p>
            <a:pPr>
              <a:defRPr/>
            </a:pPr>
            <a:r>
              <a:rPr/>
              <a:t>Obbiettivi</a:t>
            </a:r>
            <a:endParaRPr/>
          </a:p>
        </p:txBody>
      </p:sp>
      <p:pic>
        <p:nvPicPr>
          <p:cNvPr id="1220562402" name="Picture 679748627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rot="0" flipH="0" flipV="0">
            <a:off x="2862577" y="1978889"/>
            <a:ext cx="2577324" cy="2577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1498455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41770577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1164963182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786000" y="672912"/>
            <a:ext cx="275008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/>
          </a:p>
        </p:txBody>
      </p:sp>
      <p:pic>
        <p:nvPicPr>
          <p:cNvPr id="1559445601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2862577" y="1978889"/>
            <a:ext cx="2577324" cy="2577324"/>
          </a:xfrm>
          <a:prstGeom prst="rect">
            <a:avLst/>
          </a:prstGeom>
        </p:spPr>
      </p:pic>
      <p:pic>
        <p:nvPicPr>
          <p:cNvPr id="206271066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479113" y="672912"/>
            <a:ext cx="1762636" cy="1386421"/>
          </a:xfrm>
          <a:prstGeom prst="rect">
            <a:avLst/>
          </a:prstGeom>
        </p:spPr>
      </p:pic>
      <p:sp>
        <p:nvSpPr>
          <p:cNvPr id="1594607499" name=""/>
          <p:cNvSpPr txBox="1"/>
          <p:nvPr/>
        </p:nvSpPr>
        <p:spPr bwMode="auto">
          <a:xfrm rot="0" flipH="0" flipV="0">
            <a:off x="3479112" y="1876452"/>
            <a:ext cx="168221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Compatibilità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7447085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21429750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pic>
        <p:nvPicPr>
          <p:cNvPr id="1828229880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-19771" y="2982952"/>
            <a:ext cx="1064497" cy="1064497"/>
          </a:xfrm>
          <a:prstGeom prst="rect">
            <a:avLst/>
          </a:prstGeom>
        </p:spPr>
      </p:pic>
      <p:pic>
        <p:nvPicPr>
          <p:cNvPr id="139064281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108257" y="2765682"/>
            <a:ext cx="1762636" cy="1386421"/>
          </a:xfrm>
          <a:prstGeom prst="rect">
            <a:avLst/>
          </a:prstGeom>
        </p:spPr>
      </p:pic>
      <p:pic>
        <p:nvPicPr>
          <p:cNvPr id="101333918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45331" y="1369094"/>
            <a:ext cx="888489" cy="888489"/>
          </a:xfrm>
          <a:prstGeom prst="rect">
            <a:avLst/>
          </a:prstGeom>
        </p:spPr>
      </p:pic>
      <p:sp>
        <p:nvSpPr>
          <p:cNvPr id="2037116750" name="Text Placeholder 1"/>
          <p:cNvSpPr>
            <a:spLocks noGrp="1"/>
          </p:cNvSpPr>
          <p:nvPr/>
        </p:nvSpPr>
        <p:spPr bwMode="auto">
          <a:xfrm flipH="0" flipV="0">
            <a:off x="6786000" y="672912"/>
            <a:ext cx="2750087" cy="424990"/>
          </a:xfr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  <a:lvl2pPr marL="742950" indent="-28575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2pPr>
            <a:lvl3pPr marL="11430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3pPr>
            <a:lvl4pPr marL="16002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4pPr>
            <a:lvl5pPr marL="20574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5pPr>
            <a:lvl6pPr marL="2514599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 sz="2700"/>
          </a:p>
          <a:p>
            <a:pPr>
              <a:defRPr/>
            </a:pPr>
            <a:endParaRPr/>
          </a:p>
        </p:txBody>
      </p:sp>
      <p:sp>
        <p:nvSpPr>
          <p:cNvPr id="555792958" name=""/>
          <p:cNvSpPr txBox="1"/>
          <p:nvPr/>
        </p:nvSpPr>
        <p:spPr bwMode="auto">
          <a:xfrm rot="0" flipH="0" flipV="0">
            <a:off x="3174222" y="4047448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220862532" name=""/>
          <p:cNvSpPr txBox="1"/>
          <p:nvPr/>
        </p:nvSpPr>
        <p:spPr bwMode="auto">
          <a:xfrm rot="0" flipH="0" flipV="0">
            <a:off x="3174222" y="2257582"/>
            <a:ext cx="163538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Connessioni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3855668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8145133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pic>
        <p:nvPicPr>
          <p:cNvPr id="1274146203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-19771" y="2982952"/>
            <a:ext cx="1064497" cy="1064497"/>
          </a:xfrm>
          <a:prstGeom prst="rect">
            <a:avLst/>
          </a:prstGeom>
        </p:spPr>
      </p:pic>
      <p:pic>
        <p:nvPicPr>
          <p:cNvPr id="27489946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108257" y="2765682"/>
            <a:ext cx="1762636" cy="1386421"/>
          </a:xfrm>
          <a:prstGeom prst="rect">
            <a:avLst/>
          </a:prstGeom>
        </p:spPr>
      </p:pic>
      <p:pic>
        <p:nvPicPr>
          <p:cNvPr id="133635524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45331" y="1369094"/>
            <a:ext cx="888489" cy="888489"/>
          </a:xfrm>
          <a:prstGeom prst="rect">
            <a:avLst/>
          </a:prstGeom>
        </p:spPr>
      </p:pic>
      <p:pic>
        <p:nvPicPr>
          <p:cNvPr id="1808092810" name=""/>
          <p:cNvPicPr>
            <a:picLocks noChangeAspect="1"/>
          </p:cNvPicPr>
          <p:nvPr/>
        </p:nvPicPr>
        <p:blipFill>
          <a:blip r:embed="rId7"/>
          <a:srcRect l="0" t="-20444" r="0" b="20444"/>
          <a:stretch/>
        </p:blipFill>
        <p:spPr bwMode="auto">
          <a:xfrm>
            <a:off x="5562599" y="1285875"/>
            <a:ext cx="2143125" cy="2143125"/>
          </a:xfrm>
          <a:prstGeom prst="rect">
            <a:avLst/>
          </a:prstGeom>
        </p:spPr>
      </p:pic>
      <p:sp>
        <p:nvSpPr>
          <p:cNvPr id="1071130424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786000" y="672912"/>
            <a:ext cx="275008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 sz="2700"/>
          </a:p>
          <a:p>
            <a:pPr>
              <a:defRPr/>
            </a:pPr>
            <a:endParaRPr/>
          </a:p>
        </p:txBody>
      </p:sp>
      <p:sp>
        <p:nvSpPr>
          <p:cNvPr id="1666082429" name=""/>
          <p:cNvSpPr txBox="1"/>
          <p:nvPr/>
        </p:nvSpPr>
        <p:spPr bwMode="auto">
          <a:xfrm rot="0" flipH="0" flipV="0">
            <a:off x="3174222" y="2257582"/>
            <a:ext cx="163574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Connessioni</a:t>
            </a:r>
            <a:endParaRPr/>
          </a:p>
        </p:txBody>
      </p:sp>
      <p:sp>
        <p:nvSpPr>
          <p:cNvPr id="829301805" name=""/>
          <p:cNvSpPr txBox="1"/>
          <p:nvPr/>
        </p:nvSpPr>
        <p:spPr bwMode="auto">
          <a:xfrm rot="0" flipH="0" flipV="0">
            <a:off x="5968127" y="3429000"/>
            <a:ext cx="16497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Servizi Web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5063227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5595492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pic>
        <p:nvPicPr>
          <p:cNvPr id="422607063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-19771" y="2982952"/>
            <a:ext cx="1064497" cy="1064497"/>
          </a:xfrm>
          <a:prstGeom prst="rect">
            <a:avLst/>
          </a:prstGeom>
        </p:spPr>
      </p:pic>
      <p:pic>
        <p:nvPicPr>
          <p:cNvPr id="34893342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108257" y="2765682"/>
            <a:ext cx="1762636" cy="1386421"/>
          </a:xfrm>
          <a:prstGeom prst="rect">
            <a:avLst/>
          </a:prstGeom>
        </p:spPr>
      </p:pic>
      <p:pic>
        <p:nvPicPr>
          <p:cNvPr id="71077904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45331" y="1369094"/>
            <a:ext cx="888489" cy="888489"/>
          </a:xfrm>
          <a:prstGeom prst="rect">
            <a:avLst/>
          </a:prstGeom>
        </p:spPr>
      </p:pic>
      <p:pic>
        <p:nvPicPr>
          <p:cNvPr id="1827568967" name=""/>
          <p:cNvPicPr>
            <a:picLocks noChangeAspect="1"/>
          </p:cNvPicPr>
          <p:nvPr/>
        </p:nvPicPr>
        <p:blipFill>
          <a:blip r:embed="rId7"/>
          <a:srcRect l="0" t="-20444" r="0" b="20444"/>
          <a:stretch/>
        </p:blipFill>
        <p:spPr bwMode="auto">
          <a:xfrm>
            <a:off x="5562599" y="1285875"/>
            <a:ext cx="2143125" cy="2143125"/>
          </a:xfrm>
          <a:prstGeom prst="rect">
            <a:avLst/>
          </a:prstGeom>
        </p:spPr>
      </p:pic>
      <p:pic>
        <p:nvPicPr>
          <p:cNvPr id="2116042461" name=""/>
          <p:cNvPicPr>
            <a:picLocks noChangeAspect="1"/>
          </p:cNvPicPr>
          <p:nvPr/>
        </p:nvPicPr>
        <p:blipFill>
          <a:blip r:embed="rId8"/>
          <a:srcRect l="8007" t="16111" r="5962" b="19444"/>
          <a:stretch/>
        </p:blipFill>
        <p:spPr bwMode="auto">
          <a:xfrm flipH="0" flipV="0">
            <a:off x="5200940" y="4152104"/>
            <a:ext cx="2866444" cy="1610443"/>
          </a:xfrm>
          <a:prstGeom prst="rect">
            <a:avLst/>
          </a:prstGeom>
        </p:spPr>
      </p:pic>
      <p:sp>
        <p:nvSpPr>
          <p:cNvPr id="126527425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786000" y="672912"/>
            <a:ext cx="275008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 sz="2700"/>
          </a:p>
          <a:p>
            <a:pPr>
              <a:defRPr/>
            </a:pPr>
            <a:endParaRPr/>
          </a:p>
        </p:txBody>
      </p:sp>
      <p:sp>
        <p:nvSpPr>
          <p:cNvPr id="755570060" name=""/>
          <p:cNvSpPr txBox="1"/>
          <p:nvPr/>
        </p:nvSpPr>
        <p:spPr bwMode="auto">
          <a:xfrm rot="0" flipH="0" flipV="0">
            <a:off x="3174222" y="3969222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  <p:sp>
        <p:nvSpPr>
          <p:cNvPr id="2088696541" name=""/>
          <p:cNvSpPr txBox="1"/>
          <p:nvPr/>
        </p:nvSpPr>
        <p:spPr bwMode="auto">
          <a:xfrm rot="0" flipH="0" flipV="0">
            <a:off x="3174222" y="2257582"/>
            <a:ext cx="163610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Connessioni</a:t>
            </a:r>
            <a:endParaRPr/>
          </a:p>
        </p:txBody>
      </p:sp>
      <p:sp>
        <p:nvSpPr>
          <p:cNvPr id="647394794" name=""/>
          <p:cNvSpPr txBox="1"/>
          <p:nvPr/>
        </p:nvSpPr>
        <p:spPr bwMode="auto">
          <a:xfrm rot="0" flipH="0" flipV="0">
            <a:off x="5968127" y="3332142"/>
            <a:ext cx="165014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Servizi Web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5619382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8063224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1766198548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376549" y="672912"/>
            <a:ext cx="1778537" cy="424990"/>
          </a:xfrm>
        </p:spPr>
        <p:txBody>
          <a:bodyPr/>
          <a:lstStyle/>
          <a:p>
            <a:pPr>
              <a:defRPr/>
            </a:pPr>
            <a:r>
              <a:rPr/>
              <a:t>Obbiettivi</a:t>
            </a:r>
            <a:endParaRPr/>
          </a:p>
        </p:txBody>
      </p:sp>
      <p:pic>
        <p:nvPicPr>
          <p:cNvPr id="1942196417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2767915" y="2293541"/>
            <a:ext cx="2443321" cy="2443321"/>
          </a:xfrm>
          <a:prstGeom prst="rect">
            <a:avLst/>
          </a:prstGeom>
        </p:spPr>
      </p:pic>
      <p:pic>
        <p:nvPicPr>
          <p:cNvPr id="128422752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670127" y="1285875"/>
            <a:ext cx="1149317" cy="904008"/>
          </a:xfrm>
          <a:prstGeom prst="rect">
            <a:avLst/>
          </a:prstGeom>
        </p:spPr>
      </p:pic>
      <p:pic>
        <p:nvPicPr>
          <p:cNvPr id="25412906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0003281" y="1369094"/>
            <a:ext cx="888489" cy="888489"/>
          </a:xfrm>
          <a:prstGeom prst="rect">
            <a:avLst/>
          </a:prstGeom>
        </p:spPr>
      </p:pic>
      <p:pic>
        <p:nvPicPr>
          <p:cNvPr id="759794535" name=""/>
          <p:cNvPicPr>
            <a:picLocks noChangeAspect="1"/>
          </p:cNvPicPr>
          <p:nvPr/>
        </p:nvPicPr>
        <p:blipFill>
          <a:blip r:embed="rId7"/>
          <a:srcRect l="0" t="-20444" r="0" b="20444"/>
          <a:stretch/>
        </p:blipFill>
        <p:spPr bwMode="auto">
          <a:xfrm>
            <a:off x="12020549" y="1285875"/>
            <a:ext cx="2143125" cy="2143125"/>
          </a:xfrm>
          <a:prstGeom prst="rect">
            <a:avLst/>
          </a:prstGeom>
        </p:spPr>
      </p:pic>
      <p:pic>
        <p:nvPicPr>
          <p:cNvPr id="1961283800" name=""/>
          <p:cNvPicPr>
            <a:picLocks noChangeAspect="1"/>
          </p:cNvPicPr>
          <p:nvPr/>
        </p:nvPicPr>
        <p:blipFill>
          <a:blip r:embed="rId8"/>
          <a:srcRect l="8007" t="16111" r="5962" b="19444"/>
          <a:stretch/>
        </p:blipFill>
        <p:spPr bwMode="auto">
          <a:xfrm flipH="0" flipV="0">
            <a:off x="11658890" y="4152104"/>
            <a:ext cx="2866444" cy="1610443"/>
          </a:xfrm>
          <a:prstGeom prst="rect">
            <a:avLst/>
          </a:prstGeom>
        </p:spPr>
      </p:pic>
      <p:sp>
        <p:nvSpPr>
          <p:cNvPr id="2099494138" name=""/>
          <p:cNvSpPr txBox="1"/>
          <p:nvPr/>
        </p:nvSpPr>
        <p:spPr bwMode="auto">
          <a:xfrm rot="0" flipH="0" flipV="0">
            <a:off x="3429433" y="2110660"/>
            <a:ext cx="1630704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Compatibilità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0</TotalTime>
  <Words>0</Words>
  <Application>ONLYOFFICE/9.0.3.29</Application>
  <PresentationFormat>On-screen Show (4:3)</PresentationFormat>
  <Paragraphs>0</Paragraphs>
  <Slides>30</Slides>
  <Notes>30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Manager/>
  <Company>SUPSI-DTI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MSE Project Presentatioin</dc:title>
  <dc:subject/>
  <dc:creator>R. Monleone</dc:creator>
  <cp:keywords/>
  <dc:description/>
  <cp:lastModifiedBy/>
  <cp:revision>157</cp:revision>
  <dcterms:created xsi:type="dcterms:W3CDTF">2012-06-06T06:29:02Z</dcterms:created>
  <dcterms:modified xsi:type="dcterms:W3CDTF">2025-08-13T18:28:13Z</dcterms:modified>
  <cp:category/>
</cp:coreProperties>
</file>