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2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21.xml" ContentType="application/vnd.openxmlformats-officedocument.presentationml.notesSlide+xml"/>
  <Override PartName="/ppt/notesSlides/notesSlide14.xml" ContentType="application/vnd.openxmlformats-officedocument.presentationml.notes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28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docProps/core.xml" ContentType="application/vnd.openxmlformats-package.core-properties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1.xml" ContentType="application/vnd.openxmlformats-officedocument.presentationml.slide+xml"/>
  <Override PartName="/ppt/slides/slide23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15.xml" ContentType="application/vnd.openxmlformats-officedocument.presentationml.slide+xml"/>
  <Override PartName="/ppt/slides/slide29.xml" ContentType="application/vnd.openxmlformats-officedocument.presentationml.slide+xml"/>
  <Override PartName="/ppt/tableStyles.xml" ContentType="application/vnd.openxmlformats-officedocument.presentationml.tableStyles+xml"/>
  <Override PartName="/ppt/notesSlides/notesSlide4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>
  <p:sldMasterIdLst>
    <p:sldMasterId id="2147483648" r:id="rId1"/>
  </p:sldMasterIdLst>
  <p:notesMasterIdLst>
    <p:notesMasterId r:id="rId3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</p:sldIdLst>
  <p:sldSz cx="9144000" cy="6858000" type="screen4x3"/>
  <p:notesSz cx="6797675" cy="9926638"/>
  <p:defaultTextStyle>
    <a:defPPr>
      <a:defRPr lang="it-IT"/>
    </a:defPPr>
    <a:lvl1pPr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2pPr>
    <a:lvl3pPr marL="9144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3pPr>
    <a:lvl4pPr marL="13716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4pPr>
    <a:lvl5pPr marL="1828800" algn="l" rtl="0">
      <a:spcBef>
        <a:spcPts val="0"/>
      </a:spcBef>
      <a:spcAft>
        <a:spcPts val="0"/>
      </a:spcAft>
      <a:defRPr>
        <a:solidFill>
          <a:schemeClr val="tx1"/>
        </a:solidFill>
        <a:latin typeface="Arial"/>
        <a:ea typeface="ＭＳ Ｐゴシック"/>
        <a:cs typeface="ＭＳ Ｐゴシック"/>
      </a:defRPr>
    </a:lvl5pPr>
    <a:lvl6pPr marL="22860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6pPr>
    <a:lvl7pPr marL="27432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7pPr>
    <a:lvl8pPr marL="32004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8pPr>
    <a:lvl9pPr marL="3657600" algn="l" defTabSz="457200" rtl="0">
      <a:defRPr>
        <a:solidFill>
          <a:schemeClr val="tx1"/>
        </a:solidFill>
        <a:latin typeface="Arial"/>
        <a:ea typeface="ＭＳ Ｐゴシック"/>
        <a:cs typeface="ＭＳ Ｐゴシック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28" d="100"/>
          <a:sy n="128" d="100"/>
        </p:scale>
        <p:origin x="1544" y="176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notesMaster" Target="notesMasters/notesMaster1.xml"/><Relationship Id="rId34" Type="http://schemas.openxmlformats.org/officeDocument/2006/relationships/presProps" Target="presProps.xml" /><Relationship Id="rId35" Type="http://schemas.openxmlformats.org/officeDocument/2006/relationships/tableStyles" Target="tableStyles.xml" /><Relationship Id="rId36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9053055" name="Rectangle 2"/>
          <p:cNvSpPr>
            <a:spLocks noChangeArrowheads="1" noGrp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91099288" name="Rectangle 3"/>
          <p:cNvSpPr>
            <a:spLocks noChangeArrowheads="1" noGrp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696056985" name="Rectangle 4"/>
          <p:cNvSpPr>
            <a:spLocks noChangeArrowheads="1" noChangeAspect="1" noGrp="1" noRot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02423" name="Rectangle 5"/>
          <p:cNvSpPr>
            <a:spLocks noChangeArrowheads="1" noGrp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/>
          </a:bodyPr>
          <a:lstStyle/>
          <a:p>
            <a:pPr lvl="0">
              <a:defRPr/>
            </a:pPr>
            <a:r>
              <a:rPr lang="it-IT"/>
              <a:t>Click to edit Master text styles</a:t>
            </a:r>
            <a:endParaRPr/>
          </a:p>
          <a:p>
            <a:pPr lvl="1">
              <a:defRPr/>
            </a:pPr>
            <a:r>
              <a:rPr lang="it-IT"/>
              <a:t>Second level</a:t>
            </a:r>
            <a:endParaRPr/>
          </a:p>
          <a:p>
            <a:pPr lvl="2">
              <a:defRPr/>
            </a:pPr>
            <a:r>
              <a:rPr lang="it-IT"/>
              <a:t>Third level</a:t>
            </a:r>
            <a:endParaRPr/>
          </a:p>
          <a:p>
            <a:pPr lvl="3">
              <a:defRPr/>
            </a:pPr>
            <a:r>
              <a:rPr lang="it-IT"/>
              <a:t>Fourth level</a:t>
            </a:r>
            <a:endParaRPr/>
          </a:p>
          <a:p>
            <a:pPr lvl="4">
              <a:defRPr/>
            </a:pPr>
            <a:r>
              <a:rPr lang="it-IT"/>
              <a:t>Fifth level</a:t>
            </a:r>
            <a:endParaRPr/>
          </a:p>
        </p:txBody>
      </p:sp>
      <p:sp>
        <p:nvSpPr>
          <p:cNvPr id="2097277602" name="Rectangle 6"/>
          <p:cNvSpPr>
            <a:spLocks noChangeArrowheads="1" noGrp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410317009" name="Rectangle 7"/>
          <p:cNvSpPr>
            <a:spLocks noChangeArrowheads="1" noGrp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/>
          </a:bodyPr>
          <a:lstStyle>
            <a:lvl1pPr algn="r">
              <a:defRPr sz="1200"/>
            </a:lvl1pPr>
          </a:lstStyle>
          <a:p>
            <a:pPr>
              <a:defRPr/>
            </a:pPr>
            <a:fld id="{F6425F76-5FCB-3E42-9F4B-C72054CFC5AB}" type="slidenum">
              <a:rPr lang="it-IT"/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ＭＳ Ｐゴシック"/>
      </a:defRPr>
    </a:lvl1pPr>
    <a:lvl2pPr marL="4572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2pPr>
    <a:lvl3pPr marL="9144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3pPr>
    <a:lvl4pPr marL="13716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4pPr>
    <a:lvl5pPr marL="1828800" algn="l" rtl="0">
      <a:spcBef>
        <a:spcPts val="0"/>
      </a:spcBef>
      <a:spcAft>
        <a:spcPts val="0"/>
      </a:spcAft>
      <a:defRPr sz="1200">
        <a:solidFill>
          <a:schemeClr val="tx1"/>
        </a:solidFill>
        <a:latin typeface="Arial"/>
        <a:ea typeface="ＭＳ Ｐゴシック"/>
        <a:cs typeface="+mn-cs"/>
      </a:defRPr>
    </a:lvl5pPr>
    <a:lvl6pPr marL="22860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 ?>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 ?>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0940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792980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200" b="1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b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/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Oggi Ho il piacere di presentarvi ALPHA.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Un progetto di tesi creato in collaborazione con ESAM</a:t>
            </a:r>
            <a:endParaRPr/>
          </a:p>
        </p:txBody>
      </p:sp>
      <p:sp>
        <p:nvSpPr>
          <p:cNvPr id="143636767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C15665-FA93-0FC5-E879-11A903AF95A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10302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45618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9572380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AB594082-7D50-7836-8313-9D50BD3778D7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69026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5751202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/>
              <a:t>Come modbus e i2c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40038747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F916B84-4749-7ADB-14ED-CDF2D5ECE91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523961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8364964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Tale affidabilità si accompagna a un’elevata compatibilità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resa possibile dall’adozione di protocolli industriali leader del settore, </a:t>
            </a:r>
            <a:endParaRPr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Come modbus e i2c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consentono un’integrazione fluida all’interno di ecosistemi già esistenti.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 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/>
              <a:t>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78567802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713E8E99-FA4A-8397-5C5F-99B6748DC94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84814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125423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Modbus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sviluppato nel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1979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dalla società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Modicon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nasce con l’obiettivo di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e standardizzare la comunicazione tra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PLC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dispositivi periferici.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endParaRPr sz="1000"/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 basa su un’architettura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master/slave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 cui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master invia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periodicamente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richieste codificate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 ciascuno slave risponde restituendo i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dati richiesti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oppure confermando l’azione eseguita.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 un singolo dispositivo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è dunque possibile interrogare, oltre a tutti i dispositivi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ESAM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anche apparati prodotti da aziende leader nei più disparati ambiti industriali,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PLC di Siemens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sistemi di controllo remoto di ABB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di effettuare un'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lang="it-CH"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</p:txBody>
      </p:sp>
      <p:sp>
        <p:nvSpPr>
          <p:cNvPr id="13089897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7285C07-9767-EBC0-0908-B710963E29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210480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235245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 dati acquisiti da questi dispositivi possono essere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esportati in un comodo formato CSV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permettendo così un'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analisi approfondita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facilmente accessibile da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qualsiasi PC o tablet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senza necessità di software proprietari o strumenti complessi.</a:t>
            </a:r>
            <a:endParaRPr sz="1000"/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/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94978042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11BED3C-ED18-D31A-3989-BA86344F186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60217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98864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sz="1200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l’ADC interno dell’ESP32, si è scelto di integrare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 ADS1115 a 16 bit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85578662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5B59C7C-91C2-5F06-48B8-8032AE55057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1414868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319376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rimane inoltre fedele ad uno dei principi cardine di ESAM ovvero la precisione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questo motivo, anziché utilizzare il convertitore analogico digitale  interno dell’ESP32 a 12 bit, si è scelto di integrare un </a:t>
            </a: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convertitore esternoa 16 bit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dell esp a ben oltre 65k dell ADS distribuiti sull ampiezza massima del segnale.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48659659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DEE87EE-FDAC-AE25-6335-D97B48A15EB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064763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788083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Come mostrato in questo esempio pratico, un solo bit di differenza incide enormemente sulla precisione.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Nella slide, e’ mostrata la differenza tra 3 a 4 bit ovvero si passa da 8 a 16 livelli; nella realtà del nostro progetto si passa da 4096 livelli a ben oltre 65k distribuiti sull ampiezza massima del segnale</a:t>
            </a: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segnali, con un singolo ingresso disponibile per il convertitore.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/>
          </a:p>
          <a:p>
            <a:pPr>
              <a:defRPr/>
            </a:pPr>
            <a:endParaRPr/>
          </a:p>
        </p:txBody>
      </p:sp>
      <p:sp>
        <p:nvSpPr>
          <p:cNvPr id="31111905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59D8D74-D50F-C293-92CA-85C406CCFC0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325756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56187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 limitare al minimo le risorse hardware necessarie, è stato utilizzato un multiplexer con una codifica a 3 bit. 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 questa slide possiamo osservare il funzionamento generale e la relativa tabella di verità.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Che si occuperà di processarlo nel modo adeguato.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200"/>
          </a:p>
          <a:p>
            <a:pPr marL="217793" indent="-217793">
              <a:buFont typeface="Arial"/>
              <a:buChar char="–"/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-utilizzo risorse Limitate!</a:t>
            </a: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    Il tutto deve essere contenuto in microcontrolori con risorse sia in termini di memoria che consumo elettrico il piu limitato possibile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90794648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81603E8-FD26-86EA-82EE-A232957F54BA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1751646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1632471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ulteriore Sfida che si e presentata è, stata quella di aquisire un ampia varieta di segnali.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Per limitare al minimo le risorse hardware necessarie, è stato utilizzato un multiplexer con una codifica a 3 bit. 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In questa slide possiamo osservare il funzionamento generale e la relativa tabella di verità.</a:t>
            </a:r>
            <a:endParaRPr lang="it-IT" sz="11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1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Con  3 pin dell'ESP32 selezioniamo il segnale desiderato e lo connettiamo all AD.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Che si occuperà di processarlo nel modo adeguato.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sz="1200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101992198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3A636BD3-891A-FCE1-3C9A-64D5737B3ED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349580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69729469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Buongiorno a tutti,</a:t>
            </a:r>
            <a:endParaRPr sz="1000" b="0" i="1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mi chiamo Alessio e sono uno studente Master in Computer Science</a:t>
            </a: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Oggi Ho il piacere di presentarvi ALPHA.</a:t>
            </a:r>
            <a:endParaRPr sz="1000" b="0" i="1"/>
          </a:p>
          <a:p>
            <a:pPr>
              <a:defRPr/>
            </a:pPr>
            <a:r>
              <a:rPr lang="it-IT" sz="1000" b="0" i="1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Un progetto di tesi creato in collaborazione con ESAM</a:t>
            </a:r>
            <a:endParaRPr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con oltre quarant’anni di esperienza nell automazione industriale, nota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7101183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22C8DD5-4F5C-7A58-BF83-5A1C2F480D2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721552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3670612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Passiamo ora alla definizione di un punto di partenza del progetto: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29030384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E30AA56-6AA9-7CB8-0EEB-4EC1567AFD9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951113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615503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L'azienda si è occupata della progettazione e della creazione dell'hardware,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definendo gli obiettivi e stabilendo un piano di lavoro. 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/>
              <a:t>In questa slide e’ mostrato un diagramma ad alto livello dei componenti principali del progetto: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191532914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E64FB15D-3F04-4E0D-5997-95FFE4D4A9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16495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8476272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Questo mi ha permesso di concentrarmi sulla creazione di un software semplice e versatile, che implementa le migliori tecniche di progettazione apprese durante il mio percorso accademico.</a:t>
            </a: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Ho qui  illustrato i tre moduli principali: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MasterModbus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responsabile della comunicazione;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WifiManager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si occupa della connettività wireless; 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WebServer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che gestisce il protocollo HTTP.</a:t>
            </a:r>
            <a:endParaRPr lang="it-CH"/>
          </a:p>
          <a:p>
            <a:pPr>
              <a:defRPr/>
            </a:pPr>
            <a:endParaRPr/>
          </a:p>
        </p:txBody>
      </p:sp>
      <p:sp>
        <p:nvSpPr>
          <p:cNvPr id="127839387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5862809-33F8-4AC5-C180-4FBFE6638414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88790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614155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IT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Qui sono illustrati i tre moduli principali: il MasterModbus, responsabile della comunicazione; il WifiManager, che si occupa della connettività wireless; e il WebServer, che gestisce il protocollo HTTP.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lang="it-CH"/>
              <a:t>SystemState e’ la classe che si occupa di mantenere uno stato consistente dei dati.</a:t>
            </a: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/>
          </a:p>
        </p:txBody>
      </p:sp>
      <p:sp>
        <p:nvSpPr>
          <p:cNvPr id="1135246890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E88DCDD-3D56-8013-28E3-8C9AEF881F7E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596139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048606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289449322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EACCE10-B943-3210-C752-72530903B40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6997311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7568210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406424136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1B4501-1674-D6F9-6F44-0856F107B8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53243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471383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/>
          </a:p>
          <a:p>
            <a:pPr>
              <a:defRPr/>
            </a:pPr>
            <a:r>
              <a:rPr lang="it-CH" sz="8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SystemState e’ la classe che si occupa di mantenere uno stato consistente dei dati</a:t>
            </a:r>
            <a:endParaRPr lang="it-IT" sz="1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garantire un'interfaccia grafica consistente e coerente, vengono utilizzati i metodi forniti  dalla classe ViewGeneric in ogni singola pagina web. </a:t>
            </a: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endParaRPr lang="it-IT" sz="12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Tenendo in considerazione le limitate risorse del microcontrollore, l'intera architettura è stata progettata con un'ottica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scalabilità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 in futuro dovesse presentarsi la necessità di aumentarne le prestazioni, il sistema può essere facilmente adattato per lavorare in modo distribuito.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Ad esempio, è possibile spostare delle funzionalita su un altro dispositivo 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implementare un controller che si occupa sia di pubblicare i propri servizi che della scoperta di quelli offerti dagli altri dispositivi sulla rete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come la pagina del pinout che mostreremo nella demo, non saranno visibili all'utente finale, ma solo a un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tecnico specializzato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nel caso in cui fosse necessario eseguire un'analisi sulla board.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9424082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6DE7AC8D-8EBD-D769-1309-E42EC175856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5380297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1190955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Inoltre, alcune funzionalità avanzate di debug, come la pagina del pinout che mostreremo nella demo, non saranno visibili all'utente finale, ma solo a un tecnico specializzato, nel caso in cui fosse necessario eseguire un'analisi sulla board.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...</a:t>
            </a:r>
            <a:endParaRPr lang="it-IT" sz="1200" b="0" i="0" u="none" strike="noStrike" cap="none" spc="0">
              <a:solidFill>
                <a:schemeClr val="tx1"/>
              </a:solidFill>
              <a:latin typeface="Arial"/>
              <a:ea typeface="ＭＳ Ｐゴシック"/>
              <a:cs typeface="ＭＳ Ｐゴシック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migliorare ulteriormente la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stabilità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e facilitare il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debug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e’ stato implementato una sezione dedicata al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monitoraggio delle risorse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ci permette di avere una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diagnostica in tempo reale delle prestazioni del dispositivo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  <p:sp>
        <p:nvSpPr>
          <p:cNvPr id="38787699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BD7453C4-D959-C271-9104-397A51460DD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9451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6582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Siamo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dunque giunti al termine di questa presentazione.</a:t>
            </a: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Desidero ringraziare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tutti i presenti per la cortese attenzione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E Per qualsiasi domanda o chiarimento, sono a vostra completa disposizione.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30927122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BE926D8-03A5-83A3-8ABE-F641ED8B6D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291096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43536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323330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330E871-4360-E67E-B0E7-820A0B296E8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017778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354061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(Un)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azienda italiana con oltre quarant’anni di esperienza nell automazione industriale, nota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lo sviluppo di soluzioni su misura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per aziende e professionisti del settore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 e sensori analogici — </a:t>
            </a:r>
            <a:r>
              <a:rPr lang="it-IT" sz="12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658911615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1525DA74-0027-F6A7-CAA8-0D79AEA0B65C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635528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856214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2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suo operato si concentra sullo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sviluppo di hardware all’avanguardia per l’acquisizione di segnali di varia natura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— come tensione, corrente e sensori analogici — </a:t>
            </a:r>
            <a:r>
              <a:rPr lang="it-IT" sz="1000" b="1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garantendo elevata precisione e affidabilità</a:t>
            </a:r>
            <a:r>
              <a:rPr lang="it-IT" sz="1000" b="0" i="1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lang="it-IT" sz="12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...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962465711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C12D950E-4E07-4290-7D30-5C6957DCF6DD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2700425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6490463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L’attenzione costante all’innovazione ha spinto l’azienda a porsi un ulteriore obiettivo: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semplificare l’interazione tra l’uomo macchina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applicando le piu moderne tecnologine  in una contesto industriale.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10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 questa esigenza ha preso forma l’idea di Alfa</a:t>
            </a:r>
            <a:r>
              <a:rPr sz="10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una soluzione pensata per migliorare l’esperienza utente senza compromessi.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è la possibilità di accedere alle sue funzionalita’ da qualsiasi dispositivo.</a:t>
            </a:r>
            <a:endParaRPr/>
          </a:p>
        </p:txBody>
      </p:sp>
      <p:sp>
        <p:nvSpPr>
          <p:cNvPr id="1506218729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89257E34-C0C0-8482-5613-875BECAAB623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2280749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65441137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Una delle caratteristiche principali di ALFA è la possibilità di accedere alle sue funzionalita’ da qualsiasi dispositivo.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 sz="12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541002423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D64EAC39-A01C-66E2-B8E6-88801C351540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904752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70587251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IT" sz="1000" b="1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Alfa è basato sul microcontrollore ESP32</a:t>
            </a: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Che grazie al modulo Wi-Fi integrato, può essere connesso a reti esistenti, oppure operare in modalità stand-alone creando una propria rete, </a:t>
            </a:r>
            <a:endParaRPr sz="10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Questa flessibilità lo rende facilmente integrabile in contesti industriali privi di infrastrutture.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</a:t>
            </a:r>
            <a:r>
              <a:rPr lang="it-CH" sz="12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pagine web a cui l’utente può colleggarsi per accedere alle funzionalità offerte dal sistema.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it-CH"/>
          </a:p>
        </p:txBody>
      </p:sp>
      <p:sp>
        <p:nvSpPr>
          <p:cNvPr id="664541354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0FD52341-7B38-5E94-50EB-F7DD31ADFB52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2105604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2873598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Una volta selezionata la modalità di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connettività desiderata</a:t>
            </a: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endParaRPr sz="10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Alfa si comporta come un web server, generando dinamicamente pagine web a cui l’utente può accedere tramite un comune browser per usufruire di tutte le funzionalità offerte dal sistema.</a:t>
            </a:r>
            <a:endParaRPr/>
          </a:p>
          <a:p>
            <a:pPr>
              <a:defRPr/>
            </a:pPr>
            <a:r>
              <a:rPr/>
              <a:t>...</a:t>
            </a:r>
            <a:endParaRPr/>
          </a:p>
          <a:p>
            <a:pPr>
              <a:defRPr/>
            </a:pPr>
            <a:endParaRPr lang="it-CH"/>
          </a:p>
          <a:p>
            <a:pPr>
              <a:defRPr/>
            </a:pPr>
            <a:endParaRPr lang="it-CH"/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È importante sottolineare che il sistema non richiede alcuna connessione a Internet per funzionare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: l’accesso all’interfaccia avviene completamente in locale, rendendo possibile l’interazione con il dispositivo anche in ambienti isolati.</a:t>
            </a:r>
            <a:endParaRPr lang="it-CH"/>
          </a:p>
          <a:p>
            <a:pPr>
              <a:defRPr/>
            </a:pPr>
            <a:endParaRPr lang="it-CH"/>
          </a:p>
        </p:txBody>
      </p:sp>
      <p:sp>
        <p:nvSpPr>
          <p:cNvPr id="881902538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493D3AD2-A880-B2C7-1579-DC3FF0573889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2810060" name="Segnaposto immagine diapositiva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0981066" name="Segnaposto note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sz="1000" b="0"/>
          </a:p>
          <a:p>
            <a:pPr>
              <a:defRPr/>
            </a:pPr>
            <a:r>
              <a:rPr lang="it-CH" sz="1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Questa caratteristica garantisce piena autonomia operativa e rappresenta il punto di partenza per uno degli aspetti fondamentali del sistema: </a:t>
            </a:r>
            <a:r>
              <a:rPr lang="it-CH" sz="1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 sicurezza.</a:t>
            </a:r>
            <a:endParaRPr lang="it-IT" sz="10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it-IT" sz="10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r>
              <a:rPr/>
              <a:t>...</a:t>
            </a:r>
            <a:endParaRPr/>
          </a:p>
          <a:p>
            <a:pPr>
              <a:defRPr/>
            </a:pPr>
            <a:r>
              <a:rPr lang="it-CH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it-CH" sz="1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L’obiettivo è quello di offrire un comportamento </a:t>
            </a:r>
            <a:r>
              <a:rPr sz="1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stand-alone, indipendente e stabile</a:t>
            </a: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, capace di resistere a eventuali interferenze esterne e di ridurre al minimo i malfunzionamenti.</a:t>
            </a:r>
            <a:endParaRPr lang="it-CH"/>
          </a:p>
        </p:txBody>
      </p:sp>
      <p:sp>
        <p:nvSpPr>
          <p:cNvPr id="2078690217" name="Segnaposto numero diapositiva 3"/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>
              <a:defRPr/>
            </a:pPr>
            <a:fld id="{9491D5E8-4233-8C9E-CDEF-D099FDA8997B}" type="slidenum">
              <a:rPr lang="it-IT"/>
              <a:t/>
            </a:fld>
            <a:endParaRPr 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Prima pagin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7399201" name="Rectangle 2"/>
          <p:cNvSpPr>
            <a:spLocks noChangeArrowheads="1" noGrp="1"/>
          </p:cNvSpPr>
          <p:nvPr>
            <p:ph type="ctrTitle" hasCustomPrompt="1"/>
          </p:nvPr>
        </p:nvSpPr>
        <p:spPr bwMode="auto">
          <a:xfrm>
            <a:off x="323850" y="1700808"/>
            <a:ext cx="7848550" cy="720079"/>
          </a:xfrm>
          <a:prstGeom prst="rect">
            <a:avLst/>
          </a:prstGeom>
        </p:spPr>
        <p:txBody>
          <a:bodyPr lIns="0" tIns="0" rIns="0" bIns="0"/>
          <a:lstStyle>
            <a:lvl1pPr algn="l">
              <a:lnSpc>
                <a:spcPct val="100000"/>
              </a:lnSpc>
              <a:defRPr sz="4000" b="1" cap="small">
                <a:solidFill>
                  <a:schemeClr val="accent6">
                    <a:lumMod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Project Title</a:t>
            </a:r>
            <a:endParaRPr/>
          </a:p>
        </p:txBody>
      </p:sp>
      <p:sp>
        <p:nvSpPr>
          <p:cNvPr id="447606795" name="Segnaposto testo 12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23528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cxnSp>
        <p:nvCxnSpPr>
          <p:cNvPr id="1248859753" name="Connettore 1 10"/>
          <p:cNvCxnSpPr/>
          <p:nvPr userDrawn="1"/>
        </p:nvCxnSpPr>
        <p:spPr bwMode="auto">
          <a:xfrm>
            <a:off x="323528" y="4012535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9965744" name="Segnaposto testo 12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23528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Student</a:t>
            </a:r>
            <a:endParaRPr/>
          </a:p>
        </p:txBody>
      </p:sp>
      <p:sp>
        <p:nvSpPr>
          <p:cNvPr id="2053391110" name="Segnaposto testo 12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23528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1400"/>
            </a:lvl1pPr>
          </a:lstStyle>
          <a:p>
            <a:pPr lvl="0">
              <a:defRPr/>
            </a:pPr>
            <a:r>
              <a:rPr lang="en-US"/>
              <a:t>Electrical Engineering</a:t>
            </a:r>
            <a:endParaRPr/>
          </a:p>
        </p:txBody>
      </p:sp>
      <p:cxnSp>
        <p:nvCxnSpPr>
          <p:cNvPr id="442634632" name="Connettore 1 24"/>
          <p:cNvCxnSpPr/>
          <p:nvPr userDrawn="1"/>
        </p:nvCxnSpPr>
        <p:spPr bwMode="auto">
          <a:xfrm>
            <a:off x="323528" y="5066218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89413091" name="Segnaposto testo 12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323528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Profile</a:t>
            </a:r>
            <a:endParaRPr/>
          </a:p>
        </p:txBody>
      </p:sp>
      <p:sp>
        <p:nvSpPr>
          <p:cNvPr id="1920128605" name="Segnaposto testo 12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2987824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Module + code</a:t>
            </a:r>
            <a:endParaRPr/>
          </a:p>
        </p:txBody>
      </p:sp>
      <p:sp>
        <p:nvSpPr>
          <p:cNvPr id="816549081" name="Segnaposto testo 12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2987824" y="5331837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marL="4763" indent="-4763">
              <a:defRPr/>
            </a:pPr>
            <a:r>
              <a:rPr lang="en-US"/>
              <a:t>[Thesis Project </a:t>
            </a:r>
            <a:br>
              <a:rPr lang="en-US"/>
            </a:br>
            <a:r>
              <a:rPr lang="en-US"/>
              <a:t>Code... </a:t>
            </a:r>
            <a:r>
              <a:rPr lang="en-US" sz="800" i="1"/>
              <a:t>(e.g.: MP12_0001)</a:t>
            </a:r>
            <a:endParaRPr lang="en-US" i="1"/>
          </a:p>
        </p:txBody>
      </p:sp>
      <p:sp>
        <p:nvSpPr>
          <p:cNvPr id="1978481215" name="Segnaposto testo 12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2987824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Tutor</a:t>
            </a:r>
            <a:endParaRPr/>
          </a:p>
        </p:txBody>
      </p:sp>
      <p:sp>
        <p:nvSpPr>
          <p:cNvPr id="1378549350" name="Segnaposto testo 12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2987824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sp>
        <p:nvSpPr>
          <p:cNvPr id="1370766121" name="Segnaposto testo 12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323528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company (if available)</a:t>
            </a:r>
            <a:endParaRPr/>
          </a:p>
        </p:txBody>
      </p:sp>
      <p:cxnSp>
        <p:nvCxnSpPr>
          <p:cNvPr id="1866834216" name="Connettore 1 44"/>
          <p:cNvCxnSpPr/>
          <p:nvPr userDrawn="1"/>
        </p:nvCxnSpPr>
        <p:spPr bwMode="auto">
          <a:xfrm>
            <a:off x="323528" y="6115709"/>
            <a:ext cx="7848872" cy="0"/>
          </a:xfrm>
          <a:prstGeom prst="line">
            <a:avLst/>
          </a:prstGeom>
          <a:ln w="6350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1021554" name="Segnaposto testo 12"/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323528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Company</a:t>
            </a:r>
            <a:endParaRPr/>
          </a:p>
        </p:txBody>
      </p:sp>
      <p:sp>
        <p:nvSpPr>
          <p:cNvPr id="302607073" name="Segnaposto testo 12"/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5652120" y="5115813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Year</a:t>
            </a:r>
            <a:endParaRPr/>
          </a:p>
        </p:txBody>
      </p:sp>
      <p:sp>
        <p:nvSpPr>
          <p:cNvPr id="1427780294" name="Segnaposto testo 12"/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5652120" y="5331837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YYYY</a:t>
            </a:r>
            <a:endParaRPr/>
          </a:p>
        </p:txBody>
      </p:sp>
      <p:sp>
        <p:nvSpPr>
          <p:cNvPr id="1006665503" name="Segnaposto testo 12"/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5652120" y="4062130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Advisor</a:t>
            </a:r>
            <a:endParaRPr/>
          </a:p>
        </p:txBody>
      </p:sp>
      <p:sp>
        <p:nvSpPr>
          <p:cNvPr id="386965029" name="Segnaposto testo 12"/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5652120" y="4278154"/>
            <a:ext cx="2520280" cy="504056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Firstname Lastname</a:t>
            </a:r>
            <a:endParaRPr/>
          </a:p>
        </p:txBody>
      </p:sp>
      <p:pic>
        <p:nvPicPr>
          <p:cNvPr id="1119724370" name="Immagine 9" descr="Modulo_SUPSI_DTI.gif"/>
          <p:cNvPicPr>
            <a:picLocks noChangeAspect="1"/>
          </p:cNvPicPr>
          <p:nvPr userDrawn="1"/>
        </p:nvPicPr>
        <p:blipFill>
          <a:blip r:embed="rId2"/>
          <a:srcRect l="0" t="78919" r="0" b="0"/>
          <a:stretch/>
        </p:blipFill>
        <p:spPr bwMode="auto">
          <a:xfrm>
            <a:off x="341313" y="620688"/>
            <a:ext cx="4075112" cy="310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9734654" name="Segnaposto testo 12"/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2987824" y="6381328"/>
            <a:ext cx="2520280" cy="216024"/>
          </a:xfrm>
          <a:prstGeom prst="rect">
            <a:avLst/>
          </a:prstGeom>
        </p:spPr>
        <p:txBody>
          <a:bodyPr lIns="0" tIns="0" rIns="0" bIns="0"/>
          <a:lstStyle>
            <a:lvl1pPr algn="l">
              <a:buNone/>
              <a:defRPr sz="1400"/>
            </a:lvl1pPr>
          </a:lstStyle>
          <a:p>
            <a:pPr lvl="0">
              <a:defRPr/>
            </a:pPr>
            <a:r>
              <a:rPr lang="en-US"/>
              <a:t>Insert date of thesis defense</a:t>
            </a:r>
            <a:endParaRPr/>
          </a:p>
        </p:txBody>
      </p:sp>
      <p:sp>
        <p:nvSpPr>
          <p:cNvPr id="118627646" name="Segnaposto testo 12"/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2987824" y="6165304"/>
            <a:ext cx="2520280" cy="144016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800"/>
            </a:lvl1pPr>
          </a:lstStyle>
          <a:p>
            <a:pPr lvl="0">
              <a:defRPr/>
            </a:pPr>
            <a:r>
              <a:rPr lang="en-US"/>
              <a:t>Date</a:t>
            </a:r>
            <a:endParaRPr/>
          </a:p>
        </p:txBody>
      </p:sp>
      <p:sp>
        <p:nvSpPr>
          <p:cNvPr id="783753569" name="Text Placeholder 6"/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323850" y="2492375"/>
            <a:ext cx="7848600" cy="1008063"/>
          </a:xfrm>
          <a:prstGeom prst="rect">
            <a:avLst/>
          </a:prstGeom>
        </p:spPr>
        <p:txBody>
          <a:bodyPr lIns="0" tIns="0" rIns="0"/>
          <a:lstStyle>
            <a:lvl1pPr marL="7938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</a:lstStyle>
          <a:p>
            <a:pPr lvl="0">
              <a:defRPr/>
            </a:pPr>
            <a:r>
              <a:rPr lang="en-US"/>
              <a:t>Subtitle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252456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878311677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60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709007874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3816424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Titolo; testo e immagin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5807575" name="Segnaposto testo 12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23528" y="908720"/>
            <a:ext cx="7848872" cy="424992"/>
          </a:xfrm>
          <a:prstGeom prst="rect">
            <a:avLst/>
          </a:prstGeo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fr-CH"/>
              <a:t>Title</a:t>
            </a:r>
            <a:endParaRPr lang="fr-CH"/>
          </a:p>
        </p:txBody>
      </p:sp>
      <p:sp>
        <p:nvSpPr>
          <p:cNvPr id="1292104288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8" y="1772816"/>
            <a:ext cx="7848872" cy="4752528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3772927" name="Immagine 5"/>
          <p:cNvPicPr>
            <a:picLocks noChangeAspect="1"/>
          </p:cNvPicPr>
          <p:nvPr userDrawn="1"/>
        </p:nvPicPr>
        <p:blipFill>
          <a:blip r:embed="rId5"/>
          <a:stretch/>
        </p:blipFill>
        <p:spPr bwMode="auto">
          <a:xfrm>
            <a:off x="179512" y="141402"/>
            <a:ext cx="8784976" cy="825178"/>
          </a:xfrm>
          <a:prstGeom prst="rect">
            <a:avLst/>
          </a:prstGeom>
        </p:spPr>
      </p:pic>
      <p:pic>
        <p:nvPicPr>
          <p:cNvPr id="283960065" name="Immagine 21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8532440" y="4008288"/>
            <a:ext cx="271836" cy="254896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dt="1" ftr="0" hdr="0" sldNum="1"/>
  <p:txStyles>
    <p:titleStyle>
      <a:lvl1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+mj-lt"/>
          <a:ea typeface="ＭＳ Ｐゴシック"/>
          <a:cs typeface="ＭＳ Ｐゴシック"/>
        </a:defRPr>
      </a:lvl1pPr>
      <a:lvl2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2pPr>
      <a:lvl3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3pPr>
      <a:lvl4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4pPr>
      <a:lvl5pPr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5pPr>
      <a:lvl6pPr marL="4572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6pPr>
      <a:lvl7pPr marL="9144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7pPr>
      <a:lvl8pPr marL="13716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8pPr>
      <a:lvl9pPr marL="1828800" algn="ctr" defTabSz="457200" rtl="0">
        <a:spcBef>
          <a:spcPts val="0"/>
        </a:spcBef>
        <a:spcAft>
          <a:spcPts val="0"/>
        </a:spcAft>
        <a:defRPr sz="4400">
          <a:solidFill>
            <a:schemeClr val="tx1"/>
          </a:solidFill>
          <a:latin typeface="Times New Roman"/>
          <a:ea typeface="ＭＳ Ｐゴシック"/>
          <a:cs typeface="ＭＳ Ｐゴシック"/>
        </a:defRPr>
      </a:lvl9pPr>
    </p:titleStyle>
    <p:bodyStyle>
      <a:lvl1pPr marL="342900" indent="-342900" algn="l" defTabSz="457200" rtl="0">
        <a:spcBef>
          <a:spcPts val="0"/>
        </a:spcBef>
        <a:spcAft>
          <a:spcPts val="0"/>
        </a:spcAft>
        <a:buFont typeface="Arial"/>
        <a:buChar char="•"/>
        <a:defRPr sz="3200">
          <a:solidFill>
            <a:schemeClr val="tx1"/>
          </a:solidFill>
          <a:latin typeface="+mn-lt"/>
          <a:ea typeface="ＭＳ Ｐゴシック"/>
          <a:cs typeface="ＭＳ Ｐゴシック"/>
        </a:defRPr>
      </a:lvl1pPr>
      <a:lvl2pPr marL="742950" indent="-285750" algn="l" defTabSz="457200" rtl="0">
        <a:spcBef>
          <a:spcPts val="0"/>
        </a:spcBef>
        <a:spcAft>
          <a:spcPts val="0"/>
        </a:spcAft>
        <a:buFont typeface="Arial"/>
        <a:buChar char="–"/>
        <a:defRPr sz="2800">
          <a:solidFill>
            <a:schemeClr val="tx1"/>
          </a:solidFill>
          <a:latin typeface="+mn-lt"/>
          <a:ea typeface="ＭＳ Ｐゴシック"/>
          <a:cs typeface="+mn-cs"/>
        </a:defRPr>
      </a:lvl2pPr>
      <a:lvl3pPr marL="1143000" indent="-228600" algn="l" defTabSz="457200" rtl="0">
        <a:spcBef>
          <a:spcPts val="0"/>
        </a:spcBef>
        <a:spcAft>
          <a:spcPts val="0"/>
        </a:spcAft>
        <a:buFont typeface="Arial"/>
        <a:buChar char="•"/>
        <a:defRPr sz="2400">
          <a:solidFill>
            <a:schemeClr val="tx1"/>
          </a:solidFill>
          <a:latin typeface="+mn-lt"/>
          <a:ea typeface="ＭＳ Ｐゴシック"/>
          <a:cs typeface="+mn-cs"/>
        </a:defRPr>
      </a:lvl3pPr>
      <a:lvl4pPr marL="1600200" indent="-228600" algn="l" defTabSz="457200" rtl="0">
        <a:spcBef>
          <a:spcPts val="0"/>
        </a:spcBef>
        <a:spcAft>
          <a:spcPts val="0"/>
        </a:spcAft>
        <a:buFont typeface="Arial"/>
        <a:buChar char="–"/>
        <a:defRPr sz="2000">
          <a:solidFill>
            <a:schemeClr val="tx1"/>
          </a:solidFill>
          <a:latin typeface="+mn-lt"/>
          <a:ea typeface="ＭＳ Ｐゴシック"/>
          <a:cs typeface="+mn-cs"/>
        </a:defRPr>
      </a:lvl4pPr>
      <a:lvl5pPr marL="2057400" indent="-228600" algn="l" defTabSz="457200" rtl="0">
        <a:spcBef>
          <a:spcPts val="0"/>
        </a:spcBef>
        <a:spcAft>
          <a:spcPts val="0"/>
        </a:spcAft>
        <a:buFont typeface="Arial"/>
        <a:buChar char="»"/>
        <a:defRPr sz="2000">
          <a:solidFill>
            <a:schemeClr val="tx1"/>
          </a:solidFill>
          <a:latin typeface="+mn-lt"/>
          <a:ea typeface="ＭＳ Ｐゴシック"/>
          <a:cs typeface="+mn-cs"/>
        </a:defRPr>
      </a:lvl5pPr>
      <a:lvl6pPr marL="25146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20.png"/><Relationship Id="rId9" Type="http://schemas.openxmlformats.org/officeDocument/2006/relationships/image" Target="../media/image21.jp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20.png"/><Relationship Id="rId10" Type="http://schemas.openxmlformats.org/officeDocument/2006/relationships/image" Target="../media/image21.jpg"/><Relationship Id="rId11" Type="http://schemas.openxmlformats.org/officeDocument/2006/relationships/image" Target="../media/image23.png"/><Relationship Id="rId12" Type="http://schemas.openxmlformats.org/officeDocument/2006/relationships/image" Target="../media/image24.jpg"/><Relationship Id="rId13" Type="http://schemas.openxmlformats.org/officeDocument/2006/relationships/image" Target="../media/image25.jpg"/><Relationship Id="rId14" Type="http://schemas.openxmlformats.org/officeDocument/2006/relationships/image" Target="../media/image26.jpg"/><Relationship Id="rId15" Type="http://schemas.openxmlformats.org/officeDocument/2006/relationships/image" Target="../media/image27.jpg"/><Relationship Id="rId16" Type="http://schemas.openxmlformats.org/officeDocument/2006/relationships/image" Target="../media/image28.png"/><Relationship Id="rId17" Type="http://schemas.openxmlformats.org/officeDocument/2006/relationships/image" Target="../media/image29.jpg"/><Relationship Id="rId18" Type="http://schemas.openxmlformats.org/officeDocument/2006/relationships/image" Target="../media/image30.png"/><Relationship Id="rId19" Type="http://schemas.openxmlformats.org/officeDocument/2006/relationships/image" Target="../media/image31.jp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image" Target="../media/image35.png"/><Relationship Id="rId12" Type="http://schemas.openxmlformats.org/officeDocument/2006/relationships/image" Target="../media/image36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37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8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37.png"/><Relationship Id="rId7" Type="http://schemas.openxmlformats.org/officeDocument/2006/relationships/image" Target="../media/image39.png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9.png"/><Relationship Id="rId4" Type="http://schemas.openxmlformats.org/officeDocument/2006/relationships/image" Target="../media/image38.png"/><Relationship Id="rId5" Type="http://schemas.openxmlformats.org/officeDocument/2006/relationships/image" Target="../media/image5.png"/><Relationship Id="rId6" Type="http://schemas.openxmlformats.org/officeDocument/2006/relationships/image" Target="../media/image11.png"/><Relationship Id="rId7" Type="http://schemas.openxmlformats.org/officeDocument/2006/relationships/image" Target="../media/image37.png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37.png"/><Relationship Id="rId6" Type="http://schemas.openxmlformats.org/officeDocument/2006/relationships/image" Target="../media/image42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jpg"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9.png"/><Relationship Id="rId4" Type="http://schemas.openxmlformats.org/officeDocument/2006/relationships/image" Target="../media/image44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Relationship Id="rId7" Type="http://schemas.openxmlformats.org/officeDocument/2006/relationships/image" Target="../media/image5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2.png"/><Relationship Id="rId11" Type="http://schemas.openxmlformats.org/officeDocument/2006/relationships/image" Target="../media/image11.png"/><Relationship Id="rId12" Type="http://schemas.openxmlformats.org/officeDocument/2006/relationships/image" Target="../media/image13.png"/><Relationship Id="rId13" Type="http://schemas.openxmlformats.org/officeDocument/2006/relationships/image" Target="../media/image14.png"/><Relationship Id="rId14" Type="http://schemas.openxmlformats.org/officeDocument/2006/relationships/image" Target="../media/image15.png"/><Relationship Id="rId15" Type="http://schemas.openxmlformats.org/officeDocument/2006/relationships/image" Target="../media/image1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13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jp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957234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4000" b="1" i="0" u="none" strike="noStrike" cap="small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ALPHA</a:t>
            </a:r>
            <a:endParaRPr/>
          </a:p>
        </p:txBody>
      </p:sp>
      <p:sp>
        <p:nvSpPr>
          <p:cNvPr id="1179028664" name="Text Placeholder 2"/>
          <p:cNvSpPr>
            <a:spLocks noGrp="1"/>
          </p:cNvSpPr>
          <p:nvPr>
            <p:ph type="body" sz="quarter" idx="1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Alessio Tommasi</a:t>
            </a:r>
            <a:endParaRPr/>
          </a:p>
        </p:txBody>
      </p:sp>
      <p:sp>
        <p:nvSpPr>
          <p:cNvPr id="504163932" name="Text Placeholder 3"/>
          <p:cNvSpPr>
            <a:spLocks noGrp="1"/>
          </p:cNvSpPr>
          <p:nvPr>
            <p:ph type="body" sz="quarter" idx="1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4391525" name="Text Placeholder 4"/>
          <p:cNvSpPr>
            <a:spLocks noGrp="1"/>
          </p:cNvSpPr>
          <p:nvPr>
            <p:ph type="body" sz="quarter" idx="24"/>
          </p:nvPr>
        </p:nvSpPr>
        <p:spPr bwMode="auto"/>
        <p:txBody>
          <a:bodyPr/>
          <a:lstStyle/>
          <a:p>
            <a:pPr>
              <a:defRPr/>
            </a:pPr>
            <a:r>
              <a:rPr lang="fr-CH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Computer Science</a:t>
            </a:r>
            <a:endParaRPr/>
          </a:p>
        </p:txBody>
      </p:sp>
      <p:sp>
        <p:nvSpPr>
          <p:cNvPr id="856731896" name="Text Placeholder 5"/>
          <p:cNvSpPr>
            <a:spLocks noGrp="1"/>
          </p:cNvSpPr>
          <p:nvPr>
            <p:ph type="body" sz="quarter" idx="2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84818333" name="Text Placeholder 6"/>
          <p:cNvSpPr>
            <a:spLocks noGrp="1"/>
          </p:cNvSpPr>
          <p:nvPr>
            <p:ph type="body" sz="quarter" idx="26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87600333" name="Text Placeholder 7"/>
          <p:cNvSpPr>
            <a:spLocks noGrp="1"/>
          </p:cNvSpPr>
          <p:nvPr>
            <p:ph type="body" sz="quarter" idx="29"/>
          </p:nvPr>
        </p:nvSpPr>
        <p:spPr bwMode="auto"/>
        <p:txBody>
          <a:bodyPr/>
          <a:lstStyle/>
          <a:p>
            <a:pPr>
              <a:defRPr/>
            </a:pPr>
            <a:r>
              <a:rPr sz="1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C10936</a:t>
            </a:r>
            <a:endParaRPr/>
          </a:p>
        </p:txBody>
      </p:sp>
      <p:sp>
        <p:nvSpPr>
          <p:cNvPr id="1392783303" name="Text Placeholder 8"/>
          <p:cNvSpPr>
            <a:spLocks noGrp="1"/>
          </p:cNvSpPr>
          <p:nvPr>
            <p:ph type="body" sz="quarter" idx="33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52878537" name="Text Placeholder 9"/>
          <p:cNvSpPr>
            <a:spLocks noGrp="1"/>
          </p:cNvSpPr>
          <p:nvPr>
            <p:ph type="body" sz="quarter" idx="3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Mirko Gelsomini</a:t>
            </a:r>
            <a:endParaRPr/>
          </a:p>
        </p:txBody>
      </p:sp>
      <p:sp>
        <p:nvSpPr>
          <p:cNvPr id="289906847" name="Text Placeholder 10"/>
          <p:cNvSpPr>
            <a:spLocks noGrp="1"/>
          </p:cNvSpPr>
          <p:nvPr>
            <p:ph type="body" sz="quarter" idx="36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ESAM </a:t>
            </a:r>
            <a:endParaRPr/>
          </a:p>
        </p:txBody>
      </p:sp>
      <p:sp>
        <p:nvSpPr>
          <p:cNvPr id="323632912" name="Text Placeholder 11"/>
          <p:cNvSpPr>
            <a:spLocks noGrp="1"/>
          </p:cNvSpPr>
          <p:nvPr>
            <p:ph type="body" sz="quarter" idx="37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40525594" name="Text Placeholder 12"/>
          <p:cNvSpPr>
            <a:spLocks noGrp="1"/>
          </p:cNvSpPr>
          <p:nvPr>
            <p:ph type="body" sz="quarter" idx="40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8171006" name="Text Placeholder 13"/>
          <p:cNvSpPr>
            <a:spLocks noGrp="1"/>
          </p:cNvSpPr>
          <p:nvPr>
            <p:ph type="body" sz="quarter" idx="4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2025</a:t>
            </a:r>
            <a:endParaRPr/>
          </a:p>
        </p:txBody>
      </p:sp>
      <p:sp>
        <p:nvSpPr>
          <p:cNvPr id="1071391501" name="Text Placeholder 14"/>
          <p:cNvSpPr>
            <a:spLocks noGrp="1"/>
          </p:cNvSpPr>
          <p:nvPr>
            <p:ph type="body" sz="quarter" idx="42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41901479" name="Text Placeholder 15"/>
          <p:cNvSpPr>
            <a:spLocks noGrp="1"/>
          </p:cNvSpPr>
          <p:nvPr>
            <p:ph type="body" sz="quarter" idx="43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Massimo Coluzzi</a:t>
            </a:r>
            <a:endParaRPr/>
          </a:p>
        </p:txBody>
      </p:sp>
      <p:sp>
        <p:nvSpPr>
          <p:cNvPr id="315839760" name="Text Placeholder 16"/>
          <p:cNvSpPr>
            <a:spLocks noGrp="1"/>
          </p:cNvSpPr>
          <p:nvPr>
            <p:ph type="body" sz="quarter" idx="4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08/09/2025</a:t>
            </a:r>
            <a:endParaRPr/>
          </a:p>
        </p:txBody>
      </p:sp>
      <p:sp>
        <p:nvSpPr>
          <p:cNvPr id="1196441066" name="Text Placeholder 17"/>
          <p:cNvSpPr>
            <a:spLocks noGrp="1"/>
          </p:cNvSpPr>
          <p:nvPr>
            <p:ph type="body" sz="quarter" idx="45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12957535" name="Text Placeholder 18"/>
          <p:cNvSpPr>
            <a:spLocks noGrp="1"/>
          </p:cNvSpPr>
          <p:nvPr>
            <p:ph type="body" sz="quarter" idx="46"/>
          </p:nvPr>
        </p:nvSpPr>
        <p:spPr bwMode="auto"/>
        <p:txBody>
          <a:bodyPr/>
          <a:lstStyle/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Acquisizione Locale di Parametri con</a:t>
            </a:r>
            <a:endParaRPr lang="it-IT" sz="2800" b="0" i="0" u="none" strike="noStrike" cap="none" spc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it-IT" sz="2800" b="0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Hardware Avanzato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94713980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9"/>
            <a:ext cx="1757362" cy="1757362"/>
          </a:xfrm>
          <a:prstGeom prst="rect">
            <a:avLst/>
          </a:prstGeom>
        </p:spPr>
      </p:pic>
      <p:sp>
        <p:nvSpPr>
          <p:cNvPr id="1502632525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25205696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26101693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867545339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8" y="2533649"/>
            <a:ext cx="1782011" cy="1752599"/>
          </a:xfrm>
          <a:prstGeom prst="rect">
            <a:avLst/>
          </a:prstGeom>
        </p:spPr>
      </p:pic>
      <p:pic>
        <p:nvPicPr>
          <p:cNvPr id="21299193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6" y="4079261"/>
            <a:ext cx="1149317" cy="904008"/>
          </a:xfrm>
          <a:prstGeom prst="rect">
            <a:avLst/>
          </a:prstGeom>
        </p:spPr>
      </p:pic>
      <p:pic>
        <p:nvPicPr>
          <p:cNvPr id="65425791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51370" y="795603"/>
            <a:ext cx="2127519" cy="1571090"/>
          </a:xfrm>
          <a:prstGeom prst="rect">
            <a:avLst/>
          </a:prstGeom>
        </p:spPr>
      </p:pic>
      <p:sp>
        <p:nvSpPr>
          <p:cNvPr id="1929839635" name=""/>
          <p:cNvSpPr txBox="1"/>
          <p:nvPr/>
        </p:nvSpPr>
        <p:spPr bwMode="auto">
          <a:xfrm rot="0" flipH="0" flipV="0">
            <a:off x="1421622" y="4983267"/>
            <a:ext cx="1631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561427571" name=""/>
          <p:cNvSpPr txBox="1"/>
          <p:nvPr/>
        </p:nvSpPr>
        <p:spPr bwMode="auto">
          <a:xfrm rot="0" flipH="0" flipV="0">
            <a:off x="1306120" y="2868590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535088115" name=""/>
          <p:cNvSpPr txBox="1"/>
          <p:nvPr/>
        </p:nvSpPr>
        <p:spPr bwMode="auto">
          <a:xfrm rot="0" flipH="0" flipV="0">
            <a:off x="3269711" y="2093709"/>
            <a:ext cx="1979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7855560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2" cy="1757362"/>
          </a:xfrm>
          <a:prstGeom prst="rect">
            <a:avLst/>
          </a:prstGeom>
        </p:spPr>
      </p:pic>
      <p:sp>
        <p:nvSpPr>
          <p:cNvPr id="1677006283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0063615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62669069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9" y="672912"/>
            <a:ext cx="25786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494625068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90359" y="2994765"/>
            <a:ext cx="1058340" cy="1040872"/>
          </a:xfrm>
          <a:prstGeom prst="rect">
            <a:avLst/>
          </a:prstGeom>
        </p:spPr>
      </p:pic>
      <p:pic>
        <p:nvPicPr>
          <p:cNvPr id="17596706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7" cy="904008"/>
          </a:xfrm>
          <a:prstGeom prst="rect">
            <a:avLst/>
          </a:prstGeom>
        </p:spPr>
      </p:pic>
      <p:pic>
        <p:nvPicPr>
          <p:cNvPr id="1988191057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2925815" y="2912715"/>
            <a:ext cx="2127519" cy="1571090"/>
          </a:xfrm>
          <a:prstGeom prst="rect">
            <a:avLst/>
          </a:prstGeom>
        </p:spPr>
      </p:pic>
      <p:sp>
        <p:nvSpPr>
          <p:cNvPr id="892776347" name=""/>
          <p:cNvSpPr txBox="1"/>
          <p:nvPr/>
        </p:nvSpPr>
        <p:spPr bwMode="auto">
          <a:xfrm rot="0" flipH="0" flipV="0">
            <a:off x="2999743" y="4223846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7063084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530741124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98251895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5276904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33021085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213705785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361110883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587675190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61803" y="1612899"/>
            <a:ext cx="3790949" cy="1200150"/>
          </a:xfrm>
          <a:prstGeom prst="rect">
            <a:avLst/>
          </a:prstGeom>
        </p:spPr>
      </p:pic>
      <p:pic>
        <p:nvPicPr>
          <p:cNvPr id="52454436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2094098" y="2952749"/>
            <a:ext cx="5726356" cy="23336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31674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223681" y="4945672"/>
            <a:ext cx="1923318" cy="769327"/>
          </a:xfrm>
          <a:prstGeom prst="rect">
            <a:avLst/>
          </a:prstGeom>
        </p:spPr>
      </p:pic>
      <p:pic>
        <p:nvPicPr>
          <p:cNvPr id="779293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1991330" y="1488012"/>
            <a:ext cx="1757361" cy="1757361"/>
          </a:xfrm>
          <a:prstGeom prst="rect">
            <a:avLst/>
          </a:prstGeom>
        </p:spPr>
      </p:pic>
      <p:sp>
        <p:nvSpPr>
          <p:cNvPr id="1457011937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4027256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303455056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Ecosistema</a:t>
            </a:r>
            <a:endParaRPr/>
          </a:p>
        </p:txBody>
      </p:sp>
      <p:pic>
        <p:nvPicPr>
          <p:cNvPr id="1196924114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247891" y="967576"/>
            <a:ext cx="529170" cy="520436"/>
          </a:xfrm>
          <a:prstGeom prst="rect">
            <a:avLst/>
          </a:prstGeom>
        </p:spPr>
      </p:pic>
      <p:pic>
        <p:nvPicPr>
          <p:cNvPr id="208127890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687308" y="3881319"/>
            <a:ext cx="1149316" cy="904007"/>
          </a:xfrm>
          <a:prstGeom prst="rect">
            <a:avLst/>
          </a:prstGeom>
        </p:spPr>
      </p:pic>
      <p:pic>
        <p:nvPicPr>
          <p:cNvPr id="1256708061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33418" y="3070280"/>
            <a:ext cx="1204996" cy="889842"/>
          </a:xfrm>
          <a:prstGeom prst="rect">
            <a:avLst/>
          </a:prstGeom>
        </p:spPr>
      </p:pic>
      <p:pic>
        <p:nvPicPr>
          <p:cNvPr id="212619511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2676524" y="833522"/>
            <a:ext cx="3790949" cy="1200150"/>
          </a:xfrm>
          <a:prstGeom prst="rect">
            <a:avLst/>
          </a:prstGeom>
        </p:spPr>
      </p:pic>
      <p:pic>
        <p:nvPicPr>
          <p:cNvPr id="77807903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579684" y="2033671"/>
            <a:ext cx="6423191" cy="2617599"/>
          </a:xfrm>
          <a:prstGeom prst="rect">
            <a:avLst/>
          </a:prstGeom>
        </p:spPr>
      </p:pic>
      <p:pic>
        <p:nvPicPr>
          <p:cNvPr id="1024892740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142874" y="5050629"/>
            <a:ext cx="2194249" cy="346870"/>
          </a:xfrm>
          <a:prstGeom prst="rect">
            <a:avLst/>
          </a:prstGeom>
        </p:spPr>
      </p:pic>
      <p:pic>
        <p:nvPicPr>
          <p:cNvPr id="338318875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158157" y="5556249"/>
            <a:ext cx="1087277" cy="906064"/>
          </a:xfrm>
          <a:prstGeom prst="rect">
            <a:avLst/>
          </a:prstGeom>
        </p:spPr>
      </p:pic>
      <p:pic>
        <p:nvPicPr>
          <p:cNvPr id="846622125" name=""/>
          <p:cNvPicPr>
            <a:picLocks noChangeAspect="1"/>
          </p:cNvPicPr>
          <p:nvPr/>
        </p:nvPicPr>
        <p:blipFill>
          <a:blip r:embed="rId13"/>
          <a:srcRect l="0" t="31944" r="60822" b="16203"/>
          <a:stretch/>
        </p:blipFill>
        <p:spPr bwMode="auto">
          <a:xfrm flipH="0" flipV="0">
            <a:off x="1412874" y="5635624"/>
            <a:ext cx="1194124" cy="888999"/>
          </a:xfrm>
          <a:prstGeom prst="rect">
            <a:avLst/>
          </a:prstGeom>
        </p:spPr>
      </p:pic>
      <p:pic>
        <p:nvPicPr>
          <p:cNvPr id="1367027074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3173810" y="5593032"/>
            <a:ext cx="1128314" cy="1128314"/>
          </a:xfrm>
          <a:prstGeom prst="rect">
            <a:avLst/>
          </a:prstGeom>
        </p:spPr>
      </p:pic>
      <p:pic>
        <p:nvPicPr>
          <p:cNvPr id="1742544993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4302124" y="5670096"/>
            <a:ext cx="1051249" cy="1051249"/>
          </a:xfrm>
          <a:prstGeom prst="rect">
            <a:avLst/>
          </a:prstGeom>
        </p:spPr>
      </p:pic>
      <p:pic>
        <p:nvPicPr>
          <p:cNvPr id="714215148" name=""/>
          <p:cNvPicPr>
            <a:picLocks noChangeAspect="1"/>
          </p:cNvPicPr>
          <p:nvPr/>
        </p:nvPicPr>
        <p:blipFill>
          <a:blip r:embed="rId16"/>
          <a:stretch/>
        </p:blipFill>
        <p:spPr bwMode="auto">
          <a:xfrm flipH="0" flipV="0">
            <a:off x="6401765" y="4934142"/>
            <a:ext cx="1463999" cy="579842"/>
          </a:xfrm>
          <a:prstGeom prst="rect">
            <a:avLst/>
          </a:prstGeom>
        </p:spPr>
      </p:pic>
      <p:pic>
        <p:nvPicPr>
          <p:cNvPr id="1680778909" name=""/>
          <p:cNvPicPr>
            <a:picLocks noChangeAspect="1"/>
          </p:cNvPicPr>
          <p:nvPr/>
        </p:nvPicPr>
        <p:blipFill>
          <a:blip r:embed="rId17"/>
          <a:srcRect l="13690" t="19010" r="8536" b="30468"/>
          <a:stretch/>
        </p:blipFill>
        <p:spPr bwMode="auto">
          <a:xfrm flipH="0" flipV="0">
            <a:off x="6576446" y="5556249"/>
            <a:ext cx="1153087" cy="749039"/>
          </a:xfrm>
          <a:prstGeom prst="rect">
            <a:avLst/>
          </a:prstGeom>
        </p:spPr>
      </p:pic>
      <p:sp>
        <p:nvSpPr>
          <p:cNvPr id="490182703" name="Text Placeholder 1"/>
          <p:cNvSpPr>
            <a:spLocks noGrp="1"/>
          </p:cNvSpPr>
          <p:nvPr/>
        </p:nvSpPr>
        <p:spPr bwMode="auto">
          <a:xfrm flipH="0" flipV="0">
            <a:off x="158156" y="6460177"/>
            <a:ext cx="543638" cy="25903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PLC</a:t>
            </a:r>
            <a:endParaRPr/>
          </a:p>
        </p:txBody>
      </p:sp>
      <p:sp>
        <p:nvSpPr>
          <p:cNvPr id="354909067" name="Text Placeholder 1"/>
          <p:cNvSpPr>
            <a:spLocks noGrp="1"/>
          </p:cNvSpPr>
          <p:nvPr/>
        </p:nvSpPr>
        <p:spPr bwMode="auto">
          <a:xfrm flipH="0" flipV="0">
            <a:off x="6182781" y="6294221"/>
            <a:ext cx="2578635" cy="424987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Controllo remoto</a:t>
            </a:r>
            <a:endParaRPr sz="1800"/>
          </a:p>
        </p:txBody>
      </p:sp>
      <p:pic>
        <p:nvPicPr>
          <p:cNvPr id="1922546744" name=""/>
          <p:cNvPicPr>
            <a:picLocks noChangeAspect="1"/>
          </p:cNvPicPr>
          <p:nvPr/>
        </p:nvPicPr>
        <p:blipFill>
          <a:blip r:embed="rId18"/>
          <a:stretch/>
        </p:blipFill>
        <p:spPr bwMode="auto">
          <a:xfrm flipH="0" flipV="0">
            <a:off x="1846985" y="2816116"/>
            <a:ext cx="1159287" cy="1159287"/>
          </a:xfrm>
          <a:prstGeom prst="rect">
            <a:avLst/>
          </a:prstGeom>
        </p:spPr>
      </p:pic>
      <p:sp>
        <p:nvSpPr>
          <p:cNvPr id="1117480275" name="Text Placeholder 1"/>
          <p:cNvSpPr>
            <a:spLocks noGrp="1"/>
          </p:cNvSpPr>
          <p:nvPr/>
        </p:nvSpPr>
        <p:spPr bwMode="auto">
          <a:xfrm flipH="0" flipV="0">
            <a:off x="4931937" y="2988846"/>
            <a:ext cx="3289019" cy="1052709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Sw proprietari</a:t>
            </a:r>
            <a:endParaRPr lang="it-IT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83008" indent="-383008" algn="l">
              <a:buClrTx/>
              <a:buSzTx/>
              <a:buFont typeface="Arial"/>
              <a:buChar char="–"/>
              <a:defRPr/>
            </a:pPr>
            <a:r>
              <a:rPr lang="it-IT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Strumenti complessi</a:t>
            </a:r>
            <a:endParaRPr sz="2400" b="0">
              <a:solidFill>
                <a:schemeClr val="tx1"/>
              </a:solidFill>
            </a:endParaRPr>
          </a:p>
        </p:txBody>
      </p:sp>
      <p:pic>
        <p:nvPicPr>
          <p:cNvPr id="269841981" name=""/>
          <p:cNvPicPr>
            <a:picLocks noChangeAspect="1"/>
          </p:cNvPicPr>
          <p:nvPr/>
        </p:nvPicPr>
        <p:blipFill>
          <a:blip r:embed="rId19"/>
          <a:stretch/>
        </p:blipFill>
        <p:spPr bwMode="auto">
          <a:xfrm flipH="0" flipV="0">
            <a:off x="3654062" y="2755628"/>
            <a:ext cx="1173685" cy="1173685"/>
          </a:xfrm>
          <a:prstGeom prst="rect">
            <a:avLst/>
          </a:prstGeom>
        </p:spPr>
      </p:pic>
      <p:sp>
        <p:nvSpPr>
          <p:cNvPr id="1752420779" name=""/>
          <p:cNvSpPr txBox="1"/>
          <p:nvPr/>
        </p:nvSpPr>
        <p:spPr bwMode="auto">
          <a:xfrm rot="0" flipH="0" flipV="0">
            <a:off x="776340" y="6462312"/>
            <a:ext cx="1567981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80+ dispositivi </a:t>
            </a:r>
            <a:endParaRPr sz="1400"/>
          </a:p>
        </p:txBody>
      </p:sp>
      <p:sp>
        <p:nvSpPr>
          <p:cNvPr id="638095587" name=""/>
          <p:cNvSpPr txBox="1"/>
          <p:nvPr/>
        </p:nvSpPr>
        <p:spPr bwMode="auto">
          <a:xfrm rot="0" flipH="0" flipV="0">
            <a:off x="3400269" y="6614892"/>
            <a:ext cx="157014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200+ dispositivi </a:t>
            </a:r>
            <a:endParaRPr sz="1400"/>
          </a:p>
        </p:txBody>
      </p:sp>
      <p:sp>
        <p:nvSpPr>
          <p:cNvPr id="1519701467" name=""/>
          <p:cNvSpPr txBox="1"/>
          <p:nvPr/>
        </p:nvSpPr>
        <p:spPr bwMode="auto">
          <a:xfrm rot="0" flipH="0" flipV="0">
            <a:off x="6295264" y="6568765"/>
            <a:ext cx="157193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150+ dispositivi </a:t>
            </a:r>
            <a:endParaRPr sz="1400"/>
          </a:p>
        </p:txBody>
      </p:sp>
      <p:sp>
        <p:nvSpPr>
          <p:cNvPr id="912458044" name=""/>
          <p:cNvSpPr txBox="1"/>
          <p:nvPr/>
        </p:nvSpPr>
        <p:spPr bwMode="auto">
          <a:xfrm rot="0" flipH="0" flipV="0">
            <a:off x="857567" y="662415"/>
            <a:ext cx="1569060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400"/>
              <a:t>16 dispositivi </a:t>
            </a:r>
            <a:endParaRPr sz="1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3695217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4772" y="1581148"/>
            <a:ext cx="1757361" cy="1757361"/>
          </a:xfrm>
          <a:prstGeom prst="rect">
            <a:avLst/>
          </a:prstGeom>
        </p:spPr>
      </p:pic>
      <p:sp>
        <p:nvSpPr>
          <p:cNvPr id="2007884109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74816105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7831070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2127983994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368717" y="2552700"/>
            <a:ext cx="1782010" cy="1752598"/>
          </a:xfrm>
          <a:prstGeom prst="rect">
            <a:avLst/>
          </a:prstGeom>
        </p:spPr>
      </p:pic>
      <p:pic>
        <p:nvPicPr>
          <p:cNvPr id="142758614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62315" y="4079260"/>
            <a:ext cx="1149316" cy="904007"/>
          </a:xfrm>
          <a:prstGeom prst="rect">
            <a:avLst/>
          </a:prstGeom>
        </p:spPr>
      </p:pic>
      <p:pic>
        <p:nvPicPr>
          <p:cNvPr id="1026056058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3195963" y="795602"/>
            <a:ext cx="2127519" cy="1571089"/>
          </a:xfrm>
          <a:prstGeom prst="rect">
            <a:avLst/>
          </a:prstGeom>
        </p:spPr>
      </p:pic>
      <p:sp>
        <p:nvSpPr>
          <p:cNvPr id="559234947" name=""/>
          <p:cNvSpPr txBox="1"/>
          <p:nvPr/>
        </p:nvSpPr>
        <p:spPr bwMode="auto">
          <a:xfrm rot="0" flipH="0" flipV="0">
            <a:off x="1306120" y="2842612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329982069" name=""/>
          <p:cNvSpPr txBox="1"/>
          <p:nvPr/>
        </p:nvSpPr>
        <p:spPr bwMode="auto">
          <a:xfrm rot="0" flipH="0" flipV="0">
            <a:off x="3269709" y="2093709"/>
            <a:ext cx="19803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rgbClr val="92D050"/>
                </a:solidFill>
                <a:latin typeface="Arial"/>
                <a:ea typeface="Arial"/>
                <a:cs typeface="Arial"/>
              </a:rPr>
              <a:t>Comunicazione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29175258" name=""/>
          <p:cNvSpPr txBox="1"/>
          <p:nvPr/>
        </p:nvSpPr>
        <p:spPr bwMode="auto">
          <a:xfrm rot="0" flipH="0" flipV="0">
            <a:off x="1390419" y="4983265"/>
            <a:ext cx="163178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902029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64122" y="3338509"/>
            <a:ext cx="1757361" cy="1757361"/>
          </a:xfrm>
          <a:prstGeom prst="rect">
            <a:avLst/>
          </a:prstGeom>
        </p:spPr>
      </p:pic>
      <p:sp>
        <p:nvSpPr>
          <p:cNvPr id="1247971832" name=""/>
          <p:cNvSpPr txBox="1"/>
          <p:nvPr/>
        </p:nvSpPr>
        <p:spPr bwMode="auto">
          <a:xfrm rot="0" flipH="0" flipV="0">
            <a:off x="3350682" y="3515202"/>
            <a:ext cx="638892" cy="366117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2573222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1"/>
            <a:ext cx="644235" cy="214083"/>
          </a:xfrm>
          <a:prstGeom prst="rect">
            <a:avLst/>
          </a:prstGeom>
        </p:spPr>
      </p:pic>
      <p:sp>
        <p:nvSpPr>
          <p:cNvPr id="132004793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6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152133623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7" y="2533648"/>
            <a:ext cx="1782010" cy="1752598"/>
          </a:xfrm>
          <a:prstGeom prst="rect">
            <a:avLst/>
          </a:prstGeom>
        </p:spPr>
      </p:pic>
      <p:pic>
        <p:nvPicPr>
          <p:cNvPr id="72413172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10585" y="4666635"/>
            <a:ext cx="1149316" cy="904007"/>
          </a:xfrm>
          <a:prstGeom prst="rect">
            <a:avLst/>
          </a:prstGeom>
        </p:spPr>
      </p:pic>
      <p:pic>
        <p:nvPicPr>
          <p:cNvPr id="910382385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362809" y="2079624"/>
            <a:ext cx="1559985" cy="1151988"/>
          </a:xfrm>
          <a:prstGeom prst="rect">
            <a:avLst/>
          </a:prstGeom>
        </p:spPr>
      </p:pic>
      <p:pic>
        <p:nvPicPr>
          <p:cNvPr id="70447163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3021483" y="512494"/>
            <a:ext cx="2143125" cy="2143125"/>
          </a:xfrm>
          <a:prstGeom prst="rect">
            <a:avLst/>
          </a:prstGeom>
        </p:spPr>
      </p:pic>
      <p:sp>
        <p:nvSpPr>
          <p:cNvPr id="425083521" name=""/>
          <p:cNvSpPr txBox="1"/>
          <p:nvPr/>
        </p:nvSpPr>
        <p:spPr bwMode="auto">
          <a:xfrm rot="0" flipH="0" flipV="0">
            <a:off x="3269889" y="5570640"/>
            <a:ext cx="16314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1865344691" name=""/>
          <p:cNvSpPr txBox="1"/>
          <p:nvPr/>
        </p:nvSpPr>
        <p:spPr bwMode="auto">
          <a:xfrm rot="0" flipH="0" flipV="0">
            <a:off x="1325470" y="4617726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456725581" name=""/>
          <p:cNvSpPr txBox="1"/>
          <p:nvPr/>
        </p:nvSpPr>
        <p:spPr bwMode="auto">
          <a:xfrm rot="0" flipH="0" flipV="0">
            <a:off x="1152970" y="3149082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735775566" name=""/>
          <p:cNvSpPr txBox="1"/>
          <p:nvPr/>
        </p:nvSpPr>
        <p:spPr bwMode="auto">
          <a:xfrm rot="0" flipH="0" flipV="0">
            <a:off x="3093250" y="2289498"/>
            <a:ext cx="198434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8705617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74577" y="3338509"/>
            <a:ext cx="1757360" cy="1757360"/>
          </a:xfrm>
          <a:prstGeom prst="rect">
            <a:avLst/>
          </a:prstGeom>
        </p:spPr>
      </p:pic>
      <p:sp>
        <p:nvSpPr>
          <p:cNvPr id="1843687765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544156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50047293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Precisione</a:t>
            </a:r>
            <a:endParaRPr/>
          </a:p>
        </p:txBody>
      </p:sp>
      <p:pic>
        <p:nvPicPr>
          <p:cNvPr id="739629203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60117" y="1097901"/>
            <a:ext cx="704718" cy="693086"/>
          </a:xfrm>
          <a:prstGeom prst="rect">
            <a:avLst/>
          </a:prstGeom>
        </p:spPr>
      </p:pic>
      <p:pic>
        <p:nvPicPr>
          <p:cNvPr id="76845960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28114" y="4666635"/>
            <a:ext cx="1149315" cy="904006"/>
          </a:xfrm>
          <a:prstGeom prst="rect">
            <a:avLst/>
          </a:prstGeom>
        </p:spPr>
      </p:pic>
      <p:pic>
        <p:nvPicPr>
          <p:cNvPr id="41182474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3475890" y="2079622"/>
            <a:ext cx="1559984" cy="1151987"/>
          </a:xfrm>
          <a:prstGeom prst="rect">
            <a:avLst/>
          </a:prstGeom>
        </p:spPr>
      </p:pic>
      <p:pic>
        <p:nvPicPr>
          <p:cNvPr id="443130844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657349" y="2237095"/>
            <a:ext cx="3040156" cy="2556212"/>
          </a:xfrm>
          <a:prstGeom prst="rect">
            <a:avLst/>
          </a:prstGeom>
        </p:spPr>
      </p:pic>
      <p:pic>
        <p:nvPicPr>
          <p:cNvPr id="1164163455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5077180" y="2161656"/>
            <a:ext cx="2788584" cy="2631651"/>
          </a:xfrm>
          <a:prstGeom prst="rect">
            <a:avLst/>
          </a:prstGeom>
        </p:spPr>
      </p:pic>
      <p:sp>
        <p:nvSpPr>
          <p:cNvPr id="1749058382" name=""/>
          <p:cNvSpPr txBox="1"/>
          <p:nvPr/>
        </p:nvSpPr>
        <p:spPr bwMode="auto">
          <a:xfrm rot="0" flipH="0" flipV="0">
            <a:off x="2265018" y="1790985"/>
            <a:ext cx="16371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3bit</a:t>
            </a:r>
            <a:endParaRPr/>
          </a:p>
        </p:txBody>
      </p:sp>
      <p:sp>
        <p:nvSpPr>
          <p:cNvPr id="487740663" name=""/>
          <p:cNvSpPr txBox="1"/>
          <p:nvPr/>
        </p:nvSpPr>
        <p:spPr bwMode="auto">
          <a:xfrm rot="0" flipH="0" flipV="0">
            <a:off x="5652699" y="1713502"/>
            <a:ext cx="16375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 bit</a:t>
            </a:r>
            <a:endParaRPr/>
          </a:p>
        </p:txBody>
      </p:sp>
      <p:sp>
        <p:nvSpPr>
          <p:cNvPr id="852739729" name=""/>
          <p:cNvSpPr txBox="1"/>
          <p:nvPr/>
        </p:nvSpPr>
        <p:spPr bwMode="auto">
          <a:xfrm rot="0" flipH="0" flipV="0">
            <a:off x="1570757" y="5118637"/>
            <a:ext cx="2840672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ESP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12 bit = 4096 livelli</a:t>
            </a:r>
            <a:endParaRPr/>
          </a:p>
        </p:txBody>
      </p:sp>
      <p:sp>
        <p:nvSpPr>
          <p:cNvPr id="1913855696" name=""/>
          <p:cNvSpPr txBox="1"/>
          <p:nvPr/>
        </p:nvSpPr>
        <p:spPr bwMode="auto">
          <a:xfrm rot="0" flipH="0" flipV="0">
            <a:off x="5069339" y="5141150"/>
            <a:ext cx="2846791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ADC ADS1115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 bit = 65K livelli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8085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021482" y="4438580"/>
            <a:ext cx="1757360" cy="1757360"/>
          </a:xfrm>
          <a:prstGeom prst="rect">
            <a:avLst/>
          </a:prstGeom>
        </p:spPr>
      </p:pic>
      <p:sp>
        <p:nvSpPr>
          <p:cNvPr id="2071877653" name=""/>
          <p:cNvSpPr txBox="1"/>
          <p:nvPr/>
        </p:nvSpPr>
        <p:spPr bwMode="auto">
          <a:xfrm rot="0" flipH="0" flipV="0">
            <a:off x="3350682" y="3515202"/>
            <a:ext cx="638892" cy="366116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53080285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10021631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580240491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3194236" y="2533646"/>
            <a:ext cx="1782009" cy="1752597"/>
          </a:xfrm>
          <a:prstGeom prst="rect">
            <a:avLst/>
          </a:prstGeom>
        </p:spPr>
      </p:pic>
      <p:pic>
        <p:nvPicPr>
          <p:cNvPr id="201648569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214352" y="3881318"/>
            <a:ext cx="1149315" cy="904006"/>
          </a:xfrm>
          <a:prstGeom prst="rect">
            <a:avLst/>
          </a:prstGeom>
        </p:spPr>
      </p:pic>
      <p:pic>
        <p:nvPicPr>
          <p:cNvPr id="518490889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1228653" y="3810222"/>
            <a:ext cx="1559984" cy="1151987"/>
          </a:xfrm>
          <a:prstGeom prst="rect">
            <a:avLst/>
          </a:prstGeom>
        </p:spPr>
      </p:pic>
      <p:pic>
        <p:nvPicPr>
          <p:cNvPr id="131949171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1371734" y="2155176"/>
            <a:ext cx="1273822" cy="1273822"/>
          </a:xfrm>
          <a:prstGeom prst="rect">
            <a:avLst/>
          </a:prstGeom>
        </p:spPr>
      </p:pic>
      <p:pic>
        <p:nvPicPr>
          <p:cNvPr id="189821125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186082" y="1119219"/>
            <a:ext cx="1428161" cy="1332289"/>
          </a:xfrm>
          <a:prstGeom prst="rect">
            <a:avLst/>
          </a:prstGeom>
        </p:spPr>
      </p:pic>
      <p:sp>
        <p:nvSpPr>
          <p:cNvPr id="1472501199" name=""/>
          <p:cNvSpPr txBox="1"/>
          <p:nvPr/>
        </p:nvSpPr>
        <p:spPr bwMode="auto">
          <a:xfrm rot="0" flipH="0" flipV="0">
            <a:off x="4973656" y="4779327"/>
            <a:ext cx="16314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830704634" name=""/>
          <p:cNvSpPr txBox="1"/>
          <p:nvPr/>
        </p:nvSpPr>
        <p:spPr bwMode="auto">
          <a:xfrm rot="0" flipH="0" flipV="0">
            <a:off x="3083189" y="5700113"/>
            <a:ext cx="163430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568552565" name=""/>
          <p:cNvSpPr txBox="1"/>
          <p:nvPr/>
        </p:nvSpPr>
        <p:spPr bwMode="auto">
          <a:xfrm rot="0" flipH="0" flipV="0">
            <a:off x="1018813" y="4785323"/>
            <a:ext cx="197966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1252566356" name=""/>
          <p:cNvSpPr txBox="1"/>
          <p:nvPr/>
        </p:nvSpPr>
        <p:spPr bwMode="auto">
          <a:xfrm rot="0" flipH="0" flipV="0">
            <a:off x="1018813" y="3245940"/>
            <a:ext cx="198362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1814367695" name=""/>
          <p:cNvSpPr txBox="1"/>
          <p:nvPr/>
        </p:nvSpPr>
        <p:spPr bwMode="auto">
          <a:xfrm rot="0" flipH="0" flipV="0">
            <a:off x="2908350" y="2350586"/>
            <a:ext cx="19875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987719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39343" y="1146996"/>
            <a:ext cx="5361577" cy="4589510"/>
          </a:xfrm>
          <a:prstGeom prst="rect">
            <a:avLst/>
          </a:prstGeom>
        </p:spPr>
      </p:pic>
      <p:pic>
        <p:nvPicPr>
          <p:cNvPr id="101828317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132422361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248060711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Versatilità</a:t>
            </a:r>
            <a:endParaRPr/>
          </a:p>
        </p:txBody>
      </p:sp>
      <p:pic>
        <p:nvPicPr>
          <p:cNvPr id="2002031928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709277886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1885657566" name=""/>
          <p:cNvPicPr>
            <a:picLocks noChangeAspect="1"/>
          </p:cNvPicPr>
          <p:nvPr/>
        </p:nvPicPr>
        <p:blipFill>
          <a:blip r:embed="rId8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761802147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461092418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99982" y="3073281"/>
            <a:ext cx="789971" cy="736940"/>
          </a:xfrm>
          <a:prstGeom prst="rect">
            <a:avLst/>
          </a:prstGeom>
        </p:spPr>
      </p:pic>
      <p:pic>
        <p:nvPicPr>
          <p:cNvPr id="1309231630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6041851" y="3038093"/>
            <a:ext cx="2275791" cy="1400486"/>
          </a:xfrm>
          <a:prstGeom prst="rect">
            <a:avLst/>
          </a:prstGeom>
        </p:spPr>
      </p:pic>
      <p:cxnSp>
        <p:nvCxnSpPr>
          <p:cNvPr id="1195920715" name=""/>
          <p:cNvCxnSpPr/>
          <p:nvPr/>
        </p:nvCxnSpPr>
        <p:spPr bwMode="auto">
          <a:xfrm rot="0" flipH="0" flipV="0">
            <a:off x="5818881" y="4010247"/>
            <a:ext cx="584926" cy="0"/>
          </a:xfrm>
          <a:prstGeom prst="line">
            <a:avLst/>
          </a:prstGeom>
          <a:ln w="9525" cap="flat" cmpd="sng" algn="ctr">
            <a:solidFill>
              <a:schemeClr val="tx1">
                <a:lumMod val="94901"/>
                <a:lumOff val="5099"/>
              </a:scheme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pic>
        <p:nvPicPr>
          <p:cNvPr id="1180219741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446695" y="4785325"/>
            <a:ext cx="2514599" cy="1752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0606587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3550766" y="4438580"/>
            <a:ext cx="1757360" cy="1757360"/>
          </a:xfrm>
          <a:prstGeom prst="rect">
            <a:avLst/>
          </a:prstGeom>
        </p:spPr>
      </p:pic>
      <p:pic>
        <p:nvPicPr>
          <p:cNvPr id="62326527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934017864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404626260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60065233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357897" y="3881318"/>
            <a:ext cx="1149315" cy="904006"/>
          </a:xfrm>
          <a:prstGeom prst="rect">
            <a:avLst/>
          </a:prstGeom>
        </p:spPr>
      </p:pic>
      <p:pic>
        <p:nvPicPr>
          <p:cNvPr id="9661741" name=""/>
          <p:cNvPicPr>
            <a:picLocks noChangeAspect="1"/>
          </p:cNvPicPr>
          <p:nvPr/>
        </p:nvPicPr>
        <p:blipFill>
          <a:blip r:embed="rId7"/>
          <a:srcRect l="21529" t="26993" r="20692" b="30340"/>
          <a:stretch/>
        </p:blipFill>
        <p:spPr bwMode="auto">
          <a:xfrm flipH="0" flipV="0">
            <a:off x="-5343595" y="3810222"/>
            <a:ext cx="1559984" cy="1151987"/>
          </a:xfrm>
          <a:prstGeom prst="rect">
            <a:avLst/>
          </a:prstGeom>
        </p:spPr>
      </p:pic>
      <p:pic>
        <p:nvPicPr>
          <p:cNvPr id="328754426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5200515" y="2155176"/>
            <a:ext cx="1273822" cy="1273822"/>
          </a:xfrm>
          <a:prstGeom prst="rect">
            <a:avLst/>
          </a:prstGeom>
        </p:spPr>
      </p:pic>
      <p:pic>
        <p:nvPicPr>
          <p:cNvPr id="184346834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3405187" y="2370189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5780164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0" y="3851669"/>
            <a:ext cx="3670127" cy="2569089"/>
          </a:xfrm>
          <a:prstGeom prst="rect">
            <a:avLst/>
          </a:prstGeom>
        </p:spPr>
      </p:pic>
      <p:sp>
        <p:nvSpPr>
          <p:cNvPr id="135824095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24199" y="671812"/>
            <a:ext cx="1504949" cy="424990"/>
          </a:xfrm>
        </p:spPr>
        <p:txBody>
          <a:bodyPr/>
          <a:lstStyle/>
          <a:p>
            <a:pPr>
              <a:defRPr/>
            </a:pPr>
            <a:r>
              <a:rPr/>
              <a:t>Azienda</a:t>
            </a:r>
            <a:endParaRPr/>
          </a:p>
        </p:txBody>
      </p:sp>
      <p:sp>
        <p:nvSpPr>
          <p:cNvPr id="1127124972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37013507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166591852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1658" y="397328"/>
            <a:ext cx="2661810" cy="1715388"/>
          </a:xfrm>
          <a:prstGeom prst="rect">
            <a:avLst/>
          </a:prstGeom>
        </p:spPr>
      </p:pic>
      <p:pic>
        <p:nvPicPr>
          <p:cNvPr id="181189666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2781943" y="1096803"/>
            <a:ext cx="2279192" cy="1582085"/>
          </a:xfrm>
          <a:prstGeom prst="rect">
            <a:avLst/>
          </a:prstGeom>
        </p:spPr>
      </p:pic>
      <p:pic>
        <p:nvPicPr>
          <p:cNvPr id="752531697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6968712" y="1416378"/>
            <a:ext cx="2402016" cy="1643742"/>
          </a:xfrm>
          <a:prstGeom prst="rect">
            <a:avLst/>
          </a:prstGeom>
        </p:spPr>
      </p:pic>
      <p:pic>
        <p:nvPicPr>
          <p:cNvPr id="89878974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4461998" y="837700"/>
            <a:ext cx="2506714" cy="1763983"/>
          </a:xfrm>
          <a:prstGeom prst="rect">
            <a:avLst/>
          </a:prstGeom>
        </p:spPr>
      </p:pic>
      <p:pic>
        <p:nvPicPr>
          <p:cNvPr id="528468126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3670127" y="4646356"/>
            <a:ext cx="3801037" cy="2590223"/>
          </a:xfrm>
          <a:prstGeom prst="rect">
            <a:avLst/>
          </a:prstGeom>
        </p:spPr>
      </p:pic>
      <p:pic>
        <p:nvPicPr>
          <p:cNvPr id="2820462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370729" y="1887846"/>
            <a:ext cx="2286079" cy="1600255"/>
          </a:xfrm>
          <a:prstGeom prst="rect">
            <a:avLst/>
          </a:prstGeom>
        </p:spPr>
      </p:pic>
      <p:pic>
        <p:nvPicPr>
          <p:cNvPr id="1741064552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1656809" y="2355962"/>
            <a:ext cx="2367620" cy="1613418"/>
          </a:xfrm>
          <a:prstGeom prst="rect">
            <a:avLst/>
          </a:prstGeom>
        </p:spPr>
      </p:pic>
      <p:pic>
        <p:nvPicPr>
          <p:cNvPr id="1866492607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7466653" y="5529942"/>
            <a:ext cx="3775278" cy="2432957"/>
          </a:xfrm>
          <a:prstGeom prst="rect">
            <a:avLst/>
          </a:prstGeom>
        </p:spPr>
      </p:pic>
      <p:pic>
        <p:nvPicPr>
          <p:cNvPr id="1394959891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241931" y="6420759"/>
            <a:ext cx="3376869" cy="23440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47404751" name=""/>
          <p:cNvPicPr>
            <a:picLocks noChangeAspect="1"/>
          </p:cNvPicPr>
          <p:nvPr/>
        </p:nvPicPr>
        <p:blipFill>
          <a:blip r:embed="rId3"/>
          <a:srcRect l="0" t="0" r="2626" b="968"/>
          <a:stretch/>
        </p:blipFill>
        <p:spPr bwMode="auto">
          <a:xfrm rot="16199969" flipH="0" flipV="0">
            <a:off x="-786938" y="-628110"/>
            <a:ext cx="7874475" cy="11326499"/>
          </a:xfrm>
          <a:prstGeom prst="rect">
            <a:avLst/>
          </a:prstGeom>
        </p:spPr>
      </p:pic>
      <p:pic>
        <p:nvPicPr>
          <p:cNvPr id="104071074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95102087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356990385" name="Picture 679748627"/>
          <p:cNvPicPr>
            <a:picLocks noChangeAspect="1"/>
          </p:cNvPicPr>
          <p:nvPr/>
        </p:nvPicPr>
        <p:blipFill>
          <a:blip r:embed="rId5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35892509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296988" y="2952126"/>
            <a:ext cx="858095" cy="858095"/>
          </a:xfrm>
          <a:prstGeom prst="rect">
            <a:avLst/>
          </a:prstGeom>
        </p:spPr>
      </p:pic>
      <p:pic>
        <p:nvPicPr>
          <p:cNvPr id="1010179689" name=""/>
          <p:cNvPicPr>
            <a:picLocks noChangeAspect="1"/>
          </p:cNvPicPr>
          <p:nvPr/>
        </p:nvPicPr>
        <p:blipFill>
          <a:blip r:embed="rId7"/>
          <a:srcRect l="0" t="0" r="11769" b="0"/>
          <a:stretch/>
        </p:blipFill>
        <p:spPr bwMode="auto">
          <a:xfrm flipH="0" flipV="0">
            <a:off x="9149760" y="1474318"/>
            <a:ext cx="7268002" cy="4272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90578951" name=""/>
          <p:cNvPicPr>
            <a:picLocks noChangeAspect="1"/>
          </p:cNvPicPr>
          <p:nvPr/>
        </p:nvPicPr>
        <p:blipFill>
          <a:blip r:embed="rId3"/>
          <a:srcRect l="0" t="0" r="11769" b="0"/>
          <a:stretch/>
        </p:blipFill>
        <p:spPr bwMode="auto">
          <a:xfrm flipH="0" flipV="0">
            <a:off x="1249614" y="1474318"/>
            <a:ext cx="7268003" cy="4272066"/>
          </a:xfrm>
          <a:prstGeom prst="rect">
            <a:avLst/>
          </a:prstGeom>
        </p:spPr>
      </p:pic>
      <p:pic>
        <p:nvPicPr>
          <p:cNvPr id="614015082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932" flipH="0" flipV="0">
            <a:off x="-8171614" y="-628110"/>
            <a:ext cx="7874475" cy="11326499"/>
          </a:xfrm>
          <a:prstGeom prst="rect">
            <a:avLst/>
          </a:prstGeom>
        </p:spPr>
      </p:pic>
      <p:pic>
        <p:nvPicPr>
          <p:cNvPr id="18681104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4" cy="214083"/>
          </a:xfrm>
          <a:prstGeom prst="rect">
            <a:avLst/>
          </a:prstGeom>
        </p:spPr>
      </p:pic>
      <p:sp>
        <p:nvSpPr>
          <p:cNvPr id="1863296667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7" y="672912"/>
            <a:ext cx="2578635" cy="424988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260128111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8" y="993576"/>
            <a:ext cx="585294" cy="575634"/>
          </a:xfrm>
          <a:prstGeom prst="rect">
            <a:avLst/>
          </a:prstGeom>
        </p:spPr>
      </p:pic>
      <p:pic>
        <p:nvPicPr>
          <p:cNvPr id="120417146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2" cy="8580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12628995" name=""/>
          <p:cNvPicPr>
            <a:picLocks noChangeAspect="1"/>
          </p:cNvPicPr>
          <p:nvPr/>
        </p:nvPicPr>
        <p:blipFill>
          <a:blip r:embed="rId3"/>
          <a:srcRect l="0" t="10798" r="11769" b="0"/>
          <a:stretch/>
        </p:blipFill>
        <p:spPr bwMode="auto">
          <a:xfrm flipH="0" flipV="0">
            <a:off x="-2882590" y="1115785"/>
            <a:ext cx="11042764" cy="5789919"/>
          </a:xfrm>
          <a:prstGeom prst="rect">
            <a:avLst/>
          </a:prstGeom>
        </p:spPr>
      </p:pic>
      <p:pic>
        <p:nvPicPr>
          <p:cNvPr id="2106161084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679230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38297605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700534178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2125919286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1186036737" name=""/>
          <p:cNvSpPr/>
          <p:nvPr/>
        </p:nvSpPr>
        <p:spPr bwMode="auto">
          <a:xfrm rot="0" flipH="0" flipV="0">
            <a:off x="6382275" y="1569209"/>
            <a:ext cx="1593633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98061073" name=""/>
          <p:cNvSpPr/>
          <p:nvPr/>
        </p:nvSpPr>
        <p:spPr bwMode="auto">
          <a:xfrm rot="0" flipH="0" flipV="0">
            <a:off x="6534675" y="3280246"/>
            <a:ext cx="1593632" cy="14389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94676309" name=""/>
          <p:cNvSpPr/>
          <p:nvPr/>
        </p:nvSpPr>
        <p:spPr bwMode="auto">
          <a:xfrm rot="0" flipH="0" flipV="0">
            <a:off x="6754977" y="4909704"/>
            <a:ext cx="1052944" cy="77065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0139805" name=""/>
          <p:cNvPicPr>
            <a:picLocks noChangeAspect="1"/>
          </p:cNvPicPr>
          <p:nvPr/>
        </p:nvPicPr>
        <p:blipFill>
          <a:blip r:embed="rId3"/>
          <a:srcRect l="0" t="10524" r="11769" b="0"/>
          <a:stretch/>
        </p:blipFill>
        <p:spPr bwMode="auto">
          <a:xfrm flipH="0" flipV="0">
            <a:off x="-2882590" y="1098010"/>
            <a:ext cx="11042764" cy="5807694"/>
          </a:xfrm>
          <a:prstGeom prst="rect">
            <a:avLst/>
          </a:prstGeom>
        </p:spPr>
      </p:pic>
      <p:pic>
        <p:nvPicPr>
          <p:cNvPr id="1414676460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46071114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42504048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200915583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847121585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2102678483" name=""/>
          <p:cNvSpPr/>
          <p:nvPr/>
        </p:nvSpPr>
        <p:spPr bwMode="auto">
          <a:xfrm rot="0" flipH="0" flipV="0">
            <a:off x="2368168" y="2317602"/>
            <a:ext cx="2735902" cy="156191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39678166" name=""/>
          <p:cNvPicPr>
            <a:picLocks noChangeAspect="1"/>
          </p:cNvPicPr>
          <p:nvPr/>
        </p:nvPicPr>
        <p:blipFill>
          <a:blip r:embed="rId3"/>
          <a:srcRect l="0" t="11572" r="44232" b="0"/>
          <a:stretch/>
        </p:blipFill>
        <p:spPr bwMode="auto">
          <a:xfrm flipH="0" flipV="0">
            <a:off x="1240372" y="1166046"/>
            <a:ext cx="6979733" cy="5739658"/>
          </a:xfrm>
          <a:prstGeom prst="rect">
            <a:avLst/>
          </a:prstGeom>
        </p:spPr>
      </p:pic>
      <p:pic>
        <p:nvPicPr>
          <p:cNvPr id="338452807" name=""/>
          <p:cNvPicPr>
            <a:picLocks noChangeAspect="1"/>
          </p:cNvPicPr>
          <p:nvPr/>
        </p:nvPicPr>
        <p:blipFill>
          <a:blip r:embed="rId4"/>
          <a:srcRect l="0" t="0" r="2626" b="968"/>
          <a:stretch/>
        </p:blipFill>
        <p:spPr bwMode="auto">
          <a:xfrm rot="16199899" flipH="0" flipV="0">
            <a:off x="-8171613" y="-628110"/>
            <a:ext cx="7874474" cy="11326498"/>
          </a:xfrm>
          <a:prstGeom prst="rect">
            <a:avLst/>
          </a:prstGeom>
        </p:spPr>
      </p:pic>
      <p:pic>
        <p:nvPicPr>
          <p:cNvPr id="7052283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158668377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576446" y="672912"/>
            <a:ext cx="2578635" cy="424987"/>
          </a:xfrm>
        </p:spPr>
        <p:txBody>
          <a:bodyPr/>
          <a:lstStyle/>
          <a:p>
            <a:pPr>
              <a:defRPr/>
            </a:pPr>
            <a:r>
              <a:rPr/>
              <a:t>Progetto</a:t>
            </a:r>
            <a:endParaRPr/>
          </a:p>
        </p:txBody>
      </p:sp>
      <p:pic>
        <p:nvPicPr>
          <p:cNvPr id="1050714012" name="Picture 679748627"/>
          <p:cNvPicPr>
            <a:picLocks noChangeAspect="1"/>
          </p:cNvPicPr>
          <p:nvPr/>
        </p:nvPicPr>
        <p:blipFill>
          <a:blip r:embed="rId6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025431999" name=""/>
          <p:cNvPicPr>
            <a:picLocks noChangeAspect="1"/>
          </p:cNvPicPr>
          <p:nvPr/>
        </p:nvPicPr>
        <p:blipFill>
          <a:blip r:embed="rId7"/>
          <a:srcRect l="22577" t="0" r="21268" b="0"/>
          <a:stretch/>
        </p:blipFill>
        <p:spPr bwMode="auto">
          <a:xfrm flipH="0" flipV="0">
            <a:off x="814698" y="2952126"/>
            <a:ext cx="481851" cy="858094"/>
          </a:xfrm>
          <a:prstGeom prst="rect">
            <a:avLst/>
          </a:prstGeom>
        </p:spPr>
      </p:pic>
      <p:sp>
        <p:nvSpPr>
          <p:cNvPr id="927278186" name=""/>
          <p:cNvSpPr/>
          <p:nvPr/>
        </p:nvSpPr>
        <p:spPr bwMode="auto">
          <a:xfrm rot="0" flipH="0" flipV="0">
            <a:off x="1525392" y="4035875"/>
            <a:ext cx="3605892" cy="2563588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06643349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39217449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55522" y="672912"/>
            <a:ext cx="2520094" cy="424987"/>
          </a:xfrm>
        </p:spPr>
        <p:txBody>
          <a:bodyPr/>
          <a:lstStyle/>
          <a:p>
            <a:pPr>
              <a:defRPr/>
            </a:pPr>
            <a:r>
              <a:rPr b="1" i="0"/>
              <a:t>Monitor</a:t>
            </a:r>
            <a:endParaRPr/>
          </a:p>
        </p:txBody>
      </p:sp>
      <p:pic>
        <p:nvPicPr>
          <p:cNvPr id="283815848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1822255756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371262732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226858" y="2336871"/>
            <a:ext cx="1347107" cy="1152524"/>
          </a:xfrm>
          <a:prstGeom prst="rect">
            <a:avLst/>
          </a:prstGeom>
        </p:spPr>
      </p:pic>
      <p:pic>
        <p:nvPicPr>
          <p:cNvPr id="1782309131" name=""/>
          <p:cNvPicPr>
            <a:picLocks noChangeAspect="1"/>
          </p:cNvPicPr>
          <p:nvPr/>
        </p:nvPicPr>
        <p:blipFill>
          <a:blip r:embed="rId7"/>
          <a:srcRect l="-104" t="0" r="33020" b="0"/>
          <a:stretch/>
        </p:blipFill>
        <p:spPr bwMode="auto">
          <a:xfrm flipH="0" flipV="0">
            <a:off x="1037527" y="1404687"/>
            <a:ext cx="6845253" cy="4699971"/>
          </a:xfrm>
          <a:prstGeom prst="rect">
            <a:avLst/>
          </a:prstGeom>
        </p:spPr>
      </p:pic>
      <p:sp>
        <p:nvSpPr>
          <p:cNvPr id="1365461711" name=""/>
          <p:cNvSpPr/>
          <p:nvPr/>
        </p:nvSpPr>
        <p:spPr bwMode="auto">
          <a:xfrm rot="0" flipH="0" flipV="0">
            <a:off x="2704110" y="1956474"/>
            <a:ext cx="1059482" cy="813025"/>
          </a:xfrm>
          <a:prstGeom prst="roundRect">
            <a:avLst>
              <a:gd name="adj" fmla="val 16667"/>
            </a:avLst>
          </a:prstGeom>
          <a:noFill/>
          <a:ln w="57150" cap="flat" cmpd="sng" algn="ctr">
            <a:solidFill>
              <a:srgbClr val="FF0000">
                <a:alpha val="57000"/>
              </a:srgbClr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006867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0"/>
            <a:ext cx="644233" cy="214083"/>
          </a:xfrm>
          <a:prstGeom prst="rect">
            <a:avLst/>
          </a:prstGeom>
        </p:spPr>
      </p:pic>
      <p:sp>
        <p:nvSpPr>
          <p:cNvPr id="929714263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151821" y="672912"/>
            <a:ext cx="4023795" cy="424987"/>
          </a:xfrm>
        </p:spPr>
        <p:txBody>
          <a:bodyPr/>
          <a:lstStyle/>
          <a:p>
            <a:pPr>
              <a:defRPr/>
            </a:pPr>
            <a:r>
              <a:rPr b="1" i="0"/>
              <a:t>Contingency Plan</a:t>
            </a:r>
            <a:endParaRPr/>
          </a:p>
        </p:txBody>
      </p:sp>
      <p:pic>
        <p:nvPicPr>
          <p:cNvPr id="1034848264" name="Picture 679748627"/>
          <p:cNvPicPr>
            <a:picLocks noChangeAspect="1"/>
          </p:cNvPicPr>
          <p:nvPr/>
        </p:nvPicPr>
        <p:blipFill>
          <a:blip r:embed="rId4"/>
          <a:srcRect l="17448" t="9827" r="9617" b="18442"/>
          <a:stretch/>
        </p:blipFill>
        <p:spPr bwMode="auto">
          <a:xfrm rot="0" flipH="0" flipV="0">
            <a:off x="154047" y="993575"/>
            <a:ext cx="585293" cy="575633"/>
          </a:xfrm>
          <a:prstGeom prst="rect">
            <a:avLst/>
          </a:prstGeom>
        </p:spPr>
      </p:pic>
      <p:pic>
        <p:nvPicPr>
          <p:cNvPr id="583710077" name=""/>
          <p:cNvPicPr>
            <a:picLocks noChangeAspect="1"/>
          </p:cNvPicPr>
          <p:nvPr/>
        </p:nvPicPr>
        <p:blipFill>
          <a:blip r:embed="rId5"/>
          <a:srcRect l="22577" t="0" r="21268" b="0"/>
          <a:stretch/>
        </p:blipFill>
        <p:spPr bwMode="auto">
          <a:xfrm flipH="0" flipV="0">
            <a:off x="205768" y="1632232"/>
            <a:ext cx="481851" cy="858094"/>
          </a:xfrm>
          <a:prstGeom prst="rect">
            <a:avLst/>
          </a:prstGeom>
        </p:spPr>
      </p:pic>
      <p:pic>
        <p:nvPicPr>
          <p:cNvPr id="1165908028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48678" y="3167062"/>
            <a:ext cx="1101957" cy="1101957"/>
          </a:xfrm>
          <a:prstGeom prst="rect">
            <a:avLst/>
          </a:prstGeom>
        </p:spPr>
      </p:pic>
      <p:pic>
        <p:nvPicPr>
          <p:cNvPr id="1112985970" name=""/>
          <p:cNvPicPr>
            <a:picLocks noChangeAspect="1"/>
          </p:cNvPicPr>
          <p:nvPr/>
        </p:nvPicPr>
        <p:blipFill>
          <a:blip r:embed="rId7"/>
          <a:srcRect l="0" t="10948" r="12444" b="0"/>
          <a:stretch/>
        </p:blipFill>
        <p:spPr bwMode="auto">
          <a:xfrm flipH="0" flipV="0">
            <a:off x="9612975" y="1815879"/>
            <a:ext cx="7212285" cy="3804322"/>
          </a:xfrm>
          <a:prstGeom prst="rect">
            <a:avLst/>
          </a:prstGeom>
        </p:spPr>
      </p:pic>
      <p:pic>
        <p:nvPicPr>
          <p:cNvPr id="1357195079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8481" y="2336871"/>
            <a:ext cx="970352" cy="830190"/>
          </a:xfrm>
          <a:prstGeom prst="rect">
            <a:avLst/>
          </a:prstGeom>
        </p:spPr>
      </p:pic>
      <p:pic>
        <p:nvPicPr>
          <p:cNvPr id="208796375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1826363" y="1074640"/>
            <a:ext cx="1589141" cy="1589141"/>
          </a:xfrm>
          <a:prstGeom prst="rect">
            <a:avLst/>
          </a:prstGeom>
        </p:spPr>
      </p:pic>
      <p:sp>
        <p:nvSpPr>
          <p:cNvPr id="724825111" name=""/>
          <p:cNvSpPr txBox="1"/>
          <p:nvPr/>
        </p:nvSpPr>
        <p:spPr bwMode="auto">
          <a:xfrm rot="0" flipH="0" flipV="0">
            <a:off x="5296187" y="3121161"/>
            <a:ext cx="2163984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Codice sorgente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964477524" name=""/>
          <p:cNvSpPr txBox="1"/>
          <p:nvPr/>
        </p:nvSpPr>
        <p:spPr bwMode="auto">
          <a:xfrm rot="0" flipH="0" flipV="0">
            <a:off x="1763349" y="2846841"/>
            <a:ext cx="181031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Ottimizzazione librerie</a:t>
            </a:r>
            <a:endParaRPr>
              <a:solidFill>
                <a:schemeClr val="tx1"/>
              </a:solidFill>
            </a:endParaRPr>
          </a:p>
        </p:txBody>
      </p:sp>
      <p:pic>
        <p:nvPicPr>
          <p:cNvPr id="222607337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5648283" y="1281391"/>
            <a:ext cx="1459792" cy="1642698"/>
          </a:xfrm>
          <a:prstGeom prst="rect">
            <a:avLst/>
          </a:prstGeom>
        </p:spPr>
      </p:pic>
      <p:pic>
        <p:nvPicPr>
          <p:cNvPr id="2051517950" name="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 flipH="0" flipV="0">
            <a:off x="3515730" y="3628126"/>
            <a:ext cx="2017588" cy="1922802"/>
          </a:xfrm>
          <a:prstGeom prst="rect">
            <a:avLst/>
          </a:prstGeom>
        </p:spPr>
      </p:pic>
      <p:sp>
        <p:nvSpPr>
          <p:cNvPr id="1954963837" name=""/>
          <p:cNvSpPr txBox="1"/>
          <p:nvPr/>
        </p:nvSpPr>
        <p:spPr bwMode="auto">
          <a:xfrm rot="0" flipH="0" flipV="0">
            <a:off x="3573666" y="5447468"/>
            <a:ext cx="224751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</a:t>
            </a: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lit</a:t>
            </a:r>
            <a:r>
              <a:rPr lang="it-IT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à</a:t>
            </a:r>
            <a:endParaRPr lang="it-IT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avanzate</a:t>
            </a:r>
            <a:endParaRPr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2642697" name="Content Placeholder 3"/>
          <p:cNvSpPr>
            <a:spLocks noGrp="1"/>
          </p:cNvSpPr>
          <p:nvPr>
            <p:ph sz="quarter" idx="16"/>
          </p:nvPr>
        </p:nvSpPr>
        <p:spPr bwMode="auto">
          <a:xfrm>
            <a:off x="4211959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Compatibilità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Implementazione di Modbus TCP</a:t>
            </a:r>
            <a:r>
              <a:rPr sz="1400"/>
              <a:t>-IP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Sviluppo di un sistema di data logging su scheda SD per analisi approfondite.</a:t>
            </a:r>
            <a:endParaRPr/>
          </a:p>
          <a:p>
            <a:pPr lvl="0">
              <a:defRPr/>
            </a:pPr>
            <a:r>
              <a:rPr/>
              <a:t>Persistenza</a:t>
            </a:r>
            <a:endParaRPr/>
          </a:p>
          <a:p>
            <a:pPr lvl="1">
              <a:defRPr/>
            </a:pPr>
            <a:r>
              <a:rPr sz="1400"/>
              <a:t>Salvare preferenze su scheda SD.</a:t>
            </a:r>
            <a:endParaRPr sz="1400"/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Scalabilità avanzata</a:t>
            </a:r>
            <a:endParaRPr/>
          </a:p>
          <a:p>
            <a:pPr lvl="1">
              <a:defRPr/>
            </a:pPr>
            <a:r>
              <a:rPr sz="1400"/>
              <a:t>Implementare </a:t>
            </a: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architettura distribuita</a:t>
            </a:r>
            <a:endParaRPr sz="1400"/>
          </a:p>
          <a:p>
            <a:pPr lvl="0">
              <a:defRPr/>
            </a:pPr>
            <a:endParaRPr sz="1400"/>
          </a:p>
        </p:txBody>
      </p:sp>
      <p:sp>
        <p:nvSpPr>
          <p:cNvPr id="529909512" name="Content Placeholder 3"/>
          <p:cNvSpPr>
            <a:spLocks noGrp="1"/>
          </p:cNvSpPr>
          <p:nvPr>
            <p:ph sz="quarter" idx="17"/>
          </p:nvPr>
        </p:nvSpPr>
        <p:spPr bwMode="auto">
          <a:xfrm>
            <a:off x="323527" y="1772815"/>
            <a:ext cx="3816423" cy="4752527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>
              <a:defRPr/>
            </a:pPr>
            <a:r>
              <a:rPr/>
              <a:t>Flessibilità e autonomia</a:t>
            </a:r>
            <a:endParaRPr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Accesso da qualsiasi dispositivo.</a:t>
            </a:r>
            <a:endParaRPr/>
          </a:p>
          <a:p>
            <a:pPr lvl="0">
              <a:defRPr/>
            </a:pPr>
            <a:r>
              <a:rPr/>
              <a:t>Sicurezza</a:t>
            </a:r>
            <a:endParaRPr/>
          </a:p>
          <a:p>
            <a:pPr lvl="1">
              <a:defRPr/>
            </a:pPr>
            <a:r>
              <a:rPr sz="1400"/>
              <a:t>Codice robusto </a:t>
            </a:r>
            <a:endParaRPr sz="1400"/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funzionamento in locale per proteggere i dati.</a:t>
            </a:r>
            <a:endParaRPr/>
          </a:p>
          <a:p>
            <a:pPr lvl="0">
              <a:defRPr/>
            </a:pPr>
            <a:r>
              <a:rPr/>
              <a:t>Precisione</a:t>
            </a:r>
            <a:endParaRPr/>
          </a:p>
          <a:p>
            <a:pPr marL="742950" marR="0" lvl="1" indent="-28575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r>
              <a:rPr lang="it-IT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Utilizzo di un ADC esterno per misurazioni ad alta risoluzione.</a:t>
            </a:r>
            <a:endParaRPr lang="it-IT" sz="1400" b="0" i="0" u="none" strike="noStrike" cap="none" spc="0">
              <a:solidFill>
                <a:srgbClr val="000000"/>
              </a:solidFill>
              <a:latin typeface="Arial"/>
              <a:ea typeface="ＭＳ Ｐゴシック"/>
              <a:cs typeface="Arial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+mn-lt"/>
                <a:ea typeface="ＭＳ Ｐゴシック"/>
                <a:cs typeface="ＭＳ Ｐゴシック"/>
              </a:rPr>
              <a:t>Affidabilità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Funzionalità avanzate di monitoraggio e debug per garantire stabilità.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>
              <a:defRPr/>
            </a:pPr>
            <a:r>
              <a:rPr lang="it-IT" sz="20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Compatibilità</a:t>
            </a:r>
            <a:endParaRPr lang="it-IT" sz="20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it-IT" sz="1400" b="0" i="0" u="none" strike="noStrike" cap="none" spc="0">
                <a:solidFill>
                  <a:schemeClr val="tx1"/>
                </a:solidFill>
                <a:latin typeface="Arial"/>
                <a:ea typeface="ＭＳ Ｐゴシック"/>
                <a:cs typeface="ＭＳ Ｐゴシック"/>
              </a:rPr>
              <a:t>Integrazione con protocolli industriali</a:t>
            </a:r>
            <a:endParaRPr sz="2000"/>
          </a:p>
          <a:p>
            <a:pPr marL="457200" marR="0" lvl="1" indent="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 lang="it-IT" sz="2000" b="0" i="0" u="none" strike="noStrike" cap="none" spc="0">
                <a:solidFill>
                  <a:srgbClr val="000000"/>
                </a:solidFill>
                <a:latin typeface="Arial"/>
                <a:ea typeface="ＭＳ Ｐゴシック"/>
                <a:cs typeface="Arial"/>
              </a:defRPr>
            </a:pPr>
            <a:endParaRPr/>
          </a:p>
          <a:p>
            <a:pPr lvl="1">
              <a:defRPr/>
            </a:pPr>
            <a:endParaRPr/>
          </a:p>
          <a:p>
            <a:pPr lvl="0"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  <a:p>
            <a:pPr marL="457200" lvl="1" indent="0">
              <a:buFont typeface="Arial"/>
              <a:buNone/>
              <a:defRPr/>
            </a:pPr>
            <a:endParaRPr/>
          </a:p>
        </p:txBody>
      </p:sp>
      <p:sp>
        <p:nvSpPr>
          <p:cNvPr id="713328668" name=""/>
          <p:cNvSpPr txBox="1"/>
          <p:nvPr/>
        </p:nvSpPr>
        <p:spPr bwMode="auto">
          <a:xfrm rot="0" flipH="0" flipV="0">
            <a:off x="323527" y="1406695"/>
            <a:ext cx="38171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Recap</a:t>
            </a:r>
            <a:endParaRPr/>
          </a:p>
        </p:txBody>
      </p:sp>
      <p:sp>
        <p:nvSpPr>
          <p:cNvPr id="1372613722" name=""/>
          <p:cNvSpPr txBox="1"/>
          <p:nvPr/>
        </p:nvSpPr>
        <p:spPr bwMode="auto">
          <a:xfrm rot="0" flipH="0" flipV="0">
            <a:off x="4211959" y="1406695"/>
            <a:ext cx="38218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Lavori futuri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5330824" name="Text Placeholder 1"/>
          <p:cNvSpPr>
            <a:spLocks noGrp="1"/>
          </p:cNvSpPr>
          <p:nvPr>
            <p:ph type="body" sz="quarter" idx="14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Grazie per l attenzione</a:t>
            </a:r>
            <a:endParaRPr/>
          </a:p>
        </p:txBody>
      </p:sp>
      <p:sp>
        <p:nvSpPr>
          <p:cNvPr id="484734164" name="Content Placeholder 2"/>
          <p:cNvSpPr>
            <a:spLocks noGrp="1"/>
          </p:cNvSpPr>
          <p:nvPr>
            <p:ph sz="quarter" idx="17"/>
          </p:nvPr>
        </p:nvSpPr>
        <p:spPr bwMode="auto">
          <a:xfrm flipH="0" flipV="0">
            <a:off x="148641" y="4189520"/>
            <a:ext cx="2154596" cy="620604"/>
          </a:xfrm>
        </p:spPr>
        <p:txBody>
          <a:bodyPr/>
          <a:lstStyle/>
          <a:p>
            <a:pPr marL="0" indent="0" algn="ctr">
              <a:buFont typeface="Arial"/>
              <a:buNone/>
              <a:defRPr/>
            </a:pPr>
            <a:r>
              <a:rPr sz="1600"/>
              <a:t>alessiotommasi.com</a:t>
            </a:r>
            <a:endParaRPr sz="1600"/>
          </a:p>
        </p:txBody>
      </p:sp>
      <p:pic>
        <p:nvPicPr>
          <p:cNvPr id="28013696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45177" y="2616589"/>
            <a:ext cx="1561525" cy="1416019"/>
          </a:xfrm>
          <a:prstGeom prst="rect">
            <a:avLst/>
          </a:prstGeom>
        </p:spPr>
      </p:pic>
      <p:sp>
        <p:nvSpPr>
          <p:cNvPr id="1551896249" name=""/>
          <p:cNvSpPr txBox="1"/>
          <p:nvPr/>
        </p:nvSpPr>
        <p:spPr bwMode="auto">
          <a:xfrm rot="0" flipH="0" flipV="0">
            <a:off x="2500372" y="4195777"/>
            <a:ext cx="28282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/>
              <a:t>AlessioTommasi-supsi</a:t>
            </a:r>
            <a:endParaRPr sz="1600"/>
          </a:p>
        </p:txBody>
      </p:sp>
      <p:pic>
        <p:nvPicPr>
          <p:cNvPr id="6232146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77295" y="2837904"/>
            <a:ext cx="1194704" cy="1194704"/>
          </a:xfrm>
          <a:prstGeom prst="rect">
            <a:avLst/>
          </a:prstGeom>
        </p:spPr>
      </p:pic>
      <p:pic>
        <p:nvPicPr>
          <p:cNvPr id="113345344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381749" y="2837904"/>
            <a:ext cx="1268081" cy="1268081"/>
          </a:xfrm>
          <a:prstGeom prst="rect">
            <a:avLst/>
          </a:prstGeom>
        </p:spPr>
      </p:pic>
      <p:sp>
        <p:nvSpPr>
          <p:cNvPr id="181667560" name=""/>
          <p:cNvSpPr txBox="1"/>
          <p:nvPr/>
        </p:nvSpPr>
        <p:spPr bwMode="auto">
          <a:xfrm rot="0" flipH="0" flipV="0">
            <a:off x="5138105" y="4252926"/>
            <a:ext cx="3579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alessio.tommasi@student.supsi.ch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3579084" name="Text Placeholder 1"/>
          <p:cNvSpPr>
            <a:spLocks noGrp="1"/>
          </p:cNvSpPr>
          <p:nvPr>
            <p:ph type="body" sz="quarter" idx="14"/>
          </p:nvPr>
        </p:nvSpPr>
        <p:spPr bwMode="auto">
          <a:xfrm>
            <a:off x="323527" y="908719"/>
            <a:ext cx="7848871" cy="424991"/>
          </a:xfrm>
        </p:spPr>
        <p:txBody>
          <a:bodyPr/>
          <a:lstStyle/>
          <a:p>
            <a:pPr>
              <a:defRPr/>
            </a:pPr>
            <a:r>
              <a:rPr/>
              <a:t>Tecnologie Utilizzate</a:t>
            </a:r>
            <a:endParaRPr/>
          </a:p>
        </p:txBody>
      </p:sp>
      <p:pic>
        <p:nvPicPr>
          <p:cNvPr id="138755650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8230" y="2135241"/>
            <a:ext cx="2235641" cy="715275"/>
          </a:xfrm>
          <a:prstGeom prst="rect">
            <a:avLst/>
          </a:prstGeom>
        </p:spPr>
      </p:pic>
      <p:pic>
        <p:nvPicPr>
          <p:cNvPr id="133387327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254373" y="1516673"/>
            <a:ext cx="1735020" cy="1952411"/>
          </a:xfrm>
          <a:prstGeom prst="rect">
            <a:avLst/>
          </a:prstGeom>
        </p:spPr>
      </p:pic>
      <p:pic>
        <p:nvPicPr>
          <p:cNvPr id="208904293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5392648" y="1733870"/>
            <a:ext cx="2779749" cy="1518018"/>
          </a:xfrm>
          <a:prstGeom prst="rect">
            <a:avLst/>
          </a:prstGeom>
        </p:spPr>
      </p:pic>
      <p:pic>
        <p:nvPicPr>
          <p:cNvPr id="842082575" name=""/>
          <p:cNvPicPr>
            <a:picLocks noChangeAspect="1"/>
          </p:cNvPicPr>
          <p:nvPr/>
        </p:nvPicPr>
        <p:blipFill>
          <a:blip r:embed="rId6"/>
          <a:srcRect l="34540" t="0" r="36687" b="0"/>
          <a:stretch/>
        </p:blipFill>
        <p:spPr bwMode="auto">
          <a:xfrm flipH="0" flipV="0">
            <a:off x="1131480" y="2778123"/>
            <a:ext cx="1997516" cy="3471246"/>
          </a:xfrm>
          <a:prstGeom prst="rect">
            <a:avLst/>
          </a:prstGeom>
        </p:spPr>
      </p:pic>
      <p:pic>
        <p:nvPicPr>
          <p:cNvPr id="169686059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179149" y="3775806"/>
            <a:ext cx="2143125" cy="2143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3866580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5463712" y="2776704"/>
            <a:ext cx="3670127" cy="2569089"/>
          </a:xfrm>
          <a:prstGeom prst="rect">
            <a:avLst/>
          </a:prstGeom>
        </p:spPr>
      </p:pic>
      <p:sp>
        <p:nvSpPr>
          <p:cNvPr id="1593490056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606895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2763464" y="2969153"/>
            <a:ext cx="3286400" cy="1092096"/>
          </a:xfrm>
          <a:prstGeom prst="rect">
            <a:avLst/>
          </a:prstGeom>
        </p:spPr>
      </p:pic>
      <p:pic>
        <p:nvPicPr>
          <p:cNvPr id="211200922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4582674" y="143821"/>
            <a:ext cx="2661810" cy="1715388"/>
          </a:xfrm>
          <a:prstGeom prst="rect">
            <a:avLst/>
          </a:prstGeom>
        </p:spPr>
      </p:pic>
      <p:pic>
        <p:nvPicPr>
          <p:cNvPr id="198057274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982389" y="843296"/>
            <a:ext cx="2279192" cy="1582085"/>
          </a:xfrm>
          <a:prstGeom prst="rect">
            <a:avLst/>
          </a:prstGeom>
        </p:spPr>
      </p:pic>
      <p:pic>
        <p:nvPicPr>
          <p:cNvPr id="1321885588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2204379" y="1162871"/>
            <a:ext cx="2402016" cy="1643742"/>
          </a:xfrm>
          <a:prstGeom prst="rect">
            <a:avLst/>
          </a:prstGeom>
        </p:spPr>
      </p:pic>
      <p:pic>
        <p:nvPicPr>
          <p:cNvPr id="79036330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302334" y="584192"/>
            <a:ext cx="2506714" cy="1763983"/>
          </a:xfrm>
          <a:prstGeom prst="rect">
            <a:avLst/>
          </a:prstGeom>
        </p:spPr>
      </p:pic>
      <p:pic>
        <p:nvPicPr>
          <p:cNvPr id="70218346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793584" y="3571392"/>
            <a:ext cx="3801037" cy="2590223"/>
          </a:xfrm>
          <a:prstGeom prst="rect">
            <a:avLst/>
          </a:prstGeom>
        </p:spPr>
      </p:pic>
      <p:pic>
        <p:nvPicPr>
          <p:cNvPr id="80773874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6396" y="1634338"/>
            <a:ext cx="2286079" cy="1600255"/>
          </a:xfrm>
          <a:prstGeom prst="rect">
            <a:avLst/>
          </a:prstGeom>
        </p:spPr>
      </p:pic>
      <p:pic>
        <p:nvPicPr>
          <p:cNvPr id="1739349191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6892475" y="2142369"/>
            <a:ext cx="2367620" cy="1613418"/>
          </a:xfrm>
          <a:prstGeom prst="rect">
            <a:avLst/>
          </a:prstGeom>
        </p:spPr>
      </p:pic>
      <p:pic>
        <p:nvPicPr>
          <p:cNvPr id="1207922458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002940" y="4454977"/>
            <a:ext cx="3775278" cy="2432957"/>
          </a:xfrm>
          <a:prstGeom prst="rect">
            <a:avLst/>
          </a:prstGeom>
        </p:spPr>
      </p:pic>
      <p:pic>
        <p:nvPicPr>
          <p:cNvPr id="155109150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778218" y="5345794"/>
            <a:ext cx="3376869" cy="2344029"/>
          </a:xfrm>
          <a:prstGeom prst="rect">
            <a:avLst/>
          </a:prstGeom>
        </p:spPr>
      </p:pic>
      <p:sp>
        <p:nvSpPr>
          <p:cNvPr id="492719705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675369" y="672912"/>
            <a:ext cx="1479718" cy="424990"/>
          </a:xfrm>
        </p:spPr>
        <p:txBody>
          <a:bodyPr/>
          <a:lstStyle/>
          <a:p>
            <a:pPr>
              <a:defRPr/>
            </a:pPr>
            <a:r>
              <a:rPr/>
              <a:t>Prodotti</a:t>
            </a:r>
            <a:endParaRPr/>
          </a:p>
        </p:txBody>
      </p:sp>
      <p:pic>
        <p:nvPicPr>
          <p:cNvPr id="213704890" name="Picture 679748627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rot="0" flipH="0" flipV="0">
            <a:off x="9739883" y="2628412"/>
            <a:ext cx="2139694" cy="21396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5915708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14723950" y="1369094"/>
            <a:ext cx="3670127" cy="2569089"/>
          </a:xfrm>
          <a:prstGeom prst="rect">
            <a:avLst/>
          </a:prstGeom>
        </p:spPr>
      </p:pic>
      <p:sp>
        <p:nvSpPr>
          <p:cNvPr id="118080004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6420492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3047365"/>
            <a:ext cx="1237932" cy="411374"/>
          </a:xfrm>
          <a:prstGeom prst="rect">
            <a:avLst/>
          </a:prstGeom>
        </p:spPr>
      </p:pic>
      <p:pic>
        <p:nvPicPr>
          <p:cNvPr id="206006829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13842912" y="-1263789"/>
            <a:ext cx="2661810" cy="1715388"/>
          </a:xfrm>
          <a:prstGeom prst="rect">
            <a:avLst/>
          </a:prstGeom>
        </p:spPr>
      </p:pic>
      <p:pic>
        <p:nvPicPr>
          <p:cNvPr id="1531598700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11242627" y="-564314"/>
            <a:ext cx="2279192" cy="1582085"/>
          </a:xfrm>
          <a:prstGeom prst="rect">
            <a:avLst/>
          </a:prstGeom>
        </p:spPr>
      </p:pic>
      <p:pic>
        <p:nvPicPr>
          <p:cNvPr id="1513104423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-7055858" y="-244739"/>
            <a:ext cx="2402016" cy="1643742"/>
          </a:xfrm>
          <a:prstGeom prst="rect">
            <a:avLst/>
          </a:prstGeom>
        </p:spPr>
      </p:pic>
      <p:pic>
        <p:nvPicPr>
          <p:cNvPr id="2102930063" name="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 flipH="0" flipV="0">
            <a:off x="-9562572" y="-823416"/>
            <a:ext cx="2506714" cy="1763983"/>
          </a:xfrm>
          <a:prstGeom prst="rect">
            <a:avLst/>
          </a:prstGeom>
        </p:spPr>
      </p:pic>
      <p:pic>
        <p:nvPicPr>
          <p:cNvPr id="67031990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11053821" y="2163782"/>
            <a:ext cx="3801037" cy="2590223"/>
          </a:xfrm>
          <a:prstGeom prst="rect">
            <a:avLst/>
          </a:prstGeom>
        </p:spPr>
      </p:pic>
      <p:pic>
        <p:nvPicPr>
          <p:cNvPr id="12147987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-4653840" y="226728"/>
            <a:ext cx="2286079" cy="1600255"/>
          </a:xfrm>
          <a:prstGeom prst="rect">
            <a:avLst/>
          </a:prstGeom>
        </p:spPr>
      </p:pic>
      <p:pic>
        <p:nvPicPr>
          <p:cNvPr id="1471476348" name="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 flipH="0" flipV="0">
            <a:off x="-2367761" y="734758"/>
            <a:ext cx="2367620" cy="1613418"/>
          </a:xfrm>
          <a:prstGeom prst="rect">
            <a:avLst/>
          </a:prstGeom>
        </p:spPr>
      </p:pic>
      <p:pic>
        <p:nvPicPr>
          <p:cNvPr id="561533373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-7257296" y="3047365"/>
            <a:ext cx="3775278" cy="2432957"/>
          </a:xfrm>
          <a:prstGeom prst="rect">
            <a:avLst/>
          </a:prstGeom>
        </p:spPr>
      </p:pic>
      <p:pic>
        <p:nvPicPr>
          <p:cNvPr id="10042812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-3482018" y="3938184"/>
            <a:ext cx="3376869" cy="2344029"/>
          </a:xfrm>
          <a:prstGeom prst="rect">
            <a:avLst/>
          </a:prstGeom>
        </p:spPr>
      </p:pic>
      <p:sp>
        <p:nvSpPr>
          <p:cNvPr id="121465635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/>
              <a:t>Obiettivi</a:t>
            </a:r>
            <a:endParaRPr/>
          </a:p>
        </p:txBody>
      </p:sp>
      <p:pic>
        <p:nvPicPr>
          <p:cNvPr id="1469455760" name="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 flipH="0" flipV="0">
            <a:off x="5100854" y="2057356"/>
            <a:ext cx="1757359" cy="1757359"/>
          </a:xfrm>
          <a:prstGeom prst="rect">
            <a:avLst/>
          </a:prstGeom>
        </p:spPr>
      </p:pic>
      <p:sp>
        <p:nvSpPr>
          <p:cNvPr id="176668877" name=""/>
          <p:cNvSpPr txBox="1"/>
          <p:nvPr/>
        </p:nvSpPr>
        <p:spPr bwMode="auto">
          <a:xfrm rot="0" flipH="0" flipV="0">
            <a:off x="3373328" y="3462837"/>
            <a:ext cx="63925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2102980816" name="Picture 679748627"/>
          <p:cNvPicPr>
            <a:picLocks noChangeAspect="1"/>
          </p:cNvPicPr>
          <p:nvPr/>
        </p:nvPicPr>
        <p:blipFill>
          <a:blip r:embed="rId11"/>
          <a:srcRect l="17448" t="9827" r="9617" b="18442"/>
          <a:stretch/>
        </p:blipFill>
        <p:spPr bwMode="auto">
          <a:xfrm rot="0" flipH="0" flipV="0">
            <a:off x="3373212" y="2595538"/>
            <a:ext cx="1782009" cy="1752597"/>
          </a:xfrm>
          <a:prstGeom prst="rect">
            <a:avLst/>
          </a:prstGeom>
        </p:spPr>
      </p:pic>
      <p:pic>
        <p:nvPicPr>
          <p:cNvPr id="731797503" name="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 flipH="0" flipV="0">
            <a:off x="3591184" y="946999"/>
            <a:ext cx="1149314" cy="904005"/>
          </a:xfrm>
          <a:prstGeom prst="rect">
            <a:avLst/>
          </a:prstGeom>
        </p:spPr>
      </p:pic>
      <p:pic>
        <p:nvPicPr>
          <p:cNvPr id="254929054" name=""/>
          <p:cNvPicPr>
            <a:picLocks noChangeAspect="1"/>
          </p:cNvPicPr>
          <p:nvPr/>
        </p:nvPicPr>
        <p:blipFill>
          <a:blip r:embed="rId13"/>
          <a:srcRect l="21529" t="26993" r="20692" b="30340"/>
          <a:stretch/>
        </p:blipFill>
        <p:spPr bwMode="auto">
          <a:xfrm flipH="0" flipV="0">
            <a:off x="4981553" y="4165663"/>
            <a:ext cx="1559983" cy="1151986"/>
          </a:xfrm>
          <a:prstGeom prst="rect">
            <a:avLst/>
          </a:prstGeom>
        </p:spPr>
      </p:pic>
      <p:pic>
        <p:nvPicPr>
          <p:cNvPr id="661477527" name=""/>
          <p:cNvPicPr>
            <a:picLocks noChangeAspect="1"/>
          </p:cNvPicPr>
          <p:nvPr/>
        </p:nvPicPr>
        <p:blipFill>
          <a:blip r:embed="rId14"/>
          <a:stretch/>
        </p:blipFill>
        <p:spPr bwMode="auto">
          <a:xfrm flipH="0" flipV="0">
            <a:off x="2162424" y="4050000"/>
            <a:ext cx="1273821" cy="1273821"/>
          </a:xfrm>
          <a:prstGeom prst="rect">
            <a:avLst/>
          </a:prstGeom>
        </p:spPr>
      </p:pic>
      <p:pic>
        <p:nvPicPr>
          <p:cNvPr id="1532965448" name=""/>
          <p:cNvPicPr>
            <a:picLocks noChangeAspect="1"/>
          </p:cNvPicPr>
          <p:nvPr/>
        </p:nvPicPr>
        <p:blipFill>
          <a:blip r:embed="rId15"/>
          <a:stretch/>
        </p:blipFill>
        <p:spPr bwMode="auto">
          <a:xfrm flipH="0" flipV="0">
            <a:off x="2100602" y="2421323"/>
            <a:ext cx="1021282" cy="952723"/>
          </a:xfrm>
          <a:prstGeom prst="rect">
            <a:avLst/>
          </a:prstGeom>
        </p:spPr>
      </p:pic>
      <p:sp>
        <p:nvSpPr>
          <p:cNvPr id="723413218" name=""/>
          <p:cNvSpPr txBox="1"/>
          <p:nvPr/>
        </p:nvSpPr>
        <p:spPr bwMode="auto">
          <a:xfrm rot="0" flipH="0" flipV="0">
            <a:off x="3350489" y="1845009"/>
            <a:ext cx="2053337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1976883886" name=""/>
          <p:cNvSpPr txBox="1"/>
          <p:nvPr/>
        </p:nvSpPr>
        <p:spPr bwMode="auto">
          <a:xfrm rot="0" flipH="0" flipV="0">
            <a:off x="5162202" y="3378545"/>
            <a:ext cx="163466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  <p:sp>
        <p:nvSpPr>
          <p:cNvPr id="1877709786" name=""/>
          <p:cNvSpPr txBox="1"/>
          <p:nvPr/>
        </p:nvSpPr>
        <p:spPr bwMode="auto">
          <a:xfrm rot="0" flipH="0" flipV="0">
            <a:off x="4771713" y="5140764"/>
            <a:ext cx="198002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Comunicazione</a:t>
            </a:r>
            <a:endParaRPr/>
          </a:p>
        </p:txBody>
      </p:sp>
      <p:sp>
        <p:nvSpPr>
          <p:cNvPr id="734341399" name=""/>
          <p:cNvSpPr txBox="1"/>
          <p:nvPr/>
        </p:nvSpPr>
        <p:spPr bwMode="auto">
          <a:xfrm rot="0" flipH="0" flipV="0">
            <a:off x="1809503" y="5140764"/>
            <a:ext cx="198398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Precisione</a:t>
            </a:r>
            <a:endParaRPr/>
          </a:p>
        </p:txBody>
      </p:sp>
      <p:sp>
        <p:nvSpPr>
          <p:cNvPr id="544621466" name=""/>
          <p:cNvSpPr txBox="1"/>
          <p:nvPr/>
        </p:nvSpPr>
        <p:spPr bwMode="auto">
          <a:xfrm rot="0" flipH="0" flipV="0">
            <a:off x="1510989" y="3387544"/>
            <a:ext cx="198866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accent5"/>
                </a:solidFill>
                <a:latin typeface="Arial"/>
                <a:ea typeface="Arial"/>
                <a:cs typeface="Arial"/>
              </a:rPr>
              <a:t>Multiplex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124020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1846498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130853397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/>
          </a:p>
        </p:txBody>
      </p:sp>
      <p:pic>
        <p:nvPicPr>
          <p:cNvPr id="1998018665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2862577" y="1978889"/>
            <a:ext cx="2577324" cy="2577324"/>
          </a:xfrm>
          <a:prstGeom prst="rect">
            <a:avLst/>
          </a:prstGeom>
        </p:spPr>
      </p:pic>
      <p:pic>
        <p:nvPicPr>
          <p:cNvPr id="41610310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479113" y="672912"/>
            <a:ext cx="1762636" cy="1386421"/>
          </a:xfrm>
          <a:prstGeom prst="rect">
            <a:avLst/>
          </a:prstGeom>
        </p:spPr>
      </p:pic>
      <p:sp>
        <p:nvSpPr>
          <p:cNvPr id="917257227" name=""/>
          <p:cNvSpPr txBox="1"/>
          <p:nvPr/>
        </p:nvSpPr>
        <p:spPr bwMode="auto">
          <a:xfrm rot="0" flipH="0" flipV="0">
            <a:off x="3479112" y="1876451"/>
            <a:ext cx="16840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Accessibilità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219833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04851310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895000889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58882216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122553730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sp>
        <p:nvSpPr>
          <p:cNvPr id="1109907951" name="Text Placeholder 1"/>
          <p:cNvSpPr>
            <a:spLocks noGrp="1"/>
          </p:cNvSpPr>
          <p:nvPr/>
        </p:nvSpPr>
        <p:spPr bwMode="auto">
          <a:xfrm flipH="0" flipV="0">
            <a:off x="6786000" y="672912"/>
            <a:ext cx="2750087" cy="424990"/>
          </a:xfrm>
        </p:spPr>
        <p:txBody>
          <a:bodyPr lIns="0" tIns="0" rIns="0" bIns="0"/>
          <a:lstStyle>
            <a:lvl1pPr marL="342900" marR="0" indent="-342900" algn="l" defTabSz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defRPr sz="2700" b="1">
                <a:solidFill>
                  <a:schemeClr val="accent6">
                    <a:lumMod val="75000"/>
                  </a:schemeClr>
                </a:solidFill>
                <a:latin typeface="+mn-lt"/>
                <a:ea typeface="ＭＳ Ｐゴシック"/>
                <a:cs typeface="ＭＳ Ｐゴシック"/>
              </a:defRPr>
            </a:lvl1pPr>
            <a:lvl2pPr marL="742950" indent="-28575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8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2pPr>
            <a:lvl3pPr marL="11430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3pPr>
            <a:lvl4pPr marL="16002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4pPr>
            <a:lvl5pPr marL="2057400" indent="-228600" algn="l" defTabSz="457200" rtl="0"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2000">
                <a:solidFill>
                  <a:schemeClr val="tx1"/>
                </a:solidFill>
                <a:latin typeface="+mn-lt"/>
                <a:ea typeface="ＭＳ Ｐゴシック"/>
                <a:cs typeface="+mn-cs"/>
              </a:defRPr>
            </a:lvl5pPr>
            <a:lvl6pPr marL="2514599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>
              <a:spcBef>
                <a:spcPts val="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883557629" name=""/>
          <p:cNvSpPr txBox="1"/>
          <p:nvPr/>
        </p:nvSpPr>
        <p:spPr bwMode="auto">
          <a:xfrm rot="0" flipH="0" flipV="0">
            <a:off x="3174221" y="4047447"/>
            <a:ext cx="1631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106489787" name=""/>
          <p:cNvSpPr txBox="1"/>
          <p:nvPr/>
        </p:nvSpPr>
        <p:spPr bwMode="auto">
          <a:xfrm rot="0" flipH="0" flipV="0">
            <a:off x="3174222" y="2257582"/>
            <a:ext cx="16353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510972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7167938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2073966838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93316797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91679156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1423221826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sp>
        <p:nvSpPr>
          <p:cNvPr id="1058635238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2053373403" name=""/>
          <p:cNvSpPr txBox="1"/>
          <p:nvPr/>
        </p:nvSpPr>
        <p:spPr bwMode="auto">
          <a:xfrm rot="0" flipH="0" flipV="0">
            <a:off x="3174222" y="2257582"/>
            <a:ext cx="163574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1454002546" name=""/>
          <p:cNvSpPr txBox="1"/>
          <p:nvPr/>
        </p:nvSpPr>
        <p:spPr bwMode="auto">
          <a:xfrm rot="0" flipH="0" flipV="0">
            <a:off x="5968127" y="3429000"/>
            <a:ext cx="1649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2544989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089046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pic>
        <p:nvPicPr>
          <p:cNvPr id="1487248315" name="Picture 679748627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-19771" y="2982952"/>
            <a:ext cx="1064497" cy="1064497"/>
          </a:xfrm>
          <a:prstGeom prst="rect">
            <a:avLst/>
          </a:prstGeom>
        </p:spPr>
      </p:pic>
      <p:pic>
        <p:nvPicPr>
          <p:cNvPr id="581213389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3108257" y="2765682"/>
            <a:ext cx="1762636" cy="1386421"/>
          </a:xfrm>
          <a:prstGeom prst="rect">
            <a:avLst/>
          </a:prstGeom>
        </p:spPr>
      </p:pic>
      <p:pic>
        <p:nvPicPr>
          <p:cNvPr id="89615655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5331" y="1369094"/>
            <a:ext cx="888489" cy="888489"/>
          </a:xfrm>
          <a:prstGeom prst="rect">
            <a:avLst/>
          </a:prstGeom>
        </p:spPr>
      </p:pic>
      <p:pic>
        <p:nvPicPr>
          <p:cNvPr id="421595775" name=""/>
          <p:cNvPicPr>
            <a:picLocks noChangeAspect="1"/>
          </p:cNvPicPr>
          <p:nvPr/>
        </p:nvPicPr>
        <p:blipFill>
          <a:blip r:embed="rId7"/>
          <a:srcRect l="0" t="-20444" r="0" b="20444"/>
          <a:stretch/>
        </p:blipFill>
        <p:spPr bwMode="auto">
          <a:xfrm>
            <a:off x="5562599" y="1285875"/>
            <a:ext cx="2143125" cy="2143125"/>
          </a:xfrm>
          <a:prstGeom prst="rect">
            <a:avLst/>
          </a:prstGeom>
        </p:spPr>
      </p:pic>
      <p:pic>
        <p:nvPicPr>
          <p:cNvPr id="474481118" name=""/>
          <p:cNvPicPr>
            <a:picLocks noChangeAspect="1"/>
          </p:cNvPicPr>
          <p:nvPr/>
        </p:nvPicPr>
        <p:blipFill>
          <a:blip r:embed="rId8"/>
          <a:srcRect l="8007" t="16111" r="5962" b="19444"/>
          <a:stretch/>
        </p:blipFill>
        <p:spPr bwMode="auto">
          <a:xfrm flipH="0" flipV="0">
            <a:off x="5200940" y="4152104"/>
            <a:ext cx="2866444" cy="1610443"/>
          </a:xfrm>
          <a:prstGeom prst="rect">
            <a:avLst/>
          </a:prstGeom>
        </p:spPr>
      </p:pic>
      <p:sp>
        <p:nvSpPr>
          <p:cNvPr id="1767044300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786000" y="672912"/>
            <a:ext cx="275008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sp>
        <p:nvSpPr>
          <p:cNvPr id="177796007" name=""/>
          <p:cNvSpPr txBox="1"/>
          <p:nvPr/>
        </p:nvSpPr>
        <p:spPr bwMode="auto">
          <a:xfrm rot="0" flipH="0" flipV="0">
            <a:off x="3174221" y="3969221"/>
            <a:ext cx="1631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1230342257" name=""/>
          <p:cNvSpPr txBox="1"/>
          <p:nvPr/>
        </p:nvSpPr>
        <p:spPr bwMode="auto">
          <a:xfrm rot="0" flipH="0" flipV="0">
            <a:off x="3174222" y="2257582"/>
            <a:ext cx="163610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Connessioni</a:t>
            </a:r>
            <a:endParaRPr/>
          </a:p>
        </p:txBody>
      </p:sp>
      <p:sp>
        <p:nvSpPr>
          <p:cNvPr id="1283183333" name=""/>
          <p:cNvSpPr txBox="1"/>
          <p:nvPr/>
        </p:nvSpPr>
        <p:spPr bwMode="auto">
          <a:xfrm rot="0" flipH="0" flipV="0">
            <a:off x="5968127" y="3332142"/>
            <a:ext cx="1650142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Servizi Web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8934159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18013" y="552016"/>
            <a:ext cx="2143125" cy="2143125"/>
          </a:xfrm>
          <a:prstGeom prst="rect">
            <a:avLst/>
          </a:prstGeom>
        </p:spPr>
      </p:pic>
      <p:sp>
        <p:nvSpPr>
          <p:cNvPr id="1474302451" name=""/>
          <p:cNvSpPr txBox="1"/>
          <p:nvPr/>
        </p:nvSpPr>
        <p:spPr bwMode="auto">
          <a:xfrm rot="0" flipH="0" flipV="0">
            <a:off x="3350682" y="3515202"/>
            <a:ext cx="638893" cy="366118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5051893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90359" y="726482"/>
            <a:ext cx="644236" cy="214084"/>
          </a:xfrm>
          <a:prstGeom prst="rect">
            <a:avLst/>
          </a:prstGeom>
        </p:spPr>
      </p:pic>
      <p:sp>
        <p:nvSpPr>
          <p:cNvPr id="781278662" name="Text Placeholder 1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7376549" y="672912"/>
            <a:ext cx="1778537" cy="424990"/>
          </a:xfrm>
        </p:spPr>
        <p:txBody>
          <a:bodyPr/>
          <a:lstStyle/>
          <a:p>
            <a:pPr>
              <a:defRPr/>
            </a:pPr>
            <a:r>
              <a:rPr lang="it-IT" sz="27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Obiettivi</a:t>
            </a:r>
            <a:endParaRPr sz="2700"/>
          </a:p>
          <a:p>
            <a:pPr>
              <a:defRPr/>
            </a:pPr>
            <a:endParaRPr/>
          </a:p>
        </p:txBody>
      </p:sp>
      <p:pic>
        <p:nvPicPr>
          <p:cNvPr id="495806136" name="Picture 679748627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rot="0" flipH="0" flipV="0">
            <a:off x="2767915" y="2293541"/>
            <a:ext cx="2443321" cy="2443321"/>
          </a:xfrm>
          <a:prstGeom prst="rect">
            <a:avLst/>
          </a:prstGeom>
        </p:spPr>
      </p:pic>
      <p:pic>
        <p:nvPicPr>
          <p:cNvPr id="128381099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618597" y="1905432"/>
            <a:ext cx="1149317" cy="904008"/>
          </a:xfrm>
          <a:prstGeom prst="rect">
            <a:avLst/>
          </a:prstGeom>
        </p:spPr>
      </p:pic>
      <p:sp>
        <p:nvSpPr>
          <p:cNvPr id="1785239469" name=""/>
          <p:cNvSpPr txBox="1"/>
          <p:nvPr/>
        </p:nvSpPr>
        <p:spPr bwMode="auto">
          <a:xfrm rot="0" flipH="0" flipV="0">
            <a:off x="1377902" y="2809438"/>
            <a:ext cx="163178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it-IT" sz="1800" b="1" i="0" u="none" strike="noStrike" cap="none" spc="0">
                <a:solidFill>
                  <a:schemeClr val="accent6">
                    <a:lumMod val="75000"/>
                  </a:schemeClr>
                </a:solidFill>
                <a:latin typeface="Arial"/>
                <a:ea typeface="Arial"/>
                <a:cs typeface="Arial"/>
              </a:rPr>
              <a:t>Accessibilità</a:t>
            </a:r>
            <a:endParaRPr/>
          </a:p>
        </p:txBody>
      </p:sp>
      <p:sp>
        <p:nvSpPr>
          <p:cNvPr id="1166390095" name=""/>
          <p:cNvSpPr txBox="1"/>
          <p:nvPr/>
        </p:nvSpPr>
        <p:spPr bwMode="auto">
          <a:xfrm rot="0" flipH="0" flipV="0">
            <a:off x="3172243" y="2110480"/>
            <a:ext cx="1635023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it-IT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Sicurezza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PPT_StudentKit_DTI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">
      <a:majorFont>
        <a:latin typeface="Times New Roman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 bwMode="auto"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PPT_StudentKit_DTI</Template>
  <TotalTime>0</TotalTime>
  <Words>0</Words>
  <Application>ONLYOFFICE/9.0.3.29</Application>
  <PresentationFormat>On-screen Show (4:3)</PresentationFormat>
  <Paragraphs>0</Paragraphs>
  <Slides>29</Slides>
  <Notes>29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Manager/>
  <Company>SUPSI-DTI</Company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 Project Presentatioin</dc:title>
  <dc:subject/>
  <dc:creator>R. Monleone</dc:creator>
  <cp:keywords/>
  <dc:description/>
  <cp:lastModifiedBy/>
  <cp:revision>158</cp:revision>
  <dcterms:created xsi:type="dcterms:W3CDTF">2012-06-06T06:29:02Z</dcterms:created>
  <dcterms:modified xsi:type="dcterms:W3CDTF">2025-09-07T14:34:44Z</dcterms:modified>
  <cp:category/>
</cp:coreProperties>
</file>