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9" r:id="rId4"/>
  </p:sldMasterIdLst>
  <p:notesMasterIdLst>
    <p:notesMasterId r:id="rId13"/>
  </p:notesMasterIdLst>
  <p:handoutMasterIdLst>
    <p:handoutMasterId r:id="rId14"/>
  </p:handoutMasterIdLst>
  <p:sldIdLst>
    <p:sldId id="268" r:id="rId5"/>
    <p:sldId id="367" r:id="rId6"/>
    <p:sldId id="373" r:id="rId7"/>
    <p:sldId id="372" r:id="rId8"/>
    <p:sldId id="368" r:id="rId9"/>
    <p:sldId id="369" r:id="rId10"/>
    <p:sldId id="370" r:id="rId11"/>
    <p:sldId id="371" r:id="rId12"/>
  </p:sldIdLst>
  <p:sldSz cx="9144000" cy="6858000" type="screen4x3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merota Francesco" initials="CF" lastIdx="1" clrIdx="0">
    <p:extLst>
      <p:ext uri="{19B8F6BF-5375-455C-9EA6-DF929625EA0E}">
        <p15:presenceInfo xmlns:p15="http://schemas.microsoft.com/office/powerpoint/2012/main" userId="S-1-5-21-2495944358-3925704068-827270936-273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E85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75C388-9495-4832-86D5-DA848367F035}" v="5" dt="2020-09-29T07:32:41.936"/>
    <p1510:client id="{F9BE9BA9-7226-4531-AC72-33CFE098F089}" v="17" dt="2020-09-28T20:50:51.6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7" autoAdjust="0"/>
    <p:restoredTop sz="94643" autoAdjust="0"/>
  </p:normalViewPr>
  <p:slideViewPr>
    <p:cSldViewPr>
      <p:cViewPr varScale="1">
        <p:scale>
          <a:sx n="78" d="100"/>
          <a:sy n="78" d="100"/>
        </p:scale>
        <p:origin x="161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9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9388A7-5429-7442-BD81-798B3F4B5BE0}" type="datetime1">
              <a:rPr lang="it-IT"/>
              <a:pPr/>
              <a:t>26/07/2025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3144663-F296-154C-879B-F265E0A1929F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37623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Click to edit Master text styles</a:t>
            </a:r>
          </a:p>
          <a:p>
            <a:pPr lvl="1"/>
            <a:r>
              <a:rPr lang="it-IT" noProof="0"/>
              <a:t>Second level</a:t>
            </a:r>
          </a:p>
          <a:p>
            <a:pPr lvl="2"/>
            <a:r>
              <a:rPr lang="it-IT" noProof="0"/>
              <a:t>Third level</a:t>
            </a:r>
          </a:p>
          <a:p>
            <a:pPr lvl="3"/>
            <a:r>
              <a:rPr lang="it-IT" noProof="0"/>
              <a:t>Fourth level</a:t>
            </a:r>
          </a:p>
          <a:p>
            <a:pPr lvl="4"/>
            <a:r>
              <a:rPr lang="it-IT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425F76-5FCB-3E42-9F4B-C72054CFC5AB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75988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1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1685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1619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photocatalytic degradation of reactive orange 16 (RO16) azo dye molecules dissolved in water</a:t>
            </a:r>
          </a:p>
          <a:p>
            <a:r>
              <a:rPr lang="it-CH" dirty="0"/>
              <a:t>molecole di colorante azoico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555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5946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it-CH" dirty="0"/>
              <a:t>molecole di colorante azoico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1685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say</a:t>
            </a:r>
            <a:r>
              <a:rPr lang="de-CH" dirty="0"/>
              <a:t>: </a:t>
            </a:r>
            <a:br>
              <a:rPr lang="de-CH" dirty="0"/>
            </a:br>
            <a:br>
              <a:rPr lang="de-CH" dirty="0"/>
            </a:br>
            <a:r>
              <a:rPr lang="de-CH" dirty="0"/>
              <a:t>- Stores WiFi Data</a:t>
            </a:r>
          </a:p>
          <a:p>
            <a:r>
              <a:rPr lang="de-CH" dirty="0"/>
              <a:t>- </a:t>
            </a:r>
            <a:r>
              <a:rPr lang="de-CH" dirty="0" err="1"/>
              <a:t>Creates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WiFi Network / Access Point </a:t>
            </a:r>
            <a:r>
              <a:rPr lang="de-CH" dirty="0" err="1"/>
              <a:t>as</a:t>
            </a:r>
            <a:r>
              <a:rPr lang="de-CH" dirty="0"/>
              <a:t> initial </a:t>
            </a:r>
            <a:r>
              <a:rPr lang="de-CH" dirty="0" err="1"/>
              <a:t>setup</a:t>
            </a:r>
            <a:r>
              <a:rPr lang="de-CH" dirty="0"/>
              <a:t> </a:t>
            </a:r>
            <a:br>
              <a:rPr lang="de-CH" dirty="0"/>
            </a:br>
            <a:br>
              <a:rPr lang="de-CH" dirty="0"/>
            </a:br>
            <a:r>
              <a:rPr lang="de-CH" dirty="0"/>
              <a:t>	1. connect()</a:t>
            </a:r>
          </a:p>
          <a:p>
            <a:r>
              <a:rPr lang="de-CH" dirty="0"/>
              <a:t>	2. </a:t>
            </a:r>
            <a:r>
              <a:rPr lang="de-CH" dirty="0" err="1"/>
              <a:t>setup_AP</a:t>
            </a:r>
            <a:r>
              <a:rPr lang="de-CH" dirty="0"/>
              <a:t>()</a:t>
            </a:r>
          </a:p>
          <a:p>
            <a:r>
              <a:rPr lang="de-CH" dirty="0"/>
              <a:t>	3. </a:t>
            </a:r>
            <a:r>
              <a:rPr lang="de-CH" dirty="0" err="1"/>
              <a:t>clear_var</a:t>
            </a:r>
            <a:r>
              <a:rPr lang="de-CH" dirty="0"/>
              <a:t>()</a:t>
            </a:r>
          </a:p>
          <a:p>
            <a:r>
              <a:rPr lang="de-CH" dirty="0"/>
              <a:t>	4. </a:t>
            </a:r>
            <a:r>
              <a:rPr lang="de-CH" dirty="0" err="1"/>
              <a:t>scanNetwork</a:t>
            </a:r>
            <a:r>
              <a:rPr lang="de-CH" dirty="0"/>
              <a:t>()</a:t>
            </a:r>
          </a:p>
          <a:p>
            <a:r>
              <a:rPr lang="de-CH" dirty="0"/>
              <a:t>	5. </a:t>
            </a:r>
            <a:r>
              <a:rPr lang="de-CH" dirty="0" err="1"/>
              <a:t>switchNetwork</a:t>
            </a:r>
            <a:r>
              <a:rPr lang="de-CH" dirty="0"/>
              <a:t>()</a:t>
            </a:r>
          </a:p>
          <a:p>
            <a:r>
              <a:rPr lang="de-CH" u="sng" dirty="0"/>
              <a:t>	6. </a:t>
            </a:r>
            <a:r>
              <a:rPr lang="de-CH" dirty="0" err="1"/>
              <a:t>WifiManager</a:t>
            </a:r>
            <a:r>
              <a:rPr lang="de-CH" dirty="0"/>
              <a:t>()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7003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say</a:t>
            </a:r>
            <a:r>
              <a:rPr lang="de-CH" dirty="0"/>
              <a:t>:</a:t>
            </a:r>
            <a:br>
              <a:rPr lang="de-CH" dirty="0"/>
            </a:b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/</a:t>
            </a:r>
            <a:r>
              <a:rPr lang="de-CH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history</a:t>
            </a: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: Displays </a:t>
            </a:r>
            <a:r>
              <a:rPr lang="de-CH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the</a:t>
            </a: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de-CH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history</a:t>
            </a: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de-CH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of</a:t>
            </a: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de-CH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recorded</a:t>
            </a: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de-CH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data</a:t>
            </a: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/</a:t>
            </a:r>
            <a:r>
              <a:rPr lang="de-CH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deleteRegister</a:t>
            </a: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: </a:t>
            </a:r>
            <a:r>
              <a:rPr lang="de-CH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Allows</a:t>
            </a: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de-CH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deletion</a:t>
            </a: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de-CH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of</a:t>
            </a: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a </a:t>
            </a:r>
            <a:r>
              <a:rPr lang="de-CH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specific</a:t>
            </a: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de-CH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register</a:t>
            </a: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/</a:t>
            </a:r>
            <a:r>
              <a:rPr lang="de-CH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editRegister</a:t>
            </a: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: </a:t>
            </a:r>
            <a:r>
              <a:rPr lang="de-CH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Facilitates</a:t>
            </a: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de-CH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editing</a:t>
            </a: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a </a:t>
            </a:r>
            <a:r>
              <a:rPr lang="de-CH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specific</a:t>
            </a: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de-CH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register</a:t>
            </a: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/</a:t>
            </a:r>
            <a:r>
              <a:rPr lang="de-CH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currentRegister</a:t>
            </a: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: Displays </a:t>
            </a:r>
            <a:r>
              <a:rPr lang="de-CH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the</a:t>
            </a: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de-CH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current</a:t>
            </a: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de-CH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register</a:t>
            </a: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de-CH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values</a:t>
            </a: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/</a:t>
            </a:r>
            <a:r>
              <a:rPr lang="de-CH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modbusMaster</a:t>
            </a: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: </a:t>
            </a:r>
            <a:r>
              <a:rPr lang="de-CH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Manages</a:t>
            </a: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Modbus </a:t>
            </a:r>
            <a:r>
              <a:rPr lang="de-CH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master</a:t>
            </a: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de-CH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operations</a:t>
            </a: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/</a:t>
            </a:r>
            <a:r>
              <a:rPr lang="de-CH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storevalue</a:t>
            </a: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: Stores a </a:t>
            </a:r>
            <a:r>
              <a:rPr lang="de-CH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specific</a:t>
            </a: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de-CH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value</a:t>
            </a: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/</a:t>
            </a:r>
            <a:r>
              <a:rPr lang="de-CH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getRegisterValues</a:t>
            </a: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: </a:t>
            </a:r>
            <a:r>
              <a:rPr lang="de-CH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Retrieves</a:t>
            </a: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de-CH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values</a:t>
            </a: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de-CH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of</a:t>
            </a: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de-CH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specified</a:t>
            </a: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de-CH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registers</a:t>
            </a: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/</a:t>
            </a:r>
            <a:r>
              <a:rPr lang="de-CH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graph</a:t>
            </a: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: Displays </a:t>
            </a:r>
            <a:r>
              <a:rPr lang="de-CH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graphical</a:t>
            </a: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de-CH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representations</a:t>
            </a: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de-CH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of</a:t>
            </a: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de-CH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data</a:t>
            </a: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/</a:t>
            </a:r>
            <a:r>
              <a:rPr lang="de-CH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config</a:t>
            </a: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: </a:t>
            </a:r>
            <a:r>
              <a:rPr lang="de-CH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Configures</a:t>
            </a: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de-CH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system</a:t>
            </a: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r>
              <a:rPr lang="de-CH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settings</a:t>
            </a: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/</a:t>
            </a:r>
            <a:r>
              <a:rPr lang="de-CH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switch_wifi</a:t>
            </a: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: Switches </a:t>
            </a:r>
            <a:r>
              <a:rPr lang="de-CH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the</a:t>
            </a:r>
            <a:r>
              <a:rPr lang="de-CH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 WiFi network.</a:t>
            </a:r>
          </a:p>
          <a:p>
            <a:br>
              <a:rPr lang="de-CH" dirty="0"/>
            </a:b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25F76-5FCB-3E42-9F4B-C72054CFC5AB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9288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23850" y="1700808"/>
            <a:ext cx="7848550" cy="1944216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100000"/>
              </a:lnSpc>
              <a:defRPr sz="42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fr-CH" dirty="0"/>
              <a:t>Inserisci titolo</a:t>
            </a:r>
            <a:endParaRPr lang="it-IT" dirty="0"/>
          </a:p>
        </p:txBody>
      </p:sp>
      <p:sp>
        <p:nvSpPr>
          <p:cNvPr id="6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lvl="0"/>
            <a:r>
              <a:rPr lang="fr-CH" dirty="0"/>
              <a:t>Inserire nome studente</a:t>
            </a:r>
          </a:p>
        </p:txBody>
      </p:sp>
      <p:cxnSp>
        <p:nvCxnSpPr>
          <p:cNvPr id="11" name="Connettore 1 10"/>
          <p:cNvCxnSpPr/>
          <p:nvPr userDrawn="1"/>
        </p:nvCxnSpPr>
        <p:spPr>
          <a:xfrm>
            <a:off x="323528" y="4012535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egnaposto testo 12"/>
          <p:cNvSpPr>
            <a:spLocks noGrp="1"/>
          </p:cNvSpPr>
          <p:nvPr>
            <p:ph type="body" sz="quarter" idx="17" hasCustomPrompt="1"/>
          </p:nvPr>
        </p:nvSpPr>
        <p:spPr>
          <a:xfrm>
            <a:off x="323528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Studente/i</a:t>
            </a:r>
          </a:p>
        </p:txBody>
      </p:sp>
      <p:sp>
        <p:nvSpPr>
          <p:cNvPr id="24" name="Segnaposto testo 12"/>
          <p:cNvSpPr>
            <a:spLocks noGrp="1"/>
          </p:cNvSpPr>
          <p:nvPr>
            <p:ph type="body" sz="quarter" idx="24" hasCustomPrompt="1"/>
          </p:nvPr>
        </p:nvSpPr>
        <p:spPr>
          <a:xfrm>
            <a:off x="323528" y="5331837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lvl="0"/>
            <a:r>
              <a:rPr lang="fr-CH" dirty="0"/>
              <a:t>Inserire corso di laurea</a:t>
            </a:r>
          </a:p>
        </p:txBody>
      </p:sp>
      <p:cxnSp>
        <p:nvCxnSpPr>
          <p:cNvPr id="25" name="Connettore 1 24"/>
          <p:cNvCxnSpPr/>
          <p:nvPr userDrawn="1"/>
        </p:nvCxnSpPr>
        <p:spPr>
          <a:xfrm>
            <a:off x="323528" y="5066218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Segnaposto testo 12"/>
          <p:cNvSpPr>
            <a:spLocks noGrp="1"/>
          </p:cNvSpPr>
          <p:nvPr>
            <p:ph type="body" sz="quarter" idx="25" hasCustomPrompt="1"/>
          </p:nvPr>
        </p:nvSpPr>
        <p:spPr>
          <a:xfrm>
            <a:off x="323528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Corso di laurea</a:t>
            </a:r>
          </a:p>
        </p:txBody>
      </p:sp>
      <p:sp>
        <p:nvSpPr>
          <p:cNvPr id="27" name="Segnaposto testo 12"/>
          <p:cNvSpPr>
            <a:spLocks noGrp="1"/>
          </p:cNvSpPr>
          <p:nvPr>
            <p:ph type="body" sz="quarter" idx="26" hasCustomPrompt="1"/>
          </p:nvPr>
        </p:nvSpPr>
        <p:spPr>
          <a:xfrm>
            <a:off x="2987824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Modulo / </a:t>
            </a:r>
            <a:r>
              <a:rPr lang="fr-CH" dirty="0" err="1"/>
              <a:t>Codice</a:t>
            </a:r>
            <a:r>
              <a:rPr lang="fr-CH" dirty="0"/>
              <a:t> </a:t>
            </a:r>
            <a:r>
              <a:rPr lang="fr-CH" dirty="0" err="1"/>
              <a:t>Progetto</a:t>
            </a:r>
            <a:endParaRPr lang="fr-CH" dirty="0"/>
          </a:p>
        </p:txBody>
      </p:sp>
      <p:sp>
        <p:nvSpPr>
          <p:cNvPr id="30" name="Segnaposto testo 12"/>
          <p:cNvSpPr>
            <a:spLocks noGrp="1"/>
          </p:cNvSpPr>
          <p:nvPr>
            <p:ph type="body" sz="quarter" idx="29" hasCustomPrompt="1"/>
          </p:nvPr>
        </p:nvSpPr>
        <p:spPr>
          <a:xfrm>
            <a:off x="2987824" y="5331837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 err="1"/>
              <a:t>Inserire</a:t>
            </a:r>
            <a:r>
              <a:rPr lang="fr-CH" dirty="0"/>
              <a:t> modulo / </a:t>
            </a:r>
            <a:r>
              <a:rPr lang="fr-CH" dirty="0" err="1"/>
              <a:t>Codice</a:t>
            </a:r>
            <a:r>
              <a:rPr lang="fr-CH" dirty="0"/>
              <a:t> </a:t>
            </a:r>
            <a:r>
              <a:rPr lang="fr-CH" dirty="0" err="1"/>
              <a:t>Progetto</a:t>
            </a:r>
            <a:r>
              <a:rPr lang="fr-CH" dirty="0"/>
              <a:t> se </a:t>
            </a:r>
            <a:r>
              <a:rPr lang="fr-CH" dirty="0" err="1"/>
              <a:t>disponibile</a:t>
            </a:r>
            <a:endParaRPr lang="fr-CH" dirty="0"/>
          </a:p>
        </p:txBody>
      </p:sp>
      <p:sp>
        <p:nvSpPr>
          <p:cNvPr id="41" name="Segnaposto testo 12"/>
          <p:cNvSpPr>
            <a:spLocks noGrp="1"/>
          </p:cNvSpPr>
          <p:nvPr>
            <p:ph type="body" sz="quarter" idx="33" hasCustomPrompt="1"/>
          </p:nvPr>
        </p:nvSpPr>
        <p:spPr>
          <a:xfrm>
            <a:off x="2987824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Relatore</a:t>
            </a:r>
          </a:p>
        </p:txBody>
      </p:sp>
      <p:sp>
        <p:nvSpPr>
          <p:cNvPr id="42" name="Segnaposto testo 12"/>
          <p:cNvSpPr>
            <a:spLocks noGrp="1"/>
          </p:cNvSpPr>
          <p:nvPr>
            <p:ph type="body" sz="quarter" idx="34" hasCustomPrompt="1"/>
          </p:nvPr>
        </p:nvSpPr>
        <p:spPr>
          <a:xfrm>
            <a:off x="2987824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nome relatore</a:t>
            </a:r>
          </a:p>
        </p:txBody>
      </p:sp>
      <p:sp>
        <p:nvSpPr>
          <p:cNvPr id="44" name="Segnaposto testo 12"/>
          <p:cNvSpPr>
            <a:spLocks noGrp="1"/>
          </p:cNvSpPr>
          <p:nvPr>
            <p:ph type="body" sz="quarter" idx="36" hasCustomPrompt="1"/>
          </p:nvPr>
        </p:nvSpPr>
        <p:spPr>
          <a:xfrm>
            <a:off x="323528" y="6381328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nome committente</a:t>
            </a:r>
          </a:p>
        </p:txBody>
      </p:sp>
      <p:cxnSp>
        <p:nvCxnSpPr>
          <p:cNvPr id="45" name="Connettore 1 44"/>
          <p:cNvCxnSpPr/>
          <p:nvPr userDrawn="1"/>
        </p:nvCxnSpPr>
        <p:spPr>
          <a:xfrm>
            <a:off x="323528" y="6115709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Segnaposto testo 12"/>
          <p:cNvSpPr>
            <a:spLocks noGrp="1"/>
          </p:cNvSpPr>
          <p:nvPr>
            <p:ph type="body" sz="quarter" idx="37" hasCustomPrompt="1"/>
          </p:nvPr>
        </p:nvSpPr>
        <p:spPr>
          <a:xfrm>
            <a:off x="323528" y="6165304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Committente</a:t>
            </a:r>
          </a:p>
        </p:txBody>
      </p:sp>
      <p:sp>
        <p:nvSpPr>
          <p:cNvPr id="49" name="Segnaposto testo 12"/>
          <p:cNvSpPr>
            <a:spLocks noGrp="1"/>
          </p:cNvSpPr>
          <p:nvPr>
            <p:ph type="body" sz="quarter" idx="40" hasCustomPrompt="1"/>
          </p:nvPr>
        </p:nvSpPr>
        <p:spPr>
          <a:xfrm>
            <a:off x="5652120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Anno</a:t>
            </a:r>
          </a:p>
        </p:txBody>
      </p:sp>
      <p:sp>
        <p:nvSpPr>
          <p:cNvPr id="50" name="Segnaposto testo 12"/>
          <p:cNvSpPr>
            <a:spLocks noGrp="1"/>
          </p:cNvSpPr>
          <p:nvPr>
            <p:ph type="body" sz="quarter" idx="41" hasCustomPrompt="1"/>
          </p:nvPr>
        </p:nvSpPr>
        <p:spPr>
          <a:xfrm>
            <a:off x="5652120" y="5331837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anno</a:t>
            </a:r>
          </a:p>
        </p:txBody>
      </p:sp>
      <p:sp>
        <p:nvSpPr>
          <p:cNvPr id="22" name="Segnaposto testo 12"/>
          <p:cNvSpPr>
            <a:spLocks noGrp="1"/>
          </p:cNvSpPr>
          <p:nvPr>
            <p:ph type="body" sz="quarter" idx="42" hasCustomPrompt="1"/>
          </p:nvPr>
        </p:nvSpPr>
        <p:spPr>
          <a:xfrm>
            <a:off x="5652120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Correlatore</a:t>
            </a:r>
          </a:p>
        </p:txBody>
      </p:sp>
      <p:sp>
        <p:nvSpPr>
          <p:cNvPr id="23" name="Segnaposto testo 12"/>
          <p:cNvSpPr>
            <a:spLocks noGrp="1"/>
          </p:cNvSpPr>
          <p:nvPr>
            <p:ph type="body" sz="quarter" idx="43" hasCustomPrompt="1"/>
          </p:nvPr>
        </p:nvSpPr>
        <p:spPr>
          <a:xfrm>
            <a:off x="5652120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nome correlatore</a:t>
            </a:r>
          </a:p>
        </p:txBody>
      </p:sp>
      <p:pic>
        <p:nvPicPr>
          <p:cNvPr id="28" name="Immagine 9" descr="Modulo_SUPSI_DTI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41313" y="179388"/>
            <a:ext cx="4075112" cy="14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Segnaposto testo 12"/>
          <p:cNvSpPr>
            <a:spLocks noGrp="1"/>
          </p:cNvSpPr>
          <p:nvPr>
            <p:ph type="body" sz="quarter" idx="44" hasCustomPrompt="1"/>
          </p:nvPr>
        </p:nvSpPr>
        <p:spPr>
          <a:xfrm>
            <a:off x="2987824" y="6381328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data</a:t>
            </a:r>
          </a:p>
        </p:txBody>
      </p:sp>
      <p:sp>
        <p:nvSpPr>
          <p:cNvPr id="31" name="Segnaposto testo 12"/>
          <p:cNvSpPr>
            <a:spLocks noGrp="1"/>
          </p:cNvSpPr>
          <p:nvPr>
            <p:ph type="body" sz="quarter" idx="45" hasCustomPrompt="1"/>
          </p:nvPr>
        </p:nvSpPr>
        <p:spPr>
          <a:xfrm>
            <a:off x="2987824" y="6165304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0646110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; testo 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2314972"/>
            <a:ext cx="3816424" cy="424847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u="none" baseline="0"/>
            </a:lvl1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fr-CH" dirty="0"/>
              <a:t>Inserisci testo. </a:t>
            </a:r>
            <a:r>
              <a:rPr lang="it-IT" dirty="0" err="1"/>
              <a:t>Posuere</a:t>
            </a:r>
            <a:r>
              <a:rPr lang="it-IT" dirty="0"/>
              <a:t> non </a:t>
            </a:r>
            <a:r>
              <a:rPr lang="it-IT" dirty="0" err="1"/>
              <a:t>eleifend</a:t>
            </a:r>
            <a:r>
              <a:rPr lang="it-IT" dirty="0"/>
              <a:t> id, porta et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Praesent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suscipit</a:t>
            </a:r>
            <a:r>
              <a:rPr lang="it-IT" dirty="0"/>
              <a:t> magna, ut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.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habitant</a:t>
            </a:r>
            <a:r>
              <a:rPr lang="it-IT" dirty="0"/>
              <a:t> morbi </a:t>
            </a:r>
            <a:r>
              <a:rPr lang="it-IT" dirty="0" err="1"/>
              <a:t>tristique</a:t>
            </a:r>
            <a:r>
              <a:rPr lang="it-IT" dirty="0"/>
              <a:t> </a:t>
            </a:r>
            <a:r>
              <a:rPr lang="it-IT" dirty="0" err="1"/>
              <a:t>senectus</a:t>
            </a:r>
            <a:r>
              <a:rPr lang="it-IT" dirty="0"/>
              <a:t> et </a:t>
            </a:r>
            <a:r>
              <a:rPr lang="it-IT" dirty="0" err="1"/>
              <a:t>netus</a:t>
            </a:r>
            <a:r>
              <a:rPr lang="it-IT" dirty="0"/>
              <a:t> et </a:t>
            </a:r>
            <a:r>
              <a:rPr lang="it-IT" dirty="0" err="1"/>
              <a:t>malesuada</a:t>
            </a:r>
            <a:r>
              <a:rPr lang="it-IT" dirty="0"/>
              <a:t>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323528" y="1203808"/>
            <a:ext cx="7848872" cy="929048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7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/>
            <a:r>
              <a:rPr lang="fr-CH" dirty="0"/>
              <a:t>Inserisci titolo</a:t>
            </a:r>
          </a:p>
        </p:txBody>
      </p:sp>
    </p:spTree>
    <p:extLst>
      <p:ext uri="{BB962C8B-B14F-4D97-AF65-F5344CB8AC3E}">
        <p14:creationId xmlns:p14="http://schemas.microsoft.com/office/powerpoint/2010/main" val="41559238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12"/>
          <p:cNvSpPr>
            <a:spLocks noGrp="1"/>
          </p:cNvSpPr>
          <p:nvPr>
            <p:ph type="body" sz="quarter" idx="15" hasCustomPrompt="1"/>
          </p:nvPr>
        </p:nvSpPr>
        <p:spPr>
          <a:xfrm>
            <a:off x="323528" y="1247552"/>
            <a:ext cx="3816424" cy="532859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fr-CH" dirty="0"/>
              <a:t>Inserisci testo. </a:t>
            </a:r>
            <a:r>
              <a:rPr lang="it-IT" dirty="0" err="1"/>
              <a:t>Posuere</a:t>
            </a:r>
            <a:r>
              <a:rPr lang="it-IT" dirty="0"/>
              <a:t> non </a:t>
            </a:r>
            <a:r>
              <a:rPr lang="it-IT" dirty="0" err="1"/>
              <a:t>eleifend</a:t>
            </a:r>
            <a:r>
              <a:rPr lang="it-IT" dirty="0"/>
              <a:t> id, porta et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Praesent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suscipit</a:t>
            </a:r>
            <a:r>
              <a:rPr lang="it-IT" dirty="0"/>
              <a:t> magna, ut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.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habitant</a:t>
            </a:r>
            <a:r>
              <a:rPr lang="it-IT" dirty="0"/>
              <a:t> morbi </a:t>
            </a:r>
            <a:r>
              <a:rPr lang="it-IT" dirty="0" err="1"/>
              <a:t>tristique</a:t>
            </a:r>
            <a:r>
              <a:rPr lang="it-IT" dirty="0"/>
              <a:t> </a:t>
            </a:r>
            <a:r>
              <a:rPr lang="it-IT" dirty="0" err="1"/>
              <a:t>senectus</a:t>
            </a:r>
            <a:r>
              <a:rPr lang="it-IT" dirty="0"/>
              <a:t> et </a:t>
            </a:r>
            <a:r>
              <a:rPr lang="it-IT" dirty="0" err="1"/>
              <a:t>netus</a:t>
            </a:r>
            <a:r>
              <a:rPr lang="it-IT" dirty="0"/>
              <a:t> et </a:t>
            </a:r>
            <a:r>
              <a:rPr lang="it-IT" dirty="0" err="1"/>
              <a:t>malesuada</a:t>
            </a:r>
            <a:r>
              <a:rPr lang="it-IT" dirty="0"/>
              <a:t>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</a:t>
            </a:r>
          </a:p>
          <a:p>
            <a:pPr lv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8065518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testo; 2/3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1247592"/>
            <a:ext cx="2520280" cy="532859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400" baseline="0"/>
            </a:lvl1pPr>
          </a:lstStyle>
          <a:p>
            <a:pPr lvl="0"/>
            <a:r>
              <a:rPr lang="fr-CH" dirty="0"/>
              <a:t>Inserisci testo. </a:t>
            </a:r>
            <a:r>
              <a:rPr lang="it-IT" dirty="0" err="1"/>
              <a:t>Posuere</a:t>
            </a:r>
            <a:r>
              <a:rPr lang="it-IT" dirty="0"/>
              <a:t> non </a:t>
            </a:r>
            <a:r>
              <a:rPr lang="it-IT" dirty="0" err="1"/>
              <a:t>eleifend</a:t>
            </a:r>
            <a:r>
              <a:rPr lang="it-IT" dirty="0"/>
              <a:t> id, porta et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Praesent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suscipit</a:t>
            </a:r>
            <a:r>
              <a:rPr lang="it-IT" dirty="0"/>
              <a:t> magna, ut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.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habitant</a:t>
            </a:r>
            <a:r>
              <a:rPr lang="it-IT" dirty="0"/>
              <a:t> morbi </a:t>
            </a:r>
            <a:r>
              <a:rPr lang="it-IT" dirty="0" err="1"/>
              <a:t>tristique</a:t>
            </a:r>
            <a:r>
              <a:rPr lang="it-IT" dirty="0"/>
              <a:t> </a:t>
            </a:r>
            <a:r>
              <a:rPr lang="it-IT" dirty="0" err="1"/>
              <a:t>senectus</a:t>
            </a:r>
            <a:r>
              <a:rPr lang="it-IT" dirty="0"/>
              <a:t> et </a:t>
            </a:r>
            <a:r>
              <a:rPr lang="it-IT" dirty="0" err="1"/>
              <a:t>netus</a:t>
            </a:r>
            <a:r>
              <a:rPr lang="it-IT" dirty="0"/>
              <a:t> et </a:t>
            </a:r>
            <a:r>
              <a:rPr lang="it-IT" dirty="0" err="1"/>
              <a:t>malesuada</a:t>
            </a:r>
            <a:r>
              <a:rPr lang="it-IT" dirty="0"/>
              <a:t>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859916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magin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40" y="4008288"/>
            <a:ext cx="271836" cy="2548961"/>
          </a:xfrm>
          <a:prstGeom prst="rect">
            <a:avLst/>
          </a:prstGeom>
        </p:spPr>
      </p:pic>
      <p:pic>
        <p:nvPicPr>
          <p:cNvPr id="3" name="Immagine 6" descr="logo_SUPSI_acr.gif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46075" y="188640"/>
            <a:ext cx="469900" cy="1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3806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0" r:id="rId1"/>
    <p:sldLayoutId id="2147484141" r:id="rId2"/>
    <p:sldLayoutId id="2147484142" r:id="rId3"/>
    <p:sldLayoutId id="2147484143" r:id="rId4"/>
  </p:sldLayoutIdLst>
  <p:transition>
    <p:fade/>
  </p:transition>
  <p:hf sldNum="0"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28" charset="-128"/>
          <a:cs typeface="ＭＳ Ｐゴシック" pitchFamily="-128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28" charset="-128"/>
          <a:cs typeface="ＭＳ Ｐゴシック" pitchFamily="-128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lessioTommasi-supsi/iotProjec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323850" y="1700808"/>
            <a:ext cx="7920558" cy="1944216"/>
          </a:xfrm>
        </p:spPr>
        <p:txBody>
          <a:bodyPr/>
          <a:lstStyle/>
          <a:p>
            <a:pPr algn="ctr"/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3"/>
          </p:nvPr>
        </p:nvSpPr>
        <p:spPr>
          <a:xfrm>
            <a:off x="323528" y="4278154"/>
            <a:ext cx="2520280" cy="735022"/>
          </a:xfrm>
        </p:spPr>
        <p:txBody>
          <a:bodyPr lIns="0" tIns="0" rIns="0" bIns="0" anchor="t"/>
          <a:lstStyle/>
          <a:p>
            <a:r>
              <a:rPr lang="it-IT" dirty="0"/>
              <a:t>Alessio Tommasi </a:t>
            </a:r>
          </a:p>
          <a:p>
            <a:r>
              <a:rPr lang="it-IT" dirty="0"/>
              <a:t>Enrico Sansonetti </a:t>
            </a:r>
          </a:p>
          <a:p>
            <a:r>
              <a:rPr lang="it-IT" dirty="0"/>
              <a:t>Simone Vitullo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t-IT" dirty="0"/>
              <a:t>Studente/i</a:t>
            </a:r>
          </a:p>
        </p:txBody>
      </p:sp>
      <p:sp>
        <p:nvSpPr>
          <p:cNvPr id="7" name="Segnaposto testo 6"/>
          <p:cNvSpPr>
            <a:spLocks noGrp="1"/>
          </p:cNvSpPr>
          <p:nvPr>
            <p:ph type="body" sz="quarter" idx="26"/>
          </p:nvPr>
        </p:nvSpPr>
        <p:spPr>
          <a:xfrm>
            <a:off x="5529986" y="4062130"/>
            <a:ext cx="2520280" cy="144016"/>
          </a:xfrm>
        </p:spPr>
        <p:txBody>
          <a:bodyPr/>
          <a:lstStyle/>
          <a:p>
            <a:r>
              <a:rPr lang="it-IT" dirty="0"/>
              <a:t>Modulo / Codice Progetto</a:t>
            </a:r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29"/>
          </p:nvPr>
        </p:nvSpPr>
        <p:spPr>
          <a:xfrm>
            <a:off x="5364088" y="4264935"/>
            <a:ext cx="2520280" cy="504056"/>
          </a:xfrm>
        </p:spPr>
        <p:txBody>
          <a:bodyPr/>
          <a:lstStyle/>
          <a:p>
            <a:pPr marL="12700" marR="5080">
              <a:lnSpc>
                <a:spcPts val="1390"/>
              </a:lnSpc>
            </a:pPr>
            <a:r>
              <a:rPr lang="en-US" sz="1400" dirty="0" err="1">
                <a:latin typeface="Quicksand" panose="020B0604020202020204" charset="0"/>
                <a:cs typeface="Tahoma"/>
              </a:rPr>
              <a:t>TSM_IoT</a:t>
            </a:r>
            <a:r>
              <a:rPr lang="en-US" sz="1400" dirty="0">
                <a:latin typeface="Quicksand" panose="020B0604020202020204" charset="0"/>
                <a:cs typeface="Tahoma"/>
              </a:rPr>
              <a:t> – Internet of things </a:t>
            </a:r>
          </a:p>
        </p:txBody>
      </p:sp>
      <p:sp>
        <p:nvSpPr>
          <p:cNvPr id="9" name="Segnaposto testo 8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it-IT" dirty="0"/>
              <a:t>Professore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34"/>
          </p:nvPr>
        </p:nvSpPr>
        <p:spPr/>
        <p:txBody>
          <a:bodyPr lIns="0" tIns="0" rIns="0" bIns="0" anchor="t"/>
          <a:lstStyle/>
          <a:p>
            <a:r>
              <a:rPr lang="it-IT" dirty="0">
                <a:ea typeface="ＭＳ Ｐゴシック"/>
              </a:rPr>
              <a:t>Mirko Gelsomino</a:t>
            </a:r>
          </a:p>
        </p:txBody>
      </p:sp>
      <p:sp>
        <p:nvSpPr>
          <p:cNvPr id="14" name="Segnaposto testo 13"/>
          <p:cNvSpPr>
            <a:spLocks noGrp="1"/>
          </p:cNvSpPr>
          <p:nvPr>
            <p:ph type="body" sz="quarter" idx="41"/>
          </p:nvPr>
        </p:nvSpPr>
        <p:spPr>
          <a:xfrm>
            <a:off x="5364088" y="5386739"/>
            <a:ext cx="2520280" cy="216024"/>
          </a:xfrm>
        </p:spPr>
        <p:txBody>
          <a:bodyPr/>
          <a:lstStyle/>
          <a:p>
            <a:r>
              <a:rPr lang="it-IT" dirty="0"/>
              <a:t>2023-2024</a:t>
            </a:r>
          </a:p>
        </p:txBody>
      </p:sp>
      <p:sp>
        <p:nvSpPr>
          <p:cNvPr id="18" name="Segnaposto testo 17"/>
          <p:cNvSpPr>
            <a:spLocks noGrp="1"/>
          </p:cNvSpPr>
          <p:nvPr>
            <p:ph type="body" sz="quarter" idx="45"/>
          </p:nvPr>
        </p:nvSpPr>
        <p:spPr>
          <a:xfrm>
            <a:off x="5532008" y="5187821"/>
            <a:ext cx="2520280" cy="144016"/>
          </a:xfrm>
        </p:spPr>
        <p:txBody>
          <a:bodyPr/>
          <a:lstStyle/>
          <a:p>
            <a:r>
              <a:rPr lang="it-IT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11095754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testo, Rettangolo, schermata, circuito&#10;&#10;Descrizione generata automaticamente">
            <a:extLst>
              <a:ext uri="{FF2B5EF4-FFF2-40B4-BE49-F238E27FC236}">
                <a16:creationId xmlns:a16="http://schemas.microsoft.com/office/drawing/2014/main" id="{1ECF7BFA-F429-BA71-DFEC-CC7D016812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80" b="23930"/>
          <a:stretch/>
        </p:blipFill>
        <p:spPr>
          <a:xfrm>
            <a:off x="521804" y="1693750"/>
            <a:ext cx="7848872" cy="3679465"/>
          </a:xfrm>
          <a:prstGeom prst="rect">
            <a:avLst/>
          </a:prstGeom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125679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CH" altLang="it-CH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Segnaposto testo 2">
            <a:extLst>
              <a:ext uri="{FF2B5EF4-FFF2-40B4-BE49-F238E27FC236}">
                <a16:creationId xmlns:a16="http://schemas.microsoft.com/office/drawing/2014/main" id="{DA76B1D1-08AA-4433-819E-2EE0B15E7EBA}"/>
              </a:ext>
            </a:extLst>
          </p:cNvPr>
          <p:cNvSpPr txBox="1">
            <a:spLocks/>
          </p:cNvSpPr>
          <p:nvPr/>
        </p:nvSpPr>
        <p:spPr>
          <a:xfrm>
            <a:off x="267003" y="68528"/>
            <a:ext cx="7848872" cy="929048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700" kern="1200" baseline="0">
                <a:solidFill>
                  <a:schemeClr val="accent6">
                    <a:lumMod val="75000"/>
                  </a:schemeClr>
                </a:solidFill>
                <a:latin typeface="+mn-lt"/>
                <a:ea typeface="ＭＳ Ｐゴシック" pitchFamily="-128" charset="-128"/>
                <a:cs typeface="ＭＳ Ｐゴシック" pitchFamily="-128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2A01A82-97EE-43F2-9DFB-228FC36E1F1D}"/>
              </a:ext>
            </a:extLst>
          </p:cNvPr>
          <p:cNvSpPr txBox="1"/>
          <p:nvPr/>
        </p:nvSpPr>
        <p:spPr>
          <a:xfrm>
            <a:off x="8748464" y="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  <a:endParaRPr lang="it-CH" dirty="0"/>
          </a:p>
        </p:txBody>
      </p:sp>
      <p:sp>
        <p:nvSpPr>
          <p:cNvPr id="2" name="Segnaposto testo 2">
            <a:extLst>
              <a:ext uri="{FF2B5EF4-FFF2-40B4-BE49-F238E27FC236}">
                <a16:creationId xmlns:a16="http://schemas.microsoft.com/office/drawing/2014/main" id="{DD71F2F5-BAC9-9212-16EB-228296916DBA}"/>
              </a:ext>
            </a:extLst>
          </p:cNvPr>
          <p:cNvSpPr txBox="1">
            <a:spLocks/>
          </p:cNvSpPr>
          <p:nvPr/>
        </p:nvSpPr>
        <p:spPr>
          <a:xfrm>
            <a:off x="323528" y="764703"/>
            <a:ext cx="7848872" cy="793243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700" kern="1200" baseline="0">
                <a:solidFill>
                  <a:schemeClr val="accent6">
                    <a:lumMod val="75000"/>
                  </a:schemeClr>
                </a:solidFill>
                <a:latin typeface="+mn-lt"/>
                <a:ea typeface="ＭＳ Ｐゴシック" pitchFamily="-128" charset="-128"/>
                <a:cs typeface="ＭＳ Ｐゴシック" pitchFamily="-128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/>
              <a:t>Introdution</a:t>
            </a:r>
            <a:r>
              <a:rPr lang="it-IT" dirty="0"/>
              <a:t>:</a:t>
            </a:r>
          </a:p>
          <a:p>
            <a:r>
              <a:rPr lang="it-IT" sz="2000" dirty="0" err="1"/>
              <a:t>Electrical</a:t>
            </a:r>
            <a:r>
              <a:rPr lang="it-IT" sz="2000" dirty="0"/>
              <a:t> </a:t>
            </a:r>
            <a:r>
              <a:rPr lang="it-IT" sz="2000" dirty="0" err="1"/>
              <a:t>scheme</a:t>
            </a:r>
            <a:endParaRPr lang="it-IT" sz="2000" dirty="0"/>
          </a:p>
          <a:p>
            <a:endParaRPr lang="en-US" sz="20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78D3807-77F4-10AE-FBB9-69730CCEFC68}"/>
              </a:ext>
            </a:extLst>
          </p:cNvPr>
          <p:cNvSpPr txBox="1"/>
          <p:nvPr/>
        </p:nvSpPr>
        <p:spPr>
          <a:xfrm>
            <a:off x="544324" y="5770131"/>
            <a:ext cx="54678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CH" dirty="0">
                <a:hlinkClick r:id="rId4"/>
              </a:rPr>
              <a:t>https://github.com/AlessioTommasi-supsi/iotProject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53689154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125679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CH" altLang="it-CH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Segnaposto testo 2">
            <a:extLst>
              <a:ext uri="{FF2B5EF4-FFF2-40B4-BE49-F238E27FC236}">
                <a16:creationId xmlns:a16="http://schemas.microsoft.com/office/drawing/2014/main" id="{DA76B1D1-08AA-4433-819E-2EE0B15E7EBA}"/>
              </a:ext>
            </a:extLst>
          </p:cNvPr>
          <p:cNvSpPr txBox="1">
            <a:spLocks/>
          </p:cNvSpPr>
          <p:nvPr/>
        </p:nvSpPr>
        <p:spPr>
          <a:xfrm>
            <a:off x="267003" y="68528"/>
            <a:ext cx="7848872" cy="929048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700" kern="1200" baseline="0">
                <a:solidFill>
                  <a:schemeClr val="accent6">
                    <a:lumMod val="75000"/>
                  </a:schemeClr>
                </a:solidFill>
                <a:latin typeface="+mn-lt"/>
                <a:ea typeface="ＭＳ Ｐゴシック" pitchFamily="-128" charset="-128"/>
                <a:cs typeface="ＭＳ Ｐゴシック" pitchFamily="-128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2A01A82-97EE-43F2-9DFB-228FC36E1F1D}"/>
              </a:ext>
            </a:extLst>
          </p:cNvPr>
          <p:cNvSpPr txBox="1"/>
          <p:nvPr/>
        </p:nvSpPr>
        <p:spPr>
          <a:xfrm>
            <a:off x="8748464" y="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  <a:endParaRPr lang="it-CH" dirty="0"/>
          </a:p>
        </p:txBody>
      </p:sp>
      <p:sp>
        <p:nvSpPr>
          <p:cNvPr id="2" name="Segnaposto testo 2">
            <a:extLst>
              <a:ext uri="{FF2B5EF4-FFF2-40B4-BE49-F238E27FC236}">
                <a16:creationId xmlns:a16="http://schemas.microsoft.com/office/drawing/2014/main" id="{DD71F2F5-BAC9-9212-16EB-228296916DBA}"/>
              </a:ext>
            </a:extLst>
          </p:cNvPr>
          <p:cNvSpPr txBox="1">
            <a:spLocks/>
          </p:cNvSpPr>
          <p:nvPr/>
        </p:nvSpPr>
        <p:spPr>
          <a:xfrm>
            <a:off x="323528" y="764703"/>
            <a:ext cx="7848872" cy="793243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700" kern="1200" baseline="0">
                <a:solidFill>
                  <a:schemeClr val="accent6">
                    <a:lumMod val="75000"/>
                  </a:schemeClr>
                </a:solidFill>
                <a:latin typeface="+mn-lt"/>
                <a:ea typeface="ＭＳ Ｐゴシック" pitchFamily="-128" charset="-128"/>
                <a:cs typeface="ＭＳ Ｐゴシック" pitchFamily="-128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/>
              <a:t>Introdution</a:t>
            </a:r>
            <a:r>
              <a:rPr lang="it-IT" dirty="0"/>
              <a:t>:</a:t>
            </a:r>
          </a:p>
          <a:p>
            <a:r>
              <a:rPr lang="en-US" sz="2000" dirty="0"/>
              <a:t>UML Diagram</a:t>
            </a:r>
          </a:p>
        </p:txBody>
      </p:sp>
      <p:pic>
        <p:nvPicPr>
          <p:cNvPr id="3" name="Immagine 2" descr="Immagine che contiene testo, diagramma, Piano, schermata&#10;&#10;Descrizione generata automaticamente">
            <a:extLst>
              <a:ext uri="{FF2B5EF4-FFF2-40B4-BE49-F238E27FC236}">
                <a16:creationId xmlns:a16="http://schemas.microsoft.com/office/drawing/2014/main" id="{6F466841-736D-A07D-FE49-F475CF0D60D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87" y="1696515"/>
            <a:ext cx="8323153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72585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linea, schermata, testo, Carattere&#10;&#10;Descrizione generata automaticamente">
            <a:extLst>
              <a:ext uri="{FF2B5EF4-FFF2-40B4-BE49-F238E27FC236}">
                <a16:creationId xmlns:a16="http://schemas.microsoft.com/office/drawing/2014/main" id="{25BF3383-D5FC-943B-513F-5F89B0221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688" y="1073533"/>
            <a:ext cx="4209728" cy="4803739"/>
          </a:xfrm>
          <a:prstGeom prst="rect">
            <a:avLst/>
          </a:prstGeom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125679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CH" altLang="it-CH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Segnaposto testo 2">
            <a:extLst>
              <a:ext uri="{FF2B5EF4-FFF2-40B4-BE49-F238E27FC236}">
                <a16:creationId xmlns:a16="http://schemas.microsoft.com/office/drawing/2014/main" id="{DA76B1D1-08AA-4433-819E-2EE0B15E7EBA}"/>
              </a:ext>
            </a:extLst>
          </p:cNvPr>
          <p:cNvSpPr txBox="1">
            <a:spLocks/>
          </p:cNvSpPr>
          <p:nvPr/>
        </p:nvSpPr>
        <p:spPr>
          <a:xfrm>
            <a:off x="267003" y="68528"/>
            <a:ext cx="7848872" cy="929048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700" kern="1200" baseline="0">
                <a:solidFill>
                  <a:schemeClr val="accent6">
                    <a:lumMod val="75000"/>
                  </a:schemeClr>
                </a:solidFill>
                <a:latin typeface="+mn-lt"/>
                <a:ea typeface="ＭＳ Ｐゴシック" pitchFamily="-128" charset="-128"/>
                <a:cs typeface="ＭＳ Ｐゴシック" pitchFamily="-128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2A01A82-97EE-43F2-9DFB-228FC36E1F1D}"/>
              </a:ext>
            </a:extLst>
          </p:cNvPr>
          <p:cNvSpPr txBox="1"/>
          <p:nvPr/>
        </p:nvSpPr>
        <p:spPr>
          <a:xfrm>
            <a:off x="8748464" y="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  <a:endParaRPr lang="it-CH" dirty="0"/>
          </a:p>
        </p:txBody>
      </p:sp>
      <p:sp>
        <p:nvSpPr>
          <p:cNvPr id="2" name="Segnaposto testo 2">
            <a:extLst>
              <a:ext uri="{FF2B5EF4-FFF2-40B4-BE49-F238E27FC236}">
                <a16:creationId xmlns:a16="http://schemas.microsoft.com/office/drawing/2014/main" id="{DD71F2F5-BAC9-9212-16EB-228296916DBA}"/>
              </a:ext>
            </a:extLst>
          </p:cNvPr>
          <p:cNvSpPr txBox="1">
            <a:spLocks/>
          </p:cNvSpPr>
          <p:nvPr/>
        </p:nvSpPr>
        <p:spPr>
          <a:xfrm>
            <a:off x="323528" y="764703"/>
            <a:ext cx="7848872" cy="793243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700" kern="1200" baseline="0">
                <a:solidFill>
                  <a:schemeClr val="accent6">
                    <a:lumMod val="75000"/>
                  </a:schemeClr>
                </a:solidFill>
                <a:latin typeface="+mn-lt"/>
                <a:ea typeface="ＭＳ Ｐゴシック" pitchFamily="-128" charset="-128"/>
                <a:cs typeface="ＭＳ Ｐゴシック" pitchFamily="-128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System State </a:t>
            </a:r>
            <a:r>
              <a:rPr lang="it-CH" dirty="0"/>
              <a:t> </a:t>
            </a:r>
            <a:endParaRPr lang="en-US" sz="2000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9C08161-B993-FCAB-CACA-3BD8534A97B4}"/>
              </a:ext>
            </a:extLst>
          </p:cNvPr>
          <p:cNvSpPr txBox="1"/>
          <p:nvPr/>
        </p:nvSpPr>
        <p:spPr>
          <a:xfrm>
            <a:off x="35496" y="1557946"/>
            <a:ext cx="62453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  <a:tabLst>
                <a:tab pos="2649855" algn="l"/>
              </a:tabLst>
            </a:pPr>
            <a:r>
              <a:rPr lang="en-GB" sz="16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Structured as State machine</a:t>
            </a:r>
          </a:p>
          <a:p>
            <a:pPr marL="1257300" lvl="2" indent="-342900">
              <a:buFont typeface="Arial" panose="020B0604020202020204" pitchFamily="34" charset="0"/>
              <a:buChar char="•"/>
              <a:tabLst>
                <a:tab pos="2649855" algn="l"/>
              </a:tabLst>
            </a:pPr>
            <a:r>
              <a:rPr lang="en-GB" sz="16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Steady state: INIT (initialize) </a:t>
            </a:r>
          </a:p>
          <a:p>
            <a:pPr marL="800100" lvl="1" indent="-342900">
              <a:buFont typeface="Arial" panose="020B0604020202020204" pitchFamily="34" charset="0"/>
              <a:buChar char="•"/>
              <a:tabLst>
                <a:tab pos="2649855" algn="l"/>
              </a:tabLst>
            </a:pPr>
            <a:r>
              <a:rPr lang="en-GB" sz="16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Transition to sub-class</a:t>
            </a:r>
          </a:p>
          <a:p>
            <a:pPr marL="800100" lvl="1" indent="-342900">
              <a:buFont typeface="Arial" panose="020B0604020202020204" pitchFamily="34" charset="0"/>
              <a:buChar char="•"/>
              <a:tabLst>
                <a:tab pos="2649855" algn="l"/>
              </a:tabLst>
            </a:pPr>
            <a:r>
              <a:rPr lang="en-GB" sz="16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Error management </a:t>
            </a:r>
          </a:p>
          <a:p>
            <a:pPr lvl="1">
              <a:tabLst>
                <a:tab pos="2649855" algn="l"/>
              </a:tabLst>
            </a:pPr>
            <a:endParaRPr lang="it-CH" sz="160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31337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Immagine che contiene testo, diagramma, Piano, schermata&#10;&#10;Descrizione generata automaticamente">
            <a:extLst>
              <a:ext uri="{FF2B5EF4-FFF2-40B4-BE49-F238E27FC236}">
                <a16:creationId xmlns:a16="http://schemas.microsoft.com/office/drawing/2014/main" id="{BE5F3F2C-EBF3-7C0B-30C5-EA97FC53A74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1084" y="2466203"/>
            <a:ext cx="8323153" cy="3960000"/>
          </a:xfrm>
          <a:prstGeom prst="rect">
            <a:avLst/>
          </a:prstGeom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125679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CH" altLang="it-CH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Segnaposto testo 2">
            <a:extLst>
              <a:ext uri="{FF2B5EF4-FFF2-40B4-BE49-F238E27FC236}">
                <a16:creationId xmlns:a16="http://schemas.microsoft.com/office/drawing/2014/main" id="{DA76B1D1-08AA-4433-819E-2EE0B15E7EBA}"/>
              </a:ext>
            </a:extLst>
          </p:cNvPr>
          <p:cNvSpPr txBox="1">
            <a:spLocks/>
          </p:cNvSpPr>
          <p:nvPr/>
        </p:nvSpPr>
        <p:spPr>
          <a:xfrm>
            <a:off x="267003" y="68528"/>
            <a:ext cx="7848872" cy="929048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700" kern="1200" baseline="0">
                <a:solidFill>
                  <a:schemeClr val="accent6">
                    <a:lumMod val="75000"/>
                  </a:schemeClr>
                </a:solidFill>
                <a:latin typeface="+mn-lt"/>
                <a:ea typeface="ＭＳ Ｐゴシック" pitchFamily="-128" charset="-128"/>
                <a:cs typeface="ＭＳ Ｐゴシック" pitchFamily="-128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2A01A82-97EE-43F2-9DFB-228FC36E1F1D}"/>
              </a:ext>
            </a:extLst>
          </p:cNvPr>
          <p:cNvSpPr txBox="1"/>
          <p:nvPr/>
        </p:nvSpPr>
        <p:spPr>
          <a:xfrm>
            <a:off x="8748464" y="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  <a:endParaRPr lang="it-CH" dirty="0"/>
          </a:p>
        </p:txBody>
      </p:sp>
      <p:sp>
        <p:nvSpPr>
          <p:cNvPr id="2" name="Segnaposto testo 2">
            <a:extLst>
              <a:ext uri="{FF2B5EF4-FFF2-40B4-BE49-F238E27FC236}">
                <a16:creationId xmlns:a16="http://schemas.microsoft.com/office/drawing/2014/main" id="{DD71F2F5-BAC9-9212-16EB-228296916DBA}"/>
              </a:ext>
            </a:extLst>
          </p:cNvPr>
          <p:cNvSpPr txBox="1">
            <a:spLocks/>
          </p:cNvSpPr>
          <p:nvPr/>
        </p:nvSpPr>
        <p:spPr>
          <a:xfrm>
            <a:off x="323528" y="764703"/>
            <a:ext cx="7848872" cy="793243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700" kern="1200" baseline="0">
                <a:solidFill>
                  <a:schemeClr val="accent6">
                    <a:lumMod val="75000"/>
                  </a:schemeClr>
                </a:solidFill>
                <a:latin typeface="+mn-lt"/>
                <a:ea typeface="ＭＳ Ｐゴシック" pitchFamily="-128" charset="-128"/>
                <a:cs typeface="ＭＳ Ｐゴシック" pitchFamily="-128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System State </a:t>
            </a:r>
            <a:r>
              <a:rPr lang="it-CH" dirty="0"/>
              <a:t> </a:t>
            </a:r>
            <a:endParaRPr lang="en-US" sz="2000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9C08161-B993-FCAB-CACA-3BD8534A97B4}"/>
              </a:ext>
            </a:extLst>
          </p:cNvPr>
          <p:cNvSpPr txBox="1"/>
          <p:nvPr/>
        </p:nvSpPr>
        <p:spPr>
          <a:xfrm>
            <a:off x="35496" y="1557946"/>
            <a:ext cx="62453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  <a:tabLst>
                <a:tab pos="2649855" algn="l"/>
              </a:tabLst>
            </a:pPr>
            <a:r>
              <a:rPr lang="en-GB" sz="16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Main Function:</a:t>
            </a:r>
          </a:p>
          <a:p>
            <a:pPr marL="1257300" lvl="2" indent="-342900">
              <a:buFont typeface="Arial" panose="020B0604020202020204" pitchFamily="34" charset="0"/>
              <a:buChar char="•"/>
              <a:tabLst>
                <a:tab pos="2649855" algn="l"/>
              </a:tabLst>
            </a:pPr>
            <a:r>
              <a:rPr lang="en-GB" sz="16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Push Register</a:t>
            </a:r>
          </a:p>
          <a:p>
            <a:pPr marL="1714500" lvl="3" indent="-342900">
              <a:buFont typeface="Arial" panose="020B0604020202020204" pitchFamily="34" charset="0"/>
              <a:buChar char="•"/>
              <a:tabLst>
                <a:tab pos="2649855" algn="l"/>
              </a:tabLst>
            </a:pPr>
            <a:r>
              <a:rPr lang="en-GB" sz="16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Print value form specify register  </a:t>
            </a:r>
          </a:p>
          <a:p>
            <a:pPr marL="1257300" lvl="2" indent="-342900">
              <a:buFont typeface="Arial" panose="020B0604020202020204" pitchFamily="34" charset="0"/>
              <a:buChar char="•"/>
              <a:tabLst>
                <a:tab pos="2649855" algn="l"/>
              </a:tabLst>
            </a:pPr>
            <a:r>
              <a:rPr lang="en-GB" sz="16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Switch Network</a:t>
            </a:r>
          </a:p>
          <a:p>
            <a:pPr lvl="1">
              <a:tabLst>
                <a:tab pos="2649855" algn="l"/>
              </a:tabLst>
            </a:pPr>
            <a:endParaRPr lang="it-CH" sz="160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7" name="Immagine 6" descr="Immagine che contiene testo, diagramma, Piano, schermata&#10;&#10;Descrizione generata automaticamente">
            <a:extLst>
              <a:ext uri="{FF2B5EF4-FFF2-40B4-BE49-F238E27FC236}">
                <a16:creationId xmlns:a16="http://schemas.microsoft.com/office/drawing/2014/main" id="{CC50EB13-CCE8-3EA1-B660-98CB637C3C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97" r="36820"/>
          <a:stretch/>
        </p:blipFill>
        <p:spPr>
          <a:xfrm>
            <a:off x="2699792" y="2472720"/>
            <a:ext cx="2636987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64993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125679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CH" altLang="it-CH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Segnaposto testo 2">
            <a:extLst>
              <a:ext uri="{FF2B5EF4-FFF2-40B4-BE49-F238E27FC236}">
                <a16:creationId xmlns:a16="http://schemas.microsoft.com/office/drawing/2014/main" id="{DA76B1D1-08AA-4433-819E-2EE0B15E7EBA}"/>
              </a:ext>
            </a:extLst>
          </p:cNvPr>
          <p:cNvSpPr txBox="1">
            <a:spLocks/>
          </p:cNvSpPr>
          <p:nvPr/>
        </p:nvSpPr>
        <p:spPr>
          <a:xfrm>
            <a:off x="267003" y="68528"/>
            <a:ext cx="7848872" cy="929048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700" kern="1200" baseline="0">
                <a:solidFill>
                  <a:schemeClr val="accent6">
                    <a:lumMod val="75000"/>
                  </a:schemeClr>
                </a:solidFill>
                <a:latin typeface="+mn-lt"/>
                <a:ea typeface="ＭＳ Ｐゴシック" pitchFamily="-128" charset="-128"/>
                <a:cs typeface="ＭＳ Ｐゴシック" pitchFamily="-128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2A01A82-97EE-43F2-9DFB-228FC36E1F1D}"/>
              </a:ext>
            </a:extLst>
          </p:cNvPr>
          <p:cNvSpPr txBox="1"/>
          <p:nvPr/>
        </p:nvSpPr>
        <p:spPr>
          <a:xfrm>
            <a:off x="8748464" y="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5</a:t>
            </a:r>
            <a:endParaRPr lang="it-CH" dirty="0"/>
          </a:p>
        </p:txBody>
      </p:sp>
      <p:sp>
        <p:nvSpPr>
          <p:cNvPr id="2" name="Segnaposto testo 2">
            <a:extLst>
              <a:ext uri="{FF2B5EF4-FFF2-40B4-BE49-F238E27FC236}">
                <a16:creationId xmlns:a16="http://schemas.microsoft.com/office/drawing/2014/main" id="{DD71F2F5-BAC9-9212-16EB-228296916DBA}"/>
              </a:ext>
            </a:extLst>
          </p:cNvPr>
          <p:cNvSpPr txBox="1">
            <a:spLocks/>
          </p:cNvSpPr>
          <p:nvPr/>
        </p:nvSpPr>
        <p:spPr>
          <a:xfrm>
            <a:off x="323528" y="763549"/>
            <a:ext cx="7848872" cy="793243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700" kern="1200" baseline="0">
                <a:solidFill>
                  <a:schemeClr val="accent6">
                    <a:lumMod val="75000"/>
                  </a:schemeClr>
                </a:solidFill>
                <a:latin typeface="+mn-lt"/>
                <a:ea typeface="ＭＳ Ｐゴシック" pitchFamily="-128" charset="-128"/>
                <a:cs typeface="ＭＳ Ｐゴシック" pitchFamily="-128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28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UML Diagram</a:t>
            </a:r>
            <a:r>
              <a:rPr lang="it-CH" dirty="0"/>
              <a:t> </a:t>
            </a:r>
            <a:endParaRPr lang="en-US" sz="2000" dirty="0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6B4D93A5-C5B7-1432-B219-522E6C0D3F1A}"/>
              </a:ext>
            </a:extLst>
          </p:cNvPr>
          <p:cNvGrpSpPr/>
          <p:nvPr/>
        </p:nvGrpSpPr>
        <p:grpSpPr>
          <a:xfrm>
            <a:off x="86387" y="1696515"/>
            <a:ext cx="8323153" cy="3968586"/>
            <a:chOff x="86387" y="1696515"/>
            <a:chExt cx="8323153" cy="3968586"/>
          </a:xfrm>
        </p:grpSpPr>
        <p:pic>
          <p:nvPicPr>
            <p:cNvPr id="3" name="Immagine 2" descr="Immagine che contiene testo, diagramma, Piano, schermata&#10;&#10;Descrizione generata automaticamente">
              <a:extLst>
                <a:ext uri="{FF2B5EF4-FFF2-40B4-BE49-F238E27FC236}">
                  <a16:creationId xmlns:a16="http://schemas.microsoft.com/office/drawing/2014/main" id="{0AA32AB6-5DCB-A3D1-1509-BAF0CA516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86387" y="1696515"/>
              <a:ext cx="8323153" cy="3960000"/>
            </a:xfrm>
            <a:prstGeom prst="rect">
              <a:avLst/>
            </a:prstGeom>
          </p:spPr>
        </p:pic>
        <p:pic>
          <p:nvPicPr>
            <p:cNvPr id="4" name="Immagine 3" descr="Immagine che contiene testo, diagramma, Piano, schermata&#10;&#10;Descrizione generata automaticamente">
              <a:extLst>
                <a:ext uri="{FF2B5EF4-FFF2-40B4-BE49-F238E27FC236}">
                  <a16:creationId xmlns:a16="http://schemas.microsoft.com/office/drawing/2014/main" id="{C6155E7C-DEBC-2960-60B0-F72BB5A70F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/>
            </a:blip>
            <a:srcRect l="64348"/>
            <a:stretch/>
          </p:blipFill>
          <p:spPr>
            <a:xfrm>
              <a:off x="5421082" y="1700808"/>
              <a:ext cx="2967342" cy="3960000"/>
            </a:xfrm>
            <a:prstGeom prst="rect">
              <a:avLst/>
            </a:prstGeom>
          </p:spPr>
        </p:pic>
        <p:pic>
          <p:nvPicPr>
            <p:cNvPr id="6" name="Immagine 5" descr="Immagine che contiene testo, diagramma, Piano, schermata&#10;&#10;Descrizione generata automaticamente">
              <a:extLst>
                <a:ext uri="{FF2B5EF4-FFF2-40B4-BE49-F238E27FC236}">
                  <a16:creationId xmlns:a16="http://schemas.microsoft.com/office/drawing/2014/main" id="{97BF9D45-19EB-C7D7-A2D9-B2315AF67D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/>
            </a:blip>
            <a:srcRect r="69652"/>
            <a:stretch/>
          </p:blipFill>
          <p:spPr>
            <a:xfrm>
              <a:off x="86387" y="1696515"/>
              <a:ext cx="2525914" cy="3960000"/>
            </a:xfrm>
            <a:prstGeom prst="rect">
              <a:avLst/>
            </a:prstGeom>
          </p:spPr>
        </p:pic>
        <p:pic>
          <p:nvPicPr>
            <p:cNvPr id="8" name="Immagine 7" descr="Immagine che contiene testo, diagramma, Piano, schermata&#10;&#10;Descrizione generata automaticamente">
              <a:extLst>
                <a:ext uri="{FF2B5EF4-FFF2-40B4-BE49-F238E27FC236}">
                  <a16:creationId xmlns:a16="http://schemas.microsoft.com/office/drawing/2014/main" id="{5F54D57B-F3EC-91D8-8208-B7D58E74A3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/>
            </a:blip>
            <a:srcRect l="30143" t="71970" r="35065"/>
            <a:stretch/>
          </p:blipFill>
          <p:spPr>
            <a:xfrm>
              <a:off x="2598572" y="4555098"/>
              <a:ext cx="2895803" cy="1110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667484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E5B2B1E-DBC8-70E9-20CD-87B219979E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528" y="1628800"/>
            <a:ext cx="7848872" cy="42484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/>
              <a:t>Purpose </a:t>
            </a:r>
            <a:r>
              <a:rPr lang="de-CH" sz="2000" dirty="0" err="1"/>
              <a:t>to</a:t>
            </a:r>
            <a:r>
              <a:rPr lang="de-CH" sz="2000" dirty="0"/>
              <a:t> </a:t>
            </a:r>
            <a:r>
              <a:rPr lang="de-CH" sz="2000" dirty="0" err="1"/>
              <a:t>store</a:t>
            </a:r>
            <a:r>
              <a:rPr lang="de-CH" sz="2000" dirty="0"/>
              <a:t> </a:t>
            </a:r>
            <a:r>
              <a:rPr lang="de-CH" sz="2000" dirty="0" err="1"/>
              <a:t>the</a:t>
            </a:r>
            <a:r>
              <a:rPr lang="de-CH" sz="2000" dirty="0"/>
              <a:t> WiFi </a:t>
            </a:r>
            <a:r>
              <a:rPr lang="de-CH" sz="2000" dirty="0" err="1"/>
              <a:t>credential</a:t>
            </a:r>
            <a:r>
              <a:rPr lang="de-CH" sz="2000" dirty="0"/>
              <a:t> in </a:t>
            </a:r>
            <a:r>
              <a:rPr lang="de-CH" sz="2000" dirty="0" err="1"/>
              <a:t>the</a:t>
            </a:r>
            <a:r>
              <a:rPr lang="de-CH" sz="2000" dirty="0"/>
              <a:t> </a:t>
            </a:r>
            <a:r>
              <a:rPr lang="de-CH" sz="2000" dirty="0" err="1"/>
              <a:t>following</a:t>
            </a:r>
            <a:r>
              <a:rPr lang="de-CH" sz="2000" dirty="0"/>
              <a:t> </a:t>
            </a:r>
            <a:r>
              <a:rPr lang="de-CH" sz="2000" dirty="0" err="1"/>
              <a:t>attributes</a:t>
            </a:r>
            <a:endParaRPr lang="de-CH" sz="2000" dirty="0"/>
          </a:p>
          <a:p>
            <a:r>
              <a:rPr lang="de-CH" dirty="0"/>
              <a:t>	1. ‘</a:t>
            </a:r>
            <a:r>
              <a:rPr lang="de-CH" dirty="0" err="1"/>
              <a:t>ssid</a:t>
            </a:r>
            <a:r>
              <a:rPr lang="de-CH" dirty="0"/>
              <a:t>’ Stores </a:t>
            </a:r>
            <a:r>
              <a:rPr lang="de-CH" dirty="0" err="1"/>
              <a:t>the</a:t>
            </a:r>
            <a:r>
              <a:rPr lang="de-CH" dirty="0"/>
              <a:t> SSID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WiFi network</a:t>
            </a:r>
          </a:p>
          <a:p>
            <a:r>
              <a:rPr lang="de-CH" dirty="0"/>
              <a:t>	2. ‘</a:t>
            </a:r>
            <a:r>
              <a:rPr lang="de-CH" dirty="0" err="1"/>
              <a:t>password</a:t>
            </a:r>
            <a:r>
              <a:rPr lang="de-CH" dirty="0"/>
              <a:t>’: Stores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password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WiFi network</a:t>
            </a:r>
          </a:p>
          <a:p>
            <a:pPr marL="342900" indent="-342900">
              <a:buAutoNum type="arabicPeriod"/>
            </a:pP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/>
              <a:t>Methods: </a:t>
            </a:r>
          </a:p>
          <a:p>
            <a:r>
              <a:rPr lang="de-CH" dirty="0"/>
              <a:t>	1. connect()</a:t>
            </a:r>
          </a:p>
          <a:p>
            <a:r>
              <a:rPr lang="de-CH" dirty="0"/>
              <a:t>	2. </a:t>
            </a:r>
            <a:r>
              <a:rPr lang="de-CH" dirty="0" err="1"/>
              <a:t>setup_AP</a:t>
            </a:r>
            <a:r>
              <a:rPr lang="de-CH" dirty="0"/>
              <a:t>()</a:t>
            </a:r>
          </a:p>
          <a:p>
            <a:r>
              <a:rPr lang="de-CH" dirty="0"/>
              <a:t>	3. </a:t>
            </a:r>
            <a:r>
              <a:rPr lang="de-CH" dirty="0" err="1"/>
              <a:t>clear_var</a:t>
            </a:r>
            <a:r>
              <a:rPr lang="de-CH" dirty="0"/>
              <a:t>()</a:t>
            </a:r>
          </a:p>
          <a:p>
            <a:r>
              <a:rPr lang="de-CH" dirty="0"/>
              <a:t>	4. </a:t>
            </a:r>
            <a:r>
              <a:rPr lang="de-CH" dirty="0" err="1"/>
              <a:t>scanNetwork</a:t>
            </a:r>
            <a:r>
              <a:rPr lang="de-CH" dirty="0"/>
              <a:t>()</a:t>
            </a:r>
          </a:p>
          <a:p>
            <a:r>
              <a:rPr lang="de-CH" dirty="0"/>
              <a:t>	5. </a:t>
            </a:r>
            <a:r>
              <a:rPr lang="de-CH" dirty="0" err="1"/>
              <a:t>switchNetwork</a:t>
            </a:r>
            <a:r>
              <a:rPr lang="de-CH" dirty="0"/>
              <a:t>()</a:t>
            </a:r>
          </a:p>
          <a:p>
            <a:r>
              <a:rPr lang="de-CH" u="sng" dirty="0"/>
              <a:t>	6. </a:t>
            </a:r>
            <a:r>
              <a:rPr lang="de-CH" dirty="0" err="1"/>
              <a:t>WifiManager</a:t>
            </a:r>
            <a:r>
              <a:rPr lang="de-CH" dirty="0"/>
              <a:t>()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pPr marL="342900" indent="-342900">
              <a:buAutoNum type="arabicPeriod"/>
            </a:pP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253D6E-AF5E-50F0-8690-22128D23A7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528" y="836712"/>
            <a:ext cx="7848872" cy="929048"/>
          </a:xfrm>
        </p:spPr>
        <p:txBody>
          <a:bodyPr/>
          <a:lstStyle/>
          <a:p>
            <a:r>
              <a:rPr lang="de-CH" dirty="0" err="1"/>
              <a:t>WiFiManager</a:t>
            </a:r>
            <a:r>
              <a:rPr lang="de-CH" dirty="0"/>
              <a:t> Class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4DE176F-5047-67C9-D6D3-3DE2C5A22C1D}"/>
              </a:ext>
            </a:extLst>
          </p:cNvPr>
          <p:cNvSpPr txBox="1"/>
          <p:nvPr/>
        </p:nvSpPr>
        <p:spPr>
          <a:xfrm>
            <a:off x="8748464" y="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6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68557944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B8F3F1F-86E0-8A4F-F22E-77FA73F9B5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528" y="1628800"/>
            <a:ext cx="7920880" cy="42484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/>
              <a:t>Methods: </a:t>
            </a:r>
          </a:p>
          <a:p>
            <a:r>
              <a:rPr lang="de-CH" dirty="0"/>
              <a:t>	1. </a:t>
            </a:r>
            <a:r>
              <a:rPr lang="de-CH" dirty="0" err="1"/>
              <a:t>defineRoutes</a:t>
            </a:r>
            <a:r>
              <a:rPr lang="de-CH" dirty="0"/>
              <a:t>(): Method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define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endpoints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web </a:t>
            </a:r>
            <a:r>
              <a:rPr lang="de-CH" dirty="0" err="1"/>
              <a:t>server</a:t>
            </a:r>
            <a:r>
              <a:rPr lang="de-CH" dirty="0"/>
              <a:t>. </a:t>
            </a:r>
          </a:p>
          <a:p>
            <a:r>
              <a:rPr lang="de-CH" dirty="0"/>
              <a:t>		In </a:t>
            </a:r>
            <a:r>
              <a:rPr lang="de-CH" dirty="0" err="1"/>
              <a:t>case</a:t>
            </a:r>
            <a:r>
              <a:rPr lang="de-CH" dirty="0"/>
              <a:t> a non-</a:t>
            </a:r>
            <a:r>
              <a:rPr lang="de-CH" dirty="0" err="1"/>
              <a:t>defined</a:t>
            </a:r>
            <a:r>
              <a:rPr lang="de-CH" dirty="0"/>
              <a:t> route will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called</a:t>
            </a:r>
            <a:r>
              <a:rPr lang="de-CH" dirty="0"/>
              <a:t>: «404 Not </a:t>
            </a:r>
            <a:r>
              <a:rPr lang="de-CH" dirty="0" err="1"/>
              <a:t>found</a:t>
            </a:r>
            <a:r>
              <a:rPr lang="de-CH" dirty="0"/>
              <a:t>».</a:t>
            </a:r>
          </a:p>
          <a:p>
            <a:pPr marL="342900" indent="-342900">
              <a:buAutoNum type="arabicPeriod"/>
            </a:pP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000" dirty="0" err="1"/>
              <a:t>Defined</a:t>
            </a:r>
            <a:r>
              <a:rPr lang="de-CH" sz="2000" dirty="0"/>
              <a:t> </a:t>
            </a:r>
            <a:r>
              <a:rPr lang="de-CH" sz="2000" dirty="0" err="1"/>
              <a:t>routes</a:t>
            </a:r>
            <a:r>
              <a:rPr lang="de-CH" sz="2000" dirty="0"/>
              <a:t>:</a:t>
            </a:r>
          </a:p>
          <a:p>
            <a:r>
              <a:rPr lang="de-CH" sz="1500" dirty="0"/>
              <a:t>	1. /</a:t>
            </a:r>
            <a:r>
              <a:rPr lang="de-CH" sz="1500" dirty="0" err="1"/>
              <a:t>history</a:t>
            </a:r>
            <a:endParaRPr lang="de-CH" sz="1500" dirty="0"/>
          </a:p>
          <a:p>
            <a:r>
              <a:rPr lang="de-CH" sz="1500" dirty="0"/>
              <a:t>	2. /</a:t>
            </a:r>
            <a:r>
              <a:rPr lang="de-CH" sz="1500" dirty="0" err="1"/>
              <a:t>deleteRegister</a:t>
            </a:r>
            <a:endParaRPr lang="de-CH" sz="1500" dirty="0"/>
          </a:p>
          <a:p>
            <a:r>
              <a:rPr lang="de-CH" sz="1500" dirty="0"/>
              <a:t>	3. /</a:t>
            </a:r>
            <a:r>
              <a:rPr lang="de-CH" sz="1500" dirty="0" err="1"/>
              <a:t>editRegister</a:t>
            </a:r>
            <a:endParaRPr lang="de-CH" sz="1500" dirty="0"/>
          </a:p>
          <a:p>
            <a:r>
              <a:rPr lang="de-CH" sz="1500" dirty="0"/>
              <a:t>	4. /</a:t>
            </a:r>
            <a:r>
              <a:rPr lang="de-CH" sz="1500" dirty="0" err="1"/>
              <a:t>currentRegister</a:t>
            </a:r>
            <a:endParaRPr lang="de-CH" sz="1500" dirty="0"/>
          </a:p>
          <a:p>
            <a:r>
              <a:rPr lang="de-CH" sz="1500" dirty="0"/>
              <a:t>	5. /</a:t>
            </a:r>
            <a:r>
              <a:rPr lang="de-CH" sz="1500" dirty="0" err="1"/>
              <a:t>modbusMaster</a:t>
            </a:r>
            <a:endParaRPr lang="de-CH" sz="1500" dirty="0"/>
          </a:p>
          <a:p>
            <a:r>
              <a:rPr lang="de-CH" sz="1500" dirty="0"/>
              <a:t>	6. /</a:t>
            </a:r>
            <a:r>
              <a:rPr lang="de-CH" sz="1500" dirty="0" err="1"/>
              <a:t>storevalue</a:t>
            </a:r>
            <a:endParaRPr lang="de-CH" sz="1500" dirty="0"/>
          </a:p>
          <a:p>
            <a:r>
              <a:rPr lang="de-CH" sz="1500" dirty="0"/>
              <a:t>	7. /</a:t>
            </a:r>
            <a:r>
              <a:rPr lang="de-CH" sz="1500" dirty="0" err="1"/>
              <a:t>getRegisterValues</a:t>
            </a:r>
            <a:endParaRPr lang="de-CH" sz="1500" dirty="0"/>
          </a:p>
          <a:p>
            <a:r>
              <a:rPr lang="de-CH" sz="1500" dirty="0"/>
              <a:t>	8. /</a:t>
            </a:r>
            <a:r>
              <a:rPr lang="de-CH" sz="1500" dirty="0" err="1"/>
              <a:t>graph</a:t>
            </a:r>
            <a:endParaRPr lang="de-CH" sz="1500" dirty="0"/>
          </a:p>
          <a:p>
            <a:r>
              <a:rPr lang="de-CH" sz="1500" dirty="0"/>
              <a:t>	9. /</a:t>
            </a:r>
            <a:r>
              <a:rPr lang="de-CH" sz="1500" dirty="0" err="1"/>
              <a:t>config</a:t>
            </a:r>
            <a:endParaRPr lang="de-CH" sz="1500" dirty="0"/>
          </a:p>
          <a:p>
            <a:r>
              <a:rPr lang="de-CH" sz="1500" dirty="0"/>
              <a:t>	10. /</a:t>
            </a:r>
            <a:r>
              <a:rPr lang="de-CH" sz="1500" dirty="0" err="1"/>
              <a:t>switch_wifi</a:t>
            </a:r>
            <a:endParaRPr lang="de-CH" sz="2000" dirty="0"/>
          </a:p>
          <a:p>
            <a:endParaRPr lang="de-CH" sz="200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4B0872-C341-9E38-1616-342463B94B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528" y="836712"/>
            <a:ext cx="7848872" cy="929048"/>
          </a:xfrm>
        </p:spPr>
        <p:txBody>
          <a:bodyPr/>
          <a:lstStyle/>
          <a:p>
            <a:r>
              <a:rPr lang="de-CH" dirty="0" err="1"/>
              <a:t>Routes</a:t>
            </a:r>
            <a:r>
              <a:rPr lang="de-CH" dirty="0"/>
              <a:t> Class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A5B8275-96F8-5D5A-2944-A16DAA56ED1C}"/>
              </a:ext>
            </a:extLst>
          </p:cNvPr>
          <p:cNvSpPr txBox="1"/>
          <p:nvPr/>
        </p:nvSpPr>
        <p:spPr>
          <a:xfrm>
            <a:off x="8748464" y="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7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12925416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PPT_StudentKit_DTI">
  <a:themeElements>
    <a:clrScheme name="SUPSI 1">
      <a:dk1>
        <a:srgbClr val="000000"/>
      </a:dk1>
      <a:lt1>
        <a:sysClr val="window" lastClr="FFFFFF"/>
      </a:lt1>
      <a:dk2>
        <a:srgbClr val="141C64"/>
      </a:dk2>
      <a:lt2>
        <a:srgbClr val="FFFFFF"/>
      </a:lt2>
      <a:accent1>
        <a:srgbClr val="141C78"/>
      </a:accent1>
      <a:accent2>
        <a:srgbClr val="2838C8"/>
      </a:accent2>
      <a:accent3>
        <a:srgbClr val="0063C8"/>
      </a:accent3>
      <a:accent4>
        <a:srgbClr val="0096FF"/>
      </a:accent4>
      <a:accent5>
        <a:srgbClr val="46A01E"/>
      </a:accent5>
      <a:accent6>
        <a:srgbClr val="8CD23C"/>
      </a:accent6>
      <a:hlink>
        <a:srgbClr val="000000"/>
      </a:hlink>
      <a:folHlink>
        <a:srgbClr val="646464"/>
      </a:folHlink>
    </a:clrScheme>
    <a:fontScheme name="SUPSI">
      <a:majorFont>
        <a:latin typeface="Times New Roman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943B4D0C91CA54E9BBFAD215D4A4FF7" ma:contentTypeVersion="2" ma:contentTypeDescription="Creare un nuovo documento." ma:contentTypeScope="" ma:versionID="cf219a20ff677bb841019a3a8c689c5c">
  <xsd:schema xmlns:xsd="http://www.w3.org/2001/XMLSchema" xmlns:xs="http://www.w3.org/2001/XMLSchema" xmlns:p="http://schemas.microsoft.com/office/2006/metadata/properties" xmlns:ns2="0c05fedb-ed2a-4eb3-93de-5f5a6c97bfe0" targetNamespace="http://schemas.microsoft.com/office/2006/metadata/properties" ma:root="true" ma:fieldsID="cdeb401d42d9ed0aa0b6b19683ac6c66" ns2:_="">
    <xsd:import namespace="0c05fedb-ed2a-4eb3-93de-5f5a6c97bfe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05fedb-ed2a-4eb3-93de-5f5a6c97bf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224FFE3-8B31-4861-819D-E3568B61467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76730D5-A6C1-4FFF-ABCD-1CBC7F6F0F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05fedb-ed2a-4eb3-93de-5f5a6c97bfe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B5FC215-297A-43AC-8590-EBA9493FEEF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PPT_StudentKit_DTI</Template>
  <TotalTime>1104</TotalTime>
  <Words>428</Words>
  <Application>Microsoft Office PowerPoint</Application>
  <PresentationFormat>Presentazione su schermo (4:3)</PresentationFormat>
  <Paragraphs>93</Paragraphs>
  <Slides>8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9" baseType="lpstr">
      <vt:lpstr>PPT_StudentKit_DTI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SUPSI-DTI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Camerota Francesco</dc:creator>
  <cp:lastModifiedBy>Vitullo Simone</cp:lastModifiedBy>
  <cp:revision>568</cp:revision>
  <cp:lastPrinted>2012-05-23T12:47:14Z</cp:lastPrinted>
  <dcterms:created xsi:type="dcterms:W3CDTF">2012-06-06T06:29:02Z</dcterms:created>
  <dcterms:modified xsi:type="dcterms:W3CDTF">2025-07-26T12:13:25Z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0x010100E943B4D0C91CA54E9BBFAD215D4A4FF7</vt:lpwstr>
  </property>
</Properties>
</file>