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21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slides/slide17.xml" ContentType="application/vnd.openxmlformats-officedocument.presentationml.slide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slides/slide3.xml" ContentType="application/vnd.openxmlformats-officedocument.presentationml.slide+xml"/>
  <Override PartName="/ppt/slideLayouts/slideLayout2.xml" ContentType="application/vnd.openxmlformats-officedocument.presentationml.slideLayout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notesSlides/notesSlide2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notesMasterIdLst>
    <p:notesMasterId r:id="rId3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6858000" type="screen4x3"/>
  <p:notesSz cx="6797675" cy="9926638"/>
  <p:defaultTextStyle>
    <a:defPPr>
      <a:defRPr lang="it-IT"/>
    </a:defPPr>
    <a:lvl1pPr algn="l" rtl="0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ＭＳ Ｐゴシック"/>
        <a:cs typeface="ＭＳ Ｐゴシック"/>
      </a:defRPr>
    </a:lvl1pPr>
    <a:lvl2pPr marL="457200" algn="l" rtl="0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ＭＳ Ｐゴシック"/>
        <a:cs typeface="ＭＳ Ｐゴシック"/>
      </a:defRPr>
    </a:lvl2pPr>
    <a:lvl3pPr marL="914400" algn="l" rtl="0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ＭＳ Ｐゴシック"/>
        <a:cs typeface="ＭＳ Ｐゴシック"/>
      </a:defRPr>
    </a:lvl3pPr>
    <a:lvl4pPr marL="1371600" algn="l" rtl="0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ＭＳ Ｐゴシック"/>
        <a:cs typeface="ＭＳ Ｐゴシック"/>
      </a:defRPr>
    </a:lvl4pPr>
    <a:lvl5pPr marL="1828800" algn="l" rtl="0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ＭＳ Ｐゴシック"/>
        <a:cs typeface="ＭＳ Ｐゴシック"/>
      </a:defRPr>
    </a:lvl5pPr>
    <a:lvl6pPr marL="2286000" algn="l" defTabSz="457200" rtl="0">
      <a:defRPr>
        <a:solidFill>
          <a:schemeClr val="tx1"/>
        </a:solidFill>
        <a:latin typeface="Arial"/>
        <a:ea typeface="ＭＳ Ｐゴシック"/>
        <a:cs typeface="ＭＳ Ｐゴシック"/>
      </a:defRPr>
    </a:lvl6pPr>
    <a:lvl7pPr marL="2743200" algn="l" defTabSz="457200" rtl="0">
      <a:defRPr>
        <a:solidFill>
          <a:schemeClr val="tx1"/>
        </a:solidFill>
        <a:latin typeface="Arial"/>
        <a:ea typeface="ＭＳ Ｐゴシック"/>
        <a:cs typeface="ＭＳ Ｐゴシック"/>
      </a:defRPr>
    </a:lvl7pPr>
    <a:lvl8pPr marL="3200400" algn="l" defTabSz="457200" rtl="0">
      <a:defRPr>
        <a:solidFill>
          <a:schemeClr val="tx1"/>
        </a:solidFill>
        <a:latin typeface="Arial"/>
        <a:ea typeface="ＭＳ Ｐゴシック"/>
        <a:cs typeface="ＭＳ Ｐゴシック"/>
      </a:defRPr>
    </a:lvl8pPr>
    <a:lvl9pPr marL="3657600" algn="l" defTabSz="457200" rtl="0">
      <a:defRPr>
        <a:solidFill>
          <a:schemeClr val="tx1"/>
        </a:solidFill>
        <a:latin typeface="Arial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28" d="100"/>
          <a:sy n="128" d="100"/>
        </p:scale>
        <p:origin x="1544" y="176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 /><Relationship Id="rId36" Type="http://schemas.openxmlformats.org/officeDocument/2006/relationships/tableStyles" Target="tableStyles.xml" /><Relationship Id="rId3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6715388" name="Rectangle 2"/>
          <p:cNvSpPr>
            <a:spLocks noChangeArrowheads="1" noGrp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05057203" name="Rectangle 3"/>
          <p:cNvSpPr>
            <a:spLocks noChangeArrowheads="1" noGrp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80924359" name="Rectangle 4"/>
          <p:cNvSpPr>
            <a:spLocks noChangeArrowheads="1" noChangeAspect="1" noGrp="1" noRot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5880551" name="Rectangle 5"/>
          <p:cNvSpPr>
            <a:spLocks noChangeArrowheads="1" noGrp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 lvl="0">
              <a:defRPr/>
            </a:pPr>
            <a:r>
              <a:rPr lang="it-IT"/>
              <a:t>Click to edit Master text styles</a:t>
            </a:r>
            <a:endParaRPr/>
          </a:p>
          <a:p>
            <a:pPr lvl="1">
              <a:defRPr/>
            </a:pPr>
            <a:r>
              <a:rPr lang="it-IT"/>
              <a:t>Second level</a:t>
            </a:r>
            <a:endParaRPr/>
          </a:p>
          <a:p>
            <a:pPr lvl="2">
              <a:defRPr/>
            </a:pPr>
            <a:r>
              <a:rPr lang="it-IT"/>
              <a:t>Third level</a:t>
            </a:r>
            <a:endParaRPr/>
          </a:p>
          <a:p>
            <a:pPr lvl="3">
              <a:defRPr/>
            </a:pPr>
            <a:r>
              <a:rPr lang="it-IT"/>
              <a:t>Fourth level</a:t>
            </a:r>
            <a:endParaRPr/>
          </a:p>
          <a:p>
            <a:pPr lvl="4">
              <a:defRPr/>
            </a:pPr>
            <a:r>
              <a:rPr lang="it-IT"/>
              <a:t>Fifth level</a:t>
            </a:r>
            <a:endParaRPr/>
          </a:p>
        </p:txBody>
      </p:sp>
      <p:sp>
        <p:nvSpPr>
          <p:cNvPr id="1636062041" name="Rectangle 6"/>
          <p:cNvSpPr>
            <a:spLocks noChangeArrowheads="1" noGrp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831212614" name="Rectangle 7"/>
          <p:cNvSpPr>
            <a:spLocks noChangeArrowheads="1" noGrp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 algn="r">
              <a:defRPr sz="1200"/>
            </a:lvl1pPr>
          </a:lstStyle>
          <a:p>
            <a:pPr>
              <a:defRPr/>
            </a:pPr>
            <a:fld id="{F6425F76-5FCB-3E42-9F4B-C72054CFC5AB}" type="slidenum">
              <a:rPr lang="it-IT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1"/>
  <p:notesStyle>
    <a:lvl1pPr algn="l" rtl="0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ＭＳ Ｐゴシック"/>
        <a:cs typeface="ＭＳ Ｐゴシック"/>
      </a:defRPr>
    </a:lvl1pPr>
    <a:lvl2pPr marL="457200" algn="l" rtl="0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4572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111871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149832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Buongiorno a tutti,</a:t>
            </a:r>
            <a:endParaRPr sz="12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b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mi chiamo Alessio e sono uno studente Master in Computer Science</a:t>
            </a:r>
            <a:r>
              <a:rPr/>
              <a:t>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Oggi Ho il piacere di presentarvi ALPHA.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Un progetto di tesi creato in collaborazione con ESAM</a:t>
            </a:r>
            <a:endParaRPr/>
          </a:p>
        </p:txBody>
      </p:sp>
      <p:sp>
        <p:nvSpPr>
          <p:cNvPr id="155042836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AC15665-FA93-0FC5-E879-11A903AF95A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847572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15420615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 b="0"/>
          </a:p>
          <a:p>
            <a:pPr>
              <a:defRPr/>
            </a:pPr>
            <a:r>
              <a:rPr lang="it-CH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Questa caratteristica garantisce piena autonomia operativa e rappresenta il punto di partenza per uno degli aspetti fondamentali del sistema: </a:t>
            </a:r>
            <a:r>
              <a:rPr lang="it-CH" sz="1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la sicurezza.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/>
              <a:t>...</a:t>
            </a:r>
            <a:endParaRPr/>
          </a:p>
          <a:p>
            <a:pPr>
              <a:defRPr/>
            </a:pPr>
            <a:r>
              <a:rPr lang="it-CH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 lang="it-CH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L’obiettivo è quello di offrire un comportamento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stand-alone, indipendente e stabile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capace di resistere a eventuali interferenze esterne e di ridurre al minimo i malfunzionamenti.</a:t>
            </a:r>
            <a:endParaRPr lang="it-CH"/>
          </a:p>
        </p:txBody>
      </p:sp>
      <p:sp>
        <p:nvSpPr>
          <p:cNvPr id="463056442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9491D5E8-4233-8C9E-CDEF-D099FDA8997B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070437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84508865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 b="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L’obiettivo è quello di offrire un comportamento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stand-alone, indipendente e stabile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capace di resistere a eventuali interferenze esterne e di ridurre al minimo i malfunzionamenti.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/>
              <a:t>...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Tale affidabilità si accompagna a un’elevata compatibilità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resa possibile dall’adozione di protocolli industriali leader del settore,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03829922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AB594082-7D50-7836-8313-9D50BD3778D7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5175413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64680787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Tale affidabilità si accompagna a un’elevata compatibilità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resa possibile dall’adozione di protocolli industriali leader del settore,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/>
              <a:t>...</a:t>
            </a:r>
            <a:endParaRPr/>
          </a:p>
          <a:p>
            <a:pPr>
              <a:defRPr/>
            </a:pPr>
            <a:r>
              <a:rPr lang="it-CH"/>
              <a:t>Come modbus e i2c</a:t>
            </a:r>
            <a:endParaRPr lang="it-CH"/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che consentono un’integrazione fluida all’interno di ecosistemi già esistenti.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</p:txBody>
      </p:sp>
      <p:sp>
        <p:nvSpPr>
          <p:cNvPr id="561836694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BF916B84-4749-7ADB-14ED-CDF2D5ECE91D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6802277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14686101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Tale affidabilità si accompagna a un’elevata compatibilità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resa possibile dall’adozione di protocolli industriali leader del settore, </a:t>
            </a:r>
            <a:endParaRPr/>
          </a:p>
          <a:p>
            <a:pPr>
              <a:defRPr/>
            </a:pPr>
            <a:r>
              <a:rPr lang="it-CH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Come modbus e i2c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che consentono un’integrazione fluida all’interno di ecosistemi già esistenti.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/>
              <a:t>...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Modbus 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sviluppato nel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1979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dalla società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Modicon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nasce con l’obiettivo di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semplificare e standardizzare la comunicazione tra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PLC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/>
              <a:t>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 basa su un’architettura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master/slave</a:t>
            </a:r>
            <a:r>
              <a:rPr/>
              <a:t> 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 cui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Il master invia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periodicamente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richieste codificate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e ciascuno slave risponde restituendo i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dati richiesti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oppure confermando l’azione eseguita.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</p:txBody>
      </p:sp>
      <p:sp>
        <p:nvSpPr>
          <p:cNvPr id="839231721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713E8E99-FA4A-8397-5C5F-99B6748DC943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1521740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35142893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Modbus 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sviluppato nel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1979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dalla società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Modicon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nasce con l’obiettivo di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semplificare e standardizzare la comunicazione tra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PLC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e dispositivi periferici.</a:t>
            </a: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 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 basa su un’architettura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master/slave</a:t>
            </a: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 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 cui 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Il master invia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periodicamente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richieste codificate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e ciascuno slave risponde restituendo i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dati richiesti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oppure confermando l’azione eseguita. 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/>
              <a:t>...</a:t>
            </a:r>
            <a:endParaRPr/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 un singolo dispositivo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ALFA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è dunque possibile interrogare, oltre a tutti i dispositivi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ESAM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anche apparati prodotti da aziende leader nei più disparati ambiti industriali,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come i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PLC di Siemens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e i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sistemi di controllo remoto di ABB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 dati acquisiti da questi dispositivi possono essere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esportati in un comodo formato CSV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permettendo di effettuare un'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analisi approfondita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senza necessità di software proprietari o strumenti complessi.</a:t>
            </a:r>
            <a:endParaRPr lang="it-CH"/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</p:txBody>
      </p:sp>
      <p:sp>
        <p:nvSpPr>
          <p:cNvPr id="278565174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67285C07-9767-EBC0-0908-B710963E2940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2851624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16765465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 dati acquisiti da questi dispositivi possono essere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esportati in un comodo formato CSV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permettendo così un'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analisi approfondita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facilmente accessibile da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qualsiasi PC o tablet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senza necessità di software proprietari o strumenti complessi.</a:t>
            </a:r>
            <a:endParaRPr sz="1000"/>
          </a:p>
          <a:p>
            <a:pPr>
              <a:defRPr/>
            </a:pP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/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ALFA rimane inoltre fedele ad uno dei principi cardine di ESAM ovvero la precisione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27031784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311BED3C-ED18-D31A-3989-BA86344F1864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4299583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6097566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ALFA rimane inoltre fedele ad uno dei principi cardine di ESAM ovvero la precisione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sz="1200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questo motivo, anziché utilizzare l’ADC interno dell’ESP32, si è scelto di integrare un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convertitore esterno ADS1115 a 16 bit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250113818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45B59C7C-91C2-5F06-48B8-8032AE550572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1181552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60048148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ALFA rimane inoltre fedele ad uno dei principi cardine di ESAM ovvero la precisione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it-IT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questo motivo, anziché utilizzare il convertitore analogico digitale  interno dell’ESP32 a 12 bit, si è scelto di integrare un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convertitore esternoa 16 bit</a:t>
            </a: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</a:t>
            </a: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Come mostrato in questo esempio pratico, un solo bit di differenza incide enormemente sulla precisione.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Nella slide, e’ mostrata la differenza tra 3 a 4 bit ovvero si passa da 8 a 16 livelli; nella realtà del nostro progetto si passa da 4096 livelli dell esp a ben oltre 65k dell ADS distribuiti sull ampiezza massima del segnale.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42970685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9DEE87EE-FDAC-AE25-6335-D97B48A15EBD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8097518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88855870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Come mostrato in questo esempio pratico, un solo bit di differenza incide enormemente sulla precisione.</a:t>
            </a: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Nella slide, e’ mostrata la differenza tra 3 a 4 bit ovvero si passa da 8 a 16 livelli; nella realtà del nostro progetto si passa da 4096 livelli a ben oltre 65k distribuiti sull ampiezza massima del segnale</a:t>
            </a: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</a:t>
            </a: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Un ulteriore Sfida che si e presentata è, stata quella di aquisire un ampia varieta di segnali, con un singolo ingresso disponibile per il convertitore.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200"/>
          </a:p>
          <a:p>
            <a:pPr>
              <a:defRPr/>
            </a:pPr>
            <a:endParaRPr/>
          </a:p>
        </p:txBody>
      </p:sp>
      <p:sp>
        <p:nvSpPr>
          <p:cNvPr id="1931588563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859D8D74-D50F-C293-92CA-85C406CCFC0C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2822171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37211865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Un ulteriore Sfida che si e presentata è, stata quella di aquisire un ampia varieta di segnali.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Per limitare al minimo le risorse hardware necessarie, è stato utilizzato un multiplexer con una codifica a 3 bit. 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questa slide possiamo osservare il funzionamento generale e la relativa tabella di verità.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  3 pin dell'ESP32 selezioniamo il segnale desiderato e lo connettiamo all AD.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Che si occuperà di processarlo nel modo adeguato.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200"/>
          </a:p>
          <a:p>
            <a:pPr marL="217793" indent="-217793">
              <a:buFont typeface="Arial"/>
              <a:buChar char="–"/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lang="it-CH" sz="1200" b="1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-utilizzo risorse Limitate!</a:t>
            </a:r>
            <a:endParaRPr lang="it-CH"/>
          </a:p>
          <a:p>
            <a:pPr>
              <a:defRPr/>
            </a:pPr>
            <a:r>
              <a:rPr lang="it-CH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    Il tutto deve essere contenuto in microcontrolori con risorse sia in termini di memoria che consumo elettrico il piu limitato possibile</a:t>
            </a:r>
            <a:endParaRPr lang="it-CH"/>
          </a:p>
          <a:p>
            <a:pPr>
              <a:defRPr/>
            </a:pPr>
            <a:endParaRPr/>
          </a:p>
        </p:txBody>
      </p:sp>
      <p:sp>
        <p:nvSpPr>
          <p:cNvPr id="1066214332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081603E8-FD26-86EA-82EE-A232957F54BA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4362552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90198422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Buongiorno a tutti,</a:t>
            </a:r>
            <a:endParaRPr sz="1000" b="0" i="1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mi chiamo Alessio e sono uno studente Master in Computer Science</a:t>
            </a:r>
            <a:r>
              <a:rPr lang="it-IT" sz="1000" b="0" i="1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</a:t>
            </a:r>
            <a:endParaRPr sz="1000" b="0" i="1"/>
          </a:p>
          <a:p>
            <a:pPr>
              <a:defRPr/>
            </a:pPr>
            <a:r>
              <a:rPr lang="it-IT" sz="1000" b="0" i="1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Oggi Ho il piacere di presentarvi ALPHA.</a:t>
            </a:r>
            <a:endParaRPr sz="1000" b="0" i="1"/>
          </a:p>
          <a:p>
            <a:pPr>
              <a:defRPr/>
            </a:pPr>
            <a:r>
              <a:rPr lang="it-IT" sz="1000" b="0" i="1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Un progetto di tesi creato in collaborazione con ESAM</a:t>
            </a:r>
            <a:endParaRPr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...</a:t>
            </a:r>
            <a:endParaRPr lang="it-IT"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(Un) </a:t>
            </a:r>
            <a:r>
              <a:rPr lang="it-IT" sz="12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azienda italiana</a:t>
            </a: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con oltre quarant’anni di esperienza nell automazione industriale, nota </a:t>
            </a: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lo sviluppo di soluzioni su misura 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aziende e professionisti del settore</a:t>
            </a: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... </a:t>
            </a: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it-IT" sz="1200" b="0" i="0" u="none" strike="noStrike" cap="none" spc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endParaRPr lang="it-CH"/>
          </a:p>
          <a:p>
            <a:pPr>
              <a:defRPr/>
            </a:pPr>
            <a:endParaRPr lang="it-CH"/>
          </a:p>
        </p:txBody>
      </p:sp>
      <p:sp>
        <p:nvSpPr>
          <p:cNvPr id="289113592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422C8DD5-4F5C-7A58-BF83-5A1C2F480D29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3227787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13395788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Un ulteriore Sfida che si e presentata è, stata quella di aquisire un ampia varieta di segnali.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1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Per limitare al minimo le risorse hardware necessarie, è stato utilizzato un multiplexer con una codifica a 3 bit. </a:t>
            </a:r>
            <a:endParaRPr lang="it-IT" sz="11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1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In questa slide possiamo osservare il funzionamento generale e la relativa tabella di verità.</a:t>
            </a:r>
            <a:endParaRPr lang="it-IT" sz="11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1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Con  3 pin dell'ESP32 selezioniamo il segnale desiderato e lo connettiamo all AD.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Che si occuperà di processarlo nel modo adeguato.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Passiamo ora alla definizione di un punto di partenza del progetto:</a:t>
            </a:r>
            <a:endParaRPr sz="1200"/>
          </a:p>
          <a:p>
            <a:pPr>
              <a:defRPr/>
            </a:pPr>
            <a:endParaRPr lang="it-CH"/>
          </a:p>
          <a:p>
            <a:pPr>
              <a:defRPr/>
            </a:pPr>
            <a:endParaRPr/>
          </a:p>
        </p:txBody>
      </p:sp>
      <p:sp>
        <p:nvSpPr>
          <p:cNvPr id="764317180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3A636BD3-891A-FCE1-3C9A-64D5737B3ED9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6021526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23907553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Passiamo ora alla definizione di un punto di partenza del progetto: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L'azienda si è occupata della progettazione e della creazione dell'hardware,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definendo gli obiettivi e stabilendo un piano di lavoro.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699951669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9E30AA56-6AA9-7CB8-0EEB-4EC1567AFD9E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1283304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06964198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L'azienda si è occupata della progettazione e della creazione dell'hardware, </a:t>
            </a:r>
            <a:endParaRPr lang="it-IT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definendo gli obiettivi e stabilendo un piano di lavoro. </a:t>
            </a:r>
            <a:endParaRPr lang="it-IT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Questo mi ha permesso di concentrarmi sulla creazione di un software semplice e versatile, che implementa le migliori tecniche di progettazione apprese durante il mio percorso accademico.</a:t>
            </a:r>
            <a:endParaRPr lang="it-CH"/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lang="it-CH"/>
              <a:t>In questa slide e’ mostrato un diagramma ad alto livello dei componenti principali del progetto:</a:t>
            </a:r>
            <a:endParaRPr lang="it-CH"/>
          </a:p>
          <a:p>
            <a:pPr>
              <a:defRPr/>
            </a:pPr>
            <a:endParaRPr lang="it-CH"/>
          </a:p>
        </p:txBody>
      </p:sp>
      <p:sp>
        <p:nvSpPr>
          <p:cNvPr id="1668199590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E64FB15D-3F04-4E0D-5997-95FFE4D4A96D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8662759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19470349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Questo mi ha permesso di concentrarmi sulla creazione di un software semplice e versatile, che implementa le migliori tecniche di progettazione apprese durante il mio percorso accademico.</a:t>
            </a: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Ho qui  illustrato i tre moduli principali: il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MasterModbus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responsabile della comunicazione; il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WifiManager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che si occupa della connettività wireless; e il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WebServer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che gestisce il protocollo HTTP.</a:t>
            </a:r>
            <a:endParaRPr lang="it-CH"/>
          </a:p>
          <a:p>
            <a:pPr>
              <a:defRPr/>
            </a:pPr>
            <a:endParaRPr/>
          </a:p>
        </p:txBody>
      </p:sp>
      <p:sp>
        <p:nvSpPr>
          <p:cNvPr id="695719015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C5862809-33F8-4AC5-C180-4FBFE6638414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269958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66311775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Qui sono illustrati i tre moduli principali: il MasterModbus, responsabile della comunicazione; il WifiManager, che si occupa della connettività wireless; e il WebServer, che gestisce il protocollo HTTP.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ＭＳ Ｐゴシック"/>
              <a:cs typeface="ＭＳ Ｐゴシック"/>
            </a:endParaRPr>
          </a:p>
          <a:p>
            <a:pPr>
              <a:defRPr/>
            </a:pPr>
            <a:r>
              <a:rPr lang="it-CH"/>
              <a:t>SystemState e’ la classe che si occupa di mantenere uno stato consistente dei dati.</a:t>
            </a:r>
            <a:endParaRPr lang="it-CH"/>
          </a:p>
          <a:p>
            <a:pPr>
              <a:defRPr/>
            </a:pPr>
            <a:endParaRPr lang="it-CH"/>
          </a:p>
          <a:p>
            <a:pPr>
              <a:defRPr/>
            </a:pPr>
            <a:endParaRPr/>
          </a:p>
        </p:txBody>
      </p:sp>
      <p:sp>
        <p:nvSpPr>
          <p:cNvPr id="840234989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6E88DCDD-3D56-8013-28E3-8C9AEF881F7E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3032645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21837539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/>
          </a:p>
          <a:p>
            <a:pPr>
              <a:defRPr/>
            </a:pPr>
            <a:r>
              <a:rPr lang="it-CH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SystemState e’ la classe che si occupa di mantenere uno stato consistente dei dati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ＭＳ Ｐゴシック"/>
              <a:cs typeface="ＭＳ Ｐゴシック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 Per garantire un'interfaccia grafica consistente e coerente, vengono utilizzati i metodi forniti  dalla classe ViewGeneric in ogni singola pagina web. 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378707869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8EACCE10-B943-3210-C752-72530903B409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8042014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88472961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Inoltre, alcune funzionalità avanzate di debug, come la pagina del pinout che mostreremo nella demo, non saranno visibili all'utente finale, ma solo a un tecnico specializzato, nel caso in cui fosse necessario eseguire un'analisi sulla board.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ＭＳ Ｐゴシック"/>
              <a:cs typeface="ＭＳ Ｐゴシック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migliorare ulteriormente la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stabilità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e facilitare il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debug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e’ stato implementato una sezione dedicata al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monitoraggio delle risorse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che ci permette di avere una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diagnostica in tempo reale delle prestazioni del dispositivo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sp>
        <p:nvSpPr>
          <p:cNvPr id="605051824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6D1B4501-1674-D6F9-6F44-0856F107B85C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6213008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10614652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/>
          </a:p>
          <a:p>
            <a:pPr>
              <a:defRPr/>
            </a:pPr>
            <a:r>
              <a:rPr lang="it-CH" sz="8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SystemState e’ la classe che si occupa di mantenere uno stato consistente dei dati</a:t>
            </a:r>
            <a:endParaRPr lang="it-IT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 Per garantire un'interfaccia grafica consistente e coerente, vengono utilizzati i metodi forniti  dalla classe ViewGeneric in ogni singola pagina web. 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ＭＳ Ｐゴシック"/>
              <a:cs typeface="ＭＳ Ｐゴシック"/>
            </a:endParaRPr>
          </a:p>
          <a:p>
            <a:pPr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Tenendo in considerazione le limitate risorse del microcontrollore, l'intera architettura è stata progettata con un'ottica di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scalabilità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 in futuro dovesse presentarsi la necessità di aumentarne le prestazioni, il sistema può essere facilmente adattato per lavorare in modo distribuito.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Ad esempio, è possibile spostare delle funzionalita su un altro dispositivo e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implementare un controller che si occupa sia di pubblicare i propri servizi che della scoperta di quelli offerti dagli altri dispositivi sulla rete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Inoltre, alcune funzionalità avanzate di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debug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come la pagina del pinout che mostreremo nella demo, non saranno visibili all'utente finale, ma solo a un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tecnico specializzato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nel caso in cui fosse necessario eseguire un'analisi sulla board.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sp>
        <p:nvSpPr>
          <p:cNvPr id="1689956747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6DE7AC8D-8EBD-D769-1309-E42EC175856D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7513801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24120178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Inoltre, alcune funzionalità avanzate di debug, come la pagina del pinout che mostreremo nella demo, non saranno visibili all'utente finale, ma solo a un tecnico specializzato, nel caso in cui fosse necessario eseguire un'analisi sulla board.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ＭＳ Ｐゴシック"/>
              <a:cs typeface="ＭＳ Ｐゴシック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migliorare ulteriormente la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stabilità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e facilitare il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debug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e’ stato implementato una sezione dedicata al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monitoraggio delle risorse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che ci permette di avere una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diagnostica in tempo reale delle prestazioni del dispositivo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sp>
        <p:nvSpPr>
          <p:cNvPr id="356150607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BD7453C4-D959-C271-9104-397A51460DD0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144876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0902161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Siamo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dunque giunti al termine di questa presentazione.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Desidero ringraziare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tutti i presenti per la cortese attenzione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 Per qualsiasi domanda o chiarimento, sono a vostra completa disposizione.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0992690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E926D8-03A5-83A3-8ABE-F641ED8B6D8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0614314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62982040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(Un) </a:t>
            </a: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azienda italiana con oltre quarant’anni di esperienza nell automazione industriale, nota </a:t>
            </a: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lo sviluppo di soluzioni su misura </a:t>
            </a: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aziende e professionisti del settore</a:t>
            </a: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... </a:t>
            </a: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... </a:t>
            </a:r>
            <a:endParaRPr lang="it-IT"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Il suo operato si concentra sullo </a:t>
            </a:r>
            <a:r>
              <a:rPr lang="it-IT" sz="12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sviluppo di hardware all’avanguardia per l’acquisizione di segnali di varia natura</a:t>
            </a: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— come tensione, corrente  e sensori analogici — </a:t>
            </a:r>
            <a:r>
              <a:rPr lang="it-IT" sz="12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garantendo elevata precisione e affidabilità</a:t>
            </a: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it-IT"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endParaRPr lang="it-CH"/>
          </a:p>
          <a:p>
            <a:pPr>
              <a:defRPr/>
            </a:pPr>
            <a:endParaRPr lang="it-CH"/>
          </a:p>
        </p:txBody>
      </p:sp>
      <p:sp>
        <p:nvSpPr>
          <p:cNvPr id="1806958506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1525DA74-0027-F6A7-CAA8-0D79AEA0B65C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30E871-4360-E67E-B0E7-820A0B296E8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9946721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14226485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...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Il suo operato si concentra sullo </a:t>
            </a:r>
            <a:r>
              <a:rPr lang="it-IT" sz="1000" b="1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sviluppo di hardware all’avanguardia per l’acquisizione di segnali di varia natura</a:t>
            </a: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— come tensione, corrente e sensori analogici — </a:t>
            </a:r>
            <a:r>
              <a:rPr lang="it-IT" sz="1000" b="1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garantendo elevata precisione e affidabilità</a:t>
            </a: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it-IT"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...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L’attenzione costante all’innovazione ha spinto l’azienda a porsi un ulteriore obiettivo: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semplificare l’interazione tra l’uomo macchina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applicando le piu moderne tecnologine  in una contesto industriale.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 questa esigenza ha preso forma l’idea di Alfa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endParaRPr lang="it-CH"/>
          </a:p>
        </p:txBody>
      </p:sp>
      <p:sp>
        <p:nvSpPr>
          <p:cNvPr id="884593028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C12D950E-4E07-4290-7D30-5C6957DCF6DD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4569436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71984320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L’attenzione costante all’innovazione ha spinto l’azienda a porsi un ulteriore obiettivo: </a:t>
            </a:r>
            <a:r>
              <a:rPr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semplificare l’interazione tra l’uomo macchina</a:t>
            </a:r>
            <a:r>
              <a:rPr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applicando le piu moderne tecnologine  in una contesto industriale. 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 questa esigenza ha preso forma l’idea di Alfa</a:t>
            </a:r>
            <a:r>
              <a:rPr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una soluzione pensata per migliorare l’esperienza utente senza compromessi.</a:t>
            </a:r>
            <a:endParaRPr/>
          </a:p>
          <a:p>
            <a:pPr>
              <a:defRPr/>
            </a:pPr>
            <a:r>
              <a:rPr/>
              <a:t>...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Una delle caratteristiche principali è la possibilità di accedere alle sue funzionalita’ da qualsiasi dispositivo.</a:t>
            </a:r>
            <a:endParaRPr/>
          </a:p>
        </p:txBody>
      </p:sp>
      <p:sp>
        <p:nvSpPr>
          <p:cNvPr id="559031404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89257E34-C0C0-8482-5613-875BECAAB623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0109772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33313251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Una delle caratteristiche principali di ALFA è la possibilità di accedere alle sue funzionalita’ da qualsiasi dispositivo.</a:t>
            </a:r>
            <a:endParaRPr/>
          </a:p>
          <a:p>
            <a:pPr>
              <a:defRPr/>
            </a:pPr>
            <a:r>
              <a:rPr/>
              <a:t>...</a:t>
            </a:r>
            <a:endParaRPr/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Alfa è basato sul microcontrollore ESP32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Che grazie al modulo Wi-Fi integrato, può essere connesso a reti esistenti, oppure operare in modalità stand-alone creando una propria rete,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Questa flessibilità lo rende facilmente integrabile in contesti industriali privi di infrastrutture.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125280876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D64EAC39-A01C-66E2-B8E6-88801C351540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3008597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84309051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 b="0"/>
          </a:p>
          <a:p>
            <a:pPr>
              <a:defRPr/>
            </a:pP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Alfa è basato sul microcontrollore ESP32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Che grazie al modulo Wi-Fi integrato, può essere connesso a reti esistenti, oppure operare in modalità stand-alone creando una propria rete, 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Questa flessibilità lo rende facilmente integrabile in contesti industriali privi di infrastrutture.</a:t>
            </a:r>
            <a:endParaRPr/>
          </a:p>
          <a:p>
            <a:pPr>
              <a:defRPr/>
            </a:pPr>
            <a:r>
              <a:rPr/>
              <a:t>...</a:t>
            </a:r>
            <a:endParaRPr/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lang="it-CH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Una volta selezionata la </a:t>
            </a:r>
            <a:r>
              <a:rPr lang="it-CH" sz="1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connettività desiderata</a:t>
            </a:r>
            <a:r>
              <a:rPr lang="it-CH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</a:t>
            </a:r>
            <a:endParaRPr lang="it-CH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lang="it-CH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Alfa si comporta come un web server, generando pagine web a cui l’utente può colleggarsi per accedere alle funzionalità offerte dal sistema.</a:t>
            </a:r>
            <a:endParaRPr lang="it-CH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CH"/>
          </a:p>
        </p:txBody>
      </p:sp>
      <p:sp>
        <p:nvSpPr>
          <p:cNvPr id="1750826885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0FD52341-7B38-5E94-50EB-F7DD31ADFB52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4952732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37730893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CH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Una volta selezionata la modalità di </a:t>
            </a:r>
            <a:r>
              <a:rPr lang="it-CH" sz="1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connettività desiderata</a:t>
            </a:r>
            <a:r>
              <a:rPr lang="it-CH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</a:t>
            </a:r>
            <a:endParaRPr sz="1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it-CH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Alfa si comporta come un web server, generando dinamicamente pagine web a cui l’utente può accedere tramite un comune browser per usufruire di tutte le funzionalità offerte dal sistema.</a:t>
            </a:r>
            <a:endParaRPr/>
          </a:p>
          <a:p>
            <a:pPr>
              <a:defRPr/>
            </a:pPr>
            <a:r>
              <a:rPr/>
              <a:t>...</a:t>
            </a:r>
            <a:endParaRPr/>
          </a:p>
          <a:p>
            <a:pPr>
              <a:defRPr/>
            </a:pPr>
            <a:endParaRPr lang="it-CH"/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È importante sottolineare che il sistema non richiede alcuna connessione a Internet per funzionare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l’accesso all’interfaccia avviene completamente in locale, rendendo possibile l’interazione con il dispositivo anche in ambienti isolati.</a:t>
            </a:r>
            <a:endParaRPr lang="it-CH"/>
          </a:p>
          <a:p>
            <a:pPr>
              <a:defRPr/>
            </a:pPr>
            <a:endParaRPr lang="it-CH"/>
          </a:p>
        </p:txBody>
      </p:sp>
      <p:sp>
        <p:nvSpPr>
          <p:cNvPr id="1356241918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493D3AD2-A880-B2C7-1579-DC3FF0573889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2137246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58744405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 b="0"/>
          </a:p>
          <a:p>
            <a:pPr>
              <a:defRPr/>
            </a:pP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È importante sottolineare che il sistema non richiede alcuna connessione a Internet per funzionare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l’accesso all’interfaccia avviene completamente in locale, rendendo possibile l’interazione con il dispositivo anche in ambienti isolati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/>
              <a:t>...</a:t>
            </a:r>
            <a:endParaRPr/>
          </a:p>
          <a:p>
            <a:pPr>
              <a:defRPr/>
            </a:pPr>
            <a:r>
              <a:rPr lang="it-CH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Questa caratteristica garantisce piena autonomia operativa e rappresenta il punto di partenza per uno degli aspetti fondamentali del sistema: la sicurezza. </a:t>
            </a:r>
            <a:endParaRPr lang="it-CH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lang="it-CH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contesti industriali, dove la protezione delle informazioni e la continuità del servizio sono elementi critici, </a:t>
            </a:r>
            <a:endParaRPr lang="it-CH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CH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it-CH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la possibilità di operare in modo isolato costituisce un vantaggio significativo.</a:t>
            </a:r>
            <a:endParaRPr lang="it-CH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CH"/>
          </a:p>
        </p:txBody>
      </p:sp>
      <p:sp>
        <p:nvSpPr>
          <p:cNvPr id="1479199982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7E017C16-3AAC-677D-F8D5-F5BFBCDE995E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Prima pagin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8734819" name="Rectangle 2"/>
          <p:cNvSpPr>
            <a:spLocks noChangeArrowheads="1" noGrp="1"/>
          </p:cNvSpPr>
          <p:nvPr>
            <p:ph type="ctrTitle" hasCustomPrompt="1"/>
          </p:nvPr>
        </p:nvSpPr>
        <p:spPr bwMode="auto">
          <a:xfrm>
            <a:off x="323850" y="1700808"/>
            <a:ext cx="7848550" cy="720079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00000"/>
              </a:lnSpc>
              <a:defRPr sz="4000" b="1" cap="small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Project Title</a:t>
            </a:r>
            <a:endParaRPr/>
          </a:p>
        </p:txBody>
      </p:sp>
      <p:sp>
        <p:nvSpPr>
          <p:cNvPr id="489160371" name="Segnaposto testo 12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23528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1400"/>
            </a:lvl1pPr>
          </a:lstStyle>
          <a:p>
            <a:pPr lvl="0">
              <a:defRPr/>
            </a:pPr>
            <a:r>
              <a:rPr lang="en-US"/>
              <a:t>Firstname Lastname</a:t>
            </a:r>
            <a:endParaRPr/>
          </a:p>
        </p:txBody>
      </p:sp>
      <p:cxnSp>
        <p:nvCxnSpPr>
          <p:cNvPr id="164734021" name="Connettore 1 10"/>
          <p:cNvCxnSpPr/>
          <p:nvPr userDrawn="1"/>
        </p:nvCxnSpPr>
        <p:spPr bwMode="auto">
          <a:xfrm>
            <a:off x="323528" y="4012535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5987577" name="Segnaposto testo 12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23528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Student</a:t>
            </a:r>
            <a:endParaRPr/>
          </a:p>
        </p:txBody>
      </p:sp>
      <p:sp>
        <p:nvSpPr>
          <p:cNvPr id="1080272520" name="Segnaposto testo 12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323528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1400"/>
            </a:lvl1pPr>
          </a:lstStyle>
          <a:p>
            <a:pPr lvl="0">
              <a:defRPr/>
            </a:pPr>
            <a:r>
              <a:rPr lang="en-US"/>
              <a:t>Electrical Engineering</a:t>
            </a:r>
            <a:endParaRPr/>
          </a:p>
        </p:txBody>
      </p:sp>
      <p:cxnSp>
        <p:nvCxnSpPr>
          <p:cNvPr id="2004991248" name="Connettore 1 24"/>
          <p:cNvCxnSpPr/>
          <p:nvPr userDrawn="1"/>
        </p:nvCxnSpPr>
        <p:spPr bwMode="auto">
          <a:xfrm>
            <a:off x="323528" y="5066218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1708153" name="Segnaposto testo 12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323528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Profile</a:t>
            </a:r>
            <a:endParaRPr/>
          </a:p>
        </p:txBody>
      </p:sp>
      <p:sp>
        <p:nvSpPr>
          <p:cNvPr id="1409529470" name="Segnaposto testo 12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2987824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Module + code</a:t>
            </a:r>
            <a:endParaRPr/>
          </a:p>
        </p:txBody>
      </p:sp>
      <p:sp>
        <p:nvSpPr>
          <p:cNvPr id="1029458853" name="Segnaposto testo 12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2987824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/>
            </a:lvl1pPr>
          </a:lstStyle>
          <a:p>
            <a:pPr marL="4763" indent="-4763">
              <a:defRPr/>
            </a:pPr>
            <a:r>
              <a:rPr lang="en-US"/>
              <a:t>[Thesis Project </a:t>
            </a:r>
            <a:br>
              <a:rPr lang="en-US"/>
            </a:br>
            <a:r>
              <a:rPr lang="en-US"/>
              <a:t>Code... </a:t>
            </a:r>
            <a:r>
              <a:rPr lang="en-US" sz="800" i="1"/>
              <a:t>(e.g.: MP12_0001)</a:t>
            </a:r>
            <a:endParaRPr lang="en-US" i="1"/>
          </a:p>
        </p:txBody>
      </p:sp>
      <p:sp>
        <p:nvSpPr>
          <p:cNvPr id="682539408" name="Segnaposto testo 12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2987824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Tutor</a:t>
            </a:r>
            <a:endParaRPr/>
          </a:p>
        </p:txBody>
      </p:sp>
      <p:sp>
        <p:nvSpPr>
          <p:cNvPr id="588885054" name="Segnaposto testo 12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2987824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/>
            </a:lvl1pPr>
          </a:lstStyle>
          <a:p>
            <a:pPr lvl="0">
              <a:defRPr/>
            </a:pPr>
            <a:r>
              <a:rPr lang="en-US"/>
              <a:t>Firstname Lastname</a:t>
            </a:r>
            <a:endParaRPr/>
          </a:p>
        </p:txBody>
      </p:sp>
      <p:sp>
        <p:nvSpPr>
          <p:cNvPr id="1948507944" name="Segnaposto testo 12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323528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/>
            </a:lvl1pPr>
          </a:lstStyle>
          <a:p>
            <a:pPr lvl="0">
              <a:defRPr/>
            </a:pPr>
            <a:r>
              <a:rPr lang="en-US"/>
              <a:t>Insert company (if available)</a:t>
            </a:r>
            <a:endParaRPr/>
          </a:p>
        </p:txBody>
      </p:sp>
      <p:cxnSp>
        <p:nvCxnSpPr>
          <p:cNvPr id="431643240" name="Connettore 1 44"/>
          <p:cNvCxnSpPr/>
          <p:nvPr userDrawn="1"/>
        </p:nvCxnSpPr>
        <p:spPr bwMode="auto">
          <a:xfrm>
            <a:off x="323528" y="6115709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8436693" name="Segnaposto testo 12"/>
          <p:cNvSpPr>
            <a:spLocks noGrp="1"/>
          </p:cNvSpPr>
          <p:nvPr>
            <p:ph type="body" sz="quarter" idx="37" hasCustomPrompt="1"/>
          </p:nvPr>
        </p:nvSpPr>
        <p:spPr bwMode="auto">
          <a:xfrm>
            <a:off x="323528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Company</a:t>
            </a:r>
            <a:endParaRPr/>
          </a:p>
        </p:txBody>
      </p:sp>
      <p:sp>
        <p:nvSpPr>
          <p:cNvPr id="1860561129" name="Segnaposto testo 12"/>
          <p:cNvSpPr>
            <a:spLocks noGrp="1"/>
          </p:cNvSpPr>
          <p:nvPr>
            <p:ph type="body" sz="quarter" idx="40" hasCustomPrompt="1"/>
          </p:nvPr>
        </p:nvSpPr>
        <p:spPr bwMode="auto">
          <a:xfrm>
            <a:off x="5652120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Year</a:t>
            </a:r>
            <a:endParaRPr/>
          </a:p>
        </p:txBody>
      </p:sp>
      <p:sp>
        <p:nvSpPr>
          <p:cNvPr id="1629875563" name="Segnaposto testo 12"/>
          <p:cNvSpPr>
            <a:spLocks noGrp="1"/>
          </p:cNvSpPr>
          <p:nvPr>
            <p:ph type="body" sz="quarter" idx="41" hasCustomPrompt="1"/>
          </p:nvPr>
        </p:nvSpPr>
        <p:spPr bwMode="auto">
          <a:xfrm>
            <a:off x="5652120" y="5331837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/>
            </a:lvl1pPr>
          </a:lstStyle>
          <a:p>
            <a:pPr lvl="0">
              <a:defRPr/>
            </a:pPr>
            <a:r>
              <a:rPr lang="en-US"/>
              <a:t>YYYY</a:t>
            </a:r>
            <a:endParaRPr/>
          </a:p>
        </p:txBody>
      </p:sp>
      <p:sp>
        <p:nvSpPr>
          <p:cNvPr id="1307778497" name="Segnaposto testo 12"/>
          <p:cNvSpPr>
            <a:spLocks noGrp="1"/>
          </p:cNvSpPr>
          <p:nvPr>
            <p:ph type="body" sz="quarter" idx="42" hasCustomPrompt="1"/>
          </p:nvPr>
        </p:nvSpPr>
        <p:spPr bwMode="auto">
          <a:xfrm>
            <a:off x="5652120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Advisor</a:t>
            </a:r>
            <a:endParaRPr/>
          </a:p>
        </p:txBody>
      </p:sp>
      <p:sp>
        <p:nvSpPr>
          <p:cNvPr id="1236132655" name="Segnaposto testo 12"/>
          <p:cNvSpPr>
            <a:spLocks noGrp="1"/>
          </p:cNvSpPr>
          <p:nvPr>
            <p:ph type="body" sz="quarter" idx="43" hasCustomPrompt="1"/>
          </p:nvPr>
        </p:nvSpPr>
        <p:spPr bwMode="auto">
          <a:xfrm>
            <a:off x="5652120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/>
            </a:lvl1pPr>
          </a:lstStyle>
          <a:p>
            <a:pPr lvl="0">
              <a:defRPr/>
            </a:pPr>
            <a:r>
              <a:rPr lang="en-US"/>
              <a:t>Firstname Lastname</a:t>
            </a:r>
            <a:endParaRPr/>
          </a:p>
        </p:txBody>
      </p:sp>
      <p:pic>
        <p:nvPicPr>
          <p:cNvPr id="1583879275" name="Immagine 9" descr="Modulo_SUPSI_DTI.gif"/>
          <p:cNvPicPr>
            <a:picLocks noChangeAspect="1"/>
          </p:cNvPicPr>
          <p:nvPr userDrawn="1"/>
        </p:nvPicPr>
        <p:blipFill>
          <a:blip r:embed="rId2"/>
          <a:srcRect l="0" t="78919" r="0" b="0"/>
          <a:stretch/>
        </p:blipFill>
        <p:spPr bwMode="auto">
          <a:xfrm>
            <a:off x="341313" y="620688"/>
            <a:ext cx="4075112" cy="310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5388591" name="Segnaposto testo 12"/>
          <p:cNvSpPr>
            <a:spLocks noGrp="1"/>
          </p:cNvSpPr>
          <p:nvPr>
            <p:ph type="body" sz="quarter" idx="44" hasCustomPrompt="1"/>
          </p:nvPr>
        </p:nvSpPr>
        <p:spPr bwMode="auto">
          <a:xfrm>
            <a:off x="2987824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/>
            </a:lvl1pPr>
          </a:lstStyle>
          <a:p>
            <a:pPr lvl="0">
              <a:defRPr/>
            </a:pPr>
            <a:r>
              <a:rPr lang="en-US"/>
              <a:t>Insert date of thesis defense</a:t>
            </a:r>
            <a:endParaRPr/>
          </a:p>
        </p:txBody>
      </p:sp>
      <p:sp>
        <p:nvSpPr>
          <p:cNvPr id="537715942" name="Segnaposto testo 12"/>
          <p:cNvSpPr>
            <a:spLocks noGrp="1"/>
          </p:cNvSpPr>
          <p:nvPr>
            <p:ph type="body" sz="quarter" idx="45" hasCustomPrompt="1"/>
          </p:nvPr>
        </p:nvSpPr>
        <p:spPr bwMode="auto">
          <a:xfrm>
            <a:off x="2987824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Date</a:t>
            </a:r>
            <a:endParaRPr/>
          </a:p>
        </p:txBody>
      </p:sp>
      <p:sp>
        <p:nvSpPr>
          <p:cNvPr id="1961816159" name="Text Placeholder 6"/>
          <p:cNvSpPr>
            <a:spLocks noGrp="1"/>
          </p:cNvSpPr>
          <p:nvPr>
            <p:ph type="body" sz="quarter" idx="46" hasCustomPrompt="1"/>
          </p:nvPr>
        </p:nvSpPr>
        <p:spPr bwMode="auto">
          <a:xfrm>
            <a:off x="323850" y="2492375"/>
            <a:ext cx="7848600" cy="1008063"/>
          </a:xfrm>
          <a:prstGeom prst="rect">
            <a:avLst/>
          </a:prstGeom>
        </p:spPr>
        <p:txBody>
          <a:bodyPr lIns="0" tIns="0" rIns="0"/>
          <a:lstStyle>
            <a:lvl1pPr marL="7938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/>
                <a:cs typeface="ＭＳ Ｐゴシック"/>
              </a:defRPr>
            </a:lvl1pPr>
          </a:lstStyle>
          <a:p>
            <a:pPr lvl="0">
              <a:defRPr/>
            </a:pPr>
            <a:r>
              <a:rPr lang="en-US"/>
              <a:t>Subtitle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itolo; testo e immagi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1366959" name="Segnaposto testo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23528" y="908720"/>
            <a:ext cx="7848872" cy="424992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27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fr-CH"/>
              <a:t>Title</a:t>
            </a:r>
            <a:endParaRPr lang="fr-CH"/>
          </a:p>
        </p:txBody>
      </p:sp>
      <p:sp>
        <p:nvSpPr>
          <p:cNvPr id="598888338" name="Content Placeholder 3"/>
          <p:cNvSpPr>
            <a:spLocks noGrp="1"/>
          </p:cNvSpPr>
          <p:nvPr>
            <p:ph sz="quarter" idx="16"/>
          </p:nvPr>
        </p:nvSpPr>
        <p:spPr bwMode="auto">
          <a:xfrm>
            <a:off x="4211960" y="1772816"/>
            <a:ext cx="3816424" cy="475252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317509219" name="Content Placeholder 3"/>
          <p:cNvSpPr>
            <a:spLocks noGrp="1"/>
          </p:cNvSpPr>
          <p:nvPr>
            <p:ph sz="quarter" idx="17"/>
          </p:nvPr>
        </p:nvSpPr>
        <p:spPr bwMode="auto">
          <a:xfrm>
            <a:off x="323528" y="1772816"/>
            <a:ext cx="3816424" cy="475252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1_Titolo; testo e immagi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0866732" name="Segnaposto testo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23528" y="908720"/>
            <a:ext cx="7848872" cy="424992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27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fr-CH"/>
              <a:t>Title</a:t>
            </a:r>
            <a:endParaRPr lang="fr-CH"/>
          </a:p>
        </p:txBody>
      </p:sp>
      <p:sp>
        <p:nvSpPr>
          <p:cNvPr id="1506894442" name="Content Placeholder 3"/>
          <p:cNvSpPr>
            <a:spLocks noGrp="1"/>
          </p:cNvSpPr>
          <p:nvPr>
            <p:ph sz="quarter" idx="17"/>
          </p:nvPr>
        </p:nvSpPr>
        <p:spPr bwMode="auto">
          <a:xfrm>
            <a:off x="323528" y="1772816"/>
            <a:ext cx="7848872" cy="475252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04424443" name="Immagine 5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179512" y="141402"/>
            <a:ext cx="8784976" cy="825178"/>
          </a:xfrm>
          <a:prstGeom prst="rect">
            <a:avLst/>
          </a:prstGeom>
        </p:spPr>
      </p:pic>
      <p:pic>
        <p:nvPicPr>
          <p:cNvPr id="996975277" name="Immagine 21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8532440" y="4008288"/>
            <a:ext cx="271836" cy="254896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dt="1" ftr="0" hdr="0" sldNum="1"/>
  <p:txStyles>
    <p:titleStyle>
      <a:lvl1pPr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+mj-lt"/>
          <a:ea typeface="ＭＳ Ｐゴシック"/>
          <a:cs typeface="ＭＳ Ｐゴシック"/>
        </a:defRPr>
      </a:lvl1pPr>
      <a:lvl2pPr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2pPr>
      <a:lvl3pPr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3pPr>
      <a:lvl4pPr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4pPr>
      <a:lvl5pPr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5pPr>
      <a:lvl6pPr marL="457200"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6pPr>
      <a:lvl7pPr marL="914400"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7pPr>
      <a:lvl8pPr marL="1371600"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8pPr>
      <a:lvl9pPr marL="1828800"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9pPr>
    </p:titleStyle>
    <p:bodyStyle>
      <a:lvl1pPr marL="342900" indent="-342900" algn="l" defTabSz="457200" rtl="0">
        <a:spcBef>
          <a:spcPts val="0"/>
        </a:spcBef>
        <a:spcAft>
          <a:spcPts val="0"/>
        </a:spcAft>
        <a:buFont typeface="Arial"/>
        <a:buChar char="•"/>
        <a:defRPr sz="32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742950" indent="-285750" algn="l" defTabSz="457200" rtl="0">
        <a:spcBef>
          <a:spcPts val="0"/>
        </a:spcBef>
        <a:spcAft>
          <a:spcPts val="0"/>
        </a:spcAft>
        <a:buFont typeface="Arial"/>
        <a:buChar char="–"/>
        <a:defRPr sz="2800">
          <a:solidFill>
            <a:schemeClr val="tx1"/>
          </a:solidFill>
          <a:latin typeface="+mn-lt"/>
          <a:ea typeface="ＭＳ Ｐゴシック"/>
          <a:cs typeface="+mn-cs"/>
        </a:defRPr>
      </a:lvl2pPr>
      <a:lvl3pPr marL="1143000" indent="-228600" algn="l" defTabSz="457200" rtl="0">
        <a:spcBef>
          <a:spcPts val="0"/>
        </a:spcBef>
        <a:spcAft>
          <a:spcPts val="0"/>
        </a:spcAft>
        <a:buFont typeface="Arial"/>
        <a:buChar char="•"/>
        <a:defRPr sz="2400">
          <a:solidFill>
            <a:schemeClr val="tx1"/>
          </a:solidFill>
          <a:latin typeface="+mn-lt"/>
          <a:ea typeface="ＭＳ Ｐゴシック"/>
          <a:cs typeface="+mn-cs"/>
        </a:defRPr>
      </a:lvl3pPr>
      <a:lvl4pPr marL="1600200" indent="-228600" algn="l" defTabSz="457200" rtl="0">
        <a:spcBef>
          <a:spcPts val="0"/>
        </a:spcBef>
        <a:spcAft>
          <a:spcPts val="0"/>
        </a:spcAft>
        <a:buFont typeface="Arial"/>
        <a:buChar char="–"/>
        <a:defRPr sz="2000">
          <a:solidFill>
            <a:schemeClr val="tx1"/>
          </a:solidFill>
          <a:latin typeface="+mn-lt"/>
          <a:ea typeface="ＭＳ Ｐゴシック"/>
          <a:cs typeface="+mn-cs"/>
        </a:defRPr>
      </a:lvl4pPr>
      <a:lvl5pPr marL="2057400" indent="-228600" algn="l" defTabSz="457200" rtl="0">
        <a:spcBef>
          <a:spcPts val="0"/>
        </a:spcBef>
        <a:spcAft>
          <a:spcPts val="0"/>
        </a:spcAft>
        <a:buFont typeface="Arial"/>
        <a:buChar char="»"/>
        <a:defRPr sz="2000">
          <a:solidFill>
            <a:schemeClr val="tx1"/>
          </a:solidFill>
          <a:latin typeface="+mn-lt"/>
          <a:ea typeface="ＭＳ Ｐゴシック"/>
          <a:cs typeface="+mn-cs"/>
        </a:defRPr>
      </a:lvl5pPr>
      <a:lvl6pPr marL="25146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jp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jpg"/><Relationship Id="rId11" Type="http://schemas.openxmlformats.org/officeDocument/2006/relationships/image" Target="../media/image21.png"/><Relationship Id="rId12" Type="http://schemas.openxmlformats.org/officeDocument/2006/relationships/image" Target="../media/image22.jpg"/><Relationship Id="rId13" Type="http://schemas.openxmlformats.org/officeDocument/2006/relationships/image" Target="../media/image23.jpg"/><Relationship Id="rId14" Type="http://schemas.openxmlformats.org/officeDocument/2006/relationships/image" Target="../media/image24.jpg"/><Relationship Id="rId15" Type="http://schemas.openxmlformats.org/officeDocument/2006/relationships/image" Target="../media/image25.jpg"/><Relationship Id="rId16" Type="http://schemas.openxmlformats.org/officeDocument/2006/relationships/image" Target="../media/image26.png"/><Relationship Id="rId17" Type="http://schemas.openxmlformats.org/officeDocument/2006/relationships/image" Target="../media/image27.jpg"/><Relationship Id="rId18" Type="http://schemas.openxmlformats.org/officeDocument/2006/relationships/image" Target="../media/image28.png"/><Relationship Id="rId19" Type="http://schemas.openxmlformats.org/officeDocument/2006/relationships/image" Target="../media/image29.jp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Relationship Id="rId8" Type="http://schemas.openxmlformats.org/officeDocument/2006/relationships/image" Target="../media/image30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Relationship Id="rId8" Type="http://schemas.openxmlformats.org/officeDocument/2006/relationships/image" Target="../media/image30.png"/><Relationship Id="rId9" Type="http://schemas.openxmlformats.org/officeDocument/2006/relationships/image" Target="../media/image33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Relationship Id="rId4" Type="http://schemas.openxmlformats.org/officeDocument/2006/relationships/image" Target="../media/image16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7.png"/><Relationship Id="rId9" Type="http://schemas.openxmlformats.org/officeDocument/2006/relationships/image" Target="../media/image30.png"/><Relationship Id="rId10" Type="http://schemas.openxmlformats.org/officeDocument/2006/relationships/image" Target="../media/image33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Relationship Id="rId8" Type="http://schemas.openxmlformats.org/officeDocument/2006/relationships/image" Target="../media/image30.png"/><Relationship Id="rId9" Type="http://schemas.openxmlformats.org/officeDocument/2006/relationships/image" Target="../media/image37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37.png"/><Relationship Id="rId7" Type="http://schemas.openxmlformats.org/officeDocument/2006/relationships/image" Target="../media/image39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Relationship Id="rId4" Type="http://schemas.openxmlformats.org/officeDocument/2006/relationships/image" Target="../media/image38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37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9.png"/><Relationship Id="rId4" Type="http://schemas.openxmlformats.org/officeDocument/2006/relationships/image" Target="../media/image38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37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9.png"/><Relationship Id="rId4" Type="http://schemas.openxmlformats.org/officeDocument/2006/relationships/image" Target="../media/image38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37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9.png"/><Relationship Id="rId4" Type="http://schemas.openxmlformats.org/officeDocument/2006/relationships/image" Target="../media/image38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37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37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37.png"/><Relationship Id="rId6" Type="http://schemas.openxmlformats.org/officeDocument/2006/relationships/image" Target="../media/image42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6310558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4000" b="1" i="0" u="none" strike="noStrike" cap="small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ALPHA</a:t>
            </a:r>
            <a:endParaRPr/>
          </a:p>
        </p:txBody>
      </p:sp>
      <p:sp>
        <p:nvSpPr>
          <p:cNvPr id="757373979" name="Text Placeholder 2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Alessio Tommasi</a:t>
            </a:r>
            <a:endParaRPr/>
          </a:p>
        </p:txBody>
      </p:sp>
      <p:sp>
        <p:nvSpPr>
          <p:cNvPr id="841959590" name="Text Placeholder 3"/>
          <p:cNvSpPr>
            <a:spLocks noGrp="1"/>
          </p:cNvSpPr>
          <p:nvPr>
            <p:ph type="body" sz="quarter" idx="17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26055621" name="Text Placeholder 4"/>
          <p:cNvSpPr>
            <a:spLocks noGrp="1"/>
          </p:cNvSpPr>
          <p:nvPr>
            <p:ph type="body" sz="quarter" idx="24"/>
          </p:nvPr>
        </p:nvSpPr>
        <p:spPr bwMode="auto"/>
        <p:txBody>
          <a:bodyPr/>
          <a:lstStyle/>
          <a:p>
            <a:pPr>
              <a:defRPr/>
            </a:pPr>
            <a:r>
              <a:rPr lang="fr-CH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Computer Science</a:t>
            </a:r>
            <a:endParaRPr/>
          </a:p>
        </p:txBody>
      </p:sp>
      <p:sp>
        <p:nvSpPr>
          <p:cNvPr id="3290860" name="Text Placeholder 5"/>
          <p:cNvSpPr>
            <a:spLocks noGrp="1"/>
          </p:cNvSpPr>
          <p:nvPr>
            <p:ph type="body" sz="quarter" idx="25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54629877" name="Text Placeholder 6"/>
          <p:cNvSpPr>
            <a:spLocks noGrp="1"/>
          </p:cNvSpPr>
          <p:nvPr>
            <p:ph type="body" sz="quarter" idx="26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25106874" name="Text Placeholder 7"/>
          <p:cNvSpPr>
            <a:spLocks noGrp="1"/>
          </p:cNvSpPr>
          <p:nvPr>
            <p:ph type="body" sz="quarter" idx="29"/>
          </p:nvPr>
        </p:nvSpPr>
        <p:spPr bwMode="auto"/>
        <p:txBody>
          <a:bodyPr/>
          <a:lstStyle/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C10936</a:t>
            </a:r>
            <a:endParaRPr/>
          </a:p>
        </p:txBody>
      </p:sp>
      <p:sp>
        <p:nvSpPr>
          <p:cNvPr id="1524095233" name="Text Placeholder 8"/>
          <p:cNvSpPr>
            <a:spLocks noGrp="1"/>
          </p:cNvSpPr>
          <p:nvPr>
            <p:ph type="body" sz="quarter" idx="3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9919839" name="Text Placeholder 9"/>
          <p:cNvSpPr>
            <a:spLocks noGrp="1"/>
          </p:cNvSpPr>
          <p:nvPr>
            <p:ph type="body" sz="quarter" idx="34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Mirko Gelsomini</a:t>
            </a:r>
            <a:endParaRPr/>
          </a:p>
        </p:txBody>
      </p:sp>
      <p:sp>
        <p:nvSpPr>
          <p:cNvPr id="979419308" name="Text Placeholder 10"/>
          <p:cNvSpPr>
            <a:spLocks noGrp="1"/>
          </p:cNvSpPr>
          <p:nvPr>
            <p:ph type="body" sz="quarter" idx="36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ESAM </a:t>
            </a:r>
            <a:endParaRPr/>
          </a:p>
        </p:txBody>
      </p:sp>
      <p:sp>
        <p:nvSpPr>
          <p:cNvPr id="419052751" name="Text Placeholder 11"/>
          <p:cNvSpPr>
            <a:spLocks noGrp="1"/>
          </p:cNvSpPr>
          <p:nvPr>
            <p:ph type="body" sz="quarter" idx="37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80031171" name="Text Placeholder 12"/>
          <p:cNvSpPr>
            <a:spLocks noGrp="1"/>
          </p:cNvSpPr>
          <p:nvPr>
            <p:ph type="body" sz="quarter" idx="4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8343461" name="Text Placeholder 13"/>
          <p:cNvSpPr>
            <a:spLocks noGrp="1"/>
          </p:cNvSpPr>
          <p:nvPr>
            <p:ph type="body" sz="quarter" idx="4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2025</a:t>
            </a:r>
            <a:endParaRPr/>
          </a:p>
        </p:txBody>
      </p:sp>
      <p:sp>
        <p:nvSpPr>
          <p:cNvPr id="1434044177" name="Text Placeholder 14"/>
          <p:cNvSpPr>
            <a:spLocks noGrp="1"/>
          </p:cNvSpPr>
          <p:nvPr>
            <p:ph type="body" sz="quarter" idx="42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3728606" name="Text Placeholder 15"/>
          <p:cNvSpPr>
            <a:spLocks noGrp="1"/>
          </p:cNvSpPr>
          <p:nvPr>
            <p:ph type="body" sz="quarter" idx="43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Massimo Coluzzi</a:t>
            </a:r>
            <a:endParaRPr/>
          </a:p>
        </p:txBody>
      </p:sp>
      <p:sp>
        <p:nvSpPr>
          <p:cNvPr id="1676267419" name="Text Placeholder 16"/>
          <p:cNvSpPr>
            <a:spLocks noGrp="1"/>
          </p:cNvSpPr>
          <p:nvPr>
            <p:ph type="body" sz="quarter" idx="44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08/09/2025</a:t>
            </a:r>
            <a:endParaRPr/>
          </a:p>
        </p:txBody>
      </p:sp>
      <p:sp>
        <p:nvSpPr>
          <p:cNvPr id="295707240" name="Text Placeholder 17"/>
          <p:cNvSpPr>
            <a:spLocks noGrp="1"/>
          </p:cNvSpPr>
          <p:nvPr>
            <p:ph type="body" sz="quarter" idx="45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7738902" name="Text Placeholder 18"/>
          <p:cNvSpPr>
            <a:spLocks noGrp="1"/>
          </p:cNvSpPr>
          <p:nvPr>
            <p:ph type="body" sz="quarter" idx="46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28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Acquisizione Locale di Parametri con</a:t>
            </a:r>
            <a:endParaRPr lang="it-IT" sz="2800" b="0" i="0" u="none" strike="noStrike" cap="none" spc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28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Hardware Avanzato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1611392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918013" y="552016"/>
            <a:ext cx="2143125" cy="2143125"/>
          </a:xfrm>
          <a:prstGeom prst="rect">
            <a:avLst/>
          </a:prstGeom>
        </p:spPr>
      </p:pic>
      <p:sp>
        <p:nvSpPr>
          <p:cNvPr id="1396892713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49193076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sp>
        <p:nvSpPr>
          <p:cNvPr id="387282228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7376549" y="672912"/>
            <a:ext cx="1778537" cy="424990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Obiettivi</a:t>
            </a:r>
            <a:endParaRPr sz="2700"/>
          </a:p>
          <a:p>
            <a:pPr>
              <a:defRPr/>
            </a:pPr>
            <a:endParaRPr/>
          </a:p>
        </p:txBody>
      </p:sp>
      <p:pic>
        <p:nvPicPr>
          <p:cNvPr id="2095743054" name="Picture 679748627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rot="0" flipH="0" flipV="0">
            <a:off x="2767915" y="2293541"/>
            <a:ext cx="2443321" cy="2443321"/>
          </a:xfrm>
          <a:prstGeom prst="rect">
            <a:avLst/>
          </a:prstGeom>
        </p:spPr>
      </p:pic>
      <p:pic>
        <p:nvPicPr>
          <p:cNvPr id="1327793942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1618597" y="1905432"/>
            <a:ext cx="1149317" cy="904008"/>
          </a:xfrm>
          <a:prstGeom prst="rect">
            <a:avLst/>
          </a:prstGeom>
        </p:spPr>
      </p:pic>
      <p:sp>
        <p:nvSpPr>
          <p:cNvPr id="778198653" name=""/>
          <p:cNvSpPr txBox="1"/>
          <p:nvPr/>
        </p:nvSpPr>
        <p:spPr bwMode="auto">
          <a:xfrm rot="0" flipH="0" flipV="0">
            <a:off x="1377903" y="2809439"/>
            <a:ext cx="1630704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Compatibilità</a:t>
            </a:r>
            <a:endParaRPr/>
          </a:p>
        </p:txBody>
      </p:sp>
      <p:sp>
        <p:nvSpPr>
          <p:cNvPr id="1098291201" name=""/>
          <p:cNvSpPr txBox="1"/>
          <p:nvPr/>
        </p:nvSpPr>
        <p:spPr bwMode="auto">
          <a:xfrm rot="0" flipH="0" flipV="0">
            <a:off x="3172243" y="2110480"/>
            <a:ext cx="163502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Sicurezza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295804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44772" y="1581149"/>
            <a:ext cx="1757362" cy="1757362"/>
          </a:xfrm>
          <a:prstGeom prst="rect">
            <a:avLst/>
          </a:prstGeom>
        </p:spPr>
      </p:pic>
      <p:sp>
        <p:nvSpPr>
          <p:cNvPr id="1008351804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47696032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sp>
        <p:nvSpPr>
          <p:cNvPr id="1659860089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9" y="672912"/>
            <a:ext cx="2578637" cy="424990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Obiettivi</a:t>
            </a:r>
            <a:endParaRPr sz="2700"/>
          </a:p>
          <a:p>
            <a:pPr>
              <a:defRPr/>
            </a:pPr>
            <a:endParaRPr/>
          </a:p>
        </p:txBody>
      </p:sp>
      <p:pic>
        <p:nvPicPr>
          <p:cNvPr id="1960813497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3194238" y="2533649"/>
            <a:ext cx="1782011" cy="1752599"/>
          </a:xfrm>
          <a:prstGeom prst="rect">
            <a:avLst/>
          </a:prstGeom>
        </p:spPr>
      </p:pic>
      <p:pic>
        <p:nvPicPr>
          <p:cNvPr id="1359788584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1662316" y="4079261"/>
            <a:ext cx="1149317" cy="904008"/>
          </a:xfrm>
          <a:prstGeom prst="rect">
            <a:avLst/>
          </a:prstGeom>
        </p:spPr>
      </p:pic>
      <p:pic>
        <p:nvPicPr>
          <p:cNvPr id="1564322384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3151370" y="795603"/>
            <a:ext cx="2127519" cy="1571090"/>
          </a:xfrm>
          <a:prstGeom prst="rect">
            <a:avLst/>
          </a:prstGeom>
        </p:spPr>
      </p:pic>
      <p:sp>
        <p:nvSpPr>
          <p:cNvPr id="688967014" name=""/>
          <p:cNvSpPr txBox="1"/>
          <p:nvPr/>
        </p:nvSpPr>
        <p:spPr bwMode="auto">
          <a:xfrm rot="0" flipH="0" flipV="0">
            <a:off x="1421622" y="4983268"/>
            <a:ext cx="1630704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Compatibilità</a:t>
            </a:r>
            <a:endParaRPr/>
          </a:p>
        </p:txBody>
      </p:sp>
      <p:sp>
        <p:nvSpPr>
          <p:cNvPr id="49107903" name=""/>
          <p:cNvSpPr txBox="1"/>
          <p:nvPr/>
        </p:nvSpPr>
        <p:spPr bwMode="auto">
          <a:xfrm rot="0" flipH="0" flipV="0">
            <a:off x="1306120" y="2868590"/>
            <a:ext cx="163466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Sicurezza</a:t>
            </a:r>
            <a:endParaRPr/>
          </a:p>
        </p:txBody>
      </p:sp>
      <p:sp>
        <p:nvSpPr>
          <p:cNvPr id="1194524389" name=""/>
          <p:cNvSpPr txBox="1"/>
          <p:nvPr/>
        </p:nvSpPr>
        <p:spPr bwMode="auto">
          <a:xfrm rot="0" flipH="0" flipV="0">
            <a:off x="3269711" y="2093709"/>
            <a:ext cx="197966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Comunicazione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3653499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1991330" y="1488012"/>
            <a:ext cx="1757362" cy="1757362"/>
          </a:xfrm>
          <a:prstGeom prst="rect">
            <a:avLst/>
          </a:prstGeom>
        </p:spPr>
      </p:pic>
      <p:sp>
        <p:nvSpPr>
          <p:cNvPr id="2049243232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83040717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sp>
        <p:nvSpPr>
          <p:cNvPr id="1622250801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9" y="672912"/>
            <a:ext cx="2578637" cy="424990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Obbiettivi</a:t>
            </a:r>
            <a:endParaRPr sz="2700"/>
          </a:p>
          <a:p>
            <a:pPr>
              <a:defRPr/>
            </a:pPr>
            <a:endParaRPr/>
          </a:p>
        </p:txBody>
      </p:sp>
      <p:pic>
        <p:nvPicPr>
          <p:cNvPr id="1186595887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190359" y="2994765"/>
            <a:ext cx="1058340" cy="1040872"/>
          </a:xfrm>
          <a:prstGeom prst="rect">
            <a:avLst/>
          </a:prstGeom>
        </p:spPr>
      </p:pic>
      <p:pic>
        <p:nvPicPr>
          <p:cNvPr id="1277667770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1687308" y="3881319"/>
            <a:ext cx="1149317" cy="904008"/>
          </a:xfrm>
          <a:prstGeom prst="rect">
            <a:avLst/>
          </a:prstGeom>
        </p:spPr>
      </p:pic>
      <p:pic>
        <p:nvPicPr>
          <p:cNvPr id="1226991085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2925815" y="2912715"/>
            <a:ext cx="2127519" cy="1571090"/>
          </a:xfrm>
          <a:prstGeom prst="rect">
            <a:avLst/>
          </a:prstGeom>
        </p:spPr>
      </p:pic>
      <p:sp>
        <p:nvSpPr>
          <p:cNvPr id="1522825379" name=""/>
          <p:cNvSpPr txBox="1"/>
          <p:nvPr/>
        </p:nvSpPr>
        <p:spPr bwMode="auto">
          <a:xfrm rot="0" flipH="0" flipV="0">
            <a:off x="2999743" y="4223846"/>
            <a:ext cx="197966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Comunicazione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5645644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1991330" y="1488012"/>
            <a:ext cx="1757361" cy="1757361"/>
          </a:xfrm>
          <a:prstGeom prst="rect">
            <a:avLst/>
          </a:prstGeom>
        </p:spPr>
      </p:pic>
      <p:sp>
        <p:nvSpPr>
          <p:cNvPr id="1512095030" name=""/>
          <p:cNvSpPr txBox="1"/>
          <p:nvPr/>
        </p:nvSpPr>
        <p:spPr bwMode="auto">
          <a:xfrm rot="0" flipH="0" flipV="0">
            <a:off x="3350682" y="3515202"/>
            <a:ext cx="638892" cy="36611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33061410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1"/>
            <a:ext cx="644235" cy="214083"/>
          </a:xfrm>
          <a:prstGeom prst="rect">
            <a:avLst/>
          </a:prstGeom>
        </p:spPr>
      </p:pic>
      <p:sp>
        <p:nvSpPr>
          <p:cNvPr id="912443863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6" cy="424988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Ecosistema</a:t>
            </a:r>
            <a:endParaRPr/>
          </a:p>
        </p:txBody>
      </p:sp>
      <p:pic>
        <p:nvPicPr>
          <p:cNvPr id="2062874111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247891" y="967576"/>
            <a:ext cx="529170" cy="520436"/>
          </a:xfrm>
          <a:prstGeom prst="rect">
            <a:avLst/>
          </a:prstGeom>
        </p:spPr>
      </p:pic>
      <p:pic>
        <p:nvPicPr>
          <p:cNvPr id="333471815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1687308" y="3881319"/>
            <a:ext cx="1149316" cy="904007"/>
          </a:xfrm>
          <a:prstGeom prst="rect">
            <a:avLst/>
          </a:prstGeom>
        </p:spPr>
      </p:pic>
      <p:pic>
        <p:nvPicPr>
          <p:cNvPr id="1349303115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-33418" y="3070280"/>
            <a:ext cx="1204996" cy="889842"/>
          </a:xfrm>
          <a:prstGeom prst="rect">
            <a:avLst/>
          </a:prstGeom>
        </p:spPr>
      </p:pic>
      <p:pic>
        <p:nvPicPr>
          <p:cNvPr id="907044249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3061803" y="1612899"/>
            <a:ext cx="3790949" cy="1200150"/>
          </a:xfrm>
          <a:prstGeom prst="rect">
            <a:avLst/>
          </a:prstGeom>
        </p:spPr>
      </p:pic>
      <p:pic>
        <p:nvPicPr>
          <p:cNvPr id="18231773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2094098" y="2952749"/>
            <a:ext cx="5726356" cy="2333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8714839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223681" y="4945672"/>
            <a:ext cx="1923318" cy="769327"/>
          </a:xfrm>
          <a:prstGeom prst="rect">
            <a:avLst/>
          </a:prstGeom>
        </p:spPr>
      </p:pic>
      <p:pic>
        <p:nvPicPr>
          <p:cNvPr id="152548852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-1991330" y="1488012"/>
            <a:ext cx="1757361" cy="1757361"/>
          </a:xfrm>
          <a:prstGeom prst="rect">
            <a:avLst/>
          </a:prstGeom>
        </p:spPr>
      </p:pic>
      <p:sp>
        <p:nvSpPr>
          <p:cNvPr id="1234839170" name=""/>
          <p:cNvSpPr txBox="1"/>
          <p:nvPr/>
        </p:nvSpPr>
        <p:spPr bwMode="auto">
          <a:xfrm rot="0" flipH="0" flipV="0">
            <a:off x="3350682" y="3515202"/>
            <a:ext cx="638892" cy="36611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7901048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90359" y="726481"/>
            <a:ext cx="644235" cy="214083"/>
          </a:xfrm>
          <a:prstGeom prst="rect">
            <a:avLst/>
          </a:prstGeom>
        </p:spPr>
      </p:pic>
      <p:sp>
        <p:nvSpPr>
          <p:cNvPr id="1246871596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6" cy="424988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Ecosistema</a:t>
            </a:r>
            <a:endParaRPr/>
          </a:p>
        </p:txBody>
      </p:sp>
      <p:pic>
        <p:nvPicPr>
          <p:cNvPr id="201698235" name="Picture 679748627"/>
          <p:cNvPicPr>
            <a:picLocks noChangeAspect="1"/>
          </p:cNvPicPr>
          <p:nvPr/>
        </p:nvPicPr>
        <p:blipFill>
          <a:blip r:embed="rId6"/>
          <a:srcRect l="17448" t="9827" r="9617" b="18442"/>
          <a:stretch/>
        </p:blipFill>
        <p:spPr bwMode="auto">
          <a:xfrm rot="0" flipH="0" flipV="0">
            <a:off x="247891" y="967576"/>
            <a:ext cx="529170" cy="520436"/>
          </a:xfrm>
          <a:prstGeom prst="rect">
            <a:avLst/>
          </a:prstGeom>
        </p:spPr>
      </p:pic>
      <p:pic>
        <p:nvPicPr>
          <p:cNvPr id="1610580822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-1687308" y="3881319"/>
            <a:ext cx="1149316" cy="904007"/>
          </a:xfrm>
          <a:prstGeom prst="rect">
            <a:avLst/>
          </a:prstGeom>
        </p:spPr>
      </p:pic>
      <p:pic>
        <p:nvPicPr>
          <p:cNvPr id="745530763" name=""/>
          <p:cNvPicPr>
            <a:picLocks noChangeAspect="1"/>
          </p:cNvPicPr>
          <p:nvPr/>
        </p:nvPicPr>
        <p:blipFill>
          <a:blip r:embed="rId8"/>
          <a:srcRect l="21529" t="26993" r="20692" b="30340"/>
          <a:stretch/>
        </p:blipFill>
        <p:spPr bwMode="auto">
          <a:xfrm flipH="0" flipV="0">
            <a:off x="-33418" y="3070280"/>
            <a:ext cx="1204996" cy="889842"/>
          </a:xfrm>
          <a:prstGeom prst="rect">
            <a:avLst/>
          </a:prstGeom>
        </p:spPr>
      </p:pic>
      <p:pic>
        <p:nvPicPr>
          <p:cNvPr id="755852614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2676524" y="833522"/>
            <a:ext cx="3790949" cy="1200150"/>
          </a:xfrm>
          <a:prstGeom prst="rect">
            <a:avLst/>
          </a:prstGeom>
        </p:spPr>
      </p:pic>
      <p:pic>
        <p:nvPicPr>
          <p:cNvPr id="624208853" name="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 flipH="0" flipV="0">
            <a:off x="9579684" y="2033671"/>
            <a:ext cx="6423191" cy="2617599"/>
          </a:xfrm>
          <a:prstGeom prst="rect">
            <a:avLst/>
          </a:prstGeom>
        </p:spPr>
      </p:pic>
      <p:pic>
        <p:nvPicPr>
          <p:cNvPr id="346135782" name=""/>
          <p:cNvPicPr>
            <a:picLocks noChangeAspect="1"/>
          </p:cNvPicPr>
          <p:nvPr/>
        </p:nvPicPr>
        <p:blipFill>
          <a:blip r:embed="rId11"/>
          <a:stretch/>
        </p:blipFill>
        <p:spPr bwMode="auto">
          <a:xfrm flipH="0" flipV="0">
            <a:off x="142874" y="5050629"/>
            <a:ext cx="2194249" cy="346870"/>
          </a:xfrm>
          <a:prstGeom prst="rect">
            <a:avLst/>
          </a:prstGeom>
        </p:spPr>
      </p:pic>
      <p:pic>
        <p:nvPicPr>
          <p:cNvPr id="1557792177" name=""/>
          <p:cNvPicPr>
            <a:picLocks noChangeAspect="1"/>
          </p:cNvPicPr>
          <p:nvPr/>
        </p:nvPicPr>
        <p:blipFill>
          <a:blip r:embed="rId12"/>
          <a:stretch/>
        </p:blipFill>
        <p:spPr bwMode="auto">
          <a:xfrm flipH="0" flipV="0">
            <a:off x="158157" y="5556249"/>
            <a:ext cx="1087277" cy="906064"/>
          </a:xfrm>
          <a:prstGeom prst="rect">
            <a:avLst/>
          </a:prstGeom>
        </p:spPr>
      </p:pic>
      <p:pic>
        <p:nvPicPr>
          <p:cNvPr id="33083617" name=""/>
          <p:cNvPicPr>
            <a:picLocks noChangeAspect="1"/>
          </p:cNvPicPr>
          <p:nvPr/>
        </p:nvPicPr>
        <p:blipFill>
          <a:blip r:embed="rId13"/>
          <a:srcRect l="0" t="31944" r="60822" b="16203"/>
          <a:stretch/>
        </p:blipFill>
        <p:spPr bwMode="auto">
          <a:xfrm flipH="0" flipV="0">
            <a:off x="1412874" y="5635624"/>
            <a:ext cx="1194124" cy="888999"/>
          </a:xfrm>
          <a:prstGeom prst="rect">
            <a:avLst/>
          </a:prstGeom>
        </p:spPr>
      </p:pic>
      <p:pic>
        <p:nvPicPr>
          <p:cNvPr id="1069638156" name=""/>
          <p:cNvPicPr>
            <a:picLocks noChangeAspect="1"/>
          </p:cNvPicPr>
          <p:nvPr/>
        </p:nvPicPr>
        <p:blipFill>
          <a:blip r:embed="rId14"/>
          <a:stretch/>
        </p:blipFill>
        <p:spPr bwMode="auto">
          <a:xfrm flipH="0" flipV="0">
            <a:off x="3173810" y="5593032"/>
            <a:ext cx="1128314" cy="1128314"/>
          </a:xfrm>
          <a:prstGeom prst="rect">
            <a:avLst/>
          </a:prstGeom>
        </p:spPr>
      </p:pic>
      <p:pic>
        <p:nvPicPr>
          <p:cNvPr id="1293775633" name=""/>
          <p:cNvPicPr>
            <a:picLocks noChangeAspect="1"/>
          </p:cNvPicPr>
          <p:nvPr/>
        </p:nvPicPr>
        <p:blipFill>
          <a:blip r:embed="rId15"/>
          <a:stretch/>
        </p:blipFill>
        <p:spPr bwMode="auto">
          <a:xfrm flipH="0" flipV="0">
            <a:off x="4302124" y="5670096"/>
            <a:ext cx="1051249" cy="1051249"/>
          </a:xfrm>
          <a:prstGeom prst="rect">
            <a:avLst/>
          </a:prstGeom>
        </p:spPr>
      </p:pic>
      <p:pic>
        <p:nvPicPr>
          <p:cNvPr id="803985598" name=""/>
          <p:cNvPicPr>
            <a:picLocks noChangeAspect="1"/>
          </p:cNvPicPr>
          <p:nvPr/>
        </p:nvPicPr>
        <p:blipFill>
          <a:blip r:embed="rId16"/>
          <a:stretch/>
        </p:blipFill>
        <p:spPr bwMode="auto">
          <a:xfrm flipH="0" flipV="0">
            <a:off x="6401765" y="4934142"/>
            <a:ext cx="1463999" cy="579842"/>
          </a:xfrm>
          <a:prstGeom prst="rect">
            <a:avLst/>
          </a:prstGeom>
        </p:spPr>
      </p:pic>
      <p:pic>
        <p:nvPicPr>
          <p:cNvPr id="376249510" name=""/>
          <p:cNvPicPr>
            <a:picLocks noChangeAspect="1"/>
          </p:cNvPicPr>
          <p:nvPr/>
        </p:nvPicPr>
        <p:blipFill>
          <a:blip r:embed="rId17"/>
          <a:srcRect l="13690" t="19010" r="8536" b="30468"/>
          <a:stretch/>
        </p:blipFill>
        <p:spPr bwMode="auto">
          <a:xfrm flipH="0" flipV="0">
            <a:off x="6366625" y="5593032"/>
            <a:ext cx="1534280" cy="996661"/>
          </a:xfrm>
          <a:prstGeom prst="rect">
            <a:avLst/>
          </a:prstGeom>
        </p:spPr>
      </p:pic>
      <p:sp>
        <p:nvSpPr>
          <p:cNvPr id="1923415064" name="Text Placeholder 1"/>
          <p:cNvSpPr>
            <a:spLocks noGrp="1"/>
          </p:cNvSpPr>
          <p:nvPr/>
        </p:nvSpPr>
        <p:spPr bwMode="auto">
          <a:xfrm flipH="0" flipV="0">
            <a:off x="966221" y="6462312"/>
            <a:ext cx="1904402" cy="259031"/>
          </a:xfrm>
        </p:spPr>
        <p:txBody>
          <a:bodyPr lIns="0" tIns="0" rIns="0" bIns="0"/>
          <a:lstStyle>
            <a:lvl1pPr marL="342900" marR="0" indent="-3429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2700" b="1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/>
                <a:cs typeface="ＭＳ Ｐゴシック"/>
              </a:defRPr>
            </a:lvl1pPr>
            <a:lvl2pPr marL="742950" indent="-28575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2pPr>
            <a:lvl3pPr marL="11430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3pPr>
            <a:lvl4pPr marL="16002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4pPr>
            <a:lvl5pPr marL="20574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5pPr>
            <a:lvl6pPr marL="2514599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18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PLC</a:t>
            </a:r>
            <a:endParaRPr/>
          </a:p>
        </p:txBody>
      </p:sp>
      <p:sp>
        <p:nvSpPr>
          <p:cNvPr id="1154703099" name="Text Placeholder 1"/>
          <p:cNvSpPr>
            <a:spLocks noGrp="1"/>
          </p:cNvSpPr>
          <p:nvPr/>
        </p:nvSpPr>
        <p:spPr bwMode="auto">
          <a:xfrm flipH="0" flipV="0">
            <a:off x="6283932" y="6508850"/>
            <a:ext cx="2578635" cy="424987"/>
          </a:xfrm>
        </p:spPr>
        <p:txBody>
          <a:bodyPr lIns="0" tIns="0" rIns="0" bIns="0"/>
          <a:lstStyle>
            <a:lvl1pPr marL="342900" marR="0" indent="-3429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2700" b="1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/>
                <a:cs typeface="ＭＳ Ｐゴシック"/>
              </a:defRPr>
            </a:lvl1pPr>
            <a:lvl2pPr marL="742950" indent="-28575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2pPr>
            <a:lvl3pPr marL="11430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3pPr>
            <a:lvl4pPr marL="16002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4pPr>
            <a:lvl5pPr marL="20574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5pPr>
            <a:lvl6pPr marL="2514599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18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Controllo remoto</a:t>
            </a:r>
            <a:endParaRPr sz="1800"/>
          </a:p>
        </p:txBody>
      </p:sp>
      <p:pic>
        <p:nvPicPr>
          <p:cNvPr id="78258419" name=""/>
          <p:cNvPicPr>
            <a:picLocks noChangeAspect="1"/>
          </p:cNvPicPr>
          <p:nvPr/>
        </p:nvPicPr>
        <p:blipFill>
          <a:blip r:embed="rId18"/>
          <a:stretch/>
        </p:blipFill>
        <p:spPr bwMode="auto">
          <a:xfrm flipH="0" flipV="0">
            <a:off x="1846985" y="2816116"/>
            <a:ext cx="1159287" cy="1159287"/>
          </a:xfrm>
          <a:prstGeom prst="rect">
            <a:avLst/>
          </a:prstGeom>
        </p:spPr>
      </p:pic>
      <p:sp>
        <p:nvSpPr>
          <p:cNvPr id="1016147851" name="Text Placeholder 1"/>
          <p:cNvSpPr>
            <a:spLocks noGrp="1"/>
          </p:cNvSpPr>
          <p:nvPr/>
        </p:nvSpPr>
        <p:spPr bwMode="auto">
          <a:xfrm flipH="0" flipV="0">
            <a:off x="4931937" y="2988846"/>
            <a:ext cx="3289019" cy="1052709"/>
          </a:xfrm>
        </p:spPr>
        <p:txBody>
          <a:bodyPr lIns="0" tIns="0" rIns="0" bIns="0"/>
          <a:lstStyle>
            <a:lvl1pPr marL="342900" marR="0" indent="-3429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2700" b="1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/>
                <a:cs typeface="ＭＳ Ｐゴシック"/>
              </a:defRPr>
            </a:lvl1pPr>
            <a:lvl2pPr marL="742950" indent="-28575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2pPr>
            <a:lvl3pPr marL="11430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3pPr>
            <a:lvl4pPr marL="16002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4pPr>
            <a:lvl5pPr marL="20574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5pPr>
            <a:lvl6pPr marL="2514599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008" indent="-383008" algn="l">
              <a:buClrTx/>
              <a:buSzTx/>
              <a:buFont typeface="Arial"/>
              <a:buChar char="–"/>
              <a:defRPr/>
            </a:pPr>
            <a:r>
              <a:rPr lang="it-IT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Sw proprietari</a:t>
            </a:r>
            <a:endParaRPr lang="it-IT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83008" indent="-383008" algn="l">
              <a:buClrTx/>
              <a:buSzTx/>
              <a:buFont typeface="Arial"/>
              <a:buChar char="–"/>
              <a:defRPr/>
            </a:pPr>
            <a:r>
              <a:rPr lang="it-IT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Strumenti complessi</a:t>
            </a:r>
            <a:endParaRPr sz="2400" b="0">
              <a:solidFill>
                <a:schemeClr val="tx1"/>
              </a:solidFill>
            </a:endParaRPr>
          </a:p>
        </p:txBody>
      </p:sp>
      <p:pic>
        <p:nvPicPr>
          <p:cNvPr id="2033237290" name=""/>
          <p:cNvPicPr>
            <a:picLocks noChangeAspect="1"/>
          </p:cNvPicPr>
          <p:nvPr/>
        </p:nvPicPr>
        <p:blipFill>
          <a:blip r:embed="rId19"/>
          <a:stretch/>
        </p:blipFill>
        <p:spPr bwMode="auto">
          <a:xfrm flipH="0" flipV="0">
            <a:off x="3654062" y="2755628"/>
            <a:ext cx="1173685" cy="1173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7700411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44772" y="1581148"/>
            <a:ext cx="1757361" cy="1757361"/>
          </a:xfrm>
          <a:prstGeom prst="rect">
            <a:avLst/>
          </a:prstGeom>
        </p:spPr>
      </p:pic>
      <p:sp>
        <p:nvSpPr>
          <p:cNvPr id="568479409" name=""/>
          <p:cNvSpPr txBox="1"/>
          <p:nvPr/>
        </p:nvSpPr>
        <p:spPr bwMode="auto">
          <a:xfrm rot="0" flipH="0" flipV="0">
            <a:off x="3350682" y="3515202"/>
            <a:ext cx="638892" cy="36611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91941412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1"/>
            <a:ext cx="644235" cy="214083"/>
          </a:xfrm>
          <a:prstGeom prst="rect">
            <a:avLst/>
          </a:prstGeom>
        </p:spPr>
      </p:pic>
      <p:sp>
        <p:nvSpPr>
          <p:cNvPr id="42080456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6" cy="424988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Obiettivi</a:t>
            </a:r>
            <a:endParaRPr sz="2700"/>
          </a:p>
          <a:p>
            <a:pPr>
              <a:defRPr/>
            </a:pPr>
            <a:endParaRPr/>
          </a:p>
        </p:txBody>
      </p:sp>
      <p:pic>
        <p:nvPicPr>
          <p:cNvPr id="1829592037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3368717" y="2552700"/>
            <a:ext cx="1782010" cy="1752598"/>
          </a:xfrm>
          <a:prstGeom prst="rect">
            <a:avLst/>
          </a:prstGeom>
        </p:spPr>
      </p:pic>
      <p:pic>
        <p:nvPicPr>
          <p:cNvPr id="1238349790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1662315" y="4079260"/>
            <a:ext cx="1149316" cy="904007"/>
          </a:xfrm>
          <a:prstGeom prst="rect">
            <a:avLst/>
          </a:prstGeom>
        </p:spPr>
      </p:pic>
      <p:pic>
        <p:nvPicPr>
          <p:cNvPr id="2085516559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3195963" y="795602"/>
            <a:ext cx="2127519" cy="1571089"/>
          </a:xfrm>
          <a:prstGeom prst="rect">
            <a:avLst/>
          </a:prstGeom>
        </p:spPr>
      </p:pic>
      <p:sp>
        <p:nvSpPr>
          <p:cNvPr id="1865299870" name=""/>
          <p:cNvSpPr txBox="1"/>
          <p:nvPr/>
        </p:nvSpPr>
        <p:spPr bwMode="auto">
          <a:xfrm rot="0" flipH="0" flipV="0">
            <a:off x="1306120" y="2842612"/>
            <a:ext cx="163466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Sicurezza</a:t>
            </a:r>
            <a:endParaRPr/>
          </a:p>
        </p:txBody>
      </p:sp>
      <p:sp>
        <p:nvSpPr>
          <p:cNvPr id="816648283" name=""/>
          <p:cNvSpPr txBox="1"/>
          <p:nvPr/>
        </p:nvSpPr>
        <p:spPr bwMode="auto">
          <a:xfrm rot="0" flipH="0" flipV="0">
            <a:off x="3269710" y="2093709"/>
            <a:ext cx="198038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rgbClr val="92D050"/>
                </a:solidFill>
                <a:latin typeface="Arial"/>
                <a:ea typeface="Arial"/>
                <a:cs typeface="Arial"/>
              </a:rPr>
              <a:t>Comunicazione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86295044" name=""/>
          <p:cNvSpPr txBox="1"/>
          <p:nvPr/>
        </p:nvSpPr>
        <p:spPr bwMode="auto">
          <a:xfrm rot="0" flipH="0" flipV="0">
            <a:off x="1390419" y="4983266"/>
            <a:ext cx="163106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Compatibilità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3682375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64122" y="3338509"/>
            <a:ext cx="1757361" cy="1757361"/>
          </a:xfrm>
          <a:prstGeom prst="rect">
            <a:avLst/>
          </a:prstGeom>
        </p:spPr>
      </p:pic>
      <p:sp>
        <p:nvSpPr>
          <p:cNvPr id="1581096686" name=""/>
          <p:cNvSpPr txBox="1"/>
          <p:nvPr/>
        </p:nvSpPr>
        <p:spPr bwMode="auto">
          <a:xfrm rot="0" flipH="0" flipV="0">
            <a:off x="3350682" y="3515202"/>
            <a:ext cx="638892" cy="36611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29943439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1"/>
            <a:ext cx="644235" cy="214083"/>
          </a:xfrm>
          <a:prstGeom prst="rect">
            <a:avLst/>
          </a:prstGeom>
        </p:spPr>
      </p:pic>
      <p:sp>
        <p:nvSpPr>
          <p:cNvPr id="1935044337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6" cy="424988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Obiettivi</a:t>
            </a:r>
            <a:endParaRPr sz="2700"/>
          </a:p>
          <a:p>
            <a:pPr>
              <a:defRPr/>
            </a:pPr>
            <a:endParaRPr/>
          </a:p>
        </p:txBody>
      </p:sp>
      <p:pic>
        <p:nvPicPr>
          <p:cNvPr id="122393377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3194237" y="2533648"/>
            <a:ext cx="1782010" cy="1752598"/>
          </a:xfrm>
          <a:prstGeom prst="rect">
            <a:avLst/>
          </a:prstGeom>
        </p:spPr>
      </p:pic>
      <p:pic>
        <p:nvPicPr>
          <p:cNvPr id="1663338637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3510585" y="4666635"/>
            <a:ext cx="1149316" cy="904007"/>
          </a:xfrm>
          <a:prstGeom prst="rect">
            <a:avLst/>
          </a:prstGeom>
        </p:spPr>
      </p:pic>
      <p:pic>
        <p:nvPicPr>
          <p:cNvPr id="2066553926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1362809" y="2079624"/>
            <a:ext cx="1559985" cy="1151988"/>
          </a:xfrm>
          <a:prstGeom prst="rect">
            <a:avLst/>
          </a:prstGeom>
        </p:spPr>
      </p:pic>
      <p:pic>
        <p:nvPicPr>
          <p:cNvPr id="1161269722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3021483" y="512494"/>
            <a:ext cx="2143125" cy="2143125"/>
          </a:xfrm>
          <a:prstGeom prst="rect">
            <a:avLst/>
          </a:prstGeom>
        </p:spPr>
      </p:pic>
      <p:sp>
        <p:nvSpPr>
          <p:cNvPr id="1943502719" name=""/>
          <p:cNvSpPr txBox="1"/>
          <p:nvPr/>
        </p:nvSpPr>
        <p:spPr bwMode="auto">
          <a:xfrm rot="0" flipH="0" flipV="0">
            <a:off x="3269889" y="5570641"/>
            <a:ext cx="1630704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Compatibilità</a:t>
            </a:r>
            <a:endParaRPr/>
          </a:p>
        </p:txBody>
      </p:sp>
      <p:sp>
        <p:nvSpPr>
          <p:cNvPr id="1022418562" name=""/>
          <p:cNvSpPr txBox="1"/>
          <p:nvPr/>
        </p:nvSpPr>
        <p:spPr bwMode="auto">
          <a:xfrm rot="0" flipH="0" flipV="0">
            <a:off x="1325470" y="4617726"/>
            <a:ext cx="163466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Sicurezza</a:t>
            </a:r>
            <a:endParaRPr/>
          </a:p>
        </p:txBody>
      </p:sp>
      <p:sp>
        <p:nvSpPr>
          <p:cNvPr id="1223416573" name=""/>
          <p:cNvSpPr txBox="1"/>
          <p:nvPr/>
        </p:nvSpPr>
        <p:spPr bwMode="auto">
          <a:xfrm rot="0" flipH="0" flipV="0">
            <a:off x="1152970" y="3149082"/>
            <a:ext cx="197966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Comunicazione</a:t>
            </a:r>
            <a:endParaRPr/>
          </a:p>
        </p:txBody>
      </p:sp>
      <p:sp>
        <p:nvSpPr>
          <p:cNvPr id="1252016890" name=""/>
          <p:cNvSpPr txBox="1"/>
          <p:nvPr/>
        </p:nvSpPr>
        <p:spPr bwMode="auto">
          <a:xfrm rot="0" flipH="0" flipV="0">
            <a:off x="3093250" y="2289498"/>
            <a:ext cx="198434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Precisione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653915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3574577" y="3338509"/>
            <a:ext cx="1757360" cy="1757360"/>
          </a:xfrm>
          <a:prstGeom prst="rect">
            <a:avLst/>
          </a:prstGeom>
        </p:spPr>
      </p:pic>
      <p:sp>
        <p:nvSpPr>
          <p:cNvPr id="682710180" name=""/>
          <p:cNvSpPr txBox="1"/>
          <p:nvPr/>
        </p:nvSpPr>
        <p:spPr bwMode="auto">
          <a:xfrm rot="0" flipH="0" flipV="0">
            <a:off x="3350682" y="3515202"/>
            <a:ext cx="638892" cy="36611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97430663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0"/>
            <a:ext cx="644234" cy="214083"/>
          </a:xfrm>
          <a:prstGeom prst="rect">
            <a:avLst/>
          </a:prstGeom>
        </p:spPr>
      </p:pic>
      <p:sp>
        <p:nvSpPr>
          <p:cNvPr id="460386010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5" cy="424988"/>
          </a:xfrm>
        </p:spPr>
        <p:txBody>
          <a:bodyPr/>
          <a:lstStyle/>
          <a:p>
            <a:pPr>
              <a:defRPr/>
            </a:pPr>
            <a:r>
              <a:rPr/>
              <a:t>Precisione</a:t>
            </a:r>
            <a:endParaRPr/>
          </a:p>
        </p:txBody>
      </p:sp>
      <p:pic>
        <p:nvPicPr>
          <p:cNvPr id="830134967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160117" y="1097901"/>
            <a:ext cx="704718" cy="693086"/>
          </a:xfrm>
          <a:prstGeom prst="rect">
            <a:avLst/>
          </a:prstGeom>
        </p:spPr>
      </p:pic>
      <p:pic>
        <p:nvPicPr>
          <p:cNvPr id="1657712448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1328114" y="4666635"/>
            <a:ext cx="1149315" cy="904006"/>
          </a:xfrm>
          <a:prstGeom prst="rect">
            <a:avLst/>
          </a:prstGeom>
        </p:spPr>
      </p:pic>
      <p:pic>
        <p:nvPicPr>
          <p:cNvPr id="1863016176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-3475890" y="2079622"/>
            <a:ext cx="1559984" cy="1151987"/>
          </a:xfrm>
          <a:prstGeom prst="rect">
            <a:avLst/>
          </a:prstGeom>
        </p:spPr>
      </p:pic>
      <p:pic>
        <p:nvPicPr>
          <p:cNvPr id="2088728878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1657349" y="2237095"/>
            <a:ext cx="3040156" cy="2556212"/>
          </a:xfrm>
          <a:prstGeom prst="rect">
            <a:avLst/>
          </a:prstGeom>
        </p:spPr>
      </p:pic>
      <p:pic>
        <p:nvPicPr>
          <p:cNvPr id="803197442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5077180" y="2161656"/>
            <a:ext cx="2788584" cy="2631651"/>
          </a:xfrm>
          <a:prstGeom prst="rect">
            <a:avLst/>
          </a:prstGeom>
        </p:spPr>
      </p:pic>
      <p:sp>
        <p:nvSpPr>
          <p:cNvPr id="1300689120" name=""/>
          <p:cNvSpPr txBox="1"/>
          <p:nvPr/>
        </p:nvSpPr>
        <p:spPr bwMode="auto">
          <a:xfrm rot="0" flipH="0" flipV="0">
            <a:off x="2265018" y="1790986"/>
            <a:ext cx="163718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3bit</a:t>
            </a:r>
            <a:endParaRPr/>
          </a:p>
        </p:txBody>
      </p:sp>
      <p:sp>
        <p:nvSpPr>
          <p:cNvPr id="771135605" name=""/>
          <p:cNvSpPr txBox="1"/>
          <p:nvPr/>
        </p:nvSpPr>
        <p:spPr bwMode="auto">
          <a:xfrm rot="0" flipH="0" flipV="0">
            <a:off x="5652699" y="1713502"/>
            <a:ext cx="163754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4 bit</a:t>
            </a:r>
            <a:endParaRPr/>
          </a:p>
        </p:txBody>
      </p:sp>
      <p:sp>
        <p:nvSpPr>
          <p:cNvPr id="304989991" name=""/>
          <p:cNvSpPr txBox="1"/>
          <p:nvPr/>
        </p:nvSpPr>
        <p:spPr bwMode="auto">
          <a:xfrm rot="0" flipH="0" flipV="0">
            <a:off x="1570757" y="5118637"/>
            <a:ext cx="2840672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ADC ESP</a:t>
            </a:r>
            <a:endParaRPr lang="it-IT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12 bit = 4096 livelli</a:t>
            </a:r>
            <a:endParaRPr/>
          </a:p>
        </p:txBody>
      </p:sp>
      <p:sp>
        <p:nvSpPr>
          <p:cNvPr id="1067570029" name=""/>
          <p:cNvSpPr txBox="1"/>
          <p:nvPr/>
        </p:nvSpPr>
        <p:spPr bwMode="auto">
          <a:xfrm rot="0" flipH="0" flipV="0">
            <a:off x="5069339" y="5141150"/>
            <a:ext cx="2846792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ADC ADS1115</a:t>
            </a:r>
            <a:endParaRPr lang="it-IT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16 bit = 65K livelli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845561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021482" y="4438580"/>
            <a:ext cx="1757360" cy="1757360"/>
          </a:xfrm>
          <a:prstGeom prst="rect">
            <a:avLst/>
          </a:prstGeom>
        </p:spPr>
      </p:pic>
      <p:sp>
        <p:nvSpPr>
          <p:cNvPr id="591311207" name=""/>
          <p:cNvSpPr txBox="1"/>
          <p:nvPr/>
        </p:nvSpPr>
        <p:spPr bwMode="auto">
          <a:xfrm rot="0" flipH="0" flipV="0">
            <a:off x="3350682" y="3515202"/>
            <a:ext cx="638892" cy="36611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69878882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0"/>
            <a:ext cx="644234" cy="214083"/>
          </a:xfrm>
          <a:prstGeom prst="rect">
            <a:avLst/>
          </a:prstGeom>
        </p:spPr>
      </p:pic>
      <p:sp>
        <p:nvSpPr>
          <p:cNvPr id="1998496151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5" cy="424988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Obbiettivi</a:t>
            </a:r>
            <a:endParaRPr sz="2700"/>
          </a:p>
          <a:p>
            <a:pPr>
              <a:defRPr/>
            </a:pPr>
            <a:endParaRPr/>
          </a:p>
        </p:txBody>
      </p:sp>
      <p:pic>
        <p:nvPicPr>
          <p:cNvPr id="1944479633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3194236" y="2533646"/>
            <a:ext cx="1782009" cy="1752597"/>
          </a:xfrm>
          <a:prstGeom prst="rect">
            <a:avLst/>
          </a:prstGeom>
        </p:spPr>
      </p:pic>
      <p:pic>
        <p:nvPicPr>
          <p:cNvPr id="482964020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5214352" y="3881318"/>
            <a:ext cx="1149315" cy="904006"/>
          </a:xfrm>
          <a:prstGeom prst="rect">
            <a:avLst/>
          </a:prstGeom>
        </p:spPr>
      </p:pic>
      <p:pic>
        <p:nvPicPr>
          <p:cNvPr id="1980088973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1228653" y="3810222"/>
            <a:ext cx="1559984" cy="1151987"/>
          </a:xfrm>
          <a:prstGeom prst="rect">
            <a:avLst/>
          </a:prstGeom>
        </p:spPr>
      </p:pic>
      <p:pic>
        <p:nvPicPr>
          <p:cNvPr id="1690246615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1371734" y="2155176"/>
            <a:ext cx="1273822" cy="1273822"/>
          </a:xfrm>
          <a:prstGeom prst="rect">
            <a:avLst/>
          </a:prstGeom>
        </p:spPr>
      </p:pic>
      <p:pic>
        <p:nvPicPr>
          <p:cNvPr id="1276022091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3186082" y="1119219"/>
            <a:ext cx="1428161" cy="1332289"/>
          </a:xfrm>
          <a:prstGeom prst="rect">
            <a:avLst/>
          </a:prstGeom>
        </p:spPr>
      </p:pic>
      <p:sp>
        <p:nvSpPr>
          <p:cNvPr id="737707448" name=""/>
          <p:cNvSpPr txBox="1"/>
          <p:nvPr/>
        </p:nvSpPr>
        <p:spPr bwMode="auto">
          <a:xfrm rot="0" flipH="0" flipV="0">
            <a:off x="4973657" y="4779328"/>
            <a:ext cx="1630704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Compatibilità</a:t>
            </a:r>
            <a:endParaRPr/>
          </a:p>
        </p:txBody>
      </p:sp>
      <p:sp>
        <p:nvSpPr>
          <p:cNvPr id="790758252" name=""/>
          <p:cNvSpPr txBox="1"/>
          <p:nvPr/>
        </p:nvSpPr>
        <p:spPr bwMode="auto">
          <a:xfrm rot="0" flipH="0" flipV="0">
            <a:off x="3083189" y="5700113"/>
            <a:ext cx="163430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Sicurezza</a:t>
            </a:r>
            <a:endParaRPr/>
          </a:p>
        </p:txBody>
      </p:sp>
      <p:sp>
        <p:nvSpPr>
          <p:cNvPr id="616601866" name=""/>
          <p:cNvSpPr txBox="1"/>
          <p:nvPr/>
        </p:nvSpPr>
        <p:spPr bwMode="auto">
          <a:xfrm rot="0" flipH="0" flipV="0">
            <a:off x="1018813" y="4785323"/>
            <a:ext cx="197966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Comunicazione</a:t>
            </a:r>
            <a:endParaRPr/>
          </a:p>
        </p:txBody>
      </p:sp>
      <p:sp>
        <p:nvSpPr>
          <p:cNvPr id="995231787" name=""/>
          <p:cNvSpPr txBox="1"/>
          <p:nvPr/>
        </p:nvSpPr>
        <p:spPr bwMode="auto">
          <a:xfrm rot="0" flipH="0" flipV="0">
            <a:off x="1018813" y="3245940"/>
            <a:ext cx="198362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Precisione</a:t>
            </a:r>
            <a:endParaRPr/>
          </a:p>
        </p:txBody>
      </p:sp>
      <p:sp>
        <p:nvSpPr>
          <p:cNvPr id="1532040987" name=""/>
          <p:cNvSpPr txBox="1"/>
          <p:nvPr/>
        </p:nvSpPr>
        <p:spPr bwMode="auto">
          <a:xfrm rot="0" flipH="0" flipV="0">
            <a:off x="2908350" y="2350586"/>
            <a:ext cx="198758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Multiplex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4556009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39343" y="1146996"/>
            <a:ext cx="5361577" cy="4589510"/>
          </a:xfrm>
          <a:prstGeom prst="rect">
            <a:avLst/>
          </a:prstGeom>
        </p:spPr>
      </p:pic>
      <p:pic>
        <p:nvPicPr>
          <p:cNvPr id="160322655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-3550766" y="4438580"/>
            <a:ext cx="1757360" cy="1757360"/>
          </a:xfrm>
          <a:prstGeom prst="rect">
            <a:avLst/>
          </a:prstGeom>
        </p:spPr>
      </p:pic>
      <p:pic>
        <p:nvPicPr>
          <p:cNvPr id="28791569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90359" y="726480"/>
            <a:ext cx="644234" cy="214083"/>
          </a:xfrm>
          <a:prstGeom prst="rect">
            <a:avLst/>
          </a:prstGeom>
        </p:spPr>
      </p:pic>
      <p:sp>
        <p:nvSpPr>
          <p:cNvPr id="1726869504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5" cy="424988"/>
          </a:xfrm>
        </p:spPr>
        <p:txBody>
          <a:bodyPr/>
          <a:lstStyle/>
          <a:p>
            <a:pPr>
              <a:defRPr/>
            </a:pPr>
            <a:r>
              <a:rPr/>
              <a:t>Versatilità</a:t>
            </a:r>
            <a:endParaRPr/>
          </a:p>
        </p:txBody>
      </p:sp>
      <p:pic>
        <p:nvPicPr>
          <p:cNvPr id="1886064686" name="Picture 679748627"/>
          <p:cNvPicPr>
            <a:picLocks noChangeAspect="1"/>
          </p:cNvPicPr>
          <p:nvPr/>
        </p:nvPicPr>
        <p:blipFill>
          <a:blip r:embed="rId6"/>
          <a:srcRect l="17448" t="9827" r="9617" b="18442"/>
          <a:stretch/>
        </p:blipFill>
        <p:spPr bwMode="auto">
          <a:xfrm rot="0" flipH="0" flipV="0">
            <a:off x="154048" y="993576"/>
            <a:ext cx="585294" cy="575634"/>
          </a:xfrm>
          <a:prstGeom prst="rect">
            <a:avLst/>
          </a:prstGeom>
        </p:spPr>
      </p:pic>
      <p:pic>
        <p:nvPicPr>
          <p:cNvPr id="428324206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-1357897" y="3881318"/>
            <a:ext cx="1149315" cy="904006"/>
          </a:xfrm>
          <a:prstGeom prst="rect">
            <a:avLst/>
          </a:prstGeom>
        </p:spPr>
      </p:pic>
      <p:pic>
        <p:nvPicPr>
          <p:cNvPr id="791370482" name=""/>
          <p:cNvPicPr>
            <a:picLocks noChangeAspect="1"/>
          </p:cNvPicPr>
          <p:nvPr/>
        </p:nvPicPr>
        <p:blipFill>
          <a:blip r:embed="rId8"/>
          <a:srcRect l="21529" t="26993" r="20692" b="30340"/>
          <a:stretch/>
        </p:blipFill>
        <p:spPr bwMode="auto">
          <a:xfrm flipH="0" flipV="0">
            <a:off x="-5343595" y="3810222"/>
            <a:ext cx="1559984" cy="1151987"/>
          </a:xfrm>
          <a:prstGeom prst="rect">
            <a:avLst/>
          </a:prstGeom>
        </p:spPr>
      </p:pic>
      <p:pic>
        <p:nvPicPr>
          <p:cNvPr id="468755392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-5200515" y="2155176"/>
            <a:ext cx="1273822" cy="1273822"/>
          </a:xfrm>
          <a:prstGeom prst="rect">
            <a:avLst/>
          </a:prstGeom>
        </p:spPr>
      </p:pic>
      <p:pic>
        <p:nvPicPr>
          <p:cNvPr id="1560261173" name="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 flipH="0" flipV="0">
            <a:off x="99982" y="3073281"/>
            <a:ext cx="789971" cy="736940"/>
          </a:xfrm>
          <a:prstGeom prst="rect">
            <a:avLst/>
          </a:prstGeom>
        </p:spPr>
      </p:pic>
      <p:pic>
        <p:nvPicPr>
          <p:cNvPr id="1154640835" name=""/>
          <p:cNvPicPr>
            <a:picLocks noChangeAspect="1"/>
          </p:cNvPicPr>
          <p:nvPr/>
        </p:nvPicPr>
        <p:blipFill>
          <a:blip r:embed="rId11"/>
          <a:stretch/>
        </p:blipFill>
        <p:spPr bwMode="auto">
          <a:xfrm flipH="0" flipV="0">
            <a:off x="6041851" y="3038093"/>
            <a:ext cx="2275791" cy="1400486"/>
          </a:xfrm>
          <a:prstGeom prst="rect">
            <a:avLst/>
          </a:prstGeom>
        </p:spPr>
      </p:pic>
      <p:cxnSp>
        <p:nvCxnSpPr>
          <p:cNvPr id="919807388" name=""/>
          <p:cNvCxnSpPr/>
          <p:nvPr/>
        </p:nvCxnSpPr>
        <p:spPr bwMode="auto">
          <a:xfrm rot="0" flipH="0" flipV="0">
            <a:off x="5818881" y="4010247"/>
            <a:ext cx="584926" cy="0"/>
          </a:xfrm>
          <a:prstGeom prst="line">
            <a:avLst/>
          </a:prstGeom>
          <a:ln w="9525" cap="flat" cmpd="sng" algn="ctr">
            <a:solidFill>
              <a:schemeClr val="tx1">
                <a:lumMod val="94901"/>
                <a:lumOff val="5099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pic>
        <p:nvPicPr>
          <p:cNvPr id="343165830" name=""/>
          <p:cNvPicPr>
            <a:picLocks noChangeAspect="1"/>
          </p:cNvPicPr>
          <p:nvPr/>
        </p:nvPicPr>
        <p:blipFill>
          <a:blip r:embed="rId12"/>
          <a:stretch/>
        </p:blipFill>
        <p:spPr bwMode="auto">
          <a:xfrm>
            <a:off x="446695" y="4785325"/>
            <a:ext cx="2514599" cy="1752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9036652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3851669"/>
            <a:ext cx="3670127" cy="2569089"/>
          </a:xfrm>
          <a:prstGeom prst="rect">
            <a:avLst/>
          </a:prstGeom>
        </p:spPr>
      </p:pic>
      <p:sp>
        <p:nvSpPr>
          <p:cNvPr id="1724177059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7624199" y="671812"/>
            <a:ext cx="1504949" cy="424990"/>
          </a:xfrm>
        </p:spPr>
        <p:txBody>
          <a:bodyPr/>
          <a:lstStyle/>
          <a:p>
            <a:pPr>
              <a:defRPr/>
            </a:pPr>
            <a:r>
              <a:rPr/>
              <a:t>Azienda</a:t>
            </a:r>
            <a:endParaRPr/>
          </a:p>
        </p:txBody>
      </p:sp>
      <p:sp>
        <p:nvSpPr>
          <p:cNvPr id="686905198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56531183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763464" y="2969153"/>
            <a:ext cx="3286400" cy="1092096"/>
          </a:xfrm>
          <a:prstGeom prst="rect">
            <a:avLst/>
          </a:prstGeom>
        </p:spPr>
      </p:pic>
      <p:pic>
        <p:nvPicPr>
          <p:cNvPr id="159197037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81658" y="397328"/>
            <a:ext cx="2661810" cy="1715388"/>
          </a:xfrm>
          <a:prstGeom prst="rect">
            <a:avLst/>
          </a:prstGeom>
        </p:spPr>
      </p:pic>
      <p:pic>
        <p:nvPicPr>
          <p:cNvPr id="1064866083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2781943" y="1096803"/>
            <a:ext cx="2279192" cy="1582085"/>
          </a:xfrm>
          <a:prstGeom prst="rect">
            <a:avLst/>
          </a:prstGeom>
        </p:spPr>
      </p:pic>
      <p:pic>
        <p:nvPicPr>
          <p:cNvPr id="1849895617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6968712" y="1416378"/>
            <a:ext cx="2402016" cy="1643742"/>
          </a:xfrm>
          <a:prstGeom prst="rect">
            <a:avLst/>
          </a:prstGeom>
        </p:spPr>
      </p:pic>
      <p:pic>
        <p:nvPicPr>
          <p:cNvPr id="923858181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4461998" y="837700"/>
            <a:ext cx="2506714" cy="1763983"/>
          </a:xfrm>
          <a:prstGeom prst="rect">
            <a:avLst/>
          </a:prstGeom>
        </p:spPr>
      </p:pic>
      <p:pic>
        <p:nvPicPr>
          <p:cNvPr id="62505364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3670127" y="4646356"/>
            <a:ext cx="3801037" cy="2590223"/>
          </a:xfrm>
          <a:prstGeom prst="rect">
            <a:avLst/>
          </a:prstGeom>
        </p:spPr>
      </p:pic>
      <p:pic>
        <p:nvPicPr>
          <p:cNvPr id="182975044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370729" y="1887846"/>
            <a:ext cx="2286079" cy="1600255"/>
          </a:xfrm>
          <a:prstGeom prst="rect">
            <a:avLst/>
          </a:prstGeom>
        </p:spPr>
      </p:pic>
      <p:pic>
        <p:nvPicPr>
          <p:cNvPr id="132237172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11656809" y="2355962"/>
            <a:ext cx="2367620" cy="1613418"/>
          </a:xfrm>
          <a:prstGeom prst="rect">
            <a:avLst/>
          </a:prstGeom>
        </p:spPr>
      </p:pic>
      <p:pic>
        <p:nvPicPr>
          <p:cNvPr id="1425475450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466653" y="5529942"/>
            <a:ext cx="3775278" cy="2432957"/>
          </a:xfrm>
          <a:prstGeom prst="rect">
            <a:avLst/>
          </a:prstGeom>
        </p:spPr>
      </p:pic>
      <p:pic>
        <p:nvPicPr>
          <p:cNvPr id="1500972289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11241931" y="6420759"/>
            <a:ext cx="3376869" cy="23440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8637794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3550766" y="4438580"/>
            <a:ext cx="1757360" cy="1757360"/>
          </a:xfrm>
          <a:prstGeom prst="rect">
            <a:avLst/>
          </a:prstGeom>
        </p:spPr>
      </p:pic>
      <p:pic>
        <p:nvPicPr>
          <p:cNvPr id="181350117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0"/>
            <a:ext cx="644234" cy="214083"/>
          </a:xfrm>
          <a:prstGeom prst="rect">
            <a:avLst/>
          </a:prstGeom>
        </p:spPr>
      </p:pic>
      <p:sp>
        <p:nvSpPr>
          <p:cNvPr id="1618804026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5" cy="424988"/>
          </a:xfrm>
        </p:spPr>
        <p:txBody>
          <a:bodyPr/>
          <a:lstStyle/>
          <a:p>
            <a:pPr>
              <a:defRPr/>
            </a:pPr>
            <a:r>
              <a:rPr/>
              <a:t>Progetto</a:t>
            </a:r>
            <a:endParaRPr/>
          </a:p>
        </p:txBody>
      </p:sp>
      <p:pic>
        <p:nvPicPr>
          <p:cNvPr id="526819957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154048" y="993576"/>
            <a:ext cx="585294" cy="575634"/>
          </a:xfrm>
          <a:prstGeom prst="rect">
            <a:avLst/>
          </a:prstGeom>
        </p:spPr>
      </p:pic>
      <p:pic>
        <p:nvPicPr>
          <p:cNvPr id="1351639588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1357897" y="3881318"/>
            <a:ext cx="1149315" cy="904006"/>
          </a:xfrm>
          <a:prstGeom prst="rect">
            <a:avLst/>
          </a:prstGeom>
        </p:spPr>
      </p:pic>
      <p:pic>
        <p:nvPicPr>
          <p:cNvPr id="1741401591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-5343595" y="3810222"/>
            <a:ext cx="1559984" cy="1151987"/>
          </a:xfrm>
          <a:prstGeom prst="rect">
            <a:avLst/>
          </a:prstGeom>
        </p:spPr>
      </p:pic>
      <p:pic>
        <p:nvPicPr>
          <p:cNvPr id="1674480508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-5200515" y="2155176"/>
            <a:ext cx="1273822" cy="1273822"/>
          </a:xfrm>
          <a:prstGeom prst="rect">
            <a:avLst/>
          </a:prstGeom>
        </p:spPr>
      </p:pic>
      <p:pic>
        <p:nvPicPr>
          <p:cNvPr id="709634646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3405187" y="2370189"/>
            <a:ext cx="2143125" cy="2143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07638505" name=""/>
          <p:cNvPicPr>
            <a:picLocks noChangeAspect="1"/>
          </p:cNvPicPr>
          <p:nvPr/>
        </p:nvPicPr>
        <p:blipFill>
          <a:blip r:embed="rId3"/>
          <a:srcRect l="0" t="0" r="2626" b="968"/>
          <a:stretch/>
        </p:blipFill>
        <p:spPr bwMode="auto">
          <a:xfrm rot="16199969" flipH="0" flipV="0">
            <a:off x="-786938" y="-628110"/>
            <a:ext cx="7874475" cy="11326499"/>
          </a:xfrm>
          <a:prstGeom prst="rect">
            <a:avLst/>
          </a:prstGeom>
        </p:spPr>
      </p:pic>
      <p:pic>
        <p:nvPicPr>
          <p:cNvPr id="37555116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0"/>
            <a:ext cx="644234" cy="214083"/>
          </a:xfrm>
          <a:prstGeom prst="rect">
            <a:avLst/>
          </a:prstGeom>
        </p:spPr>
      </p:pic>
      <p:sp>
        <p:nvSpPr>
          <p:cNvPr id="1567603573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5" cy="424988"/>
          </a:xfrm>
        </p:spPr>
        <p:txBody>
          <a:bodyPr/>
          <a:lstStyle/>
          <a:p>
            <a:pPr>
              <a:defRPr/>
            </a:pPr>
            <a:r>
              <a:rPr/>
              <a:t>Progetto</a:t>
            </a:r>
            <a:endParaRPr/>
          </a:p>
        </p:txBody>
      </p:sp>
      <p:pic>
        <p:nvPicPr>
          <p:cNvPr id="469511840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154048" y="993576"/>
            <a:ext cx="585294" cy="575634"/>
          </a:xfrm>
          <a:prstGeom prst="rect">
            <a:avLst/>
          </a:prstGeom>
        </p:spPr>
      </p:pic>
      <p:pic>
        <p:nvPicPr>
          <p:cNvPr id="1677486871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8296988" y="2952126"/>
            <a:ext cx="858095" cy="858095"/>
          </a:xfrm>
          <a:prstGeom prst="rect">
            <a:avLst/>
          </a:prstGeom>
        </p:spPr>
      </p:pic>
      <p:pic>
        <p:nvPicPr>
          <p:cNvPr id="1935042623" name=""/>
          <p:cNvPicPr>
            <a:picLocks noChangeAspect="1"/>
          </p:cNvPicPr>
          <p:nvPr/>
        </p:nvPicPr>
        <p:blipFill>
          <a:blip r:embed="rId7"/>
          <a:srcRect l="0" t="0" r="11769" b="0"/>
          <a:stretch/>
        </p:blipFill>
        <p:spPr bwMode="auto">
          <a:xfrm flipH="0" flipV="0">
            <a:off x="9149760" y="1474318"/>
            <a:ext cx="7268002" cy="4272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7866462" name=""/>
          <p:cNvPicPr>
            <a:picLocks noChangeAspect="1"/>
          </p:cNvPicPr>
          <p:nvPr/>
        </p:nvPicPr>
        <p:blipFill>
          <a:blip r:embed="rId3"/>
          <a:srcRect l="0" t="0" r="11769" b="0"/>
          <a:stretch/>
        </p:blipFill>
        <p:spPr bwMode="auto">
          <a:xfrm flipH="0" flipV="0">
            <a:off x="1249614" y="1474318"/>
            <a:ext cx="7268003" cy="4272066"/>
          </a:xfrm>
          <a:prstGeom prst="rect">
            <a:avLst/>
          </a:prstGeom>
        </p:spPr>
      </p:pic>
      <p:pic>
        <p:nvPicPr>
          <p:cNvPr id="402991975" name=""/>
          <p:cNvPicPr>
            <a:picLocks noChangeAspect="1"/>
          </p:cNvPicPr>
          <p:nvPr/>
        </p:nvPicPr>
        <p:blipFill>
          <a:blip r:embed="rId4"/>
          <a:srcRect l="0" t="0" r="2626" b="968"/>
          <a:stretch/>
        </p:blipFill>
        <p:spPr bwMode="auto">
          <a:xfrm rot="16199933" flipH="0" flipV="0">
            <a:off x="-8171614" y="-628110"/>
            <a:ext cx="7874475" cy="11326499"/>
          </a:xfrm>
          <a:prstGeom prst="rect">
            <a:avLst/>
          </a:prstGeom>
        </p:spPr>
      </p:pic>
      <p:pic>
        <p:nvPicPr>
          <p:cNvPr id="165263967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90359" y="726480"/>
            <a:ext cx="644234" cy="214083"/>
          </a:xfrm>
          <a:prstGeom prst="rect">
            <a:avLst/>
          </a:prstGeom>
        </p:spPr>
      </p:pic>
      <p:sp>
        <p:nvSpPr>
          <p:cNvPr id="813212486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5" cy="424988"/>
          </a:xfrm>
        </p:spPr>
        <p:txBody>
          <a:bodyPr/>
          <a:lstStyle/>
          <a:p>
            <a:pPr>
              <a:defRPr/>
            </a:pPr>
            <a:r>
              <a:rPr/>
              <a:t>Progetto</a:t>
            </a:r>
            <a:endParaRPr/>
          </a:p>
        </p:txBody>
      </p:sp>
      <p:pic>
        <p:nvPicPr>
          <p:cNvPr id="1193863315" name="Picture 679748627"/>
          <p:cNvPicPr>
            <a:picLocks noChangeAspect="1"/>
          </p:cNvPicPr>
          <p:nvPr/>
        </p:nvPicPr>
        <p:blipFill>
          <a:blip r:embed="rId6"/>
          <a:srcRect l="17448" t="9827" r="9617" b="18442"/>
          <a:stretch/>
        </p:blipFill>
        <p:spPr bwMode="auto">
          <a:xfrm rot="0" flipH="0" flipV="0">
            <a:off x="154048" y="993576"/>
            <a:ext cx="585294" cy="575634"/>
          </a:xfrm>
          <a:prstGeom prst="rect">
            <a:avLst/>
          </a:prstGeom>
        </p:spPr>
      </p:pic>
      <p:pic>
        <p:nvPicPr>
          <p:cNvPr id="1762346311" name=""/>
          <p:cNvPicPr>
            <a:picLocks noChangeAspect="1"/>
          </p:cNvPicPr>
          <p:nvPr/>
        </p:nvPicPr>
        <p:blipFill>
          <a:blip r:embed="rId7"/>
          <a:srcRect l="22577" t="0" r="21268" b="0"/>
          <a:stretch/>
        </p:blipFill>
        <p:spPr bwMode="auto">
          <a:xfrm flipH="0" flipV="0">
            <a:off x="814698" y="2952126"/>
            <a:ext cx="481852" cy="858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00949156" name=""/>
          <p:cNvPicPr>
            <a:picLocks noChangeAspect="1"/>
          </p:cNvPicPr>
          <p:nvPr/>
        </p:nvPicPr>
        <p:blipFill>
          <a:blip r:embed="rId3"/>
          <a:srcRect l="0" t="10798" r="11769" b="0"/>
          <a:stretch/>
        </p:blipFill>
        <p:spPr bwMode="auto">
          <a:xfrm flipH="0" flipV="0">
            <a:off x="-2882590" y="1115785"/>
            <a:ext cx="11042764" cy="5789919"/>
          </a:xfrm>
          <a:prstGeom prst="rect">
            <a:avLst/>
          </a:prstGeom>
        </p:spPr>
      </p:pic>
      <p:pic>
        <p:nvPicPr>
          <p:cNvPr id="1582585460" name=""/>
          <p:cNvPicPr>
            <a:picLocks noChangeAspect="1"/>
          </p:cNvPicPr>
          <p:nvPr/>
        </p:nvPicPr>
        <p:blipFill>
          <a:blip r:embed="rId4"/>
          <a:srcRect l="0" t="0" r="2626" b="968"/>
          <a:stretch/>
        </p:blipFill>
        <p:spPr bwMode="auto">
          <a:xfrm rot="16199900" flipH="0" flipV="0">
            <a:off x="-8171613" y="-628110"/>
            <a:ext cx="7874474" cy="11326498"/>
          </a:xfrm>
          <a:prstGeom prst="rect">
            <a:avLst/>
          </a:prstGeom>
        </p:spPr>
      </p:pic>
      <p:pic>
        <p:nvPicPr>
          <p:cNvPr id="82267138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90359" y="726480"/>
            <a:ext cx="644233" cy="214083"/>
          </a:xfrm>
          <a:prstGeom prst="rect">
            <a:avLst/>
          </a:prstGeom>
        </p:spPr>
      </p:pic>
      <p:sp>
        <p:nvSpPr>
          <p:cNvPr id="383604547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6" y="672912"/>
            <a:ext cx="2578635" cy="424987"/>
          </a:xfrm>
        </p:spPr>
        <p:txBody>
          <a:bodyPr/>
          <a:lstStyle/>
          <a:p>
            <a:pPr>
              <a:defRPr/>
            </a:pPr>
            <a:r>
              <a:rPr/>
              <a:t>Progetto</a:t>
            </a:r>
            <a:endParaRPr/>
          </a:p>
        </p:txBody>
      </p:sp>
      <p:pic>
        <p:nvPicPr>
          <p:cNvPr id="918775929" name="Picture 679748627"/>
          <p:cNvPicPr>
            <a:picLocks noChangeAspect="1"/>
          </p:cNvPicPr>
          <p:nvPr/>
        </p:nvPicPr>
        <p:blipFill>
          <a:blip r:embed="rId6"/>
          <a:srcRect l="17448" t="9827" r="9617" b="18442"/>
          <a:stretch/>
        </p:blipFill>
        <p:spPr bwMode="auto">
          <a:xfrm rot="0" flipH="0" flipV="0">
            <a:off x="154047" y="993575"/>
            <a:ext cx="585293" cy="575633"/>
          </a:xfrm>
          <a:prstGeom prst="rect">
            <a:avLst/>
          </a:prstGeom>
        </p:spPr>
      </p:pic>
      <p:pic>
        <p:nvPicPr>
          <p:cNvPr id="2131562427" name=""/>
          <p:cNvPicPr>
            <a:picLocks noChangeAspect="1"/>
          </p:cNvPicPr>
          <p:nvPr/>
        </p:nvPicPr>
        <p:blipFill>
          <a:blip r:embed="rId7"/>
          <a:srcRect l="22577" t="0" r="21268" b="0"/>
          <a:stretch/>
        </p:blipFill>
        <p:spPr bwMode="auto">
          <a:xfrm flipH="0" flipV="0">
            <a:off x="814698" y="2952126"/>
            <a:ext cx="481851" cy="858094"/>
          </a:xfrm>
          <a:prstGeom prst="rect">
            <a:avLst/>
          </a:prstGeom>
        </p:spPr>
      </p:pic>
      <p:sp>
        <p:nvSpPr>
          <p:cNvPr id="890486094" name=""/>
          <p:cNvSpPr/>
          <p:nvPr/>
        </p:nvSpPr>
        <p:spPr bwMode="auto">
          <a:xfrm rot="0" flipH="0" flipV="0">
            <a:off x="6382275" y="1569209"/>
            <a:ext cx="1593633" cy="1561918"/>
          </a:xfrm>
          <a:prstGeom prst="roundRect">
            <a:avLst>
              <a:gd name="adj" fmla="val 16667"/>
            </a:avLst>
          </a:prstGeom>
          <a:noFill/>
          <a:ln w="57150" cap="flat" cmpd="sng" algn="ctr">
            <a:solidFill>
              <a:srgbClr val="FF0000">
                <a:alpha val="57000"/>
              </a:srgb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3457803" name=""/>
          <p:cNvSpPr/>
          <p:nvPr/>
        </p:nvSpPr>
        <p:spPr bwMode="auto">
          <a:xfrm rot="0" flipH="0" flipV="0">
            <a:off x="6534675" y="3280246"/>
            <a:ext cx="1593632" cy="1438958"/>
          </a:xfrm>
          <a:prstGeom prst="roundRect">
            <a:avLst>
              <a:gd name="adj" fmla="val 16667"/>
            </a:avLst>
          </a:prstGeom>
          <a:noFill/>
          <a:ln w="57150" cap="flat" cmpd="sng" algn="ctr">
            <a:solidFill>
              <a:srgbClr val="FF0000">
                <a:alpha val="57000"/>
              </a:srgb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37103757" name=""/>
          <p:cNvSpPr/>
          <p:nvPr/>
        </p:nvSpPr>
        <p:spPr bwMode="auto">
          <a:xfrm rot="0" flipH="0" flipV="0">
            <a:off x="6754977" y="4909704"/>
            <a:ext cx="1052944" cy="770658"/>
          </a:xfrm>
          <a:prstGeom prst="roundRect">
            <a:avLst>
              <a:gd name="adj" fmla="val 16667"/>
            </a:avLst>
          </a:prstGeom>
          <a:noFill/>
          <a:ln w="57150" cap="flat" cmpd="sng" algn="ctr">
            <a:solidFill>
              <a:srgbClr val="FF0000">
                <a:alpha val="57000"/>
              </a:srgb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45341285" name=""/>
          <p:cNvPicPr>
            <a:picLocks noChangeAspect="1"/>
          </p:cNvPicPr>
          <p:nvPr/>
        </p:nvPicPr>
        <p:blipFill>
          <a:blip r:embed="rId3"/>
          <a:srcRect l="0" t="10524" r="11769" b="0"/>
          <a:stretch/>
        </p:blipFill>
        <p:spPr bwMode="auto">
          <a:xfrm flipH="0" flipV="0">
            <a:off x="-2882590" y="1098010"/>
            <a:ext cx="11042764" cy="5807694"/>
          </a:xfrm>
          <a:prstGeom prst="rect">
            <a:avLst/>
          </a:prstGeom>
        </p:spPr>
      </p:pic>
      <p:pic>
        <p:nvPicPr>
          <p:cNvPr id="1187859944" name=""/>
          <p:cNvPicPr>
            <a:picLocks noChangeAspect="1"/>
          </p:cNvPicPr>
          <p:nvPr/>
        </p:nvPicPr>
        <p:blipFill>
          <a:blip r:embed="rId4"/>
          <a:srcRect l="0" t="0" r="2626" b="968"/>
          <a:stretch/>
        </p:blipFill>
        <p:spPr bwMode="auto">
          <a:xfrm rot="16199900" flipH="0" flipV="0">
            <a:off x="-8171613" y="-628110"/>
            <a:ext cx="7874474" cy="11326498"/>
          </a:xfrm>
          <a:prstGeom prst="rect">
            <a:avLst/>
          </a:prstGeom>
        </p:spPr>
      </p:pic>
      <p:pic>
        <p:nvPicPr>
          <p:cNvPr id="73977695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90359" y="726480"/>
            <a:ext cx="644233" cy="214083"/>
          </a:xfrm>
          <a:prstGeom prst="rect">
            <a:avLst/>
          </a:prstGeom>
        </p:spPr>
      </p:pic>
      <p:sp>
        <p:nvSpPr>
          <p:cNvPr id="996433472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6" y="672912"/>
            <a:ext cx="2578635" cy="424987"/>
          </a:xfrm>
        </p:spPr>
        <p:txBody>
          <a:bodyPr/>
          <a:lstStyle/>
          <a:p>
            <a:pPr>
              <a:defRPr/>
            </a:pPr>
            <a:r>
              <a:rPr/>
              <a:t>Progetto</a:t>
            </a:r>
            <a:endParaRPr/>
          </a:p>
        </p:txBody>
      </p:sp>
      <p:pic>
        <p:nvPicPr>
          <p:cNvPr id="627743857" name="Picture 679748627"/>
          <p:cNvPicPr>
            <a:picLocks noChangeAspect="1"/>
          </p:cNvPicPr>
          <p:nvPr/>
        </p:nvPicPr>
        <p:blipFill>
          <a:blip r:embed="rId6"/>
          <a:srcRect l="17448" t="9827" r="9617" b="18442"/>
          <a:stretch/>
        </p:blipFill>
        <p:spPr bwMode="auto">
          <a:xfrm rot="0" flipH="0" flipV="0">
            <a:off x="154047" y="993575"/>
            <a:ext cx="585293" cy="575633"/>
          </a:xfrm>
          <a:prstGeom prst="rect">
            <a:avLst/>
          </a:prstGeom>
        </p:spPr>
      </p:pic>
      <p:pic>
        <p:nvPicPr>
          <p:cNvPr id="64067240" name=""/>
          <p:cNvPicPr>
            <a:picLocks noChangeAspect="1"/>
          </p:cNvPicPr>
          <p:nvPr/>
        </p:nvPicPr>
        <p:blipFill>
          <a:blip r:embed="rId7"/>
          <a:srcRect l="22577" t="0" r="21268" b="0"/>
          <a:stretch/>
        </p:blipFill>
        <p:spPr bwMode="auto">
          <a:xfrm flipH="0" flipV="0">
            <a:off x="814698" y="2952126"/>
            <a:ext cx="481851" cy="858094"/>
          </a:xfrm>
          <a:prstGeom prst="rect">
            <a:avLst/>
          </a:prstGeom>
        </p:spPr>
      </p:pic>
      <p:sp>
        <p:nvSpPr>
          <p:cNvPr id="1298124135" name=""/>
          <p:cNvSpPr/>
          <p:nvPr/>
        </p:nvSpPr>
        <p:spPr bwMode="auto">
          <a:xfrm rot="0" flipH="0" flipV="0">
            <a:off x="2368168" y="2317602"/>
            <a:ext cx="2735902" cy="1561918"/>
          </a:xfrm>
          <a:prstGeom prst="roundRect">
            <a:avLst>
              <a:gd name="adj" fmla="val 16667"/>
            </a:avLst>
          </a:prstGeom>
          <a:noFill/>
          <a:ln w="57150" cap="flat" cmpd="sng" algn="ctr">
            <a:solidFill>
              <a:srgbClr val="FF0000">
                <a:alpha val="57000"/>
              </a:srgb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91027442" name=""/>
          <p:cNvPicPr>
            <a:picLocks noChangeAspect="1"/>
          </p:cNvPicPr>
          <p:nvPr/>
        </p:nvPicPr>
        <p:blipFill>
          <a:blip r:embed="rId3"/>
          <a:srcRect l="0" t="11572" r="44232" b="0"/>
          <a:stretch/>
        </p:blipFill>
        <p:spPr bwMode="auto">
          <a:xfrm flipH="0" flipV="0">
            <a:off x="1240373" y="1166046"/>
            <a:ext cx="6979733" cy="5739658"/>
          </a:xfrm>
          <a:prstGeom prst="rect">
            <a:avLst/>
          </a:prstGeom>
        </p:spPr>
      </p:pic>
      <p:pic>
        <p:nvPicPr>
          <p:cNvPr id="81811485" name=""/>
          <p:cNvPicPr>
            <a:picLocks noChangeAspect="1"/>
          </p:cNvPicPr>
          <p:nvPr/>
        </p:nvPicPr>
        <p:blipFill>
          <a:blip r:embed="rId4"/>
          <a:srcRect l="0" t="0" r="2626" b="968"/>
          <a:stretch/>
        </p:blipFill>
        <p:spPr bwMode="auto">
          <a:xfrm rot="16199900" flipH="0" flipV="0">
            <a:off x="-8171613" y="-628110"/>
            <a:ext cx="7874474" cy="11326498"/>
          </a:xfrm>
          <a:prstGeom prst="rect">
            <a:avLst/>
          </a:prstGeom>
        </p:spPr>
      </p:pic>
      <p:pic>
        <p:nvPicPr>
          <p:cNvPr id="57748287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90359" y="726480"/>
            <a:ext cx="644233" cy="214083"/>
          </a:xfrm>
          <a:prstGeom prst="rect">
            <a:avLst/>
          </a:prstGeom>
        </p:spPr>
      </p:pic>
      <p:sp>
        <p:nvSpPr>
          <p:cNvPr id="1296623047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6" y="672912"/>
            <a:ext cx="2578635" cy="424987"/>
          </a:xfrm>
        </p:spPr>
        <p:txBody>
          <a:bodyPr/>
          <a:lstStyle/>
          <a:p>
            <a:pPr>
              <a:defRPr/>
            </a:pPr>
            <a:r>
              <a:rPr/>
              <a:t>Progetto</a:t>
            </a:r>
            <a:endParaRPr/>
          </a:p>
        </p:txBody>
      </p:sp>
      <p:pic>
        <p:nvPicPr>
          <p:cNvPr id="1734524213" name="Picture 679748627"/>
          <p:cNvPicPr>
            <a:picLocks noChangeAspect="1"/>
          </p:cNvPicPr>
          <p:nvPr/>
        </p:nvPicPr>
        <p:blipFill>
          <a:blip r:embed="rId6"/>
          <a:srcRect l="17448" t="9827" r="9617" b="18442"/>
          <a:stretch/>
        </p:blipFill>
        <p:spPr bwMode="auto">
          <a:xfrm rot="0" flipH="0" flipV="0">
            <a:off x="154047" y="993575"/>
            <a:ext cx="585293" cy="575633"/>
          </a:xfrm>
          <a:prstGeom prst="rect">
            <a:avLst/>
          </a:prstGeom>
        </p:spPr>
      </p:pic>
      <p:pic>
        <p:nvPicPr>
          <p:cNvPr id="2133603559" name=""/>
          <p:cNvPicPr>
            <a:picLocks noChangeAspect="1"/>
          </p:cNvPicPr>
          <p:nvPr/>
        </p:nvPicPr>
        <p:blipFill>
          <a:blip r:embed="rId7"/>
          <a:srcRect l="22577" t="0" r="21268" b="0"/>
          <a:stretch/>
        </p:blipFill>
        <p:spPr bwMode="auto">
          <a:xfrm flipH="0" flipV="0">
            <a:off x="814698" y="2952126"/>
            <a:ext cx="481851" cy="858094"/>
          </a:xfrm>
          <a:prstGeom prst="rect">
            <a:avLst/>
          </a:prstGeom>
        </p:spPr>
      </p:pic>
      <p:sp>
        <p:nvSpPr>
          <p:cNvPr id="1183235524" name=""/>
          <p:cNvSpPr/>
          <p:nvPr/>
        </p:nvSpPr>
        <p:spPr bwMode="auto">
          <a:xfrm rot="0" flipH="0" flipV="0">
            <a:off x="1525392" y="4035875"/>
            <a:ext cx="3605892" cy="2563588"/>
          </a:xfrm>
          <a:prstGeom prst="roundRect">
            <a:avLst>
              <a:gd name="adj" fmla="val 16667"/>
            </a:avLst>
          </a:prstGeom>
          <a:noFill/>
          <a:ln w="57150" cap="flat" cmpd="sng" algn="ctr">
            <a:solidFill>
              <a:srgbClr val="FF0000">
                <a:alpha val="57000"/>
              </a:srgb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2844476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0359" y="726480"/>
            <a:ext cx="644233" cy="214083"/>
          </a:xfrm>
          <a:prstGeom prst="rect">
            <a:avLst/>
          </a:prstGeom>
        </p:spPr>
      </p:pic>
      <p:sp>
        <p:nvSpPr>
          <p:cNvPr id="937930581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7655522" y="672912"/>
            <a:ext cx="2520094" cy="424987"/>
          </a:xfrm>
        </p:spPr>
        <p:txBody>
          <a:bodyPr/>
          <a:lstStyle/>
          <a:p>
            <a:pPr>
              <a:defRPr/>
            </a:pPr>
            <a:r>
              <a:rPr b="1" i="0"/>
              <a:t>Monitor</a:t>
            </a:r>
            <a:endParaRPr/>
          </a:p>
        </p:txBody>
      </p:sp>
      <p:pic>
        <p:nvPicPr>
          <p:cNvPr id="174247458" name="Picture 679748627"/>
          <p:cNvPicPr>
            <a:picLocks noChangeAspect="1"/>
          </p:cNvPicPr>
          <p:nvPr/>
        </p:nvPicPr>
        <p:blipFill>
          <a:blip r:embed="rId4"/>
          <a:srcRect l="17448" t="9827" r="9617" b="18442"/>
          <a:stretch/>
        </p:blipFill>
        <p:spPr bwMode="auto">
          <a:xfrm rot="0" flipH="0" flipV="0">
            <a:off x="154047" y="993575"/>
            <a:ext cx="585293" cy="575633"/>
          </a:xfrm>
          <a:prstGeom prst="rect">
            <a:avLst/>
          </a:prstGeom>
        </p:spPr>
      </p:pic>
      <p:pic>
        <p:nvPicPr>
          <p:cNvPr id="153663300" name=""/>
          <p:cNvPicPr>
            <a:picLocks noChangeAspect="1"/>
          </p:cNvPicPr>
          <p:nvPr/>
        </p:nvPicPr>
        <p:blipFill>
          <a:blip r:embed="rId5"/>
          <a:srcRect l="22577" t="0" r="21268" b="0"/>
          <a:stretch/>
        </p:blipFill>
        <p:spPr bwMode="auto">
          <a:xfrm flipH="0" flipV="0">
            <a:off x="205768" y="1632232"/>
            <a:ext cx="481851" cy="858094"/>
          </a:xfrm>
          <a:prstGeom prst="rect">
            <a:avLst/>
          </a:prstGeom>
        </p:spPr>
      </p:pic>
      <p:pic>
        <p:nvPicPr>
          <p:cNvPr id="806519250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226858" y="2336871"/>
            <a:ext cx="1347107" cy="1152524"/>
          </a:xfrm>
          <a:prstGeom prst="rect">
            <a:avLst/>
          </a:prstGeom>
        </p:spPr>
      </p:pic>
      <p:pic>
        <p:nvPicPr>
          <p:cNvPr id="1932164394" name=""/>
          <p:cNvPicPr>
            <a:picLocks noChangeAspect="1"/>
          </p:cNvPicPr>
          <p:nvPr/>
        </p:nvPicPr>
        <p:blipFill>
          <a:blip r:embed="rId7"/>
          <a:srcRect l="-104" t="0" r="33020" b="0"/>
          <a:stretch/>
        </p:blipFill>
        <p:spPr bwMode="auto">
          <a:xfrm flipH="0" flipV="0">
            <a:off x="1037527" y="1404687"/>
            <a:ext cx="6845253" cy="4699971"/>
          </a:xfrm>
          <a:prstGeom prst="rect">
            <a:avLst/>
          </a:prstGeom>
        </p:spPr>
      </p:pic>
      <p:sp>
        <p:nvSpPr>
          <p:cNvPr id="1364167240" name=""/>
          <p:cNvSpPr/>
          <p:nvPr/>
        </p:nvSpPr>
        <p:spPr bwMode="auto">
          <a:xfrm rot="0" flipH="0" flipV="0">
            <a:off x="2704110" y="1956474"/>
            <a:ext cx="1059482" cy="813025"/>
          </a:xfrm>
          <a:prstGeom prst="roundRect">
            <a:avLst>
              <a:gd name="adj" fmla="val 16667"/>
            </a:avLst>
          </a:prstGeom>
          <a:noFill/>
          <a:ln w="57150" cap="flat" cmpd="sng" algn="ctr">
            <a:solidFill>
              <a:srgbClr val="FF0000">
                <a:alpha val="57000"/>
              </a:srgb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4371958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0359" y="726480"/>
            <a:ext cx="644233" cy="214083"/>
          </a:xfrm>
          <a:prstGeom prst="rect">
            <a:avLst/>
          </a:prstGeom>
        </p:spPr>
      </p:pic>
      <p:sp>
        <p:nvSpPr>
          <p:cNvPr id="546237374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151821" y="672912"/>
            <a:ext cx="4023795" cy="424987"/>
          </a:xfrm>
        </p:spPr>
        <p:txBody>
          <a:bodyPr/>
          <a:lstStyle/>
          <a:p>
            <a:pPr>
              <a:defRPr/>
            </a:pPr>
            <a:r>
              <a:rPr b="1" i="0"/>
              <a:t>Contingency Plan</a:t>
            </a:r>
            <a:endParaRPr/>
          </a:p>
        </p:txBody>
      </p:sp>
      <p:pic>
        <p:nvPicPr>
          <p:cNvPr id="1344865619" name="Picture 679748627"/>
          <p:cNvPicPr>
            <a:picLocks noChangeAspect="1"/>
          </p:cNvPicPr>
          <p:nvPr/>
        </p:nvPicPr>
        <p:blipFill>
          <a:blip r:embed="rId4"/>
          <a:srcRect l="17448" t="9827" r="9617" b="18442"/>
          <a:stretch/>
        </p:blipFill>
        <p:spPr bwMode="auto">
          <a:xfrm rot="0" flipH="0" flipV="0">
            <a:off x="154047" y="993575"/>
            <a:ext cx="585293" cy="575633"/>
          </a:xfrm>
          <a:prstGeom prst="rect">
            <a:avLst/>
          </a:prstGeom>
        </p:spPr>
      </p:pic>
      <p:pic>
        <p:nvPicPr>
          <p:cNvPr id="464755156" name=""/>
          <p:cNvPicPr>
            <a:picLocks noChangeAspect="1"/>
          </p:cNvPicPr>
          <p:nvPr/>
        </p:nvPicPr>
        <p:blipFill>
          <a:blip r:embed="rId5"/>
          <a:srcRect l="22577" t="0" r="21268" b="0"/>
          <a:stretch/>
        </p:blipFill>
        <p:spPr bwMode="auto">
          <a:xfrm flipH="0" flipV="0">
            <a:off x="205768" y="1632232"/>
            <a:ext cx="481851" cy="858094"/>
          </a:xfrm>
          <a:prstGeom prst="rect">
            <a:avLst/>
          </a:prstGeom>
        </p:spPr>
      </p:pic>
      <p:pic>
        <p:nvPicPr>
          <p:cNvPr id="1606831159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48678" y="3167062"/>
            <a:ext cx="1101957" cy="1101957"/>
          </a:xfrm>
          <a:prstGeom prst="rect">
            <a:avLst/>
          </a:prstGeom>
        </p:spPr>
      </p:pic>
      <p:pic>
        <p:nvPicPr>
          <p:cNvPr id="1866227337" name=""/>
          <p:cNvPicPr>
            <a:picLocks noChangeAspect="1"/>
          </p:cNvPicPr>
          <p:nvPr/>
        </p:nvPicPr>
        <p:blipFill>
          <a:blip r:embed="rId7"/>
          <a:srcRect l="0" t="10948" r="12445" b="0"/>
          <a:stretch/>
        </p:blipFill>
        <p:spPr bwMode="auto">
          <a:xfrm flipH="0" flipV="0">
            <a:off x="1066691" y="1749136"/>
            <a:ext cx="7212285" cy="3804322"/>
          </a:xfrm>
          <a:prstGeom prst="rect">
            <a:avLst/>
          </a:prstGeom>
        </p:spPr>
      </p:pic>
      <p:pic>
        <p:nvPicPr>
          <p:cNvPr id="299697930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-38481" y="2336871"/>
            <a:ext cx="970352" cy="830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5437725" name="Content Placeholder 3"/>
          <p:cNvSpPr>
            <a:spLocks noGrp="1"/>
          </p:cNvSpPr>
          <p:nvPr>
            <p:ph sz="quarter" idx="16"/>
          </p:nvPr>
        </p:nvSpPr>
        <p:spPr bwMode="auto">
          <a:xfrm>
            <a:off x="4211959" y="1772815"/>
            <a:ext cx="3816423" cy="475252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>
              <a:defRPr/>
            </a:pPr>
            <a:r>
              <a:rPr/>
              <a:t>Compatibilita</a:t>
            </a:r>
            <a:endParaRPr/>
          </a:p>
          <a:p>
            <a:pPr lvl="1"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Implementazione di Modbus TCP</a:t>
            </a:r>
            <a:r>
              <a:rPr sz="1400"/>
              <a:t>-IP</a:t>
            </a:r>
            <a:endParaRPr/>
          </a:p>
          <a:p>
            <a:pPr lvl="0">
              <a:defRPr/>
            </a:pPr>
            <a:r>
              <a:rPr/>
              <a:t>Sicurezza</a:t>
            </a:r>
            <a:endParaRPr/>
          </a:p>
          <a:p>
            <a:pPr lvl="1"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Sviluppo di un sistema di logging su scheda SD per analisi approfondite.</a:t>
            </a:r>
            <a:endParaRPr/>
          </a:p>
          <a:p>
            <a:pPr lvl="0">
              <a:defRPr/>
            </a:pPr>
            <a:r>
              <a:rPr/>
              <a:t>Persistenza</a:t>
            </a:r>
            <a:endParaRPr/>
          </a:p>
          <a:p>
            <a:pPr lvl="1">
              <a:defRPr/>
            </a:pPr>
            <a:r>
              <a:rPr sz="1400"/>
              <a:t>Salvare preferenze su scheda SD.</a:t>
            </a:r>
            <a:endParaRPr sz="1400"/>
          </a:p>
          <a:p>
            <a:pPr lvl="0">
              <a:defRPr/>
            </a:pPr>
            <a:r>
              <a:rPr lang="it-IT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Scalabilità avanzata</a:t>
            </a:r>
            <a:endParaRPr/>
          </a:p>
          <a:p>
            <a:pPr lvl="1">
              <a:defRPr/>
            </a:pPr>
            <a:r>
              <a:rPr sz="1400"/>
              <a:t>Implementare 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architettura distribuita</a:t>
            </a:r>
            <a:endParaRPr sz="1400"/>
          </a:p>
          <a:p>
            <a:pPr lvl="0">
              <a:defRPr/>
            </a:pPr>
            <a:endParaRPr sz="1400"/>
          </a:p>
        </p:txBody>
      </p:sp>
      <p:sp>
        <p:nvSpPr>
          <p:cNvPr id="1680908214" name="Content Placeholder 3"/>
          <p:cNvSpPr>
            <a:spLocks noGrp="1"/>
          </p:cNvSpPr>
          <p:nvPr>
            <p:ph sz="quarter" idx="17"/>
          </p:nvPr>
        </p:nvSpPr>
        <p:spPr bwMode="auto">
          <a:xfrm>
            <a:off x="323527" y="1772815"/>
            <a:ext cx="3816423" cy="475252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>
              <a:defRPr/>
            </a:pPr>
            <a:r>
              <a:rPr/>
              <a:t>Flessibilita e autonomia</a:t>
            </a:r>
            <a:endParaRPr/>
          </a:p>
          <a:p>
            <a:pPr lvl="1"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Accesso da qualsiasi dispositivo.</a:t>
            </a:r>
            <a:endParaRPr/>
          </a:p>
          <a:p>
            <a:pPr lvl="0">
              <a:defRPr/>
            </a:pPr>
            <a:r>
              <a:rPr/>
              <a:t>Sicurezza</a:t>
            </a:r>
            <a:endParaRPr/>
          </a:p>
          <a:p>
            <a:pPr lvl="1">
              <a:defRPr/>
            </a:pPr>
            <a:r>
              <a:rPr sz="1400"/>
              <a:t>Codice robusto </a:t>
            </a:r>
            <a:endParaRPr sz="1400"/>
          </a:p>
          <a:p>
            <a:pPr lvl="1"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funzionamento in locale per proteggere i dati.</a:t>
            </a:r>
            <a:endParaRPr/>
          </a:p>
          <a:p>
            <a:pPr lvl="0">
              <a:defRPr/>
            </a:pPr>
            <a:r>
              <a:rPr/>
              <a:t>Precisione</a:t>
            </a:r>
            <a:endParaRPr/>
          </a:p>
          <a:p>
            <a:pPr marL="742950" marR="0" lvl="1" indent="-28575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lang="it-IT" sz="2000" b="0" i="0" u="none" strike="noStrike" cap="none" spc="0">
                <a:solidFill>
                  <a:srgbClr val="000000"/>
                </a:solidFill>
                <a:latin typeface="Arial"/>
                <a:ea typeface="ＭＳ Ｐゴシック"/>
                <a:cs typeface="Arial"/>
              </a:defRPr>
            </a:pPr>
            <a:r>
              <a:rPr lang="it-IT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Utilizzo di un ADC esterno per misurazioni ad alta risoluzione.</a:t>
            </a:r>
            <a:endParaRPr lang="it-IT" sz="1400" b="0" i="0" u="none" strike="noStrike" cap="none" spc="0">
              <a:solidFill>
                <a:srgbClr val="000000"/>
              </a:solidFill>
              <a:latin typeface="Arial"/>
              <a:ea typeface="ＭＳ Ｐゴシック"/>
              <a:cs typeface="Arial"/>
            </a:endParaRPr>
          </a:p>
          <a:p>
            <a:pPr lvl="0">
              <a:defRPr/>
            </a:pPr>
            <a:r>
              <a:rPr lang="it-IT" sz="2000" b="0" i="0" u="none" strike="noStrike" cap="none" spc="0">
                <a:solidFill>
                  <a:schemeClr val="tx1"/>
                </a:solidFill>
                <a:latin typeface="+mn-lt"/>
                <a:ea typeface="ＭＳ Ｐゴシック"/>
                <a:cs typeface="ＭＳ Ｐゴシック"/>
              </a:rPr>
              <a:t>Affidabilita’</a:t>
            </a:r>
            <a:endParaRPr lang="it-IT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Funzionalità avanzate di monitoraggio e debug per garantire stabilità.</a:t>
            </a:r>
            <a:endParaRPr lang="it-IT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0">
              <a:defRPr/>
            </a:pPr>
            <a:r>
              <a:rPr lang="it-IT" sz="2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Compatibilita’</a:t>
            </a:r>
            <a:endParaRPr lang="it-IT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Integrazione con protocolli industriali</a:t>
            </a:r>
            <a:endParaRPr sz="2000"/>
          </a:p>
          <a:p>
            <a:pPr marL="457200" marR="0" lvl="1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it-IT" sz="2000" b="0" i="0" u="none" strike="noStrike" cap="none" spc="0">
                <a:solidFill>
                  <a:srgbClr val="000000"/>
                </a:solidFill>
                <a:latin typeface="Arial"/>
                <a:ea typeface="ＭＳ Ｐゴシック"/>
                <a:cs typeface="Arial"/>
              </a:defRPr>
            </a:pPr>
            <a:endParaRPr/>
          </a:p>
          <a:p>
            <a:pPr lvl="1">
              <a:defRPr/>
            </a:pPr>
            <a:endParaRPr/>
          </a:p>
          <a:p>
            <a:pPr lvl="0"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</p:txBody>
      </p:sp>
      <p:sp>
        <p:nvSpPr>
          <p:cNvPr id="1591318359" name=""/>
          <p:cNvSpPr txBox="1"/>
          <p:nvPr/>
        </p:nvSpPr>
        <p:spPr bwMode="auto">
          <a:xfrm rot="0" flipH="0" flipV="0">
            <a:off x="323527" y="1406695"/>
            <a:ext cx="381714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Recap</a:t>
            </a:r>
            <a:endParaRPr/>
          </a:p>
        </p:txBody>
      </p:sp>
      <p:sp>
        <p:nvSpPr>
          <p:cNvPr id="1053562349" name=""/>
          <p:cNvSpPr txBox="1"/>
          <p:nvPr/>
        </p:nvSpPr>
        <p:spPr bwMode="auto">
          <a:xfrm rot="0" flipH="0" flipV="0">
            <a:off x="4211959" y="1406695"/>
            <a:ext cx="382182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Lavori futuri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1650747" name="Text Placeholder 1"/>
          <p:cNvSpPr>
            <a:spLocks noGrp="1"/>
          </p:cNvSpPr>
          <p:nvPr>
            <p:ph type="body" sz="quarter" idx="14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Grazie per l attenzione</a:t>
            </a:r>
            <a:endParaRPr/>
          </a:p>
        </p:txBody>
      </p:sp>
      <p:sp>
        <p:nvSpPr>
          <p:cNvPr id="1907715765" name="Content Placeholder 2"/>
          <p:cNvSpPr>
            <a:spLocks noGrp="1"/>
          </p:cNvSpPr>
          <p:nvPr>
            <p:ph sz="quarter" idx="17"/>
          </p:nvPr>
        </p:nvSpPr>
        <p:spPr bwMode="auto">
          <a:xfrm flipH="0" flipV="0">
            <a:off x="148641" y="4189520"/>
            <a:ext cx="2154596" cy="620604"/>
          </a:xfrm>
        </p:spPr>
        <p:txBody>
          <a:bodyPr/>
          <a:lstStyle/>
          <a:p>
            <a:pPr marL="0" indent="0" algn="ctr">
              <a:buFont typeface="Arial"/>
              <a:buNone/>
              <a:defRPr/>
            </a:pPr>
            <a:r>
              <a:rPr sz="1600"/>
              <a:t>alessiotommasi.com</a:t>
            </a:r>
            <a:endParaRPr sz="1600"/>
          </a:p>
        </p:txBody>
      </p:sp>
      <p:pic>
        <p:nvPicPr>
          <p:cNvPr id="167694504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45177" y="2616589"/>
            <a:ext cx="1561525" cy="1416019"/>
          </a:xfrm>
          <a:prstGeom prst="rect">
            <a:avLst/>
          </a:prstGeom>
        </p:spPr>
      </p:pic>
      <p:sp>
        <p:nvSpPr>
          <p:cNvPr id="316137489" name=""/>
          <p:cNvSpPr txBox="1"/>
          <p:nvPr/>
        </p:nvSpPr>
        <p:spPr bwMode="auto">
          <a:xfrm rot="0" flipH="0" flipV="0">
            <a:off x="2500372" y="4195777"/>
            <a:ext cx="28282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/>
              <a:t>AlessioTommasi-supsi</a:t>
            </a:r>
            <a:endParaRPr sz="1600"/>
          </a:p>
        </p:txBody>
      </p:sp>
      <p:pic>
        <p:nvPicPr>
          <p:cNvPr id="122494012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377295" y="2837904"/>
            <a:ext cx="1194704" cy="1194704"/>
          </a:xfrm>
          <a:prstGeom prst="rect">
            <a:avLst/>
          </a:prstGeom>
        </p:spPr>
      </p:pic>
      <p:pic>
        <p:nvPicPr>
          <p:cNvPr id="59195020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6381749" y="2837904"/>
            <a:ext cx="1268081" cy="1268081"/>
          </a:xfrm>
          <a:prstGeom prst="rect">
            <a:avLst/>
          </a:prstGeom>
        </p:spPr>
      </p:pic>
      <p:sp>
        <p:nvSpPr>
          <p:cNvPr id="1544036273" name=""/>
          <p:cNvSpPr txBox="1"/>
          <p:nvPr/>
        </p:nvSpPr>
        <p:spPr bwMode="auto">
          <a:xfrm rot="0" flipH="0" flipV="0">
            <a:off x="5138105" y="4252926"/>
            <a:ext cx="357961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alessio.tommasi@student.supsi.ch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2707153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5463712" y="2776704"/>
            <a:ext cx="3670127" cy="2569089"/>
          </a:xfrm>
          <a:prstGeom prst="rect">
            <a:avLst/>
          </a:prstGeom>
        </p:spPr>
      </p:pic>
      <p:sp>
        <p:nvSpPr>
          <p:cNvPr id="580683921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80672429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763464" y="2969153"/>
            <a:ext cx="3286400" cy="1092096"/>
          </a:xfrm>
          <a:prstGeom prst="rect">
            <a:avLst/>
          </a:prstGeom>
        </p:spPr>
      </p:pic>
      <p:pic>
        <p:nvPicPr>
          <p:cNvPr id="92937722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-4582674" y="143821"/>
            <a:ext cx="2661810" cy="1715388"/>
          </a:xfrm>
          <a:prstGeom prst="rect">
            <a:avLst/>
          </a:prstGeom>
        </p:spPr>
      </p:pic>
      <p:pic>
        <p:nvPicPr>
          <p:cNvPr id="1482921298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1982389" y="843296"/>
            <a:ext cx="2279192" cy="1582085"/>
          </a:xfrm>
          <a:prstGeom prst="rect">
            <a:avLst/>
          </a:prstGeom>
        </p:spPr>
      </p:pic>
      <p:pic>
        <p:nvPicPr>
          <p:cNvPr id="2024043463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2204379" y="1162871"/>
            <a:ext cx="2402016" cy="1643742"/>
          </a:xfrm>
          <a:prstGeom prst="rect">
            <a:avLst/>
          </a:prstGeom>
        </p:spPr>
      </p:pic>
      <p:pic>
        <p:nvPicPr>
          <p:cNvPr id="16231198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-302334" y="584192"/>
            <a:ext cx="2506714" cy="1763983"/>
          </a:xfrm>
          <a:prstGeom prst="rect">
            <a:avLst/>
          </a:prstGeom>
        </p:spPr>
      </p:pic>
      <p:pic>
        <p:nvPicPr>
          <p:cNvPr id="153384609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-1793584" y="3571392"/>
            <a:ext cx="3801037" cy="2590223"/>
          </a:xfrm>
          <a:prstGeom prst="rect">
            <a:avLst/>
          </a:prstGeom>
        </p:spPr>
      </p:pic>
      <p:pic>
        <p:nvPicPr>
          <p:cNvPr id="185995779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606396" y="1634338"/>
            <a:ext cx="2286079" cy="1600255"/>
          </a:xfrm>
          <a:prstGeom prst="rect">
            <a:avLst/>
          </a:prstGeom>
        </p:spPr>
      </p:pic>
      <p:pic>
        <p:nvPicPr>
          <p:cNvPr id="967117154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6892475" y="2142369"/>
            <a:ext cx="2367620" cy="1613418"/>
          </a:xfrm>
          <a:prstGeom prst="rect">
            <a:avLst/>
          </a:prstGeom>
        </p:spPr>
      </p:pic>
      <p:pic>
        <p:nvPicPr>
          <p:cNvPr id="178449159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2002940" y="4454977"/>
            <a:ext cx="3775278" cy="2432957"/>
          </a:xfrm>
          <a:prstGeom prst="rect">
            <a:avLst/>
          </a:prstGeom>
        </p:spPr>
      </p:pic>
      <p:pic>
        <p:nvPicPr>
          <p:cNvPr id="1969930056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5778218" y="5345794"/>
            <a:ext cx="3376869" cy="2344029"/>
          </a:xfrm>
          <a:prstGeom prst="rect">
            <a:avLst/>
          </a:prstGeom>
        </p:spPr>
      </p:pic>
      <p:sp>
        <p:nvSpPr>
          <p:cNvPr id="886040446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7675369" y="672912"/>
            <a:ext cx="1479718" cy="424990"/>
          </a:xfrm>
        </p:spPr>
        <p:txBody>
          <a:bodyPr/>
          <a:lstStyle/>
          <a:p>
            <a:pPr>
              <a:defRPr/>
            </a:pPr>
            <a:r>
              <a:rPr/>
              <a:t>Prodotti</a:t>
            </a:r>
            <a:endParaRPr/>
          </a:p>
        </p:txBody>
      </p:sp>
      <p:pic>
        <p:nvPicPr>
          <p:cNvPr id="179196080" name="Picture 679748627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 rot="0" flipH="0" flipV="0">
            <a:off x="9739883" y="2628412"/>
            <a:ext cx="2139694" cy="2139694"/>
          </a:xfrm>
          <a:prstGeom prst="rect">
            <a:avLst/>
          </a:prstGeom>
        </p:spPr>
      </p:pic>
      <p:sp>
        <p:nvSpPr>
          <p:cNvPr id="154745643" name=""/>
          <p:cNvSpPr txBox="1"/>
          <p:nvPr/>
        </p:nvSpPr>
        <p:spPr bwMode="auto">
          <a:xfrm rot="0" flipH="0" flipV="0">
            <a:off x="3541562" y="3246120"/>
            <a:ext cx="2060874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----------1-------------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701320" name="Text Placeholder 1"/>
          <p:cNvSpPr>
            <a:spLocks noGrp="1"/>
          </p:cNvSpPr>
          <p:nvPr>
            <p:ph type="body" sz="quarter" idx="14"/>
          </p:nvPr>
        </p:nvSpPr>
        <p:spPr bwMode="auto">
          <a:xfrm>
            <a:off x="323527" y="908719"/>
            <a:ext cx="7848871" cy="424991"/>
          </a:xfrm>
        </p:spPr>
        <p:txBody>
          <a:bodyPr/>
          <a:lstStyle/>
          <a:p>
            <a:pPr>
              <a:defRPr/>
            </a:pPr>
            <a:r>
              <a:rPr/>
              <a:t>Tecnologie Utilizzate</a:t>
            </a:r>
            <a:endParaRPr/>
          </a:p>
        </p:txBody>
      </p:sp>
      <p:pic>
        <p:nvPicPr>
          <p:cNvPr id="9771618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28230" y="2135241"/>
            <a:ext cx="2235641" cy="715276"/>
          </a:xfrm>
          <a:prstGeom prst="rect">
            <a:avLst/>
          </a:prstGeom>
        </p:spPr>
      </p:pic>
      <p:pic>
        <p:nvPicPr>
          <p:cNvPr id="83187011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254373" y="1516673"/>
            <a:ext cx="1735021" cy="1952411"/>
          </a:xfrm>
          <a:prstGeom prst="rect">
            <a:avLst/>
          </a:prstGeom>
        </p:spPr>
      </p:pic>
      <p:pic>
        <p:nvPicPr>
          <p:cNvPr id="178447724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5392648" y="1733870"/>
            <a:ext cx="2779749" cy="1518018"/>
          </a:xfrm>
          <a:prstGeom prst="rect">
            <a:avLst/>
          </a:prstGeom>
        </p:spPr>
      </p:pic>
      <p:pic>
        <p:nvPicPr>
          <p:cNvPr id="737283161" name=""/>
          <p:cNvPicPr>
            <a:picLocks noChangeAspect="1"/>
          </p:cNvPicPr>
          <p:nvPr/>
        </p:nvPicPr>
        <p:blipFill>
          <a:blip r:embed="rId6"/>
          <a:srcRect l="34540" t="0" r="36687" b="0"/>
          <a:stretch/>
        </p:blipFill>
        <p:spPr bwMode="auto">
          <a:xfrm flipH="0" flipV="0">
            <a:off x="1131480" y="2778123"/>
            <a:ext cx="1997516" cy="3471246"/>
          </a:xfrm>
          <a:prstGeom prst="rect">
            <a:avLst/>
          </a:prstGeom>
        </p:spPr>
      </p:pic>
      <p:pic>
        <p:nvPicPr>
          <p:cNvPr id="1762469409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5179149" y="3775806"/>
            <a:ext cx="2143125" cy="2143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6149159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14723950" y="1369094"/>
            <a:ext cx="3670127" cy="2569089"/>
          </a:xfrm>
          <a:prstGeom prst="rect">
            <a:avLst/>
          </a:prstGeom>
        </p:spPr>
      </p:pic>
      <p:sp>
        <p:nvSpPr>
          <p:cNvPr id="1207632379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53155279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3047365"/>
            <a:ext cx="1237932" cy="411374"/>
          </a:xfrm>
          <a:prstGeom prst="rect">
            <a:avLst/>
          </a:prstGeom>
        </p:spPr>
      </p:pic>
      <p:pic>
        <p:nvPicPr>
          <p:cNvPr id="8032947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-13842912" y="-1263789"/>
            <a:ext cx="2661810" cy="1715388"/>
          </a:xfrm>
          <a:prstGeom prst="rect">
            <a:avLst/>
          </a:prstGeom>
        </p:spPr>
      </p:pic>
      <p:pic>
        <p:nvPicPr>
          <p:cNvPr id="950639126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11242627" y="-564314"/>
            <a:ext cx="2279192" cy="1582085"/>
          </a:xfrm>
          <a:prstGeom prst="rect">
            <a:avLst/>
          </a:prstGeom>
        </p:spPr>
      </p:pic>
      <p:pic>
        <p:nvPicPr>
          <p:cNvPr id="1545545306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-7055858" y="-244739"/>
            <a:ext cx="2402016" cy="1643742"/>
          </a:xfrm>
          <a:prstGeom prst="rect">
            <a:avLst/>
          </a:prstGeom>
        </p:spPr>
      </p:pic>
      <p:pic>
        <p:nvPicPr>
          <p:cNvPr id="1149780288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-9562572" y="-823416"/>
            <a:ext cx="2506714" cy="1763983"/>
          </a:xfrm>
          <a:prstGeom prst="rect">
            <a:avLst/>
          </a:prstGeom>
        </p:spPr>
      </p:pic>
      <p:pic>
        <p:nvPicPr>
          <p:cNvPr id="1699493770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-11053821" y="2163782"/>
            <a:ext cx="3801037" cy="2590223"/>
          </a:xfrm>
          <a:prstGeom prst="rect">
            <a:avLst/>
          </a:prstGeom>
        </p:spPr>
      </p:pic>
      <p:pic>
        <p:nvPicPr>
          <p:cNvPr id="213705903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4653840" y="226728"/>
            <a:ext cx="2286079" cy="1600255"/>
          </a:xfrm>
          <a:prstGeom prst="rect">
            <a:avLst/>
          </a:prstGeom>
        </p:spPr>
      </p:pic>
      <p:pic>
        <p:nvPicPr>
          <p:cNvPr id="748626630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-2367761" y="734758"/>
            <a:ext cx="2367620" cy="1613418"/>
          </a:xfrm>
          <a:prstGeom prst="rect">
            <a:avLst/>
          </a:prstGeom>
        </p:spPr>
      </p:pic>
      <p:pic>
        <p:nvPicPr>
          <p:cNvPr id="1786162690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-7257296" y="3047365"/>
            <a:ext cx="3775278" cy="2432957"/>
          </a:xfrm>
          <a:prstGeom prst="rect">
            <a:avLst/>
          </a:prstGeom>
        </p:spPr>
      </p:pic>
      <p:pic>
        <p:nvPicPr>
          <p:cNvPr id="702366306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3482018" y="3938184"/>
            <a:ext cx="3376869" cy="2344029"/>
          </a:xfrm>
          <a:prstGeom prst="rect">
            <a:avLst/>
          </a:prstGeom>
        </p:spPr>
      </p:pic>
      <p:sp>
        <p:nvSpPr>
          <p:cNvPr id="1143718986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7376549" y="672912"/>
            <a:ext cx="1778537" cy="424990"/>
          </a:xfrm>
        </p:spPr>
        <p:txBody>
          <a:bodyPr/>
          <a:lstStyle/>
          <a:p>
            <a:pPr>
              <a:defRPr/>
            </a:pPr>
            <a:r>
              <a:rPr/>
              <a:t>Obiettivi</a:t>
            </a:r>
            <a:endParaRPr/>
          </a:p>
        </p:txBody>
      </p:sp>
      <p:pic>
        <p:nvPicPr>
          <p:cNvPr id="2003845150" name="Picture 679748627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 rot="0" flipH="0" flipV="0">
            <a:off x="2862577" y="1978889"/>
            <a:ext cx="2577324" cy="25773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1457500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63913773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sp>
        <p:nvSpPr>
          <p:cNvPr id="1605996620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786000" y="672912"/>
            <a:ext cx="2750087" cy="424990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Obiettivi</a:t>
            </a:r>
            <a:endParaRPr/>
          </a:p>
        </p:txBody>
      </p:sp>
      <p:pic>
        <p:nvPicPr>
          <p:cNvPr id="75852932" name="Picture 67974862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2862577" y="1978889"/>
            <a:ext cx="2577324" cy="2577324"/>
          </a:xfrm>
          <a:prstGeom prst="rect">
            <a:avLst/>
          </a:prstGeom>
        </p:spPr>
      </p:pic>
      <p:pic>
        <p:nvPicPr>
          <p:cNvPr id="141929318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479113" y="672912"/>
            <a:ext cx="1762636" cy="1386421"/>
          </a:xfrm>
          <a:prstGeom prst="rect">
            <a:avLst/>
          </a:prstGeom>
        </p:spPr>
      </p:pic>
      <p:sp>
        <p:nvSpPr>
          <p:cNvPr id="1594607499" name=""/>
          <p:cNvSpPr txBox="1"/>
          <p:nvPr/>
        </p:nvSpPr>
        <p:spPr bwMode="auto">
          <a:xfrm rot="0" flipH="0" flipV="0">
            <a:off x="3479112" y="1876452"/>
            <a:ext cx="168221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Compatibilità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9568030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34121522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pic>
        <p:nvPicPr>
          <p:cNvPr id="1999012497" name="Picture 67974862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-19771" y="2982952"/>
            <a:ext cx="1064497" cy="1064497"/>
          </a:xfrm>
          <a:prstGeom prst="rect">
            <a:avLst/>
          </a:prstGeom>
        </p:spPr>
      </p:pic>
      <p:pic>
        <p:nvPicPr>
          <p:cNvPr id="68238693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108257" y="2765682"/>
            <a:ext cx="1762636" cy="1386421"/>
          </a:xfrm>
          <a:prstGeom prst="rect">
            <a:avLst/>
          </a:prstGeom>
        </p:spPr>
      </p:pic>
      <p:pic>
        <p:nvPicPr>
          <p:cNvPr id="105826505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3545331" y="1369094"/>
            <a:ext cx="888489" cy="888489"/>
          </a:xfrm>
          <a:prstGeom prst="rect">
            <a:avLst/>
          </a:prstGeom>
        </p:spPr>
      </p:pic>
      <p:sp>
        <p:nvSpPr>
          <p:cNvPr id="2039849501" name="Text Placeholder 1"/>
          <p:cNvSpPr>
            <a:spLocks noGrp="1"/>
          </p:cNvSpPr>
          <p:nvPr/>
        </p:nvSpPr>
        <p:spPr bwMode="auto">
          <a:xfrm flipH="0" flipV="0">
            <a:off x="6786000" y="672912"/>
            <a:ext cx="2750087" cy="424990"/>
          </a:xfrm>
        </p:spPr>
        <p:txBody>
          <a:bodyPr lIns="0" tIns="0" rIns="0" bIns="0"/>
          <a:lstStyle>
            <a:lvl1pPr marL="342900" marR="0" indent="-3429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2700" b="1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/>
                <a:cs typeface="ＭＳ Ｐゴシック"/>
              </a:defRPr>
            </a:lvl1pPr>
            <a:lvl2pPr marL="742950" indent="-28575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2pPr>
            <a:lvl3pPr marL="11430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3pPr>
            <a:lvl4pPr marL="16002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4pPr>
            <a:lvl5pPr marL="20574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5pPr>
            <a:lvl6pPr marL="2514599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Obiettivi</a:t>
            </a:r>
            <a:endParaRPr sz="2700"/>
          </a:p>
          <a:p>
            <a:pPr>
              <a:defRPr/>
            </a:pPr>
            <a:endParaRPr/>
          </a:p>
        </p:txBody>
      </p:sp>
      <p:sp>
        <p:nvSpPr>
          <p:cNvPr id="555792958" name=""/>
          <p:cNvSpPr txBox="1"/>
          <p:nvPr/>
        </p:nvSpPr>
        <p:spPr bwMode="auto">
          <a:xfrm rot="0" flipH="0" flipV="0">
            <a:off x="3174222" y="4047448"/>
            <a:ext cx="1630704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Compatibilità</a:t>
            </a:r>
            <a:endParaRPr/>
          </a:p>
        </p:txBody>
      </p:sp>
      <p:sp>
        <p:nvSpPr>
          <p:cNvPr id="220862532" name=""/>
          <p:cNvSpPr txBox="1"/>
          <p:nvPr/>
        </p:nvSpPr>
        <p:spPr bwMode="auto">
          <a:xfrm rot="0" flipH="0" flipV="0">
            <a:off x="3174222" y="2257582"/>
            <a:ext cx="163538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Connessioni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6226989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75960437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pic>
        <p:nvPicPr>
          <p:cNvPr id="1346445594" name="Picture 67974862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-19771" y="2982952"/>
            <a:ext cx="1064497" cy="1064497"/>
          </a:xfrm>
          <a:prstGeom prst="rect">
            <a:avLst/>
          </a:prstGeom>
        </p:spPr>
      </p:pic>
      <p:pic>
        <p:nvPicPr>
          <p:cNvPr id="198191307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108257" y="2765682"/>
            <a:ext cx="1762636" cy="1386421"/>
          </a:xfrm>
          <a:prstGeom prst="rect">
            <a:avLst/>
          </a:prstGeom>
        </p:spPr>
      </p:pic>
      <p:pic>
        <p:nvPicPr>
          <p:cNvPr id="1526496775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3545331" y="1369094"/>
            <a:ext cx="888489" cy="888489"/>
          </a:xfrm>
          <a:prstGeom prst="rect">
            <a:avLst/>
          </a:prstGeom>
        </p:spPr>
      </p:pic>
      <p:pic>
        <p:nvPicPr>
          <p:cNvPr id="213954939" name=""/>
          <p:cNvPicPr>
            <a:picLocks noChangeAspect="1"/>
          </p:cNvPicPr>
          <p:nvPr/>
        </p:nvPicPr>
        <p:blipFill>
          <a:blip r:embed="rId7"/>
          <a:srcRect l="0" t="-20444" r="0" b="20444"/>
          <a:stretch/>
        </p:blipFill>
        <p:spPr bwMode="auto">
          <a:xfrm>
            <a:off x="5562599" y="1285875"/>
            <a:ext cx="2143125" cy="2143125"/>
          </a:xfrm>
          <a:prstGeom prst="rect">
            <a:avLst/>
          </a:prstGeom>
        </p:spPr>
      </p:pic>
      <p:sp>
        <p:nvSpPr>
          <p:cNvPr id="1249037918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786000" y="672912"/>
            <a:ext cx="2750087" cy="424990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Obiettivi</a:t>
            </a:r>
            <a:endParaRPr sz="2700"/>
          </a:p>
          <a:p>
            <a:pPr>
              <a:defRPr/>
            </a:pPr>
            <a:endParaRPr/>
          </a:p>
        </p:txBody>
      </p:sp>
      <p:sp>
        <p:nvSpPr>
          <p:cNvPr id="1666082429" name=""/>
          <p:cNvSpPr txBox="1"/>
          <p:nvPr/>
        </p:nvSpPr>
        <p:spPr bwMode="auto">
          <a:xfrm rot="0" flipH="0" flipV="0">
            <a:off x="3174222" y="2257582"/>
            <a:ext cx="163574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Connessioni</a:t>
            </a:r>
            <a:endParaRPr/>
          </a:p>
        </p:txBody>
      </p:sp>
      <p:sp>
        <p:nvSpPr>
          <p:cNvPr id="829301805" name=""/>
          <p:cNvSpPr txBox="1"/>
          <p:nvPr/>
        </p:nvSpPr>
        <p:spPr bwMode="auto">
          <a:xfrm rot="0" flipH="0" flipV="0">
            <a:off x="5968127" y="3429000"/>
            <a:ext cx="164978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Servizi Web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0132520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36748074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pic>
        <p:nvPicPr>
          <p:cNvPr id="94308463" name="Picture 67974862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-19771" y="2982952"/>
            <a:ext cx="1064497" cy="1064497"/>
          </a:xfrm>
          <a:prstGeom prst="rect">
            <a:avLst/>
          </a:prstGeom>
        </p:spPr>
      </p:pic>
      <p:pic>
        <p:nvPicPr>
          <p:cNvPr id="97694490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108257" y="2765682"/>
            <a:ext cx="1762636" cy="1386421"/>
          </a:xfrm>
          <a:prstGeom prst="rect">
            <a:avLst/>
          </a:prstGeom>
        </p:spPr>
      </p:pic>
      <p:pic>
        <p:nvPicPr>
          <p:cNvPr id="55644520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3545331" y="1369094"/>
            <a:ext cx="888489" cy="888489"/>
          </a:xfrm>
          <a:prstGeom prst="rect">
            <a:avLst/>
          </a:prstGeom>
        </p:spPr>
      </p:pic>
      <p:pic>
        <p:nvPicPr>
          <p:cNvPr id="846969415" name=""/>
          <p:cNvPicPr>
            <a:picLocks noChangeAspect="1"/>
          </p:cNvPicPr>
          <p:nvPr/>
        </p:nvPicPr>
        <p:blipFill>
          <a:blip r:embed="rId7"/>
          <a:srcRect l="0" t="-20444" r="0" b="20444"/>
          <a:stretch/>
        </p:blipFill>
        <p:spPr bwMode="auto">
          <a:xfrm>
            <a:off x="5562599" y="1285875"/>
            <a:ext cx="2143125" cy="2143125"/>
          </a:xfrm>
          <a:prstGeom prst="rect">
            <a:avLst/>
          </a:prstGeom>
        </p:spPr>
      </p:pic>
      <p:pic>
        <p:nvPicPr>
          <p:cNvPr id="1027312715" name=""/>
          <p:cNvPicPr>
            <a:picLocks noChangeAspect="1"/>
          </p:cNvPicPr>
          <p:nvPr/>
        </p:nvPicPr>
        <p:blipFill>
          <a:blip r:embed="rId8"/>
          <a:srcRect l="8007" t="16111" r="5962" b="19444"/>
          <a:stretch/>
        </p:blipFill>
        <p:spPr bwMode="auto">
          <a:xfrm flipH="0" flipV="0">
            <a:off x="5200940" y="4152104"/>
            <a:ext cx="2866444" cy="1610443"/>
          </a:xfrm>
          <a:prstGeom prst="rect">
            <a:avLst/>
          </a:prstGeom>
        </p:spPr>
      </p:pic>
      <p:sp>
        <p:nvSpPr>
          <p:cNvPr id="1361530755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786000" y="672912"/>
            <a:ext cx="2750087" cy="424990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Obiettivi</a:t>
            </a:r>
            <a:endParaRPr sz="2700"/>
          </a:p>
          <a:p>
            <a:pPr>
              <a:defRPr/>
            </a:pPr>
            <a:endParaRPr/>
          </a:p>
        </p:txBody>
      </p:sp>
      <p:sp>
        <p:nvSpPr>
          <p:cNvPr id="755570060" name=""/>
          <p:cNvSpPr txBox="1"/>
          <p:nvPr/>
        </p:nvSpPr>
        <p:spPr bwMode="auto">
          <a:xfrm rot="0" flipH="0" flipV="0">
            <a:off x="3174222" y="3969222"/>
            <a:ext cx="1630704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Compatibilità</a:t>
            </a:r>
            <a:endParaRPr/>
          </a:p>
        </p:txBody>
      </p:sp>
      <p:sp>
        <p:nvSpPr>
          <p:cNvPr id="2088696541" name=""/>
          <p:cNvSpPr txBox="1"/>
          <p:nvPr/>
        </p:nvSpPr>
        <p:spPr bwMode="auto">
          <a:xfrm rot="0" flipH="0" flipV="0">
            <a:off x="3174222" y="2257582"/>
            <a:ext cx="163610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Connessioni</a:t>
            </a:r>
            <a:endParaRPr/>
          </a:p>
        </p:txBody>
      </p:sp>
      <p:sp>
        <p:nvSpPr>
          <p:cNvPr id="647394794" name=""/>
          <p:cNvSpPr txBox="1"/>
          <p:nvPr/>
        </p:nvSpPr>
        <p:spPr bwMode="auto">
          <a:xfrm rot="0" flipH="0" flipV="0">
            <a:off x="5968127" y="3332142"/>
            <a:ext cx="165014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Servizi Web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0647931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206048856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sp>
        <p:nvSpPr>
          <p:cNvPr id="1040153157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7376549" y="672912"/>
            <a:ext cx="1778537" cy="424990"/>
          </a:xfrm>
        </p:spPr>
        <p:txBody>
          <a:bodyPr/>
          <a:lstStyle/>
          <a:p>
            <a:pPr>
              <a:defRPr/>
            </a:pPr>
            <a:r>
              <a:rPr/>
              <a:t>Obiettivi</a:t>
            </a:r>
            <a:endParaRPr/>
          </a:p>
        </p:txBody>
      </p:sp>
      <p:pic>
        <p:nvPicPr>
          <p:cNvPr id="799704578" name="Picture 67974862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2767915" y="2293541"/>
            <a:ext cx="2443321" cy="2443321"/>
          </a:xfrm>
          <a:prstGeom prst="rect">
            <a:avLst/>
          </a:prstGeom>
        </p:spPr>
      </p:pic>
      <p:pic>
        <p:nvPicPr>
          <p:cNvPr id="206733385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670127" y="1285875"/>
            <a:ext cx="1149317" cy="904008"/>
          </a:xfrm>
          <a:prstGeom prst="rect">
            <a:avLst/>
          </a:prstGeom>
        </p:spPr>
      </p:pic>
      <p:pic>
        <p:nvPicPr>
          <p:cNvPr id="1392824703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10003281" y="1369094"/>
            <a:ext cx="888489" cy="888489"/>
          </a:xfrm>
          <a:prstGeom prst="rect">
            <a:avLst/>
          </a:prstGeom>
        </p:spPr>
      </p:pic>
      <p:pic>
        <p:nvPicPr>
          <p:cNvPr id="416545297" name=""/>
          <p:cNvPicPr>
            <a:picLocks noChangeAspect="1"/>
          </p:cNvPicPr>
          <p:nvPr/>
        </p:nvPicPr>
        <p:blipFill>
          <a:blip r:embed="rId7"/>
          <a:srcRect l="0" t="-20444" r="0" b="20444"/>
          <a:stretch/>
        </p:blipFill>
        <p:spPr bwMode="auto">
          <a:xfrm>
            <a:off x="12020549" y="1285875"/>
            <a:ext cx="2143125" cy="2143125"/>
          </a:xfrm>
          <a:prstGeom prst="rect">
            <a:avLst/>
          </a:prstGeom>
        </p:spPr>
      </p:pic>
      <p:pic>
        <p:nvPicPr>
          <p:cNvPr id="1184582664" name=""/>
          <p:cNvPicPr>
            <a:picLocks noChangeAspect="1"/>
          </p:cNvPicPr>
          <p:nvPr/>
        </p:nvPicPr>
        <p:blipFill>
          <a:blip r:embed="rId8"/>
          <a:srcRect l="8007" t="16111" r="5962" b="19444"/>
          <a:stretch/>
        </p:blipFill>
        <p:spPr bwMode="auto">
          <a:xfrm flipH="0" flipV="0">
            <a:off x="11658890" y="4152104"/>
            <a:ext cx="2866444" cy="1610443"/>
          </a:xfrm>
          <a:prstGeom prst="rect">
            <a:avLst/>
          </a:prstGeom>
        </p:spPr>
      </p:pic>
      <p:sp>
        <p:nvSpPr>
          <p:cNvPr id="2099494138" name=""/>
          <p:cNvSpPr txBox="1"/>
          <p:nvPr/>
        </p:nvSpPr>
        <p:spPr bwMode="auto">
          <a:xfrm rot="0" flipH="0" flipV="0">
            <a:off x="3429433" y="2110660"/>
            <a:ext cx="1630704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Compatibilità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PPT_StudentKit_DTI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PPT_StudentKit_DTI</Template>
  <TotalTime>0</TotalTime>
  <Words>0</Words>
  <Application>ONLYOFFICE/9.0.3.29</Application>
  <PresentationFormat>On-screen Show (4:3)</PresentationFormat>
  <Paragraphs>0</Paragraphs>
  <Slides>30</Slides>
  <Notes>30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Manager/>
  <Company>SUPSI-DTI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MSE Project Presentatioin</dc:title>
  <dc:subject/>
  <dc:creator>R. Monleone</dc:creator>
  <cp:keywords/>
  <dc:description/>
  <cp:lastModifiedBy/>
  <cp:revision>157</cp:revision>
  <dcterms:created xsi:type="dcterms:W3CDTF">2012-06-06T06:29:02Z</dcterms:created>
  <dcterms:modified xsi:type="dcterms:W3CDTF">2025-08-15T10:46:18Z</dcterms:modified>
  <cp:category/>
</cp:coreProperties>
</file>