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4"/>
  </p:sldMasterIdLst>
  <p:notesMasterIdLst>
    <p:notesMasterId r:id="rId15"/>
  </p:notesMasterIdLst>
  <p:handoutMasterIdLst>
    <p:handoutMasterId r:id="rId16"/>
  </p:handoutMasterIdLst>
  <p:sldIdLst>
    <p:sldId id="268" r:id="rId5"/>
    <p:sldId id="367" r:id="rId6"/>
    <p:sldId id="373" r:id="rId7"/>
    <p:sldId id="372" r:id="rId8"/>
    <p:sldId id="368" r:id="rId9"/>
    <p:sldId id="369" r:id="rId10"/>
    <p:sldId id="370" r:id="rId11"/>
    <p:sldId id="371" r:id="rId12"/>
    <p:sldId id="375" r:id="rId13"/>
    <p:sldId id="374" r:id="rId14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erota Francesco" initials="CF" lastIdx="1" clrIdx="0">
    <p:extLst>
      <p:ext uri="{19B8F6BF-5375-455C-9EA6-DF929625EA0E}">
        <p15:presenceInfo xmlns:p15="http://schemas.microsoft.com/office/powerpoint/2012/main" userId="S-1-5-21-2495944358-3925704068-827270936-273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E85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75C388-9495-4832-86D5-DA848367F035}" v="5" dt="2020-09-29T07:32:41.936"/>
    <p1510:client id="{F9BE9BA9-7226-4531-AC72-33CFE098F089}" v="17" dt="2020-09-28T20:50:51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6" autoAdjust="0"/>
    <p:restoredTop sz="94635" autoAdjust="0"/>
  </p:normalViewPr>
  <p:slideViewPr>
    <p:cSldViewPr>
      <p:cViewPr>
        <p:scale>
          <a:sx n="199" d="100"/>
          <a:sy n="199" d="100"/>
        </p:scale>
        <p:origin x="-1328" y="-1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04/06/24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68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619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photocatalytic degradation of reactive orange 16 (RO16) azo dye molecules dissolved in water</a:t>
            </a:r>
          </a:p>
          <a:p>
            <a:r>
              <a:rPr lang="it-CH" dirty="0"/>
              <a:t>molecole di colorante azoico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555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94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it-CH" dirty="0"/>
              <a:t>molecole di colorante azoico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685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say</a:t>
            </a:r>
            <a:r>
              <a:rPr lang="de-CH" dirty="0"/>
              <a:t>: </a:t>
            </a:r>
            <a:br>
              <a:rPr lang="de-CH" dirty="0"/>
            </a:br>
            <a:br>
              <a:rPr lang="de-CH" dirty="0"/>
            </a:br>
            <a:r>
              <a:rPr lang="de-CH" dirty="0"/>
              <a:t>- Stores WiFi Data</a:t>
            </a:r>
          </a:p>
          <a:p>
            <a:r>
              <a:rPr lang="de-CH" dirty="0"/>
              <a:t>- </a:t>
            </a:r>
            <a:r>
              <a:rPr lang="de-CH" dirty="0" err="1"/>
              <a:t>Creates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WiFi Network / Access Point </a:t>
            </a:r>
            <a:r>
              <a:rPr lang="de-CH" dirty="0" err="1"/>
              <a:t>as</a:t>
            </a:r>
            <a:r>
              <a:rPr lang="de-CH" dirty="0"/>
              <a:t> initial </a:t>
            </a:r>
            <a:r>
              <a:rPr lang="de-CH" dirty="0" err="1"/>
              <a:t>setup</a:t>
            </a:r>
            <a:r>
              <a:rPr lang="de-CH" dirty="0"/>
              <a:t> </a:t>
            </a:r>
            <a:br>
              <a:rPr lang="de-CH" dirty="0"/>
            </a:br>
            <a:br>
              <a:rPr lang="de-CH" dirty="0"/>
            </a:br>
            <a:r>
              <a:rPr lang="de-CH" dirty="0"/>
              <a:t>	1. connect()</a:t>
            </a:r>
          </a:p>
          <a:p>
            <a:r>
              <a:rPr lang="de-CH" dirty="0"/>
              <a:t>	2. </a:t>
            </a:r>
            <a:r>
              <a:rPr lang="de-CH" dirty="0" err="1"/>
              <a:t>setup_AP</a:t>
            </a:r>
            <a:r>
              <a:rPr lang="de-CH" dirty="0"/>
              <a:t>()</a:t>
            </a:r>
          </a:p>
          <a:p>
            <a:r>
              <a:rPr lang="de-CH" dirty="0"/>
              <a:t>	3. </a:t>
            </a:r>
            <a:r>
              <a:rPr lang="de-CH" dirty="0" err="1"/>
              <a:t>clear_var</a:t>
            </a:r>
            <a:r>
              <a:rPr lang="de-CH" dirty="0"/>
              <a:t>()</a:t>
            </a:r>
          </a:p>
          <a:p>
            <a:r>
              <a:rPr lang="de-CH" dirty="0"/>
              <a:t>	4. </a:t>
            </a:r>
            <a:r>
              <a:rPr lang="de-CH" dirty="0" err="1"/>
              <a:t>scanNetwork</a:t>
            </a:r>
            <a:r>
              <a:rPr lang="de-CH" dirty="0"/>
              <a:t>()</a:t>
            </a:r>
          </a:p>
          <a:p>
            <a:r>
              <a:rPr lang="de-CH" dirty="0"/>
              <a:t>	5. </a:t>
            </a:r>
            <a:r>
              <a:rPr lang="de-CH" dirty="0" err="1"/>
              <a:t>switchNetwork</a:t>
            </a:r>
            <a:r>
              <a:rPr lang="de-CH" dirty="0"/>
              <a:t>()</a:t>
            </a:r>
          </a:p>
          <a:p>
            <a:r>
              <a:rPr lang="de-CH" u="sng" dirty="0"/>
              <a:t>	6. </a:t>
            </a:r>
            <a:r>
              <a:rPr lang="de-CH" dirty="0" err="1"/>
              <a:t>WifiManager</a:t>
            </a:r>
            <a:r>
              <a:rPr lang="de-CH" dirty="0"/>
              <a:t>()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7003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say</a:t>
            </a:r>
            <a:r>
              <a:rPr lang="de-CH" dirty="0"/>
              <a:t>:</a:t>
            </a:r>
            <a:br>
              <a:rPr lang="de-CH" dirty="0"/>
            </a:b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/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history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: Displays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history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of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recorded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data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/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deleteRegister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: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Allows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deletion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of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specific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register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/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editRegister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: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Facilitates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editing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specific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register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/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currentRegister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: Displays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current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register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values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/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modbusMaster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: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Manages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Modbus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master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operations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/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storevalue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: Stores a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specific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value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/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getRegisterValues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: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Retrieves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values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of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specified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registers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/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graph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: Displays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graphical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representations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of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data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/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config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: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Configures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system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settings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/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switch_wifi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: Switches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WiFi network.</a:t>
            </a:r>
          </a:p>
          <a:p>
            <a:br>
              <a:rPr lang="de-CH" dirty="0"/>
            </a:b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28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transition>
    <p:fade/>
  </p:transition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essioTommasi-supsi/iotProjec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23850" y="1700808"/>
            <a:ext cx="7920558" cy="1944216"/>
          </a:xfrm>
        </p:spPr>
        <p:txBody>
          <a:bodyPr/>
          <a:lstStyle/>
          <a:p>
            <a:pPr algn="ctr"/>
            <a:r>
              <a:rPr lang="it-IT" dirty="0"/>
              <a:t>Industrial IoT Applications Using ESP32 and Modbus Protocol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>
          <a:xfrm>
            <a:off x="323528" y="4278154"/>
            <a:ext cx="2520280" cy="735022"/>
          </a:xfrm>
        </p:spPr>
        <p:txBody>
          <a:bodyPr lIns="0" tIns="0" rIns="0" bIns="0" anchor="t"/>
          <a:lstStyle/>
          <a:p>
            <a:r>
              <a:rPr lang="it-IT" dirty="0"/>
              <a:t>Alessio Tommasi </a:t>
            </a:r>
          </a:p>
          <a:p>
            <a:r>
              <a:rPr lang="it-IT" dirty="0"/>
              <a:t>Enrico Sansonetti </a:t>
            </a:r>
          </a:p>
          <a:p>
            <a:r>
              <a:rPr lang="it-IT" dirty="0"/>
              <a:t>Simone Vitullo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>
          <a:xfrm>
            <a:off x="5529986" y="4062130"/>
            <a:ext cx="2520280" cy="144016"/>
          </a:xfrm>
        </p:spPr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>
          <a:xfrm>
            <a:off x="5364088" y="4264935"/>
            <a:ext cx="2520280" cy="504056"/>
          </a:xfrm>
        </p:spPr>
        <p:txBody>
          <a:bodyPr/>
          <a:lstStyle/>
          <a:p>
            <a:pPr marL="12700" marR="5080">
              <a:lnSpc>
                <a:spcPts val="1390"/>
              </a:lnSpc>
            </a:pPr>
            <a:r>
              <a:rPr lang="en-US" sz="1400" dirty="0" err="1">
                <a:latin typeface="Quicksand" panose="020B0604020202020204" charset="0"/>
                <a:cs typeface="Tahoma"/>
              </a:rPr>
              <a:t>TSM_IoT</a:t>
            </a:r>
            <a:r>
              <a:rPr lang="en-US" sz="1400" dirty="0">
                <a:latin typeface="Quicksand" panose="020B0604020202020204" charset="0"/>
                <a:cs typeface="Tahoma"/>
              </a:rPr>
              <a:t> – Internet of things 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Professore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 lIns="0" tIns="0" rIns="0" bIns="0" anchor="t"/>
          <a:lstStyle/>
          <a:p>
            <a:r>
              <a:rPr lang="it-IT" dirty="0">
                <a:ea typeface="ＭＳ Ｐゴシック"/>
              </a:rPr>
              <a:t>Mirko Gelsomino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>
          <a:xfrm>
            <a:off x="5364088" y="5386739"/>
            <a:ext cx="2520280" cy="216024"/>
          </a:xfrm>
        </p:spPr>
        <p:txBody>
          <a:bodyPr/>
          <a:lstStyle/>
          <a:p>
            <a:r>
              <a:rPr lang="it-IT" dirty="0"/>
              <a:t>2023-2024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>
          <a:xfrm>
            <a:off x="5532008" y="5187821"/>
            <a:ext cx="2520280" cy="144016"/>
          </a:xfrm>
        </p:spPr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50039D-C37D-FC08-D59B-57F526922A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9552" y="2493613"/>
            <a:ext cx="7848872" cy="929048"/>
          </a:xfrm>
        </p:spPr>
        <p:txBody>
          <a:bodyPr/>
          <a:lstStyle/>
          <a:p>
            <a:pPr algn="ctr"/>
            <a:r>
              <a:rPr lang="de-CH" sz="5000" dirty="0">
                <a:latin typeface="+mj-lt"/>
              </a:rPr>
              <a:t>Thank </a:t>
            </a:r>
            <a:r>
              <a:rPr lang="de-CH" sz="5000" dirty="0" err="1">
                <a:latin typeface="+mj-lt"/>
              </a:rPr>
              <a:t>you</a:t>
            </a:r>
            <a:r>
              <a:rPr lang="de-CH" sz="5000" dirty="0">
                <a:latin typeface="+mj-lt"/>
              </a:rPr>
              <a:t>!</a:t>
            </a:r>
          </a:p>
          <a:p>
            <a:pPr algn="ctr"/>
            <a:r>
              <a:rPr lang="de-CH" sz="5000" dirty="0">
                <a:latin typeface="+mj-lt"/>
              </a:rPr>
              <a:t>Any </a:t>
            </a:r>
            <a:r>
              <a:rPr lang="de-CH" sz="5000" dirty="0" err="1">
                <a:latin typeface="+mj-lt"/>
              </a:rPr>
              <a:t>questions</a:t>
            </a:r>
            <a:r>
              <a:rPr lang="de-CH" sz="5000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47256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Rettangolo, schermata, circuito&#10;&#10;Descrizione generata automaticamente">
            <a:extLst>
              <a:ext uri="{FF2B5EF4-FFF2-40B4-BE49-F238E27FC236}">
                <a16:creationId xmlns:a16="http://schemas.microsoft.com/office/drawing/2014/main" id="{1ECF7BFA-F429-BA71-DFEC-CC7D016812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80" b="23930"/>
          <a:stretch/>
        </p:blipFill>
        <p:spPr>
          <a:xfrm>
            <a:off x="521804" y="1693750"/>
            <a:ext cx="7848872" cy="3679465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125679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CH" altLang="it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Segnaposto testo 2">
            <a:extLst>
              <a:ext uri="{FF2B5EF4-FFF2-40B4-BE49-F238E27FC236}">
                <a16:creationId xmlns:a16="http://schemas.microsoft.com/office/drawing/2014/main" id="{DA76B1D1-08AA-4433-819E-2EE0B15E7EBA}"/>
              </a:ext>
            </a:extLst>
          </p:cNvPr>
          <p:cNvSpPr txBox="1">
            <a:spLocks/>
          </p:cNvSpPr>
          <p:nvPr/>
        </p:nvSpPr>
        <p:spPr>
          <a:xfrm>
            <a:off x="267003" y="6852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2A01A82-97EE-43F2-9DFB-228FC36E1F1D}"/>
              </a:ext>
            </a:extLst>
          </p:cNvPr>
          <p:cNvSpPr txBox="1"/>
          <p:nvPr/>
        </p:nvSpPr>
        <p:spPr>
          <a:xfrm>
            <a:off x="874846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endParaRPr lang="it-CH" dirty="0"/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DD71F2F5-BAC9-9212-16EB-228296916DBA}"/>
              </a:ext>
            </a:extLst>
          </p:cNvPr>
          <p:cNvSpPr txBox="1">
            <a:spLocks/>
          </p:cNvSpPr>
          <p:nvPr/>
        </p:nvSpPr>
        <p:spPr>
          <a:xfrm>
            <a:off x="323528" y="764703"/>
            <a:ext cx="7848872" cy="793243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Introdution</a:t>
            </a:r>
            <a:r>
              <a:rPr lang="it-IT" dirty="0"/>
              <a:t>:</a:t>
            </a:r>
          </a:p>
          <a:p>
            <a:r>
              <a:rPr lang="it-IT" sz="2000" dirty="0" err="1"/>
              <a:t>Electrical</a:t>
            </a:r>
            <a:r>
              <a:rPr lang="it-IT" sz="2000" dirty="0"/>
              <a:t> </a:t>
            </a:r>
            <a:r>
              <a:rPr lang="it-IT" sz="2000" dirty="0" err="1"/>
              <a:t>scheme</a:t>
            </a:r>
            <a:endParaRPr lang="it-IT" sz="2000" dirty="0"/>
          </a:p>
          <a:p>
            <a:endParaRPr lang="en-US" sz="2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78D3807-77F4-10AE-FBB9-69730CCEFC68}"/>
              </a:ext>
            </a:extLst>
          </p:cNvPr>
          <p:cNvSpPr txBox="1"/>
          <p:nvPr/>
        </p:nvSpPr>
        <p:spPr>
          <a:xfrm>
            <a:off x="544324" y="5770131"/>
            <a:ext cx="5467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dirty="0">
                <a:hlinkClick r:id="rId4"/>
              </a:rPr>
              <a:t>https://github.com/AlessioTommasi-supsi/iotProject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5368915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125679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CH" altLang="it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Segnaposto testo 2">
            <a:extLst>
              <a:ext uri="{FF2B5EF4-FFF2-40B4-BE49-F238E27FC236}">
                <a16:creationId xmlns:a16="http://schemas.microsoft.com/office/drawing/2014/main" id="{DA76B1D1-08AA-4433-819E-2EE0B15E7EBA}"/>
              </a:ext>
            </a:extLst>
          </p:cNvPr>
          <p:cNvSpPr txBox="1">
            <a:spLocks/>
          </p:cNvSpPr>
          <p:nvPr/>
        </p:nvSpPr>
        <p:spPr>
          <a:xfrm>
            <a:off x="267003" y="6852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2A01A82-97EE-43F2-9DFB-228FC36E1F1D}"/>
              </a:ext>
            </a:extLst>
          </p:cNvPr>
          <p:cNvSpPr txBox="1"/>
          <p:nvPr/>
        </p:nvSpPr>
        <p:spPr>
          <a:xfrm>
            <a:off x="874846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  <a:endParaRPr lang="it-CH" dirty="0"/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DD71F2F5-BAC9-9212-16EB-228296916DBA}"/>
              </a:ext>
            </a:extLst>
          </p:cNvPr>
          <p:cNvSpPr txBox="1">
            <a:spLocks/>
          </p:cNvSpPr>
          <p:nvPr/>
        </p:nvSpPr>
        <p:spPr>
          <a:xfrm>
            <a:off x="323528" y="764703"/>
            <a:ext cx="7848872" cy="793243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Introduction</a:t>
            </a:r>
            <a:r>
              <a:rPr lang="it-IT" dirty="0"/>
              <a:t>:</a:t>
            </a:r>
          </a:p>
          <a:p>
            <a:r>
              <a:rPr lang="en-US" sz="2000" dirty="0"/>
              <a:t>UML Diagram</a:t>
            </a:r>
          </a:p>
        </p:txBody>
      </p:sp>
      <p:pic>
        <p:nvPicPr>
          <p:cNvPr id="3" name="Immagine 2" descr="Immagine che contiene testo, diagramma, Piano, schermata&#10;&#10;Descrizione generata automaticamente">
            <a:extLst>
              <a:ext uri="{FF2B5EF4-FFF2-40B4-BE49-F238E27FC236}">
                <a16:creationId xmlns:a16="http://schemas.microsoft.com/office/drawing/2014/main" id="{6F466841-736D-A07D-FE49-F475CF0D60D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87" y="1696515"/>
            <a:ext cx="832315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258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linea, schermata, testo, Carattere&#10;&#10;Descrizione generata automaticamente">
            <a:extLst>
              <a:ext uri="{FF2B5EF4-FFF2-40B4-BE49-F238E27FC236}">
                <a16:creationId xmlns:a16="http://schemas.microsoft.com/office/drawing/2014/main" id="{25BF3383-D5FC-943B-513F-5F89B0221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688" y="1073533"/>
            <a:ext cx="4209728" cy="4803739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125679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CH" altLang="it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Segnaposto testo 2">
            <a:extLst>
              <a:ext uri="{FF2B5EF4-FFF2-40B4-BE49-F238E27FC236}">
                <a16:creationId xmlns:a16="http://schemas.microsoft.com/office/drawing/2014/main" id="{DA76B1D1-08AA-4433-819E-2EE0B15E7EBA}"/>
              </a:ext>
            </a:extLst>
          </p:cNvPr>
          <p:cNvSpPr txBox="1">
            <a:spLocks/>
          </p:cNvSpPr>
          <p:nvPr/>
        </p:nvSpPr>
        <p:spPr>
          <a:xfrm>
            <a:off x="267003" y="6852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2A01A82-97EE-43F2-9DFB-228FC36E1F1D}"/>
              </a:ext>
            </a:extLst>
          </p:cNvPr>
          <p:cNvSpPr txBox="1"/>
          <p:nvPr/>
        </p:nvSpPr>
        <p:spPr>
          <a:xfrm>
            <a:off x="874846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  <a:endParaRPr lang="it-CH" dirty="0"/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DD71F2F5-BAC9-9212-16EB-228296916DBA}"/>
              </a:ext>
            </a:extLst>
          </p:cNvPr>
          <p:cNvSpPr txBox="1">
            <a:spLocks/>
          </p:cNvSpPr>
          <p:nvPr/>
        </p:nvSpPr>
        <p:spPr>
          <a:xfrm>
            <a:off x="323528" y="764703"/>
            <a:ext cx="7848872" cy="793243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System State </a:t>
            </a:r>
            <a:r>
              <a:rPr lang="it-CH" dirty="0"/>
              <a:t> </a:t>
            </a:r>
            <a:endParaRPr lang="en-US" sz="20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9C08161-B993-FCAB-CACA-3BD8534A97B4}"/>
              </a:ext>
            </a:extLst>
          </p:cNvPr>
          <p:cNvSpPr txBox="1"/>
          <p:nvPr/>
        </p:nvSpPr>
        <p:spPr>
          <a:xfrm>
            <a:off x="35496" y="1557946"/>
            <a:ext cx="6245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tabLst>
                <a:tab pos="2649855" algn="l"/>
              </a:tabLst>
            </a:pPr>
            <a:r>
              <a:rPr lang="en-GB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Structured as State machine</a:t>
            </a:r>
          </a:p>
          <a:p>
            <a:pPr marL="1257300" lvl="2" indent="-342900">
              <a:buFont typeface="Arial" panose="020B0604020202020204" pitchFamily="34" charset="0"/>
              <a:buChar char="•"/>
              <a:tabLst>
                <a:tab pos="2649855" algn="l"/>
              </a:tabLst>
            </a:pPr>
            <a:r>
              <a:rPr lang="en-GB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Steady state: INIT (initialize) 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2649855" algn="l"/>
              </a:tabLst>
            </a:pPr>
            <a:r>
              <a:rPr lang="en-GB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Transition to sub-class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2649855" algn="l"/>
              </a:tabLst>
            </a:pPr>
            <a:r>
              <a:rPr lang="en-GB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Error management </a:t>
            </a:r>
          </a:p>
          <a:p>
            <a:pPr lvl="1">
              <a:tabLst>
                <a:tab pos="2649855" algn="l"/>
              </a:tabLst>
            </a:pPr>
            <a:endParaRPr lang="it-CH" sz="16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3133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diagramma, Piano, schermata&#10;&#10;Descrizione generata automaticamente">
            <a:extLst>
              <a:ext uri="{FF2B5EF4-FFF2-40B4-BE49-F238E27FC236}">
                <a16:creationId xmlns:a16="http://schemas.microsoft.com/office/drawing/2014/main" id="{BE5F3F2C-EBF3-7C0B-30C5-EA97FC53A7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1084" y="2466203"/>
            <a:ext cx="8323153" cy="396000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125679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CH" altLang="it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Segnaposto testo 2">
            <a:extLst>
              <a:ext uri="{FF2B5EF4-FFF2-40B4-BE49-F238E27FC236}">
                <a16:creationId xmlns:a16="http://schemas.microsoft.com/office/drawing/2014/main" id="{DA76B1D1-08AA-4433-819E-2EE0B15E7EBA}"/>
              </a:ext>
            </a:extLst>
          </p:cNvPr>
          <p:cNvSpPr txBox="1">
            <a:spLocks/>
          </p:cNvSpPr>
          <p:nvPr/>
        </p:nvSpPr>
        <p:spPr>
          <a:xfrm>
            <a:off x="267003" y="6852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2A01A82-97EE-43F2-9DFB-228FC36E1F1D}"/>
              </a:ext>
            </a:extLst>
          </p:cNvPr>
          <p:cNvSpPr txBox="1"/>
          <p:nvPr/>
        </p:nvSpPr>
        <p:spPr>
          <a:xfrm>
            <a:off x="874846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  <a:endParaRPr lang="it-CH" dirty="0"/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DD71F2F5-BAC9-9212-16EB-228296916DBA}"/>
              </a:ext>
            </a:extLst>
          </p:cNvPr>
          <p:cNvSpPr txBox="1">
            <a:spLocks/>
          </p:cNvSpPr>
          <p:nvPr/>
        </p:nvSpPr>
        <p:spPr>
          <a:xfrm>
            <a:off x="323528" y="764703"/>
            <a:ext cx="7848872" cy="793243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System State </a:t>
            </a:r>
            <a:r>
              <a:rPr lang="it-CH" dirty="0"/>
              <a:t> </a:t>
            </a:r>
            <a:endParaRPr lang="en-US" sz="20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9C08161-B993-FCAB-CACA-3BD8534A97B4}"/>
              </a:ext>
            </a:extLst>
          </p:cNvPr>
          <p:cNvSpPr txBox="1"/>
          <p:nvPr/>
        </p:nvSpPr>
        <p:spPr>
          <a:xfrm>
            <a:off x="21974" y="1484784"/>
            <a:ext cx="6245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tabLst>
                <a:tab pos="2649855" algn="l"/>
              </a:tabLst>
            </a:pPr>
            <a:r>
              <a:rPr lang="en-GB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Main Function:</a:t>
            </a:r>
          </a:p>
          <a:p>
            <a:pPr marL="1257300" lvl="2" indent="-342900">
              <a:buFont typeface="Arial" panose="020B0604020202020204" pitchFamily="34" charset="0"/>
              <a:buChar char="•"/>
              <a:tabLst>
                <a:tab pos="2649855" algn="l"/>
              </a:tabLst>
            </a:pPr>
            <a:r>
              <a:rPr lang="en-GB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Push Register</a:t>
            </a:r>
          </a:p>
          <a:p>
            <a:pPr marL="1714500" lvl="3" indent="-342900">
              <a:buFont typeface="Arial" panose="020B0604020202020204" pitchFamily="34" charset="0"/>
              <a:buChar char="•"/>
              <a:tabLst>
                <a:tab pos="2649855" algn="l"/>
              </a:tabLst>
            </a:pPr>
            <a:r>
              <a:rPr lang="en-GB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Print value form specify register  </a:t>
            </a:r>
          </a:p>
          <a:p>
            <a:pPr marL="1257300" lvl="2" indent="-342900">
              <a:buFont typeface="Arial" panose="020B0604020202020204" pitchFamily="34" charset="0"/>
              <a:buChar char="•"/>
              <a:tabLst>
                <a:tab pos="2649855" algn="l"/>
              </a:tabLst>
            </a:pPr>
            <a:r>
              <a:rPr lang="en-GB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Switch Network</a:t>
            </a:r>
          </a:p>
          <a:p>
            <a:pPr lvl="1">
              <a:tabLst>
                <a:tab pos="2649855" algn="l"/>
              </a:tabLst>
            </a:pPr>
            <a:endParaRPr lang="it-CH" sz="1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Immagine 6" descr="Immagine che contiene testo, diagramma, Piano, schermata&#10;&#10;Descrizione generata automaticamente">
            <a:extLst>
              <a:ext uri="{FF2B5EF4-FFF2-40B4-BE49-F238E27FC236}">
                <a16:creationId xmlns:a16="http://schemas.microsoft.com/office/drawing/2014/main" id="{CC50EB13-CCE8-3EA1-B660-98CB637C3C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97" r="36820"/>
          <a:stretch/>
        </p:blipFill>
        <p:spPr>
          <a:xfrm>
            <a:off x="2699792" y="2472720"/>
            <a:ext cx="263698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499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125679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CH" altLang="it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Segnaposto testo 2">
            <a:extLst>
              <a:ext uri="{FF2B5EF4-FFF2-40B4-BE49-F238E27FC236}">
                <a16:creationId xmlns:a16="http://schemas.microsoft.com/office/drawing/2014/main" id="{DA76B1D1-08AA-4433-819E-2EE0B15E7EBA}"/>
              </a:ext>
            </a:extLst>
          </p:cNvPr>
          <p:cNvSpPr txBox="1">
            <a:spLocks/>
          </p:cNvSpPr>
          <p:nvPr/>
        </p:nvSpPr>
        <p:spPr>
          <a:xfrm>
            <a:off x="267003" y="6852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2A01A82-97EE-43F2-9DFB-228FC36E1F1D}"/>
              </a:ext>
            </a:extLst>
          </p:cNvPr>
          <p:cNvSpPr txBox="1"/>
          <p:nvPr/>
        </p:nvSpPr>
        <p:spPr>
          <a:xfrm>
            <a:off x="874846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  <a:endParaRPr lang="it-CH" dirty="0"/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DD71F2F5-BAC9-9212-16EB-228296916DBA}"/>
              </a:ext>
            </a:extLst>
          </p:cNvPr>
          <p:cNvSpPr txBox="1">
            <a:spLocks/>
          </p:cNvSpPr>
          <p:nvPr/>
        </p:nvSpPr>
        <p:spPr>
          <a:xfrm>
            <a:off x="323528" y="763549"/>
            <a:ext cx="7848872" cy="793243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UML Diagram</a:t>
            </a:r>
            <a:r>
              <a:rPr lang="it-CH" dirty="0"/>
              <a:t> </a:t>
            </a:r>
            <a:endParaRPr lang="en-US" sz="200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6B4D93A5-C5B7-1432-B219-522E6C0D3F1A}"/>
              </a:ext>
            </a:extLst>
          </p:cNvPr>
          <p:cNvGrpSpPr/>
          <p:nvPr/>
        </p:nvGrpSpPr>
        <p:grpSpPr>
          <a:xfrm>
            <a:off x="86387" y="1696515"/>
            <a:ext cx="8323153" cy="3968586"/>
            <a:chOff x="86387" y="1696515"/>
            <a:chExt cx="8323153" cy="3968586"/>
          </a:xfrm>
        </p:grpSpPr>
        <p:pic>
          <p:nvPicPr>
            <p:cNvPr id="3" name="Immagine 2" descr="Immagine che contiene testo, diagramma, Piano, schermata&#10;&#10;Descrizione generata automaticamente">
              <a:extLst>
                <a:ext uri="{FF2B5EF4-FFF2-40B4-BE49-F238E27FC236}">
                  <a16:creationId xmlns:a16="http://schemas.microsoft.com/office/drawing/2014/main" id="{0AA32AB6-5DCB-A3D1-1509-BAF0CA516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86387" y="1696515"/>
              <a:ext cx="8323153" cy="3960000"/>
            </a:xfrm>
            <a:prstGeom prst="rect">
              <a:avLst/>
            </a:prstGeom>
          </p:spPr>
        </p:pic>
        <p:pic>
          <p:nvPicPr>
            <p:cNvPr id="4" name="Immagine 3" descr="Immagine che contiene testo, diagramma, Piano, schermata&#10;&#10;Descrizione generata automaticamente">
              <a:extLst>
                <a:ext uri="{FF2B5EF4-FFF2-40B4-BE49-F238E27FC236}">
                  <a16:creationId xmlns:a16="http://schemas.microsoft.com/office/drawing/2014/main" id="{C6155E7C-DEBC-2960-60B0-F72BB5A70F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l="64348"/>
            <a:stretch/>
          </p:blipFill>
          <p:spPr>
            <a:xfrm>
              <a:off x="5421082" y="1700808"/>
              <a:ext cx="2967342" cy="3960000"/>
            </a:xfrm>
            <a:prstGeom prst="rect">
              <a:avLst/>
            </a:prstGeom>
          </p:spPr>
        </p:pic>
        <p:pic>
          <p:nvPicPr>
            <p:cNvPr id="6" name="Immagine 5" descr="Immagine che contiene testo, diagramma, Piano, schermata&#10;&#10;Descrizione generata automaticamente">
              <a:extLst>
                <a:ext uri="{FF2B5EF4-FFF2-40B4-BE49-F238E27FC236}">
                  <a16:creationId xmlns:a16="http://schemas.microsoft.com/office/drawing/2014/main" id="{97BF9D45-19EB-C7D7-A2D9-B2315AF67D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r="69652"/>
            <a:stretch/>
          </p:blipFill>
          <p:spPr>
            <a:xfrm>
              <a:off x="86387" y="1696515"/>
              <a:ext cx="2525914" cy="3960000"/>
            </a:xfrm>
            <a:prstGeom prst="rect">
              <a:avLst/>
            </a:prstGeom>
          </p:spPr>
        </p:pic>
        <p:pic>
          <p:nvPicPr>
            <p:cNvPr id="8" name="Immagine 7" descr="Immagine che contiene testo, diagramma, Piano, schermata&#10;&#10;Descrizione generata automaticamente">
              <a:extLst>
                <a:ext uri="{FF2B5EF4-FFF2-40B4-BE49-F238E27FC236}">
                  <a16:creationId xmlns:a16="http://schemas.microsoft.com/office/drawing/2014/main" id="{5F54D57B-F3EC-91D8-8208-B7D58E74A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l="30143" t="71970" r="35065"/>
            <a:stretch/>
          </p:blipFill>
          <p:spPr>
            <a:xfrm>
              <a:off x="2598572" y="4555098"/>
              <a:ext cx="2895803" cy="1110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66748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E5B2B1E-DBC8-70E9-20CD-87B219979E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1628800"/>
            <a:ext cx="7848872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Purpose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store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WiFi </a:t>
            </a:r>
            <a:r>
              <a:rPr lang="de-CH" sz="2000" dirty="0" err="1"/>
              <a:t>credential</a:t>
            </a:r>
            <a:r>
              <a:rPr lang="de-CH" sz="2000" dirty="0"/>
              <a:t> in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following</a:t>
            </a:r>
            <a:r>
              <a:rPr lang="de-CH" sz="2000" dirty="0"/>
              <a:t> </a:t>
            </a:r>
            <a:r>
              <a:rPr lang="de-CH" sz="2000" dirty="0" err="1"/>
              <a:t>attributes</a:t>
            </a:r>
            <a:endParaRPr lang="de-CH" sz="2000" dirty="0"/>
          </a:p>
          <a:p>
            <a:r>
              <a:rPr lang="de-CH" dirty="0"/>
              <a:t>	1. ‘</a:t>
            </a:r>
            <a:r>
              <a:rPr lang="de-CH" dirty="0" err="1"/>
              <a:t>ssid</a:t>
            </a:r>
            <a:r>
              <a:rPr lang="de-CH" dirty="0"/>
              <a:t>’ Stores </a:t>
            </a:r>
            <a:r>
              <a:rPr lang="de-CH" dirty="0" err="1"/>
              <a:t>the</a:t>
            </a:r>
            <a:r>
              <a:rPr lang="de-CH" dirty="0"/>
              <a:t> SSID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WiFi network</a:t>
            </a:r>
          </a:p>
          <a:p>
            <a:r>
              <a:rPr lang="de-CH" dirty="0"/>
              <a:t>	2. ‘</a:t>
            </a:r>
            <a:r>
              <a:rPr lang="de-CH" dirty="0" err="1"/>
              <a:t>password</a:t>
            </a:r>
            <a:r>
              <a:rPr lang="de-CH" dirty="0"/>
              <a:t>’: Stores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password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WiFi network</a:t>
            </a:r>
          </a:p>
          <a:p>
            <a:pPr marL="342900" indent="-342900">
              <a:buAutoNum type="arabicPeriod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Methods: </a:t>
            </a:r>
          </a:p>
          <a:p>
            <a:r>
              <a:rPr lang="de-CH" dirty="0"/>
              <a:t>	1. connect()</a:t>
            </a:r>
          </a:p>
          <a:p>
            <a:r>
              <a:rPr lang="de-CH" dirty="0"/>
              <a:t>	2. </a:t>
            </a:r>
            <a:r>
              <a:rPr lang="de-CH" dirty="0" err="1"/>
              <a:t>setup_AP</a:t>
            </a:r>
            <a:r>
              <a:rPr lang="de-CH" dirty="0"/>
              <a:t>()</a:t>
            </a:r>
          </a:p>
          <a:p>
            <a:r>
              <a:rPr lang="de-CH" dirty="0"/>
              <a:t>	3. </a:t>
            </a:r>
            <a:r>
              <a:rPr lang="de-CH" dirty="0" err="1"/>
              <a:t>clear_var</a:t>
            </a:r>
            <a:r>
              <a:rPr lang="de-CH" dirty="0"/>
              <a:t>()</a:t>
            </a:r>
          </a:p>
          <a:p>
            <a:r>
              <a:rPr lang="de-CH" dirty="0"/>
              <a:t>	4. </a:t>
            </a:r>
            <a:r>
              <a:rPr lang="de-CH" dirty="0" err="1"/>
              <a:t>scanNetwork</a:t>
            </a:r>
            <a:r>
              <a:rPr lang="de-CH" dirty="0"/>
              <a:t>()</a:t>
            </a:r>
          </a:p>
          <a:p>
            <a:r>
              <a:rPr lang="de-CH" dirty="0"/>
              <a:t>	5. </a:t>
            </a:r>
            <a:r>
              <a:rPr lang="de-CH" dirty="0" err="1"/>
              <a:t>switchNetwork</a:t>
            </a:r>
            <a:r>
              <a:rPr lang="de-CH" dirty="0"/>
              <a:t>()</a:t>
            </a:r>
          </a:p>
          <a:p>
            <a:r>
              <a:rPr lang="de-CH" dirty="0"/>
              <a:t>	6. </a:t>
            </a:r>
            <a:r>
              <a:rPr lang="de-CH" dirty="0" err="1"/>
              <a:t>WifiManager</a:t>
            </a:r>
            <a:r>
              <a:rPr lang="de-CH" dirty="0"/>
              <a:t>()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342900" indent="-342900">
              <a:buAutoNum type="arabicPeriod"/>
            </a:pP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53D6E-AF5E-50F0-8690-22128D23A7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28" y="836712"/>
            <a:ext cx="7848872" cy="929048"/>
          </a:xfrm>
        </p:spPr>
        <p:txBody>
          <a:bodyPr/>
          <a:lstStyle/>
          <a:p>
            <a:r>
              <a:rPr lang="de-CH" dirty="0" err="1"/>
              <a:t>WiFiManager</a:t>
            </a:r>
            <a:r>
              <a:rPr lang="de-CH" dirty="0"/>
              <a:t> Class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DE176F-5047-67C9-D6D3-3DE2C5A22C1D}"/>
              </a:ext>
            </a:extLst>
          </p:cNvPr>
          <p:cNvSpPr txBox="1"/>
          <p:nvPr/>
        </p:nvSpPr>
        <p:spPr>
          <a:xfrm>
            <a:off x="874846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6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6855794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B8F3F1F-86E0-8A4F-F22E-77FA73F9B5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1628800"/>
            <a:ext cx="7920880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Methods: </a:t>
            </a:r>
          </a:p>
          <a:p>
            <a:r>
              <a:rPr lang="de-CH" dirty="0"/>
              <a:t>	1. </a:t>
            </a:r>
            <a:r>
              <a:rPr lang="de-CH" dirty="0" err="1"/>
              <a:t>defineRoutes</a:t>
            </a:r>
            <a:r>
              <a:rPr lang="de-CH" dirty="0"/>
              <a:t>(): Method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define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endpoints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web </a:t>
            </a:r>
            <a:r>
              <a:rPr lang="de-CH" dirty="0" err="1"/>
              <a:t>server</a:t>
            </a:r>
            <a:r>
              <a:rPr lang="de-CH" dirty="0"/>
              <a:t>. </a:t>
            </a:r>
          </a:p>
          <a:p>
            <a:r>
              <a:rPr lang="de-CH" dirty="0"/>
              <a:t>		In </a:t>
            </a:r>
            <a:r>
              <a:rPr lang="de-CH" dirty="0" err="1"/>
              <a:t>case</a:t>
            </a:r>
            <a:r>
              <a:rPr lang="de-CH" dirty="0"/>
              <a:t> a non-</a:t>
            </a:r>
            <a:r>
              <a:rPr lang="de-CH" dirty="0" err="1"/>
              <a:t>defined</a:t>
            </a:r>
            <a:r>
              <a:rPr lang="de-CH" dirty="0"/>
              <a:t> route 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called</a:t>
            </a:r>
            <a:r>
              <a:rPr lang="de-CH" dirty="0"/>
              <a:t>: «404 Not </a:t>
            </a:r>
            <a:r>
              <a:rPr lang="de-CH" dirty="0" err="1"/>
              <a:t>found</a:t>
            </a:r>
            <a:r>
              <a:rPr lang="de-CH" dirty="0"/>
              <a:t>».</a:t>
            </a:r>
          </a:p>
          <a:p>
            <a:pPr marL="342900" indent="-342900">
              <a:buAutoNum type="arabicPeriod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Defined</a:t>
            </a:r>
            <a:r>
              <a:rPr lang="de-CH" sz="2000" dirty="0"/>
              <a:t> </a:t>
            </a:r>
            <a:r>
              <a:rPr lang="de-CH" sz="2000" dirty="0" err="1"/>
              <a:t>routes</a:t>
            </a:r>
            <a:r>
              <a:rPr lang="de-CH" sz="2000" dirty="0"/>
              <a:t>:</a:t>
            </a:r>
          </a:p>
          <a:p>
            <a:r>
              <a:rPr lang="de-CH" sz="1500" dirty="0"/>
              <a:t>	1. /</a:t>
            </a:r>
            <a:r>
              <a:rPr lang="de-CH" sz="1500" dirty="0" err="1"/>
              <a:t>history</a:t>
            </a:r>
            <a:r>
              <a:rPr lang="de-CH" sz="1500" dirty="0"/>
              <a:t>: Displays </a:t>
            </a:r>
            <a:r>
              <a:rPr lang="de-CH" sz="1500" dirty="0" err="1"/>
              <a:t>history</a:t>
            </a:r>
            <a:r>
              <a:rPr lang="de-CH" sz="1500" dirty="0"/>
              <a:t> of </a:t>
            </a:r>
            <a:r>
              <a:rPr lang="de-CH" sz="1500" dirty="0" err="1"/>
              <a:t>recorded</a:t>
            </a:r>
            <a:r>
              <a:rPr lang="de-CH" sz="1500" dirty="0"/>
              <a:t> </a:t>
            </a:r>
            <a:r>
              <a:rPr lang="de-CH" sz="1500" dirty="0" err="1"/>
              <a:t>data</a:t>
            </a:r>
            <a:endParaRPr lang="de-CH" sz="1500" dirty="0"/>
          </a:p>
          <a:p>
            <a:r>
              <a:rPr lang="de-CH" sz="1500" dirty="0"/>
              <a:t>	2. /</a:t>
            </a:r>
            <a:r>
              <a:rPr lang="de-CH" sz="1500" dirty="0" err="1"/>
              <a:t>deleteRegister</a:t>
            </a:r>
            <a:r>
              <a:rPr lang="de-CH" sz="1500" dirty="0"/>
              <a:t>: </a:t>
            </a:r>
            <a:r>
              <a:rPr lang="de-CH" sz="1500" dirty="0" err="1"/>
              <a:t>Allows</a:t>
            </a:r>
            <a:r>
              <a:rPr lang="de-CH" sz="1500" dirty="0"/>
              <a:t> </a:t>
            </a:r>
            <a:r>
              <a:rPr lang="de-CH" sz="1500" dirty="0" err="1"/>
              <a:t>deletion</a:t>
            </a:r>
            <a:r>
              <a:rPr lang="de-CH" sz="1500" dirty="0"/>
              <a:t> of a </a:t>
            </a:r>
            <a:r>
              <a:rPr lang="de-CH" sz="1500" dirty="0" err="1"/>
              <a:t>specific</a:t>
            </a:r>
            <a:r>
              <a:rPr lang="de-CH" sz="1500" dirty="0"/>
              <a:t> </a:t>
            </a:r>
            <a:r>
              <a:rPr lang="de-CH" sz="1500" dirty="0" err="1"/>
              <a:t>register</a:t>
            </a:r>
            <a:endParaRPr lang="de-CH" sz="1500" dirty="0"/>
          </a:p>
          <a:p>
            <a:r>
              <a:rPr lang="de-CH" sz="1500" dirty="0"/>
              <a:t>	3. /</a:t>
            </a:r>
            <a:r>
              <a:rPr lang="de-CH" sz="1500" dirty="0" err="1"/>
              <a:t>editRegister</a:t>
            </a:r>
            <a:r>
              <a:rPr lang="de-CH" sz="1500" dirty="0"/>
              <a:t>: </a:t>
            </a:r>
            <a:r>
              <a:rPr lang="de-CH" sz="1500" dirty="0" err="1"/>
              <a:t>Allows</a:t>
            </a:r>
            <a:r>
              <a:rPr lang="de-CH" sz="1500" dirty="0"/>
              <a:t> </a:t>
            </a:r>
            <a:r>
              <a:rPr lang="de-CH" sz="1500" dirty="0" err="1"/>
              <a:t>editing</a:t>
            </a:r>
            <a:r>
              <a:rPr lang="de-CH" sz="1500" dirty="0"/>
              <a:t> a </a:t>
            </a:r>
            <a:r>
              <a:rPr lang="de-CH" sz="1500" dirty="0" err="1"/>
              <a:t>specific</a:t>
            </a:r>
            <a:r>
              <a:rPr lang="de-CH" sz="1500" dirty="0"/>
              <a:t> </a:t>
            </a:r>
            <a:r>
              <a:rPr lang="de-CH" sz="1500" dirty="0" err="1"/>
              <a:t>register</a:t>
            </a:r>
            <a:endParaRPr lang="de-CH" sz="1500" dirty="0"/>
          </a:p>
          <a:p>
            <a:r>
              <a:rPr lang="de-CH" sz="1500" dirty="0"/>
              <a:t>	4. /</a:t>
            </a:r>
            <a:r>
              <a:rPr lang="de-CH" sz="1500" dirty="0" err="1"/>
              <a:t>currentRegister</a:t>
            </a:r>
            <a:r>
              <a:rPr lang="de-CH" sz="1500" dirty="0"/>
              <a:t>: Displays </a:t>
            </a:r>
            <a:r>
              <a:rPr lang="de-CH" sz="1500" dirty="0" err="1"/>
              <a:t>current</a:t>
            </a:r>
            <a:r>
              <a:rPr lang="de-CH" sz="1500" dirty="0"/>
              <a:t> </a:t>
            </a:r>
            <a:r>
              <a:rPr lang="de-CH" sz="1500" dirty="0" err="1"/>
              <a:t>register</a:t>
            </a:r>
            <a:r>
              <a:rPr lang="de-CH" sz="1500" dirty="0"/>
              <a:t> </a:t>
            </a:r>
            <a:r>
              <a:rPr lang="de-CH" sz="1500" dirty="0" err="1"/>
              <a:t>values</a:t>
            </a:r>
            <a:endParaRPr lang="de-CH" sz="1500" dirty="0"/>
          </a:p>
          <a:p>
            <a:r>
              <a:rPr lang="de-CH" sz="1500" dirty="0"/>
              <a:t>	5. /</a:t>
            </a:r>
            <a:r>
              <a:rPr lang="de-CH" sz="1500" dirty="0" err="1"/>
              <a:t>modbusMaster</a:t>
            </a:r>
            <a:r>
              <a:rPr lang="de-CH" sz="1500" dirty="0"/>
              <a:t>: </a:t>
            </a:r>
            <a:r>
              <a:rPr lang="de-CH" sz="1500" dirty="0" err="1"/>
              <a:t>Manages</a:t>
            </a:r>
            <a:r>
              <a:rPr lang="de-CH" sz="1500" dirty="0"/>
              <a:t> Modbus </a:t>
            </a:r>
            <a:r>
              <a:rPr lang="de-CH" sz="1500" dirty="0" err="1"/>
              <a:t>master</a:t>
            </a:r>
            <a:r>
              <a:rPr lang="de-CH" sz="1500" dirty="0"/>
              <a:t> </a:t>
            </a:r>
            <a:r>
              <a:rPr lang="de-CH" sz="1500" dirty="0" err="1"/>
              <a:t>operations</a:t>
            </a:r>
            <a:endParaRPr lang="de-CH" sz="1500" dirty="0"/>
          </a:p>
          <a:p>
            <a:r>
              <a:rPr lang="de-CH" sz="1500" dirty="0"/>
              <a:t>	6. /</a:t>
            </a:r>
            <a:r>
              <a:rPr lang="de-CH" sz="1500" dirty="0" err="1"/>
              <a:t>storevalue</a:t>
            </a:r>
            <a:r>
              <a:rPr lang="de-CH" sz="1500" dirty="0"/>
              <a:t>: Stores a </a:t>
            </a:r>
            <a:r>
              <a:rPr lang="de-CH" sz="1500" dirty="0" err="1"/>
              <a:t>specific</a:t>
            </a:r>
            <a:r>
              <a:rPr lang="de-CH" sz="1500" dirty="0"/>
              <a:t> </a:t>
            </a:r>
            <a:r>
              <a:rPr lang="de-CH" sz="1500" dirty="0" err="1"/>
              <a:t>value</a:t>
            </a:r>
            <a:endParaRPr lang="de-CH" sz="1500" dirty="0"/>
          </a:p>
          <a:p>
            <a:r>
              <a:rPr lang="de-CH" sz="1500" dirty="0"/>
              <a:t>	7. /getRegisterValues: </a:t>
            </a:r>
            <a:r>
              <a:rPr lang="de-CH" sz="1500" dirty="0" err="1"/>
              <a:t>Retrieves</a:t>
            </a:r>
            <a:r>
              <a:rPr lang="de-CH" sz="1500" dirty="0"/>
              <a:t> </a:t>
            </a:r>
            <a:r>
              <a:rPr lang="de-CH" sz="1500" dirty="0" err="1"/>
              <a:t>values</a:t>
            </a:r>
            <a:r>
              <a:rPr lang="de-CH" sz="1500" dirty="0"/>
              <a:t> of </a:t>
            </a:r>
            <a:r>
              <a:rPr lang="de-CH" sz="1500" dirty="0" err="1"/>
              <a:t>specified</a:t>
            </a:r>
            <a:r>
              <a:rPr lang="de-CH" sz="1500" dirty="0"/>
              <a:t> </a:t>
            </a:r>
            <a:r>
              <a:rPr lang="de-CH" sz="1500" dirty="0" err="1"/>
              <a:t>registers</a:t>
            </a:r>
            <a:endParaRPr lang="de-CH" sz="1500" dirty="0"/>
          </a:p>
          <a:p>
            <a:r>
              <a:rPr lang="de-CH" sz="1500" dirty="0"/>
              <a:t>	8. /</a:t>
            </a:r>
            <a:r>
              <a:rPr lang="de-CH" sz="1500" dirty="0" err="1"/>
              <a:t>graph</a:t>
            </a:r>
            <a:r>
              <a:rPr lang="de-CH" sz="1500" dirty="0"/>
              <a:t>: Displays </a:t>
            </a:r>
            <a:r>
              <a:rPr lang="de-CH" sz="1500" dirty="0" err="1"/>
              <a:t>graphical</a:t>
            </a:r>
            <a:r>
              <a:rPr lang="de-CH" sz="1500" dirty="0"/>
              <a:t> </a:t>
            </a:r>
            <a:r>
              <a:rPr lang="de-CH" sz="1500" dirty="0" err="1"/>
              <a:t>representation</a:t>
            </a:r>
            <a:r>
              <a:rPr lang="de-CH" sz="1500" dirty="0"/>
              <a:t> of </a:t>
            </a:r>
            <a:r>
              <a:rPr lang="de-CH" sz="1500" dirty="0" err="1"/>
              <a:t>retrieved</a:t>
            </a:r>
            <a:r>
              <a:rPr lang="de-CH" sz="1500" dirty="0"/>
              <a:t> </a:t>
            </a:r>
            <a:r>
              <a:rPr lang="de-CH" sz="1500" dirty="0" err="1"/>
              <a:t>data</a:t>
            </a:r>
            <a:endParaRPr lang="de-CH" sz="1500" dirty="0"/>
          </a:p>
          <a:p>
            <a:r>
              <a:rPr lang="de-CH" sz="1500" dirty="0"/>
              <a:t>	9. /</a:t>
            </a:r>
            <a:r>
              <a:rPr lang="de-CH" sz="1500" dirty="0" err="1"/>
              <a:t>config</a:t>
            </a:r>
            <a:r>
              <a:rPr lang="de-CH" sz="1500" dirty="0"/>
              <a:t>: </a:t>
            </a:r>
            <a:r>
              <a:rPr lang="de-CH" sz="1500" dirty="0" err="1"/>
              <a:t>leads</a:t>
            </a:r>
            <a:r>
              <a:rPr lang="de-CH" sz="1500" dirty="0"/>
              <a:t> </a:t>
            </a:r>
            <a:r>
              <a:rPr lang="de-CH" sz="1500" dirty="0" err="1"/>
              <a:t>you</a:t>
            </a:r>
            <a:r>
              <a:rPr lang="de-CH" sz="1500" dirty="0"/>
              <a:t> </a:t>
            </a:r>
            <a:r>
              <a:rPr lang="de-CH" sz="1500" dirty="0" err="1"/>
              <a:t>to</a:t>
            </a:r>
            <a:r>
              <a:rPr lang="de-CH" sz="1500" dirty="0"/>
              <a:t> </a:t>
            </a:r>
            <a:r>
              <a:rPr lang="de-CH" sz="1500" dirty="0" err="1"/>
              <a:t>the</a:t>
            </a:r>
            <a:r>
              <a:rPr lang="de-CH" sz="1500" dirty="0"/>
              <a:t> </a:t>
            </a:r>
            <a:r>
              <a:rPr lang="de-CH" sz="1500" dirty="0" err="1"/>
              <a:t>config</a:t>
            </a:r>
            <a:r>
              <a:rPr lang="de-CH" sz="1500" dirty="0"/>
              <a:t> </a:t>
            </a:r>
            <a:r>
              <a:rPr lang="de-CH" sz="1500" dirty="0" err="1"/>
              <a:t>page</a:t>
            </a:r>
            <a:r>
              <a:rPr lang="de-CH" sz="1500" dirty="0"/>
              <a:t> </a:t>
            </a:r>
            <a:r>
              <a:rPr lang="de-CH" sz="1500" dirty="0" err="1"/>
              <a:t>where</a:t>
            </a:r>
            <a:r>
              <a:rPr lang="de-CH" sz="1500" dirty="0"/>
              <a:t> </a:t>
            </a:r>
            <a:r>
              <a:rPr lang="de-CH" sz="1500" dirty="0" err="1"/>
              <a:t>you</a:t>
            </a:r>
            <a:r>
              <a:rPr lang="de-CH" sz="1500" dirty="0"/>
              <a:t> </a:t>
            </a:r>
            <a:r>
              <a:rPr lang="de-CH" sz="1500" dirty="0" err="1"/>
              <a:t>can</a:t>
            </a:r>
            <a:r>
              <a:rPr lang="de-CH" sz="1500" dirty="0"/>
              <a:t> switch </a:t>
            </a:r>
            <a:r>
              <a:rPr lang="de-CH" sz="1500" dirty="0" err="1"/>
              <a:t>the</a:t>
            </a:r>
            <a:r>
              <a:rPr lang="de-CH" sz="1500" dirty="0"/>
              <a:t> </a:t>
            </a:r>
            <a:r>
              <a:rPr lang="de-CH" sz="1500" dirty="0" err="1"/>
              <a:t>wifi</a:t>
            </a:r>
            <a:r>
              <a:rPr lang="de-CH" sz="1500" dirty="0"/>
              <a:t> network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4B0872-C341-9E38-1616-342463B94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28" y="836712"/>
            <a:ext cx="7848872" cy="929048"/>
          </a:xfrm>
        </p:spPr>
        <p:txBody>
          <a:bodyPr/>
          <a:lstStyle/>
          <a:p>
            <a:r>
              <a:rPr lang="de-CH" dirty="0" err="1"/>
              <a:t>Routes</a:t>
            </a:r>
            <a:r>
              <a:rPr lang="de-CH" dirty="0"/>
              <a:t> Class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5B8275-96F8-5D5A-2944-A16DAA56ED1C}"/>
              </a:ext>
            </a:extLst>
          </p:cNvPr>
          <p:cNvSpPr txBox="1"/>
          <p:nvPr/>
        </p:nvSpPr>
        <p:spPr>
          <a:xfrm>
            <a:off x="874846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7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1292541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B184FA-71A6-B723-C26B-EFD2119A04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520" y="476672"/>
            <a:ext cx="7848872" cy="929048"/>
          </a:xfrm>
        </p:spPr>
        <p:txBody>
          <a:bodyPr/>
          <a:lstStyle/>
          <a:p>
            <a:r>
              <a:rPr lang="de-CH" dirty="0"/>
              <a:t>Small Demo</a:t>
            </a:r>
          </a:p>
        </p:txBody>
      </p:sp>
      <p:pic>
        <p:nvPicPr>
          <p:cNvPr id="4" name="2024-06-04 13.51.37">
            <a:hlinkClick r:id="" action="ppaction://media"/>
            <a:extLst>
              <a:ext uri="{FF2B5EF4-FFF2-40B4-BE49-F238E27FC236}">
                <a16:creationId xmlns:a16="http://schemas.microsoft.com/office/drawing/2014/main" id="{BEE50594-ECD1-F274-13FC-73A955326F9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21123" y="1268760"/>
            <a:ext cx="5501754" cy="5294626"/>
          </a:xfrm>
          <a:prstGeom prst="rect">
            <a:avLst/>
          </a:prstGeom>
        </p:spPr>
      </p:pic>
      <p:sp>
        <p:nvSpPr>
          <p:cNvPr id="5" name="CasellaDiTesto 3">
            <a:extLst>
              <a:ext uri="{FF2B5EF4-FFF2-40B4-BE49-F238E27FC236}">
                <a16:creationId xmlns:a16="http://schemas.microsoft.com/office/drawing/2014/main" id="{F8452C52-6161-8653-9825-DE2EFF0C963B}"/>
              </a:ext>
            </a:extLst>
          </p:cNvPr>
          <p:cNvSpPr txBox="1"/>
          <p:nvPr/>
        </p:nvSpPr>
        <p:spPr>
          <a:xfrm>
            <a:off x="874846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8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133824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9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943B4D0C91CA54E9BBFAD215D4A4FF7" ma:contentTypeVersion="2" ma:contentTypeDescription="Creare un nuovo documento." ma:contentTypeScope="" ma:versionID="cf219a20ff677bb841019a3a8c689c5c">
  <xsd:schema xmlns:xsd="http://www.w3.org/2001/XMLSchema" xmlns:xs="http://www.w3.org/2001/XMLSchema" xmlns:p="http://schemas.microsoft.com/office/2006/metadata/properties" xmlns:ns2="0c05fedb-ed2a-4eb3-93de-5f5a6c97bfe0" targetNamespace="http://schemas.microsoft.com/office/2006/metadata/properties" ma:root="true" ma:fieldsID="cdeb401d42d9ed0aa0b6b19683ac6c66" ns2:_="">
    <xsd:import namespace="0c05fedb-ed2a-4eb3-93de-5f5a6c97bf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05fedb-ed2a-4eb3-93de-5f5a6c97bf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6730D5-A6C1-4FFF-ABCD-1CBC7F6F0F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05fedb-ed2a-4eb3-93de-5f5a6c97bf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5FC215-297A-43AC-8590-EBA9493FEE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24FFE3-8B31-4861-819D-E3568B61467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0</TotalTime>
  <Words>499</Words>
  <Application>Microsoft Macintosh PowerPoint</Application>
  <PresentationFormat>Bildschirmpräsentation (4:3)</PresentationFormat>
  <Paragraphs>97</Paragraphs>
  <Slides>10</Slides>
  <Notes>8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Quicksand</vt:lpstr>
      <vt:lpstr>Times New Roman</vt:lpstr>
      <vt:lpstr>ui-sans-serif</vt:lpstr>
      <vt:lpstr>PPT_StudentKit_DTI</vt:lpstr>
      <vt:lpstr>Industrial IoT Applications Using ESP32 and Modbus Protocol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Camerota Francesco</dc:creator>
  <cp:lastModifiedBy>Enrico Sansonetti</cp:lastModifiedBy>
  <cp:revision>568</cp:revision>
  <cp:lastPrinted>2012-05-23T12:47:14Z</cp:lastPrinted>
  <dcterms:created xsi:type="dcterms:W3CDTF">2012-06-06T06:29:02Z</dcterms:created>
  <dcterms:modified xsi:type="dcterms:W3CDTF">2024-06-04T12:08:01Z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0x010100E943B4D0C91CA54E9BBFAD215D4A4FF7</vt:lpwstr>
  </property>
</Properties>
</file>