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4"/>
  </p:sldMasterIdLst>
  <p:notesMasterIdLst>
    <p:notesMasterId r:id="rId17"/>
  </p:notesMasterIdLst>
  <p:sldIdLst>
    <p:sldId id="264" r:id="rId5"/>
    <p:sldId id="263" r:id="rId6"/>
    <p:sldId id="276" r:id="rId7"/>
    <p:sldId id="266" r:id="rId8"/>
    <p:sldId id="267" r:id="rId9"/>
    <p:sldId id="269" r:id="rId10"/>
    <p:sldId id="273" r:id="rId11"/>
    <p:sldId id="270" r:id="rId12"/>
    <p:sldId id="271" r:id="rId13"/>
    <p:sldId id="272" r:id="rId14"/>
    <p:sldId id="275" r:id="rId15"/>
    <p:sldId id="27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  <a:srgbClr val="D8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6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5238-0A03-E84B-AA35-26F707D5AF5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A1E7-65F0-F048-B24E-907ED7CA36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98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95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0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48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52000"/>
            <a:ext cx="11696700" cy="5359400"/>
          </a:xfrm>
          <a:prstGeom prst="rect">
            <a:avLst/>
          </a:prstGeom>
        </p:spPr>
      </p:pic>
      <p:sp>
        <p:nvSpPr>
          <p:cNvPr id="11" name="Rettangolo 10"/>
          <p:cNvSpPr/>
          <p:nvPr userDrawn="1"/>
        </p:nvSpPr>
        <p:spPr>
          <a:xfrm>
            <a:off x="252000" y="5531015"/>
            <a:ext cx="11696700" cy="720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9"/>
          <a:stretch>
            <a:fillRect/>
          </a:stretch>
        </p:blipFill>
        <p:spPr bwMode="auto">
          <a:xfrm>
            <a:off x="9813426" y="5945259"/>
            <a:ext cx="1968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65797" y="252000"/>
            <a:ext cx="2460405" cy="2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0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98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88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0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44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8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Rettangolo 4"/>
          <p:cNvSpPr/>
          <p:nvPr userDrawn="1"/>
        </p:nvSpPr>
        <p:spPr>
          <a:xfrm>
            <a:off x="0" y="989575"/>
            <a:ext cx="2520000" cy="720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3707" y="-1"/>
            <a:ext cx="1577776" cy="1511483"/>
          </a:xfrm>
          <a:prstGeom prst="rect">
            <a:avLst/>
          </a:prstGeom>
        </p:spPr>
      </p:pic>
      <p:pic>
        <p:nvPicPr>
          <p:cNvPr id="7" name="Immagin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9"/>
          <a:stretch>
            <a:fillRect/>
          </a:stretch>
        </p:blipFill>
        <p:spPr bwMode="auto">
          <a:xfrm>
            <a:off x="11119950" y="6570650"/>
            <a:ext cx="828750" cy="21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/>
          <p:cNvSpPr txBox="1"/>
          <p:nvPr userDrawn="1"/>
        </p:nvSpPr>
        <p:spPr>
          <a:xfrm>
            <a:off x="10317398" y="6649382"/>
            <a:ext cx="3387725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ouschka Head Medium" charset="0"/>
                <a:ea typeface="Houschka Head Medium" charset="0"/>
                <a:cs typeface="Houschka Head Medium" charset="0"/>
              </a:rPr>
              <a:t>Slide</a:t>
            </a:r>
          </a:p>
        </p:txBody>
      </p:sp>
      <p:sp>
        <p:nvSpPr>
          <p:cNvPr id="9" name="Slide Number Placeholder 9"/>
          <p:cNvSpPr txBox="1">
            <a:spLocks/>
          </p:cNvSpPr>
          <p:nvPr userDrawn="1"/>
        </p:nvSpPr>
        <p:spPr>
          <a:xfrm>
            <a:off x="10193196" y="6401545"/>
            <a:ext cx="723900" cy="365125"/>
          </a:xfrm>
          <a:prstGeom prst="rect">
            <a:avLst/>
          </a:prstGeom>
        </p:spPr>
        <p:txBody>
          <a:bodyPr lIns="0" bIns="0"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r"/>
            <a:fld id="{5237DAEC-D847-EB4A-A747-9EB8DF6E06D8}" type="slidenum">
              <a:rPr lang="en-US" altLang="it-IT" sz="800">
                <a:solidFill>
                  <a:schemeClr val="tx1">
                    <a:lumMod val="50000"/>
                    <a:lumOff val="50000"/>
                  </a:schemeClr>
                </a:solidFill>
                <a:latin typeface="Houschka Head Medium" charset="0"/>
                <a:ea typeface="Houschka Head Medium" charset="0"/>
                <a:cs typeface="Houschka Head Medium" charset="0"/>
              </a:rPr>
              <a:pPr algn="r"/>
              <a:t>‹N›</a:t>
            </a:fld>
            <a:endParaRPr lang="en-US" altLang="it-IT" sz="800" dirty="0">
              <a:solidFill>
                <a:schemeClr val="tx1">
                  <a:lumMod val="50000"/>
                  <a:lumOff val="50000"/>
                </a:schemeClr>
              </a:solidFill>
              <a:latin typeface="Houschka Head Medium" charset="0"/>
              <a:ea typeface="Houschka Head Medium" charset="0"/>
              <a:cs typeface="Houschka Head Medium" charset="0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302041" y="6651169"/>
            <a:ext cx="70560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ouschka Head Medium" charset="0"/>
                <a:ea typeface="Houschka Head Medium" charset="0"/>
                <a:cs typeface="Houschka Head Medium" charset="0"/>
              </a:rPr>
              <a:t>©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ouschka Head Medium" charset="0"/>
                <a:ea typeface="Houschka Head Medium" charset="0"/>
                <a:cs typeface="Houschka Head Medium" charset="0"/>
              </a:rPr>
              <a:t>Adecco</a:t>
            </a:r>
          </a:p>
        </p:txBody>
      </p:sp>
    </p:spTree>
    <p:extLst>
      <p:ext uri="{BB962C8B-B14F-4D97-AF65-F5344CB8AC3E}">
        <p14:creationId xmlns:p14="http://schemas.microsoft.com/office/powerpoint/2010/main" val="89155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5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8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D290-2AA3-1B4D-8C9B-D5BAEECFDD76}" type="datetimeFigureOut">
              <a:rPr lang="it-IT" smtClean="0"/>
              <a:t>28/05/2019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77E9-4ADE-5E4B-A389-93FD90418D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8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visual_ragazz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9" y="240955"/>
            <a:ext cx="11702682" cy="5377382"/>
          </a:xfrm>
          <a:prstGeom prst="rect">
            <a:avLst/>
          </a:prstGeom>
        </p:spPr>
      </p:pic>
      <p:sp>
        <p:nvSpPr>
          <p:cNvPr id="10" name="Title Placeholder 1"/>
          <p:cNvSpPr txBox="1">
            <a:spLocks/>
          </p:cNvSpPr>
          <p:nvPr/>
        </p:nvSpPr>
        <p:spPr bwMode="auto">
          <a:xfrm>
            <a:off x="244659" y="6433740"/>
            <a:ext cx="10087160" cy="34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it-IT" sz="2800" b="1" dirty="0" smtClean="0">
                <a:latin typeface="Houschka Head DemiBold" charset="0"/>
                <a:ea typeface="Houschka Head DemiBold" charset="0"/>
                <a:cs typeface="Houschka Head DemiBold" charset="0"/>
              </a:rPr>
              <a:t>Progetto: </a:t>
            </a:r>
            <a:r>
              <a:rPr lang="it-IT" alt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BOOK&amp;TAKE</a:t>
            </a:r>
            <a:endParaRPr lang="en-US" altLang="it-IT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ouschka Head DemiBold" charset="0"/>
              <a:cs typeface="Houschka Head DemiBold" charset="0"/>
            </a:endParaRPr>
          </a:p>
          <a:p>
            <a:r>
              <a:rPr lang="en-US" altLang="it-IT" sz="2800" b="1" dirty="0">
                <a:latin typeface="Houschka Head DemiBold" charset="0"/>
                <a:ea typeface="Houschka Head DemiBold" charset="0"/>
                <a:cs typeface="Houschka Head DemiBold" charset="0"/>
              </a:rPr>
              <a:t>Presented by </a:t>
            </a:r>
            <a:r>
              <a:rPr lang="it-I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Alessio Tommasi, </a:t>
            </a:r>
            <a:r>
              <a:rPr lang="it-IT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Jhefferson</a:t>
            </a:r>
            <a:r>
              <a:rPr lang="it-I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Castro e Augustina Bulicanu</a:t>
            </a:r>
            <a:br>
              <a:rPr lang="it-I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2800" dirty="0"/>
              <a:t/>
            </a:r>
            <a:br>
              <a:rPr lang="it-IT" sz="2800" dirty="0"/>
            </a:br>
            <a:endParaRPr lang="en-US" altLang="it-IT" sz="2800" b="1" dirty="0">
              <a:latin typeface="Houschka Head DemiBold" charset="0"/>
              <a:ea typeface="Houschka Head DemiBold" charset="0"/>
              <a:cs typeface="Houschka Head DemiBold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300588" y="38697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8" y="240955"/>
            <a:ext cx="2527300" cy="24384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018" y="5960027"/>
            <a:ext cx="1927149" cy="4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1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622ABD3F-308D-4AE5-8F60-FE864EE5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240335"/>
            <a:ext cx="3663042" cy="6411686"/>
          </a:xfrm>
          <a:prstGeom prst="rect">
            <a:avLst/>
          </a:prstGeo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DC7057FF-2872-49E6-974E-AB4351C2A7E5}"/>
              </a:ext>
            </a:extLst>
          </p:cNvPr>
          <p:cNvSpPr txBox="1">
            <a:spLocks/>
          </p:cNvSpPr>
          <p:nvPr/>
        </p:nvSpPr>
        <p:spPr>
          <a:xfrm>
            <a:off x="1645920" y="1240971"/>
            <a:ext cx="3383280" cy="5068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Interfaccia </a:t>
            </a:r>
            <a:r>
              <a:rPr lang="en-US" sz="3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addetta alle vendite, vengono mostrati i prodotti ordinati per ogni classe e il costo totale.</a:t>
            </a:r>
            <a:endParaRPr lang="en-US" sz="3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F8F6A7B-CA2A-4372-BBA6-B1A2AF3FA38C}"/>
              </a:ext>
            </a:extLst>
          </p:cNvPr>
          <p:cNvSpPr/>
          <p:nvPr/>
        </p:nvSpPr>
        <p:spPr>
          <a:xfrm flipV="1">
            <a:off x="5773783" y="4441370"/>
            <a:ext cx="2351313" cy="757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741A15E1-E997-4861-8C52-36886DCAAAB5}"/>
              </a:ext>
            </a:extLst>
          </p:cNvPr>
          <p:cNvSpPr/>
          <p:nvPr/>
        </p:nvSpPr>
        <p:spPr>
          <a:xfrm rot="18447182">
            <a:off x="5718727" y="5471238"/>
            <a:ext cx="775701" cy="1820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372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19349" y="1854925"/>
            <a:ext cx="36706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E’ stata realizzata la versione online dell’</a:t>
            </a:r>
            <a:r>
              <a:rPr lang="it-IT" sz="2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</a:t>
            </a:r>
            <a:r>
              <a:rPr lang="it-IT" sz="2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che contiene le stesse funzionalità presenti nell’applicazione. Nel sito è inserito il link per il download dell’applicazione.</a:t>
            </a:r>
            <a:endParaRPr lang="it-IT" sz="29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1" y="1841864"/>
            <a:ext cx="4167051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1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1526" y="1149530"/>
            <a:ext cx="385354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L’applicazione è stata sviluppata per il nostro specifico contesto, ma con opportune modifiche può essere </a:t>
            </a:r>
            <a:r>
              <a:rPr lang="it-IT" sz="23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adattata </a:t>
            </a:r>
            <a:r>
              <a:rPr lang="it-IT" sz="23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</a:t>
            </a:r>
            <a:r>
              <a:rPr lang="it-IT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diverse realtà di interesse in cui vi è uno scambio di prodotti tra cliente e addetto alle vendite.</a:t>
            </a:r>
          </a:p>
          <a:p>
            <a:r>
              <a:rPr lang="it-IT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particolare è stato pensato l’utilizzo in campo aziendale: l’azienda può direttamente dal dispositivo mobile ordinare i componenti necessari al fornitore.</a:t>
            </a:r>
            <a:endParaRPr lang="it-IT" sz="2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"/>
          <a:stretch/>
        </p:blipFill>
        <p:spPr>
          <a:xfrm>
            <a:off x="5496571" y="1449975"/>
            <a:ext cx="4288932" cy="1946367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27" y="3396342"/>
            <a:ext cx="2095500" cy="2095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27" y="3396342"/>
            <a:ext cx="2302329" cy="23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 txBox="1">
            <a:spLocks/>
          </p:cNvSpPr>
          <p:nvPr/>
        </p:nvSpPr>
        <p:spPr bwMode="auto">
          <a:xfrm>
            <a:off x="290513" y="-139700"/>
            <a:ext cx="10972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it-IT" dirty="0">
              <a:latin typeface="Houschka Head Medium" charset="0"/>
              <a:ea typeface="Houschka Head Medium" charset="0"/>
              <a:cs typeface="Houschka Head Medium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91570B8-8129-4E10-A0D0-562052AA45E9}"/>
              </a:ext>
            </a:extLst>
          </p:cNvPr>
          <p:cNvSpPr txBox="1">
            <a:spLocks/>
          </p:cNvSpPr>
          <p:nvPr/>
        </p:nvSpPr>
        <p:spPr>
          <a:xfrm>
            <a:off x="3328851" y="202520"/>
            <a:ext cx="9109165" cy="13595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dirty="0" smtClean="0"/>
              <a:t> </a:t>
            </a:r>
            <a:r>
              <a:rPr lang="it-IT" sz="1300" dirty="0"/>
              <a:t/>
            </a:r>
            <a:br>
              <a:rPr lang="it-IT" sz="1300" dirty="0"/>
            </a:br>
            <a:endParaRPr lang="it-IT" sz="1300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89BAD408-70F6-4EF4-AC0F-42CB0BFBAC3E}"/>
              </a:ext>
            </a:extLst>
          </p:cNvPr>
          <p:cNvSpPr txBox="1">
            <a:spLocks/>
          </p:cNvSpPr>
          <p:nvPr/>
        </p:nvSpPr>
        <p:spPr>
          <a:xfrm>
            <a:off x="834187" y="1130300"/>
            <a:ext cx="9885452" cy="487602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i="1" dirty="0">
                <a:latin typeface="+mj-lt"/>
              </a:rPr>
              <a:t>Nella nostra scuola c’è la possibilità, di comprare da una persona esterna la </a:t>
            </a:r>
            <a:r>
              <a:rPr lang="it-IT" i="1" dirty="0" smtClean="0">
                <a:latin typeface="+mj-lt"/>
              </a:rPr>
              <a:t>merenda, entro </a:t>
            </a:r>
            <a:r>
              <a:rPr lang="it-IT" i="1" dirty="0">
                <a:latin typeface="+mj-lt"/>
              </a:rPr>
              <a:t>le ore 10:00 ogni classe deve consegnare la lista (fogli prestampati che contengono la lista dei prodotti presenti) con le prenotazioni della classe, all’intervallo ogni rappresentante ritira i prodotti della propria classe.</a:t>
            </a:r>
          </a:p>
          <a:p>
            <a:r>
              <a:rPr lang="it-IT" i="1" dirty="0">
                <a:latin typeface="+mj-lt"/>
              </a:rPr>
              <a:t>Si è </a:t>
            </a:r>
            <a:r>
              <a:rPr lang="it-IT" i="1" dirty="0" smtClean="0">
                <a:latin typeface="+mj-lt"/>
              </a:rPr>
              <a:t>pensato </a:t>
            </a:r>
            <a:r>
              <a:rPr lang="it-IT" i="1" dirty="0">
                <a:latin typeface="+mj-lt"/>
              </a:rPr>
              <a:t>di sviluppare un’applicazione che permettesse di svolgere questo compito direttamente da un dispositivo mobile. </a:t>
            </a:r>
            <a:r>
              <a:rPr lang="it-IT" i="1" dirty="0" smtClean="0">
                <a:latin typeface="+mj-lt"/>
              </a:rPr>
              <a:t>L’idea è quella di </a:t>
            </a:r>
            <a:r>
              <a:rPr lang="it-IT" i="1" dirty="0">
                <a:latin typeface="+mj-lt"/>
              </a:rPr>
              <a:t>agevolare sia gli studenti che </a:t>
            </a:r>
            <a:r>
              <a:rPr lang="it-IT" i="1" dirty="0" smtClean="0">
                <a:latin typeface="+mj-lt"/>
              </a:rPr>
              <a:t>l’addetta alle vendite, rendendo </a:t>
            </a:r>
            <a:r>
              <a:rPr lang="it-IT" i="1" dirty="0">
                <a:latin typeface="+mj-lt"/>
              </a:rPr>
              <a:t>più efficiente il processo di </a:t>
            </a:r>
            <a:r>
              <a:rPr lang="it-IT" i="1" dirty="0" smtClean="0">
                <a:latin typeface="+mj-lt"/>
              </a:rPr>
              <a:t>prenotazione e allo stesso tempo evitare </a:t>
            </a:r>
            <a:r>
              <a:rPr lang="it-IT" i="1" dirty="0">
                <a:latin typeface="+mj-lt"/>
              </a:rPr>
              <a:t>lo spreco di carta. </a:t>
            </a:r>
          </a:p>
          <a:p>
            <a:r>
              <a:rPr lang="it-IT" i="1" dirty="0">
                <a:latin typeface="+mj-lt"/>
              </a:rPr>
              <a:t>L’applicazione contiene due interfacce differenti: un’interfaccia per gli studenti e una per </a:t>
            </a:r>
            <a:r>
              <a:rPr lang="it-IT" i="1" dirty="0" smtClean="0">
                <a:latin typeface="+mj-lt"/>
              </a:rPr>
              <a:t>l’addetta alle vendite. </a:t>
            </a:r>
            <a:endParaRPr lang="it-IT" i="1" dirty="0">
              <a:latin typeface="+mj-lt"/>
            </a:endParaRPr>
          </a:p>
          <a:p>
            <a:r>
              <a:rPr lang="it-IT" i="1" dirty="0">
                <a:latin typeface="+mj-lt"/>
              </a:rPr>
              <a:t>L’ utilizzo dell’applicazione è stato pensato come segue: saranno solo i rappresentanti di classe ad installare l’applicazione e avranno loro la responsabilità delle prenotazioni. </a:t>
            </a:r>
          </a:p>
          <a:p>
            <a:r>
              <a:rPr lang="it-IT" i="1" dirty="0" smtClean="0">
                <a:latin typeface="+mj-lt"/>
              </a:rPr>
              <a:t>All’ addetta alle vendite, </a:t>
            </a:r>
            <a:r>
              <a:rPr lang="it-IT" i="1" dirty="0">
                <a:latin typeface="+mj-lt"/>
              </a:rPr>
              <a:t>che avrà anche lei installato l’applicazione, arriveranno le prenotazioni da parte di ogni classe. </a:t>
            </a:r>
          </a:p>
          <a:p>
            <a:endParaRPr lang="it-IT" dirty="0">
              <a:latin typeface="+mj-lt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186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70" y="519488"/>
            <a:ext cx="3269516" cy="590743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15292" y="1214846"/>
            <a:ext cx="312202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Interfaccia per la registrazione di un nuovo utente.</a:t>
            </a:r>
          </a:p>
          <a:p>
            <a:r>
              <a:rPr lang="it-IT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it-IT" sz="2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tutte </a:t>
            </a:r>
            <a:r>
              <a:rPr lang="it-IT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 classi viene fornito un codice che al primo utilizzo viene usato sia come utente che come password, al primo utilizzo il programma obbliga l’utente a cambiare la </a:t>
            </a:r>
            <a:r>
              <a:rPr lang="it-IT" sz="2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password.</a:t>
            </a:r>
            <a:endParaRPr lang="it-IT" sz="2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it-IT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182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2">
            <a:extLst>
              <a:ext uri="{FF2B5EF4-FFF2-40B4-BE49-F238E27FC236}">
                <a16:creationId xmlns:a16="http://schemas.microsoft.com/office/drawing/2014/main" id="{6D9410F2-126B-4743-85F7-64B6DC581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3" y="673494"/>
            <a:ext cx="3278776" cy="5756304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84B05130-A67C-4569-BBEC-58B141E60139}"/>
              </a:ext>
            </a:extLst>
          </p:cNvPr>
          <p:cNvSpPr txBox="1">
            <a:spLocks/>
          </p:cNvSpPr>
          <p:nvPr/>
        </p:nvSpPr>
        <p:spPr>
          <a:xfrm>
            <a:off x="1528355" y="1765308"/>
            <a:ext cx="3226526" cy="33273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Login- interfaccia per gli 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studenti.</a:t>
            </a:r>
            <a:endParaRPr lang="it-I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04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immagine 4">
            <a:extLst>
              <a:ext uri="{FF2B5EF4-FFF2-40B4-BE49-F238E27FC236}">
                <a16:creationId xmlns:a16="http://schemas.microsoft.com/office/drawing/2014/main" id="{49761209-475D-4D8E-B41A-0D059A1A0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t="662" r="212" b="9883"/>
          <a:stretch/>
        </p:blipFill>
        <p:spPr>
          <a:xfrm>
            <a:off x="5656217" y="464206"/>
            <a:ext cx="3592287" cy="5714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F9BE754C-7B76-4D56-8CAE-BB04B2276DBD}"/>
              </a:ext>
            </a:extLst>
          </p:cNvPr>
          <p:cNvSpPr txBox="1">
            <a:spLocks/>
          </p:cNvSpPr>
          <p:nvPr/>
        </p:nvSpPr>
        <p:spPr>
          <a:xfrm>
            <a:off x="1789610" y="1570814"/>
            <a:ext cx="3122023" cy="31909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Messaggio di 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errore nell’area carrello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non si effettua il 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login.</a:t>
            </a:r>
            <a:endParaRPr lang="it-I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348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B91A0411-D934-4A3D-88F3-A3CA4A63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1" y="892836"/>
            <a:ext cx="3082833" cy="5667073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3F3D62A-90A7-48E4-B814-1B3ED28DC97F}"/>
              </a:ext>
            </a:extLst>
          </p:cNvPr>
          <p:cNvSpPr txBox="1">
            <a:spLocks/>
          </p:cNvSpPr>
          <p:nvPr/>
        </p:nvSpPr>
        <p:spPr>
          <a:xfrm>
            <a:off x="916729" y="2090057"/>
            <a:ext cx="2634336" cy="1335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3F4601-27A2-4A21-85AA-BFC190A01E8D}"/>
              </a:ext>
            </a:extLst>
          </p:cNvPr>
          <p:cNvSpPr txBox="1"/>
          <p:nvPr/>
        </p:nvSpPr>
        <p:spPr>
          <a:xfrm>
            <a:off x="1272611" y="1198270"/>
            <a:ext cx="3573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Schermata </a:t>
            </a:r>
            <a:r>
              <a:rPr lang="it-IT" sz="24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principale dell’applicazione, da qui si può accedere all’area di login, al carrello e in diversi modi (grazie allo swipe  o cliccando sulle immagini </a:t>
            </a:r>
            <a:r>
              <a:rPr lang="it-IT" sz="24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nei </a:t>
            </a:r>
            <a:r>
              <a:rPr lang="it-IT" sz="24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quadrati) all’ elenco delle diverse tipologie di prodotto. (come mostra l’immagine le tipologie sono 4: panino, pizza, cotoletta e piadina; ognuno di loro ha una lista di </a:t>
            </a:r>
            <a:r>
              <a:rPr lang="it-IT" sz="24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sottotipi ). </a:t>
            </a:r>
            <a:endParaRPr lang="it-IT" sz="2400" i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it-IT" sz="24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743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85" y="1618205"/>
            <a:ext cx="2160000" cy="46127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6" y="1611981"/>
            <a:ext cx="2160000" cy="461900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29" y="1591442"/>
            <a:ext cx="2160000" cy="463954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92" y="1591441"/>
            <a:ext cx="2160000" cy="463954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04639" y="1789612"/>
            <a:ext cx="2403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Elenco dei sottotipi delle quattro </a:t>
            </a:r>
            <a:r>
              <a:rPr lang="it-IT" sz="36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diverse tipologie di </a:t>
            </a:r>
            <a:r>
              <a:rPr lang="it-IT" sz="36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prodotto.</a:t>
            </a:r>
            <a:endParaRPr lang="it-IT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465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93E4825-A591-47A9-A14B-B4245B47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74" y="812276"/>
            <a:ext cx="3068935" cy="5416591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7A0C9BC7-AA2D-4123-9E9D-8527427CF90E}"/>
              </a:ext>
            </a:extLst>
          </p:cNvPr>
          <p:cNvSpPr txBox="1">
            <a:spLocks/>
          </p:cNvSpPr>
          <p:nvPr/>
        </p:nvSpPr>
        <p:spPr>
          <a:xfrm>
            <a:off x="184792" y="1504608"/>
            <a:ext cx="3044483" cy="3222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8768C8-1367-4C51-AE33-A0B66F2BD085}"/>
              </a:ext>
            </a:extLst>
          </p:cNvPr>
          <p:cNvSpPr txBox="1"/>
          <p:nvPr/>
        </p:nvSpPr>
        <p:spPr>
          <a:xfrm>
            <a:off x="1707033" y="1504608"/>
            <a:ext cx="3691470" cy="449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 </a:t>
            </a:r>
            <a:r>
              <a:rPr lang="it-IT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prodotti </a:t>
            </a:r>
            <a:r>
              <a:rPr lang="it-IT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desiderati</a:t>
            </a:r>
            <a:r>
              <a:rPr lang="it-IT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vengono aggiunti al carrello  </a:t>
            </a:r>
            <a:r>
              <a:rPr lang="it-IT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premendo sull’icona </a:t>
            </a:r>
            <a:r>
              <a:rPr lang="it-IT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(+). </a:t>
            </a:r>
            <a:endParaRPr lang="it-IT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329D0B36-E803-445C-9DD5-CB65DAF8A5E4}"/>
              </a:ext>
            </a:extLst>
          </p:cNvPr>
          <p:cNvSpPr/>
          <p:nvPr/>
        </p:nvSpPr>
        <p:spPr>
          <a:xfrm rot="19616861">
            <a:off x="7366311" y="1751828"/>
            <a:ext cx="554182" cy="1856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E0D25B9-BFC3-4E8D-B492-2A831687F465}"/>
              </a:ext>
            </a:extLst>
          </p:cNvPr>
          <p:cNvSpPr/>
          <p:nvPr/>
        </p:nvSpPr>
        <p:spPr>
          <a:xfrm>
            <a:off x="7860755" y="1293224"/>
            <a:ext cx="682354" cy="551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21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616620CB-6903-46E5-A9E9-C54FC688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6" y="384372"/>
            <a:ext cx="3374216" cy="6283461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FA5C066-758F-4DD6-8601-827ECFC8A84F}"/>
              </a:ext>
            </a:extLst>
          </p:cNvPr>
          <p:cNvSpPr txBox="1">
            <a:spLocks/>
          </p:cNvSpPr>
          <p:nvPr/>
        </p:nvSpPr>
        <p:spPr>
          <a:xfrm>
            <a:off x="1899431" y="1356010"/>
            <a:ext cx="3435533" cy="5181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Schermata di visualizzazione del carrello con la possibilità di togliere eventuali prodotti. 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F8F6A7B-CA2A-4372-BBA6-B1A2AF3FA38C}"/>
              </a:ext>
            </a:extLst>
          </p:cNvPr>
          <p:cNvSpPr/>
          <p:nvPr/>
        </p:nvSpPr>
        <p:spPr>
          <a:xfrm>
            <a:off x="9216690" y="2100739"/>
            <a:ext cx="49301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41A15E1-E997-4861-8C52-36886DCAAAB5}"/>
              </a:ext>
            </a:extLst>
          </p:cNvPr>
          <p:cNvSpPr/>
          <p:nvPr/>
        </p:nvSpPr>
        <p:spPr>
          <a:xfrm rot="19360893">
            <a:off x="8467254" y="2708964"/>
            <a:ext cx="768325" cy="1734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046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E5F7F75E9451499BACA593A61D9AFE" ma:contentTypeVersion="0" ma:contentTypeDescription="Creare un nuovo documento." ma:contentTypeScope="" ma:versionID="23fce53b578399f751c0bb759ec5d45c">
  <xsd:schema xmlns:xsd="http://www.w3.org/2001/XMLSchema" xmlns:p="http://schemas.microsoft.com/office/2006/metadata/properties" targetNamespace="http://schemas.microsoft.com/office/2006/metadata/properties" ma:root="true" ma:fieldsID="f8922b47c7324e415f6d7dbecbe7d7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 ma:readOnly="true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2CEEB8-BB4A-45BF-985A-767B816B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9A940EF-BA81-46FF-9F76-8514BEF2C46B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99098EF-7E83-43DF-BBF4-E840CDBE01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444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Houschka Head DemiBold</vt:lpstr>
      <vt:lpstr>Houschka Head Medium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Jhefferson Castro</dc:creator>
  <cp:lastModifiedBy>augustina</cp:lastModifiedBy>
  <cp:revision>23</cp:revision>
  <dcterms:created xsi:type="dcterms:W3CDTF">2019-05-08T20:10:32Z</dcterms:created>
  <dcterms:modified xsi:type="dcterms:W3CDTF">2019-05-28T18:50:14Z</dcterms:modified>
</cp:coreProperties>
</file>