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1315" r:id="rId2"/>
    <p:sldId id="1441" r:id="rId3"/>
    <p:sldId id="1399" r:id="rId4"/>
    <p:sldId id="1454" r:id="rId5"/>
    <p:sldId id="1455" r:id="rId6"/>
    <p:sldId id="1456" r:id="rId7"/>
    <p:sldId id="1457" r:id="rId8"/>
    <p:sldId id="1458" r:id="rId9"/>
    <p:sldId id="1430" r:id="rId10"/>
    <p:sldId id="1459" r:id="rId11"/>
    <p:sldId id="1460" r:id="rId12"/>
    <p:sldId id="1461" r:id="rId13"/>
    <p:sldId id="1462" r:id="rId14"/>
    <p:sldId id="1463" r:id="rId15"/>
    <p:sldId id="1464" r:id="rId16"/>
    <p:sldId id="1465" r:id="rId17"/>
    <p:sldId id="1466" r:id="rId18"/>
    <p:sldId id="1467" r:id="rId19"/>
    <p:sldId id="1468" r:id="rId20"/>
    <p:sldId id="1474" r:id="rId21"/>
    <p:sldId id="1475" r:id="rId22"/>
    <p:sldId id="1469" r:id="rId23"/>
    <p:sldId id="1470" r:id="rId24"/>
    <p:sldId id="1471" r:id="rId25"/>
    <p:sldId id="1472" r:id="rId26"/>
    <p:sldId id="1473" r:id="rId27"/>
    <p:sldId id="1476" r:id="rId28"/>
    <p:sldId id="1477" r:id="rId29"/>
    <p:sldId id="1478" r:id="rId30"/>
    <p:sldId id="1479" r:id="rId31"/>
    <p:sldId id="1396" r:id="rId32"/>
    <p:sldId id="1397" r:id="rId33"/>
    <p:sldId id="1180" r:id="rId3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FFFF00"/>
    <a:srgbClr val="996633"/>
    <a:srgbClr val="E7F4F5"/>
    <a:srgbClr val="BBE0E3"/>
    <a:srgbClr val="6699FF"/>
    <a:srgbClr val="DDDDDD"/>
    <a:srgbClr val="CC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74147" autoAdjust="0"/>
  </p:normalViewPr>
  <p:slideViewPr>
    <p:cSldViewPr snapToGrid="0">
      <p:cViewPr varScale="1">
        <p:scale>
          <a:sx n="64" d="100"/>
          <a:sy n="64" d="100"/>
        </p:scale>
        <p:origin x="17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1974" y="72"/>
      </p:cViewPr>
      <p:guideLst>
        <p:guide orient="horz" pos="2928"/>
        <p:guide pos="2208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968" tIns="47984" rIns="95968" bIns="47984" numCol="1" anchor="t" anchorCtr="0" compatLnSpc="1">
            <a:prstTxWarp prst="textNoShape">
              <a:avLst/>
            </a:prstTxWarp>
          </a:bodyPr>
          <a:lstStyle>
            <a:lvl1pPr defTabSz="958850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5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968" tIns="47984" rIns="95968" bIns="47984" numCol="1" anchor="t" anchorCtr="0" compatLnSpc="1">
            <a:prstTxWarp prst="textNoShape">
              <a:avLst/>
            </a:prstTxWarp>
          </a:bodyPr>
          <a:lstStyle>
            <a:lvl1pPr algn="r" defTabSz="958850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7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573"/>
            <a:ext cx="3037840" cy="46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968" tIns="47984" rIns="95968" bIns="47984" numCol="1" anchor="b" anchorCtr="0" compatLnSpc="1">
            <a:prstTxWarp prst="textNoShape">
              <a:avLst/>
            </a:prstTxWarp>
          </a:bodyPr>
          <a:lstStyle>
            <a:lvl1pPr defTabSz="958850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7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573"/>
            <a:ext cx="3037840" cy="46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968" tIns="47984" rIns="95968" bIns="47984" numCol="1" anchor="b" anchorCtr="0" compatLnSpc="1">
            <a:prstTxWarp prst="textNoShape">
              <a:avLst/>
            </a:prstTxWarp>
          </a:bodyPr>
          <a:lstStyle>
            <a:lvl1pPr algn="r" defTabSz="958850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3A592D9-4DE2-44A8-B51B-0BF2E568647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5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968" tIns="47984" rIns="95968" bIns="47984" numCol="1" anchor="t" anchorCtr="0" compatLnSpc="1">
            <a:prstTxWarp prst="textNoShape">
              <a:avLst/>
            </a:prstTxWarp>
          </a:bodyPr>
          <a:lstStyle>
            <a:lvl1pPr defTabSz="958850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5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968" tIns="47984" rIns="95968" bIns="47984" numCol="1" anchor="t" anchorCtr="0" compatLnSpc="1">
            <a:prstTxWarp prst="textNoShape">
              <a:avLst/>
            </a:prstTxWarp>
          </a:bodyPr>
          <a:lstStyle>
            <a:lvl1pPr algn="r" defTabSz="958850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6612" cy="3484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663" y="4415530"/>
            <a:ext cx="5606697" cy="4183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968" tIns="47984" rIns="95968" bIns="479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573"/>
            <a:ext cx="3037840" cy="46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968" tIns="47984" rIns="95968" bIns="47984" numCol="1" anchor="b" anchorCtr="0" compatLnSpc="1">
            <a:prstTxWarp prst="textNoShape">
              <a:avLst/>
            </a:prstTxWarp>
          </a:bodyPr>
          <a:lstStyle>
            <a:lvl1pPr defTabSz="958850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573"/>
            <a:ext cx="3037840" cy="46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968" tIns="47984" rIns="95968" bIns="47984" numCol="1" anchor="b" anchorCtr="0" compatLnSpc="1">
            <a:prstTxWarp prst="textNoShape">
              <a:avLst/>
            </a:prstTxWarp>
          </a:bodyPr>
          <a:lstStyle>
            <a:lvl1pPr algn="r" defTabSz="958850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7226C1B-006F-49FD-8127-0727B74AFFE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4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6AD474-833A-4BF8-81F1-0030C18664B5}" type="slidenum">
              <a:rPr lang="en-US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7585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226C1B-006F-49FD-8127-0727B74AFFE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37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226C1B-006F-49FD-8127-0727B74AFFE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98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226C1B-006F-49FD-8127-0727B74AFFE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21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226C1B-006F-49FD-8127-0727B74AFFE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4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226C1B-006F-49FD-8127-0727B74AFFE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63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226C1B-006F-49FD-8127-0727B74AFFE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226C1B-006F-49FD-8127-0727B74AFFE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39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226C1B-006F-49FD-8127-0727B74AFFE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80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226C1B-006F-49FD-8127-0727B74AFFE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79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Vista la volontà di sostituire in fase di rilascio la Basic </a:t>
            </a:r>
            <a:r>
              <a:rPr lang="it-IT" dirty="0" err="1" smtClean="0"/>
              <a:t>Authentication</a:t>
            </a:r>
            <a:r>
              <a:rPr lang="it-IT" dirty="0" smtClean="0"/>
              <a:t> con un’autenticazione mediante certificati X.509 per gli utenti, questo problema risulta ininfluente.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226C1B-006F-49FD-8127-0727B74AFFE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55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2A2A38-28DE-485E-AC0F-AC7998CE592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8873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226C1B-006F-49FD-8127-0727B74AFFE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4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u="sng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226C1B-006F-49FD-8127-0727B74AFFE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07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B76265-A35F-4CFC-B5A0-EF5199270C61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3928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ED38DD-22C2-4A4E-9A25-EB3C41701CE0}" type="slidenum">
              <a:rPr lang="en-US"/>
              <a:pPr/>
              <a:t>33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5025" cy="3484562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3" y="4414560"/>
            <a:ext cx="5142177" cy="418399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58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226C1B-006F-49FD-8127-0727B74AFFE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17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226C1B-006F-49FD-8127-0727B74AFFE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66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869C78-06DC-EB44-BC41-18E714EB550B}" type="slidenum">
              <a:rPr lang="en-US"/>
              <a:pPr/>
              <a:t>9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noProof="0" dirty="0"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89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226C1B-006F-49FD-8127-0727B74AFFE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9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226C1B-006F-49FD-8127-0727B74AFFE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6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Le informazioni devono essere aggiornate;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Le informazioni devono essere complete, quindi accessibili a tutti gli strumenti di valutazione interni;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Vincoli sulla divulgazione: controlli su quali misure vanno inviate all’entità che inizierà il processo di attestazione;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Semantica chiara ed esplicita, fondamentale per il riconoscimento dell’identità di un componente;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Affidabilità: il servizio deve poter riconoscere in modo inequivocabile l’identità di ciascun componente.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226C1B-006F-49FD-8127-0727B74AFFE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16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226C1B-006F-49FD-8127-0727B74AFFE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6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6F771-8AF8-4B3C-8938-51512A72E5E8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A5641-3A27-420A-BC84-E842A6B8A9D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ED671-E797-4749-B954-F8BC57EEC224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EA579-F529-47FF-A8AA-4EB4BE95AAA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D8AED-6F9E-4BE0-B45C-0570A0537174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7FB16-C653-46CF-B5FE-2284E17DD5E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0DC85-7E5C-45B0-B1F7-4979677414A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2A3A5-62F2-4E38-B688-57530EC53DF6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FD545-8C73-4902-B4D6-FFA3B39A9A8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ED296C-1E47-4CD6-86B6-7EAB2FA3BEA3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38036-07E4-4B1A-B7D4-6279F3BECE33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152400" y="6324600"/>
            <a:ext cx="8839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533400" y="6440488"/>
            <a:ext cx="4572000" cy="249237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it-IT" sz="1400" dirty="0">
                <a:solidFill>
                  <a:srgbClr val="0000FF"/>
                </a:solidFill>
                <a:latin typeface="Arial" charset="0"/>
              </a:rPr>
              <a:t>POLITECNICO DI </a:t>
            </a:r>
            <a:r>
              <a:rPr lang="it-IT" sz="1400" dirty="0" smtClean="0">
                <a:solidFill>
                  <a:srgbClr val="0000FF"/>
                </a:solidFill>
                <a:latin typeface="Arial" charset="0"/>
              </a:rPr>
              <a:t>TORINO</a:t>
            </a:r>
            <a:endParaRPr lang="it-IT" sz="1400" dirty="0">
              <a:solidFill>
                <a:srgbClr val="0000FF"/>
              </a:solidFill>
              <a:latin typeface="Arial" charset="0"/>
            </a:endParaRPr>
          </a:p>
        </p:txBody>
      </p:sp>
      <p:pic>
        <p:nvPicPr>
          <p:cNvPr id="2056" name="Picture 14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33350" y="6400800"/>
            <a:ext cx="4572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magine 3" descr="logo_politecnico.gif"/>
          <p:cNvPicPr>
            <a:picLocks noChangeAspect="1"/>
          </p:cNvPicPr>
          <p:nvPr userDrawn="1"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8000"/>
          </a:blip>
          <a:srcRect b="27777"/>
          <a:stretch>
            <a:fillRect/>
          </a:stretch>
        </p:blipFill>
        <p:spPr>
          <a:xfrm>
            <a:off x="6357950" y="4845830"/>
            <a:ext cx="2786082" cy="2012170"/>
          </a:xfrm>
          <a:prstGeom prst="rect">
            <a:avLst/>
          </a:prstGeom>
        </p:spPr>
      </p:pic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4931229" y="6459467"/>
            <a:ext cx="1469571" cy="249237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it-IT" sz="1400" b="1" i="1" dirty="0" smtClean="0">
                <a:solidFill>
                  <a:schemeClr val="bg2"/>
                </a:solidFill>
                <a:latin typeface="Arial" charset="0"/>
              </a:rPr>
              <a:t>A. Vallero</a:t>
            </a:r>
            <a:endParaRPr lang="it-IT" sz="1400" b="1" i="1" dirty="0">
              <a:solidFill>
                <a:schemeClr val="bg2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42" name="Picture 2" descr="C:\Users\cimellaro\Desktop\imghome.jpg"/>
          <p:cNvPicPr>
            <a:picLocks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1" r="-1"/>
          <a:stretch/>
        </p:blipFill>
        <p:spPr bwMode="auto">
          <a:xfrm>
            <a:off x="-101600" y="0"/>
            <a:ext cx="92456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glow>
              <a:schemeClr val="accent1"/>
            </a:glow>
          </a:effectLst>
        </p:spPr>
      </p:pic>
      <p:sp>
        <p:nvSpPr>
          <p:cNvPr id="28674" name="Rectangle 5"/>
          <p:cNvSpPr>
            <a:spLocks noChangeArrowheads="1"/>
          </p:cNvSpPr>
          <p:nvPr/>
        </p:nvSpPr>
        <p:spPr bwMode="auto">
          <a:xfrm>
            <a:off x="0" y="2452920"/>
            <a:ext cx="8763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Aft>
                <a:spcPct val="20000"/>
              </a:spcAft>
            </a:pPr>
            <a:endParaRPr lang="en-US" sz="2400" b="1" i="1" dirty="0">
              <a:latin typeface="Arial Narrow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pt-BR" sz="2800" dirty="0" smtClean="0"/>
              <a:t>Alessio Vallero (s192474)</a:t>
            </a:r>
            <a:endParaRPr lang="pt-BR" sz="2800" baseline="30000" dirty="0" smtClean="0"/>
          </a:p>
          <a:p>
            <a:pPr marL="342900" indent="-342900" algn="ctr">
              <a:lnSpc>
                <a:spcPct val="80000"/>
              </a:lnSpc>
              <a:buAutoNum type="alphaUcPeriod"/>
            </a:pPr>
            <a:endParaRPr lang="en-US" b="1" dirty="0" smtClean="0">
              <a:solidFill>
                <a:srgbClr val="0000FF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it-IT" dirty="0" smtClean="0">
                <a:solidFill>
                  <a:srgbClr val="0000FF"/>
                </a:solidFill>
              </a:rPr>
              <a:t>Sicurezza </a:t>
            </a:r>
            <a:r>
              <a:rPr lang="it-IT" dirty="0">
                <a:solidFill>
                  <a:srgbClr val="0000FF"/>
                </a:solidFill>
              </a:rPr>
              <a:t>dei sistemi </a:t>
            </a:r>
            <a:r>
              <a:rPr lang="it-IT" dirty="0" smtClean="0">
                <a:solidFill>
                  <a:srgbClr val="0000FF"/>
                </a:solidFill>
              </a:rPr>
              <a:t>informatici </a:t>
            </a:r>
            <a:r>
              <a:rPr lang="it-IT" smtClean="0">
                <a:solidFill>
                  <a:srgbClr val="0000FF"/>
                </a:solidFill>
              </a:rPr>
              <a:t>(</a:t>
            </a:r>
            <a:r>
              <a:rPr lang="it-IT" smtClean="0">
                <a:solidFill>
                  <a:srgbClr val="0000FF"/>
                </a:solidFill>
              </a:rPr>
              <a:t>03GSDOV)</a:t>
            </a:r>
            <a:endParaRPr lang="it-IT" dirty="0" smtClean="0">
              <a:solidFill>
                <a:srgbClr val="0000FF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dirty="0" err="1" smtClean="0">
                <a:solidFill>
                  <a:srgbClr val="0000FF"/>
                </a:solidFill>
              </a:rPr>
              <a:t>Politecnico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di Torino, ITALY</a:t>
            </a:r>
          </a:p>
          <a:p>
            <a:pPr algn="ctr">
              <a:lnSpc>
                <a:spcPct val="80000"/>
              </a:lnSpc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8675" name="Rectangle 6"/>
          <p:cNvSpPr>
            <a:spLocks noChangeArrowheads="1"/>
          </p:cNvSpPr>
          <p:nvPr/>
        </p:nvSpPr>
        <p:spPr bwMode="auto">
          <a:xfrm>
            <a:off x="1143000" y="518160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dirty="0" err="1" smtClean="0"/>
              <a:t>Lunedì</a:t>
            </a:r>
            <a:r>
              <a:rPr lang="en-US" dirty="0" smtClean="0"/>
              <a:t> 3 </a:t>
            </a:r>
            <a:r>
              <a:rPr lang="en-US" dirty="0" err="1" smtClean="0"/>
              <a:t>Marzo</a:t>
            </a:r>
            <a:r>
              <a:rPr lang="en-US" b="1" dirty="0" smtClean="0"/>
              <a:t>, 2014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04800" y="388937"/>
            <a:ext cx="8686800" cy="2201863"/>
          </a:xfrm>
          <a:noFill/>
        </p:spPr>
        <p:txBody>
          <a:bodyPr/>
          <a:lstStyle/>
          <a:p>
            <a:pPr eaLnBrk="1" hangingPunct="1"/>
            <a:r>
              <a:rPr lang="en-US" sz="3200" b="1" dirty="0" err="1" smtClean="0">
                <a:solidFill>
                  <a:srgbClr val="CC0000"/>
                </a:solidFill>
                <a:latin typeface="Verdana" pitchFamily="34" charset="0"/>
              </a:rPr>
              <a:t>OpenAttestation</a:t>
            </a:r>
            <a:r>
              <a:rPr lang="en-US" sz="3200" b="1" dirty="0" smtClean="0">
                <a:solidFill>
                  <a:srgbClr val="CC0000"/>
                </a:solidFill>
                <a:latin typeface="Verdana" pitchFamily="34" charset="0"/>
              </a:rPr>
              <a:t> access control</a:t>
            </a:r>
            <a:endParaRPr lang="en-US" sz="3200" b="1" dirty="0">
              <a:solidFill>
                <a:srgbClr val="CC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72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49"/>
    </mc:Choice>
    <mc:Fallback xmlns="">
      <p:transition spd="slow" advTm="3814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7776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Il TPM</a:t>
            </a:r>
            <a:endParaRPr lang="en-GB" sz="3200" b="1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734964"/>
            <a:ext cx="89440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" y="741208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Trusted</a:t>
            </a:r>
            <a:r>
              <a:rPr lang="it-IT" dirty="0" smtClean="0"/>
              <a:t> Platform </a:t>
            </a:r>
            <a:r>
              <a:rPr lang="it-IT" dirty="0" err="1" smtClean="0"/>
              <a:t>Module</a:t>
            </a:r>
            <a:r>
              <a:rPr lang="it-IT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Nome per le specifiche e per la costruzione di un microchip deputato alla sicurezza informatica;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E’ il motore della tecnologia di </a:t>
            </a:r>
            <a:r>
              <a:rPr lang="it-IT" dirty="0" err="1" smtClean="0"/>
              <a:t>Trusted</a:t>
            </a:r>
            <a:r>
              <a:rPr lang="it-IT" dirty="0"/>
              <a:t> </a:t>
            </a:r>
            <a:r>
              <a:rPr lang="it-IT" dirty="0" smtClean="0"/>
              <a:t>Computing.</a:t>
            </a:r>
          </a:p>
          <a:p>
            <a:endParaRPr lang="it-IT" dirty="0"/>
          </a:p>
          <a:p>
            <a:r>
              <a:rPr lang="it-IT" dirty="0" smtClean="0"/>
              <a:t>Racchiude 3 specifiche, necessarie ad un sistema per essere considerato conforme alle specifiche del TCG: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Endorsement </a:t>
            </a:r>
            <a:r>
              <a:rPr lang="it-IT" dirty="0" err="1"/>
              <a:t>Key</a:t>
            </a:r>
            <a:r>
              <a:rPr lang="it-IT" dirty="0"/>
              <a:t> (EK</a:t>
            </a:r>
            <a:r>
              <a:rPr lang="it-IT" dirty="0" smtClean="0"/>
              <a:t>):</a:t>
            </a:r>
          </a:p>
          <a:p>
            <a:r>
              <a:rPr lang="it-IT" dirty="0"/>
              <a:t> </a:t>
            </a:r>
            <a:r>
              <a:rPr lang="it-IT" dirty="0" smtClean="0"/>
              <a:t>   coppia </a:t>
            </a:r>
            <a:r>
              <a:rPr lang="it-IT" dirty="0"/>
              <a:t>di chiavi RSA a 2048 </a:t>
            </a:r>
            <a:r>
              <a:rPr lang="it-IT" dirty="0" smtClean="0"/>
              <a:t>bit</a:t>
            </a:r>
          </a:p>
          <a:p>
            <a:r>
              <a:rPr lang="it-IT" dirty="0"/>
              <a:t> </a:t>
            </a:r>
            <a:r>
              <a:rPr lang="it-IT" dirty="0" smtClean="0"/>
              <a:t>   generate </a:t>
            </a:r>
            <a:r>
              <a:rPr lang="it-IT" dirty="0"/>
              <a:t>in modo casuale in </a:t>
            </a:r>
            <a:r>
              <a:rPr lang="it-IT" dirty="0" smtClean="0"/>
              <a:t>fase</a:t>
            </a:r>
          </a:p>
          <a:p>
            <a:r>
              <a:rPr lang="it-IT" dirty="0"/>
              <a:t> </a:t>
            </a:r>
            <a:r>
              <a:rPr lang="it-IT" dirty="0" smtClean="0"/>
              <a:t>   di </a:t>
            </a:r>
            <a:r>
              <a:rPr lang="it-IT" dirty="0"/>
              <a:t>fabbricazione, atte </a:t>
            </a:r>
            <a:r>
              <a:rPr lang="it-IT" dirty="0" smtClean="0"/>
              <a:t>ad</a:t>
            </a:r>
          </a:p>
          <a:p>
            <a:r>
              <a:rPr lang="it-IT" dirty="0"/>
              <a:t> </a:t>
            </a:r>
            <a:r>
              <a:rPr lang="it-IT" dirty="0" smtClean="0"/>
              <a:t>   identificare </a:t>
            </a:r>
            <a:r>
              <a:rPr lang="it-IT" dirty="0"/>
              <a:t>univocamente il </a:t>
            </a:r>
            <a:r>
              <a:rPr lang="it-IT" dirty="0" smtClean="0"/>
              <a:t>TPM;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Secure I/O: le informazioni che</a:t>
            </a:r>
          </a:p>
          <a:p>
            <a:r>
              <a:rPr lang="it-IT" dirty="0"/>
              <a:t>    transitano sono cifrate a chiave asimmetrica</a:t>
            </a:r>
            <a:endParaRPr lang="it-IT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Memory </a:t>
            </a:r>
            <a:r>
              <a:rPr lang="it-IT" dirty="0" err="1" smtClean="0"/>
              <a:t>curtaining</a:t>
            </a:r>
            <a:r>
              <a:rPr lang="it-IT" dirty="0" smtClean="0"/>
              <a:t>: protezione HW della</a:t>
            </a:r>
          </a:p>
          <a:p>
            <a:r>
              <a:rPr lang="it-IT" dirty="0"/>
              <a:t> </a:t>
            </a:r>
            <a:r>
              <a:rPr lang="it-IT" dirty="0" smtClean="0"/>
              <a:t>   memoria.</a:t>
            </a:r>
            <a:endParaRPr lang="it-IT" dirty="0"/>
          </a:p>
          <a:p>
            <a:endParaRPr lang="it-IT" dirty="0"/>
          </a:p>
          <a:p>
            <a:endParaRPr lang="it-IT" dirty="0" smtClean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830" y="2787917"/>
            <a:ext cx="3732553" cy="197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0" y="27776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Remote Attestation (1)</a:t>
            </a:r>
            <a:endParaRPr lang="en-GB" sz="3200" b="1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" y="734964"/>
            <a:ext cx="89440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" y="741208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</a:t>
            </a:r>
            <a:r>
              <a:rPr lang="it-IT" dirty="0" smtClean="0"/>
              <a:t>rocesso </a:t>
            </a:r>
            <a:r>
              <a:rPr lang="it-IT" dirty="0"/>
              <a:t>che consente di accertare </a:t>
            </a:r>
            <a:r>
              <a:rPr lang="it-IT" dirty="0" smtClean="0"/>
              <a:t>l'integrità </a:t>
            </a:r>
            <a:r>
              <a:rPr lang="it-IT" dirty="0"/>
              <a:t>dei componenti</a:t>
            </a:r>
          </a:p>
          <a:p>
            <a:r>
              <a:rPr lang="it-IT" dirty="0"/>
              <a:t>di un macchina attraverso la </a:t>
            </a:r>
            <a:r>
              <a:rPr lang="it-IT" dirty="0" smtClean="0"/>
              <a:t>rete.</a:t>
            </a:r>
          </a:p>
          <a:p>
            <a:r>
              <a:rPr lang="it-IT" dirty="0" smtClean="0"/>
              <a:t>Può esser utilizzato </a:t>
            </a:r>
            <a:r>
              <a:rPr lang="it-IT" dirty="0"/>
              <a:t>per risolvere numerosi </a:t>
            </a:r>
            <a:r>
              <a:rPr lang="it-IT" dirty="0" smtClean="0"/>
              <a:t>problemi: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Esecuzione </a:t>
            </a:r>
            <a:r>
              <a:rPr lang="it-IT" dirty="0"/>
              <a:t>dei </a:t>
            </a:r>
            <a:r>
              <a:rPr lang="it-IT" dirty="0" smtClean="0"/>
              <a:t>software;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Rilascio </a:t>
            </a:r>
            <a:r>
              <a:rPr lang="it-IT" dirty="0"/>
              <a:t>di contenuti ai </a:t>
            </a:r>
            <a:r>
              <a:rPr lang="it-IT" dirty="0" smtClean="0"/>
              <a:t>clienti;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Tutti </a:t>
            </a:r>
            <a:r>
              <a:rPr lang="it-IT" dirty="0"/>
              <a:t>quei contesti in cui </a:t>
            </a:r>
            <a:r>
              <a:rPr lang="it-IT" dirty="0" smtClean="0"/>
              <a:t>è </a:t>
            </a:r>
            <a:r>
              <a:rPr lang="it-IT" dirty="0"/>
              <a:t>assolutamente necessaria la certezza </a:t>
            </a:r>
            <a:r>
              <a:rPr lang="it-IT" dirty="0" smtClean="0"/>
              <a:t>dell'identità di un interlocutore.</a:t>
            </a:r>
          </a:p>
          <a:p>
            <a:endParaRPr lang="it-IT" dirty="0" smtClean="0"/>
          </a:p>
          <a:p>
            <a:r>
              <a:rPr lang="it-IT" dirty="0" smtClean="0"/>
              <a:t>Obiettivo: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Provare </a:t>
            </a:r>
            <a:r>
              <a:rPr lang="it-IT" dirty="0"/>
              <a:t>ad una terza parte (remota) che il proprio sistema </a:t>
            </a:r>
            <a:r>
              <a:rPr lang="it-IT" dirty="0" smtClean="0"/>
              <a:t>operativo, con </a:t>
            </a:r>
            <a:r>
              <a:rPr lang="it-IT" dirty="0"/>
              <a:t>i relativi applicativi software, </a:t>
            </a:r>
            <a:r>
              <a:rPr lang="it-IT" dirty="0" smtClean="0"/>
              <a:t>è </a:t>
            </a:r>
            <a:r>
              <a:rPr lang="it-IT" dirty="0"/>
              <a:t>intatto ed </a:t>
            </a:r>
            <a:r>
              <a:rPr lang="it-IT" dirty="0" smtClean="0"/>
              <a:t>affidabile.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dirty="0"/>
          </a:p>
          <a:p>
            <a:endParaRPr lang="it-IT" dirty="0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54" y="4187246"/>
            <a:ext cx="5705384" cy="207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5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7776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Remote Attestation (2)</a:t>
            </a:r>
            <a:endParaRPr lang="en-GB" sz="3200" b="1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734964"/>
            <a:ext cx="89440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" y="741208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Le architetture di attestazione devono seguire 5 comportamenti fondamentali:</a:t>
            </a:r>
            <a:endParaRPr lang="it-I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I</a:t>
            </a:r>
            <a:r>
              <a:rPr lang="it-IT" dirty="0" smtClean="0"/>
              <a:t>nformazioni aggiornate;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Informazioni;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Controlli su quali misure vanno inviate all’entità che inizierà il processo di attestazione;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Semantica chiara ed esplicita;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Affidabilità.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dirty="0"/>
          </a:p>
          <a:p>
            <a:r>
              <a:rPr lang="it-IT" dirty="0" smtClean="0"/>
              <a:t>Decisioni prese mediante </a:t>
            </a:r>
            <a:r>
              <a:rPr lang="it-IT" dirty="0" err="1" smtClean="0"/>
              <a:t>WhiteList</a:t>
            </a:r>
            <a:r>
              <a:rPr lang="it-IT" dirty="0" smtClean="0"/>
              <a:t>.</a:t>
            </a:r>
          </a:p>
          <a:p>
            <a:r>
              <a:rPr lang="it-IT" dirty="0" smtClean="0"/>
              <a:t>Pro: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Maggior protezione da manipolazioni esterne, atte</a:t>
            </a:r>
          </a:p>
          <a:p>
            <a:r>
              <a:rPr lang="it-IT" dirty="0"/>
              <a:t> </a:t>
            </a:r>
            <a:r>
              <a:rPr lang="it-IT" dirty="0" smtClean="0"/>
              <a:t>   ad aumentare esponenzialmente la dimensione,</a:t>
            </a:r>
          </a:p>
          <a:p>
            <a:r>
              <a:rPr lang="it-IT" dirty="0"/>
              <a:t> </a:t>
            </a:r>
            <a:r>
              <a:rPr lang="it-IT" dirty="0" smtClean="0"/>
              <a:t>   rispetto una </a:t>
            </a:r>
            <a:r>
              <a:rPr lang="it-IT" dirty="0" err="1" smtClean="0"/>
              <a:t>BlackList</a:t>
            </a:r>
            <a:r>
              <a:rPr lang="it-IT" dirty="0"/>
              <a:t>.</a:t>
            </a:r>
            <a:endParaRPr lang="it-IT" dirty="0" smtClean="0"/>
          </a:p>
          <a:p>
            <a:r>
              <a:rPr lang="it-IT" dirty="0" smtClean="0"/>
              <a:t>Contro: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Difficoltà di gestione, anche su aggiornamenti.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8946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19100" y="228600"/>
            <a:ext cx="80184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it-IT" sz="3200" dirty="0">
                <a:solidFill>
                  <a:srgbClr val="CC0000"/>
                </a:solidFill>
              </a:rPr>
              <a:t>Outline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2633" y="914400"/>
            <a:ext cx="785177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 err="1" smtClean="0"/>
              <a:t>Introduzione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 Trusted Computing e Remote Attestation;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err="1" smtClean="0"/>
              <a:t>OpenAttestation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err="1" smtClean="0"/>
              <a:t>Nuova</a:t>
            </a:r>
            <a:r>
              <a:rPr lang="en-US" sz="2400" dirty="0" smtClean="0"/>
              <a:t> API di </a:t>
            </a:r>
            <a:r>
              <a:rPr lang="en-US" sz="2400" dirty="0" err="1" smtClean="0"/>
              <a:t>controllo</a:t>
            </a:r>
            <a:r>
              <a:rPr lang="en-US" sz="2400" dirty="0" smtClean="0"/>
              <a:t> </a:t>
            </a:r>
            <a:r>
              <a:rPr lang="en-US" sz="2400" dirty="0" err="1" smtClean="0"/>
              <a:t>accessi</a:t>
            </a:r>
            <a:r>
              <a:rPr lang="en-US" sz="2400" dirty="0" smtClean="0"/>
              <a:t> in OAT;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err="1" smtClean="0"/>
              <a:t>Conclusioni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4838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27776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OpenAttestation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(1)</a:t>
            </a:r>
            <a:endParaRPr lang="en-GB" sz="3200" b="1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9955" y="734964"/>
            <a:ext cx="8744089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it-IT" dirty="0" err="1"/>
              <a:t>OpenAttestation</a:t>
            </a:r>
            <a:r>
              <a:rPr lang="it-IT" dirty="0"/>
              <a:t> (OAT) </a:t>
            </a:r>
            <a:r>
              <a:rPr lang="it-IT" dirty="0" smtClean="0"/>
              <a:t>è </a:t>
            </a:r>
            <a:r>
              <a:rPr lang="it-IT" dirty="0"/>
              <a:t>un Software Development Kit (SDK) sviluppato da </a:t>
            </a:r>
            <a:r>
              <a:rPr lang="it-IT" dirty="0" smtClean="0"/>
              <a:t>Intel, atto a </a:t>
            </a:r>
            <a:r>
              <a:rPr lang="it-IT" dirty="0"/>
              <a:t>gestire </a:t>
            </a:r>
            <a:r>
              <a:rPr lang="it-IT" dirty="0" smtClean="0"/>
              <a:t>la verifica d’integrità </a:t>
            </a:r>
            <a:r>
              <a:rPr lang="it-IT" dirty="0"/>
              <a:t>degli </a:t>
            </a:r>
            <a:r>
              <a:rPr lang="it-IT" dirty="0" err="1" smtClean="0"/>
              <a:t>host</a:t>
            </a:r>
            <a:r>
              <a:rPr lang="it-IT" dirty="0" smtClean="0"/>
              <a:t> (equipaggiati </a:t>
            </a:r>
            <a:r>
              <a:rPr lang="it-IT" dirty="0"/>
              <a:t>con il </a:t>
            </a:r>
            <a:r>
              <a:rPr lang="it-IT" dirty="0" smtClean="0"/>
              <a:t>TPM) </a:t>
            </a:r>
            <a:r>
              <a:rPr lang="it-IT" dirty="0"/>
              <a:t>di un </a:t>
            </a:r>
            <a:r>
              <a:rPr lang="it-IT" dirty="0" err="1" smtClean="0"/>
              <a:t>cloud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 smtClean="0"/>
              <a:t>Dispone di 6 componenti: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API HTTPS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servizio</a:t>
            </a:r>
            <a:r>
              <a:rPr lang="en-US" dirty="0" smtClean="0"/>
              <a:t> di</a:t>
            </a:r>
          </a:p>
          <a:p>
            <a:r>
              <a:rPr lang="en-US" dirty="0"/>
              <a:t> </a:t>
            </a:r>
            <a:r>
              <a:rPr lang="en-US" dirty="0" smtClean="0"/>
              <a:t>   RA, </a:t>
            </a:r>
            <a:r>
              <a:rPr lang="it-IT" dirty="0" smtClean="0"/>
              <a:t>per </a:t>
            </a:r>
            <a:r>
              <a:rPr lang="it-IT" dirty="0"/>
              <a:t>attestare lo </a:t>
            </a:r>
            <a:r>
              <a:rPr lang="it-IT" dirty="0" smtClean="0"/>
              <a:t>stato</a:t>
            </a:r>
          </a:p>
          <a:p>
            <a:r>
              <a:rPr lang="it-IT" dirty="0"/>
              <a:t> </a:t>
            </a:r>
            <a:r>
              <a:rPr lang="it-IT" dirty="0" smtClean="0"/>
              <a:t>   degli </a:t>
            </a:r>
            <a:r>
              <a:rPr lang="it-IT" dirty="0" err="1" smtClean="0"/>
              <a:t>Hosts</a:t>
            </a:r>
            <a:r>
              <a:rPr lang="en-US" dirty="0" smtClean="0"/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API HTTPS per la </a:t>
            </a:r>
            <a:r>
              <a:rPr lang="en-US" dirty="0" err="1" smtClean="0"/>
              <a:t>WhiteList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contiene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vari</a:t>
            </a:r>
            <a:r>
              <a:rPr lang="en-US" dirty="0" smtClean="0"/>
              <a:t> Measurement</a:t>
            </a:r>
          </a:p>
          <a:p>
            <a:r>
              <a:rPr lang="en-US" dirty="0"/>
              <a:t> </a:t>
            </a:r>
            <a:r>
              <a:rPr lang="en-US" dirty="0" smtClean="0"/>
              <a:t>   Launch Environment (OS,</a:t>
            </a:r>
          </a:p>
          <a:p>
            <a:r>
              <a:rPr lang="en-US" dirty="0"/>
              <a:t> </a:t>
            </a:r>
            <a:r>
              <a:rPr lang="en-US" dirty="0" smtClean="0"/>
              <a:t>   OEM e </a:t>
            </a:r>
            <a:r>
              <a:rPr lang="en-US" dirty="0" err="1" smtClean="0"/>
              <a:t>WhiteList</a:t>
            </a:r>
            <a:r>
              <a:rPr lang="en-US" dirty="0" smtClean="0"/>
              <a:t>);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216" y="1597854"/>
            <a:ext cx="4701828" cy="325708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71" y="4622521"/>
            <a:ext cx="2601299" cy="110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6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27776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OpenAttestation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(2)</a:t>
            </a:r>
            <a:endParaRPr lang="en-GB" sz="3200" b="1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9955" y="734964"/>
            <a:ext cx="8744089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Historical Integrity Reporting </a:t>
            </a:r>
            <a:r>
              <a:rPr lang="en-US" dirty="0" smtClean="0"/>
              <a:t>Portal, </a:t>
            </a:r>
            <a:r>
              <a:rPr lang="en-US" dirty="0" err="1" smtClean="0"/>
              <a:t>portale</a:t>
            </a:r>
            <a:r>
              <a:rPr lang="en-US" dirty="0" smtClean="0"/>
              <a:t> Web con la </a:t>
            </a:r>
            <a:r>
              <a:rPr lang="en-US" dirty="0" err="1"/>
              <a:t>cronologia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report </a:t>
            </a:r>
            <a:r>
              <a:rPr lang="en-US" dirty="0" err="1"/>
              <a:t>d’integrità</a:t>
            </a:r>
            <a:r>
              <a:rPr lang="en-US" dirty="0"/>
              <a:t> e </a:t>
            </a:r>
            <a:r>
              <a:rPr lang="en-US" dirty="0" err="1"/>
              <a:t>tutte</a:t>
            </a:r>
            <a:r>
              <a:rPr lang="en-US" dirty="0"/>
              <a:t> </a:t>
            </a:r>
            <a:r>
              <a:rPr lang="en-US" dirty="0" smtClean="0"/>
              <a:t>le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informazioni</a:t>
            </a:r>
            <a:r>
              <a:rPr lang="en-US" dirty="0" smtClean="0"/>
              <a:t> </a:t>
            </a:r>
            <a:r>
              <a:rPr lang="en-US" dirty="0" err="1"/>
              <a:t>utili</a:t>
            </a:r>
            <a:r>
              <a:rPr lang="en-US" dirty="0"/>
              <a:t> a </a:t>
            </a:r>
            <a:r>
              <a:rPr lang="en-US" dirty="0" err="1"/>
              <a:t>riguardo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API </a:t>
            </a:r>
            <a:r>
              <a:rPr lang="en-US" dirty="0"/>
              <a:t>HTTPS per </a:t>
            </a:r>
            <a:r>
              <a:rPr lang="en-US" dirty="0" err="1"/>
              <a:t>gli</a:t>
            </a:r>
            <a:r>
              <a:rPr lang="en-US" dirty="0"/>
              <a:t> Host Agent, </a:t>
            </a:r>
            <a:r>
              <a:rPr lang="en-US" dirty="0" err="1"/>
              <a:t>punto</a:t>
            </a:r>
            <a:r>
              <a:rPr lang="en-US" dirty="0"/>
              <a:t> di </a:t>
            </a:r>
            <a:r>
              <a:rPr lang="en-US" dirty="0" err="1" smtClean="0"/>
              <a:t>connessione</a:t>
            </a:r>
            <a:r>
              <a:rPr lang="en-US" dirty="0" smtClean="0"/>
              <a:t> per </a:t>
            </a:r>
            <a:r>
              <a:rPr lang="en-US" dirty="0" err="1"/>
              <a:t>l’invio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report;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PrivacyCA</a:t>
            </a:r>
            <a:r>
              <a:rPr lang="en-US" dirty="0"/>
              <a:t>,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l’EK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Host e </a:t>
            </a:r>
            <a:r>
              <a:rPr lang="en-US" dirty="0" smtClean="0"/>
              <a:t>produce </a:t>
            </a:r>
            <a:r>
              <a:rPr lang="en-US" dirty="0" err="1" smtClean="0"/>
              <a:t>il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certificato</a:t>
            </a:r>
            <a:r>
              <a:rPr lang="en-US" dirty="0" smtClean="0"/>
              <a:t> </a:t>
            </a:r>
            <a:r>
              <a:rPr lang="en-US" dirty="0"/>
              <a:t>da </a:t>
            </a:r>
            <a:r>
              <a:rPr lang="en-US" dirty="0" err="1"/>
              <a:t>usare</a:t>
            </a:r>
            <a:r>
              <a:rPr lang="en-US" dirty="0"/>
              <a:t> per la </a:t>
            </a:r>
            <a:r>
              <a:rPr lang="en-US" dirty="0" err="1"/>
              <a:t>richiesta</a:t>
            </a:r>
            <a:r>
              <a:rPr lang="en-US" dirty="0"/>
              <a:t> </a:t>
            </a:r>
            <a:r>
              <a:rPr lang="en-US" dirty="0" smtClean="0"/>
              <a:t>del AIK</a:t>
            </a:r>
          </a:p>
          <a:p>
            <a:r>
              <a:rPr lang="en-US" dirty="0"/>
              <a:t> </a:t>
            </a:r>
            <a:r>
              <a:rPr lang="en-US" dirty="0" smtClean="0"/>
              <a:t>   certificate;</a:t>
            </a:r>
            <a:endParaRPr lang="it-IT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 smtClean="0"/>
              <a:t>Appraiser</a:t>
            </a:r>
            <a:r>
              <a:rPr lang="it-IT" dirty="0" smtClean="0"/>
              <a:t>, motore di OAT, verifica le misure</a:t>
            </a:r>
          </a:p>
          <a:p>
            <a:r>
              <a:rPr lang="it-IT" dirty="0"/>
              <a:t> </a:t>
            </a:r>
            <a:r>
              <a:rPr lang="it-IT" dirty="0" smtClean="0"/>
              <a:t>   ricevute dagli </a:t>
            </a:r>
            <a:r>
              <a:rPr lang="it-IT" dirty="0" err="1" smtClean="0"/>
              <a:t>hosts</a:t>
            </a:r>
            <a:r>
              <a:rPr lang="it-IT" dirty="0" smtClean="0"/>
              <a:t>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96" y="1793378"/>
            <a:ext cx="7724884" cy="246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24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27776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OpenAttestation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(3)</a:t>
            </a:r>
            <a:endParaRPr lang="en-GB" sz="3200" b="1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9955" y="734964"/>
            <a:ext cx="8744089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it-IT" dirty="0" smtClean="0"/>
              <a:t>Per l’utilizzo delle API </a:t>
            </a:r>
            <a:r>
              <a:rPr lang="it-IT" dirty="0" err="1" smtClean="0"/>
              <a:t>RESTful</a:t>
            </a:r>
            <a:r>
              <a:rPr lang="it-IT" dirty="0" smtClean="0"/>
              <a:t>, viene utilizzato il cosiddetto </a:t>
            </a:r>
            <a:r>
              <a:rPr lang="it-IT" dirty="0" err="1" smtClean="0"/>
              <a:t>CommandTool</a:t>
            </a:r>
            <a:r>
              <a:rPr lang="it-IT" dirty="0" smtClean="0"/>
              <a:t>, un contenitore di script BASH per: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Controllare i parametri di input prima dell’esecuzione;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Autenticare il server il modo trasparente all’utente.</a:t>
            </a:r>
          </a:p>
          <a:p>
            <a:endParaRPr lang="it-IT" dirty="0" smtClean="0"/>
          </a:p>
          <a:p>
            <a:r>
              <a:rPr lang="it-IT" dirty="0" smtClean="0"/>
              <a:t>Attualmente, OAT viene fornito con una </a:t>
            </a:r>
            <a:r>
              <a:rPr lang="it-IT" dirty="0" smtClean="0">
                <a:solidFill>
                  <a:srgbClr val="FF0000"/>
                </a:solidFill>
              </a:rPr>
              <a:t>scarsa documentazione</a:t>
            </a:r>
            <a:r>
              <a:rPr lang="it-IT" dirty="0" smtClean="0"/>
              <a:t>, che ne rallenta lo sviluppo e l’espansione.</a:t>
            </a:r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en-US" dirty="0" smtClean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6" y="3342805"/>
            <a:ext cx="2973985" cy="29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09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19100" y="228600"/>
            <a:ext cx="80184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it-IT" sz="3200" dirty="0">
                <a:solidFill>
                  <a:srgbClr val="CC0000"/>
                </a:solidFill>
              </a:rPr>
              <a:t>Outline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2633" y="914400"/>
            <a:ext cx="785177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 err="1" smtClean="0"/>
              <a:t>Introduzione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 Trusted Computing e Remote Attestation;</a:t>
            </a:r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dirty="0" err="1" smtClean="0"/>
              <a:t>OpenAttestation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err="1" smtClean="0"/>
              <a:t>Nuova</a:t>
            </a:r>
            <a:r>
              <a:rPr lang="en-US" sz="2400" dirty="0" smtClean="0"/>
              <a:t> API di </a:t>
            </a:r>
            <a:r>
              <a:rPr lang="en-US" sz="2400" dirty="0" err="1" smtClean="0"/>
              <a:t>controllo</a:t>
            </a:r>
            <a:r>
              <a:rPr lang="en-US" sz="2400" dirty="0" smtClean="0"/>
              <a:t> </a:t>
            </a:r>
            <a:r>
              <a:rPr lang="en-US" sz="2400" dirty="0" err="1" smtClean="0"/>
              <a:t>accessi</a:t>
            </a:r>
            <a:r>
              <a:rPr lang="en-US" sz="2400" dirty="0" smtClean="0"/>
              <a:t> in OAT;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err="1" smtClean="0"/>
              <a:t>Conclusioni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134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0" y="27776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Nuova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API di </a:t>
            </a:r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controllo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degli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accessi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(1)</a:t>
            </a:r>
            <a:endParaRPr lang="en-GB" sz="3200" b="1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" y="734964"/>
            <a:ext cx="89440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" y="741208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L’obiettivo è rendere autenticati gli attuali servizi resi disponibili da OAT ed impostare un meccanismo di controllo dei permessi attivi sugli stessi.</a:t>
            </a:r>
          </a:p>
          <a:p>
            <a:endParaRPr lang="it-IT" dirty="0" smtClean="0"/>
          </a:p>
          <a:p>
            <a:r>
              <a:rPr lang="it-IT" dirty="0" smtClean="0"/>
              <a:t>In questo modo, ciascun utente potrà: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Eseguire solo le azioni previste;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Eseguire le azioni solo se il formato utilizzato risulta valido;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Visualizzare solo le sue informazioni sul portale, mediante un </a:t>
            </a:r>
            <a:r>
              <a:rPr lang="it-IT" dirty="0" err="1" smtClean="0"/>
              <a:t>filtering</a:t>
            </a:r>
            <a:r>
              <a:rPr lang="it-IT" dirty="0" smtClean="0"/>
              <a:t> automatico basato sulle credenziali di accesso.</a:t>
            </a:r>
          </a:p>
          <a:p>
            <a:endParaRPr lang="it-IT" dirty="0"/>
          </a:p>
          <a:p>
            <a:r>
              <a:rPr lang="it-IT" dirty="0" smtClean="0"/>
              <a:t>Con questo meccanismo, anche le richieste di attestazione potranno essere fatte solo da chi ne ha il permesso e solo sugli </a:t>
            </a:r>
            <a:r>
              <a:rPr lang="it-IT" dirty="0" err="1" smtClean="0"/>
              <a:t>host</a:t>
            </a:r>
            <a:r>
              <a:rPr lang="it-IT" dirty="0" smtClean="0"/>
              <a:t> definiti.</a:t>
            </a:r>
          </a:p>
          <a:p>
            <a:r>
              <a:rPr lang="it-IT" dirty="0" smtClean="0"/>
              <a:t>Sarà quindi possibile tracciarne lo storico, legato all’utente che le ha effettuate!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0770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7776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Nuova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API di </a:t>
            </a:r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controllo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degli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accessi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(2)</a:t>
            </a:r>
            <a:endParaRPr lang="en-GB" sz="3200" b="1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734964"/>
            <a:ext cx="89440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" y="4024047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Per introdurre tale funzionalità in OAT, sono quindi necessari: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API di registrazione degli utenti, post-installazione del SDK, con annessa impostazione dei permessi previsti;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Aggiungere i parametri di autenticazione sui</a:t>
            </a:r>
          </a:p>
          <a:p>
            <a:r>
              <a:rPr lang="it-IT" dirty="0"/>
              <a:t> </a:t>
            </a:r>
            <a:r>
              <a:rPr lang="it-IT" dirty="0" smtClean="0"/>
              <a:t>   servizi esistenti;</a:t>
            </a:r>
          </a:p>
          <a:p>
            <a:r>
              <a:rPr lang="it-IT" dirty="0" smtClean="0"/>
              <a:t>3. Aggiungere un meccanismo di autenticazione</a:t>
            </a:r>
          </a:p>
          <a:p>
            <a:r>
              <a:rPr lang="it-IT" dirty="0"/>
              <a:t> </a:t>
            </a:r>
            <a:r>
              <a:rPr lang="it-IT" dirty="0" smtClean="0"/>
              <a:t>   al portale e filtrare in automatico le informazioni</a:t>
            </a:r>
          </a:p>
          <a:p>
            <a:r>
              <a:rPr lang="it-IT" dirty="0"/>
              <a:t> </a:t>
            </a:r>
            <a:r>
              <a:rPr lang="it-IT" dirty="0" smtClean="0"/>
              <a:t>   visibili in base a quale utente ha fatto l’accesso.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8" y="829691"/>
            <a:ext cx="6738079" cy="317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8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19100" y="228600"/>
            <a:ext cx="80184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it-IT" sz="3200" dirty="0">
                <a:solidFill>
                  <a:srgbClr val="CC0000"/>
                </a:solidFill>
              </a:rPr>
              <a:t>Outline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2633" y="914400"/>
            <a:ext cx="785177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err="1" smtClean="0"/>
              <a:t>Introduzione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Trusted Computing e Remote Attestation;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err="1" smtClean="0"/>
              <a:t>OpenAttestation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err="1" smtClean="0"/>
              <a:t>Nuova</a:t>
            </a:r>
            <a:r>
              <a:rPr lang="en-US" sz="2400" dirty="0" smtClean="0"/>
              <a:t> API di </a:t>
            </a:r>
            <a:r>
              <a:rPr lang="en-US" sz="2400" dirty="0" err="1" smtClean="0"/>
              <a:t>controllo</a:t>
            </a:r>
            <a:r>
              <a:rPr lang="en-US" sz="2400" dirty="0" smtClean="0"/>
              <a:t> </a:t>
            </a:r>
            <a:r>
              <a:rPr lang="en-US" sz="2400" dirty="0" err="1" smtClean="0"/>
              <a:t>accessi</a:t>
            </a:r>
            <a:r>
              <a:rPr lang="en-US" sz="2400" dirty="0" smtClean="0"/>
              <a:t> in OAT;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err="1" smtClean="0"/>
              <a:t>Conclusioni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7776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Tipi di </a:t>
            </a:r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autenticazione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applicabili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(1)</a:t>
            </a:r>
            <a:endParaRPr lang="en-GB" sz="3200" b="1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734964"/>
            <a:ext cx="89440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0" y="764944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Sono state oggetto di valutazione 2 tecniche per autenticare gli utenti: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Certificati X.509 per autenticazione attraverso SSL;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Basic </a:t>
            </a:r>
            <a:r>
              <a:rPr lang="it-IT" dirty="0" err="1" smtClean="0"/>
              <a:t>Authentication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dirty="0" smtClean="0"/>
              <a:t>OAT, in fase di installazione, utilizza una sua </a:t>
            </a:r>
            <a:r>
              <a:rPr lang="it-IT" dirty="0" err="1" smtClean="0"/>
              <a:t>Certification</a:t>
            </a:r>
            <a:r>
              <a:rPr lang="it-IT" dirty="0" smtClean="0"/>
              <a:t> Authority con la quale crea un certificato self-</a:t>
            </a:r>
            <a:r>
              <a:rPr lang="it-IT" dirty="0" err="1" smtClean="0"/>
              <a:t>signed</a:t>
            </a:r>
            <a:r>
              <a:rPr lang="it-IT" dirty="0" smtClean="0"/>
              <a:t> per il server.</a:t>
            </a:r>
          </a:p>
          <a:p>
            <a:endParaRPr lang="it-IT" dirty="0"/>
          </a:p>
          <a:p>
            <a:r>
              <a:rPr lang="it-IT" dirty="0" smtClean="0"/>
              <a:t>Un’ipotesi di sviluppo quindi è: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Modificare la procedura di installazione per poter far sì che detta CA sia disponibile anche per generare i certificati lato Client;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Generare i certificati dei Client in fase di creazione degli utenti;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Abilitare il </a:t>
            </a:r>
            <a:r>
              <a:rPr lang="it-IT" dirty="0" err="1" smtClean="0"/>
              <a:t>Tomcat</a:t>
            </a:r>
            <a:r>
              <a:rPr lang="it-IT" dirty="0" smtClean="0"/>
              <a:t> di OAT ad autenticarsi mediante certificati X.509 per i Client nelle chiamate ai servizi </a:t>
            </a:r>
            <a:r>
              <a:rPr lang="it-IT" dirty="0" err="1" smtClean="0"/>
              <a:t>RESTful</a:t>
            </a:r>
            <a:endParaRPr lang="it-IT" dirty="0" smtClean="0"/>
          </a:p>
          <a:p>
            <a:r>
              <a:rPr lang="it-IT" dirty="0" smtClean="0"/>
              <a:t>    (ed usarli nei comandi che prevedono autenticazione);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Abilitare in Apache HTTP Server </a:t>
            </a:r>
            <a:r>
              <a:rPr lang="it-IT" dirty="0" smtClean="0"/>
              <a:t>l’autenticazione</a:t>
            </a:r>
          </a:p>
          <a:p>
            <a:r>
              <a:rPr lang="it-IT" dirty="0"/>
              <a:t> </a:t>
            </a:r>
            <a:r>
              <a:rPr lang="it-IT" dirty="0" smtClean="0"/>
              <a:t>   attraverso </a:t>
            </a:r>
            <a:r>
              <a:rPr lang="it-IT" dirty="0"/>
              <a:t>certificati </a:t>
            </a:r>
            <a:r>
              <a:rPr lang="it-IT" dirty="0" smtClean="0"/>
              <a:t>X.509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1981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7776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Tipi di </a:t>
            </a:r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autenticazione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applicabili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(2)</a:t>
            </a:r>
            <a:endParaRPr lang="en-GB" sz="3200" b="1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734964"/>
            <a:ext cx="89440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0" y="764944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E’ possibile </a:t>
            </a:r>
            <a:r>
              <a:rPr lang="it-IT" dirty="0"/>
              <a:t>ottenere </a:t>
            </a:r>
            <a:r>
              <a:rPr lang="it-IT" dirty="0" smtClean="0"/>
              <a:t>l’attributo </a:t>
            </a:r>
            <a:r>
              <a:rPr lang="it-IT" dirty="0" err="1"/>
              <a:t>Distinguished</a:t>
            </a:r>
            <a:r>
              <a:rPr lang="it-IT" dirty="0"/>
              <a:t> </a:t>
            </a:r>
            <a:r>
              <a:rPr lang="it-IT" dirty="0" err="1" smtClean="0"/>
              <a:t>Name</a:t>
            </a:r>
            <a:r>
              <a:rPr lang="it-IT" dirty="0" smtClean="0"/>
              <a:t> di un certificato!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API </a:t>
            </a:r>
            <a:r>
              <a:rPr lang="it-IT" dirty="0" err="1" smtClean="0"/>
              <a:t>RESTful</a:t>
            </a:r>
            <a:r>
              <a:rPr lang="it-IT" dirty="0" smtClean="0"/>
              <a:t>: oggetto </a:t>
            </a:r>
            <a:r>
              <a:rPr lang="it-IT" dirty="0" err="1" smtClean="0"/>
              <a:t>javax.servlet.http.HttpServletRequest</a:t>
            </a:r>
            <a:r>
              <a:rPr lang="it-IT" dirty="0" smtClean="0"/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Portale Web: variabile globale PHP $_SERVER.</a:t>
            </a:r>
          </a:p>
          <a:p>
            <a:endParaRPr lang="it-IT" dirty="0"/>
          </a:p>
          <a:p>
            <a:r>
              <a:rPr lang="it-IT" dirty="0" smtClean="0"/>
              <a:t>E’ importante prevedere un formato universale per il certificato per: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Utilizzare senza problemi tali certificati al di fuori di OAT;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Ottenere una funzionalità valida anche a livello </a:t>
            </a:r>
            <a:r>
              <a:rPr lang="it-IT" dirty="0" smtClean="0">
                <a:solidFill>
                  <a:srgbClr val="FF0000"/>
                </a:solidFill>
              </a:rPr>
              <a:t>generale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dirty="0" smtClean="0"/>
              <a:t>Carico di lavoro richiesto in questo senso molto elevato.</a:t>
            </a:r>
          </a:p>
          <a:p>
            <a:r>
              <a:rPr lang="it-IT" dirty="0" smtClean="0"/>
              <a:t>Quindi, in prima battuta: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Basic </a:t>
            </a:r>
            <a:r>
              <a:rPr lang="it-IT" dirty="0" err="1" smtClean="0"/>
              <a:t>Authentication</a:t>
            </a:r>
            <a:r>
              <a:rPr lang="it-IT" dirty="0" smtClean="0"/>
              <a:t> su Apache HTTP Server;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 smtClean="0"/>
              <a:t>Auth</a:t>
            </a:r>
            <a:r>
              <a:rPr lang="it-IT" dirty="0" smtClean="0"/>
              <a:t>-blob nell’</a:t>
            </a:r>
            <a:r>
              <a:rPr lang="it-IT" dirty="0" err="1" smtClean="0"/>
              <a:t>header</a:t>
            </a:r>
            <a:r>
              <a:rPr lang="it-IT" dirty="0" smtClean="0"/>
              <a:t> delle chiamate ai WS delle</a:t>
            </a:r>
          </a:p>
          <a:p>
            <a:r>
              <a:rPr lang="it-IT" dirty="0"/>
              <a:t> </a:t>
            </a:r>
            <a:r>
              <a:rPr lang="it-IT" dirty="0" smtClean="0"/>
              <a:t>  API </a:t>
            </a:r>
            <a:r>
              <a:rPr lang="it-IT" dirty="0" err="1" smtClean="0"/>
              <a:t>RESTful</a:t>
            </a:r>
            <a:r>
              <a:rPr lang="it-IT" dirty="0" smtClean="0"/>
              <a:t>.</a:t>
            </a:r>
          </a:p>
          <a:p>
            <a:r>
              <a:rPr lang="it-IT" dirty="0" smtClean="0"/>
              <a:t>In fase di </a:t>
            </a:r>
            <a:r>
              <a:rPr lang="it-IT" dirty="0" smtClean="0">
                <a:solidFill>
                  <a:srgbClr val="FF0000"/>
                </a:solidFill>
              </a:rPr>
              <a:t>rilascio definitivo</a:t>
            </a:r>
            <a:r>
              <a:rPr lang="it-IT" dirty="0" smtClean="0"/>
              <a:t>, sostituzione con l’autenticazione tramite certificati.</a:t>
            </a:r>
          </a:p>
        </p:txBody>
      </p:sp>
    </p:spTree>
    <p:extLst>
      <p:ext uri="{BB962C8B-B14F-4D97-AF65-F5344CB8AC3E}">
        <p14:creationId xmlns:p14="http://schemas.microsoft.com/office/powerpoint/2010/main" val="390246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7776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API di </a:t>
            </a:r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registrazione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degli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utenti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(1)</a:t>
            </a:r>
            <a:endParaRPr lang="en-GB" sz="3200" b="1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734964"/>
            <a:ext cx="89440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0" y="839894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Occorre aggiungere la nuova API nel servizio </a:t>
            </a:r>
            <a:r>
              <a:rPr lang="it-IT" dirty="0" err="1" smtClean="0"/>
              <a:t>WhiteList</a:t>
            </a:r>
            <a:r>
              <a:rPr lang="it-IT" dirty="0" smtClean="0"/>
              <a:t> di OAT.</a:t>
            </a:r>
          </a:p>
          <a:p>
            <a:r>
              <a:rPr lang="it-IT" dirty="0" smtClean="0"/>
              <a:t>Vengono gestiti: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Aggiunta, modifica e cancellazione di un utente;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Aggiunta, modifica e cancellazione di un permesso su un utente;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Modifica (abilitata solo in fase iniziale) dei tipi di permesso.</a:t>
            </a:r>
          </a:p>
          <a:p>
            <a:endParaRPr lang="it-IT" dirty="0"/>
          </a:p>
          <a:p>
            <a:r>
              <a:rPr lang="it-IT" dirty="0" smtClean="0"/>
              <a:t>Tali informazioni vengono salvate nel database di OAT secondo la seguente struttura relazionale: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38" y="3310519"/>
            <a:ext cx="4242215" cy="298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85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7776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API di </a:t>
            </a:r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registrazione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degli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utenti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(2)</a:t>
            </a:r>
            <a:endParaRPr lang="en-GB" sz="3200" b="1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734964"/>
            <a:ext cx="89440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0" y="839894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tabella </a:t>
            </a:r>
            <a:r>
              <a:rPr lang="it-IT" dirty="0" smtClean="0">
                <a:solidFill>
                  <a:srgbClr val="0070C0"/>
                </a:solidFill>
              </a:rPr>
              <a:t>USERS</a:t>
            </a:r>
            <a:r>
              <a:rPr lang="it-IT" dirty="0" smtClean="0"/>
              <a:t> conterrà gli utenti: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USERNAME: Nome utente che lo identifica univocamente;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PASSWORD: Credenziale di accesso, ottenuta con la funzione crittografica di </a:t>
            </a:r>
            <a:r>
              <a:rPr lang="it-IT" dirty="0" err="1" smtClean="0"/>
              <a:t>Hash</a:t>
            </a:r>
            <a:r>
              <a:rPr lang="it-IT" dirty="0" smtClean="0"/>
              <a:t> SHA-1;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DELETED: Se false, l’utente è attivo. Se </a:t>
            </a:r>
            <a:r>
              <a:rPr lang="it-IT" dirty="0" err="1" smtClean="0"/>
              <a:t>true</a:t>
            </a:r>
            <a:r>
              <a:rPr lang="it-IT" dirty="0" smtClean="0"/>
              <a:t> è cancellato. (non avviene cancellazione fisica sul DB a causa dei vincoli tra tabelle)</a:t>
            </a:r>
          </a:p>
          <a:p>
            <a:endParaRPr lang="it-IT" dirty="0"/>
          </a:p>
          <a:p>
            <a:r>
              <a:rPr lang="it-IT" dirty="0"/>
              <a:t>La tabella </a:t>
            </a:r>
            <a:r>
              <a:rPr lang="it-IT" dirty="0">
                <a:solidFill>
                  <a:srgbClr val="0070C0"/>
                </a:solidFill>
              </a:rPr>
              <a:t>PERMISSIONS_TYPES</a:t>
            </a:r>
            <a:r>
              <a:rPr lang="it-IT" dirty="0"/>
              <a:t> conterrà i tipi di permesso </a:t>
            </a:r>
            <a:r>
              <a:rPr lang="it-IT" dirty="0" smtClean="0"/>
              <a:t>predefiniti:</a:t>
            </a:r>
            <a:endParaRPr lang="it-I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CLASS: Classe dell’oggetto;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OPERATION: Operazione che si esegue;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PAR_NAME: Parametro dell’operazione sulla classe;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IS_ENFORCED: Se false, non vi sono vincoli sul formato di validità del parametro. Se </a:t>
            </a:r>
            <a:r>
              <a:rPr lang="it-IT" dirty="0" err="1"/>
              <a:t>true</a:t>
            </a:r>
            <a:r>
              <a:rPr lang="it-IT" dirty="0"/>
              <a:t>, è necessario che gli utenti abbiano definita la loro regola sul formato valido del </a:t>
            </a:r>
            <a:r>
              <a:rPr lang="it-IT" dirty="0" smtClean="0"/>
              <a:t>parametro.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N.B. </a:t>
            </a:r>
            <a:r>
              <a:rPr lang="it-IT" dirty="0" err="1" smtClean="0">
                <a:solidFill>
                  <a:srgbClr val="FF0000"/>
                </a:solidFill>
              </a:rPr>
              <a:t>Tuple</a:t>
            </a:r>
            <a:r>
              <a:rPr lang="it-IT" dirty="0" smtClean="0">
                <a:solidFill>
                  <a:srgbClr val="FF0000"/>
                </a:solidFill>
              </a:rPr>
              <a:t> scelte e </a:t>
            </a:r>
            <a:r>
              <a:rPr lang="it-IT" dirty="0" err="1" smtClean="0">
                <a:solidFill>
                  <a:srgbClr val="FF0000"/>
                </a:solidFill>
              </a:rPr>
              <a:t>pre</a:t>
            </a:r>
            <a:r>
              <a:rPr lang="it-IT" dirty="0" smtClean="0">
                <a:solidFill>
                  <a:srgbClr val="FF0000"/>
                </a:solidFill>
              </a:rPr>
              <a:t>-inserite automaticamente in</a:t>
            </a:r>
          </a:p>
          <a:p>
            <a:r>
              <a:rPr lang="it-IT" dirty="0">
                <a:solidFill>
                  <a:srgbClr val="FF0000"/>
                </a:solidFill>
              </a:rPr>
              <a:t>fase di installazione </a:t>
            </a:r>
            <a:r>
              <a:rPr lang="it-IT" dirty="0" smtClean="0">
                <a:solidFill>
                  <a:srgbClr val="FF0000"/>
                </a:solidFill>
              </a:rPr>
              <a:t>di OAT!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894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7776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API di </a:t>
            </a:r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registrazione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degli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utenti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(3)</a:t>
            </a:r>
            <a:endParaRPr lang="en-GB" sz="3200" b="1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734964"/>
            <a:ext cx="89440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0" y="839894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</a:t>
            </a:r>
            <a:r>
              <a:rPr lang="it-IT" dirty="0"/>
              <a:t>tabella </a:t>
            </a:r>
            <a:r>
              <a:rPr lang="it-IT" dirty="0" smtClean="0">
                <a:solidFill>
                  <a:srgbClr val="0070C0"/>
                </a:solidFill>
              </a:rPr>
              <a:t>USERS_PERMISSIONS</a:t>
            </a:r>
            <a:r>
              <a:rPr lang="it-IT" dirty="0" smtClean="0"/>
              <a:t> </a:t>
            </a:r>
            <a:r>
              <a:rPr lang="it-IT" dirty="0"/>
              <a:t>conterrà i </a:t>
            </a:r>
            <a:r>
              <a:rPr lang="it-IT" dirty="0" smtClean="0"/>
              <a:t>permessi di ogni utente:</a:t>
            </a:r>
            <a:endParaRPr lang="it-I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ID_USERS: ID dell’utente a cui si riferisce il tipo di permesso;</a:t>
            </a:r>
            <a:endParaRPr lang="it-I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ID_PERMISSIONS_TYPES: ID del tipo di permesso;</a:t>
            </a:r>
            <a:endParaRPr lang="it-I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VALUE</a:t>
            </a:r>
            <a:r>
              <a:rPr lang="it-IT" dirty="0"/>
              <a:t>: </a:t>
            </a:r>
            <a:r>
              <a:rPr lang="it-IT" dirty="0" smtClean="0"/>
              <a:t>Valore considerato valido per questo permesso, espresso con la forma di una classica </a:t>
            </a:r>
            <a:r>
              <a:rPr lang="it-IT" dirty="0" smtClean="0">
                <a:solidFill>
                  <a:srgbClr val="00B050"/>
                </a:solidFill>
              </a:rPr>
              <a:t>espressione regolare</a:t>
            </a:r>
            <a:r>
              <a:rPr lang="it-IT" dirty="0" smtClean="0"/>
              <a:t>.</a:t>
            </a:r>
            <a:endParaRPr lang="it-IT" dirty="0"/>
          </a:p>
          <a:p>
            <a:endParaRPr lang="it-IT" dirty="0" smtClean="0"/>
          </a:p>
          <a:p>
            <a:r>
              <a:rPr lang="it-IT" dirty="0" smtClean="0"/>
              <a:t>Per interfacciarsi a tale struttura sul DB, sono quindi presenti: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3 </a:t>
            </a:r>
            <a:r>
              <a:rPr lang="it-IT" dirty="0"/>
              <a:t>Web </a:t>
            </a:r>
            <a:r>
              <a:rPr lang="it-IT" dirty="0" smtClean="0"/>
              <a:t>Services </a:t>
            </a:r>
            <a:r>
              <a:rPr lang="it-IT" dirty="0" err="1"/>
              <a:t>RESTful</a:t>
            </a:r>
            <a:r>
              <a:rPr lang="it-IT" dirty="0"/>
              <a:t> (POST, PUT, DELETE) per manipolare </a:t>
            </a:r>
            <a:r>
              <a:rPr lang="it-IT" dirty="0" smtClean="0"/>
              <a:t>l’utente;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3 Web Services </a:t>
            </a:r>
            <a:r>
              <a:rPr lang="it-IT" dirty="0" err="1"/>
              <a:t>RESTful</a:t>
            </a:r>
            <a:r>
              <a:rPr lang="it-IT" dirty="0"/>
              <a:t> (POST, PUT, DELETE) </a:t>
            </a:r>
            <a:r>
              <a:rPr lang="it-IT" dirty="0" smtClean="0"/>
              <a:t>per </a:t>
            </a:r>
            <a:r>
              <a:rPr lang="it-IT" dirty="0"/>
              <a:t>manipolare i suoi </a:t>
            </a:r>
            <a:r>
              <a:rPr lang="it-IT" dirty="0" smtClean="0"/>
              <a:t>permessi;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1 Web Service </a:t>
            </a:r>
            <a:r>
              <a:rPr lang="it-IT" dirty="0" err="1" smtClean="0"/>
              <a:t>RESTful</a:t>
            </a:r>
            <a:r>
              <a:rPr lang="it-IT" dirty="0" smtClean="0"/>
              <a:t> (PUT) per modificare l’IS_ENFORCED, necessario per attivare/disattivare il meccanismo di controllo accessi.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N.B. La possibilità di modificare tale </a:t>
            </a:r>
            <a:r>
              <a:rPr lang="it-IT" dirty="0" err="1" smtClean="0">
                <a:solidFill>
                  <a:srgbClr val="FF0000"/>
                </a:solidFill>
              </a:rPr>
              <a:t>flag</a:t>
            </a:r>
            <a:r>
              <a:rPr lang="it-IT" dirty="0" smtClean="0">
                <a:solidFill>
                  <a:srgbClr val="FF0000"/>
                </a:solidFill>
              </a:rPr>
              <a:t> dovrà essere poi disabilitata mediante un parametro residente nel file .</a:t>
            </a:r>
            <a:r>
              <a:rPr lang="it-IT" dirty="0" err="1" smtClean="0">
                <a:solidFill>
                  <a:srgbClr val="FF0000"/>
                </a:solidFill>
              </a:rPr>
              <a:t>properties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 smtClean="0">
                <a:solidFill>
                  <a:srgbClr val="FF0000"/>
                </a:solidFill>
              </a:rPr>
              <a:t>di OAT!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642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7776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Autenticazione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sui </a:t>
            </a:r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servizi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esistenti</a:t>
            </a:r>
            <a:endParaRPr lang="en-GB" sz="3200" b="1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734964"/>
            <a:ext cx="89440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0" y="839894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Terminata la fase di configurazione, i comandi dovranno: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Contenere 2 ulteriori parametri chiamati </a:t>
            </a:r>
            <a:r>
              <a:rPr lang="it-IT" dirty="0" smtClean="0">
                <a:solidFill>
                  <a:srgbClr val="0070C0"/>
                </a:solidFill>
              </a:rPr>
              <a:t>-</a:t>
            </a:r>
            <a:r>
              <a:rPr lang="it-IT" dirty="0" err="1" smtClean="0">
                <a:solidFill>
                  <a:srgbClr val="0070C0"/>
                </a:solidFill>
              </a:rPr>
              <a:t>uname</a:t>
            </a:r>
            <a:r>
              <a:rPr lang="it-IT" dirty="0" smtClean="0"/>
              <a:t> (Username) e </a:t>
            </a:r>
            <a:r>
              <a:rPr lang="it-IT" dirty="0" smtClean="0">
                <a:solidFill>
                  <a:srgbClr val="0070C0"/>
                </a:solidFill>
              </a:rPr>
              <a:t>-</a:t>
            </a:r>
            <a:r>
              <a:rPr lang="it-IT" dirty="0" err="1" smtClean="0">
                <a:solidFill>
                  <a:srgbClr val="0070C0"/>
                </a:solidFill>
              </a:rPr>
              <a:t>upwd</a:t>
            </a:r>
            <a:r>
              <a:rPr lang="it-IT" dirty="0" smtClean="0"/>
              <a:t> (Password dell’utente).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Tali valori arriveranno ai WS attraverso l’</a:t>
            </a:r>
            <a:r>
              <a:rPr lang="it-IT" dirty="0" err="1" smtClean="0">
                <a:solidFill>
                  <a:srgbClr val="FF0000"/>
                </a:solidFill>
              </a:rPr>
              <a:t>header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Auth</a:t>
            </a:r>
            <a:r>
              <a:rPr lang="it-IT" dirty="0" smtClean="0">
                <a:solidFill>
                  <a:srgbClr val="FF0000"/>
                </a:solidFill>
              </a:rPr>
              <a:t>-blob, su cui OAT prevede già la cifratura (insieme al </a:t>
            </a:r>
            <a:r>
              <a:rPr lang="it-IT" dirty="0" err="1" smtClean="0">
                <a:solidFill>
                  <a:srgbClr val="FF0000"/>
                </a:solidFill>
              </a:rPr>
              <a:t>payload</a:t>
            </a:r>
            <a:r>
              <a:rPr lang="it-IT" dirty="0">
                <a:solidFill>
                  <a:srgbClr val="FF0000"/>
                </a:solidFill>
              </a:rPr>
              <a:t>)</a:t>
            </a:r>
            <a:r>
              <a:rPr lang="it-IT" dirty="0"/>
              <a:t>.</a:t>
            </a:r>
          </a:p>
          <a:p>
            <a:endParaRPr lang="it-IT" dirty="0">
              <a:solidFill>
                <a:srgbClr val="FF0000"/>
              </a:solidFill>
            </a:endParaRPr>
          </a:p>
          <a:p>
            <a:r>
              <a:rPr lang="it-IT" dirty="0" smtClean="0"/>
              <a:t>Verranno quindi effettuate sul comando: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Autenticazione;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Valutazione della validità dei parametri di input, in base al </a:t>
            </a:r>
            <a:r>
              <a:rPr lang="it-IT" dirty="0" err="1" smtClean="0"/>
              <a:t>flag</a:t>
            </a:r>
            <a:r>
              <a:rPr lang="it-IT" dirty="0" smtClean="0"/>
              <a:t> </a:t>
            </a:r>
            <a:r>
              <a:rPr lang="it-IT" dirty="0" smtClean="0">
                <a:solidFill>
                  <a:srgbClr val="0070C0"/>
                </a:solidFill>
              </a:rPr>
              <a:t>IS_ENFORCED</a:t>
            </a:r>
            <a:r>
              <a:rPr lang="it-IT" dirty="0" smtClean="0"/>
              <a:t> e, se abilitato, al formato ritenuto valido per quell’utente (colonna </a:t>
            </a:r>
            <a:r>
              <a:rPr lang="it-IT" dirty="0" smtClean="0">
                <a:solidFill>
                  <a:srgbClr val="0070C0"/>
                </a:solidFill>
              </a:rPr>
              <a:t>VALUE</a:t>
            </a:r>
            <a:r>
              <a:rPr lang="it-IT" dirty="0" smtClean="0"/>
              <a:t> del suo permesso, se presente).</a:t>
            </a:r>
          </a:p>
          <a:p>
            <a:endParaRPr lang="it-IT" dirty="0"/>
          </a:p>
          <a:p>
            <a:r>
              <a:rPr lang="it-IT" dirty="0" smtClean="0"/>
              <a:t>In questo modo l’utente può avere accesso ai comandi solo se ne ha il permesso e se il formato utilizzato è valido!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Le richieste di attestazione vanno comunque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SEMPRE autenticate, indipendentemente dalle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autorizzazioni impostate!</a:t>
            </a:r>
          </a:p>
        </p:txBody>
      </p:sp>
    </p:spTree>
    <p:extLst>
      <p:ext uri="{BB962C8B-B14F-4D97-AF65-F5344CB8AC3E}">
        <p14:creationId xmlns:p14="http://schemas.microsoft.com/office/powerpoint/2010/main" val="3452885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-119923" y="307746"/>
            <a:ext cx="94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Autenticazione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sul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Portale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e filtering(1)</a:t>
            </a:r>
            <a:endParaRPr lang="en-GB" sz="3200" b="1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734964"/>
            <a:ext cx="89440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0" y="839894"/>
            <a:ext cx="9144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Come accennato, è necessario abilitare la Basic </a:t>
            </a:r>
            <a:r>
              <a:rPr lang="it-IT" dirty="0" err="1" smtClean="0"/>
              <a:t>Authentication</a:t>
            </a:r>
            <a:r>
              <a:rPr lang="it-IT" dirty="0" smtClean="0"/>
              <a:t> su Apache HTTP Server, in modo che il portale richieda le credenziali d’accesso all’apertura.</a:t>
            </a:r>
          </a:p>
          <a:p>
            <a:endParaRPr lang="it-IT" dirty="0"/>
          </a:p>
          <a:p>
            <a:r>
              <a:rPr lang="it-IT" dirty="0" smtClean="0"/>
              <a:t>Per fare ciò è necessario: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Installare il modulo </a:t>
            </a:r>
            <a:r>
              <a:rPr lang="it-IT" dirty="0" err="1" smtClean="0"/>
              <a:t>mod-auth-mysql</a:t>
            </a:r>
            <a:r>
              <a:rPr lang="it-IT" dirty="0" smtClean="0"/>
              <a:t> per Apache;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Imporre nella configurazione base di Apache di cercare eventuali file .</a:t>
            </a:r>
            <a:r>
              <a:rPr lang="it-IT" dirty="0" err="1" smtClean="0"/>
              <a:t>htaccess</a:t>
            </a:r>
            <a:r>
              <a:rPr lang="it-IT" dirty="0" smtClean="0"/>
              <a:t>, ossia file che effettuano l’</a:t>
            </a:r>
            <a:r>
              <a:rPr lang="it-IT" dirty="0" err="1" smtClean="0"/>
              <a:t>override</a:t>
            </a:r>
            <a:r>
              <a:rPr lang="it-IT" dirty="0" smtClean="0"/>
              <a:t> di alcuni comportamenti standard da tenere sui portali Web;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Creare un file .</a:t>
            </a:r>
            <a:r>
              <a:rPr lang="it-IT" dirty="0" err="1" smtClean="0"/>
              <a:t>htaccess</a:t>
            </a:r>
            <a:r>
              <a:rPr lang="it-IT" dirty="0" smtClean="0"/>
              <a:t> per OAT, impostando un </a:t>
            </a:r>
            <a:r>
              <a:rPr lang="it-IT" dirty="0" err="1" smtClean="0"/>
              <a:t>AuthType</a:t>
            </a:r>
            <a:r>
              <a:rPr lang="it-IT" dirty="0" smtClean="0"/>
              <a:t> Basic ed i dati con cui interfacciarsi al DB </a:t>
            </a:r>
            <a:r>
              <a:rPr lang="it-IT" dirty="0" err="1" smtClean="0"/>
              <a:t>MySQL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dirty="0" smtClean="0"/>
              <a:t>Per interfacciarsi al DB con il file .</a:t>
            </a:r>
            <a:r>
              <a:rPr lang="it-IT" dirty="0" err="1" smtClean="0"/>
              <a:t>htaccess</a:t>
            </a:r>
            <a:r>
              <a:rPr lang="it-IT" dirty="0" smtClean="0"/>
              <a:t>, sono necessari i campi: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>
                <a:solidFill>
                  <a:srgbClr val="0070C0"/>
                </a:solidFill>
              </a:rPr>
              <a:t>Auth_MySQL_Username_Field </a:t>
            </a:r>
            <a:r>
              <a:rPr lang="it-IT" dirty="0" smtClean="0"/>
              <a:t>(colonna che contiene lo Username);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>
                <a:solidFill>
                  <a:srgbClr val="0070C0"/>
                </a:solidFill>
              </a:rPr>
              <a:t>Auth_MySQL_Password_Field </a:t>
            </a:r>
            <a:r>
              <a:rPr lang="it-IT" dirty="0"/>
              <a:t>(colonna che contiene </a:t>
            </a:r>
            <a:r>
              <a:rPr lang="it-IT" dirty="0" smtClean="0"/>
              <a:t>la Password);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>
                <a:solidFill>
                  <a:srgbClr val="0070C0"/>
                </a:solidFill>
              </a:rPr>
              <a:t>Auth_MySQL_Password_Clause</a:t>
            </a:r>
            <a:r>
              <a:rPr lang="it-IT" dirty="0" smtClean="0"/>
              <a:t> (per gestire la colonna</a:t>
            </a:r>
          </a:p>
          <a:p>
            <a:r>
              <a:rPr lang="it-IT" dirty="0" smtClean="0"/>
              <a:t>DELETED degli </a:t>
            </a:r>
            <a:r>
              <a:rPr lang="it-IT" dirty="0"/>
              <a:t>utenti</a:t>
            </a:r>
            <a:r>
              <a:rPr lang="it-IT" dirty="0" smtClean="0"/>
              <a:t>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 smtClean="0">
                <a:solidFill>
                  <a:srgbClr val="0070C0"/>
                </a:solidFill>
              </a:rPr>
              <a:t>Auth_MySQL_Encryption_Types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994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-119923" y="307746"/>
            <a:ext cx="94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Autenticazione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sul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Portale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e filtering(2)</a:t>
            </a:r>
            <a:endParaRPr lang="en-GB" sz="3200" b="1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734964"/>
            <a:ext cx="89440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0" y="839894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campo </a:t>
            </a:r>
            <a:r>
              <a:rPr lang="it-IT" dirty="0" err="1">
                <a:solidFill>
                  <a:srgbClr val="0070C0"/>
                </a:solidFill>
              </a:rPr>
              <a:t>Auth_MySQL_Encryption_Types</a:t>
            </a:r>
            <a:r>
              <a:rPr lang="it-IT" dirty="0" smtClean="0"/>
              <a:t> indica il tipo di cifratura usato sui valori contenuti nella colonna Password degli utenti.</a:t>
            </a:r>
          </a:p>
          <a:p>
            <a:endParaRPr lang="it-IT" dirty="0"/>
          </a:p>
          <a:p>
            <a:r>
              <a:rPr lang="it-IT" dirty="0" smtClean="0"/>
              <a:t>Può assumere i valori: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 smtClean="0"/>
              <a:t>Plaintext</a:t>
            </a:r>
            <a:r>
              <a:rPr lang="it-IT" dirty="0" smtClean="0"/>
              <a:t>: Password salvata in chiaro;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 smtClean="0"/>
              <a:t>Crypt_DES</a:t>
            </a:r>
            <a:r>
              <a:rPr lang="it-IT" dirty="0" smtClean="0"/>
              <a:t>: Controllo della Password con la funzione UNIX standard </a:t>
            </a:r>
            <a:r>
              <a:rPr lang="it-IT" dirty="0" err="1" smtClean="0"/>
              <a:t>crypt</a:t>
            </a:r>
            <a:r>
              <a:rPr lang="it-IT" dirty="0" smtClean="0"/>
              <a:t>(), usando un </a:t>
            </a:r>
            <a:r>
              <a:rPr lang="it-IT" dirty="0" err="1" smtClean="0"/>
              <a:t>hashing</a:t>
            </a:r>
            <a:r>
              <a:rPr lang="it-IT" dirty="0" smtClean="0"/>
              <a:t> DES;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Crypt_MD5: </a:t>
            </a:r>
            <a:r>
              <a:rPr lang="it-IT" dirty="0"/>
              <a:t>Controllo della Password con la funzione UNIX standard </a:t>
            </a:r>
            <a:r>
              <a:rPr lang="it-IT" dirty="0" err="1"/>
              <a:t>crypt</a:t>
            </a:r>
            <a:r>
              <a:rPr lang="it-IT" dirty="0"/>
              <a:t>(), usando un </a:t>
            </a:r>
            <a:r>
              <a:rPr lang="it-IT" dirty="0" err="1"/>
              <a:t>hashing</a:t>
            </a:r>
            <a:r>
              <a:rPr lang="it-IT" dirty="0"/>
              <a:t> </a:t>
            </a:r>
            <a:r>
              <a:rPr lang="it-IT" dirty="0" smtClean="0"/>
              <a:t>MD5;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 smtClean="0"/>
              <a:t>Crypt</a:t>
            </a:r>
            <a:r>
              <a:rPr lang="it-IT" dirty="0" smtClean="0"/>
              <a:t>: </a:t>
            </a:r>
            <a:r>
              <a:rPr lang="it-IT" dirty="0"/>
              <a:t>Controllo della Password con la funzione UNIX standard </a:t>
            </a:r>
            <a:r>
              <a:rPr lang="it-IT" dirty="0" err="1"/>
              <a:t>crypt</a:t>
            </a:r>
            <a:r>
              <a:rPr lang="it-IT" dirty="0" smtClean="0"/>
              <a:t>(), senza preferenze sull’</a:t>
            </a:r>
            <a:r>
              <a:rPr lang="it-IT" dirty="0" err="1" smtClean="0"/>
              <a:t>hashing</a:t>
            </a:r>
            <a:r>
              <a:rPr lang="it-IT" dirty="0" smtClean="0"/>
              <a:t> usato;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PHP_MD5: </a:t>
            </a:r>
            <a:r>
              <a:rPr lang="it-IT" dirty="0" err="1" smtClean="0"/>
              <a:t>Hashing</a:t>
            </a:r>
            <a:r>
              <a:rPr lang="it-IT" dirty="0" smtClean="0"/>
              <a:t> MD5 usato con il metodo adottato su PHP;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 smtClean="0"/>
              <a:t>MySQL</a:t>
            </a:r>
            <a:r>
              <a:rPr lang="it-IT" dirty="0" smtClean="0"/>
              <a:t>: Lo schema di </a:t>
            </a:r>
            <a:r>
              <a:rPr lang="it-IT" dirty="0" err="1" smtClean="0"/>
              <a:t>Hashing</a:t>
            </a:r>
            <a:r>
              <a:rPr lang="it-IT" dirty="0" smtClean="0"/>
              <a:t> usato dalla funzione PASSWORD() di </a:t>
            </a:r>
            <a:r>
              <a:rPr lang="it-IT" dirty="0" err="1" smtClean="0"/>
              <a:t>MySQL</a:t>
            </a:r>
            <a:r>
              <a:rPr lang="it-IT" dirty="0" smtClean="0"/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SHA1Sum: </a:t>
            </a:r>
            <a:r>
              <a:rPr lang="it-IT" dirty="0" err="1" smtClean="0"/>
              <a:t>Hashing</a:t>
            </a:r>
            <a:r>
              <a:rPr lang="it-IT" dirty="0" smtClean="0"/>
              <a:t> di tipo SHA1.</a:t>
            </a:r>
            <a:endParaRPr lang="it-IT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562277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-119923" y="307746"/>
            <a:ext cx="94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Autenticazione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sul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Portale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e filtering(3)</a:t>
            </a:r>
            <a:endParaRPr lang="en-GB" sz="3200" b="1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734964"/>
            <a:ext cx="89440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0" y="839894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E’ stato utilizzato il metodo </a:t>
            </a:r>
            <a:r>
              <a:rPr lang="it-IT" dirty="0" smtClean="0">
                <a:solidFill>
                  <a:srgbClr val="0070C0"/>
                </a:solidFill>
              </a:rPr>
              <a:t>SHA1Sum</a:t>
            </a:r>
            <a:r>
              <a:rPr lang="it-IT" dirty="0" smtClean="0"/>
              <a:t>.</a:t>
            </a:r>
          </a:p>
          <a:p>
            <a:r>
              <a:rPr lang="it-IT" dirty="0" smtClean="0"/>
              <a:t>Meno collisioni possibili rispetto MD5.</a:t>
            </a:r>
          </a:p>
          <a:p>
            <a:endParaRPr lang="it-IT" dirty="0"/>
          </a:p>
          <a:p>
            <a:r>
              <a:rPr lang="it-IT" dirty="0" smtClean="0"/>
              <a:t>In ogni caso, tutti </a:t>
            </a:r>
            <a:r>
              <a:rPr lang="it-IT" dirty="0"/>
              <a:t>i metodi che usano </a:t>
            </a:r>
            <a:r>
              <a:rPr lang="it-IT" dirty="0" smtClean="0"/>
              <a:t>le funzioni </a:t>
            </a:r>
            <a:r>
              <a:rPr lang="it-IT" dirty="0"/>
              <a:t>di </a:t>
            </a:r>
            <a:r>
              <a:rPr lang="it-IT" dirty="0" err="1"/>
              <a:t>hashing</a:t>
            </a:r>
            <a:r>
              <a:rPr lang="it-IT" dirty="0"/>
              <a:t> </a:t>
            </a:r>
            <a:r>
              <a:rPr lang="it-IT" dirty="0" smtClean="0"/>
              <a:t>citate, </a:t>
            </a:r>
            <a:r>
              <a:rPr lang="it-IT" dirty="0"/>
              <a:t>sono </a:t>
            </a:r>
            <a:r>
              <a:rPr lang="it-IT" dirty="0" smtClean="0"/>
              <a:t>obsoleti ed </a:t>
            </a:r>
            <a:r>
              <a:rPr lang="it-IT" dirty="0"/>
              <a:t>insicuri al giorno d’oggi.</a:t>
            </a:r>
          </a:p>
          <a:p>
            <a:r>
              <a:rPr lang="it-IT" dirty="0" smtClean="0"/>
              <a:t>Sarebbe opportuno (quantomeno)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Creare l’</a:t>
            </a:r>
            <a:r>
              <a:rPr lang="it-IT" dirty="0" err="1" smtClean="0"/>
              <a:t>hash</a:t>
            </a:r>
            <a:r>
              <a:rPr lang="it-IT" dirty="0" smtClean="0"/>
              <a:t> a partire da </a:t>
            </a:r>
            <a:r>
              <a:rPr lang="it-IT" dirty="0" smtClean="0">
                <a:solidFill>
                  <a:srgbClr val="FF0000"/>
                </a:solidFill>
              </a:rPr>
              <a:t>più colonne </a:t>
            </a:r>
            <a:r>
              <a:rPr lang="it-IT" dirty="0" smtClean="0"/>
              <a:t>(USERNAME e PASSWORD per esempio</a:t>
            </a:r>
            <a:r>
              <a:rPr lang="it-IT" u="sng" dirty="0" smtClean="0"/>
              <a:t>);</a:t>
            </a:r>
            <a:endParaRPr lang="it-I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Utilizzare il </a:t>
            </a:r>
            <a:r>
              <a:rPr lang="it-IT" dirty="0" smtClean="0">
                <a:solidFill>
                  <a:srgbClr val="FF0000"/>
                </a:solidFill>
              </a:rPr>
              <a:t>sale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dirty="0" smtClean="0"/>
              <a:t>Non vi è modo di definire tali combinazioni nel file .</a:t>
            </a:r>
            <a:r>
              <a:rPr lang="it-IT" dirty="0" err="1" smtClean="0"/>
              <a:t>htaccess</a:t>
            </a:r>
            <a:r>
              <a:rPr lang="it-IT" dirty="0"/>
              <a:t>;</a:t>
            </a:r>
            <a:r>
              <a:rPr lang="it-IT" dirty="0" smtClean="0"/>
              <a:t> si dovrebbe usare il comando </a:t>
            </a:r>
            <a:r>
              <a:rPr lang="it-IT" dirty="0" err="1" smtClean="0"/>
              <a:t>htpasswd</a:t>
            </a:r>
            <a:r>
              <a:rPr lang="it-IT" dirty="0" smtClean="0"/>
              <a:t> per generare gli utenti.</a:t>
            </a:r>
          </a:p>
          <a:p>
            <a:r>
              <a:rPr lang="it-IT" dirty="0" smtClean="0"/>
              <a:t>Attenzione: </a:t>
            </a:r>
            <a:r>
              <a:rPr lang="it-IT" dirty="0" smtClean="0">
                <a:solidFill>
                  <a:srgbClr val="FF0000"/>
                </a:solidFill>
              </a:rPr>
              <a:t>non permette interfacciamenti a DB</a:t>
            </a:r>
            <a:r>
              <a:rPr lang="it-IT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61087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-119923" y="307746"/>
            <a:ext cx="94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Autenticazione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sul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Portale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e filtering(4)</a:t>
            </a:r>
            <a:endParaRPr lang="en-GB" sz="3200" b="1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734964"/>
            <a:ext cx="89440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0" y="779934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Mediante la procedura di autenticazione appena descritta, si può ottenere un meccanismo di </a:t>
            </a:r>
            <a:r>
              <a:rPr lang="it-IT" dirty="0" err="1" smtClean="0"/>
              <a:t>filtering</a:t>
            </a:r>
            <a:r>
              <a:rPr lang="it-IT" dirty="0" smtClean="0"/>
              <a:t> automatico sul portale Web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particolare</a:t>
            </a:r>
            <a:r>
              <a:rPr lang="en-US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I report </a:t>
            </a:r>
            <a:r>
              <a:rPr lang="en-US" dirty="0" err="1" smtClean="0"/>
              <a:t>d’integrità</a:t>
            </a:r>
            <a:r>
              <a:rPr lang="en-US" dirty="0" smtClean="0"/>
              <a:t> </a:t>
            </a:r>
            <a:r>
              <a:rPr lang="en-US" dirty="0" err="1" smtClean="0"/>
              <a:t>saranno</a:t>
            </a:r>
            <a:r>
              <a:rPr lang="en-US" dirty="0" smtClean="0"/>
              <a:t> </a:t>
            </a:r>
            <a:r>
              <a:rPr lang="en-US" dirty="0" err="1" smtClean="0"/>
              <a:t>soggetti</a:t>
            </a:r>
            <a:r>
              <a:rPr lang="en-US" dirty="0" smtClean="0"/>
              <a:t> al PERMISSIONS_TYPES di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Host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Read_Report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HostName</a:t>
            </a:r>
            <a:r>
              <a:rPr lang="en-US" dirty="0" smtClean="0"/>
              <a:t>. </a:t>
            </a:r>
            <a:r>
              <a:rPr lang="en-US" dirty="0" err="1" smtClean="0"/>
              <a:t>Saranno</a:t>
            </a:r>
            <a:r>
              <a:rPr lang="en-US" dirty="0" smtClean="0"/>
              <a:t> </a:t>
            </a:r>
            <a:r>
              <a:rPr lang="en-US" dirty="0" err="1" smtClean="0"/>
              <a:t>visibili</a:t>
            </a:r>
            <a:r>
              <a:rPr lang="en-US" dirty="0" smtClean="0"/>
              <a:t> solo </a:t>
            </a:r>
            <a:r>
              <a:rPr lang="en-US" dirty="0" err="1" smtClean="0"/>
              <a:t>i</a:t>
            </a:r>
            <a:r>
              <a:rPr lang="en-US" dirty="0" smtClean="0"/>
              <a:t> report con </a:t>
            </a:r>
            <a:r>
              <a:rPr lang="en-US" dirty="0" err="1" smtClean="0"/>
              <a:t>HostName</a:t>
            </a:r>
            <a:r>
              <a:rPr lang="en-US" dirty="0" smtClean="0"/>
              <a:t> </a:t>
            </a:r>
            <a:r>
              <a:rPr lang="en-US" dirty="0" err="1" smtClean="0"/>
              <a:t>previsto</a:t>
            </a:r>
            <a:r>
              <a:rPr lang="en-US" dirty="0" smtClean="0"/>
              <a:t> </a:t>
            </a:r>
            <a:r>
              <a:rPr lang="en-US" dirty="0" err="1" smtClean="0"/>
              <a:t>nei</a:t>
            </a:r>
            <a:r>
              <a:rPr lang="en-US" dirty="0" smtClean="0"/>
              <a:t> </a:t>
            </a:r>
            <a:r>
              <a:rPr lang="en-US" dirty="0" err="1" smtClean="0"/>
              <a:t>permessi</a:t>
            </a:r>
            <a:r>
              <a:rPr lang="en-US" dirty="0" smtClean="0"/>
              <a:t>, a </a:t>
            </a:r>
            <a:r>
              <a:rPr lang="en-US" dirty="0" err="1" smtClean="0"/>
              <a:t>meno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venga</a:t>
            </a:r>
            <a:r>
              <a:rPr lang="en-US" dirty="0" smtClean="0"/>
              <a:t> </a:t>
            </a:r>
            <a:r>
              <a:rPr lang="en-US" dirty="0" err="1" smtClean="0"/>
              <a:t>lasciato</a:t>
            </a:r>
            <a:r>
              <a:rPr lang="en-US" dirty="0" smtClean="0"/>
              <a:t> </a:t>
            </a:r>
            <a:r>
              <a:rPr lang="en-US" dirty="0" err="1" smtClean="0"/>
              <a:t>l’IS_ENFORCED</a:t>
            </a:r>
            <a:r>
              <a:rPr lang="en-US" dirty="0" smtClean="0"/>
              <a:t> a false;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Le richieste di attestazione, ora legate all’utente e finora assenti nel portale, saranno presentate con una nuova pagina avente la seguente griglia: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r>
              <a:rPr lang="it-IT" dirty="0" smtClean="0"/>
              <a:t>Questa pagina è soggetta al permesso </a:t>
            </a:r>
            <a:r>
              <a:rPr lang="it-IT" dirty="0" smtClean="0">
                <a:solidFill>
                  <a:srgbClr val="0070C0"/>
                </a:solidFill>
              </a:rPr>
              <a:t>Host</a:t>
            </a:r>
            <a:r>
              <a:rPr lang="it-IT" dirty="0" smtClean="0"/>
              <a:t>,</a:t>
            </a:r>
          </a:p>
          <a:p>
            <a:r>
              <a:rPr lang="it-IT" dirty="0" err="1" smtClean="0">
                <a:solidFill>
                  <a:srgbClr val="0070C0"/>
                </a:solidFill>
              </a:rPr>
              <a:t>Read_Attest</a:t>
            </a:r>
            <a:r>
              <a:rPr lang="it-IT" dirty="0" smtClean="0"/>
              <a:t>, </a:t>
            </a:r>
            <a:r>
              <a:rPr lang="it-IT" dirty="0" smtClean="0">
                <a:solidFill>
                  <a:srgbClr val="0070C0"/>
                </a:solidFill>
              </a:rPr>
              <a:t>Username</a:t>
            </a:r>
            <a:r>
              <a:rPr lang="it-IT" dirty="0" smtClean="0"/>
              <a:t>. Pertanto si vedranno </a:t>
            </a:r>
            <a:r>
              <a:rPr lang="it-IT" dirty="0"/>
              <a:t>solo</a:t>
            </a:r>
            <a:endParaRPr lang="it-IT" dirty="0" smtClean="0"/>
          </a:p>
          <a:p>
            <a:r>
              <a:rPr lang="it-IT" dirty="0" smtClean="0"/>
              <a:t>le richieste degli utenti previsti.</a:t>
            </a:r>
          </a:p>
          <a:p>
            <a:r>
              <a:rPr lang="it-IT" dirty="0" smtClean="0"/>
              <a:t>Es: l’utente </a:t>
            </a:r>
            <a:r>
              <a:rPr lang="it-IT" dirty="0" err="1" smtClean="0"/>
              <a:t>admin</a:t>
            </a:r>
            <a:r>
              <a:rPr lang="it-IT" dirty="0" smtClean="0"/>
              <a:t> può vederle tutte e l’utente</a:t>
            </a:r>
          </a:p>
          <a:p>
            <a:r>
              <a:rPr lang="it-IT" dirty="0" smtClean="0"/>
              <a:t>      standard solo quelle da lui effettuate.</a:t>
            </a:r>
          </a:p>
          <a:p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2" y="3616151"/>
            <a:ext cx="9029828" cy="103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9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 Box 3"/>
          <p:cNvSpPr txBox="1">
            <a:spLocks noChangeArrowheads="1"/>
          </p:cNvSpPr>
          <p:nvPr/>
        </p:nvSpPr>
        <p:spPr bwMode="auto">
          <a:xfrm>
            <a:off x="0" y="27776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Introduzione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(1)</a:t>
            </a:r>
            <a:endParaRPr lang="en-GB" sz="3200" b="1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109" name="Rectangle 2"/>
          <p:cNvSpPr>
            <a:spLocks noChangeArrowheads="1"/>
          </p:cNvSpPr>
          <p:nvPr/>
        </p:nvSpPr>
        <p:spPr bwMode="auto">
          <a:xfrm>
            <a:off x="1" y="734964"/>
            <a:ext cx="894404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rapida</a:t>
            </a:r>
            <a:r>
              <a:rPr lang="en-US" dirty="0" smtClean="0"/>
              <a:t> </a:t>
            </a:r>
            <a:r>
              <a:rPr lang="en-US" dirty="0" err="1" smtClean="0"/>
              <a:t>diffusione</a:t>
            </a:r>
            <a:r>
              <a:rPr lang="en-US" dirty="0" smtClean="0"/>
              <a:t> di Internet, grazie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parallela</a:t>
            </a:r>
            <a:r>
              <a:rPr lang="en-US" dirty="0" smtClean="0"/>
              <a:t> </a:t>
            </a:r>
            <a:r>
              <a:rPr lang="en-US" dirty="0" err="1" smtClean="0"/>
              <a:t>crescita</a:t>
            </a:r>
            <a:r>
              <a:rPr lang="en-US" dirty="0" smtClean="0"/>
              <a:t> </a:t>
            </a:r>
            <a:r>
              <a:rPr lang="en-US" dirty="0" err="1" smtClean="0"/>
              <a:t>dell’uso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PC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mondo</a:t>
            </a:r>
            <a:r>
              <a:rPr lang="en-US" dirty="0" smtClean="0"/>
              <a:t>, ha </a:t>
            </a:r>
            <a:r>
              <a:rPr lang="en-US" dirty="0" err="1" smtClean="0"/>
              <a:t>migliorato</a:t>
            </a:r>
            <a:r>
              <a:rPr lang="en-US" dirty="0" smtClean="0"/>
              <a:t> la </a:t>
            </a:r>
            <a:r>
              <a:rPr lang="en-US" dirty="0" err="1" smtClean="0"/>
              <a:t>qualità</a:t>
            </a:r>
            <a:r>
              <a:rPr lang="en-US" dirty="0" smtClean="0"/>
              <a:t> (e la </a:t>
            </a:r>
            <a:r>
              <a:rPr lang="en-US" dirty="0" err="1" smtClean="0"/>
              <a:t>quantità</a:t>
            </a:r>
            <a:r>
              <a:rPr lang="en-US" dirty="0" smtClean="0"/>
              <a:t>)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servizi</a:t>
            </a:r>
            <a:r>
              <a:rPr lang="en-US" dirty="0" smtClean="0"/>
              <a:t> </a:t>
            </a:r>
            <a:r>
              <a:rPr lang="en-US" dirty="0" err="1" smtClean="0"/>
              <a:t>basati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Web.</a:t>
            </a:r>
          </a:p>
          <a:p>
            <a:endParaRPr lang="en-US" dirty="0" smtClean="0"/>
          </a:p>
          <a:p>
            <a:r>
              <a:rPr lang="en-US" dirty="0" err="1" smtClean="0"/>
              <a:t>Inevitabile</a:t>
            </a:r>
            <a:r>
              <a:rPr lang="en-US" dirty="0" smtClean="0"/>
              <a:t> </a:t>
            </a:r>
            <a:r>
              <a:rPr lang="it-IT" dirty="0"/>
              <a:t>la nascita delle minacce basate </a:t>
            </a:r>
            <a:r>
              <a:rPr lang="it-IT" dirty="0" smtClean="0"/>
              <a:t>sul</a:t>
            </a:r>
          </a:p>
          <a:p>
            <a:r>
              <a:rPr lang="it-IT" dirty="0" smtClean="0"/>
              <a:t>Web per ottenere vie d'accesso ai computer.</a:t>
            </a:r>
          </a:p>
          <a:p>
            <a:endParaRPr lang="en-US" dirty="0" smtClean="0"/>
          </a:p>
          <a:p>
            <a:r>
              <a:rPr lang="en-US" dirty="0" smtClean="0"/>
              <a:t>Con: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Malware;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URL </a:t>
            </a:r>
            <a:r>
              <a:rPr lang="en-US" dirty="0" err="1" smtClean="0"/>
              <a:t>malevoli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  <a:p>
            <a:r>
              <a:rPr lang="it-IT" dirty="0" smtClean="0"/>
              <a:t>Scopi principali: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</a:t>
            </a:r>
            <a:r>
              <a:rPr lang="it-IT" dirty="0" smtClean="0"/>
              <a:t>ttenere </a:t>
            </a:r>
            <a:r>
              <a:rPr lang="it-IT" dirty="0"/>
              <a:t>dati privati come le </a:t>
            </a:r>
            <a:r>
              <a:rPr lang="it-IT" dirty="0" smtClean="0"/>
              <a:t>password;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Inserire </a:t>
            </a:r>
            <a:r>
              <a:rPr lang="it-IT" dirty="0"/>
              <a:t>il PC in una rete di </a:t>
            </a:r>
            <a:r>
              <a:rPr lang="it-IT" dirty="0" smtClean="0"/>
              <a:t>computer infetti;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Danni </a:t>
            </a:r>
            <a:r>
              <a:rPr lang="en-US" dirty="0" err="1" smtClean="0"/>
              <a:t>economici</a:t>
            </a:r>
            <a:r>
              <a:rPr lang="en-US" dirty="0" smtClean="0"/>
              <a:t>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 </a:t>
            </a:r>
            <a:r>
              <a:rPr lang="en-US" dirty="0" err="1"/>
              <a:t>molti</a:t>
            </a:r>
            <a:r>
              <a:rPr lang="en-US" dirty="0"/>
              <a:t> </a:t>
            </a:r>
            <a:r>
              <a:rPr lang="en-US" dirty="0" err="1"/>
              <a:t>altri</a:t>
            </a:r>
            <a:r>
              <a:rPr lang="en-US" dirty="0" smtClean="0"/>
              <a:t>!!!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6" y="1518318"/>
            <a:ext cx="2338755" cy="1907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19100" y="228600"/>
            <a:ext cx="80184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it-IT" sz="3200" dirty="0">
                <a:solidFill>
                  <a:srgbClr val="CC0000"/>
                </a:solidFill>
              </a:rPr>
              <a:t>Outline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2633" y="914400"/>
            <a:ext cx="785177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 err="1" smtClean="0"/>
              <a:t>Introduzione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 Trusted Computing e Remote Attestation;</a:t>
            </a:r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dirty="0" err="1" smtClean="0"/>
              <a:t>OpenAttestation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 err="1" smtClean="0"/>
              <a:t>Nuova</a:t>
            </a:r>
            <a:r>
              <a:rPr lang="en-US" sz="2400" dirty="0" smtClean="0"/>
              <a:t> API di </a:t>
            </a:r>
            <a:r>
              <a:rPr lang="en-US" sz="2400" dirty="0" err="1" smtClean="0"/>
              <a:t>controllo</a:t>
            </a:r>
            <a:r>
              <a:rPr lang="en-US" sz="2400" dirty="0" smtClean="0"/>
              <a:t> </a:t>
            </a:r>
            <a:r>
              <a:rPr lang="en-US" sz="2400" dirty="0" err="1" smtClean="0"/>
              <a:t>accessi</a:t>
            </a:r>
            <a:r>
              <a:rPr lang="en-US" sz="2400" dirty="0" smtClean="0"/>
              <a:t> in OAT;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err="1" smtClean="0"/>
              <a:t>Conclusioni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2009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257175" y="1184275"/>
            <a:ext cx="875347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PRO</a:t>
            </a:r>
            <a:endParaRPr lang="en-US" sz="2400" b="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0" dirty="0" err="1" smtClean="0"/>
              <a:t>Comandi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eseguiti</a:t>
            </a:r>
            <a:r>
              <a:rPr lang="en-US" sz="2400" b="0" dirty="0" smtClean="0"/>
              <a:t> solo se </a:t>
            </a:r>
            <a:r>
              <a:rPr lang="en-US" sz="2400" b="0" dirty="0" err="1" smtClean="0"/>
              <a:t>autorizzati</a:t>
            </a:r>
            <a:r>
              <a:rPr lang="en-US" sz="2400" b="0" dirty="0" smtClean="0"/>
              <a:t>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0" dirty="0" err="1" smtClean="0"/>
              <a:t>Maggior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controllo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sul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formato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dei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parametri</a:t>
            </a:r>
            <a:r>
              <a:rPr lang="en-US" sz="2400" b="0" dirty="0" smtClean="0"/>
              <a:t>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0" dirty="0" err="1" smtClean="0"/>
              <a:t>Funzionalità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generica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ed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estremamente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potente</a:t>
            </a:r>
            <a:r>
              <a:rPr lang="en-US" sz="2400" b="0" dirty="0" smtClean="0"/>
              <a:t>.</a:t>
            </a:r>
          </a:p>
          <a:p>
            <a:endParaRPr lang="en-US" sz="2400" b="0" dirty="0" smtClean="0"/>
          </a:p>
          <a:p>
            <a:r>
              <a:rPr lang="en-US" sz="2400" dirty="0" smtClean="0">
                <a:solidFill>
                  <a:srgbClr val="C00000"/>
                </a:solidFill>
              </a:rPr>
              <a:t>CONTRO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0" dirty="0" err="1" smtClean="0"/>
              <a:t>Complessità</a:t>
            </a:r>
            <a:r>
              <a:rPr lang="en-US" sz="2400" b="0" dirty="0" smtClean="0"/>
              <a:t> </a:t>
            </a:r>
            <a:r>
              <a:rPr lang="en-US" sz="2400" b="0" dirty="0" err="1"/>
              <a:t>medio-alta</a:t>
            </a:r>
            <a:r>
              <a:rPr lang="en-US" sz="2400" b="0" dirty="0"/>
              <a:t> per </a:t>
            </a:r>
            <a:r>
              <a:rPr lang="en-US" sz="2400" b="0" dirty="0" err="1"/>
              <a:t>definire</a:t>
            </a:r>
            <a:r>
              <a:rPr lang="en-US" sz="2400" b="0" dirty="0"/>
              <a:t> la </a:t>
            </a:r>
            <a:r>
              <a:rPr lang="en-US" sz="2400" b="0" dirty="0" err="1"/>
              <a:t>gerarchia</a:t>
            </a:r>
            <a:r>
              <a:rPr lang="en-US" sz="2400" b="0" dirty="0"/>
              <a:t> </a:t>
            </a:r>
            <a:r>
              <a:rPr lang="en-US" sz="2400" b="0" dirty="0" err="1" smtClean="0"/>
              <a:t>iniziale</a:t>
            </a:r>
            <a:r>
              <a:rPr lang="en-US" sz="2400" b="0" dirty="0" smtClean="0"/>
              <a:t> se </a:t>
            </a:r>
            <a:r>
              <a:rPr lang="en-US" sz="2400" b="0" dirty="0" err="1" smtClean="0"/>
              <a:t>fatta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comando</a:t>
            </a:r>
            <a:r>
              <a:rPr lang="en-US" sz="2400" b="0" dirty="0" smtClean="0"/>
              <a:t> per commando; </a:t>
            </a:r>
            <a:r>
              <a:rPr lang="en-US" sz="2400" b="0" dirty="0" err="1" smtClean="0"/>
              <a:t>facilmente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migliorabile</a:t>
            </a:r>
            <a:r>
              <a:rPr lang="en-US" sz="2400" b="0" dirty="0" smtClean="0"/>
              <a:t> con </a:t>
            </a:r>
            <a:r>
              <a:rPr lang="en-US" sz="2400" b="0" dirty="0"/>
              <a:t>script BASH </a:t>
            </a:r>
            <a:r>
              <a:rPr lang="en-US" sz="2400" b="0" dirty="0" smtClean="0"/>
              <a:t>pre-</a:t>
            </a:r>
            <a:r>
              <a:rPr lang="en-US" sz="2400" b="0" dirty="0" err="1" smtClean="0"/>
              <a:t>confezionati</a:t>
            </a:r>
            <a:r>
              <a:rPr lang="en-US" sz="2400" b="0" dirty="0"/>
              <a:t> </a:t>
            </a:r>
            <a:r>
              <a:rPr lang="en-US" sz="2400" b="0" dirty="0" err="1" smtClean="0"/>
              <a:t>che</a:t>
            </a:r>
            <a:r>
              <a:rPr lang="en-US" sz="2400" b="0" dirty="0" smtClean="0"/>
              <a:t> </a:t>
            </a:r>
            <a:r>
              <a:rPr lang="en-US" sz="2400" b="0" dirty="0" err="1"/>
              <a:t>contengono</a:t>
            </a:r>
            <a:r>
              <a:rPr lang="en-US" sz="2400" b="0" dirty="0"/>
              <a:t> </a:t>
            </a:r>
            <a:r>
              <a:rPr lang="en-US" sz="2400" b="0" dirty="0" err="1"/>
              <a:t>gruppi</a:t>
            </a:r>
            <a:r>
              <a:rPr lang="en-US" sz="2400" b="0" dirty="0"/>
              <a:t> </a:t>
            </a:r>
            <a:r>
              <a:rPr lang="en-US" sz="2400" b="0" dirty="0" smtClean="0"/>
              <a:t>di </a:t>
            </a:r>
            <a:r>
              <a:rPr lang="en-US" sz="2400" b="0" dirty="0" err="1" smtClean="0"/>
              <a:t>comandi</a:t>
            </a:r>
            <a:r>
              <a:rPr lang="en-US" sz="2400" b="0" dirty="0" smtClean="0"/>
              <a:t>.</a:t>
            </a:r>
            <a:endParaRPr lang="en-US" sz="2400" b="0" dirty="0"/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19100" y="291196"/>
            <a:ext cx="80184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it-IT" sz="3200" b="1" dirty="0" smtClean="0">
                <a:solidFill>
                  <a:srgbClr val="CC0000"/>
                </a:solidFill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1220804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9702" y="727197"/>
            <a:ext cx="75453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La </a:t>
            </a:r>
            <a:r>
              <a:rPr lang="en-US" sz="1200" dirty="0" err="1" smtClean="0"/>
              <a:t>Stampa</a:t>
            </a:r>
            <a:r>
              <a:rPr lang="en-US" sz="1200" dirty="0" smtClean="0"/>
              <a:t>, (2013). “</a:t>
            </a:r>
            <a:r>
              <a:rPr lang="en-US" sz="1200" dirty="0" err="1" smtClean="0"/>
              <a:t>Cybercrimine</a:t>
            </a:r>
            <a:r>
              <a:rPr lang="en-US" sz="1200" dirty="0" smtClean="0"/>
              <a:t>, la </a:t>
            </a:r>
            <a:r>
              <a:rPr lang="en-US" sz="1200" dirty="0" err="1" smtClean="0"/>
              <a:t>crescita</a:t>
            </a:r>
            <a:r>
              <a:rPr lang="en-US" sz="1200" dirty="0" smtClean="0"/>
              <a:t> è </a:t>
            </a:r>
            <a:r>
              <a:rPr lang="en-US" sz="1200" dirty="0" err="1" smtClean="0"/>
              <a:t>inarrestabile</a:t>
            </a:r>
            <a:r>
              <a:rPr lang="en-US" sz="1200" dirty="0" smtClean="0"/>
              <a:t>”,</a:t>
            </a:r>
            <a:r>
              <a:rPr lang="it-IT" sz="1200" b="0" dirty="0" smtClean="0"/>
              <a:t>                     </a:t>
            </a:r>
            <a:r>
              <a:rPr lang="it-IT" sz="1200" dirty="0"/>
              <a:t>http://</a:t>
            </a:r>
            <a:r>
              <a:rPr lang="it-IT" sz="1200" dirty="0" smtClean="0"/>
              <a:t>www.lastampa.it/2013/10/02/tecnologia/cybercrimine-la-crescita-inarrestabile-in-un-anno-attacchi-sul-web-triplicati-YSwnt6Iekp6uow1YzOI92O/pagina.html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CNN, (2013). “Cyber-criminals are targeting phones and </a:t>
            </a:r>
            <a:r>
              <a:rPr lang="en-US" sz="1200" dirty="0"/>
              <a:t>bank info”,                     </a:t>
            </a:r>
            <a:r>
              <a:rPr lang="it-IT" sz="1200" dirty="0"/>
              <a:t>http://</a:t>
            </a:r>
            <a:r>
              <a:rPr lang="it-IT" sz="1200" dirty="0" smtClean="0"/>
              <a:t>edition.cnn.com/2013/02/21/tech/mobile/mcafee-threats-report/index.html</a:t>
            </a:r>
          </a:p>
          <a:p>
            <a:endParaRPr lang="it-IT" sz="1200" dirty="0" smtClean="0"/>
          </a:p>
          <a:p>
            <a:r>
              <a:rPr lang="it-IT" sz="1200" dirty="0" err="1" smtClean="0"/>
              <a:t>Trusted</a:t>
            </a:r>
            <a:r>
              <a:rPr lang="it-IT" sz="1200" dirty="0" smtClean="0"/>
              <a:t> Computing Group, (2013). </a:t>
            </a:r>
            <a:r>
              <a:rPr lang="en-US" sz="1200" dirty="0" smtClean="0"/>
              <a:t>“</a:t>
            </a:r>
            <a:r>
              <a:rPr lang="it-IT" sz="1200" dirty="0" err="1" smtClean="0"/>
              <a:t>Trusted</a:t>
            </a:r>
            <a:r>
              <a:rPr lang="it-IT" sz="1200" dirty="0" smtClean="0"/>
              <a:t> Computing</a:t>
            </a:r>
            <a:r>
              <a:rPr lang="en-US" sz="1200" dirty="0"/>
              <a:t>”</a:t>
            </a:r>
            <a:endParaRPr lang="it-IT" sz="1200" dirty="0"/>
          </a:p>
          <a:p>
            <a:r>
              <a:rPr lang="it-IT" sz="1200" dirty="0"/>
              <a:t>http://www.trustedcomputinggroup.org/trusted_computing</a:t>
            </a:r>
          </a:p>
          <a:p>
            <a:endParaRPr lang="it-IT" sz="1200" dirty="0" smtClean="0"/>
          </a:p>
          <a:p>
            <a:r>
              <a:rPr lang="it-IT" sz="1200" dirty="0" err="1" smtClean="0"/>
              <a:t>InterLex</a:t>
            </a:r>
            <a:r>
              <a:rPr lang="it-IT" sz="1200" dirty="0" smtClean="0"/>
              <a:t>, </a:t>
            </a:r>
            <a:r>
              <a:rPr lang="it-IT" sz="1200" dirty="0"/>
              <a:t>(</a:t>
            </a:r>
            <a:r>
              <a:rPr lang="it-IT" sz="1200" dirty="0" smtClean="0"/>
              <a:t>2003</a:t>
            </a:r>
            <a:r>
              <a:rPr lang="it-IT" sz="1200" dirty="0"/>
              <a:t>). </a:t>
            </a:r>
            <a:r>
              <a:rPr lang="en-US" sz="1200" dirty="0" smtClean="0"/>
              <a:t>“</a:t>
            </a:r>
            <a:r>
              <a:rPr lang="it-IT" sz="1200" dirty="0"/>
              <a:t>Il </a:t>
            </a:r>
            <a:r>
              <a:rPr lang="it-IT" sz="1200" dirty="0" err="1" smtClean="0"/>
              <a:t>Trusted</a:t>
            </a:r>
            <a:r>
              <a:rPr lang="it-IT" sz="1200" dirty="0" smtClean="0"/>
              <a:t> Computer </a:t>
            </a:r>
            <a:r>
              <a:rPr lang="it-IT" sz="1200" dirty="0"/>
              <a:t>viola la mia sicurezza</a:t>
            </a:r>
            <a:r>
              <a:rPr lang="en-US" sz="1200" dirty="0" smtClean="0"/>
              <a:t>”</a:t>
            </a:r>
            <a:endParaRPr lang="it-IT" sz="1200" dirty="0"/>
          </a:p>
          <a:p>
            <a:r>
              <a:rPr lang="it-IT" sz="1200" dirty="0"/>
              <a:t>http://</a:t>
            </a:r>
            <a:r>
              <a:rPr lang="it-IT" sz="1200" dirty="0" smtClean="0"/>
              <a:t>www.interlex.it/675/trustedcomp.htm</a:t>
            </a:r>
          </a:p>
          <a:p>
            <a:endParaRPr lang="it-IT" sz="1200" dirty="0"/>
          </a:p>
          <a:p>
            <a:r>
              <a:rPr lang="en-US" sz="1200" dirty="0" smtClean="0"/>
              <a:t>Abstract. “Principles of Remote Attestation”,                              </a:t>
            </a:r>
            <a:r>
              <a:rPr lang="it-IT" sz="1200" dirty="0"/>
              <a:t>http://web.cs.wpi.edu/~guttman/pubs/good_attest.pdf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OAT's </a:t>
            </a:r>
            <a:r>
              <a:rPr lang="en-US" sz="1200" dirty="0" err="1"/>
              <a:t>github</a:t>
            </a:r>
            <a:r>
              <a:rPr lang="en-US" sz="1200" dirty="0"/>
              <a:t> repository,  (2012). </a:t>
            </a:r>
            <a:r>
              <a:rPr lang="en-US" sz="1200" dirty="0" smtClean="0"/>
              <a:t>“</a:t>
            </a:r>
            <a:r>
              <a:rPr lang="en-US" sz="1200" dirty="0" err="1" smtClean="0"/>
              <a:t>OpenAttestation</a:t>
            </a:r>
            <a:r>
              <a:rPr lang="en-US" sz="1200" dirty="0" smtClean="0"/>
              <a:t> </a:t>
            </a:r>
            <a:r>
              <a:rPr lang="en-US" sz="1200" dirty="0"/>
              <a:t>SDK </a:t>
            </a:r>
            <a:r>
              <a:rPr lang="en-US" sz="1200" dirty="0" smtClean="0"/>
              <a:t>Overview</a:t>
            </a:r>
            <a:r>
              <a:rPr lang="en-US" sz="1200" dirty="0"/>
              <a:t>”</a:t>
            </a:r>
            <a:r>
              <a:rPr lang="en-US" sz="1200" dirty="0" smtClean="0"/>
              <a:t>,                                  </a:t>
            </a:r>
            <a:r>
              <a:rPr lang="it-IT" sz="1200" dirty="0"/>
              <a:t>https://github.com/OpenAttestation/OpenAttestation/blob/master/docs/Overview.pdf</a:t>
            </a:r>
            <a:endParaRPr lang="en-US" sz="1200" dirty="0"/>
          </a:p>
          <a:p>
            <a:pPr>
              <a:spcAft>
                <a:spcPts val="1200"/>
              </a:spcAft>
            </a:pPr>
            <a:endParaRPr lang="en-US" sz="1200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14085"/>
            <a:ext cx="8229600" cy="5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it-IT" sz="3200" b="1" dirty="0" smtClean="0">
                <a:solidFill>
                  <a:srgbClr val="CC0000"/>
                </a:solidFill>
              </a:rPr>
              <a:t>Riferimenti</a:t>
            </a:r>
            <a:endParaRPr lang="it-IT" sz="3200" b="1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8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1986197" y="759918"/>
            <a:ext cx="5181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6000" b="1" dirty="0" smtClean="0">
                <a:solidFill>
                  <a:srgbClr val="0707DB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Grazie!</a:t>
            </a:r>
            <a:endParaRPr lang="en-US" sz="6000" b="1" dirty="0">
              <a:solidFill>
                <a:srgbClr val="0707DB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815391" y="3013023"/>
            <a:ext cx="752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 </a:t>
            </a:r>
            <a:r>
              <a:rPr lang="en-US" dirty="0" err="1"/>
              <a:t>ora</a:t>
            </a:r>
            <a:r>
              <a:rPr lang="en-US" dirty="0"/>
              <a:t> </a:t>
            </a:r>
            <a:r>
              <a:rPr lang="en-US" dirty="0" err="1"/>
              <a:t>spazio</a:t>
            </a:r>
            <a:r>
              <a:rPr lang="en-US" dirty="0"/>
              <a:t> ad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piccola</a:t>
            </a:r>
            <a:r>
              <a:rPr lang="en-US" dirty="0"/>
              <a:t> DEMO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OpenAttestation</a:t>
            </a:r>
            <a:r>
              <a:rPr lang="en-US" dirty="0"/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78505"/>
          </a:xfrm>
        </p:spPr>
        <p:txBody>
          <a:bodyPr/>
          <a:lstStyle/>
          <a:p>
            <a:r>
              <a:rPr lang="en-GB" sz="3200" b="1" kern="1200" dirty="0" err="1">
                <a:solidFill>
                  <a:srgbClr val="CC0000"/>
                </a:solidFill>
                <a:latin typeface="Verdana"/>
                <a:ea typeface="+mn-ea"/>
                <a:cs typeface="Verdana"/>
              </a:rPr>
              <a:t>Introduzione</a:t>
            </a:r>
            <a:r>
              <a:rPr lang="en-GB" sz="3200" b="1" kern="1200" dirty="0">
                <a:solidFill>
                  <a:srgbClr val="CC0000"/>
                </a:solidFill>
                <a:latin typeface="Verdana"/>
                <a:ea typeface="+mn-ea"/>
                <a:cs typeface="Verdana"/>
              </a:rPr>
              <a:t> (2)</a:t>
            </a:r>
            <a:endParaRPr lang="it-IT" sz="3200" b="1" kern="1200" dirty="0">
              <a:solidFill>
                <a:srgbClr val="CC0000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628" y="1871697"/>
            <a:ext cx="4194627" cy="4254466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457200" y="823687"/>
            <a:ext cx="8244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Negli</a:t>
            </a:r>
            <a:r>
              <a:rPr lang="en-US" dirty="0"/>
              <a:t> </a:t>
            </a:r>
            <a:r>
              <a:rPr lang="en-US" dirty="0" err="1"/>
              <a:t>ultimi</a:t>
            </a:r>
            <a:r>
              <a:rPr lang="en-US" dirty="0"/>
              <a:t> </a:t>
            </a:r>
            <a:r>
              <a:rPr lang="en-US" dirty="0" err="1"/>
              <a:t>anni</a:t>
            </a:r>
            <a:r>
              <a:rPr lang="en-US" dirty="0"/>
              <a:t> </a:t>
            </a:r>
            <a:r>
              <a:rPr lang="it-IT" dirty="0"/>
              <a:t>tali attacchi sul Web si </a:t>
            </a:r>
            <a:r>
              <a:rPr lang="it-IT" dirty="0" smtClean="0"/>
              <a:t>stanno rapidamente </a:t>
            </a:r>
            <a:r>
              <a:rPr lang="it-IT" dirty="0"/>
              <a:t>evolvendo e moltiplicando, considerando soltanto attacchi di dimensioni </a:t>
            </a:r>
            <a:r>
              <a:rPr lang="it-IT" dirty="0" smtClean="0"/>
              <a:t>significative</a:t>
            </a:r>
            <a:r>
              <a:rPr lang="it-IT" dirty="0"/>
              <a:t>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015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27776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Introduzione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(3)</a:t>
            </a:r>
            <a:endParaRPr lang="en-GB" sz="3200" b="1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734964"/>
            <a:ext cx="8944044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it-IT" dirty="0" smtClean="0"/>
              <a:t>Significante </a:t>
            </a:r>
            <a:r>
              <a:rPr lang="it-IT" dirty="0"/>
              <a:t>crescita </a:t>
            </a:r>
            <a:r>
              <a:rPr lang="it-IT" dirty="0" smtClean="0"/>
              <a:t>di utilizzo </a:t>
            </a:r>
            <a:r>
              <a:rPr lang="it-IT" dirty="0"/>
              <a:t>delle procedure di Remote </a:t>
            </a:r>
            <a:r>
              <a:rPr lang="it-IT" dirty="0" err="1"/>
              <a:t>Attestation</a:t>
            </a:r>
            <a:r>
              <a:rPr lang="it-IT" dirty="0"/>
              <a:t> (RA</a:t>
            </a:r>
            <a:r>
              <a:rPr lang="it-IT" dirty="0" smtClean="0"/>
              <a:t>) come possibile contromisura.</a:t>
            </a:r>
            <a:endParaRPr lang="it-IT" dirty="0"/>
          </a:p>
          <a:p>
            <a:endParaRPr lang="it-IT" dirty="0"/>
          </a:p>
          <a:p>
            <a:r>
              <a:rPr lang="it-IT" dirty="0"/>
              <a:t>Obiettivo: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Attestare lo </a:t>
            </a:r>
            <a:r>
              <a:rPr lang="it-IT" dirty="0"/>
              <a:t>stato (ovvero </a:t>
            </a:r>
            <a:r>
              <a:rPr lang="it-IT" dirty="0" smtClean="0"/>
              <a:t>rilevare eventuali</a:t>
            </a:r>
          </a:p>
          <a:p>
            <a:r>
              <a:rPr lang="it-IT" dirty="0"/>
              <a:t> </a:t>
            </a:r>
            <a:r>
              <a:rPr lang="it-IT" dirty="0" smtClean="0"/>
              <a:t>   </a:t>
            </a:r>
            <a:r>
              <a:rPr lang="it-IT" dirty="0"/>
              <a:t>variazioni) di una macchina da </a:t>
            </a:r>
            <a:r>
              <a:rPr lang="it-IT" dirty="0" smtClean="0"/>
              <a:t>remoto,</a:t>
            </a:r>
          </a:p>
          <a:p>
            <a:r>
              <a:rPr lang="it-IT" dirty="0"/>
              <a:t> </a:t>
            </a:r>
            <a:r>
              <a:rPr lang="it-IT" dirty="0" smtClean="0"/>
              <a:t>   mediante opportuni componenti HW e SW.</a:t>
            </a:r>
          </a:p>
          <a:p>
            <a:endParaRPr lang="it-IT" dirty="0"/>
          </a:p>
          <a:p>
            <a:r>
              <a:rPr lang="it-IT" dirty="0" smtClean="0"/>
              <a:t>Viene così garantita, tramite standard aperti,</a:t>
            </a:r>
          </a:p>
          <a:p>
            <a:r>
              <a:rPr lang="it-IT" dirty="0" smtClean="0"/>
              <a:t>la realizzazione della cosiddetta informatica</a:t>
            </a:r>
          </a:p>
          <a:p>
            <a:r>
              <a:rPr lang="it-IT" dirty="0" smtClean="0"/>
              <a:t>fidata: il </a:t>
            </a:r>
            <a:r>
              <a:rPr lang="it-IT" dirty="0" err="1" smtClean="0"/>
              <a:t>Trusted</a:t>
            </a:r>
            <a:r>
              <a:rPr lang="it-IT" dirty="0" smtClean="0"/>
              <a:t> Computing.</a:t>
            </a:r>
          </a:p>
          <a:p>
            <a:endParaRPr lang="it-IT" dirty="0" smtClean="0"/>
          </a:p>
          <a:p>
            <a:r>
              <a:rPr lang="it-IT" dirty="0" smtClean="0"/>
              <a:t>In </a:t>
            </a:r>
            <a:r>
              <a:rPr lang="it-IT" dirty="0"/>
              <a:t>questo modo </a:t>
            </a:r>
            <a:r>
              <a:rPr lang="it-IT" dirty="0" smtClean="0"/>
              <a:t>è </a:t>
            </a:r>
            <a:r>
              <a:rPr lang="it-IT" dirty="0"/>
              <a:t>possibile </a:t>
            </a:r>
            <a:r>
              <a:rPr lang="it-IT" dirty="0" smtClean="0"/>
              <a:t>evitare: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L’invio di informazioni riservate;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La ricezione di comandi (o azioni) "pericolosi".</a:t>
            </a: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003" y="1528997"/>
            <a:ext cx="2917042" cy="30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6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7776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Introduzione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(4)</a:t>
            </a:r>
            <a:endParaRPr lang="en-GB" sz="3200" b="1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734964"/>
            <a:ext cx="89440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" y="846138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Intel ha creato un SDK (Software Development Kit) chiamato </a:t>
            </a:r>
            <a:r>
              <a:rPr lang="it-IT" dirty="0" err="1" smtClean="0"/>
              <a:t>OpenAttestation</a:t>
            </a:r>
            <a:r>
              <a:rPr lang="it-IT" dirty="0" smtClean="0"/>
              <a:t> (OAT) </a:t>
            </a:r>
            <a:r>
              <a:rPr lang="it-IT" dirty="0"/>
              <a:t>che si basa su questa nuova ed emergente tecnologia.</a:t>
            </a:r>
          </a:p>
          <a:p>
            <a:endParaRPr lang="it-I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Scritto </a:t>
            </a:r>
            <a:r>
              <a:rPr lang="it-IT" dirty="0"/>
              <a:t>con il linguaggio </a:t>
            </a:r>
            <a:r>
              <a:rPr lang="it-IT" dirty="0" smtClean="0"/>
              <a:t>Java;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Interazione con l’utente tramite API </a:t>
            </a:r>
            <a:r>
              <a:rPr lang="it-IT" dirty="0" err="1" smtClean="0"/>
              <a:t>RESTful</a:t>
            </a:r>
            <a:r>
              <a:rPr lang="it-IT" dirty="0" smtClean="0"/>
              <a:t>;</a:t>
            </a:r>
            <a:endParaRPr lang="it-I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Portale Web con tutti i report delle richieste di integrità;</a:t>
            </a:r>
          </a:p>
          <a:p>
            <a:endParaRPr lang="it-IT" dirty="0"/>
          </a:p>
          <a:p>
            <a:r>
              <a:rPr lang="it-IT" dirty="0" smtClean="0"/>
              <a:t>Permette di </a:t>
            </a:r>
            <a:r>
              <a:rPr lang="it-IT" dirty="0"/>
              <a:t>gestire la </a:t>
            </a:r>
            <a:r>
              <a:rPr lang="it-IT" dirty="0" smtClean="0"/>
              <a:t>verifica </a:t>
            </a:r>
            <a:r>
              <a:rPr lang="it-IT" dirty="0"/>
              <a:t>d'</a:t>
            </a:r>
            <a:r>
              <a:rPr lang="it-IT" dirty="0" err="1"/>
              <a:t>integrita</a:t>
            </a:r>
            <a:r>
              <a:rPr lang="it-IT" dirty="0"/>
              <a:t> degli </a:t>
            </a:r>
            <a:r>
              <a:rPr lang="it-IT" dirty="0" err="1"/>
              <a:t>host</a:t>
            </a:r>
            <a:r>
              <a:rPr lang="it-IT" dirty="0"/>
              <a:t> di un </a:t>
            </a:r>
            <a:r>
              <a:rPr lang="it-IT" dirty="0" err="1"/>
              <a:t>cloud</a:t>
            </a:r>
            <a:r>
              <a:rPr lang="it-IT" dirty="0"/>
              <a:t>, ponendosi come intermediario tra gli </a:t>
            </a:r>
            <a:r>
              <a:rPr lang="it-IT" dirty="0" err="1" smtClean="0"/>
              <a:t>host</a:t>
            </a:r>
            <a:r>
              <a:rPr lang="it-IT" dirty="0" smtClean="0"/>
              <a:t> che </a:t>
            </a:r>
            <a:r>
              <a:rPr lang="it-IT" dirty="0"/>
              <a:t>gestisce ed il software di </a:t>
            </a:r>
            <a:r>
              <a:rPr lang="it-IT" dirty="0" err="1"/>
              <a:t>clouding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dirty="0" smtClean="0"/>
              <a:t>Le interazioni con il SDK si basano su HTTPS, ma non esiste il concetto di utente.</a:t>
            </a:r>
          </a:p>
          <a:p>
            <a:r>
              <a:rPr lang="it-IT" dirty="0" smtClean="0"/>
              <a:t>Per cui: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Nessun meccanismo di autenticazione;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Nessun controllo degli accessi.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689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7776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GB" sz="3200" b="1" dirty="0" err="1" smtClean="0">
                <a:solidFill>
                  <a:srgbClr val="CC0000"/>
                </a:solidFill>
                <a:latin typeface="Verdana"/>
                <a:cs typeface="Verdana"/>
              </a:rPr>
              <a:t>Introduzione</a:t>
            </a:r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 (5)</a:t>
            </a:r>
            <a:endParaRPr lang="en-GB" sz="3200" b="1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734964"/>
            <a:ext cx="89440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" y="846138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L'obiettivo </a:t>
            </a:r>
            <a:r>
              <a:rPr lang="it-IT" dirty="0" smtClean="0"/>
              <a:t>è integrare </a:t>
            </a:r>
            <a:r>
              <a:rPr lang="it-IT" dirty="0"/>
              <a:t>in OAT </a:t>
            </a:r>
            <a:r>
              <a:rPr lang="it-IT" dirty="0" smtClean="0"/>
              <a:t>queste funzionalità.</a:t>
            </a:r>
          </a:p>
          <a:p>
            <a:endParaRPr lang="it-IT" dirty="0"/>
          </a:p>
          <a:p>
            <a:r>
              <a:rPr lang="it-IT" dirty="0" smtClean="0"/>
              <a:t>Ottenendo: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Maggior controllo su chi esegue un azione;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Un set di permessi con cui controllare tali</a:t>
            </a:r>
          </a:p>
          <a:p>
            <a:r>
              <a:rPr lang="it-IT" dirty="0"/>
              <a:t> </a:t>
            </a:r>
            <a:r>
              <a:rPr lang="it-IT" dirty="0" smtClean="0"/>
              <a:t>   esecuzioni.</a:t>
            </a:r>
          </a:p>
          <a:p>
            <a:endParaRPr lang="it-IT" dirty="0" smtClean="0"/>
          </a:p>
          <a:p>
            <a:r>
              <a:rPr lang="it-IT" dirty="0" smtClean="0"/>
              <a:t>Quindi si vuole:</a:t>
            </a:r>
            <a:endParaRPr lang="it-I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R</a:t>
            </a:r>
            <a:r>
              <a:rPr lang="it-IT" dirty="0" smtClean="0"/>
              <a:t>endere i comandi attuali autenticati,</a:t>
            </a:r>
          </a:p>
          <a:p>
            <a:r>
              <a:rPr lang="it-IT" dirty="0"/>
              <a:t> </a:t>
            </a:r>
            <a:r>
              <a:rPr lang="it-IT" dirty="0" smtClean="0"/>
              <a:t>   comprese </a:t>
            </a:r>
            <a:r>
              <a:rPr lang="it-IT" dirty="0"/>
              <a:t>le richieste di </a:t>
            </a:r>
            <a:r>
              <a:rPr lang="it-IT" dirty="0" smtClean="0"/>
              <a:t>attestazione;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Aggiungere </a:t>
            </a:r>
            <a:r>
              <a:rPr lang="it-IT" dirty="0"/>
              <a:t>informazioni </a:t>
            </a:r>
            <a:r>
              <a:rPr lang="it-IT" dirty="0" smtClean="0"/>
              <a:t>statistiche</a:t>
            </a:r>
          </a:p>
          <a:p>
            <a:r>
              <a:rPr lang="it-IT" dirty="0"/>
              <a:t> </a:t>
            </a:r>
            <a:r>
              <a:rPr lang="it-IT" dirty="0" smtClean="0"/>
              <a:t>   riguardo </a:t>
            </a:r>
            <a:r>
              <a:rPr lang="it-IT" dirty="0"/>
              <a:t>le richieste </a:t>
            </a:r>
            <a:r>
              <a:rPr lang="it-IT" dirty="0" smtClean="0"/>
              <a:t>effettuate </a:t>
            </a:r>
            <a:r>
              <a:rPr lang="it-IT" dirty="0"/>
              <a:t>da </a:t>
            </a:r>
            <a:r>
              <a:rPr lang="it-IT" dirty="0" smtClean="0"/>
              <a:t>un</a:t>
            </a:r>
          </a:p>
          <a:p>
            <a:r>
              <a:rPr lang="it-IT" dirty="0"/>
              <a:t> </a:t>
            </a:r>
            <a:r>
              <a:rPr lang="it-IT" dirty="0" smtClean="0"/>
              <a:t>   utente;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Filtrare le informazioni già esistenti in base</a:t>
            </a:r>
          </a:p>
          <a:p>
            <a:r>
              <a:rPr lang="it-IT" dirty="0"/>
              <a:t> </a:t>
            </a:r>
            <a:r>
              <a:rPr lang="it-IT" dirty="0" smtClean="0"/>
              <a:t>   ai permessi impostati;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smtClean="0"/>
              <a:t>Render </a:t>
            </a:r>
            <a:r>
              <a:rPr lang="it-IT" dirty="0"/>
              <a:t>possibili ulteriori estensioni </a:t>
            </a:r>
            <a:r>
              <a:rPr lang="it-IT" dirty="0" smtClean="0"/>
              <a:t>future,</a:t>
            </a:r>
          </a:p>
          <a:p>
            <a:r>
              <a:rPr lang="it-IT" dirty="0" smtClean="0"/>
              <a:t>    finora impraticabili </a:t>
            </a:r>
            <a:r>
              <a:rPr lang="it-IT" dirty="0"/>
              <a:t>senza l'esistenza </a:t>
            </a:r>
            <a:r>
              <a:rPr lang="it-IT" dirty="0" smtClean="0"/>
              <a:t>del</a:t>
            </a:r>
          </a:p>
          <a:p>
            <a:r>
              <a:rPr lang="it-IT" dirty="0"/>
              <a:t> </a:t>
            </a:r>
            <a:r>
              <a:rPr lang="it-IT" dirty="0" smtClean="0"/>
              <a:t>   concetto </a:t>
            </a:r>
            <a:r>
              <a:rPr lang="it-IT" dirty="0"/>
              <a:t>di utente nel SDK.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448" y="1104296"/>
            <a:ext cx="2823597" cy="36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4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19100" y="228600"/>
            <a:ext cx="80184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it-IT" sz="3200" dirty="0">
                <a:solidFill>
                  <a:srgbClr val="CC0000"/>
                </a:solidFill>
              </a:rPr>
              <a:t>Outline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2633" y="914400"/>
            <a:ext cx="785177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 err="1" smtClean="0"/>
              <a:t>Introduzione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Trusted Computing e Remote Attestation;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err="1" smtClean="0"/>
              <a:t>OpenAttestation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err="1" smtClean="0"/>
              <a:t>Nuova</a:t>
            </a:r>
            <a:r>
              <a:rPr lang="en-US" sz="2400" dirty="0" smtClean="0"/>
              <a:t> API di </a:t>
            </a:r>
            <a:r>
              <a:rPr lang="en-US" sz="2400" dirty="0" err="1" smtClean="0"/>
              <a:t>controllo</a:t>
            </a:r>
            <a:r>
              <a:rPr lang="en-US" sz="2400" dirty="0" smtClean="0"/>
              <a:t> </a:t>
            </a:r>
            <a:r>
              <a:rPr lang="en-US" sz="2400" dirty="0" err="1" smtClean="0"/>
              <a:t>accessi</a:t>
            </a:r>
            <a:r>
              <a:rPr lang="en-US" sz="2400" dirty="0" smtClean="0"/>
              <a:t> in OAT;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err="1" smtClean="0"/>
              <a:t>Conclusioni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9515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0" y="27776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GB" sz="3200" b="1" dirty="0" smtClean="0">
                <a:solidFill>
                  <a:srgbClr val="CC0000"/>
                </a:solidFill>
                <a:latin typeface="Verdana"/>
                <a:cs typeface="Verdana"/>
              </a:rPr>
              <a:t>Trusted Computing</a:t>
            </a:r>
            <a:endParaRPr lang="en-GB" sz="3200" b="1" dirty="0">
              <a:solidFill>
                <a:srgbClr val="CC0000"/>
              </a:solidFill>
              <a:latin typeface="Verdana"/>
              <a:cs typeface="Verdan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9955" y="734964"/>
            <a:ext cx="8744089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 err="1" smtClean="0"/>
              <a:t>Tecnologia</a:t>
            </a:r>
            <a:r>
              <a:rPr lang="en-US" dirty="0" smtClean="0"/>
              <a:t> </a:t>
            </a:r>
            <a:r>
              <a:rPr lang="en-US" dirty="0" err="1" smtClean="0"/>
              <a:t>sviluppata</a:t>
            </a:r>
            <a:r>
              <a:rPr lang="en-US" dirty="0" smtClean="0"/>
              <a:t> dal </a:t>
            </a:r>
            <a:r>
              <a:rPr lang="en-US" dirty="0"/>
              <a:t>Trusted Computing Group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dirty="0"/>
              <a:t>AMD, HP, IBM, Intel, </a:t>
            </a:r>
            <a:r>
              <a:rPr lang="en-US" dirty="0" smtClean="0"/>
              <a:t>Microsoft;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L’obiettivo</a:t>
            </a:r>
            <a:r>
              <a:rPr lang="en-US" dirty="0"/>
              <a:t> è </a:t>
            </a:r>
            <a:r>
              <a:rPr lang="en-US" dirty="0" err="1"/>
              <a:t>rendere</a:t>
            </a:r>
            <a:r>
              <a:rPr lang="en-US" dirty="0"/>
              <a:t> </a:t>
            </a:r>
            <a:r>
              <a:rPr lang="en-US" dirty="0" err="1"/>
              <a:t>fidata</a:t>
            </a:r>
            <a:r>
              <a:rPr lang="en-US" dirty="0"/>
              <a:t> </a:t>
            </a:r>
            <a:r>
              <a:rPr lang="en-US" dirty="0" err="1" smtClean="0"/>
              <a:t>una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piattaforma</a:t>
            </a:r>
            <a:r>
              <a:rPr lang="en-US" dirty="0" smtClean="0"/>
              <a:t> </a:t>
            </a:r>
            <a:r>
              <a:rPr lang="en-US" dirty="0" err="1"/>
              <a:t>informatica</a:t>
            </a:r>
            <a:r>
              <a:rPr lang="en-US" dirty="0"/>
              <a:t>, </a:t>
            </a:r>
            <a:r>
              <a:rPr lang="en-US" dirty="0" smtClean="0"/>
              <a:t>forzando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comportamenti</a:t>
            </a:r>
            <a:r>
              <a:rPr lang="en-US" dirty="0" smtClean="0"/>
              <a:t> e </a:t>
            </a:r>
            <a:r>
              <a:rPr lang="en-US" dirty="0" err="1" smtClean="0"/>
              <a:t>rilevando</a:t>
            </a:r>
            <a:r>
              <a:rPr lang="en-US" dirty="0" smtClean="0"/>
              <a:t> </a:t>
            </a:r>
            <a:r>
              <a:rPr lang="en-US" dirty="0" err="1" smtClean="0"/>
              <a:t>anomalie</a:t>
            </a:r>
            <a:r>
              <a:rPr lang="en-US" dirty="0" smtClean="0"/>
              <a:t>;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dirty="0" err="1" smtClean="0"/>
              <a:t>Caratteristiche</a:t>
            </a:r>
            <a:r>
              <a:rPr lang="en-US" dirty="0" smtClean="0"/>
              <a:t> </a:t>
            </a:r>
            <a:r>
              <a:rPr lang="en-US" dirty="0" err="1" smtClean="0"/>
              <a:t>fornite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opportuni</a:t>
            </a:r>
            <a:r>
              <a:rPr lang="en-US" dirty="0" smtClean="0"/>
              <a:t> </a:t>
            </a:r>
            <a:r>
              <a:rPr lang="en-US" dirty="0"/>
              <a:t>software e </a:t>
            </a:r>
            <a:r>
              <a:rPr lang="en-US" dirty="0" smtClean="0"/>
              <a:t>hardware (</a:t>
            </a:r>
            <a:r>
              <a:rPr lang="en-US" dirty="0" err="1" smtClean="0"/>
              <a:t>il</a:t>
            </a:r>
            <a:r>
              <a:rPr lang="en-US" dirty="0" smtClean="0"/>
              <a:t> TPM);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dirty="0" err="1" smtClean="0"/>
              <a:t>Utilizzo</a:t>
            </a:r>
            <a:r>
              <a:rPr lang="en-US" dirty="0" smtClean="0"/>
              <a:t> di </a:t>
            </a:r>
            <a:r>
              <a:rPr lang="en-US" dirty="0" err="1" smtClean="0"/>
              <a:t>tecniche</a:t>
            </a:r>
            <a:r>
              <a:rPr lang="en-US" dirty="0" smtClean="0"/>
              <a:t> </a:t>
            </a:r>
            <a:r>
              <a:rPr lang="en-US" dirty="0" err="1" smtClean="0"/>
              <a:t>crittografiche</a:t>
            </a:r>
            <a:r>
              <a:rPr lang="en-US" dirty="0" smtClean="0"/>
              <a:t> per </a:t>
            </a:r>
            <a:r>
              <a:rPr lang="en-US" dirty="0" err="1" smtClean="0"/>
              <a:t>aiutare</a:t>
            </a:r>
            <a:r>
              <a:rPr lang="en-US" dirty="0" smtClean="0"/>
              <a:t> a </a:t>
            </a:r>
            <a:r>
              <a:rPr lang="en-US" dirty="0" err="1" smtClean="0"/>
              <a:t>forzare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comportamento</a:t>
            </a:r>
            <a:r>
              <a:rPr lang="en-US" dirty="0" smtClean="0"/>
              <a:t> </a:t>
            </a:r>
            <a:r>
              <a:rPr lang="en-US" dirty="0" err="1" smtClean="0"/>
              <a:t>desiderato</a:t>
            </a:r>
            <a:r>
              <a:rPr lang="en-US" dirty="0" smtClean="0"/>
              <a:t> (</a:t>
            </a:r>
            <a:r>
              <a:rPr lang="en-US" dirty="0" err="1" smtClean="0"/>
              <a:t>protezione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informazioni</a:t>
            </a:r>
            <a:r>
              <a:rPr lang="en-US" dirty="0" smtClean="0"/>
              <a:t> e </a:t>
            </a:r>
            <a:r>
              <a:rPr lang="en-US" dirty="0" err="1" smtClean="0"/>
              <a:t>rilevazione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modifiche</a:t>
            </a:r>
            <a:r>
              <a:rPr lang="en-US" dirty="0" smtClean="0"/>
              <a:t> da parte di Trusted Third Party);</a:t>
            </a:r>
          </a:p>
          <a:p>
            <a:pPr eaLnBrk="1" hangingPunct="1"/>
            <a:r>
              <a:rPr lang="en-US" dirty="0" err="1" smtClean="0"/>
              <a:t>Controversie</a:t>
            </a:r>
            <a:endParaRPr lang="en-US" dirty="0"/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dirty="0" smtClean="0"/>
              <a:t>La </a:t>
            </a:r>
            <a:r>
              <a:rPr lang="en-US" dirty="0" err="1" smtClean="0"/>
              <a:t>piattaforma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resa</a:t>
            </a:r>
            <a:r>
              <a:rPr lang="en-US" dirty="0" smtClean="0"/>
              <a:t> </a:t>
            </a:r>
            <a:r>
              <a:rPr lang="en-US" dirty="0" err="1" smtClean="0"/>
              <a:t>fidata</a:t>
            </a:r>
            <a:r>
              <a:rPr lang="en-US" dirty="0" smtClean="0"/>
              <a:t> per </a:t>
            </a:r>
            <a:r>
              <a:rPr lang="en-US" dirty="0" err="1" smtClean="0"/>
              <a:t>l’utente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 </a:t>
            </a:r>
            <a:r>
              <a:rPr lang="en-US" dirty="0" err="1" smtClean="0">
                <a:solidFill>
                  <a:srgbClr val="FF0000"/>
                </a:solidFill>
              </a:rPr>
              <a:t>contro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l’utente</a:t>
            </a:r>
            <a:r>
              <a:rPr lang="en-US" dirty="0" smtClean="0"/>
              <a:t>?</a:t>
            </a:r>
            <a:r>
              <a:rPr lang="en-US" dirty="0"/>
              <a:t> </a:t>
            </a:r>
            <a:r>
              <a:rPr lang="en-US" dirty="0" smtClean="0"/>
              <a:t>(Privacy, </a:t>
            </a:r>
            <a:r>
              <a:rPr lang="en-US" dirty="0" err="1" smtClean="0"/>
              <a:t>uso</a:t>
            </a:r>
            <a:r>
              <a:rPr lang="en-US" dirty="0" smtClean="0"/>
              <a:t> SW </a:t>
            </a:r>
            <a:r>
              <a:rPr lang="en-US" dirty="0" err="1" smtClean="0"/>
              <a:t>senza</a:t>
            </a:r>
            <a:r>
              <a:rPr lang="en-US" dirty="0" smtClean="0"/>
              <a:t> </a:t>
            </a:r>
            <a:r>
              <a:rPr lang="en-US" dirty="0" err="1" smtClean="0"/>
              <a:t>licenza</a:t>
            </a:r>
            <a:r>
              <a:rPr lang="en-US" dirty="0" smtClean="0"/>
              <a:t> etc.)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06" y="4616326"/>
            <a:ext cx="3024307" cy="1653843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56" y="1132205"/>
            <a:ext cx="2438314" cy="90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21068</TotalTime>
  <Words>2808</Words>
  <Application>Microsoft Office PowerPoint</Application>
  <PresentationFormat>Presentazione su schermo (4:3)</PresentationFormat>
  <Paragraphs>421</Paragraphs>
  <Slides>33</Slides>
  <Notes>23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8" baseType="lpstr">
      <vt:lpstr>Arial</vt:lpstr>
      <vt:lpstr>Arial Narrow</vt:lpstr>
      <vt:lpstr>Verdana</vt:lpstr>
      <vt:lpstr>Wingdings</vt:lpstr>
      <vt:lpstr>Default Design</vt:lpstr>
      <vt:lpstr>OpenAttestation access control</vt:lpstr>
      <vt:lpstr>Presentazione standard di PowerPoint</vt:lpstr>
      <vt:lpstr>Presentazione standard di PowerPoint</vt:lpstr>
      <vt:lpstr>Introduzione (2)</vt:lpstr>
      <vt:lpstr> </vt:lpstr>
      <vt:lpstr> </vt:lpstr>
      <vt:lpstr>Presentazione standard di PowerPoint</vt:lpstr>
      <vt:lpstr>Presentazione standard di PowerPoint</vt:lpstr>
      <vt:lpstr>Presentazione standard di PowerPoint</vt:lpstr>
      <vt:lpstr> </vt:lpstr>
      <vt:lpstr> </vt:lpstr>
      <vt:lpstr>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gpc2</dc:creator>
  <cp:lastModifiedBy>Alessio Vallero</cp:lastModifiedBy>
  <cp:revision>774</cp:revision>
  <cp:lastPrinted>2009-06-10T06:05:27Z</cp:lastPrinted>
  <dcterms:created xsi:type="dcterms:W3CDTF">2006-10-10T19:12:57Z</dcterms:created>
  <dcterms:modified xsi:type="dcterms:W3CDTF">2014-03-10T09:59:34Z</dcterms:modified>
</cp:coreProperties>
</file>