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7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3" r:id="rId9"/>
    <p:sldId id="275" r:id="rId10"/>
    <p:sldId id="274" r:id="rId11"/>
    <p:sldId id="265" r:id="rId12"/>
    <p:sldId id="272" r:id="rId13"/>
    <p:sldId id="278" r:id="rId14"/>
    <p:sldId id="271" r:id="rId15"/>
    <p:sldId id="279" r:id="rId16"/>
    <p:sldId id="277" r:id="rId17"/>
    <p:sldId id="276" r:id="rId18"/>
    <p:sldId id="266" r:id="rId19"/>
    <p:sldId id="26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ndrico" initials="ma" lastIdx="1" clrIdx="0">
    <p:extLst>
      <p:ext uri="{19B8F6BF-5375-455C-9EA6-DF929625EA0E}">
        <p15:presenceInfo xmlns:p15="http://schemas.microsoft.com/office/powerpoint/2012/main" userId="5c76a9c9b6e74a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10F14-8F8C-8D42-8C7B-E6DE6878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61BD9D-E992-B94C-AA50-F11FB130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76707A-9CFC-794C-98EE-8E56C72A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F23DCF-C2FA-DC47-9392-2613C56D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A64663-C6AC-F84F-97AD-053FD78F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5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23753-349B-1540-B33F-CB2E2588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C1925-975F-834E-9166-16CE9939E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C94DDA-B8C7-F641-BD06-BC2479EB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F239A2-3570-424F-920F-558AC69D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79CB5-17C5-FB41-9846-83F86A5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9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D190EE-BC25-8F47-814A-07C75CB6D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D2C136-D8E4-DB43-A3AA-6EFE38DC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463F3A-9122-0C42-80DE-CA550901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5A1717-5ECA-F34B-8119-6BB5367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3FCBEA-399C-D447-AC1A-68F0AF56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97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AD65-D7F4-8544-9765-044C957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8B6B0-3765-724F-B98B-DD5A3E35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B5A8D3-E519-404D-9D5A-8A581466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3C7C9C-1311-9E4F-9C3E-BC8343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593CB-000F-D14D-B6C0-745D62BB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2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9F33F-D908-6746-B9B2-45A54C0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4C2A28-745A-9A41-960C-2BE250E0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0BB34-310D-ED41-865C-28834DBD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82E24-F94B-7247-A037-7884EBCC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10E7E-5873-6142-A444-8E3FE35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0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366EF-EBF5-7040-ADEE-8D7A1A8D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6FB3D9-C71F-724A-A4AC-0F8A7659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F7D7E-472C-C441-B58D-CF78D63D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2C7648-5F43-5048-8FB7-5D59A864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B6EB3E-D52F-1841-8464-02EB4DDD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C59E3D-B817-B941-BDE3-1A516791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242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71ADD-7778-7F4E-BCBD-F8219D0B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C8F37-4CA4-CA42-BD83-09FD44AF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505179-887F-5F40-8A7E-8F1D93B4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BDECDD-8837-2B4D-8C0B-A85ECC7E6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4ECBA98-6C40-2F43-8C22-71858825A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7BC157-752F-0C40-BC73-84E52F66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808F20-90FA-6948-9BB6-F9467CE4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127F94-44B0-C04E-8D5D-59073FC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17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339E0-67A2-4846-ABEF-42627264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A9C216-A2C3-6643-AB6D-0BD1A5A6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144A4F-12D6-D741-814F-84BB527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AB8BCD-8E88-C745-BBF8-D9613457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3D4E1C-E22D-6A41-9B37-239EF14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6942239-31ED-CF49-A090-30AF48E8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619FA3-22D2-D546-AE16-C4AB1D78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7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50A12-53FD-0841-B5C1-FD0CBE2A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B39FDC-089A-0846-9EA1-686D3B15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81D16-590A-0E42-A6A2-9A77804D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2FB935-0A40-CF4C-AEB6-BAA07669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F1423A-D2B8-E445-BE52-BF1073F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2E9C58-E8A1-4341-A035-5A9A61A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844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9C7F7-CD59-7A44-9CD5-BA73A4FD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186FB3-CADE-AE40-9561-3BE21CB6C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AB78C6-80CB-AE44-8E55-C4CD733B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5E15A2-8466-694E-98F4-A534181D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E45BEB-2811-114C-BFD4-64376833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EB6D47-3385-8244-8824-0ABEE7C9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46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B1A9D2-975F-8347-9444-00D26A23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3B6380-D036-164D-A71B-3CB28108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9B2505-A70A-1641-8CD1-47FEC9007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0F99-2483-4B7A-83D0-C146FD552782}" type="datetimeFigureOut">
              <a:rPr lang="it-IT" smtClean="0"/>
              <a:t>04/07/19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1B0324-0373-DD43-80E8-04E963FB7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D32B4-6D98-6E43-A25F-4B6467241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7FEE-35F1-44C5-AB72-6F833BBCEC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31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55D23A76-E251-AC43-B93C-062465DCCB12}"/>
              </a:ext>
            </a:extLst>
          </p:cNvPr>
          <p:cNvSpPr/>
          <p:nvPr/>
        </p:nvSpPr>
        <p:spPr>
          <a:xfrm>
            <a:off x="-21266" y="1089209"/>
            <a:ext cx="12234532" cy="46464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408BA2-4C50-454A-A467-2FC11AD5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674"/>
            <a:ext cx="9144000" cy="13897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Ambient </a:t>
            </a:r>
            <a:r>
              <a:rPr lang="it-IT" dirty="0" err="1">
                <a:solidFill>
                  <a:schemeClr val="bg1"/>
                </a:solidFill>
              </a:rPr>
              <a:t>assistent</a:t>
            </a:r>
            <a:r>
              <a:rPr lang="it-IT" dirty="0">
                <a:solidFill>
                  <a:schemeClr val="bg1"/>
                </a:solidFill>
              </a:rPr>
              <a:t> living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E527BC-1448-4DF7-816F-A199A3DF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3750"/>
            <a:ext cx="9144000" cy="204724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Miglio Diego 807408</a:t>
            </a:r>
          </a:p>
          <a:p>
            <a:r>
              <a:rPr lang="it-IT" sz="2000" dirty="0">
                <a:solidFill>
                  <a:schemeClr val="bg1"/>
                </a:solidFill>
              </a:rPr>
              <a:t>Porta Alessio 807457</a:t>
            </a:r>
          </a:p>
          <a:p>
            <a:r>
              <a:rPr lang="it-IT" sz="2000" dirty="0">
                <a:solidFill>
                  <a:schemeClr val="bg1"/>
                </a:solidFill>
              </a:rPr>
              <a:t>Andrico Michele 810946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5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9E7F9B7-3D96-FF47-9D95-3821B05B5FD3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Performance rete indotta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A39657-6DCE-CF4A-AAE0-7441E868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1692000"/>
            <a:ext cx="5724000" cy="4293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6AE06F2-EB7F-D648-B3A3-2A7FB82D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93" y="5901583"/>
            <a:ext cx="1145627" cy="53462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1268E2-56F4-9C42-AA90-16BC91EDDA8B}"/>
              </a:ext>
            </a:extLst>
          </p:cNvPr>
          <p:cNvSpPr txBox="1"/>
          <p:nvPr/>
        </p:nvSpPr>
        <p:spPr>
          <a:xfrm>
            <a:off x="838200" y="2147888"/>
            <a:ext cx="572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L’attività classificata peggio risulta essere </a:t>
            </a:r>
            <a:r>
              <a:rPr lang="it-IT" sz="2200" b="1" dirty="0" err="1"/>
              <a:t>standingup</a:t>
            </a:r>
            <a:r>
              <a:rPr lang="it-IT" sz="2200" dirty="0"/>
              <a:t>, mentre quella classificata meglio rimane </a:t>
            </a:r>
            <a:r>
              <a:rPr lang="it-IT" sz="2200" b="1" dirty="0" err="1"/>
              <a:t>sitting</a:t>
            </a:r>
            <a:endParaRPr lang="it-IT" sz="2200" b="1" dirty="0"/>
          </a:p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Per valutare le performance ottenute dai due modelli sono stati eseguiti dei test basati sulla </a:t>
            </a:r>
            <a:r>
              <a:rPr lang="it-IT" sz="2200" b="1" dirty="0" err="1"/>
              <a:t>paired</a:t>
            </a:r>
            <a:r>
              <a:rPr lang="it-IT" sz="2200" b="1" dirty="0"/>
              <a:t> t-</a:t>
            </a:r>
            <a:r>
              <a:rPr lang="it-IT" sz="2200" b="1" dirty="0" err="1"/>
              <a:t>student</a:t>
            </a:r>
            <a:endParaRPr lang="it-IT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Le performance medie dei due modelli sono </a:t>
            </a:r>
            <a:r>
              <a:rPr lang="it-IT" sz="2200" b="1" dirty="0"/>
              <a:t>statisticamente differenti</a:t>
            </a:r>
            <a:r>
              <a:rPr lang="it-IT" sz="2200" dirty="0"/>
              <a:t> in favore del modello </a:t>
            </a:r>
            <a:r>
              <a:rPr lang="it-IT" sz="2200" b="1" dirty="0"/>
              <a:t>discreto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22174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8DC26B31-020A-D045-AEDC-6FFEE53F455F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Oversampling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BDC21F6-2044-8E4B-956A-27AF6084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11" y="1690688"/>
            <a:ext cx="5486885" cy="3423572"/>
          </a:xfrm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39703F57-B06D-D54E-BCDE-698A2D4BCDF0}"/>
              </a:ext>
            </a:extLst>
          </p:cNvPr>
          <p:cNvSpPr txBox="1">
            <a:spLocks/>
          </p:cNvSpPr>
          <p:nvPr/>
        </p:nvSpPr>
        <p:spPr>
          <a:xfrm>
            <a:off x="838198" y="1825624"/>
            <a:ext cx="6025057" cy="4743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La distribuzione originale delle classi presenti nel </a:t>
            </a:r>
            <a:r>
              <a:rPr lang="it-IT" sz="2200" dirty="0" err="1"/>
              <a:t>dataset</a:t>
            </a:r>
            <a:r>
              <a:rPr lang="it-IT" sz="2200" dirty="0"/>
              <a:t> risulta </a:t>
            </a:r>
            <a:r>
              <a:rPr lang="it-IT" sz="2200" b="1" dirty="0"/>
              <a:t>sbilanciata</a:t>
            </a:r>
          </a:p>
          <a:p>
            <a:endParaRPr lang="it-IT" sz="2200" b="1" dirty="0"/>
          </a:p>
          <a:p>
            <a:r>
              <a:rPr lang="it-IT" sz="2200" dirty="0"/>
              <a:t>Le classi </a:t>
            </a:r>
            <a:r>
              <a:rPr lang="it-IT" sz="2200" b="1" dirty="0" err="1"/>
              <a:t>sittingdown</a:t>
            </a:r>
            <a:r>
              <a:rPr lang="it-IT" sz="2200" b="1" dirty="0"/>
              <a:t> </a:t>
            </a:r>
            <a:r>
              <a:rPr lang="it-IT" sz="2200" dirty="0"/>
              <a:t> e </a:t>
            </a:r>
            <a:r>
              <a:rPr lang="it-IT" sz="2200" b="1" dirty="0"/>
              <a:t> </a:t>
            </a:r>
            <a:r>
              <a:rPr lang="it-IT" sz="2200" b="1" dirty="0" err="1"/>
              <a:t>standingup</a:t>
            </a:r>
            <a:r>
              <a:rPr lang="it-IT" sz="2200" dirty="0"/>
              <a:t> contengono circa </a:t>
            </a:r>
            <a:r>
              <a:rPr lang="it-IT" sz="2200" b="1" dirty="0"/>
              <a:t>80% </a:t>
            </a:r>
            <a:r>
              <a:rPr lang="it-IT" sz="2200" dirty="0"/>
              <a:t> di istanze in meno rispetto alle altre classi</a:t>
            </a:r>
          </a:p>
          <a:p>
            <a:endParaRPr lang="it-IT" sz="2200" b="1" dirty="0"/>
          </a:p>
          <a:p>
            <a:r>
              <a:rPr lang="it-IT" sz="2200" dirty="0"/>
              <a:t>Tramite il </a:t>
            </a:r>
            <a:r>
              <a:rPr lang="it-IT" sz="2200" dirty="0" err="1"/>
              <a:t>tool</a:t>
            </a:r>
            <a:r>
              <a:rPr lang="it-IT" sz="2200" dirty="0"/>
              <a:t> </a:t>
            </a:r>
            <a:r>
              <a:rPr lang="it-IT" sz="2200" b="1" dirty="0" err="1"/>
              <a:t>Weka</a:t>
            </a:r>
            <a:r>
              <a:rPr lang="it-IT" sz="2200" b="1" dirty="0"/>
              <a:t>  </a:t>
            </a:r>
            <a:r>
              <a:rPr lang="it-IT" sz="2200" dirty="0"/>
              <a:t>si è eseguita un operazione di </a:t>
            </a:r>
            <a:r>
              <a:rPr lang="it-IT" sz="2200" b="1" dirty="0" err="1"/>
              <a:t>oversampling</a:t>
            </a:r>
            <a:r>
              <a:rPr lang="it-IT" sz="2200" b="1" dirty="0"/>
              <a:t> </a:t>
            </a:r>
            <a:r>
              <a:rPr lang="it-IT" sz="2200" dirty="0"/>
              <a:t>seguendo due diversi approcci:</a:t>
            </a:r>
          </a:p>
          <a:p>
            <a:pPr lvl="1"/>
            <a:r>
              <a:rPr lang="it-IT" sz="1800" dirty="0"/>
              <a:t>Raddoppiare le istanze di </a:t>
            </a:r>
            <a:r>
              <a:rPr lang="it-IT" sz="1800" b="1" dirty="0" err="1"/>
              <a:t>sittingdown</a:t>
            </a:r>
            <a:r>
              <a:rPr lang="it-IT" sz="1800" b="1" dirty="0"/>
              <a:t> </a:t>
            </a:r>
            <a:r>
              <a:rPr lang="it-IT" sz="1800" dirty="0"/>
              <a:t>e</a:t>
            </a:r>
            <a:r>
              <a:rPr lang="it-IT" sz="1800" b="1" dirty="0"/>
              <a:t> </a:t>
            </a:r>
            <a:r>
              <a:rPr lang="it-IT" sz="1800" b="1" dirty="0" err="1"/>
              <a:t>standingup</a:t>
            </a:r>
            <a:endParaRPr lang="it-IT" sz="1800" b="1" dirty="0"/>
          </a:p>
          <a:p>
            <a:pPr lvl="1"/>
            <a:r>
              <a:rPr lang="it-IT" sz="1800" dirty="0"/>
              <a:t>Raddoppiare solo le istanze della classe </a:t>
            </a:r>
            <a:r>
              <a:rPr lang="it-IT" sz="1800" b="1" dirty="0" err="1"/>
              <a:t>sittingdown</a:t>
            </a:r>
            <a:endParaRPr lang="it-IT" sz="1800" b="1" dirty="0"/>
          </a:p>
        </p:txBody>
      </p:sp>
      <p:sp>
        <p:nvSpPr>
          <p:cNvPr id="10" name="Freccia su 9">
            <a:extLst>
              <a:ext uri="{FF2B5EF4-FFF2-40B4-BE49-F238E27FC236}">
                <a16:creationId xmlns:a16="http://schemas.microsoft.com/office/drawing/2014/main" id="{081B3791-E675-354B-8A59-770BFF038AA1}"/>
              </a:ext>
            </a:extLst>
          </p:cNvPr>
          <p:cNvSpPr/>
          <p:nvPr/>
        </p:nvSpPr>
        <p:spPr>
          <a:xfrm>
            <a:off x="8326820" y="4787461"/>
            <a:ext cx="462455" cy="8303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>
            <a:extLst>
              <a:ext uri="{FF2B5EF4-FFF2-40B4-BE49-F238E27FC236}">
                <a16:creationId xmlns:a16="http://schemas.microsoft.com/office/drawing/2014/main" id="{39236B94-C709-E74C-AB02-176B9C2F3A7E}"/>
              </a:ext>
            </a:extLst>
          </p:cNvPr>
          <p:cNvSpPr/>
          <p:nvPr/>
        </p:nvSpPr>
        <p:spPr>
          <a:xfrm>
            <a:off x="10180576" y="4787461"/>
            <a:ext cx="462455" cy="8303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AFB11BE-ADDD-0C40-AD01-4540D08AF5D4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Oversampling</a:t>
            </a:r>
            <a:r>
              <a:rPr lang="it-IT" dirty="0">
                <a:solidFill>
                  <a:schemeClr val="bg1"/>
                </a:solidFill>
              </a:rPr>
              <a:t> - primo approccio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39703F57-B06D-D54E-BCDE-698A2D4BCDF0}"/>
              </a:ext>
            </a:extLst>
          </p:cNvPr>
          <p:cNvSpPr txBox="1">
            <a:spLocks/>
          </p:cNvSpPr>
          <p:nvPr/>
        </p:nvSpPr>
        <p:spPr>
          <a:xfrm>
            <a:off x="838198" y="4852980"/>
            <a:ext cx="10515600" cy="1715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Applicando un </a:t>
            </a:r>
            <a:r>
              <a:rPr lang="it-IT" sz="2200" dirty="0" err="1"/>
              <a:t>oversampling</a:t>
            </a:r>
            <a:r>
              <a:rPr lang="it-IT" sz="2200" dirty="0"/>
              <a:t> su ambedue le classi con meno elementi il classificatore </a:t>
            </a:r>
            <a:r>
              <a:rPr lang="it-IT" sz="2200" b="1" dirty="0"/>
              <a:t>peggiora</a:t>
            </a:r>
            <a:r>
              <a:rPr lang="it-IT" sz="2200" dirty="0"/>
              <a:t> rispetto all’utilizzo del dataset originale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Il modello non riesce a riconoscere efficacemente sia la classe </a:t>
            </a:r>
            <a:r>
              <a:rPr lang="it-IT" sz="2200" b="1" dirty="0" err="1"/>
              <a:t>sittingdown</a:t>
            </a:r>
            <a:r>
              <a:rPr lang="it-IT" sz="2200" dirty="0"/>
              <a:t> che </a:t>
            </a:r>
            <a:r>
              <a:rPr lang="it-IT" sz="2200" b="1" dirty="0" err="1"/>
              <a:t>standingup</a:t>
            </a:r>
            <a:r>
              <a:rPr lang="it-IT" sz="2200" dirty="0"/>
              <a:t>, causando molti falsi positivi e falsi negativi</a:t>
            </a:r>
          </a:p>
          <a:p>
            <a:endParaRPr lang="it-IT" sz="1800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2D9901A-FF50-F742-8931-03D7A98F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7470" r="7346"/>
          <a:stretch/>
        </p:blipFill>
        <p:spPr>
          <a:xfrm>
            <a:off x="4332398" y="1741834"/>
            <a:ext cx="3784002" cy="306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92E13C6-16E8-4F48-9204-445DA065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35" y="1721356"/>
            <a:ext cx="3095333" cy="506838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F69F1EA-F65D-4447-9FEB-C52C6FFDE1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t="5751" r="9265" b="5660"/>
          <a:stretch/>
        </p:blipFill>
        <p:spPr>
          <a:xfrm>
            <a:off x="588581" y="1690688"/>
            <a:ext cx="3678620" cy="29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0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AFB11BE-ADDD-0C40-AD01-4540D08AF5D4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Oversampling</a:t>
            </a:r>
            <a:r>
              <a:rPr lang="it-IT" dirty="0">
                <a:solidFill>
                  <a:schemeClr val="bg1"/>
                </a:solidFill>
              </a:rPr>
              <a:t> - secondo approccio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9E676AE-D41C-AF42-A6D1-E2846D591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 t="7422" r="8440" b="3523"/>
          <a:stretch/>
        </p:blipFill>
        <p:spPr>
          <a:xfrm>
            <a:off x="4330800" y="1730527"/>
            <a:ext cx="3736162" cy="2901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4D65C0-C3F0-F340-AD33-43B03C045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85" y="1862371"/>
            <a:ext cx="2547883" cy="584760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6273B55-ADA9-6443-885A-B66A30425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7653" r="7909" b="4649"/>
          <a:stretch/>
        </p:blipFill>
        <p:spPr>
          <a:xfrm>
            <a:off x="529838" y="1732514"/>
            <a:ext cx="3736162" cy="2857513"/>
          </a:xfrm>
          <a:prstGeom prst="rect">
            <a:avLst/>
          </a:prstGeom>
        </p:spPr>
      </p:pic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92D0E672-C060-DA4D-806C-D2D3D80E5D19}"/>
              </a:ext>
            </a:extLst>
          </p:cNvPr>
          <p:cNvSpPr txBox="1">
            <a:spLocks/>
          </p:cNvSpPr>
          <p:nvPr/>
        </p:nvSpPr>
        <p:spPr>
          <a:xfrm>
            <a:off x="838198" y="4852980"/>
            <a:ext cx="10515600" cy="1715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Introducendo degli elementi fittizi solo nella classe </a:t>
            </a:r>
            <a:r>
              <a:rPr lang="it-IT" sz="2200" b="1" dirty="0" err="1"/>
              <a:t>sittingdown</a:t>
            </a:r>
            <a:r>
              <a:rPr lang="it-IT" sz="2200" b="1" dirty="0"/>
              <a:t> </a:t>
            </a:r>
            <a:r>
              <a:rPr lang="it-IT" sz="2200" dirty="0"/>
              <a:t>otteniamo un peggioramento nella classe </a:t>
            </a:r>
            <a:r>
              <a:rPr lang="it-IT" sz="2200" b="1" dirty="0" err="1"/>
              <a:t>standingup</a:t>
            </a:r>
            <a:r>
              <a:rPr lang="it-IT" sz="2200" b="1" dirty="0"/>
              <a:t>  </a:t>
            </a:r>
          </a:p>
          <a:p>
            <a:r>
              <a:rPr lang="it-IT" sz="2200" dirty="0"/>
              <a:t>Per la classe </a:t>
            </a:r>
            <a:r>
              <a:rPr lang="it-IT" sz="2200" b="1" dirty="0" err="1"/>
              <a:t>sittingdown</a:t>
            </a:r>
            <a:r>
              <a:rPr lang="it-IT" sz="2200" dirty="0"/>
              <a:t> la precisione </a:t>
            </a:r>
            <a:r>
              <a:rPr lang="it-IT" sz="2200"/>
              <a:t>migliora notevolmente</a:t>
            </a:r>
            <a:r>
              <a:rPr lang="it-IT" sz="2200" b="1"/>
              <a:t> 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2732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47F5BE5-D4C7-A341-96A2-D2DC438936B7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558C-FF52-3A43-8284-F3A377A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Introduzione di un nuovo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FC261-B8F3-7741-8942-AE9BCA52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75"/>
            <a:ext cx="9810750" cy="4289426"/>
          </a:xfrm>
        </p:spPr>
        <p:txBody>
          <a:bodyPr>
            <a:normAutofit/>
          </a:bodyPr>
          <a:lstStyle/>
          <a:p>
            <a:r>
              <a:rPr lang="it-IT" sz="2200" dirty="0"/>
              <a:t>Sia il modello proposto che quello indotto ottengono performance migliori con valori </a:t>
            </a:r>
            <a:r>
              <a:rPr lang="it-IT" sz="2200" b="1" dirty="0"/>
              <a:t>discretizzati</a:t>
            </a:r>
          </a:p>
          <a:p>
            <a:endParaRPr lang="it-IT" sz="2200" dirty="0"/>
          </a:p>
          <a:p>
            <a:r>
              <a:rPr lang="it-IT" sz="2200" dirty="0"/>
              <a:t> Il modello </a:t>
            </a:r>
            <a:r>
              <a:rPr lang="it-IT" sz="2200" b="1" dirty="0"/>
              <a:t>indotto </a:t>
            </a:r>
            <a:r>
              <a:rPr lang="it-IT" sz="2200" dirty="0"/>
              <a:t>si dimostra il migliore, però possiede una struttura eccessivamente elaborata e quindi complessità computazionale elevata</a:t>
            </a:r>
          </a:p>
          <a:p>
            <a:endParaRPr lang="it-IT" sz="2200" dirty="0"/>
          </a:p>
          <a:p>
            <a:r>
              <a:rPr lang="it-IT" sz="2200" dirty="0"/>
              <a:t>Si è deciso di creare un </a:t>
            </a:r>
            <a:r>
              <a:rPr lang="it-IT" sz="2200" b="1" dirty="0"/>
              <a:t>terzo modello </a:t>
            </a:r>
            <a:r>
              <a:rPr lang="it-IT" sz="2200" dirty="0"/>
              <a:t>semplificando quello indotto che mantenesse alte performance seppur meno complesso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63076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47F5BE5-D4C7-A341-96A2-D2DC438936B7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558C-FF52-3A43-8284-F3A377A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Introduzione di un nuovo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FC261-B8F3-7741-8942-AE9BCA52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29855" cy="4527551"/>
          </a:xfrm>
        </p:spPr>
        <p:txBody>
          <a:bodyPr>
            <a:normAutofit/>
          </a:bodyPr>
          <a:lstStyle/>
          <a:p>
            <a:r>
              <a:rPr lang="it-IT" sz="2200" dirty="0"/>
              <a:t>Partendo dalla struttura della rete indotta, si è deciso di introdurre le indipendenze tra i dati relativi ad </a:t>
            </a:r>
            <a:r>
              <a:rPr lang="it-IT" sz="2200" b="1" dirty="0"/>
              <a:t>assi differenti </a:t>
            </a:r>
            <a:r>
              <a:rPr lang="it-IT" sz="2200" dirty="0"/>
              <a:t>come nella rete proposta inizialmente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La nuova rete possiede </a:t>
            </a:r>
            <a:r>
              <a:rPr lang="it-IT" sz="2200" b="1" dirty="0"/>
              <a:t>21 </a:t>
            </a:r>
            <a:r>
              <a:rPr lang="it-IT" sz="2200" dirty="0"/>
              <a:t>archi, contro i </a:t>
            </a:r>
            <a:r>
              <a:rPr lang="it-IT" sz="2200" b="1" dirty="0"/>
              <a:t>45 </a:t>
            </a:r>
            <a:r>
              <a:rPr lang="it-IT" sz="2200" dirty="0"/>
              <a:t>della rete indotta</a:t>
            </a:r>
            <a:br>
              <a:rPr lang="it-IT" sz="2200" b="1" dirty="0"/>
            </a:br>
            <a:endParaRPr lang="it-IT" sz="2200" b="1" dirty="0"/>
          </a:p>
          <a:p>
            <a:r>
              <a:rPr lang="it-IT" sz="2200" dirty="0"/>
              <a:t>Anche le dimensioni delle </a:t>
            </a:r>
            <a:r>
              <a:rPr lang="it-IT" sz="2200" b="1" dirty="0"/>
              <a:t>CPT</a:t>
            </a:r>
            <a:r>
              <a:rPr lang="it-IT" sz="2200" dirty="0"/>
              <a:t> diminuiscono in quanto in questa rete una feature ha al più </a:t>
            </a:r>
            <a:r>
              <a:rPr lang="it-IT" sz="2200" b="1" dirty="0"/>
              <a:t>3</a:t>
            </a:r>
            <a:r>
              <a:rPr lang="it-IT" sz="2200" dirty="0"/>
              <a:t> padri, mentre nella rete indotta alcune feature avevano anche </a:t>
            </a:r>
            <a:r>
              <a:rPr lang="it-IT" sz="2200" b="1" dirty="0"/>
              <a:t>5</a:t>
            </a:r>
            <a:r>
              <a:rPr lang="it-IT" sz="2200" dirty="0"/>
              <a:t> genitori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47A1730-8E01-244C-AB0B-930851CF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53" y="1727895"/>
            <a:ext cx="3964173" cy="51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29E248F-763E-C341-88A0-592E27D7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6139" r="8928" b="4801"/>
          <a:stretch/>
        </p:blipFill>
        <p:spPr>
          <a:xfrm>
            <a:off x="6709144" y="1827595"/>
            <a:ext cx="5401340" cy="407878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47F5BE5-D4C7-A341-96A2-D2DC438936B7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2E558C-FF52-3A43-8284-F3A377A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Performance rete semplificata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FC261-B8F3-7741-8942-AE9BCA52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4"/>
            <a:ext cx="5987901" cy="4311903"/>
          </a:xfrm>
        </p:spPr>
        <p:txBody>
          <a:bodyPr>
            <a:normAutofit/>
          </a:bodyPr>
          <a:lstStyle/>
          <a:p>
            <a:r>
              <a:rPr lang="it-IT" sz="2200" dirty="0"/>
              <a:t>Per quest’ultimo modello si è deciso di misurare le performance solo con valori </a:t>
            </a:r>
            <a:r>
              <a:rPr lang="it-IT" sz="2200" b="1" dirty="0"/>
              <a:t>discreti</a:t>
            </a:r>
            <a:r>
              <a:rPr lang="it-IT" sz="2200" dirty="0"/>
              <a:t>, avendo dimostrato che il loro utilizzo consenta di ottenere performance migliori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Le performance ottenute risultano essere simili a quelle del modello indotto con dati discretizzati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Questo modello è quindi un buon compromesso per quanto riguarda </a:t>
            </a:r>
            <a:r>
              <a:rPr lang="it-IT" sz="2200" b="1" dirty="0"/>
              <a:t>complessità</a:t>
            </a:r>
            <a:r>
              <a:rPr lang="it-IT" sz="2200" dirty="0"/>
              <a:t> della rete e </a:t>
            </a:r>
            <a:r>
              <a:rPr lang="it-IT" sz="2200" b="1" dirty="0"/>
              <a:t>performance</a:t>
            </a:r>
            <a:endParaRPr lang="it-IT" sz="2200" dirty="0"/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CB1F33-752D-AD40-9E83-49ABD263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58" y="6137527"/>
            <a:ext cx="1477926" cy="5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A5970E3-5752-EB40-A071-880B28FADAFA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Eliminazione sensore 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ADD2B6-5722-F047-8F5A-036D1809F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6100" r="8514" b="5813"/>
          <a:stretch/>
        </p:blipFill>
        <p:spPr>
          <a:xfrm>
            <a:off x="7176977" y="2161761"/>
            <a:ext cx="4870303" cy="38100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498FED-2E51-1D4D-988C-2973AF13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48" y="6015057"/>
            <a:ext cx="1522732" cy="48692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7C5A20-D74C-42F6-B866-B8B52F0A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455327" cy="5032375"/>
          </a:xfrm>
        </p:spPr>
        <p:txBody>
          <a:bodyPr>
            <a:normAutofit/>
          </a:bodyPr>
          <a:lstStyle/>
          <a:p>
            <a:r>
              <a:rPr lang="it-IT" sz="2200" dirty="0"/>
              <a:t>Si è deciso di </a:t>
            </a:r>
            <a:r>
              <a:rPr lang="it-IT" sz="2200" b="1" dirty="0"/>
              <a:t>rimuovere</a:t>
            </a:r>
            <a:r>
              <a:rPr lang="it-IT" sz="2200" dirty="0"/>
              <a:t> i valori del sensore posizionato sul braccio destro dal dataset e realizzare una </a:t>
            </a:r>
            <a:r>
              <a:rPr lang="it-IT" sz="2200" b="1" dirty="0"/>
              <a:t>nuova rete </a:t>
            </a:r>
            <a:r>
              <a:rPr lang="it-IT" sz="2200" dirty="0"/>
              <a:t>ancor più</a:t>
            </a:r>
            <a:r>
              <a:rPr lang="it-IT" sz="2200" b="1" dirty="0"/>
              <a:t> </a:t>
            </a:r>
            <a:r>
              <a:rPr lang="it-IT" sz="2200" dirty="0"/>
              <a:t>semplificata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Le performance ottenute da quest’ultima rete risultano </a:t>
            </a:r>
            <a:r>
              <a:rPr lang="it-IT" sz="2200" b="1" dirty="0"/>
              <a:t>peggiori</a:t>
            </a:r>
            <a:r>
              <a:rPr lang="it-IT" sz="2200" dirty="0"/>
              <a:t> rispetto alla rete semplificata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Considerato il costo ridotto degli accelerometri, invece che eliminare il sensore si potrebbe provare posizionarlo in altre parti del corpo </a:t>
            </a:r>
            <a:br>
              <a:rPr lang="it-IT" sz="2200" dirty="0"/>
            </a:br>
            <a:endParaRPr lang="it-IT" sz="2200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08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024B28-3F34-7A44-8A3E-B7CE42D49DBC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1F134-C237-41CF-A06C-24E6671F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2881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In tutti i modelli rappresentati si ottengono performance migliori con valori </a:t>
            </a:r>
            <a:r>
              <a:rPr lang="it-IT" sz="2200" b="1" dirty="0"/>
              <a:t>discreti</a:t>
            </a:r>
            <a:br>
              <a:rPr lang="it-IT" sz="2200" b="1" dirty="0"/>
            </a:br>
            <a:endParaRPr lang="it-IT" sz="2200" b="1" dirty="0"/>
          </a:p>
          <a:p>
            <a:r>
              <a:rPr lang="it-IT" sz="2200" dirty="0"/>
              <a:t>Il modello </a:t>
            </a:r>
            <a:r>
              <a:rPr lang="it-IT" sz="2200" b="1" dirty="0"/>
              <a:t>indotto</a:t>
            </a:r>
            <a:r>
              <a:rPr lang="it-IT" sz="2200" dirty="0"/>
              <a:t> tramite la funzione Tabu </a:t>
            </a:r>
            <a:r>
              <a:rPr lang="it-IT" sz="2200" dirty="0" err="1"/>
              <a:t>search</a:t>
            </a:r>
            <a:r>
              <a:rPr lang="it-IT" sz="2200" dirty="0"/>
              <a:t> risulta migliore rispetto a quello da noi </a:t>
            </a:r>
            <a:r>
              <a:rPr lang="it-IT" sz="2200" b="1" dirty="0"/>
              <a:t>proposto</a:t>
            </a:r>
            <a:br>
              <a:rPr lang="it-IT" sz="2200" b="1" dirty="0"/>
            </a:br>
            <a:endParaRPr lang="it-IT" sz="2200" b="1" dirty="0"/>
          </a:p>
          <a:p>
            <a:r>
              <a:rPr lang="it-IT" sz="2200" dirty="0"/>
              <a:t>Generando </a:t>
            </a:r>
            <a:r>
              <a:rPr lang="it-IT" sz="2200" b="1" dirty="0" err="1"/>
              <a:t>oversampling</a:t>
            </a:r>
            <a:r>
              <a:rPr lang="it-IT" sz="2200" dirty="0"/>
              <a:t> sulle classi con un minor numero di elementi le prestazioni risultano </a:t>
            </a:r>
            <a:r>
              <a:rPr lang="it-IT" sz="2200" b="1" dirty="0"/>
              <a:t>peggiori</a:t>
            </a:r>
            <a:r>
              <a:rPr lang="it-IT" sz="2200" dirty="0"/>
              <a:t> rispetto all’utilizzo del dataset originale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La rete realizzata semplificando il modello indotto risulta essere un buon compromesso tra </a:t>
            </a:r>
            <a:r>
              <a:rPr lang="it-IT" sz="2200" b="1" dirty="0"/>
              <a:t>complessità</a:t>
            </a:r>
            <a:r>
              <a:rPr lang="it-IT" sz="2200" dirty="0"/>
              <a:t> </a:t>
            </a:r>
            <a:r>
              <a:rPr lang="it-IT" sz="2200" b="1" dirty="0"/>
              <a:t>strutturale</a:t>
            </a:r>
            <a:r>
              <a:rPr lang="it-IT" sz="2200" dirty="0"/>
              <a:t> e </a:t>
            </a:r>
            <a:r>
              <a:rPr lang="it-IT" sz="2200" b="1" dirty="0"/>
              <a:t>prestazioni</a:t>
            </a:r>
            <a:br>
              <a:rPr lang="it-IT" sz="2200" b="1" dirty="0"/>
            </a:br>
            <a:endParaRPr lang="it-IT" sz="2200" b="1" dirty="0"/>
          </a:p>
          <a:p>
            <a:r>
              <a:rPr lang="it-IT" sz="2200" dirty="0"/>
              <a:t>Rimuovendo i dati relativi al sensore posizionato sul </a:t>
            </a:r>
            <a:r>
              <a:rPr lang="it-IT" sz="2200" b="1" dirty="0"/>
              <a:t>braccio</a:t>
            </a:r>
            <a:r>
              <a:rPr lang="it-IT" sz="2200" dirty="0"/>
              <a:t> le performance del modello risultano </a:t>
            </a:r>
            <a:r>
              <a:rPr lang="it-IT" sz="2200" b="1" dirty="0"/>
              <a:t>simili</a:t>
            </a:r>
            <a:r>
              <a:rPr lang="it-IT" sz="2200" dirty="0"/>
              <a:t> a quelle del modello indotto, si può quindi valutare lo spostamento del sensore in altre parti del corpo più significative</a:t>
            </a:r>
            <a:r>
              <a:rPr lang="it-IT" sz="1400" dirty="0"/>
              <a:t>[1]</a:t>
            </a:r>
          </a:p>
          <a:p>
            <a:endParaRPr lang="it-IT" sz="2200" dirty="0"/>
          </a:p>
          <a:p>
            <a:endParaRPr lang="it-IT" sz="22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3274DDB-5797-4920-9E1C-8624AB3359E7}"/>
              </a:ext>
            </a:extLst>
          </p:cNvPr>
          <p:cNvSpPr/>
          <p:nvPr/>
        </p:nvSpPr>
        <p:spPr>
          <a:xfrm>
            <a:off x="838200" y="6423441"/>
            <a:ext cx="10473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[1]Louis </a:t>
            </a:r>
            <a:r>
              <a:rPr lang="en-US" sz="1200" dirty="0" err="1"/>
              <a:t>Atallah</a:t>
            </a:r>
            <a:r>
              <a:rPr lang="en-US" sz="1200" dirty="0"/>
              <a:t> et al. Sensor positioning for activity recognition using </a:t>
            </a:r>
            <a:r>
              <a:rPr lang="en-US" sz="1200" dirty="0" err="1"/>
              <a:t>wea</a:t>
            </a:r>
            <a:r>
              <a:rPr lang="it-IT" sz="1200" dirty="0" err="1"/>
              <a:t>rable</a:t>
            </a:r>
            <a:r>
              <a:rPr lang="it-IT" sz="1200" dirty="0"/>
              <a:t> </a:t>
            </a:r>
            <a:r>
              <a:rPr lang="it-IT" sz="1200" dirty="0" err="1"/>
              <a:t>accelerometers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61783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62FFB3A-D681-4FEE-83E7-77AD2DBF2849}"/>
              </a:ext>
            </a:extLst>
          </p:cNvPr>
          <p:cNvSpPr/>
          <p:nvPr/>
        </p:nvSpPr>
        <p:spPr>
          <a:xfrm>
            <a:off x="-21266" y="1089209"/>
            <a:ext cx="12234532" cy="46464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7718"/>
          </a:xfrm>
        </p:spPr>
        <p:txBody>
          <a:bodyPr>
            <a:normAutofit/>
          </a:bodyPr>
          <a:lstStyle/>
          <a:p>
            <a:pPr algn="ctr"/>
            <a:r>
              <a:rPr lang="it-IT" sz="6600" dirty="0">
                <a:solidFill>
                  <a:schemeClr val="bg1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1307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57B59FEC-1637-1F43-880F-73BCC5DDA04F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37D99D94-4335-CB41-B198-CCBC961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127241C-662A-F240-BAE9-A60301FC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L’Ambient </a:t>
            </a:r>
            <a:r>
              <a:rPr lang="it-IT" sz="2200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Assisted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Living (AAL) comprende un insieme di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soluzioni tecnologiche 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destinate a rendere attivo, intelligente e cooperativo l’ambiente circostante ad un individuo, rendendo soggetti con problemi di mobilità più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indipendenti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nelle attività quotidiane</a:t>
            </a:r>
          </a:p>
          <a:p>
            <a:pPr marL="0" indent="0">
              <a:buNone/>
            </a:pPr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Per lo sviluppo di questo tipo di ambienti è diventato indispensabile l’utilizzo di strumenti atti al tracciamento dei movimenti del soggetto, basati su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image processing 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o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sensori 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posizionati sul corpo</a:t>
            </a:r>
          </a:p>
          <a:p>
            <a:pPr marL="0" indent="0">
              <a:buNone/>
            </a:pPr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Nel caso specifico da noi analizzato, i dati sono raccolti tramite il secondo metodo e, più precisamente, utilizzando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accelerometri tri-assiali</a:t>
            </a:r>
          </a:p>
          <a:p>
            <a:endParaRPr lang="it-IT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endParaRPr lang="it-IT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69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87B206-FB07-4E66-A7A0-610928F1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Estrarre informazioni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dal dataset per poter modellare il problema</a:t>
            </a:r>
          </a:p>
          <a:p>
            <a:pPr marL="0" indent="0">
              <a:buNone/>
            </a:pPr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Realizzare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una </a:t>
            </a:r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rete </a:t>
            </a:r>
            <a:r>
              <a:rPr lang="it-IT" sz="2200" b="1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bayesiana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che rispecchi la struttura del caso di studio</a:t>
            </a:r>
          </a:p>
          <a:p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Valutare le performance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del modello e confrontarle con una rete indotta automaticamente</a:t>
            </a:r>
          </a:p>
          <a:p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r>
              <a:rPr lang="it-IT" sz="22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Testare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se la rete </a:t>
            </a:r>
            <a:r>
              <a:rPr lang="it-IT" sz="2200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bayesiana</a:t>
            </a:r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sia in grado di classificare correttamente le attività </a:t>
            </a:r>
          </a:p>
          <a:p>
            <a:endParaRPr lang="it-IT" sz="22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02DF100-081B-954A-AC35-F7D0321BA661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F10DAB-0403-4ED5-8C43-A3B7950A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34958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3731594-E5FB-1F44-B2A3-D8CB1B08D980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Il dataset </a:t>
            </a:r>
          </a:p>
        </p:txBody>
      </p:sp>
      <p:pic>
        <p:nvPicPr>
          <p:cNvPr id="5" name="Immagine 4" descr="Immagine che contiene cielo&#10;&#10;Descrizione generata automaticamente">
            <a:extLst>
              <a:ext uri="{FF2B5EF4-FFF2-40B4-BE49-F238E27FC236}">
                <a16:creationId xmlns:a16="http://schemas.microsoft.com/office/drawing/2014/main" id="{5C6CEADA-7F18-43BA-B1BA-94B60B807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/>
          <a:stretch/>
        </p:blipFill>
        <p:spPr>
          <a:xfrm>
            <a:off x="7515945" y="2390883"/>
            <a:ext cx="4513678" cy="3868767"/>
          </a:xfrm>
          <a:prstGeom prst="rect">
            <a:avLst/>
          </a:prstGeom>
        </p:spPr>
      </p:pic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B9BFF7C8-98E8-F444-AACC-E66472E4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6903" cy="49220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Il dataset utilizzato riporta i dati raccolti su 4 soggetti differenti per un totale di 8 ore di registrazione. Per ognuno di essi è riportato: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età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sesso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altezza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peso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e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IMC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Su ogni soggetto sono stati posizionati quattro accelerometri rispettivamente su: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anca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coscia sinistra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caviglia destra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e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braccio destro</a:t>
            </a:r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Per ogni accelerometro è riportata la velocità lungo ogni asse (</a:t>
            </a:r>
            <a:r>
              <a:rPr lang="it-IT" sz="2000" i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x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</a:t>
            </a:r>
            <a:r>
              <a:rPr lang="it-IT" sz="2000" i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y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e </a:t>
            </a:r>
            <a:r>
              <a:rPr lang="it-IT" sz="2000" i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z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) moltiplicata per il verso del movimento</a:t>
            </a:r>
          </a:p>
          <a:p>
            <a:pPr marL="0" indent="0">
              <a:lnSpc>
                <a:spcPct val="120000"/>
              </a:lnSpc>
              <a:buNone/>
            </a:pPr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Le misurazioni sono state annotate durante l’esecuzione di cinque attività: </a:t>
            </a:r>
            <a:r>
              <a:rPr lang="it-IT" sz="2000" b="1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sitting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sitting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down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standing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, </a:t>
            </a:r>
            <a:r>
              <a:rPr lang="it-IT" sz="20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standing up </a:t>
            </a:r>
            <a:r>
              <a:rPr lang="it-IT" sz="20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e </a:t>
            </a:r>
            <a:r>
              <a:rPr lang="it-IT" sz="2000" b="1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walking</a:t>
            </a:r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endParaRPr lang="it-IT" sz="20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0313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5126D16-EE30-D240-933D-4C00467B963B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Feature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5ADF26-DC39-9849-9EA1-220670BF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73068" cy="4734973"/>
          </a:xfr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Per poter realizzare una rete </a:t>
            </a:r>
            <a:r>
              <a:rPr lang="it-IT" sz="2600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Bayesiana</a:t>
            </a: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 si è deciso di considerare solamente le informazioni relative all’azione e alle </a:t>
            </a:r>
            <a:r>
              <a:rPr lang="it-IT" sz="2600" b="1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misurazioni </a:t>
            </a: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dei sensori, andando a rimuovere gli altri attributi. </a:t>
            </a:r>
            <a:b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</a:b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Il dataset utilizzato è quindi composto dalle seguenti features:</a:t>
            </a:r>
            <a:b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</a:b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Dati accelerometro sull’anca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Dati accelerometro sulla coscia </a:t>
            </a:r>
            <a:r>
              <a:rPr lang="it-IT" sz="2600" dirty="0" err="1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sx</a:t>
            </a: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Dati accelerometro sulla caviglia dx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Dati accelerometro sul braccio dx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it-IT" sz="2600" dirty="0">
              <a:effectLst>
                <a:outerShdw blurRad="228600" algn="ctr" rotWithShape="0">
                  <a:prstClr val="black">
                    <a:alpha val="0"/>
                  </a:prstClr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</a:pPr>
            <a:r>
              <a:rPr lang="it-IT" sz="26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Attività svolta (label)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921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DED5841-4516-4E42-9B06-2356899448AD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Discretizzazione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1F134-C237-41CF-A06C-24E6671F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647"/>
            <a:ext cx="10515600" cy="845348"/>
          </a:xfrm>
        </p:spPr>
        <p:txBody>
          <a:bodyPr>
            <a:normAutofit/>
          </a:bodyPr>
          <a:lstStyle/>
          <a:p>
            <a:r>
              <a:rPr lang="it-IT" sz="2200" dirty="0">
                <a:effectLst>
                  <a:outerShdw blurRad="228600" algn="ctr" rotWithShape="0">
                    <a:prstClr val="black">
                      <a:alpha val="0"/>
                    </a:prstClr>
                  </a:outerShdw>
                </a:effectLst>
              </a:rPr>
              <a:t>Grazie alla discretizzazione si può attenuare il rumore nei dati attraverso la loro divisione in intervalli</a:t>
            </a:r>
          </a:p>
          <a:p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C198817-DA87-4022-8BB1-6D78DB288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6" r="7981"/>
          <a:stretch/>
        </p:blipFill>
        <p:spPr>
          <a:xfrm>
            <a:off x="6467475" y="2938338"/>
            <a:ext cx="3147042" cy="2379656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3686EAE-9EE1-47C3-A335-6F6F357DF539}"/>
              </a:ext>
            </a:extLst>
          </p:cNvPr>
          <p:cNvSpPr txBox="1">
            <a:spLocks/>
          </p:cNvSpPr>
          <p:nvPr/>
        </p:nvSpPr>
        <p:spPr>
          <a:xfrm>
            <a:off x="828000" y="5380261"/>
            <a:ext cx="10515600" cy="167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dirty="0"/>
              <a:t>La strategia adottata è quella di</a:t>
            </a:r>
            <a:r>
              <a:rPr lang="it-IT" sz="1900" b="1" dirty="0"/>
              <a:t> </a:t>
            </a:r>
            <a:r>
              <a:rPr lang="it-IT" sz="1900" b="1" dirty="0" err="1"/>
              <a:t>equal-depth</a:t>
            </a:r>
            <a:r>
              <a:rPr lang="it-IT" sz="1900" dirty="0"/>
              <a:t> in quanto la distribuzione dei valori della maggior parte degli attributi si concentra in intorni molto ristretti</a:t>
            </a:r>
          </a:p>
          <a:p>
            <a:r>
              <a:rPr lang="it-IT" sz="1900" dirty="0"/>
              <a:t>Si è voluto generare una discretizzazione a </a:t>
            </a:r>
            <a:r>
              <a:rPr lang="it-IT" sz="1900" b="1" dirty="0"/>
              <a:t>10 intervalli</a:t>
            </a:r>
            <a:r>
              <a:rPr lang="it-IT" sz="1900" dirty="0"/>
              <a:t> in quanto risulta essere un buon compromesso data la quantità di valori</a:t>
            </a:r>
          </a:p>
          <a:p>
            <a:endParaRPr lang="it-IT" sz="2200" dirty="0"/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B715871-94C4-C64D-A7A4-1510C86B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60" y="2757268"/>
            <a:ext cx="3386843" cy="25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A5970E3-5752-EB40-A071-880B28FADAFA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Rete proposta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7C5A20-D74C-42F6-B866-B8B52F0A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5327" cy="4667250"/>
          </a:xfrm>
        </p:spPr>
        <p:txBody>
          <a:bodyPr>
            <a:normAutofit fontScale="92500" lnSpcReduction="10000"/>
          </a:bodyPr>
          <a:lstStyle/>
          <a:p>
            <a:r>
              <a:rPr lang="it-IT" sz="2200" dirty="0"/>
              <a:t>Le dipendenze tre le variabili sono state impostate basandoci sulle relazioni che le varie parti del corpo possiedono, per mantenere una correlazioni tra i movimenti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Si è scelto di mantenere una dipendenza tra i movimenti della </a:t>
            </a:r>
            <a:r>
              <a:rPr lang="it-IT" sz="2200" b="1" dirty="0"/>
              <a:t>coscia</a:t>
            </a:r>
            <a:r>
              <a:rPr lang="it-IT" sz="2200" dirty="0"/>
              <a:t> con quelli del </a:t>
            </a:r>
            <a:r>
              <a:rPr lang="it-IT" sz="2200" b="1" dirty="0"/>
              <a:t>bacino </a:t>
            </a:r>
            <a:r>
              <a:rPr lang="it-IT" sz="2200" dirty="0"/>
              <a:t>e tra la </a:t>
            </a:r>
            <a:r>
              <a:rPr lang="it-IT" sz="2200" b="1" dirty="0"/>
              <a:t>coscia</a:t>
            </a:r>
            <a:r>
              <a:rPr lang="it-IT" sz="2200" dirty="0"/>
              <a:t> e la</a:t>
            </a:r>
            <a:r>
              <a:rPr lang="it-IT" sz="2200" b="1" dirty="0"/>
              <a:t> caviglia</a:t>
            </a:r>
            <a:r>
              <a:rPr lang="it-IT" sz="2200" dirty="0"/>
              <a:t> 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Si è scelto di non esplicitare una dipendenza diretta tra il sensore posizionato sul </a:t>
            </a:r>
            <a:r>
              <a:rPr lang="it-IT" sz="2200" b="1" dirty="0"/>
              <a:t>braccio</a:t>
            </a:r>
            <a:r>
              <a:rPr lang="it-IT" sz="2200" dirty="0"/>
              <a:t> e tutti gli altri in quanto gli arti superiori si muovono molto spesso indipendentemente da quelli inferiori</a:t>
            </a:r>
            <a:br>
              <a:rPr lang="it-IT" sz="2200" dirty="0"/>
            </a:br>
            <a:endParaRPr lang="it-IT" sz="2200" dirty="0"/>
          </a:p>
          <a:p>
            <a:r>
              <a:rPr lang="it-IT" sz="2200" dirty="0"/>
              <a:t>Sono stati resi indipendenti tra loro i valori riferiti agli assi x, y e z in quanto indipendenti per definizione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29FE9312-F4FB-409E-B519-DA884138D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8351"/>
          <a:stretch/>
        </p:blipFill>
        <p:spPr>
          <a:xfrm>
            <a:off x="7582414" y="1690688"/>
            <a:ext cx="4535605" cy="4935575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03F6CC36-DF44-4EA6-9DD3-0515818BF8CD}"/>
              </a:ext>
            </a:extLst>
          </p:cNvPr>
          <p:cNvSpPr/>
          <p:nvPr/>
        </p:nvSpPr>
        <p:spPr>
          <a:xfrm flipV="1">
            <a:off x="8761076" y="4412710"/>
            <a:ext cx="319597" cy="7546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BF95DF19-4BC9-4921-8393-025F8496AEC8}"/>
              </a:ext>
            </a:extLst>
          </p:cNvPr>
          <p:cNvSpPr/>
          <p:nvPr/>
        </p:nvSpPr>
        <p:spPr>
          <a:xfrm flipV="1">
            <a:off x="11712998" y="4412710"/>
            <a:ext cx="319597" cy="7546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DED92D2D-C890-4F75-A699-CF3E570BE950}"/>
              </a:ext>
            </a:extLst>
          </p:cNvPr>
          <p:cNvSpPr/>
          <p:nvPr/>
        </p:nvSpPr>
        <p:spPr>
          <a:xfrm flipV="1">
            <a:off x="10237037" y="4412710"/>
            <a:ext cx="319597" cy="7546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94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A8DF0010-6E07-CF4A-90BD-1B0A44B90340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Performance rete proposta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846B386-9F47-8847-8890-FD44AA87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/>
          <a:stretch/>
        </p:blipFill>
        <p:spPr>
          <a:xfrm>
            <a:off x="6783572" y="1690687"/>
            <a:ext cx="5312428" cy="4293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EF58B1-5AFF-834E-8BB6-EAE3CB2AF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93" y="5901583"/>
            <a:ext cx="1145627" cy="5346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16A98A-D181-AD4F-8BB7-AB59E555AF0D}"/>
              </a:ext>
            </a:extLst>
          </p:cNvPr>
          <p:cNvSpPr txBox="1"/>
          <p:nvPr/>
        </p:nvSpPr>
        <p:spPr>
          <a:xfrm>
            <a:off x="838200" y="1608858"/>
            <a:ext cx="61048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Attraverso una 10-fold cross </a:t>
            </a:r>
            <a:r>
              <a:rPr lang="it-IT" sz="2200" dirty="0" err="1"/>
              <a:t>validation</a:t>
            </a:r>
            <a:r>
              <a:rPr lang="it-IT" sz="2200" dirty="0"/>
              <a:t> sono state stimate le performance del modello. Il </a:t>
            </a:r>
            <a:r>
              <a:rPr lang="it-IT" sz="2200" b="1" dirty="0"/>
              <a:t>training</a:t>
            </a:r>
            <a:r>
              <a:rPr lang="it-IT" sz="2200" dirty="0"/>
              <a:t> </a:t>
            </a:r>
            <a:r>
              <a:rPr lang="it-IT" sz="2200" b="1" dirty="0"/>
              <a:t>set</a:t>
            </a:r>
            <a:r>
              <a:rPr lang="it-IT" sz="2200" dirty="0"/>
              <a:t> è composto dal </a:t>
            </a:r>
            <a:r>
              <a:rPr lang="it-IT" sz="2200" b="1" dirty="0"/>
              <a:t>90%</a:t>
            </a:r>
            <a:r>
              <a:rPr lang="it-IT" sz="2200" dirty="0"/>
              <a:t> del dataset, mentre il restante </a:t>
            </a:r>
            <a:r>
              <a:rPr lang="it-IT" sz="2200" b="1" dirty="0"/>
              <a:t>10%</a:t>
            </a:r>
            <a:r>
              <a:rPr lang="it-IT" sz="2200" dirty="0"/>
              <a:t> rappresenta il </a:t>
            </a:r>
            <a:r>
              <a:rPr lang="it-IT" sz="2200" b="1" dirty="0"/>
              <a:t>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Le performance ottenute con valori </a:t>
            </a:r>
            <a:r>
              <a:rPr lang="it-IT" sz="2200" b="1" dirty="0"/>
              <a:t>discreti </a:t>
            </a:r>
            <a:r>
              <a:rPr lang="it-IT" sz="2200" dirty="0"/>
              <a:t>risultano essere </a:t>
            </a:r>
            <a:r>
              <a:rPr lang="it-IT" sz="2200" b="1" dirty="0"/>
              <a:t>migliori </a:t>
            </a:r>
            <a:r>
              <a:rPr lang="it-IT" sz="2200" dirty="0"/>
              <a:t>rispetto a quelli </a:t>
            </a:r>
            <a:r>
              <a:rPr lang="it-IT" sz="2200" b="1" dirty="0"/>
              <a:t>continui</a:t>
            </a:r>
          </a:p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La classe </a:t>
            </a:r>
            <a:r>
              <a:rPr lang="it-IT" sz="2200" b="1" dirty="0" err="1"/>
              <a:t>standingup</a:t>
            </a:r>
            <a:r>
              <a:rPr lang="it-IT" sz="2200" dirty="0"/>
              <a:t> viene classificata molto spesso in modo errato, invece la classificazione migliore è ottenuta dalla classe </a:t>
            </a:r>
            <a:r>
              <a:rPr lang="it-IT" sz="2200" b="1" dirty="0" err="1"/>
              <a:t>sitting</a:t>
            </a:r>
            <a:endParaRPr lang="it-IT" sz="2200" b="1" dirty="0"/>
          </a:p>
          <a:p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Tramite un test </a:t>
            </a:r>
            <a:r>
              <a:rPr lang="it-IT" sz="2200" b="1" dirty="0" err="1"/>
              <a:t>paired</a:t>
            </a:r>
            <a:r>
              <a:rPr lang="it-IT" sz="2200" b="1" dirty="0"/>
              <a:t> t-</a:t>
            </a:r>
            <a:r>
              <a:rPr lang="it-IT" sz="2200" b="1" dirty="0" err="1"/>
              <a:t>student</a:t>
            </a:r>
            <a:r>
              <a:rPr lang="it-IT" sz="2200" b="1" dirty="0"/>
              <a:t> </a:t>
            </a:r>
            <a:r>
              <a:rPr lang="it-IT" sz="2200" dirty="0"/>
              <a:t>si è dimostrato che le differenze di performance sono </a:t>
            </a:r>
            <a:r>
              <a:rPr lang="it-IT" sz="2200" b="1" dirty="0"/>
              <a:t>statisticamente significative</a:t>
            </a:r>
          </a:p>
        </p:txBody>
      </p:sp>
    </p:spTree>
    <p:extLst>
      <p:ext uri="{BB962C8B-B14F-4D97-AF65-F5344CB8AC3E}">
        <p14:creationId xmlns:p14="http://schemas.microsoft.com/office/powerpoint/2010/main" val="288651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241BC24-7CD9-5143-8147-4EDEA4815F88}"/>
              </a:ext>
            </a:extLst>
          </p:cNvPr>
          <p:cNvSpPr/>
          <p:nvPr/>
        </p:nvSpPr>
        <p:spPr>
          <a:xfrm>
            <a:off x="-42532" y="365125"/>
            <a:ext cx="11353800" cy="120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88900" dir="1920000" sx="99000" sy="9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2D680-78D8-4E41-AE85-FCA233DE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Rete indotta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7C5A20-D74C-42F6-B866-B8B52F0A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54225"/>
            <a:ext cx="10515600" cy="44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/>
              <a:t>Una seconda rete è stata generata in modo automatico dalla libreria </a:t>
            </a:r>
            <a:r>
              <a:rPr lang="it-IT" sz="2200" dirty="0" err="1"/>
              <a:t>bnlearn</a:t>
            </a:r>
            <a:r>
              <a:rPr lang="it-IT" sz="2200" dirty="0"/>
              <a:t> con un </a:t>
            </a:r>
            <a:r>
              <a:rPr lang="it-IT" sz="2200" b="1" dirty="0"/>
              <a:t>Tabù</a:t>
            </a:r>
            <a:r>
              <a:rPr lang="it-IT" sz="2200" dirty="0"/>
              <a:t> </a:t>
            </a:r>
            <a:r>
              <a:rPr lang="it-IT" sz="2200" b="1" dirty="0" err="1"/>
              <a:t>search</a:t>
            </a:r>
            <a:r>
              <a:rPr lang="it-IT" sz="2200" dirty="0"/>
              <a:t>, algoritmo di apprendimento </a:t>
            </a:r>
            <a:r>
              <a:rPr lang="it-IT" sz="2200" dirty="0" err="1"/>
              <a:t>greedy</a:t>
            </a:r>
            <a:r>
              <a:rPr lang="it-IT" sz="2200" dirty="0"/>
              <a:t> basato su score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dirty="0"/>
              <a:t>La rete che utilizza valori discreti risulta essere meno complessa, essendo composta da molti meno archi, ovvero dipendenze</a:t>
            </a:r>
          </a:p>
          <a:p>
            <a:endParaRPr lang="it-IT" sz="22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64B3CF3-26D8-1045-9FAF-3B6C51389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40502"/>
              </p:ext>
            </p:extLst>
          </p:nvPr>
        </p:nvGraphicFramePr>
        <p:xfrm>
          <a:off x="2511754" y="3452407"/>
          <a:ext cx="6245227" cy="149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7">
                  <a:extLst>
                    <a:ext uri="{9D8B030D-6E8A-4147-A177-3AD203B41FA5}">
                      <a16:colId xmlns:a16="http://schemas.microsoft.com/office/drawing/2014/main" val="129306163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224277805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791484826"/>
                    </a:ext>
                  </a:extLst>
                </a:gridCol>
              </a:tblGrid>
              <a:tr h="386313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Valori continui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Valori discreti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36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Numero di nodi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51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Numero di archi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Grandezza media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1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309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855</Words>
  <Application>Microsoft Macintosh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Ambient assistent living</vt:lpstr>
      <vt:lpstr>Introduzione</vt:lpstr>
      <vt:lpstr>Obiettivi</vt:lpstr>
      <vt:lpstr>Il dataset </vt:lpstr>
      <vt:lpstr>Feature selection</vt:lpstr>
      <vt:lpstr>Discretizzazione</vt:lpstr>
      <vt:lpstr>Rete proposta </vt:lpstr>
      <vt:lpstr>Performance rete proposta</vt:lpstr>
      <vt:lpstr>Rete indotta</vt:lpstr>
      <vt:lpstr>Performance rete indotta </vt:lpstr>
      <vt:lpstr>Oversampling</vt:lpstr>
      <vt:lpstr>Oversampling - primo approccio</vt:lpstr>
      <vt:lpstr>Oversampling - secondo approccio</vt:lpstr>
      <vt:lpstr>Introduzione di un nuovo modello</vt:lpstr>
      <vt:lpstr>Introduzione di un nuovo modello</vt:lpstr>
      <vt:lpstr>Performance rete semplificata</vt:lpstr>
      <vt:lpstr>Eliminazione sensore 4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 assistent living</dc:title>
  <dc:creator>a.porta14@campus.unimib.it</dc:creator>
  <cp:lastModifiedBy>a.porta14@campus.unimib.it</cp:lastModifiedBy>
  <cp:revision>82</cp:revision>
  <dcterms:created xsi:type="dcterms:W3CDTF">2019-06-28T10:00:37Z</dcterms:created>
  <dcterms:modified xsi:type="dcterms:W3CDTF">2019-07-04T08:52:32Z</dcterms:modified>
</cp:coreProperties>
</file>