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3" r:id="rId2"/>
    <p:sldId id="274" r:id="rId3"/>
    <p:sldId id="275" r:id="rId4"/>
    <p:sldId id="276" r:id="rId5"/>
    <p:sldId id="278" r:id="rId6"/>
    <p:sldId id="277" r:id="rId7"/>
    <p:sldId id="290" r:id="rId8"/>
    <p:sldId id="292" r:id="rId9"/>
    <p:sldId id="293" r:id="rId10"/>
    <p:sldId id="285" r:id="rId11"/>
    <p:sldId id="286" r:id="rId12"/>
    <p:sldId id="287" r:id="rId13"/>
    <p:sldId id="288" r:id="rId14"/>
    <p:sldId id="289" r:id="rId15"/>
    <p:sldId id="291" r:id="rId16"/>
    <p:sldId id="295" r:id="rId17"/>
    <p:sldId id="296" r:id="rId18"/>
    <p:sldId id="272" r:id="rId19"/>
    <p:sldId id="256" r:id="rId20"/>
    <p:sldId id="264" r:id="rId21"/>
    <p:sldId id="257" r:id="rId22"/>
    <p:sldId id="265" r:id="rId23"/>
    <p:sldId id="258" r:id="rId24"/>
    <p:sldId id="266" r:id="rId25"/>
    <p:sldId id="259" r:id="rId26"/>
    <p:sldId id="267" r:id="rId27"/>
    <p:sldId id="261" r:id="rId28"/>
    <p:sldId id="269" r:id="rId29"/>
    <p:sldId id="262" r:id="rId30"/>
    <p:sldId id="263" r:id="rId31"/>
    <p:sldId id="270" r:id="rId32"/>
    <p:sldId id="271" r:id="rId33"/>
    <p:sldId id="279" r:id="rId34"/>
    <p:sldId id="282" r:id="rId35"/>
    <p:sldId id="280" r:id="rId36"/>
    <p:sldId id="281" r:id="rId37"/>
    <p:sldId id="294" r:id="rId38"/>
    <p:sldId id="283" r:id="rId39"/>
    <p:sldId id="284" r:id="rId4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1FA71-DC6A-6CD9-DEE5-535D3C7DF134}" v="680" dt="2024-04-20T04:48:19.687"/>
    <p1510:client id="{52E4F552-F362-4476-AF53-CE131FEE85BE}" v="37" dt="2024-04-20T14:32:38.786"/>
    <p1510:client id="{82F45BAE-D8CF-F1D7-BB0D-7BC7E8AC9945}" v="682" dt="2024-04-20T07:15:20.474"/>
    <p1510:client id="{C54E9F30-F6D9-4EF5-80B9-C705FDD2CDD6}" v="23" dt="2024-04-20T07:35:43.162"/>
    <p1510:client id="{C9C6AB63-90DD-456D-9FEC-1D2A70169B91}" v="10" dt="2024-04-20T02:34:29.765"/>
    <p1510:client id="{F437749E-1B72-F703-FEFD-5FFB359C8B12}" v="507" dt="2024-04-20T08:39:34.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5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30972-5999-4203-8777-CDD6C303FA7F}"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5D00E377-E9AE-4428-8E73-E3CF6B39B3B1}">
      <dgm:prSet/>
      <dgm:spPr/>
      <dgm:t>
        <a:bodyPr/>
        <a:lstStyle/>
        <a:p>
          <a:r>
            <a:rPr lang="zh-CN" b="1" dirty="0"/>
            <a:t>Data fetching control</a:t>
          </a:r>
          <a:endParaRPr lang="en-US" dirty="0"/>
        </a:p>
      </dgm:t>
    </dgm:pt>
    <dgm:pt modelId="{08D6469F-0637-455F-BEF1-44CE4D2C2E01}" type="parTrans" cxnId="{10A3BA84-5B28-4408-9C43-D9E00A503963}">
      <dgm:prSet/>
      <dgm:spPr/>
      <dgm:t>
        <a:bodyPr/>
        <a:lstStyle/>
        <a:p>
          <a:endParaRPr lang="en-US"/>
        </a:p>
      </dgm:t>
    </dgm:pt>
    <dgm:pt modelId="{7549EB75-02B7-453B-93F0-45A760558F4E}" type="sibTrans" cxnId="{10A3BA84-5B28-4408-9C43-D9E00A503963}">
      <dgm:prSet/>
      <dgm:spPr/>
      <dgm:t>
        <a:bodyPr/>
        <a:lstStyle/>
        <a:p>
          <a:endParaRPr lang="en-US"/>
        </a:p>
      </dgm:t>
    </dgm:pt>
    <dgm:pt modelId="{A0357444-5804-43CD-B40E-082ECFD3BB2B}">
      <dgm:prSet/>
      <dgm:spPr/>
      <dgm:t>
        <a:bodyPr/>
        <a:lstStyle/>
        <a:p>
          <a:r>
            <a:rPr lang="en-US" dirty="0" err="1"/>
            <a:t>GraphQL</a:t>
          </a:r>
          <a:r>
            <a:rPr lang="zh-CN" dirty="0"/>
            <a:t> </a:t>
          </a:r>
          <a:r>
            <a:rPr lang="en-US" dirty="0"/>
            <a:t>provide</a:t>
          </a:r>
          <a:r>
            <a:rPr lang="zh-CN" dirty="0"/>
            <a:t> </a:t>
          </a:r>
          <a:r>
            <a:rPr lang="en-US" dirty="0"/>
            <a:t>better</a:t>
          </a:r>
          <a:r>
            <a:rPr lang="zh-CN" dirty="0"/>
            <a:t> </a:t>
          </a:r>
          <a:r>
            <a:rPr lang="en-US" dirty="0"/>
            <a:t>performance</a:t>
          </a:r>
          <a:r>
            <a:rPr lang="zh-CN" dirty="0"/>
            <a:t> </a:t>
          </a:r>
          <a:r>
            <a:rPr lang="en-US" dirty="0"/>
            <a:t>for</a:t>
          </a:r>
          <a:r>
            <a:rPr lang="zh-CN" dirty="0"/>
            <a:t> </a:t>
          </a:r>
          <a:r>
            <a:rPr lang="en-US" dirty="0"/>
            <a:t>amount</a:t>
          </a:r>
          <a:r>
            <a:rPr lang="zh-CN" dirty="0"/>
            <a:t> </a:t>
          </a:r>
          <a:r>
            <a:rPr lang="en-US" dirty="0"/>
            <a:t>of</a:t>
          </a:r>
          <a:r>
            <a:rPr lang="zh-CN" dirty="0"/>
            <a:t> </a:t>
          </a:r>
          <a:r>
            <a:rPr lang="en-US" dirty="0"/>
            <a:t>needed</a:t>
          </a:r>
          <a:r>
            <a:rPr lang="zh-CN" dirty="0"/>
            <a:t> </a:t>
          </a:r>
          <a:r>
            <a:rPr lang="en-US" dirty="0"/>
            <a:t>data, because</a:t>
          </a:r>
          <a:r>
            <a:rPr lang="zh-CN" dirty="0"/>
            <a:t> </a:t>
          </a:r>
          <a:r>
            <a:rPr lang="en-US" dirty="0"/>
            <a:t>it was</a:t>
          </a:r>
          <a:r>
            <a:rPr lang="zh-CN" dirty="0"/>
            <a:t> </a:t>
          </a:r>
          <a:r>
            <a:rPr lang="en-US" dirty="0"/>
            <a:t>designed</a:t>
          </a:r>
          <a:r>
            <a:rPr lang="zh-CN" dirty="0"/>
            <a:t> </a:t>
          </a:r>
          <a:r>
            <a:rPr lang="en-US" dirty="0"/>
            <a:t>to</a:t>
          </a:r>
          <a:r>
            <a:rPr lang="zh-CN" dirty="0"/>
            <a:t> </a:t>
          </a:r>
          <a:r>
            <a:rPr lang="en-US" dirty="0"/>
            <a:t>allow</a:t>
          </a:r>
          <a:r>
            <a:rPr lang="zh-CN" dirty="0"/>
            <a:t> </a:t>
          </a:r>
          <a:r>
            <a:rPr lang="en-US" dirty="0"/>
            <a:t>the</a:t>
          </a:r>
          <a:r>
            <a:rPr lang="zh-CN" dirty="0"/>
            <a:t> </a:t>
          </a:r>
          <a:r>
            <a:rPr lang="en-US" dirty="0"/>
            <a:t>client</a:t>
          </a:r>
          <a:r>
            <a:rPr lang="zh-CN" dirty="0"/>
            <a:t> </a:t>
          </a:r>
          <a:r>
            <a:rPr lang="en-US" dirty="0"/>
            <a:t>to</a:t>
          </a:r>
          <a:r>
            <a:rPr lang="zh-CN" dirty="0"/>
            <a:t> </a:t>
          </a:r>
          <a:r>
            <a:rPr lang="en-US" dirty="0"/>
            <a:t>ask</a:t>
          </a:r>
          <a:r>
            <a:rPr lang="zh-CN" dirty="0"/>
            <a:t> </a:t>
          </a:r>
          <a:r>
            <a:rPr lang="en-US" dirty="0"/>
            <a:t>for</a:t>
          </a:r>
          <a:r>
            <a:rPr lang="zh-CN" dirty="0"/>
            <a:t> </a:t>
          </a:r>
          <a:r>
            <a:rPr lang="en-US" dirty="0"/>
            <a:t>only</a:t>
          </a:r>
          <a:r>
            <a:rPr lang="zh-CN" dirty="0"/>
            <a:t> </a:t>
          </a:r>
          <a:r>
            <a:rPr lang="en-US" dirty="0"/>
            <a:t>the</a:t>
          </a:r>
          <a:r>
            <a:rPr lang="zh-CN" dirty="0"/>
            <a:t> </a:t>
          </a:r>
          <a:r>
            <a:rPr lang="en-US" dirty="0"/>
            <a:t>data</a:t>
          </a:r>
          <a:r>
            <a:rPr lang="zh-CN" dirty="0"/>
            <a:t> </a:t>
          </a:r>
          <a:r>
            <a:rPr lang="en-US" dirty="0"/>
            <a:t>it</a:t>
          </a:r>
          <a:r>
            <a:rPr lang="zh-CN" dirty="0"/>
            <a:t> </a:t>
          </a:r>
          <a:r>
            <a:rPr lang="en-US" dirty="0"/>
            <a:t>needs.</a:t>
          </a:r>
        </a:p>
      </dgm:t>
    </dgm:pt>
    <dgm:pt modelId="{9DC5A6AD-5DFD-4149-A42B-A1BEB738B8FC}" type="parTrans" cxnId="{9293C97D-84F9-4FC0-A211-5A5925303F39}">
      <dgm:prSet/>
      <dgm:spPr/>
      <dgm:t>
        <a:bodyPr/>
        <a:lstStyle/>
        <a:p>
          <a:endParaRPr lang="en-US"/>
        </a:p>
      </dgm:t>
    </dgm:pt>
    <dgm:pt modelId="{57C34B84-CA1C-458A-92AE-9C782D67E35F}" type="sibTrans" cxnId="{9293C97D-84F9-4FC0-A211-5A5925303F39}">
      <dgm:prSet/>
      <dgm:spPr/>
      <dgm:t>
        <a:bodyPr/>
        <a:lstStyle/>
        <a:p>
          <a:endParaRPr lang="en-US"/>
        </a:p>
      </dgm:t>
    </dgm:pt>
    <dgm:pt modelId="{562FEF8C-79EA-4572-99E2-17ACF347BACF}">
      <dgm:prSet/>
      <dgm:spPr/>
      <dgm:t>
        <a:bodyPr/>
        <a:lstStyle/>
        <a:p>
          <a:r>
            <a:rPr lang="en-US" b="1" dirty="0"/>
            <a:t>Using</a:t>
          </a:r>
          <a:r>
            <a:rPr lang="zh-CN" b="1" dirty="0"/>
            <a:t> </a:t>
          </a:r>
          <a:r>
            <a:rPr lang="en-US" b="1" dirty="0"/>
            <a:t>multiple</a:t>
          </a:r>
          <a:r>
            <a:rPr lang="zh-CN" b="1" dirty="0"/>
            <a:t> </a:t>
          </a:r>
          <a:r>
            <a:rPr lang="en-US" b="1" dirty="0"/>
            <a:t>data</a:t>
          </a:r>
          <a:r>
            <a:rPr lang="zh-CN" b="1" dirty="0"/>
            <a:t> </a:t>
          </a:r>
          <a:r>
            <a:rPr lang="en-US" b="1" dirty="0"/>
            <a:t>sources</a:t>
          </a:r>
          <a:endParaRPr lang="en-US" dirty="0"/>
        </a:p>
      </dgm:t>
    </dgm:pt>
    <dgm:pt modelId="{7947A805-A4A8-4BF2-9DC7-A02BB747E366}" type="parTrans" cxnId="{7478E107-F95C-4B74-8CE1-10CD749F0ABF}">
      <dgm:prSet/>
      <dgm:spPr/>
      <dgm:t>
        <a:bodyPr/>
        <a:lstStyle/>
        <a:p>
          <a:endParaRPr lang="en-US"/>
        </a:p>
      </dgm:t>
    </dgm:pt>
    <dgm:pt modelId="{6F184C2E-2EF4-418D-9437-2FD8C5908A40}" type="sibTrans" cxnId="{7478E107-F95C-4B74-8CE1-10CD749F0ABF}">
      <dgm:prSet/>
      <dgm:spPr/>
      <dgm:t>
        <a:bodyPr/>
        <a:lstStyle/>
        <a:p>
          <a:endParaRPr lang="en-US"/>
        </a:p>
      </dgm:t>
    </dgm:pt>
    <dgm:pt modelId="{257784D8-84D8-451F-85D2-09D46EA9B6D5}">
      <dgm:prSet/>
      <dgm:spPr/>
      <dgm:t>
        <a:bodyPr/>
        <a:lstStyle/>
        <a:p>
          <a:r>
            <a:rPr lang="en-US" dirty="0"/>
            <a:t>Less</a:t>
          </a:r>
          <a:r>
            <a:rPr lang="zh-CN" dirty="0"/>
            <a:t> </a:t>
          </a:r>
          <a:r>
            <a:rPr lang="en-US" dirty="0"/>
            <a:t>http</a:t>
          </a:r>
          <a:r>
            <a:rPr lang="zh-CN" dirty="0"/>
            <a:t> </a:t>
          </a:r>
          <a:r>
            <a:rPr lang="en-US" dirty="0"/>
            <a:t>calls</a:t>
          </a:r>
          <a:r>
            <a:rPr lang="zh-CN" dirty="0"/>
            <a:t> </a:t>
          </a:r>
          <a:r>
            <a:rPr lang="en-US" dirty="0"/>
            <a:t>compared</a:t>
          </a:r>
          <a:r>
            <a:rPr lang="zh-CN" dirty="0"/>
            <a:t> </a:t>
          </a:r>
          <a:r>
            <a:rPr lang="en-US" dirty="0"/>
            <a:t>to</a:t>
          </a:r>
          <a:r>
            <a:rPr lang="zh-CN" dirty="0"/>
            <a:t> </a:t>
          </a:r>
          <a:r>
            <a:rPr lang="en-US" dirty="0"/>
            <a:t>rest</a:t>
          </a:r>
          <a:r>
            <a:rPr lang="zh-CN" dirty="0"/>
            <a:t> </a:t>
          </a:r>
          <a:r>
            <a:rPr lang="en-US" dirty="0"/>
            <a:t>which</a:t>
          </a:r>
          <a:r>
            <a:rPr lang="zh-CN" dirty="0"/>
            <a:t> </a:t>
          </a:r>
          <a:r>
            <a:rPr lang="en-US" dirty="0"/>
            <a:t>need</a:t>
          </a:r>
          <a:r>
            <a:rPr lang="zh-CN" dirty="0"/>
            <a:t> </a:t>
          </a:r>
          <a:r>
            <a:rPr lang="en-US" dirty="0"/>
            <a:t>more</a:t>
          </a:r>
          <a:r>
            <a:rPr lang="zh-CN" dirty="0"/>
            <a:t> </a:t>
          </a:r>
          <a:r>
            <a:rPr lang="en-US" dirty="0"/>
            <a:t>calls</a:t>
          </a:r>
          <a:r>
            <a:rPr lang="zh-CN" dirty="0"/>
            <a:t> </a:t>
          </a:r>
          <a:r>
            <a:rPr lang="en-US" dirty="0"/>
            <a:t>to</a:t>
          </a:r>
          <a:r>
            <a:rPr lang="zh-CN" dirty="0"/>
            <a:t> </a:t>
          </a:r>
          <a:r>
            <a:rPr lang="en-US" dirty="0"/>
            <a:t>access</a:t>
          </a:r>
          <a:r>
            <a:rPr lang="zh-CN" dirty="0"/>
            <a:t> </a:t>
          </a:r>
          <a:r>
            <a:rPr lang="en-US" dirty="0"/>
            <a:t>different</a:t>
          </a:r>
          <a:r>
            <a:rPr lang="zh-CN" dirty="0"/>
            <a:t> </a:t>
          </a:r>
          <a:r>
            <a:rPr lang="en-US" dirty="0"/>
            <a:t>entities.</a:t>
          </a:r>
          <a:r>
            <a:rPr lang="zh-CN" dirty="0"/>
            <a:t> </a:t>
          </a:r>
          <a:r>
            <a:rPr lang="en-US" dirty="0"/>
            <a:t>Graph</a:t>
          </a:r>
          <a:r>
            <a:rPr lang="zh-CN" dirty="0"/>
            <a:t> </a:t>
          </a:r>
          <a:r>
            <a:rPr lang="en-US" dirty="0"/>
            <a:t>can</a:t>
          </a:r>
          <a:r>
            <a:rPr lang="zh-CN" dirty="0"/>
            <a:t> </a:t>
          </a:r>
          <a:r>
            <a:rPr lang="en-US" dirty="0"/>
            <a:t>ask</a:t>
          </a:r>
          <a:r>
            <a:rPr lang="zh-CN" dirty="0"/>
            <a:t> </a:t>
          </a:r>
          <a:r>
            <a:rPr lang="en-US" dirty="0"/>
            <a:t>for</a:t>
          </a:r>
          <a:r>
            <a:rPr lang="zh-CN" dirty="0"/>
            <a:t> </a:t>
          </a:r>
          <a:r>
            <a:rPr lang="en-US" dirty="0"/>
            <a:t>data</a:t>
          </a:r>
          <a:r>
            <a:rPr lang="zh-CN" dirty="0"/>
            <a:t> </a:t>
          </a:r>
          <a:r>
            <a:rPr lang="en-US" dirty="0"/>
            <a:t>from</a:t>
          </a:r>
          <a:r>
            <a:rPr lang="zh-CN" dirty="0"/>
            <a:t> </a:t>
          </a:r>
          <a:r>
            <a:rPr lang="en-US" dirty="0"/>
            <a:t>multiple</a:t>
          </a:r>
          <a:r>
            <a:rPr lang="zh-CN" dirty="0"/>
            <a:t> </a:t>
          </a:r>
          <a:r>
            <a:rPr lang="en-US" dirty="0"/>
            <a:t>entities</a:t>
          </a:r>
          <a:r>
            <a:rPr lang="zh-CN" dirty="0"/>
            <a:t> </a:t>
          </a:r>
          <a:r>
            <a:rPr lang="en-US" dirty="0"/>
            <a:t>in</a:t>
          </a:r>
          <a:r>
            <a:rPr lang="zh-CN" dirty="0"/>
            <a:t> </a:t>
          </a:r>
          <a:r>
            <a:rPr lang="en-US" dirty="0"/>
            <a:t>one</a:t>
          </a:r>
          <a:r>
            <a:rPr lang="zh-CN" dirty="0"/>
            <a:t> </a:t>
          </a:r>
          <a:r>
            <a:rPr lang="en-US" dirty="0"/>
            <a:t>call</a:t>
          </a:r>
        </a:p>
      </dgm:t>
    </dgm:pt>
    <dgm:pt modelId="{5396798E-9DBA-4415-93EF-81EF8CE7ECB8}" type="parTrans" cxnId="{147F282D-0CAA-4814-8794-B57A29948D70}">
      <dgm:prSet/>
      <dgm:spPr/>
      <dgm:t>
        <a:bodyPr/>
        <a:lstStyle/>
        <a:p>
          <a:endParaRPr lang="en-US"/>
        </a:p>
      </dgm:t>
    </dgm:pt>
    <dgm:pt modelId="{21664405-C2BB-423A-BB69-714FC523A3C1}" type="sibTrans" cxnId="{147F282D-0CAA-4814-8794-B57A29948D70}">
      <dgm:prSet/>
      <dgm:spPr/>
      <dgm:t>
        <a:bodyPr/>
        <a:lstStyle/>
        <a:p>
          <a:endParaRPr lang="en-US"/>
        </a:p>
      </dgm:t>
    </dgm:pt>
    <dgm:pt modelId="{8836A465-599F-4CA8-9CC4-4FA3C1514C93}">
      <dgm:prSet/>
      <dgm:spPr/>
      <dgm:t>
        <a:bodyPr/>
        <a:lstStyle/>
        <a:p>
          <a:r>
            <a:rPr lang="en-US" b="1" dirty="0"/>
            <a:t>Alleviating</a:t>
          </a:r>
          <a:r>
            <a:rPr lang="zh-CN" b="1" dirty="0"/>
            <a:t> </a:t>
          </a:r>
          <a:r>
            <a:rPr lang="en-US" b="1" dirty="0"/>
            <a:t>bandwidth</a:t>
          </a:r>
          <a:r>
            <a:rPr lang="zh-CN" b="1" dirty="0"/>
            <a:t> </a:t>
          </a:r>
          <a:r>
            <a:rPr lang="en-US" b="1" dirty="0"/>
            <a:t>concerns:</a:t>
          </a:r>
          <a:r>
            <a:rPr lang="zh-CN" b="1" dirty="0"/>
            <a:t> </a:t>
          </a:r>
          <a:endParaRPr lang="en-US" dirty="0"/>
        </a:p>
      </dgm:t>
    </dgm:pt>
    <dgm:pt modelId="{2641DC5A-128D-4975-B3AF-CA8EA10A4775}" type="parTrans" cxnId="{8FBCA705-78D0-4EE5-B63C-B9264E494667}">
      <dgm:prSet/>
      <dgm:spPr/>
      <dgm:t>
        <a:bodyPr/>
        <a:lstStyle/>
        <a:p>
          <a:endParaRPr lang="en-US"/>
        </a:p>
      </dgm:t>
    </dgm:pt>
    <dgm:pt modelId="{41CCB7BF-7BF3-42BD-8C07-6939FFA3C2D7}" type="sibTrans" cxnId="{8FBCA705-78D0-4EE5-B63C-B9264E494667}">
      <dgm:prSet/>
      <dgm:spPr/>
      <dgm:t>
        <a:bodyPr/>
        <a:lstStyle/>
        <a:p>
          <a:endParaRPr lang="en-US"/>
        </a:p>
      </dgm:t>
    </dgm:pt>
    <dgm:pt modelId="{1547916E-4784-491F-9708-19378A9EB572}">
      <dgm:prSet/>
      <dgm:spPr/>
      <dgm:t>
        <a:bodyPr/>
        <a:lstStyle/>
        <a:p>
          <a:r>
            <a:rPr lang="zh-CN" dirty="0"/>
            <a:t>Since GraphQL responds more precisely compared to rest api, it will save more bandwidth and is more suitable for small devices.</a:t>
          </a:r>
          <a:endParaRPr lang="en-US" dirty="0"/>
        </a:p>
      </dgm:t>
    </dgm:pt>
    <dgm:pt modelId="{75197C95-DFB6-499B-A7BC-9BCFA4393044}" type="parTrans" cxnId="{DF32EA95-E9AB-4F53-B702-E2E53089FCA9}">
      <dgm:prSet/>
      <dgm:spPr/>
      <dgm:t>
        <a:bodyPr/>
        <a:lstStyle/>
        <a:p>
          <a:endParaRPr lang="en-US"/>
        </a:p>
      </dgm:t>
    </dgm:pt>
    <dgm:pt modelId="{D291190C-568E-48D4-8CB3-9D4A1F25E105}" type="sibTrans" cxnId="{DF32EA95-E9AB-4F53-B702-E2E53089FCA9}">
      <dgm:prSet/>
      <dgm:spPr/>
      <dgm:t>
        <a:bodyPr/>
        <a:lstStyle/>
        <a:p>
          <a:endParaRPr lang="en-US"/>
        </a:p>
      </dgm:t>
    </dgm:pt>
    <dgm:pt modelId="{9D90981D-5BF2-4C30-BF63-52ECB91C56A5}">
      <dgm:prSet/>
      <dgm:spPr/>
      <dgm:t>
        <a:bodyPr/>
        <a:lstStyle/>
        <a:p>
          <a:r>
            <a:rPr lang="zh-CN" b="1" dirty="0"/>
            <a:t>Rapid prototyping</a:t>
          </a:r>
          <a:endParaRPr lang="en-US" dirty="0"/>
        </a:p>
      </dgm:t>
    </dgm:pt>
    <dgm:pt modelId="{E12AD4DD-2FA0-4F6E-81B5-33220B839989}" type="parTrans" cxnId="{386FCEF7-4A6B-40E4-B790-FF209543947A}">
      <dgm:prSet/>
      <dgm:spPr/>
      <dgm:t>
        <a:bodyPr/>
        <a:lstStyle/>
        <a:p>
          <a:endParaRPr lang="en-US"/>
        </a:p>
      </dgm:t>
    </dgm:pt>
    <dgm:pt modelId="{57A7445E-8F40-4019-A835-4C4B1987C38B}" type="sibTrans" cxnId="{386FCEF7-4A6B-40E4-B790-FF209543947A}">
      <dgm:prSet/>
      <dgm:spPr/>
      <dgm:t>
        <a:bodyPr/>
        <a:lstStyle/>
        <a:p>
          <a:endParaRPr lang="en-US"/>
        </a:p>
      </dgm:t>
    </dgm:pt>
    <dgm:pt modelId="{7B4E82A8-879A-45A7-9501-245BA3238376}">
      <dgm:prSet/>
      <dgm:spPr/>
      <dgm:t>
        <a:bodyPr/>
        <a:lstStyle/>
        <a:p>
          <a:r>
            <a:rPr lang="en-US" dirty="0"/>
            <a:t>Change</a:t>
          </a:r>
          <a:r>
            <a:rPr lang="zh-CN" dirty="0"/>
            <a:t> </a:t>
          </a:r>
          <a:r>
            <a:rPr lang="en-US" dirty="0"/>
            <a:t>can</a:t>
          </a:r>
          <a:r>
            <a:rPr lang="zh-CN" dirty="0"/>
            <a:t> </a:t>
          </a:r>
          <a:r>
            <a:rPr lang="en-US" dirty="0"/>
            <a:t>be</a:t>
          </a:r>
          <a:r>
            <a:rPr lang="zh-CN" dirty="0"/>
            <a:t> </a:t>
          </a:r>
          <a:r>
            <a:rPr lang="en-US" dirty="0"/>
            <a:t>easier,</a:t>
          </a:r>
          <a:r>
            <a:rPr lang="zh-CN" dirty="0"/>
            <a:t> </a:t>
          </a:r>
          <a:r>
            <a:rPr lang="en-US" dirty="0"/>
            <a:t>and</a:t>
          </a:r>
          <a:r>
            <a:rPr lang="zh-CN" dirty="0"/>
            <a:t> </a:t>
          </a:r>
          <a:r>
            <a:rPr lang="en-US" dirty="0"/>
            <a:t>system</a:t>
          </a:r>
          <a:r>
            <a:rPr lang="zh-CN" dirty="0"/>
            <a:t> </a:t>
          </a:r>
          <a:r>
            <a:rPr lang="en-US" dirty="0"/>
            <a:t>are</a:t>
          </a:r>
          <a:r>
            <a:rPr lang="zh-CN" dirty="0"/>
            <a:t> </a:t>
          </a:r>
          <a:r>
            <a:rPr lang="en-US" dirty="0"/>
            <a:t>more</a:t>
          </a:r>
          <a:r>
            <a:rPr lang="zh-CN" dirty="0"/>
            <a:t> </a:t>
          </a:r>
          <a:r>
            <a:rPr lang="en-US" dirty="0"/>
            <a:t>flexible.</a:t>
          </a:r>
          <a:r>
            <a:rPr lang="zh-CN" dirty="0"/>
            <a:t> </a:t>
          </a:r>
          <a:r>
            <a:rPr lang="en-US" dirty="0"/>
            <a:t>For</a:t>
          </a:r>
          <a:r>
            <a:rPr lang="zh-CN" dirty="0"/>
            <a:t> </a:t>
          </a:r>
          <a:r>
            <a:rPr lang="en-US" dirty="0"/>
            <a:t>example,</a:t>
          </a:r>
          <a:r>
            <a:rPr lang="zh-CN" dirty="0"/>
            <a:t> </a:t>
          </a:r>
          <a:r>
            <a:rPr lang="en-US" dirty="0"/>
            <a:t>if</a:t>
          </a:r>
          <a:r>
            <a:rPr lang="zh-CN" dirty="0"/>
            <a:t> </a:t>
          </a:r>
          <a:r>
            <a:rPr lang="en-US" dirty="0"/>
            <a:t>your</a:t>
          </a:r>
          <a:r>
            <a:rPr lang="zh-CN" dirty="0"/>
            <a:t> </a:t>
          </a:r>
          <a:r>
            <a:rPr lang="en-US" dirty="0"/>
            <a:t>UI</a:t>
          </a:r>
          <a:r>
            <a:rPr lang="zh-CN" dirty="0"/>
            <a:t> </a:t>
          </a:r>
          <a:r>
            <a:rPr lang="en-US" dirty="0"/>
            <a:t>changes,</a:t>
          </a:r>
          <a:r>
            <a:rPr lang="zh-CN" dirty="0"/>
            <a:t> </a:t>
          </a:r>
          <a:r>
            <a:rPr lang="en-US" dirty="0"/>
            <a:t>requiring</a:t>
          </a:r>
          <a:r>
            <a:rPr lang="zh-CN" dirty="0"/>
            <a:t> </a:t>
          </a:r>
          <a:r>
            <a:rPr lang="en-US" dirty="0"/>
            <a:t>either</a:t>
          </a:r>
          <a:r>
            <a:rPr lang="zh-CN" dirty="0"/>
            <a:t> </a:t>
          </a:r>
          <a:r>
            <a:rPr lang="en-US" dirty="0"/>
            <a:t>more</a:t>
          </a:r>
          <a:r>
            <a:rPr lang="zh-CN" dirty="0"/>
            <a:t> </a:t>
          </a:r>
          <a:r>
            <a:rPr lang="en-US" dirty="0"/>
            <a:t>or</a:t>
          </a:r>
          <a:r>
            <a:rPr lang="zh-CN" dirty="0"/>
            <a:t> </a:t>
          </a:r>
          <a:r>
            <a:rPr lang="en-US" dirty="0"/>
            <a:t>less</a:t>
          </a:r>
          <a:r>
            <a:rPr lang="zh-CN" dirty="0"/>
            <a:t> </a:t>
          </a:r>
          <a:r>
            <a:rPr lang="en-US" dirty="0"/>
            <a:t>data,</a:t>
          </a:r>
          <a:r>
            <a:rPr lang="zh-CN" dirty="0"/>
            <a:t> </a:t>
          </a:r>
          <a:r>
            <a:rPr lang="en-US" dirty="0"/>
            <a:t>it</a:t>
          </a:r>
          <a:r>
            <a:rPr lang="zh-CN" dirty="0"/>
            <a:t> </a:t>
          </a:r>
          <a:r>
            <a:rPr lang="en-US" dirty="0" err="1"/>
            <a:t>doesn</a:t>
          </a:r>
          <a:r>
            <a:rPr lang="zh-CN" dirty="0"/>
            <a:t>’</a:t>
          </a:r>
          <a:r>
            <a:rPr lang="en-US" dirty="0"/>
            <a:t>t</a:t>
          </a:r>
          <a:r>
            <a:rPr lang="zh-CN" dirty="0"/>
            <a:t> </a:t>
          </a:r>
          <a:r>
            <a:rPr lang="en-US" dirty="0"/>
            <a:t>have</a:t>
          </a:r>
          <a:r>
            <a:rPr lang="zh-CN" dirty="0"/>
            <a:t> </a:t>
          </a:r>
          <a:r>
            <a:rPr lang="en-US" dirty="0"/>
            <a:t>an</a:t>
          </a:r>
          <a:r>
            <a:rPr lang="zh-CN" dirty="0"/>
            <a:t> </a:t>
          </a:r>
          <a:r>
            <a:rPr lang="en-US" dirty="0"/>
            <a:t>impact</a:t>
          </a:r>
          <a:r>
            <a:rPr lang="zh-CN" dirty="0"/>
            <a:t> </a:t>
          </a:r>
          <a:r>
            <a:rPr lang="en-US" dirty="0"/>
            <a:t>or</a:t>
          </a:r>
          <a:r>
            <a:rPr lang="zh-CN" dirty="0"/>
            <a:t> </a:t>
          </a:r>
          <a:r>
            <a:rPr lang="en-US" dirty="0"/>
            <a:t>require</a:t>
          </a:r>
          <a:r>
            <a:rPr lang="zh-CN" dirty="0"/>
            <a:t> </a:t>
          </a:r>
          <a:r>
            <a:rPr lang="en-US" dirty="0"/>
            <a:t>changes</a:t>
          </a:r>
          <a:r>
            <a:rPr lang="zh-CN" dirty="0"/>
            <a:t> </a:t>
          </a:r>
          <a:r>
            <a:rPr lang="en-US" dirty="0"/>
            <a:t>from</a:t>
          </a:r>
          <a:r>
            <a:rPr lang="zh-CN" dirty="0"/>
            <a:t> </a:t>
          </a:r>
          <a:r>
            <a:rPr lang="en-US" dirty="0"/>
            <a:t>the</a:t>
          </a:r>
          <a:r>
            <a:rPr lang="zh-CN" dirty="0"/>
            <a:t> </a:t>
          </a:r>
          <a:r>
            <a:rPr lang="en-US" dirty="0"/>
            <a:t>server.</a:t>
          </a:r>
        </a:p>
      </dgm:t>
    </dgm:pt>
    <dgm:pt modelId="{95526CB3-0374-40E6-BD2A-FE0C551EA7C2}" type="parTrans" cxnId="{7AA43826-43E8-4A0F-80CC-49E914977966}">
      <dgm:prSet/>
      <dgm:spPr/>
      <dgm:t>
        <a:bodyPr/>
        <a:lstStyle/>
        <a:p>
          <a:endParaRPr lang="en-US"/>
        </a:p>
      </dgm:t>
    </dgm:pt>
    <dgm:pt modelId="{4EA95F0E-DF91-4D2E-ADA4-D27925B8AEA4}" type="sibTrans" cxnId="{7AA43826-43E8-4A0F-80CC-49E914977966}">
      <dgm:prSet/>
      <dgm:spPr/>
      <dgm:t>
        <a:bodyPr/>
        <a:lstStyle/>
        <a:p>
          <a:endParaRPr lang="en-US"/>
        </a:p>
      </dgm:t>
    </dgm:pt>
    <dgm:pt modelId="{1F661310-C20D-4DD8-80A9-098B9CEA29CB}" type="pres">
      <dgm:prSet presAssocID="{D9930972-5999-4203-8777-CDD6C303FA7F}" presName="Name0" presStyleCnt="0">
        <dgm:presLayoutVars>
          <dgm:dir/>
          <dgm:animLvl val="lvl"/>
          <dgm:resizeHandles val="exact"/>
        </dgm:presLayoutVars>
      </dgm:prSet>
      <dgm:spPr/>
    </dgm:pt>
    <dgm:pt modelId="{8E65C2D5-EEAF-4228-A7B5-AAA34334D34E}" type="pres">
      <dgm:prSet presAssocID="{5D00E377-E9AE-4428-8E73-E3CF6B39B3B1}" presName="composite" presStyleCnt="0"/>
      <dgm:spPr/>
    </dgm:pt>
    <dgm:pt modelId="{D679F646-2C07-4A30-B38D-A5FA81AF7485}" type="pres">
      <dgm:prSet presAssocID="{5D00E377-E9AE-4428-8E73-E3CF6B39B3B1}" presName="parTx" presStyleLbl="alignNode1" presStyleIdx="0" presStyleCnt="4">
        <dgm:presLayoutVars>
          <dgm:chMax val="0"/>
          <dgm:chPref val="0"/>
          <dgm:bulletEnabled val="1"/>
        </dgm:presLayoutVars>
      </dgm:prSet>
      <dgm:spPr/>
    </dgm:pt>
    <dgm:pt modelId="{0F2BE3B9-B254-4E89-934A-EF3D78BB1830}" type="pres">
      <dgm:prSet presAssocID="{5D00E377-E9AE-4428-8E73-E3CF6B39B3B1}" presName="desTx" presStyleLbl="alignAccFollowNode1" presStyleIdx="0" presStyleCnt="4">
        <dgm:presLayoutVars>
          <dgm:bulletEnabled val="1"/>
        </dgm:presLayoutVars>
      </dgm:prSet>
      <dgm:spPr/>
    </dgm:pt>
    <dgm:pt modelId="{7F5D54D7-BFBD-4324-8070-3D6FBD3433CB}" type="pres">
      <dgm:prSet presAssocID="{7549EB75-02B7-453B-93F0-45A760558F4E}" presName="space" presStyleCnt="0"/>
      <dgm:spPr/>
    </dgm:pt>
    <dgm:pt modelId="{8B4146BC-8699-481F-84F0-C6DFE6B4D6BD}" type="pres">
      <dgm:prSet presAssocID="{562FEF8C-79EA-4572-99E2-17ACF347BACF}" presName="composite" presStyleCnt="0"/>
      <dgm:spPr/>
    </dgm:pt>
    <dgm:pt modelId="{AB960D8D-CF3C-40EF-8E4B-4383F9C271C1}" type="pres">
      <dgm:prSet presAssocID="{562FEF8C-79EA-4572-99E2-17ACF347BACF}" presName="parTx" presStyleLbl="alignNode1" presStyleIdx="1" presStyleCnt="4">
        <dgm:presLayoutVars>
          <dgm:chMax val="0"/>
          <dgm:chPref val="0"/>
          <dgm:bulletEnabled val="1"/>
        </dgm:presLayoutVars>
      </dgm:prSet>
      <dgm:spPr/>
    </dgm:pt>
    <dgm:pt modelId="{2A8A9F7F-4218-4D99-8357-B4CDAA1C6913}" type="pres">
      <dgm:prSet presAssocID="{562FEF8C-79EA-4572-99E2-17ACF347BACF}" presName="desTx" presStyleLbl="alignAccFollowNode1" presStyleIdx="1" presStyleCnt="4">
        <dgm:presLayoutVars>
          <dgm:bulletEnabled val="1"/>
        </dgm:presLayoutVars>
      </dgm:prSet>
      <dgm:spPr/>
    </dgm:pt>
    <dgm:pt modelId="{6AF69825-9933-49E7-AC52-60054BA6B339}" type="pres">
      <dgm:prSet presAssocID="{6F184C2E-2EF4-418D-9437-2FD8C5908A40}" presName="space" presStyleCnt="0"/>
      <dgm:spPr/>
    </dgm:pt>
    <dgm:pt modelId="{853FFC9D-4F5F-415C-9D9E-24C8C6EEF2D2}" type="pres">
      <dgm:prSet presAssocID="{8836A465-599F-4CA8-9CC4-4FA3C1514C93}" presName="composite" presStyleCnt="0"/>
      <dgm:spPr/>
    </dgm:pt>
    <dgm:pt modelId="{58452662-91C6-4066-8D04-05776D4AC451}" type="pres">
      <dgm:prSet presAssocID="{8836A465-599F-4CA8-9CC4-4FA3C1514C93}" presName="parTx" presStyleLbl="alignNode1" presStyleIdx="2" presStyleCnt="4">
        <dgm:presLayoutVars>
          <dgm:chMax val="0"/>
          <dgm:chPref val="0"/>
          <dgm:bulletEnabled val="1"/>
        </dgm:presLayoutVars>
      </dgm:prSet>
      <dgm:spPr/>
    </dgm:pt>
    <dgm:pt modelId="{A0E2BBC8-DCD1-40F7-93DD-DB810B2BA255}" type="pres">
      <dgm:prSet presAssocID="{8836A465-599F-4CA8-9CC4-4FA3C1514C93}" presName="desTx" presStyleLbl="alignAccFollowNode1" presStyleIdx="2" presStyleCnt="4">
        <dgm:presLayoutVars>
          <dgm:bulletEnabled val="1"/>
        </dgm:presLayoutVars>
      </dgm:prSet>
      <dgm:spPr/>
    </dgm:pt>
    <dgm:pt modelId="{8969645C-E5DC-4E54-8FE5-42EF53334844}" type="pres">
      <dgm:prSet presAssocID="{41CCB7BF-7BF3-42BD-8C07-6939FFA3C2D7}" presName="space" presStyleCnt="0"/>
      <dgm:spPr/>
    </dgm:pt>
    <dgm:pt modelId="{01925472-F89D-411E-9677-CE538025E864}" type="pres">
      <dgm:prSet presAssocID="{9D90981D-5BF2-4C30-BF63-52ECB91C56A5}" presName="composite" presStyleCnt="0"/>
      <dgm:spPr/>
    </dgm:pt>
    <dgm:pt modelId="{1A2D99B0-FE5C-46A7-8B05-0DD178F388CA}" type="pres">
      <dgm:prSet presAssocID="{9D90981D-5BF2-4C30-BF63-52ECB91C56A5}" presName="parTx" presStyleLbl="alignNode1" presStyleIdx="3" presStyleCnt="4">
        <dgm:presLayoutVars>
          <dgm:chMax val="0"/>
          <dgm:chPref val="0"/>
          <dgm:bulletEnabled val="1"/>
        </dgm:presLayoutVars>
      </dgm:prSet>
      <dgm:spPr/>
    </dgm:pt>
    <dgm:pt modelId="{8D1D861C-44F9-4519-9392-DBE908ADF0FB}" type="pres">
      <dgm:prSet presAssocID="{9D90981D-5BF2-4C30-BF63-52ECB91C56A5}" presName="desTx" presStyleLbl="alignAccFollowNode1" presStyleIdx="3" presStyleCnt="4">
        <dgm:presLayoutVars>
          <dgm:bulletEnabled val="1"/>
        </dgm:presLayoutVars>
      </dgm:prSet>
      <dgm:spPr/>
    </dgm:pt>
  </dgm:ptLst>
  <dgm:cxnLst>
    <dgm:cxn modelId="{79EC1805-7F32-4ABA-9086-66A8406250A8}" type="presOf" srcId="{5D00E377-E9AE-4428-8E73-E3CF6B39B3B1}" destId="{D679F646-2C07-4A30-B38D-A5FA81AF7485}" srcOrd="0" destOrd="0" presId="urn:microsoft.com/office/officeart/2005/8/layout/hList1"/>
    <dgm:cxn modelId="{8FBCA705-78D0-4EE5-B63C-B9264E494667}" srcId="{D9930972-5999-4203-8777-CDD6C303FA7F}" destId="{8836A465-599F-4CA8-9CC4-4FA3C1514C93}" srcOrd="2" destOrd="0" parTransId="{2641DC5A-128D-4975-B3AF-CA8EA10A4775}" sibTransId="{41CCB7BF-7BF3-42BD-8C07-6939FFA3C2D7}"/>
    <dgm:cxn modelId="{7478E107-F95C-4B74-8CE1-10CD749F0ABF}" srcId="{D9930972-5999-4203-8777-CDD6C303FA7F}" destId="{562FEF8C-79EA-4572-99E2-17ACF347BACF}" srcOrd="1" destOrd="0" parTransId="{7947A805-A4A8-4BF2-9DC7-A02BB747E366}" sibTransId="{6F184C2E-2EF4-418D-9437-2FD8C5908A40}"/>
    <dgm:cxn modelId="{7AA43826-43E8-4A0F-80CC-49E914977966}" srcId="{9D90981D-5BF2-4C30-BF63-52ECB91C56A5}" destId="{7B4E82A8-879A-45A7-9501-245BA3238376}" srcOrd="0" destOrd="0" parTransId="{95526CB3-0374-40E6-BD2A-FE0C551EA7C2}" sibTransId="{4EA95F0E-DF91-4D2E-ADA4-D27925B8AEA4}"/>
    <dgm:cxn modelId="{BA93792A-DCB1-4EC3-AEC3-D207C97DFBF0}" type="presOf" srcId="{A0357444-5804-43CD-B40E-082ECFD3BB2B}" destId="{0F2BE3B9-B254-4E89-934A-EF3D78BB1830}" srcOrd="0" destOrd="0" presId="urn:microsoft.com/office/officeart/2005/8/layout/hList1"/>
    <dgm:cxn modelId="{147F282D-0CAA-4814-8794-B57A29948D70}" srcId="{562FEF8C-79EA-4572-99E2-17ACF347BACF}" destId="{257784D8-84D8-451F-85D2-09D46EA9B6D5}" srcOrd="0" destOrd="0" parTransId="{5396798E-9DBA-4415-93EF-81EF8CE7ECB8}" sibTransId="{21664405-C2BB-423A-BB69-714FC523A3C1}"/>
    <dgm:cxn modelId="{7E0DE65B-C3B5-4629-848D-93109E7D9B8F}" type="presOf" srcId="{9D90981D-5BF2-4C30-BF63-52ECB91C56A5}" destId="{1A2D99B0-FE5C-46A7-8B05-0DD178F388CA}" srcOrd="0" destOrd="0" presId="urn:microsoft.com/office/officeart/2005/8/layout/hList1"/>
    <dgm:cxn modelId="{36503C45-11D6-4896-828B-E00EF802CE49}" type="presOf" srcId="{D9930972-5999-4203-8777-CDD6C303FA7F}" destId="{1F661310-C20D-4DD8-80A9-098B9CEA29CB}" srcOrd="0" destOrd="0" presId="urn:microsoft.com/office/officeart/2005/8/layout/hList1"/>
    <dgm:cxn modelId="{648FBD68-3B14-420B-A570-1E04AA1FD517}" type="presOf" srcId="{562FEF8C-79EA-4572-99E2-17ACF347BACF}" destId="{AB960D8D-CF3C-40EF-8E4B-4383F9C271C1}" srcOrd="0" destOrd="0" presId="urn:microsoft.com/office/officeart/2005/8/layout/hList1"/>
    <dgm:cxn modelId="{DE19CA69-163C-4CE8-ADF3-F9F6B5A2FA19}" type="presOf" srcId="{7B4E82A8-879A-45A7-9501-245BA3238376}" destId="{8D1D861C-44F9-4519-9392-DBE908ADF0FB}" srcOrd="0" destOrd="0" presId="urn:microsoft.com/office/officeart/2005/8/layout/hList1"/>
    <dgm:cxn modelId="{9293C97D-84F9-4FC0-A211-5A5925303F39}" srcId="{5D00E377-E9AE-4428-8E73-E3CF6B39B3B1}" destId="{A0357444-5804-43CD-B40E-082ECFD3BB2B}" srcOrd="0" destOrd="0" parTransId="{9DC5A6AD-5DFD-4149-A42B-A1BEB738B8FC}" sibTransId="{57C34B84-CA1C-458A-92AE-9C782D67E35F}"/>
    <dgm:cxn modelId="{10A3BA84-5B28-4408-9C43-D9E00A503963}" srcId="{D9930972-5999-4203-8777-CDD6C303FA7F}" destId="{5D00E377-E9AE-4428-8E73-E3CF6B39B3B1}" srcOrd="0" destOrd="0" parTransId="{08D6469F-0637-455F-BEF1-44CE4D2C2E01}" sibTransId="{7549EB75-02B7-453B-93F0-45A760558F4E}"/>
    <dgm:cxn modelId="{DDF43C91-9C70-45C3-A7A8-D59DCA0CF291}" type="presOf" srcId="{257784D8-84D8-451F-85D2-09D46EA9B6D5}" destId="{2A8A9F7F-4218-4D99-8357-B4CDAA1C6913}" srcOrd="0" destOrd="0" presId="urn:microsoft.com/office/officeart/2005/8/layout/hList1"/>
    <dgm:cxn modelId="{DF32EA95-E9AB-4F53-B702-E2E53089FCA9}" srcId="{8836A465-599F-4CA8-9CC4-4FA3C1514C93}" destId="{1547916E-4784-491F-9708-19378A9EB572}" srcOrd="0" destOrd="0" parTransId="{75197C95-DFB6-499B-A7BC-9BCFA4393044}" sibTransId="{D291190C-568E-48D4-8CB3-9D4A1F25E105}"/>
    <dgm:cxn modelId="{F8C21AB3-C781-46EA-9530-4C5191A0FC08}" type="presOf" srcId="{8836A465-599F-4CA8-9CC4-4FA3C1514C93}" destId="{58452662-91C6-4066-8D04-05776D4AC451}" srcOrd="0" destOrd="0" presId="urn:microsoft.com/office/officeart/2005/8/layout/hList1"/>
    <dgm:cxn modelId="{11D72AE8-CB47-45C7-8383-0B7891081CE8}" type="presOf" srcId="{1547916E-4784-491F-9708-19378A9EB572}" destId="{A0E2BBC8-DCD1-40F7-93DD-DB810B2BA255}" srcOrd="0" destOrd="0" presId="urn:microsoft.com/office/officeart/2005/8/layout/hList1"/>
    <dgm:cxn modelId="{386FCEF7-4A6B-40E4-B790-FF209543947A}" srcId="{D9930972-5999-4203-8777-CDD6C303FA7F}" destId="{9D90981D-5BF2-4C30-BF63-52ECB91C56A5}" srcOrd="3" destOrd="0" parTransId="{E12AD4DD-2FA0-4F6E-81B5-33220B839989}" sibTransId="{57A7445E-8F40-4019-A835-4C4B1987C38B}"/>
    <dgm:cxn modelId="{516BF1FE-5E17-494C-A2D7-A9C687678568}" type="presParOf" srcId="{1F661310-C20D-4DD8-80A9-098B9CEA29CB}" destId="{8E65C2D5-EEAF-4228-A7B5-AAA34334D34E}" srcOrd="0" destOrd="0" presId="urn:microsoft.com/office/officeart/2005/8/layout/hList1"/>
    <dgm:cxn modelId="{C377A433-4510-4500-9A40-8CD86C4967BD}" type="presParOf" srcId="{8E65C2D5-EEAF-4228-A7B5-AAA34334D34E}" destId="{D679F646-2C07-4A30-B38D-A5FA81AF7485}" srcOrd="0" destOrd="0" presId="urn:microsoft.com/office/officeart/2005/8/layout/hList1"/>
    <dgm:cxn modelId="{41B4903D-B37D-4D85-8593-593B2D2FD2A0}" type="presParOf" srcId="{8E65C2D5-EEAF-4228-A7B5-AAA34334D34E}" destId="{0F2BE3B9-B254-4E89-934A-EF3D78BB1830}" srcOrd="1" destOrd="0" presId="urn:microsoft.com/office/officeart/2005/8/layout/hList1"/>
    <dgm:cxn modelId="{313FA747-C412-4ED4-AEA4-5717A8C87F0D}" type="presParOf" srcId="{1F661310-C20D-4DD8-80A9-098B9CEA29CB}" destId="{7F5D54D7-BFBD-4324-8070-3D6FBD3433CB}" srcOrd="1" destOrd="0" presId="urn:microsoft.com/office/officeart/2005/8/layout/hList1"/>
    <dgm:cxn modelId="{23C3F0BB-C09E-467E-9E3B-DF32675E2723}" type="presParOf" srcId="{1F661310-C20D-4DD8-80A9-098B9CEA29CB}" destId="{8B4146BC-8699-481F-84F0-C6DFE6B4D6BD}" srcOrd="2" destOrd="0" presId="urn:microsoft.com/office/officeart/2005/8/layout/hList1"/>
    <dgm:cxn modelId="{2D0120CD-8758-4BCA-9B41-6B5AB99FF96F}" type="presParOf" srcId="{8B4146BC-8699-481F-84F0-C6DFE6B4D6BD}" destId="{AB960D8D-CF3C-40EF-8E4B-4383F9C271C1}" srcOrd="0" destOrd="0" presId="urn:microsoft.com/office/officeart/2005/8/layout/hList1"/>
    <dgm:cxn modelId="{71093B85-46AF-4235-A643-E99121006698}" type="presParOf" srcId="{8B4146BC-8699-481F-84F0-C6DFE6B4D6BD}" destId="{2A8A9F7F-4218-4D99-8357-B4CDAA1C6913}" srcOrd="1" destOrd="0" presId="urn:microsoft.com/office/officeart/2005/8/layout/hList1"/>
    <dgm:cxn modelId="{22518BE5-8247-4CDD-B29C-1D2399AED10B}" type="presParOf" srcId="{1F661310-C20D-4DD8-80A9-098B9CEA29CB}" destId="{6AF69825-9933-49E7-AC52-60054BA6B339}" srcOrd="3" destOrd="0" presId="urn:microsoft.com/office/officeart/2005/8/layout/hList1"/>
    <dgm:cxn modelId="{5D56D3C8-760C-4CC0-BCEB-366D29126B26}" type="presParOf" srcId="{1F661310-C20D-4DD8-80A9-098B9CEA29CB}" destId="{853FFC9D-4F5F-415C-9D9E-24C8C6EEF2D2}" srcOrd="4" destOrd="0" presId="urn:microsoft.com/office/officeart/2005/8/layout/hList1"/>
    <dgm:cxn modelId="{CB508989-EEE6-4C39-B6AF-C7356E3D2219}" type="presParOf" srcId="{853FFC9D-4F5F-415C-9D9E-24C8C6EEF2D2}" destId="{58452662-91C6-4066-8D04-05776D4AC451}" srcOrd="0" destOrd="0" presId="urn:microsoft.com/office/officeart/2005/8/layout/hList1"/>
    <dgm:cxn modelId="{B971934D-5134-4792-AC03-B5C08BF1ED02}" type="presParOf" srcId="{853FFC9D-4F5F-415C-9D9E-24C8C6EEF2D2}" destId="{A0E2BBC8-DCD1-40F7-93DD-DB810B2BA255}" srcOrd="1" destOrd="0" presId="urn:microsoft.com/office/officeart/2005/8/layout/hList1"/>
    <dgm:cxn modelId="{DEE61652-B8BA-4F71-97FD-176BAFD0FCB5}" type="presParOf" srcId="{1F661310-C20D-4DD8-80A9-098B9CEA29CB}" destId="{8969645C-E5DC-4E54-8FE5-42EF53334844}" srcOrd="5" destOrd="0" presId="urn:microsoft.com/office/officeart/2005/8/layout/hList1"/>
    <dgm:cxn modelId="{41218974-965A-4124-AA91-44A8D9FABE90}" type="presParOf" srcId="{1F661310-C20D-4DD8-80A9-098B9CEA29CB}" destId="{01925472-F89D-411E-9677-CE538025E864}" srcOrd="6" destOrd="0" presId="urn:microsoft.com/office/officeart/2005/8/layout/hList1"/>
    <dgm:cxn modelId="{422677FD-083E-4A15-81D0-7F70A82ED7ED}" type="presParOf" srcId="{01925472-F89D-411E-9677-CE538025E864}" destId="{1A2D99B0-FE5C-46A7-8B05-0DD178F388CA}" srcOrd="0" destOrd="0" presId="urn:microsoft.com/office/officeart/2005/8/layout/hList1"/>
    <dgm:cxn modelId="{F2D665D4-1B74-4D00-97E7-6FDAB8E98CA6}" type="presParOf" srcId="{01925472-F89D-411E-9677-CE538025E864}" destId="{8D1D861C-44F9-4519-9392-DBE908ADF0F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3B406B-FCA2-4332-816D-D0D2BF3E0953}"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87721E3-9CA4-4458-8D83-F6DEC8D3905F}">
      <dgm:prSet/>
      <dgm:spPr/>
      <dgm:t>
        <a:bodyPr/>
        <a:lstStyle/>
        <a:p>
          <a:pPr>
            <a:lnSpc>
              <a:spcPct val="100000"/>
            </a:lnSpc>
            <a:defRPr b="1"/>
          </a:pPr>
          <a:r>
            <a:rPr lang="zh-CN" b="1" dirty="0"/>
            <a:t>Complex queries</a:t>
          </a:r>
          <a:endParaRPr lang="en-US" dirty="0"/>
        </a:p>
      </dgm:t>
    </dgm:pt>
    <dgm:pt modelId="{3D5B3F66-D0AC-4CAB-A97A-B5F0785A5199}" type="parTrans" cxnId="{E2B5D87C-54F9-493E-921D-51F48828319A}">
      <dgm:prSet/>
      <dgm:spPr/>
      <dgm:t>
        <a:bodyPr/>
        <a:lstStyle/>
        <a:p>
          <a:endParaRPr lang="en-US"/>
        </a:p>
      </dgm:t>
    </dgm:pt>
    <dgm:pt modelId="{DDA6024B-6343-4D0D-A22F-68476F6E6E1A}" type="sibTrans" cxnId="{E2B5D87C-54F9-493E-921D-51F48828319A}">
      <dgm:prSet/>
      <dgm:spPr/>
      <dgm:t>
        <a:bodyPr/>
        <a:lstStyle/>
        <a:p>
          <a:endParaRPr lang="en-US"/>
        </a:p>
      </dgm:t>
    </dgm:pt>
    <dgm:pt modelId="{B9209D94-D0AC-499E-91F0-1933B670719A}">
      <dgm:prSet/>
      <dgm:spPr/>
      <dgm:t>
        <a:bodyPr/>
        <a:lstStyle/>
        <a:p>
          <a:pPr>
            <a:lnSpc>
              <a:spcPct val="100000"/>
            </a:lnSpc>
          </a:pPr>
          <a:r>
            <a:rPr lang="zh-CN" dirty="0"/>
            <a:t>a REST API might be easier to design because you can establish multiple endpoints for specific needs, and you can fine-tune specific queries to efficiently retrieve the data. For graphQL, if you're not careful, a few big queries can bring your server down dramatically.</a:t>
          </a:r>
          <a:r>
            <a:rPr lang="zh-CN" b="1" dirty="0"/>
            <a:t> </a:t>
          </a:r>
          <a:endParaRPr lang="en-US" dirty="0"/>
        </a:p>
      </dgm:t>
    </dgm:pt>
    <dgm:pt modelId="{261524BF-365E-4DAE-81AD-C2FFFB10295C}" type="parTrans" cxnId="{556551E7-4AD4-42F8-BDE3-254649C62225}">
      <dgm:prSet/>
      <dgm:spPr/>
      <dgm:t>
        <a:bodyPr/>
        <a:lstStyle/>
        <a:p>
          <a:endParaRPr lang="en-US"/>
        </a:p>
      </dgm:t>
    </dgm:pt>
    <dgm:pt modelId="{4CF6B134-BA9E-478A-912B-C9410FD74E58}" type="sibTrans" cxnId="{556551E7-4AD4-42F8-BDE3-254649C62225}">
      <dgm:prSet/>
      <dgm:spPr/>
      <dgm:t>
        <a:bodyPr/>
        <a:lstStyle/>
        <a:p>
          <a:endParaRPr lang="en-US"/>
        </a:p>
      </dgm:t>
    </dgm:pt>
    <dgm:pt modelId="{5090A8D4-F353-4360-A960-84DD0B24E8FD}">
      <dgm:prSet/>
      <dgm:spPr/>
      <dgm:t>
        <a:bodyPr/>
        <a:lstStyle/>
        <a:p>
          <a:pPr>
            <a:lnSpc>
              <a:spcPct val="100000"/>
            </a:lnSpc>
            <a:defRPr b="1"/>
          </a:pPr>
          <a:r>
            <a:rPr lang="zh-CN" b="1" dirty="0"/>
            <a:t>For simple tasks</a:t>
          </a:r>
          <a:endParaRPr lang="en-US" dirty="0"/>
        </a:p>
      </dgm:t>
    </dgm:pt>
    <dgm:pt modelId="{D7C194CB-E5A5-492F-9FC1-3F6D923C955D}" type="parTrans" cxnId="{6C5960A1-709F-47B6-A364-E2B7EB1C0E23}">
      <dgm:prSet/>
      <dgm:spPr/>
      <dgm:t>
        <a:bodyPr/>
        <a:lstStyle/>
        <a:p>
          <a:endParaRPr lang="en-US"/>
        </a:p>
      </dgm:t>
    </dgm:pt>
    <dgm:pt modelId="{54EDC61D-550B-4E3D-8799-39E87190C3CE}" type="sibTrans" cxnId="{6C5960A1-709F-47B6-A364-E2B7EB1C0E23}">
      <dgm:prSet/>
      <dgm:spPr/>
      <dgm:t>
        <a:bodyPr/>
        <a:lstStyle/>
        <a:p>
          <a:endParaRPr lang="en-US"/>
        </a:p>
      </dgm:t>
    </dgm:pt>
    <dgm:pt modelId="{73D214A6-9D0F-44E4-9D4A-A5961217B924}">
      <dgm:prSet/>
      <dgm:spPr/>
      <dgm:t>
        <a:bodyPr/>
        <a:lstStyle/>
        <a:p>
          <a:pPr>
            <a:lnSpc>
              <a:spcPct val="100000"/>
            </a:lnSpc>
          </a:pPr>
          <a:r>
            <a:rPr lang="zh-CN" dirty="0"/>
            <a:t>Using GraphQL in a simple application is not recommended. For example, in an application that uses a few fields the same way each time, using GraphQL adds more complexity because of things like types, queries, mutators, resolvers, and higher-order components. It increase the respond time</a:t>
          </a:r>
          <a:endParaRPr lang="en-US" dirty="0"/>
        </a:p>
      </dgm:t>
    </dgm:pt>
    <dgm:pt modelId="{041A953C-41E4-4747-A19E-094716D8332E}" type="parTrans" cxnId="{5A800C8D-5D8B-451B-AB0D-F1E9FF242560}">
      <dgm:prSet/>
      <dgm:spPr/>
      <dgm:t>
        <a:bodyPr/>
        <a:lstStyle/>
        <a:p>
          <a:endParaRPr lang="en-US"/>
        </a:p>
      </dgm:t>
    </dgm:pt>
    <dgm:pt modelId="{F410B712-7CCB-462C-B669-CE9796D46053}" type="sibTrans" cxnId="{5A800C8D-5D8B-451B-AB0D-F1E9FF242560}">
      <dgm:prSet/>
      <dgm:spPr/>
      <dgm:t>
        <a:bodyPr/>
        <a:lstStyle/>
        <a:p>
          <a:endParaRPr lang="en-US"/>
        </a:p>
      </dgm:t>
    </dgm:pt>
    <dgm:pt modelId="{2D0CFC5F-FFB0-4412-8EF2-49852BCD54D9}" type="pres">
      <dgm:prSet presAssocID="{B03B406B-FCA2-4332-816D-D0D2BF3E0953}" presName="root" presStyleCnt="0">
        <dgm:presLayoutVars>
          <dgm:dir/>
          <dgm:resizeHandles val="exact"/>
        </dgm:presLayoutVars>
      </dgm:prSet>
      <dgm:spPr/>
    </dgm:pt>
    <dgm:pt modelId="{E3CA2D43-5998-450B-9DB5-B053AF998251}" type="pres">
      <dgm:prSet presAssocID="{187721E3-9CA4-4458-8D83-F6DEC8D3905F}" presName="compNode" presStyleCnt="0"/>
      <dgm:spPr/>
    </dgm:pt>
    <dgm:pt modelId="{FBF4C2B0-FC29-4150-9A83-998A60F9B7FE}" type="pres">
      <dgm:prSet presAssocID="{187721E3-9CA4-4458-8D83-F6DEC8D390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126546C-D13D-4A13-BECA-0570DB91F991}" type="pres">
      <dgm:prSet presAssocID="{187721E3-9CA4-4458-8D83-F6DEC8D3905F}" presName="iconSpace" presStyleCnt="0"/>
      <dgm:spPr/>
    </dgm:pt>
    <dgm:pt modelId="{B983A648-88FB-4E9B-A724-5B025438050F}" type="pres">
      <dgm:prSet presAssocID="{187721E3-9CA4-4458-8D83-F6DEC8D3905F}" presName="parTx" presStyleLbl="revTx" presStyleIdx="0" presStyleCnt="4">
        <dgm:presLayoutVars>
          <dgm:chMax val="0"/>
          <dgm:chPref val="0"/>
        </dgm:presLayoutVars>
      </dgm:prSet>
      <dgm:spPr/>
    </dgm:pt>
    <dgm:pt modelId="{C9568E08-CE86-4C11-B1C7-2656556513C0}" type="pres">
      <dgm:prSet presAssocID="{187721E3-9CA4-4458-8D83-F6DEC8D3905F}" presName="txSpace" presStyleCnt="0"/>
      <dgm:spPr/>
    </dgm:pt>
    <dgm:pt modelId="{ACFB19BB-06B6-42BE-84FA-A4ABCE125112}" type="pres">
      <dgm:prSet presAssocID="{187721E3-9CA4-4458-8D83-F6DEC8D3905F}" presName="desTx" presStyleLbl="revTx" presStyleIdx="1" presStyleCnt="4">
        <dgm:presLayoutVars/>
      </dgm:prSet>
      <dgm:spPr/>
    </dgm:pt>
    <dgm:pt modelId="{07137017-0E8E-4939-9B20-C45765F2B0DF}" type="pres">
      <dgm:prSet presAssocID="{DDA6024B-6343-4D0D-A22F-68476F6E6E1A}" presName="sibTrans" presStyleCnt="0"/>
      <dgm:spPr/>
    </dgm:pt>
    <dgm:pt modelId="{43B685E6-E8CA-4C4C-910D-59E39FB68646}" type="pres">
      <dgm:prSet presAssocID="{5090A8D4-F353-4360-A960-84DD0B24E8FD}" presName="compNode" presStyleCnt="0"/>
      <dgm:spPr/>
    </dgm:pt>
    <dgm:pt modelId="{58C748A9-3E2A-465A-AD79-2A584ABF7C4B}" type="pres">
      <dgm:prSet presAssocID="{5090A8D4-F353-4360-A960-84DD0B24E8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B86A573E-AEA3-4FFA-95A1-32E1A72D00AB}" type="pres">
      <dgm:prSet presAssocID="{5090A8D4-F353-4360-A960-84DD0B24E8FD}" presName="iconSpace" presStyleCnt="0"/>
      <dgm:spPr/>
    </dgm:pt>
    <dgm:pt modelId="{EAFFCA22-D6E4-4929-8CED-1520E2ADEF34}" type="pres">
      <dgm:prSet presAssocID="{5090A8D4-F353-4360-A960-84DD0B24E8FD}" presName="parTx" presStyleLbl="revTx" presStyleIdx="2" presStyleCnt="4">
        <dgm:presLayoutVars>
          <dgm:chMax val="0"/>
          <dgm:chPref val="0"/>
        </dgm:presLayoutVars>
      </dgm:prSet>
      <dgm:spPr/>
    </dgm:pt>
    <dgm:pt modelId="{DB41B891-F283-4EB3-B8FE-42B6BE11FD0D}" type="pres">
      <dgm:prSet presAssocID="{5090A8D4-F353-4360-A960-84DD0B24E8FD}" presName="txSpace" presStyleCnt="0"/>
      <dgm:spPr/>
    </dgm:pt>
    <dgm:pt modelId="{838EC72C-E04F-411E-AF73-4CE088144A14}" type="pres">
      <dgm:prSet presAssocID="{5090A8D4-F353-4360-A960-84DD0B24E8FD}" presName="desTx" presStyleLbl="revTx" presStyleIdx="3" presStyleCnt="4">
        <dgm:presLayoutVars/>
      </dgm:prSet>
      <dgm:spPr/>
    </dgm:pt>
  </dgm:ptLst>
  <dgm:cxnLst>
    <dgm:cxn modelId="{4AC49C37-C014-443D-8241-57794FA2D5F6}" type="presOf" srcId="{B9209D94-D0AC-499E-91F0-1933B670719A}" destId="{ACFB19BB-06B6-42BE-84FA-A4ABCE125112}" srcOrd="0" destOrd="0" presId="urn:microsoft.com/office/officeart/2018/2/layout/IconLabelDescriptionList"/>
    <dgm:cxn modelId="{F2891D54-D52E-49FD-970C-B111A62E0BE2}" type="presOf" srcId="{5090A8D4-F353-4360-A960-84DD0B24E8FD}" destId="{EAFFCA22-D6E4-4929-8CED-1520E2ADEF34}" srcOrd="0" destOrd="0" presId="urn:microsoft.com/office/officeart/2018/2/layout/IconLabelDescriptionList"/>
    <dgm:cxn modelId="{0CF39659-AD8D-4FED-840D-FA34081106F8}" type="presOf" srcId="{73D214A6-9D0F-44E4-9D4A-A5961217B924}" destId="{838EC72C-E04F-411E-AF73-4CE088144A14}" srcOrd="0" destOrd="0" presId="urn:microsoft.com/office/officeart/2018/2/layout/IconLabelDescriptionList"/>
    <dgm:cxn modelId="{26151E7C-A612-4414-A1E4-2312DE306CDC}" type="presOf" srcId="{B03B406B-FCA2-4332-816D-D0D2BF3E0953}" destId="{2D0CFC5F-FFB0-4412-8EF2-49852BCD54D9}" srcOrd="0" destOrd="0" presId="urn:microsoft.com/office/officeart/2018/2/layout/IconLabelDescriptionList"/>
    <dgm:cxn modelId="{E2B5D87C-54F9-493E-921D-51F48828319A}" srcId="{B03B406B-FCA2-4332-816D-D0D2BF3E0953}" destId="{187721E3-9CA4-4458-8D83-F6DEC8D3905F}" srcOrd="0" destOrd="0" parTransId="{3D5B3F66-D0AC-4CAB-A97A-B5F0785A5199}" sibTransId="{DDA6024B-6343-4D0D-A22F-68476F6E6E1A}"/>
    <dgm:cxn modelId="{5A800C8D-5D8B-451B-AB0D-F1E9FF242560}" srcId="{5090A8D4-F353-4360-A960-84DD0B24E8FD}" destId="{73D214A6-9D0F-44E4-9D4A-A5961217B924}" srcOrd="0" destOrd="0" parTransId="{041A953C-41E4-4747-A19E-094716D8332E}" sibTransId="{F410B712-7CCB-462C-B669-CE9796D46053}"/>
    <dgm:cxn modelId="{6C5960A1-709F-47B6-A364-E2B7EB1C0E23}" srcId="{B03B406B-FCA2-4332-816D-D0D2BF3E0953}" destId="{5090A8D4-F353-4360-A960-84DD0B24E8FD}" srcOrd="1" destOrd="0" parTransId="{D7C194CB-E5A5-492F-9FC1-3F6D923C955D}" sibTransId="{54EDC61D-550B-4E3D-8799-39E87190C3CE}"/>
    <dgm:cxn modelId="{556551E7-4AD4-42F8-BDE3-254649C62225}" srcId="{187721E3-9CA4-4458-8D83-F6DEC8D3905F}" destId="{B9209D94-D0AC-499E-91F0-1933B670719A}" srcOrd="0" destOrd="0" parTransId="{261524BF-365E-4DAE-81AD-C2FFFB10295C}" sibTransId="{4CF6B134-BA9E-478A-912B-C9410FD74E58}"/>
    <dgm:cxn modelId="{30C921FF-C3E4-41CC-9357-EAC7216238D3}" type="presOf" srcId="{187721E3-9CA4-4458-8D83-F6DEC8D3905F}" destId="{B983A648-88FB-4E9B-A724-5B025438050F}" srcOrd="0" destOrd="0" presId="urn:microsoft.com/office/officeart/2018/2/layout/IconLabelDescriptionList"/>
    <dgm:cxn modelId="{ACD16912-DED3-41B8-B63A-BA6B8CBD2751}" type="presParOf" srcId="{2D0CFC5F-FFB0-4412-8EF2-49852BCD54D9}" destId="{E3CA2D43-5998-450B-9DB5-B053AF998251}" srcOrd="0" destOrd="0" presId="urn:microsoft.com/office/officeart/2018/2/layout/IconLabelDescriptionList"/>
    <dgm:cxn modelId="{0DABA044-41BB-49C9-8E25-D7109BB11F4A}" type="presParOf" srcId="{E3CA2D43-5998-450B-9DB5-B053AF998251}" destId="{FBF4C2B0-FC29-4150-9A83-998A60F9B7FE}" srcOrd="0" destOrd="0" presId="urn:microsoft.com/office/officeart/2018/2/layout/IconLabelDescriptionList"/>
    <dgm:cxn modelId="{1B747CAF-9559-42D4-84D3-36D9F5D9EA0B}" type="presParOf" srcId="{E3CA2D43-5998-450B-9DB5-B053AF998251}" destId="{1126546C-D13D-4A13-BECA-0570DB91F991}" srcOrd="1" destOrd="0" presId="urn:microsoft.com/office/officeart/2018/2/layout/IconLabelDescriptionList"/>
    <dgm:cxn modelId="{0B7CDAC8-15C2-41AD-A7E9-92342FAF2388}" type="presParOf" srcId="{E3CA2D43-5998-450B-9DB5-B053AF998251}" destId="{B983A648-88FB-4E9B-A724-5B025438050F}" srcOrd="2" destOrd="0" presId="urn:microsoft.com/office/officeart/2018/2/layout/IconLabelDescriptionList"/>
    <dgm:cxn modelId="{94D282D7-BDB3-4A7A-9F89-7D9496FB132D}" type="presParOf" srcId="{E3CA2D43-5998-450B-9DB5-B053AF998251}" destId="{C9568E08-CE86-4C11-B1C7-2656556513C0}" srcOrd="3" destOrd="0" presId="urn:microsoft.com/office/officeart/2018/2/layout/IconLabelDescriptionList"/>
    <dgm:cxn modelId="{2D585F0B-F04A-4D4E-A3B5-D0EFACAAA08E}" type="presParOf" srcId="{E3CA2D43-5998-450B-9DB5-B053AF998251}" destId="{ACFB19BB-06B6-42BE-84FA-A4ABCE125112}" srcOrd="4" destOrd="0" presId="urn:microsoft.com/office/officeart/2018/2/layout/IconLabelDescriptionList"/>
    <dgm:cxn modelId="{C12CFDE2-CACD-4779-86BD-B699C9AB9852}" type="presParOf" srcId="{2D0CFC5F-FFB0-4412-8EF2-49852BCD54D9}" destId="{07137017-0E8E-4939-9B20-C45765F2B0DF}" srcOrd="1" destOrd="0" presId="urn:microsoft.com/office/officeart/2018/2/layout/IconLabelDescriptionList"/>
    <dgm:cxn modelId="{83A32CA3-EC6B-4FB5-8139-10B93CB8891E}" type="presParOf" srcId="{2D0CFC5F-FFB0-4412-8EF2-49852BCD54D9}" destId="{43B685E6-E8CA-4C4C-910D-59E39FB68646}" srcOrd="2" destOrd="0" presId="urn:microsoft.com/office/officeart/2018/2/layout/IconLabelDescriptionList"/>
    <dgm:cxn modelId="{95D66674-4DC5-494B-8A2B-C872162DC8F9}" type="presParOf" srcId="{43B685E6-E8CA-4C4C-910D-59E39FB68646}" destId="{58C748A9-3E2A-465A-AD79-2A584ABF7C4B}" srcOrd="0" destOrd="0" presId="urn:microsoft.com/office/officeart/2018/2/layout/IconLabelDescriptionList"/>
    <dgm:cxn modelId="{5C3A43FA-DDD0-47FB-9C2D-2C3A1D88DB80}" type="presParOf" srcId="{43B685E6-E8CA-4C4C-910D-59E39FB68646}" destId="{B86A573E-AEA3-4FFA-95A1-32E1A72D00AB}" srcOrd="1" destOrd="0" presId="urn:microsoft.com/office/officeart/2018/2/layout/IconLabelDescriptionList"/>
    <dgm:cxn modelId="{7FED6A5F-E1B7-4584-98E5-5D76562E3739}" type="presParOf" srcId="{43B685E6-E8CA-4C4C-910D-59E39FB68646}" destId="{EAFFCA22-D6E4-4929-8CED-1520E2ADEF34}" srcOrd="2" destOrd="0" presId="urn:microsoft.com/office/officeart/2018/2/layout/IconLabelDescriptionList"/>
    <dgm:cxn modelId="{B5E8F9F0-9720-436D-8231-7960D96B2918}" type="presParOf" srcId="{43B685E6-E8CA-4C4C-910D-59E39FB68646}" destId="{DB41B891-F283-4EB3-B8FE-42B6BE11FD0D}" srcOrd="3" destOrd="0" presId="urn:microsoft.com/office/officeart/2018/2/layout/IconLabelDescriptionList"/>
    <dgm:cxn modelId="{32B7DB01-DE14-40E1-B27B-B05E2CF4AB4A}" type="presParOf" srcId="{43B685E6-E8CA-4C4C-910D-59E39FB68646}" destId="{838EC72C-E04F-411E-AF73-4CE088144A1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5EAB64-B149-407F-8AEE-8594B0F90FA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94004-B088-4F67-B7C6-3E469EA9855A}">
      <dgm:prSet/>
      <dgm:spPr/>
      <dgm:t>
        <a:bodyPr/>
        <a:lstStyle/>
        <a:p>
          <a:r>
            <a:rPr lang="zh-CN" b="1"/>
            <a:t>Identify Use Cases</a:t>
          </a:r>
          <a:r>
            <a:rPr lang="zh-CN"/>
            <a:t>: Identify specific use cases wh</a:t>
          </a:r>
          <a:r>
            <a:rPr lang="en-US"/>
            <a:t>ere</a:t>
          </a:r>
          <a:r>
            <a:rPr lang="zh-CN"/>
            <a:t> REST or GraphQL architecture</a:t>
          </a:r>
          <a:r>
            <a:rPr lang="en-US"/>
            <a:t> excels,</a:t>
          </a:r>
          <a:r>
            <a:rPr lang="zh-CN"/>
            <a:t> which means evaluate the performance of each APIs under different ca</a:t>
          </a:r>
          <a:r>
            <a:rPr lang="en-US"/>
            <a:t>tegories</a:t>
          </a:r>
          <a:r>
            <a:rPr lang="zh-CN"/>
            <a:t> and providing developers with practical guidance on architectural selection.</a:t>
          </a:r>
          <a:endParaRPr lang="en-US"/>
        </a:p>
      </dgm:t>
    </dgm:pt>
    <dgm:pt modelId="{9745E07F-8328-4286-BF25-ADE5E57BB625}" type="parTrans" cxnId="{1D45C26A-E36E-43EF-A4CE-30AC19315275}">
      <dgm:prSet/>
      <dgm:spPr/>
      <dgm:t>
        <a:bodyPr/>
        <a:lstStyle/>
        <a:p>
          <a:endParaRPr lang="en-US"/>
        </a:p>
      </dgm:t>
    </dgm:pt>
    <dgm:pt modelId="{BCD42A74-40D3-43D0-8A5B-AA915046D53F}" type="sibTrans" cxnId="{1D45C26A-E36E-43EF-A4CE-30AC19315275}">
      <dgm:prSet/>
      <dgm:spPr/>
      <dgm:t>
        <a:bodyPr/>
        <a:lstStyle/>
        <a:p>
          <a:endParaRPr lang="en-US"/>
        </a:p>
      </dgm:t>
    </dgm:pt>
    <dgm:pt modelId="{A337D57E-ECD0-43D4-AC40-55B4CAD257EE}">
      <dgm:prSet/>
      <dgm:spPr/>
      <dgm:t>
        <a:bodyPr/>
        <a:lstStyle/>
        <a:p>
          <a:r>
            <a:rPr lang="zh-CN" b="1"/>
            <a:t>Metric Analysis</a:t>
          </a:r>
          <a:r>
            <a:rPr lang="zh-CN"/>
            <a:t>: analyze key performance metrics such as </a:t>
          </a:r>
          <a:r>
            <a:rPr lang="en-US"/>
            <a:t>av</a:t>
          </a:r>
          <a:r>
            <a:rPr lang="zh-CN"/>
            <a:t>er</a:t>
          </a:r>
          <a:r>
            <a:rPr lang="en-US"/>
            <a:t>age</a:t>
          </a:r>
          <a:r>
            <a:rPr lang="zh-CN"/>
            <a:t> response times, throughput, </a:t>
          </a:r>
          <a:r>
            <a:rPr lang="en-US"/>
            <a:t>data</a:t>
          </a:r>
          <a:r>
            <a:rPr lang="zh-CN"/>
            <a:t> </a:t>
          </a:r>
          <a:r>
            <a:rPr lang="en-US"/>
            <a:t>sent</a:t>
          </a:r>
          <a:r>
            <a:rPr lang="zh-CN"/>
            <a:t> </a:t>
          </a:r>
          <a:r>
            <a:rPr lang="en-US"/>
            <a:t>rate</a:t>
          </a:r>
          <a:r>
            <a:rPr lang="zh-CN"/>
            <a:t> and </a:t>
          </a:r>
          <a:r>
            <a:rPr lang="en-US"/>
            <a:t>da</a:t>
          </a:r>
          <a:r>
            <a:rPr lang="zh-CN"/>
            <a:t>t</a:t>
          </a:r>
          <a:r>
            <a:rPr lang="en-US"/>
            <a:t>a</a:t>
          </a:r>
          <a:r>
            <a:rPr lang="zh-CN"/>
            <a:t> </a:t>
          </a:r>
          <a:r>
            <a:rPr lang="en-US"/>
            <a:t>r</a:t>
          </a:r>
          <a:r>
            <a:rPr lang="zh-CN"/>
            <a:t>ec</a:t>
          </a:r>
          <a:r>
            <a:rPr lang="en-US"/>
            <a:t>eived</a:t>
          </a:r>
          <a:r>
            <a:rPr lang="zh-CN"/>
            <a:t> </a:t>
          </a:r>
          <a:r>
            <a:rPr lang="en-US"/>
            <a:t>r</a:t>
          </a:r>
          <a:r>
            <a:rPr lang="zh-CN"/>
            <a:t>at</a:t>
          </a:r>
          <a:r>
            <a:rPr lang="en-US"/>
            <a:t>e</a:t>
          </a:r>
          <a:r>
            <a:rPr lang="zh-CN"/>
            <a:t> for both REST and GraphQL architectures. The analysis of REST and GraphQL APIs will be done by its ability to handle increasing numbers of concurrent users and data requests. </a:t>
          </a:r>
          <a:endParaRPr lang="en-US"/>
        </a:p>
      </dgm:t>
    </dgm:pt>
    <dgm:pt modelId="{9612ED50-ED60-419D-887F-219E105C167B}" type="parTrans" cxnId="{F47A3520-71B7-4DA0-ABB0-2D47A067ED76}">
      <dgm:prSet/>
      <dgm:spPr/>
      <dgm:t>
        <a:bodyPr/>
        <a:lstStyle/>
        <a:p>
          <a:endParaRPr lang="en-US"/>
        </a:p>
      </dgm:t>
    </dgm:pt>
    <dgm:pt modelId="{77AF3E9F-2B4C-4928-906C-E775CA067154}" type="sibTrans" cxnId="{F47A3520-71B7-4DA0-ABB0-2D47A067ED76}">
      <dgm:prSet/>
      <dgm:spPr/>
      <dgm:t>
        <a:bodyPr/>
        <a:lstStyle/>
        <a:p>
          <a:endParaRPr lang="en-US"/>
        </a:p>
      </dgm:t>
    </dgm:pt>
    <dgm:pt modelId="{5B11C825-A0E3-43CC-8960-958D8D0A5A97}" type="pres">
      <dgm:prSet presAssocID="{0B5EAB64-B149-407F-8AEE-8594B0F90FA8}" presName="root" presStyleCnt="0">
        <dgm:presLayoutVars>
          <dgm:dir/>
          <dgm:resizeHandles val="exact"/>
        </dgm:presLayoutVars>
      </dgm:prSet>
      <dgm:spPr/>
    </dgm:pt>
    <dgm:pt modelId="{A849E0F2-7411-407A-82BD-EEB2A874288D}" type="pres">
      <dgm:prSet presAssocID="{2C694004-B088-4F67-B7C6-3E469EA9855A}" presName="compNode" presStyleCnt="0"/>
      <dgm:spPr/>
    </dgm:pt>
    <dgm:pt modelId="{7EA80748-338C-4566-8739-E42BE467DE2E}" type="pres">
      <dgm:prSet presAssocID="{2C694004-B088-4F67-B7C6-3E469EA9855A}" presName="bgRect" presStyleLbl="bgShp" presStyleIdx="0" presStyleCnt="2"/>
      <dgm:spPr/>
    </dgm:pt>
    <dgm:pt modelId="{C4E7B3E2-9236-4CE2-BC10-33B421DF2A8F}" type="pres">
      <dgm:prSet presAssocID="{2C694004-B088-4F67-B7C6-3E469EA9855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数据库"/>
        </a:ext>
      </dgm:extLst>
    </dgm:pt>
    <dgm:pt modelId="{3BDD9C73-DD0D-4DE8-8B65-E4F2EB17CFBB}" type="pres">
      <dgm:prSet presAssocID="{2C694004-B088-4F67-B7C6-3E469EA9855A}" presName="spaceRect" presStyleCnt="0"/>
      <dgm:spPr/>
    </dgm:pt>
    <dgm:pt modelId="{186924B1-5590-4418-A530-17C1665DAE78}" type="pres">
      <dgm:prSet presAssocID="{2C694004-B088-4F67-B7C6-3E469EA9855A}" presName="parTx" presStyleLbl="revTx" presStyleIdx="0" presStyleCnt="2">
        <dgm:presLayoutVars>
          <dgm:chMax val="0"/>
          <dgm:chPref val="0"/>
        </dgm:presLayoutVars>
      </dgm:prSet>
      <dgm:spPr/>
    </dgm:pt>
    <dgm:pt modelId="{25533DD3-4B8B-481E-8ED9-AD76CDA61322}" type="pres">
      <dgm:prSet presAssocID="{BCD42A74-40D3-43D0-8A5B-AA915046D53F}" presName="sibTrans" presStyleCnt="0"/>
      <dgm:spPr/>
    </dgm:pt>
    <dgm:pt modelId="{ECB55360-2A1F-4467-851E-D012BAD8E4A9}" type="pres">
      <dgm:prSet presAssocID="{A337D57E-ECD0-43D4-AC40-55B4CAD257EE}" presName="compNode" presStyleCnt="0"/>
      <dgm:spPr/>
    </dgm:pt>
    <dgm:pt modelId="{13FCA106-6A90-4943-AE71-545D7B50EE2E}" type="pres">
      <dgm:prSet presAssocID="{A337D57E-ECD0-43D4-AC40-55B4CAD257EE}" presName="bgRect" presStyleLbl="bgShp" presStyleIdx="1" presStyleCnt="2"/>
      <dgm:spPr/>
    </dgm:pt>
    <dgm:pt modelId="{544C4625-B155-4F7D-8013-10B24CA93EA2}" type="pres">
      <dgm:prSet presAssocID="{A337D57E-ECD0-43D4-AC40-55B4CAD257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仪表"/>
        </a:ext>
      </dgm:extLst>
    </dgm:pt>
    <dgm:pt modelId="{3811026A-4BF2-4CD6-BD0B-038812E56191}" type="pres">
      <dgm:prSet presAssocID="{A337D57E-ECD0-43D4-AC40-55B4CAD257EE}" presName="spaceRect" presStyleCnt="0"/>
      <dgm:spPr/>
    </dgm:pt>
    <dgm:pt modelId="{1EB8FF4C-8467-49D5-807C-17E0A3495BB7}" type="pres">
      <dgm:prSet presAssocID="{A337D57E-ECD0-43D4-AC40-55B4CAD257EE}" presName="parTx" presStyleLbl="revTx" presStyleIdx="1" presStyleCnt="2">
        <dgm:presLayoutVars>
          <dgm:chMax val="0"/>
          <dgm:chPref val="0"/>
        </dgm:presLayoutVars>
      </dgm:prSet>
      <dgm:spPr/>
    </dgm:pt>
  </dgm:ptLst>
  <dgm:cxnLst>
    <dgm:cxn modelId="{2C29481C-F3F2-4EDA-A5D6-6B9A701799EB}" type="presOf" srcId="{2C694004-B088-4F67-B7C6-3E469EA9855A}" destId="{186924B1-5590-4418-A530-17C1665DAE78}" srcOrd="0" destOrd="0" presId="urn:microsoft.com/office/officeart/2018/2/layout/IconVerticalSolidList"/>
    <dgm:cxn modelId="{F47A3520-71B7-4DA0-ABB0-2D47A067ED76}" srcId="{0B5EAB64-B149-407F-8AEE-8594B0F90FA8}" destId="{A337D57E-ECD0-43D4-AC40-55B4CAD257EE}" srcOrd="1" destOrd="0" parTransId="{9612ED50-ED60-419D-887F-219E105C167B}" sibTransId="{77AF3E9F-2B4C-4928-906C-E775CA067154}"/>
    <dgm:cxn modelId="{5497D668-83F9-41B8-9BAE-92CF7FFC3CDC}" type="presOf" srcId="{0B5EAB64-B149-407F-8AEE-8594B0F90FA8}" destId="{5B11C825-A0E3-43CC-8960-958D8D0A5A97}" srcOrd="0" destOrd="0" presId="urn:microsoft.com/office/officeart/2018/2/layout/IconVerticalSolidList"/>
    <dgm:cxn modelId="{1D45C26A-E36E-43EF-A4CE-30AC19315275}" srcId="{0B5EAB64-B149-407F-8AEE-8594B0F90FA8}" destId="{2C694004-B088-4F67-B7C6-3E469EA9855A}" srcOrd="0" destOrd="0" parTransId="{9745E07F-8328-4286-BF25-ADE5E57BB625}" sibTransId="{BCD42A74-40D3-43D0-8A5B-AA915046D53F}"/>
    <dgm:cxn modelId="{B2AF1D78-F5C4-4073-89A5-29F487A5C1CB}" type="presOf" srcId="{A337D57E-ECD0-43D4-AC40-55B4CAD257EE}" destId="{1EB8FF4C-8467-49D5-807C-17E0A3495BB7}" srcOrd="0" destOrd="0" presId="urn:microsoft.com/office/officeart/2018/2/layout/IconVerticalSolidList"/>
    <dgm:cxn modelId="{74F1EC70-3F80-49D4-83D5-9FF47965F1FD}" type="presParOf" srcId="{5B11C825-A0E3-43CC-8960-958D8D0A5A97}" destId="{A849E0F2-7411-407A-82BD-EEB2A874288D}" srcOrd="0" destOrd="0" presId="urn:microsoft.com/office/officeart/2018/2/layout/IconVerticalSolidList"/>
    <dgm:cxn modelId="{361000D4-1EEA-48DC-91BA-97F2649AF4AB}" type="presParOf" srcId="{A849E0F2-7411-407A-82BD-EEB2A874288D}" destId="{7EA80748-338C-4566-8739-E42BE467DE2E}" srcOrd="0" destOrd="0" presId="urn:microsoft.com/office/officeart/2018/2/layout/IconVerticalSolidList"/>
    <dgm:cxn modelId="{509CF628-3990-45A7-A036-B4695FD50C97}" type="presParOf" srcId="{A849E0F2-7411-407A-82BD-EEB2A874288D}" destId="{C4E7B3E2-9236-4CE2-BC10-33B421DF2A8F}" srcOrd="1" destOrd="0" presId="urn:microsoft.com/office/officeart/2018/2/layout/IconVerticalSolidList"/>
    <dgm:cxn modelId="{EEAB70D7-E580-4979-871A-B175F0F3B713}" type="presParOf" srcId="{A849E0F2-7411-407A-82BD-EEB2A874288D}" destId="{3BDD9C73-DD0D-4DE8-8B65-E4F2EB17CFBB}" srcOrd="2" destOrd="0" presId="urn:microsoft.com/office/officeart/2018/2/layout/IconVerticalSolidList"/>
    <dgm:cxn modelId="{86D1DC2E-76C7-4DE4-965C-948B11A9C629}" type="presParOf" srcId="{A849E0F2-7411-407A-82BD-EEB2A874288D}" destId="{186924B1-5590-4418-A530-17C1665DAE78}" srcOrd="3" destOrd="0" presId="urn:microsoft.com/office/officeart/2018/2/layout/IconVerticalSolidList"/>
    <dgm:cxn modelId="{343E41D9-B91B-4746-B393-F16D81D0A9A3}" type="presParOf" srcId="{5B11C825-A0E3-43CC-8960-958D8D0A5A97}" destId="{25533DD3-4B8B-481E-8ED9-AD76CDA61322}" srcOrd="1" destOrd="0" presId="urn:microsoft.com/office/officeart/2018/2/layout/IconVerticalSolidList"/>
    <dgm:cxn modelId="{4E8FE9E5-1E45-490D-A31E-674631E95E6A}" type="presParOf" srcId="{5B11C825-A0E3-43CC-8960-958D8D0A5A97}" destId="{ECB55360-2A1F-4467-851E-D012BAD8E4A9}" srcOrd="2" destOrd="0" presId="urn:microsoft.com/office/officeart/2018/2/layout/IconVerticalSolidList"/>
    <dgm:cxn modelId="{451F2985-650E-49E8-A409-EC50494DF5D3}" type="presParOf" srcId="{ECB55360-2A1F-4467-851E-D012BAD8E4A9}" destId="{13FCA106-6A90-4943-AE71-545D7B50EE2E}" srcOrd="0" destOrd="0" presId="urn:microsoft.com/office/officeart/2018/2/layout/IconVerticalSolidList"/>
    <dgm:cxn modelId="{A0B42E1B-0B18-4122-8841-17FDC3BA0DBD}" type="presParOf" srcId="{ECB55360-2A1F-4467-851E-D012BAD8E4A9}" destId="{544C4625-B155-4F7D-8013-10B24CA93EA2}" srcOrd="1" destOrd="0" presId="urn:microsoft.com/office/officeart/2018/2/layout/IconVerticalSolidList"/>
    <dgm:cxn modelId="{10F83CBF-B58B-47C3-8C1A-95AD3274B05F}" type="presParOf" srcId="{ECB55360-2A1F-4467-851E-D012BAD8E4A9}" destId="{3811026A-4BF2-4CD6-BD0B-038812E56191}" srcOrd="2" destOrd="0" presId="urn:microsoft.com/office/officeart/2018/2/layout/IconVerticalSolidList"/>
    <dgm:cxn modelId="{D387A0D5-0DD7-42E2-AA02-49A3ABF11627}" type="presParOf" srcId="{ECB55360-2A1F-4467-851E-D012BAD8E4A9}" destId="{1EB8FF4C-8467-49D5-807C-17E0A3495B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B26A1A-396C-47E4-9A2C-275E96CFF91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D600712-C0FE-489D-8674-99A9D6260594}">
      <dgm:prSet/>
      <dgm:spPr/>
      <dgm:t>
        <a:bodyPr/>
        <a:lstStyle/>
        <a:p>
          <a:r>
            <a:rPr lang="en-US"/>
            <a:t>Rest: </a:t>
          </a:r>
          <a:r>
            <a:rPr lang="en-US" b="0" i="0"/>
            <a:t>the throughput graph demonstrates the system's capacity to handle increasing loads effectively, with stable and consistent rates of requests sent per second across different virtual user levels.</a:t>
          </a:r>
          <a:endParaRPr lang="en-US"/>
        </a:p>
      </dgm:t>
    </dgm:pt>
    <dgm:pt modelId="{8F54CF70-3C97-4D38-9A94-BF5F84653950}" type="parTrans" cxnId="{12A86A5D-CEEB-410E-AAD5-93C4F59B5C09}">
      <dgm:prSet/>
      <dgm:spPr/>
      <dgm:t>
        <a:bodyPr/>
        <a:lstStyle/>
        <a:p>
          <a:endParaRPr lang="en-US"/>
        </a:p>
      </dgm:t>
    </dgm:pt>
    <dgm:pt modelId="{65552D43-D197-478E-B755-0E440EDCE65F}" type="sibTrans" cxnId="{12A86A5D-CEEB-410E-AAD5-93C4F59B5C09}">
      <dgm:prSet/>
      <dgm:spPr/>
      <dgm:t>
        <a:bodyPr/>
        <a:lstStyle/>
        <a:p>
          <a:endParaRPr lang="en-US"/>
        </a:p>
      </dgm:t>
    </dgm:pt>
    <dgm:pt modelId="{9FF0E76E-E3CF-44D8-851C-0766C15452DB}">
      <dgm:prSet/>
      <dgm:spPr/>
      <dgm:t>
        <a:bodyPr/>
        <a:lstStyle/>
        <a:p>
          <a:r>
            <a:rPr lang="en-US" b="0" i="0" dirty="0"/>
            <a:t>the throughput graph for the </a:t>
          </a:r>
          <a:r>
            <a:rPr lang="en-US" b="0" i="0" dirty="0" err="1"/>
            <a:t>GraphQL</a:t>
          </a:r>
          <a:r>
            <a:rPr lang="en-US" b="0" i="0" dirty="0"/>
            <a:t> test demonstrates the system's capacity to handle increasing loads up to a certain point, beyond which scalability limitations or performance constraints may impact throughput rates</a:t>
          </a:r>
          <a:endParaRPr lang="en-US" dirty="0"/>
        </a:p>
      </dgm:t>
    </dgm:pt>
    <dgm:pt modelId="{845A3101-E1CB-40C2-8C9F-C00781333AA0}" type="parTrans" cxnId="{A56F26BE-98A4-4949-9296-992F5C30741D}">
      <dgm:prSet/>
      <dgm:spPr/>
      <dgm:t>
        <a:bodyPr/>
        <a:lstStyle/>
        <a:p>
          <a:endParaRPr lang="en-US"/>
        </a:p>
      </dgm:t>
    </dgm:pt>
    <dgm:pt modelId="{F221ADD6-3528-4943-A4CF-F81173DF2E8B}" type="sibTrans" cxnId="{A56F26BE-98A4-4949-9296-992F5C30741D}">
      <dgm:prSet/>
      <dgm:spPr/>
      <dgm:t>
        <a:bodyPr/>
        <a:lstStyle/>
        <a:p>
          <a:endParaRPr lang="en-US"/>
        </a:p>
      </dgm:t>
    </dgm:pt>
    <dgm:pt modelId="{467AED65-0203-4089-8B39-3A3123A38306}">
      <dgm:prSet/>
      <dgm:spPr/>
      <dgm:t>
        <a:bodyPr/>
        <a:lstStyle/>
        <a:p>
          <a:r>
            <a:rPr lang="en-US" b="0" i="0"/>
            <a:t>Overall, the REST API appears to handle the load more steadily compared to the GraphQL API, which shows more variability in its throughput.</a:t>
          </a:r>
          <a:endParaRPr lang="en-US"/>
        </a:p>
      </dgm:t>
    </dgm:pt>
    <dgm:pt modelId="{69A41ED4-6E06-4369-AB56-9AB5442F7C4E}" type="parTrans" cxnId="{050F85FA-B339-4C56-87E7-0553562043E4}">
      <dgm:prSet/>
      <dgm:spPr/>
      <dgm:t>
        <a:bodyPr/>
        <a:lstStyle/>
        <a:p>
          <a:endParaRPr lang="en-US"/>
        </a:p>
      </dgm:t>
    </dgm:pt>
    <dgm:pt modelId="{740C3D76-3779-47C3-A7FE-34E185EECE68}" type="sibTrans" cxnId="{050F85FA-B339-4C56-87E7-0553562043E4}">
      <dgm:prSet/>
      <dgm:spPr/>
      <dgm:t>
        <a:bodyPr/>
        <a:lstStyle/>
        <a:p>
          <a:endParaRPr lang="en-US"/>
        </a:p>
      </dgm:t>
    </dgm:pt>
    <dgm:pt modelId="{BA63E97A-75FC-4378-B733-2FFC56F09A38}" type="pres">
      <dgm:prSet presAssocID="{A3B26A1A-396C-47E4-9A2C-275E96CFF911}" presName="root" presStyleCnt="0">
        <dgm:presLayoutVars>
          <dgm:dir/>
          <dgm:resizeHandles val="exact"/>
        </dgm:presLayoutVars>
      </dgm:prSet>
      <dgm:spPr/>
    </dgm:pt>
    <dgm:pt modelId="{0A4A3099-F465-4F79-B1B2-D6BA132AC871}" type="pres">
      <dgm:prSet presAssocID="{6D600712-C0FE-489D-8674-99A9D6260594}" presName="compNode" presStyleCnt="0"/>
      <dgm:spPr/>
    </dgm:pt>
    <dgm:pt modelId="{412DFD73-B3B0-4FCD-89DC-4F5CD92E846B}" type="pres">
      <dgm:prSet presAssocID="{6D600712-C0FE-489D-8674-99A9D6260594}" presName="bgRect" presStyleLbl="bgShp" presStyleIdx="0" presStyleCnt="3"/>
      <dgm:spPr/>
    </dgm:pt>
    <dgm:pt modelId="{3AAFA80C-B7DF-4D2E-BB0F-7CF3C672B85E}" type="pres">
      <dgm:prSet presAssocID="{6D600712-C0FE-489D-8674-99A9D62605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66E642C8-2C0A-48A3-8FE4-67A5AB3FD597}" type="pres">
      <dgm:prSet presAssocID="{6D600712-C0FE-489D-8674-99A9D6260594}" presName="spaceRect" presStyleCnt="0"/>
      <dgm:spPr/>
    </dgm:pt>
    <dgm:pt modelId="{29E4A90F-A817-40EF-AB7D-42F0927ECD18}" type="pres">
      <dgm:prSet presAssocID="{6D600712-C0FE-489D-8674-99A9D6260594}" presName="parTx" presStyleLbl="revTx" presStyleIdx="0" presStyleCnt="3">
        <dgm:presLayoutVars>
          <dgm:chMax val="0"/>
          <dgm:chPref val="0"/>
        </dgm:presLayoutVars>
      </dgm:prSet>
      <dgm:spPr/>
    </dgm:pt>
    <dgm:pt modelId="{8C4F90D8-7267-4E3D-B85F-CC682EC9DF54}" type="pres">
      <dgm:prSet presAssocID="{65552D43-D197-478E-B755-0E440EDCE65F}" presName="sibTrans" presStyleCnt="0"/>
      <dgm:spPr/>
    </dgm:pt>
    <dgm:pt modelId="{0A9F6D8E-3AB0-4A6A-9C57-D6794881E00B}" type="pres">
      <dgm:prSet presAssocID="{9FF0E76E-E3CF-44D8-851C-0766C15452DB}" presName="compNode" presStyleCnt="0"/>
      <dgm:spPr/>
    </dgm:pt>
    <dgm:pt modelId="{419FB0DD-6E67-485F-B610-EF8C5470F172}" type="pres">
      <dgm:prSet presAssocID="{9FF0E76E-E3CF-44D8-851C-0766C15452DB}" presName="bgRect" presStyleLbl="bgShp" presStyleIdx="1" presStyleCnt="3"/>
      <dgm:spPr/>
    </dgm:pt>
    <dgm:pt modelId="{2D438F2C-DCF0-4B8B-94CA-C60D031E13A0}" type="pres">
      <dgm:prSet presAssocID="{9FF0E76E-E3CF-44D8-851C-0766C15452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DAC47045-AC69-4085-8E3B-90A417D3A8FB}" type="pres">
      <dgm:prSet presAssocID="{9FF0E76E-E3CF-44D8-851C-0766C15452DB}" presName="spaceRect" presStyleCnt="0"/>
      <dgm:spPr/>
    </dgm:pt>
    <dgm:pt modelId="{66DC97A0-6B32-43B5-ADE8-9AF0E1C6011B}" type="pres">
      <dgm:prSet presAssocID="{9FF0E76E-E3CF-44D8-851C-0766C15452DB}" presName="parTx" presStyleLbl="revTx" presStyleIdx="1" presStyleCnt="3">
        <dgm:presLayoutVars>
          <dgm:chMax val="0"/>
          <dgm:chPref val="0"/>
        </dgm:presLayoutVars>
      </dgm:prSet>
      <dgm:spPr/>
    </dgm:pt>
    <dgm:pt modelId="{8CD22EA8-10D0-41AB-BFD2-4CD1BE16EAC6}" type="pres">
      <dgm:prSet presAssocID="{F221ADD6-3528-4943-A4CF-F81173DF2E8B}" presName="sibTrans" presStyleCnt="0"/>
      <dgm:spPr/>
    </dgm:pt>
    <dgm:pt modelId="{E889D8AB-DF47-414B-B5F0-4DEC1AAC239E}" type="pres">
      <dgm:prSet presAssocID="{467AED65-0203-4089-8B39-3A3123A38306}" presName="compNode" presStyleCnt="0"/>
      <dgm:spPr/>
    </dgm:pt>
    <dgm:pt modelId="{D4D3EDFE-3D99-46F9-B441-09368D38946A}" type="pres">
      <dgm:prSet presAssocID="{467AED65-0203-4089-8B39-3A3123A38306}" presName="bgRect" presStyleLbl="bgShp" presStyleIdx="2" presStyleCnt="3"/>
      <dgm:spPr/>
    </dgm:pt>
    <dgm:pt modelId="{BE4BD909-210E-4B70-86D3-14A17B9B9865}" type="pres">
      <dgm:prSet presAssocID="{467AED65-0203-4089-8B39-3A3123A383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已断开"/>
        </a:ext>
      </dgm:extLst>
    </dgm:pt>
    <dgm:pt modelId="{3AE2F8D5-5190-4142-A0A7-AE9C1BDB95D9}" type="pres">
      <dgm:prSet presAssocID="{467AED65-0203-4089-8B39-3A3123A38306}" presName="spaceRect" presStyleCnt="0"/>
      <dgm:spPr/>
    </dgm:pt>
    <dgm:pt modelId="{2F72668E-1A2D-4E10-8036-B512861769A2}" type="pres">
      <dgm:prSet presAssocID="{467AED65-0203-4089-8B39-3A3123A38306}" presName="parTx" presStyleLbl="revTx" presStyleIdx="2" presStyleCnt="3">
        <dgm:presLayoutVars>
          <dgm:chMax val="0"/>
          <dgm:chPref val="0"/>
        </dgm:presLayoutVars>
      </dgm:prSet>
      <dgm:spPr/>
    </dgm:pt>
  </dgm:ptLst>
  <dgm:cxnLst>
    <dgm:cxn modelId="{9B5D8308-EDF0-4479-87E2-9A48F1FD38C4}" type="presOf" srcId="{9FF0E76E-E3CF-44D8-851C-0766C15452DB}" destId="{66DC97A0-6B32-43B5-ADE8-9AF0E1C6011B}" srcOrd="0" destOrd="0" presId="urn:microsoft.com/office/officeart/2018/2/layout/IconVerticalSolidList"/>
    <dgm:cxn modelId="{B98A2110-E6CB-4D72-9ABE-3C8F02492F28}" type="presOf" srcId="{A3B26A1A-396C-47E4-9A2C-275E96CFF911}" destId="{BA63E97A-75FC-4378-B733-2FFC56F09A38}" srcOrd="0" destOrd="0" presId="urn:microsoft.com/office/officeart/2018/2/layout/IconVerticalSolidList"/>
    <dgm:cxn modelId="{78B94039-73D6-48D7-B624-37EBB6C13115}" type="presOf" srcId="{467AED65-0203-4089-8B39-3A3123A38306}" destId="{2F72668E-1A2D-4E10-8036-B512861769A2}" srcOrd="0" destOrd="0" presId="urn:microsoft.com/office/officeart/2018/2/layout/IconVerticalSolidList"/>
    <dgm:cxn modelId="{12A86A5D-CEEB-410E-AAD5-93C4F59B5C09}" srcId="{A3B26A1A-396C-47E4-9A2C-275E96CFF911}" destId="{6D600712-C0FE-489D-8674-99A9D6260594}" srcOrd="0" destOrd="0" parTransId="{8F54CF70-3C97-4D38-9A94-BF5F84653950}" sibTransId="{65552D43-D197-478E-B755-0E440EDCE65F}"/>
    <dgm:cxn modelId="{EB9B5ABD-E528-4F08-950D-F8C0859D5592}" type="presOf" srcId="{6D600712-C0FE-489D-8674-99A9D6260594}" destId="{29E4A90F-A817-40EF-AB7D-42F0927ECD18}" srcOrd="0" destOrd="0" presId="urn:microsoft.com/office/officeart/2018/2/layout/IconVerticalSolidList"/>
    <dgm:cxn modelId="{A56F26BE-98A4-4949-9296-992F5C30741D}" srcId="{A3B26A1A-396C-47E4-9A2C-275E96CFF911}" destId="{9FF0E76E-E3CF-44D8-851C-0766C15452DB}" srcOrd="1" destOrd="0" parTransId="{845A3101-E1CB-40C2-8C9F-C00781333AA0}" sibTransId="{F221ADD6-3528-4943-A4CF-F81173DF2E8B}"/>
    <dgm:cxn modelId="{050F85FA-B339-4C56-87E7-0553562043E4}" srcId="{A3B26A1A-396C-47E4-9A2C-275E96CFF911}" destId="{467AED65-0203-4089-8B39-3A3123A38306}" srcOrd="2" destOrd="0" parTransId="{69A41ED4-6E06-4369-AB56-9AB5442F7C4E}" sibTransId="{740C3D76-3779-47C3-A7FE-34E185EECE68}"/>
    <dgm:cxn modelId="{8A93B307-FD90-463D-80E9-EA07F8764B30}" type="presParOf" srcId="{BA63E97A-75FC-4378-B733-2FFC56F09A38}" destId="{0A4A3099-F465-4F79-B1B2-D6BA132AC871}" srcOrd="0" destOrd="0" presId="urn:microsoft.com/office/officeart/2018/2/layout/IconVerticalSolidList"/>
    <dgm:cxn modelId="{F7F79C23-D859-43BE-99E1-AC0E81B04BD6}" type="presParOf" srcId="{0A4A3099-F465-4F79-B1B2-D6BA132AC871}" destId="{412DFD73-B3B0-4FCD-89DC-4F5CD92E846B}" srcOrd="0" destOrd="0" presId="urn:microsoft.com/office/officeart/2018/2/layout/IconVerticalSolidList"/>
    <dgm:cxn modelId="{FD279054-E82A-4F76-B3FD-D6DD2C4A6B75}" type="presParOf" srcId="{0A4A3099-F465-4F79-B1B2-D6BA132AC871}" destId="{3AAFA80C-B7DF-4D2E-BB0F-7CF3C672B85E}" srcOrd="1" destOrd="0" presId="urn:microsoft.com/office/officeart/2018/2/layout/IconVerticalSolidList"/>
    <dgm:cxn modelId="{DE5714F7-6B21-4BEF-9FC2-1C2B7995B60E}" type="presParOf" srcId="{0A4A3099-F465-4F79-B1B2-D6BA132AC871}" destId="{66E642C8-2C0A-48A3-8FE4-67A5AB3FD597}" srcOrd="2" destOrd="0" presId="urn:microsoft.com/office/officeart/2018/2/layout/IconVerticalSolidList"/>
    <dgm:cxn modelId="{A56E95FC-B4E4-4CEE-B0AD-03F5288BE5CE}" type="presParOf" srcId="{0A4A3099-F465-4F79-B1B2-D6BA132AC871}" destId="{29E4A90F-A817-40EF-AB7D-42F0927ECD18}" srcOrd="3" destOrd="0" presId="urn:microsoft.com/office/officeart/2018/2/layout/IconVerticalSolidList"/>
    <dgm:cxn modelId="{BD037C7F-D7E0-4436-8EDF-51CCCA73E212}" type="presParOf" srcId="{BA63E97A-75FC-4378-B733-2FFC56F09A38}" destId="{8C4F90D8-7267-4E3D-B85F-CC682EC9DF54}" srcOrd="1" destOrd="0" presId="urn:microsoft.com/office/officeart/2018/2/layout/IconVerticalSolidList"/>
    <dgm:cxn modelId="{196957B0-B857-4145-A3B8-231F660D44AE}" type="presParOf" srcId="{BA63E97A-75FC-4378-B733-2FFC56F09A38}" destId="{0A9F6D8E-3AB0-4A6A-9C57-D6794881E00B}" srcOrd="2" destOrd="0" presId="urn:microsoft.com/office/officeart/2018/2/layout/IconVerticalSolidList"/>
    <dgm:cxn modelId="{EC78C8AE-583E-4B47-B551-EEB3D3090F82}" type="presParOf" srcId="{0A9F6D8E-3AB0-4A6A-9C57-D6794881E00B}" destId="{419FB0DD-6E67-485F-B610-EF8C5470F172}" srcOrd="0" destOrd="0" presId="urn:microsoft.com/office/officeart/2018/2/layout/IconVerticalSolidList"/>
    <dgm:cxn modelId="{FA71A0FF-589F-4906-97B9-6A34EBFBD99E}" type="presParOf" srcId="{0A9F6D8E-3AB0-4A6A-9C57-D6794881E00B}" destId="{2D438F2C-DCF0-4B8B-94CA-C60D031E13A0}" srcOrd="1" destOrd="0" presId="urn:microsoft.com/office/officeart/2018/2/layout/IconVerticalSolidList"/>
    <dgm:cxn modelId="{55D36128-DFBB-4F46-8495-BB044D317EBE}" type="presParOf" srcId="{0A9F6D8E-3AB0-4A6A-9C57-D6794881E00B}" destId="{DAC47045-AC69-4085-8E3B-90A417D3A8FB}" srcOrd="2" destOrd="0" presId="urn:microsoft.com/office/officeart/2018/2/layout/IconVerticalSolidList"/>
    <dgm:cxn modelId="{26309372-6EF4-4C44-A927-D773D6831639}" type="presParOf" srcId="{0A9F6D8E-3AB0-4A6A-9C57-D6794881E00B}" destId="{66DC97A0-6B32-43B5-ADE8-9AF0E1C6011B}" srcOrd="3" destOrd="0" presId="urn:microsoft.com/office/officeart/2018/2/layout/IconVerticalSolidList"/>
    <dgm:cxn modelId="{9DF42161-8E1D-4C54-8C69-22EDB5697A82}" type="presParOf" srcId="{BA63E97A-75FC-4378-B733-2FFC56F09A38}" destId="{8CD22EA8-10D0-41AB-BFD2-4CD1BE16EAC6}" srcOrd="3" destOrd="0" presId="urn:microsoft.com/office/officeart/2018/2/layout/IconVerticalSolidList"/>
    <dgm:cxn modelId="{F9D9044B-3FB7-4E69-A124-E3DCFD340CB6}" type="presParOf" srcId="{BA63E97A-75FC-4378-B733-2FFC56F09A38}" destId="{E889D8AB-DF47-414B-B5F0-4DEC1AAC239E}" srcOrd="4" destOrd="0" presId="urn:microsoft.com/office/officeart/2018/2/layout/IconVerticalSolidList"/>
    <dgm:cxn modelId="{5545397C-796C-4313-B449-46D47C5BE1F0}" type="presParOf" srcId="{E889D8AB-DF47-414B-B5F0-4DEC1AAC239E}" destId="{D4D3EDFE-3D99-46F9-B441-09368D38946A}" srcOrd="0" destOrd="0" presId="urn:microsoft.com/office/officeart/2018/2/layout/IconVerticalSolidList"/>
    <dgm:cxn modelId="{295D6FFF-B513-4205-A38C-630EFE1014A2}" type="presParOf" srcId="{E889D8AB-DF47-414B-B5F0-4DEC1AAC239E}" destId="{BE4BD909-210E-4B70-86D3-14A17B9B9865}" srcOrd="1" destOrd="0" presId="urn:microsoft.com/office/officeart/2018/2/layout/IconVerticalSolidList"/>
    <dgm:cxn modelId="{338F7DF2-1D1A-4B6B-B9D4-799E00BE5A33}" type="presParOf" srcId="{E889D8AB-DF47-414B-B5F0-4DEC1AAC239E}" destId="{3AE2F8D5-5190-4142-A0A7-AE9C1BDB95D9}" srcOrd="2" destOrd="0" presId="urn:microsoft.com/office/officeart/2018/2/layout/IconVerticalSolidList"/>
    <dgm:cxn modelId="{752912B5-A829-4A3D-8206-769844E938A9}" type="presParOf" srcId="{E889D8AB-DF47-414B-B5F0-4DEC1AAC239E}" destId="{2F72668E-1A2D-4E10-8036-B512861769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78969C-9B4A-49A3-BE6F-6CA30758568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0507C58-F3FD-48FB-9BB2-788DE01A8BC5}">
      <dgm:prSet/>
      <dgm:spPr/>
      <dgm:t>
        <a:bodyPr/>
        <a:lstStyle/>
        <a:p>
          <a:pPr>
            <a:defRPr b="1"/>
          </a:pPr>
          <a:r>
            <a:rPr lang="en-US" i="0"/>
            <a:t>Insights: REST</a:t>
          </a:r>
          <a:endParaRPr lang="en-US"/>
        </a:p>
      </dgm:t>
    </dgm:pt>
    <dgm:pt modelId="{0E789885-7785-4EB3-8189-19978ADA6170}" type="parTrans" cxnId="{08CFA306-D00D-4F5F-AA90-93FD586CAB24}">
      <dgm:prSet/>
      <dgm:spPr/>
      <dgm:t>
        <a:bodyPr/>
        <a:lstStyle/>
        <a:p>
          <a:endParaRPr lang="en-US"/>
        </a:p>
      </dgm:t>
    </dgm:pt>
    <dgm:pt modelId="{AC315BD2-C9EC-48C0-A291-A51E86B85C13}" type="sibTrans" cxnId="{08CFA306-D00D-4F5F-AA90-93FD586CAB24}">
      <dgm:prSet/>
      <dgm:spPr/>
      <dgm:t>
        <a:bodyPr/>
        <a:lstStyle/>
        <a:p>
          <a:endParaRPr lang="en-US"/>
        </a:p>
      </dgm:t>
    </dgm:pt>
    <dgm:pt modelId="{4EFC5CFB-55A4-48E3-9AEB-41E2316424B6}">
      <dgm:prSet/>
      <dgm:spPr/>
      <dgm:t>
        <a:bodyPr/>
        <a:lstStyle/>
        <a:p>
          <a:r>
            <a:rPr lang="en-US" b="1" i="0"/>
            <a:t>GET getAllTutorials</a:t>
          </a:r>
          <a:r>
            <a:rPr lang="en-US" b="0" i="0"/>
            <a:t> shows all requests having a response time of 0 ms, indicating a possible issue or misconfiguration. Needs Changes in code to handle load.</a:t>
          </a:r>
          <a:endParaRPr lang="en-US"/>
        </a:p>
      </dgm:t>
    </dgm:pt>
    <dgm:pt modelId="{D3C60466-1459-4716-A092-3D0BE508ED26}" type="parTrans" cxnId="{98FB0348-C4F3-4B31-8350-DC389B416738}">
      <dgm:prSet/>
      <dgm:spPr/>
      <dgm:t>
        <a:bodyPr/>
        <a:lstStyle/>
        <a:p>
          <a:endParaRPr lang="en-US"/>
        </a:p>
      </dgm:t>
    </dgm:pt>
    <dgm:pt modelId="{3558A2D2-F9DE-49EC-A1C1-4BAD4C006AC5}" type="sibTrans" cxnId="{98FB0348-C4F3-4B31-8350-DC389B416738}">
      <dgm:prSet/>
      <dgm:spPr/>
      <dgm:t>
        <a:bodyPr/>
        <a:lstStyle/>
        <a:p>
          <a:endParaRPr lang="en-US"/>
        </a:p>
      </dgm:t>
    </dgm:pt>
    <dgm:pt modelId="{B4767628-7345-4BC0-B1E7-E4FC51FE0CFA}">
      <dgm:prSet/>
      <dgm:spPr/>
      <dgm:t>
        <a:bodyPr/>
        <a:lstStyle/>
        <a:p>
          <a:r>
            <a:rPr lang="en-US" b="1" i="0"/>
            <a:t>POST add</a:t>
          </a:r>
          <a:r>
            <a:rPr lang="en-US" b="0" i="0"/>
            <a:t> has the highest maximum response time among the requests, reaching 682 ms.</a:t>
          </a:r>
          <a:endParaRPr lang="en-US"/>
        </a:p>
      </dgm:t>
    </dgm:pt>
    <dgm:pt modelId="{81320B5B-7C09-4195-A316-22FFDABB1BED}" type="parTrans" cxnId="{E7E57DF0-DCA2-4CBB-B51F-35EAE0A2C3FA}">
      <dgm:prSet/>
      <dgm:spPr/>
      <dgm:t>
        <a:bodyPr/>
        <a:lstStyle/>
        <a:p>
          <a:endParaRPr lang="en-US"/>
        </a:p>
      </dgm:t>
    </dgm:pt>
    <dgm:pt modelId="{580F0179-D620-4CBC-94D0-8E7BF6C795E8}" type="sibTrans" cxnId="{E7E57DF0-DCA2-4CBB-B51F-35EAE0A2C3FA}">
      <dgm:prSet/>
      <dgm:spPr/>
      <dgm:t>
        <a:bodyPr/>
        <a:lstStyle/>
        <a:p>
          <a:endParaRPr lang="en-US"/>
        </a:p>
      </dgm:t>
    </dgm:pt>
    <dgm:pt modelId="{F28FAFF2-654A-4039-9556-D2C1043A36BD}">
      <dgm:prSet/>
      <dgm:spPr/>
      <dgm:t>
        <a:bodyPr/>
        <a:lstStyle/>
        <a:p>
          <a:r>
            <a:rPr lang="en-US" b="1" i="0"/>
            <a:t>PUT update</a:t>
          </a:r>
          <a:r>
            <a:rPr lang="en-US" b="0" i="0"/>
            <a:t> also exhibits a high maximum response time of 346 </a:t>
          </a:r>
          <a:r>
            <a:rPr lang="en-US" i="0"/>
            <a:t>ms.</a:t>
          </a:r>
          <a:endParaRPr lang="en-US"/>
        </a:p>
      </dgm:t>
    </dgm:pt>
    <dgm:pt modelId="{EBBD5249-B5B3-4056-A0DF-310620DE36A3}" type="parTrans" cxnId="{CAB4AB88-6088-4017-8FE6-CF30FD537446}">
      <dgm:prSet/>
      <dgm:spPr/>
      <dgm:t>
        <a:bodyPr/>
        <a:lstStyle/>
        <a:p>
          <a:endParaRPr lang="en-US"/>
        </a:p>
      </dgm:t>
    </dgm:pt>
    <dgm:pt modelId="{FC86688C-1D35-457E-9451-39EFAC3A09B9}" type="sibTrans" cxnId="{CAB4AB88-6088-4017-8FE6-CF30FD537446}">
      <dgm:prSet/>
      <dgm:spPr/>
      <dgm:t>
        <a:bodyPr/>
        <a:lstStyle/>
        <a:p>
          <a:endParaRPr lang="en-US"/>
        </a:p>
      </dgm:t>
    </dgm:pt>
    <dgm:pt modelId="{5718D75C-4275-4C8D-A05B-6845E200B82E}">
      <dgm:prSet/>
      <dgm:spPr/>
      <dgm:t>
        <a:bodyPr/>
        <a:lstStyle/>
        <a:p>
          <a:pPr>
            <a:defRPr b="1"/>
          </a:pPr>
          <a:r>
            <a:rPr lang="en-US" i="0"/>
            <a:t>Insights: GraphQL</a:t>
          </a:r>
          <a:endParaRPr lang="en-US"/>
        </a:p>
      </dgm:t>
    </dgm:pt>
    <dgm:pt modelId="{E66C0AAC-A13C-4760-BA7F-CB9354069D7B}" type="parTrans" cxnId="{CFF75116-1E92-4BB5-B9E1-5EF45EF467FF}">
      <dgm:prSet/>
      <dgm:spPr/>
      <dgm:t>
        <a:bodyPr/>
        <a:lstStyle/>
        <a:p>
          <a:endParaRPr lang="en-US"/>
        </a:p>
      </dgm:t>
    </dgm:pt>
    <dgm:pt modelId="{FAF95635-8BEA-4595-AC07-20964F70C68A}" type="sibTrans" cxnId="{CFF75116-1E92-4BB5-B9E1-5EF45EF467FF}">
      <dgm:prSet/>
      <dgm:spPr/>
      <dgm:t>
        <a:bodyPr/>
        <a:lstStyle/>
        <a:p>
          <a:endParaRPr lang="en-US"/>
        </a:p>
      </dgm:t>
    </dgm:pt>
    <dgm:pt modelId="{826F8C3C-3351-4734-83ED-1F565ADDA5A9}">
      <dgm:prSet/>
      <dgm:spPr/>
      <dgm:t>
        <a:bodyPr/>
        <a:lstStyle/>
        <a:p>
          <a:r>
            <a:rPr lang="en-US" b="1" i="0"/>
            <a:t>POST get all</a:t>
          </a:r>
          <a:r>
            <a:rPr lang="en-US" b="0" i="0"/>
            <a:t> has the highest maximum response time among the requests, reaching 7,380 ms, indicating potential performance issues.</a:t>
          </a:r>
          <a:endParaRPr lang="en-US"/>
        </a:p>
      </dgm:t>
    </dgm:pt>
    <dgm:pt modelId="{9B6AC05F-B46C-45BA-81C5-41671C19C870}" type="parTrans" cxnId="{99DDDADE-CCC8-4329-A9B6-D7F587072318}">
      <dgm:prSet/>
      <dgm:spPr/>
      <dgm:t>
        <a:bodyPr/>
        <a:lstStyle/>
        <a:p>
          <a:endParaRPr lang="en-US"/>
        </a:p>
      </dgm:t>
    </dgm:pt>
    <dgm:pt modelId="{D72EAFB0-F59A-435C-8A3E-690522C60669}" type="sibTrans" cxnId="{99DDDADE-CCC8-4329-A9B6-D7F587072318}">
      <dgm:prSet/>
      <dgm:spPr/>
      <dgm:t>
        <a:bodyPr/>
        <a:lstStyle/>
        <a:p>
          <a:endParaRPr lang="en-US"/>
        </a:p>
      </dgm:t>
    </dgm:pt>
    <dgm:pt modelId="{9BD528A0-0002-47F5-9A99-14348F152350}">
      <dgm:prSet/>
      <dgm:spPr/>
      <dgm:t>
        <a:bodyPr/>
        <a:lstStyle/>
        <a:p>
          <a:r>
            <a:rPr lang="en-US" b="1" i="0"/>
            <a:t>POST add</a:t>
          </a:r>
          <a:r>
            <a:rPr lang="en-US" b="0" i="0"/>
            <a:t> and </a:t>
          </a:r>
          <a:r>
            <a:rPr lang="en-US" b="1" i="0"/>
            <a:t>POST update</a:t>
          </a:r>
          <a:r>
            <a:rPr lang="en-US" b="0" i="0"/>
            <a:t> have similar maximum response times, but </a:t>
          </a:r>
          <a:r>
            <a:rPr lang="en-US" b="1" i="0"/>
            <a:t>POST add</a:t>
          </a:r>
          <a:r>
            <a:rPr lang="en-US" b="0" i="0"/>
            <a:t> has a slightly higher 90th percentile response time.</a:t>
          </a:r>
          <a:endParaRPr lang="en-US"/>
        </a:p>
      </dgm:t>
    </dgm:pt>
    <dgm:pt modelId="{A33DF637-489E-4791-982C-70BA81195840}" type="parTrans" cxnId="{B778D688-EA4A-4237-A83B-25DA20E9698F}">
      <dgm:prSet/>
      <dgm:spPr/>
      <dgm:t>
        <a:bodyPr/>
        <a:lstStyle/>
        <a:p>
          <a:endParaRPr lang="en-US"/>
        </a:p>
      </dgm:t>
    </dgm:pt>
    <dgm:pt modelId="{23CCEE5C-ED6A-46CF-B661-E9E4180EAA80}" type="sibTrans" cxnId="{B778D688-EA4A-4237-A83B-25DA20E9698F}">
      <dgm:prSet/>
      <dgm:spPr/>
      <dgm:t>
        <a:bodyPr/>
        <a:lstStyle/>
        <a:p>
          <a:endParaRPr lang="en-US"/>
        </a:p>
      </dgm:t>
    </dgm:pt>
    <dgm:pt modelId="{A8621AB3-14AC-4966-80BA-8DB5783C4B65}">
      <dgm:prSet/>
      <dgm:spPr/>
      <dgm:t>
        <a:bodyPr/>
        <a:lstStyle/>
        <a:p>
          <a:r>
            <a:rPr lang="en-US" b="1" i="0"/>
            <a:t>POST update</a:t>
          </a:r>
          <a:r>
            <a:rPr lang="en-US" b="0" i="0"/>
            <a:t> has the highest error rate among the requests, indicating potential issues with this endpoint.</a:t>
          </a:r>
          <a:endParaRPr lang="en-US"/>
        </a:p>
      </dgm:t>
    </dgm:pt>
    <dgm:pt modelId="{27C6AB91-5AE8-4D9E-B166-D62E1AC8B196}" type="parTrans" cxnId="{D72D1CF1-B493-411C-BBAD-F12B5E3AD211}">
      <dgm:prSet/>
      <dgm:spPr/>
      <dgm:t>
        <a:bodyPr/>
        <a:lstStyle/>
        <a:p>
          <a:endParaRPr lang="en-US"/>
        </a:p>
      </dgm:t>
    </dgm:pt>
    <dgm:pt modelId="{18B081DE-4D93-4D31-9809-1F53525FF030}" type="sibTrans" cxnId="{D72D1CF1-B493-411C-BBAD-F12B5E3AD211}">
      <dgm:prSet/>
      <dgm:spPr/>
      <dgm:t>
        <a:bodyPr/>
        <a:lstStyle/>
        <a:p>
          <a:endParaRPr lang="en-US"/>
        </a:p>
      </dgm:t>
    </dgm:pt>
    <dgm:pt modelId="{0E2E35B4-50E4-4E77-9990-2045D7DAD075}" type="pres">
      <dgm:prSet presAssocID="{1978969C-9B4A-49A3-BE6F-6CA30758568E}" presName="root" presStyleCnt="0">
        <dgm:presLayoutVars>
          <dgm:dir/>
          <dgm:resizeHandles val="exact"/>
        </dgm:presLayoutVars>
      </dgm:prSet>
      <dgm:spPr/>
    </dgm:pt>
    <dgm:pt modelId="{F1F0377B-D67B-4926-9667-C529BBA87519}" type="pres">
      <dgm:prSet presAssocID="{B0507C58-F3FD-48FB-9BB2-788DE01A8BC5}" presName="compNode" presStyleCnt="0"/>
      <dgm:spPr/>
    </dgm:pt>
    <dgm:pt modelId="{D475BD57-50FF-4C26-86A7-1A94ACF1149A}" type="pres">
      <dgm:prSet presAssocID="{B0507C58-F3FD-48FB-9BB2-788DE01A8B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数据库"/>
        </a:ext>
      </dgm:extLst>
    </dgm:pt>
    <dgm:pt modelId="{56117DD8-74E5-4C94-AAA8-1B9A4BF44B29}" type="pres">
      <dgm:prSet presAssocID="{B0507C58-F3FD-48FB-9BB2-788DE01A8BC5}" presName="iconSpace" presStyleCnt="0"/>
      <dgm:spPr/>
    </dgm:pt>
    <dgm:pt modelId="{7D5CE995-4694-41C1-B3C0-1D0571BEB3EA}" type="pres">
      <dgm:prSet presAssocID="{B0507C58-F3FD-48FB-9BB2-788DE01A8BC5}" presName="parTx" presStyleLbl="revTx" presStyleIdx="0" presStyleCnt="4">
        <dgm:presLayoutVars>
          <dgm:chMax val="0"/>
          <dgm:chPref val="0"/>
        </dgm:presLayoutVars>
      </dgm:prSet>
      <dgm:spPr/>
    </dgm:pt>
    <dgm:pt modelId="{48A89046-B45D-4241-9B5E-B6A3428F0A10}" type="pres">
      <dgm:prSet presAssocID="{B0507C58-F3FD-48FB-9BB2-788DE01A8BC5}" presName="txSpace" presStyleCnt="0"/>
      <dgm:spPr/>
    </dgm:pt>
    <dgm:pt modelId="{531B11CA-34DF-4306-B7B0-8DDFFC70E2CC}" type="pres">
      <dgm:prSet presAssocID="{B0507C58-F3FD-48FB-9BB2-788DE01A8BC5}" presName="desTx" presStyleLbl="revTx" presStyleIdx="1" presStyleCnt="4">
        <dgm:presLayoutVars/>
      </dgm:prSet>
      <dgm:spPr/>
    </dgm:pt>
    <dgm:pt modelId="{AA8BB70D-50F1-40B5-B81A-67939FD2DE9E}" type="pres">
      <dgm:prSet presAssocID="{AC315BD2-C9EC-48C0-A291-A51E86B85C13}" presName="sibTrans" presStyleCnt="0"/>
      <dgm:spPr/>
    </dgm:pt>
    <dgm:pt modelId="{1C731BA5-6C7F-4721-A2B5-9677A6B7B3A9}" type="pres">
      <dgm:prSet presAssocID="{5718D75C-4275-4C8D-A05B-6845E200B82E}" presName="compNode" presStyleCnt="0"/>
      <dgm:spPr/>
    </dgm:pt>
    <dgm:pt modelId="{8AF19F17-E672-420F-BC7A-60098868EBE9}" type="pres">
      <dgm:prSet presAssocID="{5718D75C-4275-4C8D-A05B-6845E200B8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D5193244-ECCF-43E7-B33A-BBFEF1BC4801}" type="pres">
      <dgm:prSet presAssocID="{5718D75C-4275-4C8D-A05B-6845E200B82E}" presName="iconSpace" presStyleCnt="0"/>
      <dgm:spPr/>
    </dgm:pt>
    <dgm:pt modelId="{67DDB4BD-6E09-464C-9EF1-BC64C1ED65B6}" type="pres">
      <dgm:prSet presAssocID="{5718D75C-4275-4C8D-A05B-6845E200B82E}" presName="parTx" presStyleLbl="revTx" presStyleIdx="2" presStyleCnt="4">
        <dgm:presLayoutVars>
          <dgm:chMax val="0"/>
          <dgm:chPref val="0"/>
        </dgm:presLayoutVars>
      </dgm:prSet>
      <dgm:spPr/>
    </dgm:pt>
    <dgm:pt modelId="{30AC782B-DA2F-4398-842E-D5520750293D}" type="pres">
      <dgm:prSet presAssocID="{5718D75C-4275-4C8D-A05B-6845E200B82E}" presName="txSpace" presStyleCnt="0"/>
      <dgm:spPr/>
    </dgm:pt>
    <dgm:pt modelId="{3DA33C3C-F013-4C17-8422-CF7107C5F8F9}" type="pres">
      <dgm:prSet presAssocID="{5718D75C-4275-4C8D-A05B-6845E200B82E}" presName="desTx" presStyleLbl="revTx" presStyleIdx="3" presStyleCnt="4">
        <dgm:presLayoutVars/>
      </dgm:prSet>
      <dgm:spPr/>
    </dgm:pt>
  </dgm:ptLst>
  <dgm:cxnLst>
    <dgm:cxn modelId="{EE5CCA00-2D19-4D59-A9AC-24452E9274EF}" type="presOf" srcId="{1978969C-9B4A-49A3-BE6F-6CA30758568E}" destId="{0E2E35B4-50E4-4E77-9990-2045D7DAD075}" srcOrd="0" destOrd="0" presId="urn:microsoft.com/office/officeart/2018/5/layout/CenteredIconLabelDescriptionList"/>
    <dgm:cxn modelId="{08CFA306-D00D-4F5F-AA90-93FD586CAB24}" srcId="{1978969C-9B4A-49A3-BE6F-6CA30758568E}" destId="{B0507C58-F3FD-48FB-9BB2-788DE01A8BC5}" srcOrd="0" destOrd="0" parTransId="{0E789885-7785-4EB3-8189-19978ADA6170}" sibTransId="{AC315BD2-C9EC-48C0-A291-A51E86B85C13}"/>
    <dgm:cxn modelId="{421FE411-0B2F-43C4-8DD1-C0A7BF640AFB}" type="presOf" srcId="{F28FAFF2-654A-4039-9556-D2C1043A36BD}" destId="{531B11CA-34DF-4306-B7B0-8DDFFC70E2CC}" srcOrd="0" destOrd="2" presId="urn:microsoft.com/office/officeart/2018/5/layout/CenteredIconLabelDescriptionList"/>
    <dgm:cxn modelId="{CFF75116-1E92-4BB5-B9E1-5EF45EF467FF}" srcId="{1978969C-9B4A-49A3-BE6F-6CA30758568E}" destId="{5718D75C-4275-4C8D-A05B-6845E200B82E}" srcOrd="1" destOrd="0" parTransId="{E66C0AAC-A13C-4760-BA7F-CB9354069D7B}" sibTransId="{FAF95635-8BEA-4595-AC07-20964F70C68A}"/>
    <dgm:cxn modelId="{E6ED9724-BBCB-4B9C-8DCB-75FD7A2DDD70}" type="presOf" srcId="{5718D75C-4275-4C8D-A05B-6845E200B82E}" destId="{67DDB4BD-6E09-464C-9EF1-BC64C1ED65B6}" srcOrd="0" destOrd="0" presId="urn:microsoft.com/office/officeart/2018/5/layout/CenteredIconLabelDescriptionList"/>
    <dgm:cxn modelId="{88D38B27-A6AE-4A89-8B42-A63C090BD7A6}" type="presOf" srcId="{A8621AB3-14AC-4966-80BA-8DB5783C4B65}" destId="{3DA33C3C-F013-4C17-8422-CF7107C5F8F9}" srcOrd="0" destOrd="2" presId="urn:microsoft.com/office/officeart/2018/5/layout/CenteredIconLabelDescriptionList"/>
    <dgm:cxn modelId="{254E4030-0624-49CA-9908-DE61E2C9F928}" type="presOf" srcId="{B4767628-7345-4BC0-B1E7-E4FC51FE0CFA}" destId="{531B11CA-34DF-4306-B7B0-8DDFFC70E2CC}" srcOrd="0" destOrd="1" presId="urn:microsoft.com/office/officeart/2018/5/layout/CenteredIconLabelDescriptionList"/>
    <dgm:cxn modelId="{98FB0348-C4F3-4B31-8350-DC389B416738}" srcId="{B0507C58-F3FD-48FB-9BB2-788DE01A8BC5}" destId="{4EFC5CFB-55A4-48E3-9AEB-41E2316424B6}" srcOrd="0" destOrd="0" parTransId="{D3C60466-1459-4716-A092-3D0BE508ED26}" sibTransId="{3558A2D2-F9DE-49EC-A1C1-4BAD4C006AC5}"/>
    <dgm:cxn modelId="{AB4F2E4C-46B5-4C03-A854-1542AC0C40BF}" type="presOf" srcId="{9BD528A0-0002-47F5-9A99-14348F152350}" destId="{3DA33C3C-F013-4C17-8422-CF7107C5F8F9}" srcOrd="0" destOrd="1" presId="urn:microsoft.com/office/officeart/2018/5/layout/CenteredIconLabelDescriptionList"/>
    <dgm:cxn modelId="{CAB4AB88-6088-4017-8FE6-CF30FD537446}" srcId="{B0507C58-F3FD-48FB-9BB2-788DE01A8BC5}" destId="{F28FAFF2-654A-4039-9556-D2C1043A36BD}" srcOrd="2" destOrd="0" parTransId="{EBBD5249-B5B3-4056-A0DF-310620DE36A3}" sibTransId="{FC86688C-1D35-457E-9451-39EFAC3A09B9}"/>
    <dgm:cxn modelId="{B778D688-EA4A-4237-A83B-25DA20E9698F}" srcId="{5718D75C-4275-4C8D-A05B-6845E200B82E}" destId="{9BD528A0-0002-47F5-9A99-14348F152350}" srcOrd="1" destOrd="0" parTransId="{A33DF637-489E-4791-982C-70BA81195840}" sibTransId="{23CCEE5C-ED6A-46CF-B661-E9E4180EAA80}"/>
    <dgm:cxn modelId="{6C6C84B5-8140-4E80-8D6F-5289913F21A1}" type="presOf" srcId="{826F8C3C-3351-4734-83ED-1F565ADDA5A9}" destId="{3DA33C3C-F013-4C17-8422-CF7107C5F8F9}" srcOrd="0" destOrd="0" presId="urn:microsoft.com/office/officeart/2018/5/layout/CenteredIconLabelDescriptionList"/>
    <dgm:cxn modelId="{521D0DC0-C22B-423D-8248-E504E390C412}" type="presOf" srcId="{B0507C58-F3FD-48FB-9BB2-788DE01A8BC5}" destId="{7D5CE995-4694-41C1-B3C0-1D0571BEB3EA}" srcOrd="0" destOrd="0" presId="urn:microsoft.com/office/officeart/2018/5/layout/CenteredIconLabelDescriptionList"/>
    <dgm:cxn modelId="{99DDDADE-CCC8-4329-A9B6-D7F587072318}" srcId="{5718D75C-4275-4C8D-A05B-6845E200B82E}" destId="{826F8C3C-3351-4734-83ED-1F565ADDA5A9}" srcOrd="0" destOrd="0" parTransId="{9B6AC05F-B46C-45BA-81C5-41671C19C870}" sibTransId="{D72EAFB0-F59A-435C-8A3E-690522C60669}"/>
    <dgm:cxn modelId="{E7E57DF0-DCA2-4CBB-B51F-35EAE0A2C3FA}" srcId="{B0507C58-F3FD-48FB-9BB2-788DE01A8BC5}" destId="{B4767628-7345-4BC0-B1E7-E4FC51FE0CFA}" srcOrd="1" destOrd="0" parTransId="{81320B5B-7C09-4195-A316-22FFDABB1BED}" sibTransId="{580F0179-D620-4CBC-94D0-8E7BF6C795E8}"/>
    <dgm:cxn modelId="{D72D1CF1-B493-411C-BBAD-F12B5E3AD211}" srcId="{5718D75C-4275-4C8D-A05B-6845E200B82E}" destId="{A8621AB3-14AC-4966-80BA-8DB5783C4B65}" srcOrd="2" destOrd="0" parTransId="{27C6AB91-5AE8-4D9E-B166-D62E1AC8B196}" sibTransId="{18B081DE-4D93-4D31-9809-1F53525FF030}"/>
    <dgm:cxn modelId="{75E202F2-ABEE-4808-B0AC-87AA5B61B31D}" type="presOf" srcId="{4EFC5CFB-55A4-48E3-9AEB-41E2316424B6}" destId="{531B11CA-34DF-4306-B7B0-8DDFFC70E2CC}" srcOrd="0" destOrd="0" presId="urn:microsoft.com/office/officeart/2018/5/layout/CenteredIconLabelDescriptionList"/>
    <dgm:cxn modelId="{96FB36AB-1068-4ACC-B05F-B30AD81161AE}" type="presParOf" srcId="{0E2E35B4-50E4-4E77-9990-2045D7DAD075}" destId="{F1F0377B-D67B-4926-9667-C529BBA87519}" srcOrd="0" destOrd="0" presId="urn:microsoft.com/office/officeart/2018/5/layout/CenteredIconLabelDescriptionList"/>
    <dgm:cxn modelId="{AA3E762F-4D69-4668-95AA-FC07E1D59FBA}" type="presParOf" srcId="{F1F0377B-D67B-4926-9667-C529BBA87519}" destId="{D475BD57-50FF-4C26-86A7-1A94ACF1149A}" srcOrd="0" destOrd="0" presId="urn:microsoft.com/office/officeart/2018/5/layout/CenteredIconLabelDescriptionList"/>
    <dgm:cxn modelId="{B743A5B0-8341-4E11-BBC8-2CAF8A50AAD1}" type="presParOf" srcId="{F1F0377B-D67B-4926-9667-C529BBA87519}" destId="{56117DD8-74E5-4C94-AAA8-1B9A4BF44B29}" srcOrd="1" destOrd="0" presId="urn:microsoft.com/office/officeart/2018/5/layout/CenteredIconLabelDescriptionList"/>
    <dgm:cxn modelId="{8A9F93DF-6EE2-4782-8B49-FB591608897F}" type="presParOf" srcId="{F1F0377B-D67B-4926-9667-C529BBA87519}" destId="{7D5CE995-4694-41C1-B3C0-1D0571BEB3EA}" srcOrd="2" destOrd="0" presId="urn:microsoft.com/office/officeart/2018/5/layout/CenteredIconLabelDescriptionList"/>
    <dgm:cxn modelId="{7F10B8F4-1033-4531-9F6B-FA1088132A31}" type="presParOf" srcId="{F1F0377B-D67B-4926-9667-C529BBA87519}" destId="{48A89046-B45D-4241-9B5E-B6A3428F0A10}" srcOrd="3" destOrd="0" presId="urn:microsoft.com/office/officeart/2018/5/layout/CenteredIconLabelDescriptionList"/>
    <dgm:cxn modelId="{1889AF8B-984B-4EA8-A75D-4F1CA2E9EDA3}" type="presParOf" srcId="{F1F0377B-D67B-4926-9667-C529BBA87519}" destId="{531B11CA-34DF-4306-B7B0-8DDFFC70E2CC}" srcOrd="4" destOrd="0" presId="urn:microsoft.com/office/officeart/2018/5/layout/CenteredIconLabelDescriptionList"/>
    <dgm:cxn modelId="{63DEF8F9-A68F-4451-9FAA-D26D837FA031}" type="presParOf" srcId="{0E2E35B4-50E4-4E77-9990-2045D7DAD075}" destId="{AA8BB70D-50F1-40B5-B81A-67939FD2DE9E}" srcOrd="1" destOrd="0" presId="urn:microsoft.com/office/officeart/2018/5/layout/CenteredIconLabelDescriptionList"/>
    <dgm:cxn modelId="{2E104F32-B15A-4E68-B9A0-666E5C43D3E6}" type="presParOf" srcId="{0E2E35B4-50E4-4E77-9990-2045D7DAD075}" destId="{1C731BA5-6C7F-4721-A2B5-9677A6B7B3A9}" srcOrd="2" destOrd="0" presId="urn:microsoft.com/office/officeart/2018/5/layout/CenteredIconLabelDescriptionList"/>
    <dgm:cxn modelId="{D290E07D-B5F7-41C8-B805-A76C5DEE3D30}" type="presParOf" srcId="{1C731BA5-6C7F-4721-A2B5-9677A6B7B3A9}" destId="{8AF19F17-E672-420F-BC7A-60098868EBE9}" srcOrd="0" destOrd="0" presId="urn:microsoft.com/office/officeart/2018/5/layout/CenteredIconLabelDescriptionList"/>
    <dgm:cxn modelId="{A47C1DFC-F4AB-4DA1-A7FC-7867DD4B0623}" type="presParOf" srcId="{1C731BA5-6C7F-4721-A2B5-9677A6B7B3A9}" destId="{D5193244-ECCF-43E7-B33A-BBFEF1BC4801}" srcOrd="1" destOrd="0" presId="urn:microsoft.com/office/officeart/2018/5/layout/CenteredIconLabelDescriptionList"/>
    <dgm:cxn modelId="{5C0DC38D-F58F-4830-9869-2C4CD2216728}" type="presParOf" srcId="{1C731BA5-6C7F-4721-A2B5-9677A6B7B3A9}" destId="{67DDB4BD-6E09-464C-9EF1-BC64C1ED65B6}" srcOrd="2" destOrd="0" presId="urn:microsoft.com/office/officeart/2018/5/layout/CenteredIconLabelDescriptionList"/>
    <dgm:cxn modelId="{EED56B2F-71BB-45F2-BA1C-97C8853289EB}" type="presParOf" srcId="{1C731BA5-6C7F-4721-A2B5-9677A6B7B3A9}" destId="{30AC782B-DA2F-4398-842E-D5520750293D}" srcOrd="3" destOrd="0" presId="urn:microsoft.com/office/officeart/2018/5/layout/CenteredIconLabelDescriptionList"/>
    <dgm:cxn modelId="{0FB36E36-EC99-4C27-8519-6D409084AFB0}" type="presParOf" srcId="{1C731BA5-6C7F-4721-A2B5-9677A6B7B3A9}" destId="{3DA33C3C-F013-4C17-8422-CF7107C5F8F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9F646-2C07-4A30-B38D-A5FA81AF7485}">
      <dsp:nvSpPr>
        <dsp:cNvPr id="0" name=""/>
        <dsp:cNvSpPr/>
      </dsp:nvSpPr>
      <dsp:spPr>
        <a:xfrm>
          <a:off x="3953" y="190961"/>
          <a:ext cx="2377306" cy="90446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sz="1800" b="1" kern="1200" dirty="0"/>
            <a:t>Data fetching control</a:t>
          </a:r>
          <a:endParaRPr lang="en-US" sz="1800" kern="1200" dirty="0"/>
        </a:p>
      </dsp:txBody>
      <dsp:txXfrm>
        <a:off x="3953" y="190961"/>
        <a:ext cx="2377306" cy="904460"/>
      </dsp:txXfrm>
    </dsp:sp>
    <dsp:sp modelId="{0F2BE3B9-B254-4E89-934A-EF3D78BB1830}">
      <dsp:nvSpPr>
        <dsp:cNvPr id="0" name=""/>
        <dsp:cNvSpPr/>
      </dsp:nvSpPr>
      <dsp:spPr>
        <a:xfrm>
          <a:off x="3953" y="1095421"/>
          <a:ext cx="2377306" cy="307114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GraphQL</a:t>
          </a:r>
          <a:r>
            <a:rPr lang="zh-CN" sz="1800" kern="1200" dirty="0"/>
            <a:t> </a:t>
          </a:r>
          <a:r>
            <a:rPr lang="en-US" sz="1800" kern="1200" dirty="0"/>
            <a:t>provide</a:t>
          </a:r>
          <a:r>
            <a:rPr lang="zh-CN" sz="1800" kern="1200" dirty="0"/>
            <a:t> </a:t>
          </a:r>
          <a:r>
            <a:rPr lang="en-US" sz="1800" kern="1200" dirty="0"/>
            <a:t>better</a:t>
          </a:r>
          <a:r>
            <a:rPr lang="zh-CN" sz="1800" kern="1200" dirty="0"/>
            <a:t> </a:t>
          </a:r>
          <a:r>
            <a:rPr lang="en-US" sz="1800" kern="1200" dirty="0"/>
            <a:t>performance</a:t>
          </a:r>
          <a:r>
            <a:rPr lang="zh-CN" sz="1800" kern="1200" dirty="0"/>
            <a:t> </a:t>
          </a:r>
          <a:r>
            <a:rPr lang="en-US" sz="1800" kern="1200" dirty="0"/>
            <a:t>for</a:t>
          </a:r>
          <a:r>
            <a:rPr lang="zh-CN" sz="1800" kern="1200" dirty="0"/>
            <a:t> </a:t>
          </a:r>
          <a:r>
            <a:rPr lang="en-US" sz="1800" kern="1200" dirty="0"/>
            <a:t>amount</a:t>
          </a:r>
          <a:r>
            <a:rPr lang="zh-CN" sz="1800" kern="1200" dirty="0"/>
            <a:t> </a:t>
          </a:r>
          <a:r>
            <a:rPr lang="en-US" sz="1800" kern="1200" dirty="0"/>
            <a:t>of</a:t>
          </a:r>
          <a:r>
            <a:rPr lang="zh-CN" sz="1800" kern="1200" dirty="0"/>
            <a:t> </a:t>
          </a:r>
          <a:r>
            <a:rPr lang="en-US" sz="1800" kern="1200" dirty="0"/>
            <a:t>needed</a:t>
          </a:r>
          <a:r>
            <a:rPr lang="zh-CN" sz="1800" kern="1200" dirty="0"/>
            <a:t> </a:t>
          </a:r>
          <a:r>
            <a:rPr lang="en-US" sz="1800" kern="1200" dirty="0"/>
            <a:t>data, because</a:t>
          </a:r>
          <a:r>
            <a:rPr lang="zh-CN" sz="1800" kern="1200" dirty="0"/>
            <a:t> </a:t>
          </a:r>
          <a:r>
            <a:rPr lang="en-US" sz="1800" kern="1200" dirty="0"/>
            <a:t>it was</a:t>
          </a:r>
          <a:r>
            <a:rPr lang="zh-CN" sz="1800" kern="1200" dirty="0"/>
            <a:t> </a:t>
          </a:r>
          <a:r>
            <a:rPr lang="en-US" sz="1800" kern="1200" dirty="0"/>
            <a:t>designed</a:t>
          </a:r>
          <a:r>
            <a:rPr lang="zh-CN" sz="1800" kern="1200" dirty="0"/>
            <a:t> </a:t>
          </a:r>
          <a:r>
            <a:rPr lang="en-US" sz="1800" kern="1200" dirty="0"/>
            <a:t>to</a:t>
          </a:r>
          <a:r>
            <a:rPr lang="zh-CN" sz="1800" kern="1200" dirty="0"/>
            <a:t> </a:t>
          </a:r>
          <a:r>
            <a:rPr lang="en-US" sz="1800" kern="1200" dirty="0"/>
            <a:t>allow</a:t>
          </a:r>
          <a:r>
            <a:rPr lang="zh-CN" sz="1800" kern="1200" dirty="0"/>
            <a:t> </a:t>
          </a:r>
          <a:r>
            <a:rPr lang="en-US" sz="1800" kern="1200" dirty="0"/>
            <a:t>the</a:t>
          </a:r>
          <a:r>
            <a:rPr lang="zh-CN" sz="1800" kern="1200" dirty="0"/>
            <a:t> </a:t>
          </a:r>
          <a:r>
            <a:rPr lang="en-US" sz="1800" kern="1200" dirty="0"/>
            <a:t>client</a:t>
          </a:r>
          <a:r>
            <a:rPr lang="zh-CN" sz="1800" kern="1200" dirty="0"/>
            <a:t> </a:t>
          </a:r>
          <a:r>
            <a:rPr lang="en-US" sz="1800" kern="1200" dirty="0"/>
            <a:t>to</a:t>
          </a:r>
          <a:r>
            <a:rPr lang="zh-CN" sz="1800" kern="1200" dirty="0"/>
            <a:t> </a:t>
          </a:r>
          <a:r>
            <a:rPr lang="en-US" sz="1800" kern="1200" dirty="0"/>
            <a:t>ask</a:t>
          </a:r>
          <a:r>
            <a:rPr lang="zh-CN" sz="1800" kern="1200" dirty="0"/>
            <a:t> </a:t>
          </a:r>
          <a:r>
            <a:rPr lang="en-US" sz="1800" kern="1200" dirty="0"/>
            <a:t>for</a:t>
          </a:r>
          <a:r>
            <a:rPr lang="zh-CN" sz="1800" kern="1200" dirty="0"/>
            <a:t> </a:t>
          </a:r>
          <a:r>
            <a:rPr lang="en-US" sz="1800" kern="1200" dirty="0"/>
            <a:t>only</a:t>
          </a:r>
          <a:r>
            <a:rPr lang="zh-CN" sz="1800" kern="1200" dirty="0"/>
            <a:t> </a:t>
          </a:r>
          <a:r>
            <a:rPr lang="en-US" sz="1800" kern="1200" dirty="0"/>
            <a:t>the</a:t>
          </a:r>
          <a:r>
            <a:rPr lang="zh-CN" sz="1800" kern="1200" dirty="0"/>
            <a:t> </a:t>
          </a:r>
          <a:r>
            <a:rPr lang="en-US" sz="1800" kern="1200" dirty="0"/>
            <a:t>data</a:t>
          </a:r>
          <a:r>
            <a:rPr lang="zh-CN" sz="1800" kern="1200" dirty="0"/>
            <a:t> </a:t>
          </a:r>
          <a:r>
            <a:rPr lang="en-US" sz="1800" kern="1200" dirty="0"/>
            <a:t>it</a:t>
          </a:r>
          <a:r>
            <a:rPr lang="zh-CN" sz="1800" kern="1200" dirty="0"/>
            <a:t> </a:t>
          </a:r>
          <a:r>
            <a:rPr lang="en-US" sz="1800" kern="1200" dirty="0"/>
            <a:t>needs.</a:t>
          </a:r>
        </a:p>
      </dsp:txBody>
      <dsp:txXfrm>
        <a:off x="3953" y="1095421"/>
        <a:ext cx="2377306" cy="3071140"/>
      </dsp:txXfrm>
    </dsp:sp>
    <dsp:sp modelId="{AB960D8D-CF3C-40EF-8E4B-4383F9C271C1}">
      <dsp:nvSpPr>
        <dsp:cNvPr id="0" name=""/>
        <dsp:cNvSpPr/>
      </dsp:nvSpPr>
      <dsp:spPr>
        <a:xfrm>
          <a:off x="2714082" y="190961"/>
          <a:ext cx="2377306" cy="904460"/>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Using</a:t>
          </a:r>
          <a:r>
            <a:rPr lang="zh-CN" sz="1800" b="1" kern="1200" dirty="0"/>
            <a:t> </a:t>
          </a:r>
          <a:r>
            <a:rPr lang="en-US" sz="1800" b="1" kern="1200" dirty="0"/>
            <a:t>multiple</a:t>
          </a:r>
          <a:r>
            <a:rPr lang="zh-CN" sz="1800" b="1" kern="1200" dirty="0"/>
            <a:t> </a:t>
          </a:r>
          <a:r>
            <a:rPr lang="en-US" sz="1800" b="1" kern="1200" dirty="0"/>
            <a:t>data</a:t>
          </a:r>
          <a:r>
            <a:rPr lang="zh-CN" sz="1800" b="1" kern="1200" dirty="0"/>
            <a:t> </a:t>
          </a:r>
          <a:r>
            <a:rPr lang="en-US" sz="1800" b="1" kern="1200" dirty="0"/>
            <a:t>sources</a:t>
          </a:r>
          <a:endParaRPr lang="en-US" sz="1800" kern="1200" dirty="0"/>
        </a:p>
      </dsp:txBody>
      <dsp:txXfrm>
        <a:off x="2714082" y="190961"/>
        <a:ext cx="2377306" cy="904460"/>
      </dsp:txXfrm>
    </dsp:sp>
    <dsp:sp modelId="{2A8A9F7F-4218-4D99-8357-B4CDAA1C6913}">
      <dsp:nvSpPr>
        <dsp:cNvPr id="0" name=""/>
        <dsp:cNvSpPr/>
      </dsp:nvSpPr>
      <dsp:spPr>
        <a:xfrm>
          <a:off x="2714082" y="1095421"/>
          <a:ext cx="2377306" cy="3071140"/>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Less</a:t>
          </a:r>
          <a:r>
            <a:rPr lang="zh-CN" sz="1800" kern="1200" dirty="0"/>
            <a:t> </a:t>
          </a:r>
          <a:r>
            <a:rPr lang="en-US" sz="1800" kern="1200" dirty="0"/>
            <a:t>http</a:t>
          </a:r>
          <a:r>
            <a:rPr lang="zh-CN" sz="1800" kern="1200" dirty="0"/>
            <a:t> </a:t>
          </a:r>
          <a:r>
            <a:rPr lang="en-US" sz="1800" kern="1200" dirty="0"/>
            <a:t>calls</a:t>
          </a:r>
          <a:r>
            <a:rPr lang="zh-CN" sz="1800" kern="1200" dirty="0"/>
            <a:t> </a:t>
          </a:r>
          <a:r>
            <a:rPr lang="en-US" sz="1800" kern="1200" dirty="0"/>
            <a:t>compared</a:t>
          </a:r>
          <a:r>
            <a:rPr lang="zh-CN" sz="1800" kern="1200" dirty="0"/>
            <a:t> </a:t>
          </a:r>
          <a:r>
            <a:rPr lang="en-US" sz="1800" kern="1200" dirty="0"/>
            <a:t>to</a:t>
          </a:r>
          <a:r>
            <a:rPr lang="zh-CN" sz="1800" kern="1200" dirty="0"/>
            <a:t> </a:t>
          </a:r>
          <a:r>
            <a:rPr lang="en-US" sz="1800" kern="1200" dirty="0"/>
            <a:t>rest</a:t>
          </a:r>
          <a:r>
            <a:rPr lang="zh-CN" sz="1800" kern="1200" dirty="0"/>
            <a:t> </a:t>
          </a:r>
          <a:r>
            <a:rPr lang="en-US" sz="1800" kern="1200" dirty="0"/>
            <a:t>which</a:t>
          </a:r>
          <a:r>
            <a:rPr lang="zh-CN" sz="1800" kern="1200" dirty="0"/>
            <a:t> </a:t>
          </a:r>
          <a:r>
            <a:rPr lang="en-US" sz="1800" kern="1200" dirty="0"/>
            <a:t>need</a:t>
          </a:r>
          <a:r>
            <a:rPr lang="zh-CN" sz="1800" kern="1200" dirty="0"/>
            <a:t> </a:t>
          </a:r>
          <a:r>
            <a:rPr lang="en-US" sz="1800" kern="1200" dirty="0"/>
            <a:t>more</a:t>
          </a:r>
          <a:r>
            <a:rPr lang="zh-CN" sz="1800" kern="1200" dirty="0"/>
            <a:t> </a:t>
          </a:r>
          <a:r>
            <a:rPr lang="en-US" sz="1800" kern="1200" dirty="0"/>
            <a:t>calls</a:t>
          </a:r>
          <a:r>
            <a:rPr lang="zh-CN" sz="1800" kern="1200" dirty="0"/>
            <a:t> </a:t>
          </a:r>
          <a:r>
            <a:rPr lang="en-US" sz="1800" kern="1200" dirty="0"/>
            <a:t>to</a:t>
          </a:r>
          <a:r>
            <a:rPr lang="zh-CN" sz="1800" kern="1200" dirty="0"/>
            <a:t> </a:t>
          </a:r>
          <a:r>
            <a:rPr lang="en-US" sz="1800" kern="1200" dirty="0"/>
            <a:t>access</a:t>
          </a:r>
          <a:r>
            <a:rPr lang="zh-CN" sz="1800" kern="1200" dirty="0"/>
            <a:t> </a:t>
          </a:r>
          <a:r>
            <a:rPr lang="en-US" sz="1800" kern="1200" dirty="0"/>
            <a:t>different</a:t>
          </a:r>
          <a:r>
            <a:rPr lang="zh-CN" sz="1800" kern="1200" dirty="0"/>
            <a:t> </a:t>
          </a:r>
          <a:r>
            <a:rPr lang="en-US" sz="1800" kern="1200" dirty="0"/>
            <a:t>entities.</a:t>
          </a:r>
          <a:r>
            <a:rPr lang="zh-CN" sz="1800" kern="1200" dirty="0"/>
            <a:t> </a:t>
          </a:r>
          <a:r>
            <a:rPr lang="en-US" sz="1800" kern="1200" dirty="0"/>
            <a:t>Graph</a:t>
          </a:r>
          <a:r>
            <a:rPr lang="zh-CN" sz="1800" kern="1200" dirty="0"/>
            <a:t> </a:t>
          </a:r>
          <a:r>
            <a:rPr lang="en-US" sz="1800" kern="1200" dirty="0"/>
            <a:t>can</a:t>
          </a:r>
          <a:r>
            <a:rPr lang="zh-CN" sz="1800" kern="1200" dirty="0"/>
            <a:t> </a:t>
          </a:r>
          <a:r>
            <a:rPr lang="en-US" sz="1800" kern="1200" dirty="0"/>
            <a:t>ask</a:t>
          </a:r>
          <a:r>
            <a:rPr lang="zh-CN" sz="1800" kern="1200" dirty="0"/>
            <a:t> </a:t>
          </a:r>
          <a:r>
            <a:rPr lang="en-US" sz="1800" kern="1200" dirty="0"/>
            <a:t>for</a:t>
          </a:r>
          <a:r>
            <a:rPr lang="zh-CN" sz="1800" kern="1200" dirty="0"/>
            <a:t> </a:t>
          </a:r>
          <a:r>
            <a:rPr lang="en-US" sz="1800" kern="1200" dirty="0"/>
            <a:t>data</a:t>
          </a:r>
          <a:r>
            <a:rPr lang="zh-CN" sz="1800" kern="1200" dirty="0"/>
            <a:t> </a:t>
          </a:r>
          <a:r>
            <a:rPr lang="en-US" sz="1800" kern="1200" dirty="0"/>
            <a:t>from</a:t>
          </a:r>
          <a:r>
            <a:rPr lang="zh-CN" sz="1800" kern="1200" dirty="0"/>
            <a:t> </a:t>
          </a:r>
          <a:r>
            <a:rPr lang="en-US" sz="1800" kern="1200" dirty="0"/>
            <a:t>multiple</a:t>
          </a:r>
          <a:r>
            <a:rPr lang="zh-CN" sz="1800" kern="1200" dirty="0"/>
            <a:t> </a:t>
          </a:r>
          <a:r>
            <a:rPr lang="en-US" sz="1800" kern="1200" dirty="0"/>
            <a:t>entities</a:t>
          </a:r>
          <a:r>
            <a:rPr lang="zh-CN" sz="1800" kern="1200" dirty="0"/>
            <a:t> </a:t>
          </a:r>
          <a:r>
            <a:rPr lang="en-US" sz="1800" kern="1200" dirty="0"/>
            <a:t>in</a:t>
          </a:r>
          <a:r>
            <a:rPr lang="zh-CN" sz="1800" kern="1200" dirty="0"/>
            <a:t> </a:t>
          </a:r>
          <a:r>
            <a:rPr lang="en-US" sz="1800" kern="1200" dirty="0"/>
            <a:t>one</a:t>
          </a:r>
          <a:r>
            <a:rPr lang="zh-CN" sz="1800" kern="1200" dirty="0"/>
            <a:t> </a:t>
          </a:r>
          <a:r>
            <a:rPr lang="en-US" sz="1800" kern="1200" dirty="0"/>
            <a:t>call</a:t>
          </a:r>
        </a:p>
      </dsp:txBody>
      <dsp:txXfrm>
        <a:off x="2714082" y="1095421"/>
        <a:ext cx="2377306" cy="3071140"/>
      </dsp:txXfrm>
    </dsp:sp>
    <dsp:sp modelId="{58452662-91C6-4066-8D04-05776D4AC451}">
      <dsp:nvSpPr>
        <dsp:cNvPr id="0" name=""/>
        <dsp:cNvSpPr/>
      </dsp:nvSpPr>
      <dsp:spPr>
        <a:xfrm>
          <a:off x="5424211" y="190961"/>
          <a:ext cx="2377306" cy="904460"/>
        </a:xfrm>
        <a:prstGeom prst="rect">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Alleviating</a:t>
          </a:r>
          <a:r>
            <a:rPr lang="zh-CN" sz="1800" b="1" kern="1200" dirty="0"/>
            <a:t> </a:t>
          </a:r>
          <a:r>
            <a:rPr lang="en-US" sz="1800" b="1" kern="1200" dirty="0"/>
            <a:t>bandwidth</a:t>
          </a:r>
          <a:r>
            <a:rPr lang="zh-CN" sz="1800" b="1" kern="1200" dirty="0"/>
            <a:t> </a:t>
          </a:r>
          <a:r>
            <a:rPr lang="en-US" sz="1800" b="1" kern="1200" dirty="0"/>
            <a:t>concerns:</a:t>
          </a:r>
          <a:r>
            <a:rPr lang="zh-CN" sz="1800" b="1" kern="1200" dirty="0"/>
            <a:t> </a:t>
          </a:r>
          <a:endParaRPr lang="en-US" sz="1800" kern="1200" dirty="0"/>
        </a:p>
      </dsp:txBody>
      <dsp:txXfrm>
        <a:off x="5424211" y="190961"/>
        <a:ext cx="2377306" cy="904460"/>
      </dsp:txXfrm>
    </dsp:sp>
    <dsp:sp modelId="{A0E2BBC8-DCD1-40F7-93DD-DB810B2BA255}">
      <dsp:nvSpPr>
        <dsp:cNvPr id="0" name=""/>
        <dsp:cNvSpPr/>
      </dsp:nvSpPr>
      <dsp:spPr>
        <a:xfrm>
          <a:off x="5424211" y="1095421"/>
          <a:ext cx="2377306" cy="3071140"/>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sz="1800" kern="1200" dirty="0"/>
            <a:t>Since GraphQL responds more precisely compared to rest api, it will save more bandwidth and is more suitable for small devices.</a:t>
          </a:r>
          <a:endParaRPr lang="en-US" sz="1800" kern="1200" dirty="0"/>
        </a:p>
      </dsp:txBody>
      <dsp:txXfrm>
        <a:off x="5424211" y="1095421"/>
        <a:ext cx="2377306" cy="3071140"/>
      </dsp:txXfrm>
    </dsp:sp>
    <dsp:sp modelId="{1A2D99B0-FE5C-46A7-8B05-0DD178F388CA}">
      <dsp:nvSpPr>
        <dsp:cNvPr id="0" name=""/>
        <dsp:cNvSpPr/>
      </dsp:nvSpPr>
      <dsp:spPr>
        <a:xfrm>
          <a:off x="8134340" y="190961"/>
          <a:ext cx="2377306" cy="90446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sz="1800" b="1" kern="1200" dirty="0"/>
            <a:t>Rapid prototyping</a:t>
          </a:r>
          <a:endParaRPr lang="en-US" sz="1800" kern="1200" dirty="0"/>
        </a:p>
      </dsp:txBody>
      <dsp:txXfrm>
        <a:off x="8134340" y="190961"/>
        <a:ext cx="2377306" cy="904460"/>
      </dsp:txXfrm>
    </dsp:sp>
    <dsp:sp modelId="{8D1D861C-44F9-4519-9392-DBE908ADF0FB}">
      <dsp:nvSpPr>
        <dsp:cNvPr id="0" name=""/>
        <dsp:cNvSpPr/>
      </dsp:nvSpPr>
      <dsp:spPr>
        <a:xfrm>
          <a:off x="8134340" y="1095421"/>
          <a:ext cx="2377306" cy="307114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a:t>
          </a:r>
          <a:r>
            <a:rPr lang="zh-CN" sz="1800" kern="1200" dirty="0"/>
            <a:t> </a:t>
          </a:r>
          <a:r>
            <a:rPr lang="en-US" sz="1800" kern="1200" dirty="0"/>
            <a:t>can</a:t>
          </a:r>
          <a:r>
            <a:rPr lang="zh-CN" sz="1800" kern="1200" dirty="0"/>
            <a:t> </a:t>
          </a:r>
          <a:r>
            <a:rPr lang="en-US" sz="1800" kern="1200" dirty="0"/>
            <a:t>be</a:t>
          </a:r>
          <a:r>
            <a:rPr lang="zh-CN" sz="1800" kern="1200" dirty="0"/>
            <a:t> </a:t>
          </a:r>
          <a:r>
            <a:rPr lang="en-US" sz="1800" kern="1200" dirty="0"/>
            <a:t>easier,</a:t>
          </a:r>
          <a:r>
            <a:rPr lang="zh-CN" sz="1800" kern="1200" dirty="0"/>
            <a:t> </a:t>
          </a:r>
          <a:r>
            <a:rPr lang="en-US" sz="1800" kern="1200" dirty="0"/>
            <a:t>and</a:t>
          </a:r>
          <a:r>
            <a:rPr lang="zh-CN" sz="1800" kern="1200" dirty="0"/>
            <a:t> </a:t>
          </a:r>
          <a:r>
            <a:rPr lang="en-US" sz="1800" kern="1200" dirty="0"/>
            <a:t>system</a:t>
          </a:r>
          <a:r>
            <a:rPr lang="zh-CN" sz="1800" kern="1200" dirty="0"/>
            <a:t> </a:t>
          </a:r>
          <a:r>
            <a:rPr lang="en-US" sz="1800" kern="1200" dirty="0"/>
            <a:t>are</a:t>
          </a:r>
          <a:r>
            <a:rPr lang="zh-CN" sz="1800" kern="1200" dirty="0"/>
            <a:t> </a:t>
          </a:r>
          <a:r>
            <a:rPr lang="en-US" sz="1800" kern="1200" dirty="0"/>
            <a:t>more</a:t>
          </a:r>
          <a:r>
            <a:rPr lang="zh-CN" sz="1800" kern="1200" dirty="0"/>
            <a:t> </a:t>
          </a:r>
          <a:r>
            <a:rPr lang="en-US" sz="1800" kern="1200" dirty="0"/>
            <a:t>flexible.</a:t>
          </a:r>
          <a:r>
            <a:rPr lang="zh-CN" sz="1800" kern="1200" dirty="0"/>
            <a:t> </a:t>
          </a:r>
          <a:r>
            <a:rPr lang="en-US" sz="1800" kern="1200" dirty="0"/>
            <a:t>For</a:t>
          </a:r>
          <a:r>
            <a:rPr lang="zh-CN" sz="1800" kern="1200" dirty="0"/>
            <a:t> </a:t>
          </a:r>
          <a:r>
            <a:rPr lang="en-US" sz="1800" kern="1200" dirty="0"/>
            <a:t>example,</a:t>
          </a:r>
          <a:r>
            <a:rPr lang="zh-CN" sz="1800" kern="1200" dirty="0"/>
            <a:t> </a:t>
          </a:r>
          <a:r>
            <a:rPr lang="en-US" sz="1800" kern="1200" dirty="0"/>
            <a:t>if</a:t>
          </a:r>
          <a:r>
            <a:rPr lang="zh-CN" sz="1800" kern="1200" dirty="0"/>
            <a:t> </a:t>
          </a:r>
          <a:r>
            <a:rPr lang="en-US" sz="1800" kern="1200" dirty="0"/>
            <a:t>your</a:t>
          </a:r>
          <a:r>
            <a:rPr lang="zh-CN" sz="1800" kern="1200" dirty="0"/>
            <a:t> </a:t>
          </a:r>
          <a:r>
            <a:rPr lang="en-US" sz="1800" kern="1200" dirty="0"/>
            <a:t>UI</a:t>
          </a:r>
          <a:r>
            <a:rPr lang="zh-CN" sz="1800" kern="1200" dirty="0"/>
            <a:t> </a:t>
          </a:r>
          <a:r>
            <a:rPr lang="en-US" sz="1800" kern="1200" dirty="0"/>
            <a:t>changes,</a:t>
          </a:r>
          <a:r>
            <a:rPr lang="zh-CN" sz="1800" kern="1200" dirty="0"/>
            <a:t> </a:t>
          </a:r>
          <a:r>
            <a:rPr lang="en-US" sz="1800" kern="1200" dirty="0"/>
            <a:t>requiring</a:t>
          </a:r>
          <a:r>
            <a:rPr lang="zh-CN" sz="1800" kern="1200" dirty="0"/>
            <a:t> </a:t>
          </a:r>
          <a:r>
            <a:rPr lang="en-US" sz="1800" kern="1200" dirty="0"/>
            <a:t>either</a:t>
          </a:r>
          <a:r>
            <a:rPr lang="zh-CN" sz="1800" kern="1200" dirty="0"/>
            <a:t> </a:t>
          </a:r>
          <a:r>
            <a:rPr lang="en-US" sz="1800" kern="1200" dirty="0"/>
            <a:t>more</a:t>
          </a:r>
          <a:r>
            <a:rPr lang="zh-CN" sz="1800" kern="1200" dirty="0"/>
            <a:t> </a:t>
          </a:r>
          <a:r>
            <a:rPr lang="en-US" sz="1800" kern="1200" dirty="0"/>
            <a:t>or</a:t>
          </a:r>
          <a:r>
            <a:rPr lang="zh-CN" sz="1800" kern="1200" dirty="0"/>
            <a:t> </a:t>
          </a:r>
          <a:r>
            <a:rPr lang="en-US" sz="1800" kern="1200" dirty="0"/>
            <a:t>less</a:t>
          </a:r>
          <a:r>
            <a:rPr lang="zh-CN" sz="1800" kern="1200" dirty="0"/>
            <a:t> </a:t>
          </a:r>
          <a:r>
            <a:rPr lang="en-US" sz="1800" kern="1200" dirty="0"/>
            <a:t>data,</a:t>
          </a:r>
          <a:r>
            <a:rPr lang="zh-CN" sz="1800" kern="1200" dirty="0"/>
            <a:t> </a:t>
          </a:r>
          <a:r>
            <a:rPr lang="en-US" sz="1800" kern="1200" dirty="0"/>
            <a:t>it</a:t>
          </a:r>
          <a:r>
            <a:rPr lang="zh-CN" sz="1800" kern="1200" dirty="0"/>
            <a:t> </a:t>
          </a:r>
          <a:r>
            <a:rPr lang="en-US" sz="1800" kern="1200" dirty="0" err="1"/>
            <a:t>doesn</a:t>
          </a:r>
          <a:r>
            <a:rPr lang="zh-CN" sz="1800" kern="1200" dirty="0"/>
            <a:t>’</a:t>
          </a:r>
          <a:r>
            <a:rPr lang="en-US" sz="1800" kern="1200" dirty="0"/>
            <a:t>t</a:t>
          </a:r>
          <a:r>
            <a:rPr lang="zh-CN" sz="1800" kern="1200" dirty="0"/>
            <a:t> </a:t>
          </a:r>
          <a:r>
            <a:rPr lang="en-US" sz="1800" kern="1200" dirty="0"/>
            <a:t>have</a:t>
          </a:r>
          <a:r>
            <a:rPr lang="zh-CN" sz="1800" kern="1200" dirty="0"/>
            <a:t> </a:t>
          </a:r>
          <a:r>
            <a:rPr lang="en-US" sz="1800" kern="1200" dirty="0"/>
            <a:t>an</a:t>
          </a:r>
          <a:r>
            <a:rPr lang="zh-CN" sz="1800" kern="1200" dirty="0"/>
            <a:t> </a:t>
          </a:r>
          <a:r>
            <a:rPr lang="en-US" sz="1800" kern="1200" dirty="0"/>
            <a:t>impact</a:t>
          </a:r>
          <a:r>
            <a:rPr lang="zh-CN" sz="1800" kern="1200" dirty="0"/>
            <a:t> </a:t>
          </a:r>
          <a:r>
            <a:rPr lang="en-US" sz="1800" kern="1200" dirty="0"/>
            <a:t>or</a:t>
          </a:r>
          <a:r>
            <a:rPr lang="zh-CN" sz="1800" kern="1200" dirty="0"/>
            <a:t> </a:t>
          </a:r>
          <a:r>
            <a:rPr lang="en-US" sz="1800" kern="1200" dirty="0"/>
            <a:t>require</a:t>
          </a:r>
          <a:r>
            <a:rPr lang="zh-CN" sz="1800" kern="1200" dirty="0"/>
            <a:t> </a:t>
          </a:r>
          <a:r>
            <a:rPr lang="en-US" sz="1800" kern="1200" dirty="0"/>
            <a:t>changes</a:t>
          </a:r>
          <a:r>
            <a:rPr lang="zh-CN" sz="1800" kern="1200" dirty="0"/>
            <a:t> </a:t>
          </a:r>
          <a:r>
            <a:rPr lang="en-US" sz="1800" kern="1200" dirty="0"/>
            <a:t>from</a:t>
          </a:r>
          <a:r>
            <a:rPr lang="zh-CN" sz="1800" kern="1200" dirty="0"/>
            <a:t> </a:t>
          </a:r>
          <a:r>
            <a:rPr lang="en-US" sz="1800" kern="1200" dirty="0"/>
            <a:t>the</a:t>
          </a:r>
          <a:r>
            <a:rPr lang="zh-CN" sz="1800" kern="1200" dirty="0"/>
            <a:t> </a:t>
          </a:r>
          <a:r>
            <a:rPr lang="en-US" sz="1800" kern="1200" dirty="0"/>
            <a:t>server.</a:t>
          </a:r>
        </a:p>
      </dsp:txBody>
      <dsp:txXfrm>
        <a:off x="8134340" y="1095421"/>
        <a:ext cx="2377306" cy="3071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4C2B0-FC29-4150-9A83-998A60F9B7FE}">
      <dsp:nvSpPr>
        <dsp:cNvPr id="0" name=""/>
        <dsp:cNvSpPr/>
      </dsp:nvSpPr>
      <dsp:spPr>
        <a:xfrm>
          <a:off x="559800" y="3595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83A648-88FB-4E9B-A724-5B025438050F}">
      <dsp:nvSpPr>
        <dsp:cNvPr id="0" name=""/>
        <dsp:cNvSpPr/>
      </dsp:nvSpPr>
      <dsp:spPr>
        <a:xfrm>
          <a:off x="559800" y="17322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zh-CN" sz="3600" b="1" kern="1200" dirty="0"/>
            <a:t>Complex queries</a:t>
          </a:r>
          <a:endParaRPr lang="en-US" sz="3600" kern="1200" dirty="0"/>
        </a:p>
      </dsp:txBody>
      <dsp:txXfrm>
        <a:off x="559800" y="1732239"/>
        <a:ext cx="4320000" cy="648000"/>
      </dsp:txXfrm>
    </dsp:sp>
    <dsp:sp modelId="{ACFB19BB-06B6-42BE-84FA-A4ABCE125112}">
      <dsp:nvSpPr>
        <dsp:cNvPr id="0" name=""/>
        <dsp:cNvSpPr/>
      </dsp:nvSpPr>
      <dsp:spPr>
        <a:xfrm>
          <a:off x="559800" y="2465951"/>
          <a:ext cx="4320000" cy="185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zh-CN" sz="1700" kern="1200" dirty="0"/>
            <a:t>a REST API might be easier to design because you can establish multiple endpoints for specific needs, and you can fine-tune specific queries to efficiently retrieve the data. For graphQL, if you're not careful, a few big queries can bring your server down dramatically.</a:t>
          </a:r>
          <a:r>
            <a:rPr lang="zh-CN" sz="1700" b="1" kern="1200" dirty="0"/>
            <a:t> </a:t>
          </a:r>
          <a:endParaRPr lang="en-US" sz="1700" kern="1200" dirty="0"/>
        </a:p>
      </dsp:txBody>
      <dsp:txXfrm>
        <a:off x="559800" y="2465951"/>
        <a:ext cx="4320000" cy="1855614"/>
      </dsp:txXfrm>
    </dsp:sp>
    <dsp:sp modelId="{58C748A9-3E2A-465A-AD79-2A584ABF7C4B}">
      <dsp:nvSpPr>
        <dsp:cNvPr id="0" name=""/>
        <dsp:cNvSpPr/>
      </dsp:nvSpPr>
      <dsp:spPr>
        <a:xfrm>
          <a:off x="5635800" y="3595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FFCA22-D6E4-4929-8CED-1520E2ADEF34}">
      <dsp:nvSpPr>
        <dsp:cNvPr id="0" name=""/>
        <dsp:cNvSpPr/>
      </dsp:nvSpPr>
      <dsp:spPr>
        <a:xfrm>
          <a:off x="5635800" y="17322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zh-CN" sz="3600" b="1" kern="1200" dirty="0"/>
            <a:t>For simple tasks</a:t>
          </a:r>
          <a:endParaRPr lang="en-US" sz="3600" kern="1200" dirty="0"/>
        </a:p>
      </dsp:txBody>
      <dsp:txXfrm>
        <a:off x="5635800" y="1732239"/>
        <a:ext cx="4320000" cy="648000"/>
      </dsp:txXfrm>
    </dsp:sp>
    <dsp:sp modelId="{838EC72C-E04F-411E-AF73-4CE088144A14}">
      <dsp:nvSpPr>
        <dsp:cNvPr id="0" name=""/>
        <dsp:cNvSpPr/>
      </dsp:nvSpPr>
      <dsp:spPr>
        <a:xfrm>
          <a:off x="5635800" y="2465951"/>
          <a:ext cx="4320000" cy="185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zh-CN" sz="1700" kern="1200" dirty="0"/>
            <a:t>Using GraphQL in a simple application is not recommended. For example, in an application that uses a few fields the same way each time, using GraphQL adds more complexity because of things like types, queries, mutators, resolvers, and higher-order components. It increase the respond time</a:t>
          </a:r>
          <a:endParaRPr lang="en-US" sz="1700" kern="1200" dirty="0"/>
        </a:p>
      </dsp:txBody>
      <dsp:txXfrm>
        <a:off x="5635800" y="2465951"/>
        <a:ext cx="4320000" cy="18556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80748-338C-4566-8739-E42BE467DE2E}">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E7B3E2-9236-4CE2-BC10-33B421DF2A8F}">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6924B1-5590-4418-A530-17C1665DAE78}">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zh-CN" sz="1800" b="1" kern="1200"/>
            <a:t>Identify Use Cases</a:t>
          </a:r>
          <a:r>
            <a:rPr lang="zh-CN" sz="1800" kern="1200"/>
            <a:t>: Identify specific use cases wh</a:t>
          </a:r>
          <a:r>
            <a:rPr lang="en-US" sz="1800" kern="1200"/>
            <a:t>ere</a:t>
          </a:r>
          <a:r>
            <a:rPr lang="zh-CN" sz="1800" kern="1200"/>
            <a:t> REST or GraphQL architecture</a:t>
          </a:r>
          <a:r>
            <a:rPr lang="en-US" sz="1800" kern="1200"/>
            <a:t> excels,</a:t>
          </a:r>
          <a:r>
            <a:rPr lang="zh-CN" sz="1800" kern="1200"/>
            <a:t> which means evaluate the performance of each APIs under different ca</a:t>
          </a:r>
          <a:r>
            <a:rPr lang="en-US" sz="1800" kern="1200"/>
            <a:t>tegories</a:t>
          </a:r>
          <a:r>
            <a:rPr lang="zh-CN" sz="1800" kern="1200"/>
            <a:t> and providing developers with practical guidance on architectural selection.</a:t>
          </a:r>
          <a:endParaRPr lang="en-US" sz="1800" kern="1200"/>
        </a:p>
      </dsp:txBody>
      <dsp:txXfrm>
        <a:off x="1509882" y="708097"/>
        <a:ext cx="9005717" cy="1307257"/>
      </dsp:txXfrm>
    </dsp:sp>
    <dsp:sp modelId="{13FCA106-6A90-4943-AE71-545D7B50EE2E}">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C4625-B155-4F7D-8013-10B24CA93EA2}">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8FF4C-8467-49D5-807C-17E0A3495BB7}">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zh-CN" sz="1800" b="1" kern="1200"/>
            <a:t>Metric Analysis</a:t>
          </a:r>
          <a:r>
            <a:rPr lang="zh-CN" sz="1800" kern="1200"/>
            <a:t>: analyze key performance metrics such as </a:t>
          </a:r>
          <a:r>
            <a:rPr lang="en-US" sz="1800" kern="1200"/>
            <a:t>av</a:t>
          </a:r>
          <a:r>
            <a:rPr lang="zh-CN" sz="1800" kern="1200"/>
            <a:t>er</a:t>
          </a:r>
          <a:r>
            <a:rPr lang="en-US" sz="1800" kern="1200"/>
            <a:t>age</a:t>
          </a:r>
          <a:r>
            <a:rPr lang="zh-CN" sz="1800" kern="1200"/>
            <a:t> response times, throughput, </a:t>
          </a:r>
          <a:r>
            <a:rPr lang="en-US" sz="1800" kern="1200"/>
            <a:t>data</a:t>
          </a:r>
          <a:r>
            <a:rPr lang="zh-CN" sz="1800" kern="1200"/>
            <a:t> </a:t>
          </a:r>
          <a:r>
            <a:rPr lang="en-US" sz="1800" kern="1200"/>
            <a:t>sent</a:t>
          </a:r>
          <a:r>
            <a:rPr lang="zh-CN" sz="1800" kern="1200"/>
            <a:t> </a:t>
          </a:r>
          <a:r>
            <a:rPr lang="en-US" sz="1800" kern="1200"/>
            <a:t>rate</a:t>
          </a:r>
          <a:r>
            <a:rPr lang="zh-CN" sz="1800" kern="1200"/>
            <a:t> and </a:t>
          </a:r>
          <a:r>
            <a:rPr lang="en-US" sz="1800" kern="1200"/>
            <a:t>da</a:t>
          </a:r>
          <a:r>
            <a:rPr lang="zh-CN" sz="1800" kern="1200"/>
            <a:t>t</a:t>
          </a:r>
          <a:r>
            <a:rPr lang="en-US" sz="1800" kern="1200"/>
            <a:t>a</a:t>
          </a:r>
          <a:r>
            <a:rPr lang="zh-CN" sz="1800" kern="1200"/>
            <a:t> </a:t>
          </a:r>
          <a:r>
            <a:rPr lang="en-US" sz="1800" kern="1200"/>
            <a:t>r</a:t>
          </a:r>
          <a:r>
            <a:rPr lang="zh-CN" sz="1800" kern="1200"/>
            <a:t>ec</a:t>
          </a:r>
          <a:r>
            <a:rPr lang="en-US" sz="1800" kern="1200"/>
            <a:t>eived</a:t>
          </a:r>
          <a:r>
            <a:rPr lang="zh-CN" sz="1800" kern="1200"/>
            <a:t> </a:t>
          </a:r>
          <a:r>
            <a:rPr lang="en-US" sz="1800" kern="1200"/>
            <a:t>r</a:t>
          </a:r>
          <a:r>
            <a:rPr lang="zh-CN" sz="1800" kern="1200"/>
            <a:t>at</a:t>
          </a:r>
          <a:r>
            <a:rPr lang="en-US" sz="1800" kern="1200"/>
            <a:t>e</a:t>
          </a:r>
          <a:r>
            <a:rPr lang="zh-CN" sz="1800" kern="1200"/>
            <a:t> for both REST and GraphQL architectures. The analysis of REST and GraphQL APIs will be done by its ability to handle increasing numbers of concurrent users and data requests. </a:t>
          </a:r>
          <a:endParaRPr lang="en-US" sz="1800" kern="1200"/>
        </a:p>
      </dsp:txBody>
      <dsp:txXfrm>
        <a:off x="1509882" y="2342169"/>
        <a:ext cx="9005717" cy="13072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DFD73-B3B0-4FCD-89DC-4F5CD92E846B}">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AFA80C-B7DF-4D2E-BB0F-7CF3C672B85E}">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E4A90F-A817-40EF-AB7D-42F0927ECD1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a:t>Rest: </a:t>
          </a:r>
          <a:r>
            <a:rPr lang="en-US" sz="2000" b="0" i="0" kern="1200"/>
            <a:t>the throughput graph demonstrates the system's capacity to handle increasing loads effectively, with stable and consistent rates of requests sent per second across different virtual user levels.</a:t>
          </a:r>
          <a:endParaRPr lang="en-US" sz="2000" kern="1200"/>
        </a:p>
      </dsp:txBody>
      <dsp:txXfrm>
        <a:off x="1437631" y="531"/>
        <a:ext cx="9077968" cy="1244702"/>
      </dsp:txXfrm>
    </dsp:sp>
    <dsp:sp modelId="{419FB0DD-6E67-485F-B610-EF8C5470F172}">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38F2C-DCF0-4B8B-94CA-C60D031E13A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DC97A0-6B32-43B5-ADE8-9AF0E1C6011B}">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b="0" i="0" kern="1200" dirty="0"/>
            <a:t>the throughput graph for the </a:t>
          </a:r>
          <a:r>
            <a:rPr lang="en-US" sz="2000" b="0" i="0" kern="1200" dirty="0" err="1"/>
            <a:t>GraphQL</a:t>
          </a:r>
          <a:r>
            <a:rPr lang="en-US" sz="2000" b="0" i="0" kern="1200" dirty="0"/>
            <a:t> test demonstrates the system's capacity to handle increasing loads up to a certain point, beyond which scalability limitations or performance constraints may impact throughput rates</a:t>
          </a:r>
          <a:endParaRPr lang="en-US" sz="2000" kern="1200" dirty="0"/>
        </a:p>
      </dsp:txBody>
      <dsp:txXfrm>
        <a:off x="1437631" y="1556410"/>
        <a:ext cx="9077968" cy="1244702"/>
      </dsp:txXfrm>
    </dsp:sp>
    <dsp:sp modelId="{D4D3EDFE-3D99-46F9-B441-09368D38946A}">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BD909-210E-4B70-86D3-14A17B9B9865}">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72668E-1A2D-4E10-8036-B512861769A2}">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b="0" i="0" kern="1200"/>
            <a:t>Overall, the REST API appears to handle the load more steadily compared to the GraphQL API, which shows more variability in its throughput.</a:t>
          </a:r>
          <a:endParaRPr lang="en-US" sz="2000" kern="1200"/>
        </a:p>
      </dsp:txBody>
      <dsp:txXfrm>
        <a:off x="1437631" y="3112289"/>
        <a:ext cx="90779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5BD57-50FF-4C26-86A7-1A94ACF1149A}">
      <dsp:nvSpPr>
        <dsp:cNvPr id="0" name=""/>
        <dsp:cNvSpPr/>
      </dsp:nvSpPr>
      <dsp:spPr>
        <a:xfrm>
          <a:off x="1828498" y="0"/>
          <a:ext cx="1509048" cy="1431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5CE995-4694-41C1-B3C0-1D0571BEB3EA}">
      <dsp:nvSpPr>
        <dsp:cNvPr id="0" name=""/>
        <dsp:cNvSpPr/>
      </dsp:nvSpPr>
      <dsp:spPr>
        <a:xfrm>
          <a:off x="427239" y="1608598"/>
          <a:ext cx="4311566" cy="613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i="0" kern="1200"/>
            <a:t>Insights: REST</a:t>
          </a:r>
          <a:endParaRPr lang="en-US" sz="3600" kern="1200"/>
        </a:p>
      </dsp:txBody>
      <dsp:txXfrm>
        <a:off x="427239" y="1608598"/>
        <a:ext cx="4311566" cy="613681"/>
      </dsp:txXfrm>
    </dsp:sp>
    <dsp:sp modelId="{531B11CA-34DF-4306-B7B0-8DDFFC70E2CC}">
      <dsp:nvSpPr>
        <dsp:cNvPr id="0" name=""/>
        <dsp:cNvSpPr/>
      </dsp:nvSpPr>
      <dsp:spPr>
        <a:xfrm>
          <a:off x="427239" y="2304454"/>
          <a:ext cx="4311566" cy="2029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i="0" kern="1200"/>
            <a:t>GET getAllTutorials</a:t>
          </a:r>
          <a:r>
            <a:rPr lang="en-US" sz="1700" b="0" i="0" kern="1200"/>
            <a:t> shows all requests having a response time of 0 ms, indicating a possible issue or misconfiguration. Needs Changes in code to handle load.</a:t>
          </a:r>
          <a:endParaRPr lang="en-US" sz="1700" kern="1200"/>
        </a:p>
        <a:p>
          <a:pPr marL="0" lvl="0" indent="0" algn="ctr" defTabSz="755650">
            <a:lnSpc>
              <a:spcPct val="90000"/>
            </a:lnSpc>
            <a:spcBef>
              <a:spcPct val="0"/>
            </a:spcBef>
            <a:spcAft>
              <a:spcPct val="35000"/>
            </a:spcAft>
            <a:buNone/>
          </a:pPr>
          <a:r>
            <a:rPr lang="en-US" sz="1700" b="1" i="0" kern="1200"/>
            <a:t>POST add</a:t>
          </a:r>
          <a:r>
            <a:rPr lang="en-US" sz="1700" b="0" i="0" kern="1200"/>
            <a:t> has the highest maximum response time among the requests, reaching 682 ms.</a:t>
          </a:r>
          <a:endParaRPr lang="en-US" sz="1700" kern="1200"/>
        </a:p>
        <a:p>
          <a:pPr marL="0" lvl="0" indent="0" algn="ctr" defTabSz="755650">
            <a:lnSpc>
              <a:spcPct val="90000"/>
            </a:lnSpc>
            <a:spcBef>
              <a:spcPct val="0"/>
            </a:spcBef>
            <a:spcAft>
              <a:spcPct val="35000"/>
            </a:spcAft>
            <a:buNone/>
          </a:pPr>
          <a:r>
            <a:rPr lang="en-US" sz="1700" b="1" i="0" kern="1200"/>
            <a:t>PUT update</a:t>
          </a:r>
          <a:r>
            <a:rPr lang="en-US" sz="1700" b="0" i="0" kern="1200"/>
            <a:t> also exhibits a high maximum response time of 346 </a:t>
          </a:r>
          <a:r>
            <a:rPr lang="en-US" sz="1700" i="0" kern="1200"/>
            <a:t>ms.</a:t>
          </a:r>
          <a:endParaRPr lang="en-US" sz="1700" kern="1200"/>
        </a:p>
      </dsp:txBody>
      <dsp:txXfrm>
        <a:off x="427239" y="2304454"/>
        <a:ext cx="4311566" cy="2029801"/>
      </dsp:txXfrm>
    </dsp:sp>
    <dsp:sp modelId="{8AF19F17-E672-420F-BC7A-60098868EBE9}">
      <dsp:nvSpPr>
        <dsp:cNvPr id="0" name=""/>
        <dsp:cNvSpPr/>
      </dsp:nvSpPr>
      <dsp:spPr>
        <a:xfrm>
          <a:off x="6894589" y="0"/>
          <a:ext cx="1509048" cy="1431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DDB4BD-6E09-464C-9EF1-BC64C1ED65B6}">
      <dsp:nvSpPr>
        <dsp:cNvPr id="0" name=""/>
        <dsp:cNvSpPr/>
      </dsp:nvSpPr>
      <dsp:spPr>
        <a:xfrm>
          <a:off x="5493330" y="1608598"/>
          <a:ext cx="4311566" cy="613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i="0" kern="1200"/>
            <a:t>Insights: GraphQL</a:t>
          </a:r>
          <a:endParaRPr lang="en-US" sz="3600" kern="1200"/>
        </a:p>
      </dsp:txBody>
      <dsp:txXfrm>
        <a:off x="5493330" y="1608598"/>
        <a:ext cx="4311566" cy="613681"/>
      </dsp:txXfrm>
    </dsp:sp>
    <dsp:sp modelId="{3DA33C3C-F013-4C17-8422-CF7107C5F8F9}">
      <dsp:nvSpPr>
        <dsp:cNvPr id="0" name=""/>
        <dsp:cNvSpPr/>
      </dsp:nvSpPr>
      <dsp:spPr>
        <a:xfrm>
          <a:off x="5493330" y="2304454"/>
          <a:ext cx="4311566" cy="2029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i="0" kern="1200"/>
            <a:t>POST get all</a:t>
          </a:r>
          <a:r>
            <a:rPr lang="en-US" sz="1700" b="0" i="0" kern="1200"/>
            <a:t> has the highest maximum response time among the requests, reaching 7,380 ms, indicating potential performance issues.</a:t>
          </a:r>
          <a:endParaRPr lang="en-US" sz="1700" kern="1200"/>
        </a:p>
        <a:p>
          <a:pPr marL="0" lvl="0" indent="0" algn="ctr" defTabSz="755650">
            <a:lnSpc>
              <a:spcPct val="90000"/>
            </a:lnSpc>
            <a:spcBef>
              <a:spcPct val="0"/>
            </a:spcBef>
            <a:spcAft>
              <a:spcPct val="35000"/>
            </a:spcAft>
            <a:buNone/>
          </a:pPr>
          <a:r>
            <a:rPr lang="en-US" sz="1700" b="1" i="0" kern="1200"/>
            <a:t>POST add</a:t>
          </a:r>
          <a:r>
            <a:rPr lang="en-US" sz="1700" b="0" i="0" kern="1200"/>
            <a:t> and </a:t>
          </a:r>
          <a:r>
            <a:rPr lang="en-US" sz="1700" b="1" i="0" kern="1200"/>
            <a:t>POST update</a:t>
          </a:r>
          <a:r>
            <a:rPr lang="en-US" sz="1700" b="0" i="0" kern="1200"/>
            <a:t> have similar maximum response times, but </a:t>
          </a:r>
          <a:r>
            <a:rPr lang="en-US" sz="1700" b="1" i="0" kern="1200"/>
            <a:t>POST add</a:t>
          </a:r>
          <a:r>
            <a:rPr lang="en-US" sz="1700" b="0" i="0" kern="1200"/>
            <a:t> has a slightly higher 90th percentile response time.</a:t>
          </a:r>
          <a:endParaRPr lang="en-US" sz="1700" kern="1200"/>
        </a:p>
        <a:p>
          <a:pPr marL="0" lvl="0" indent="0" algn="ctr" defTabSz="755650">
            <a:lnSpc>
              <a:spcPct val="90000"/>
            </a:lnSpc>
            <a:spcBef>
              <a:spcPct val="0"/>
            </a:spcBef>
            <a:spcAft>
              <a:spcPct val="35000"/>
            </a:spcAft>
            <a:buNone/>
          </a:pPr>
          <a:r>
            <a:rPr lang="en-US" sz="1700" b="1" i="0" kern="1200"/>
            <a:t>POST update</a:t>
          </a:r>
          <a:r>
            <a:rPr lang="en-US" sz="1700" b="0" i="0" kern="1200"/>
            <a:t> has the highest error rate among the requests, indicating potential issues with this endpoint.</a:t>
          </a:r>
          <a:endParaRPr lang="en-US" sz="1700" kern="1200"/>
        </a:p>
      </dsp:txBody>
      <dsp:txXfrm>
        <a:off x="5493330" y="2304454"/>
        <a:ext cx="4311566" cy="202980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F59BB-F51B-4A84-A735-69681712D34F}" type="datetimeFigureOut">
              <a:rPr lang="en-PK" smtClean="0"/>
              <a:t>04/20/2024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E6C2D-4CD1-4A35-AF53-C65F3187C20F}" type="slidenum">
              <a:rPr lang="en-PK" smtClean="0"/>
              <a:t>‹#›</a:t>
            </a:fld>
            <a:endParaRPr lang="en-PK"/>
          </a:p>
        </p:txBody>
      </p:sp>
    </p:spTree>
    <p:extLst>
      <p:ext uri="{BB962C8B-B14F-4D97-AF65-F5344CB8AC3E}">
        <p14:creationId xmlns:p14="http://schemas.microsoft.com/office/powerpoint/2010/main" val="2026747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340E6C2D-4CD1-4A35-AF53-C65F3187C20F}" type="slidenum">
              <a:rPr lang="en-PK" smtClean="0"/>
              <a:t>27</a:t>
            </a:fld>
            <a:endParaRPr lang="en-PK"/>
          </a:p>
        </p:txBody>
      </p:sp>
    </p:spTree>
    <p:extLst>
      <p:ext uri="{BB962C8B-B14F-4D97-AF65-F5344CB8AC3E}">
        <p14:creationId xmlns:p14="http://schemas.microsoft.com/office/powerpoint/2010/main" val="2608675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F0BC-C22D-D7C9-DFD0-8FC2728FE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AB0D40B-2996-67CB-0853-B88C6A939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F3DF176-3525-89EE-4F89-A55EE90A7E3F}"/>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5" name="Footer Placeholder 4">
            <a:extLst>
              <a:ext uri="{FF2B5EF4-FFF2-40B4-BE49-F238E27FC236}">
                <a16:creationId xmlns:a16="http://schemas.microsoft.com/office/drawing/2014/main" id="{A8444FF0-AEBD-04C2-CACC-8A27B7D3D7F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CECDA87-0AA6-33BD-BAEE-3FCC9FD3DFCA}"/>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1909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F729-0269-16C5-14B6-754724D9C98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476B634-717C-CA0B-4313-4EF8E3ACF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5226A6F-1311-3690-5DC3-8A6A5B29D6A0}"/>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5" name="Footer Placeholder 4">
            <a:extLst>
              <a:ext uri="{FF2B5EF4-FFF2-40B4-BE49-F238E27FC236}">
                <a16:creationId xmlns:a16="http://schemas.microsoft.com/office/drawing/2014/main" id="{D311F777-43A6-9F03-F0E2-2F1EE301BAC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6E57635-57DB-3890-7E92-15CB53EF6996}"/>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331888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4F8968-6852-5D8E-D048-152DF646E7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4A58675-9916-DF0E-1373-3C8CAA09AE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D746F55-C54F-E795-07C8-9A33FB60C3C3}"/>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5" name="Footer Placeholder 4">
            <a:extLst>
              <a:ext uri="{FF2B5EF4-FFF2-40B4-BE49-F238E27FC236}">
                <a16:creationId xmlns:a16="http://schemas.microsoft.com/office/drawing/2014/main" id="{7EFED71D-0A93-6A01-CB5F-137D789DCC5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A00BE6D-DD6F-3BE0-C144-D0B086F1A341}"/>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245182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DEA9-355B-5AFA-6655-B93F9D3B9DF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65AC6A8-2DB7-8825-D4B3-E67B4CB59B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8DA9093-A21B-8622-7496-A29676AED8B2}"/>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5" name="Footer Placeholder 4">
            <a:extLst>
              <a:ext uri="{FF2B5EF4-FFF2-40B4-BE49-F238E27FC236}">
                <a16:creationId xmlns:a16="http://schemas.microsoft.com/office/drawing/2014/main" id="{EC4BA682-73F6-18A5-6FC8-332A07A4523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502A543-6533-B8BB-077D-8B59CA472D10}"/>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328384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A36C-C61A-D807-FFBD-6D75F4243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442D4D79-EF98-1426-3FC1-982967DF20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F7CA33-8978-80AA-4F64-6F6016D72751}"/>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5" name="Footer Placeholder 4">
            <a:extLst>
              <a:ext uri="{FF2B5EF4-FFF2-40B4-BE49-F238E27FC236}">
                <a16:creationId xmlns:a16="http://schemas.microsoft.com/office/drawing/2014/main" id="{1C79DF8C-92D7-0FB0-4132-2FF0120EC0E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717B69E-D958-5FA1-FC6D-4EFC5D1FA328}"/>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335092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D1B3-B730-8E4C-8FCB-AC1CED774DC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B440387-6618-FFD4-6AE4-4C3944D166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C8BA02F3-8081-0AB7-5B67-A977000A61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76DBF81-1874-2488-52BF-07E052A5ECD2}"/>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6" name="Footer Placeholder 5">
            <a:extLst>
              <a:ext uri="{FF2B5EF4-FFF2-40B4-BE49-F238E27FC236}">
                <a16:creationId xmlns:a16="http://schemas.microsoft.com/office/drawing/2014/main" id="{4B743408-31B6-7F89-5674-BAB2B730950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8F2515A-84D6-EE79-5687-F1F7A82213F3}"/>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10091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4CCB-0F0B-BC79-D4D1-D6A1ECD6BA7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9FF2C1B-59FF-CB34-DB98-C7AD3402F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E2C7E6-AC3D-40B4-7856-97A688335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BEC7BA2-F209-7417-4D02-327009479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47787-9350-894A-2551-468E2632ED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2CB3B7C-B58E-D04E-4897-EC28CE9AB7C2}"/>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8" name="Footer Placeholder 7">
            <a:extLst>
              <a:ext uri="{FF2B5EF4-FFF2-40B4-BE49-F238E27FC236}">
                <a16:creationId xmlns:a16="http://schemas.microsoft.com/office/drawing/2014/main" id="{A31DF49B-2780-5297-5EDD-8B184EC9D1A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6189C58D-4BF2-FF57-0C2A-99B8194F9212}"/>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380666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90BA-6B62-DF7B-12C6-4DB576E9C67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7180A713-654F-EC28-7166-E452BF0F6F28}"/>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4" name="Footer Placeholder 3">
            <a:extLst>
              <a:ext uri="{FF2B5EF4-FFF2-40B4-BE49-F238E27FC236}">
                <a16:creationId xmlns:a16="http://schemas.microsoft.com/office/drawing/2014/main" id="{035D7EE5-C81F-416E-ADD9-0B37933C7CA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EDB73FF-E94C-1660-F2A6-A96064CBB54C}"/>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349975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12B516-4DE9-57A5-B09E-6AACEEA2B89D}"/>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3" name="Footer Placeholder 2">
            <a:extLst>
              <a:ext uri="{FF2B5EF4-FFF2-40B4-BE49-F238E27FC236}">
                <a16:creationId xmlns:a16="http://schemas.microsoft.com/office/drawing/2014/main" id="{58EED849-2872-3A68-02DE-D38FCA04A412}"/>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18412E5-840B-FA4F-82FD-B9E356CA7DB7}"/>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212441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A19C-9915-CB69-3692-847AA536E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2988F86-2084-1AB6-4BC8-6374296EB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6D51F375-16CA-7933-64A9-301AD5ECA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DA29FB-DA2B-171A-7859-2451C6D5F3CC}"/>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6" name="Footer Placeholder 5">
            <a:extLst>
              <a:ext uri="{FF2B5EF4-FFF2-40B4-BE49-F238E27FC236}">
                <a16:creationId xmlns:a16="http://schemas.microsoft.com/office/drawing/2014/main" id="{1DC131C8-17B9-729D-B4CC-4D94D1BE24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7DF7246-0854-4517-E335-E37DDF8F31AF}"/>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166708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D735-CD66-45C0-C623-6374823B0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96F76B6-D7D3-7721-3E4E-1C8B56DB0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ADA5A90-7F9F-12A4-F80E-736520952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FF2F7-CE6A-96C0-1988-A4148998543D}"/>
              </a:ext>
            </a:extLst>
          </p:cNvPr>
          <p:cNvSpPr>
            <a:spLocks noGrp="1"/>
          </p:cNvSpPr>
          <p:nvPr>
            <p:ph type="dt" sz="half" idx="10"/>
          </p:nvPr>
        </p:nvSpPr>
        <p:spPr/>
        <p:txBody>
          <a:bodyPr/>
          <a:lstStyle/>
          <a:p>
            <a:fld id="{807C1EB5-3B6B-424B-97EA-2A8385FD819D}" type="datetimeFigureOut">
              <a:rPr lang="en-PK" smtClean="0"/>
              <a:t>04/20/2024</a:t>
            </a:fld>
            <a:endParaRPr lang="en-PK"/>
          </a:p>
        </p:txBody>
      </p:sp>
      <p:sp>
        <p:nvSpPr>
          <p:cNvPr id="6" name="Footer Placeholder 5">
            <a:extLst>
              <a:ext uri="{FF2B5EF4-FFF2-40B4-BE49-F238E27FC236}">
                <a16:creationId xmlns:a16="http://schemas.microsoft.com/office/drawing/2014/main" id="{553DEE98-9D6B-B1D8-C794-B81EFEC2889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1BDBEFC-9885-4321-A99D-96857EF3F64E}"/>
              </a:ext>
            </a:extLst>
          </p:cNvPr>
          <p:cNvSpPr>
            <a:spLocks noGrp="1"/>
          </p:cNvSpPr>
          <p:nvPr>
            <p:ph type="sldNum" sz="quarter" idx="12"/>
          </p:nvPr>
        </p:nvSpPr>
        <p:spPr/>
        <p:txBody>
          <a:bodyPr/>
          <a:lstStyle/>
          <a:p>
            <a:fld id="{764DFCFE-57D7-4032-B37D-C8D105D6485E}" type="slidenum">
              <a:rPr lang="en-PK" smtClean="0"/>
              <a:t>‹#›</a:t>
            </a:fld>
            <a:endParaRPr lang="en-PK"/>
          </a:p>
        </p:txBody>
      </p:sp>
    </p:spTree>
    <p:extLst>
      <p:ext uri="{BB962C8B-B14F-4D97-AF65-F5344CB8AC3E}">
        <p14:creationId xmlns:p14="http://schemas.microsoft.com/office/powerpoint/2010/main" val="415336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98A655-59C8-E5DD-4A53-8AD6026AE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ED80C1D-C27C-9D63-E27A-B9ACD237D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A4A79BB-A7A5-71C0-4E20-6EBB0EB66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7C1EB5-3B6B-424B-97EA-2A8385FD819D}" type="datetimeFigureOut">
              <a:rPr lang="en-PK" smtClean="0"/>
              <a:t>04/20/2024</a:t>
            </a:fld>
            <a:endParaRPr lang="en-PK"/>
          </a:p>
        </p:txBody>
      </p:sp>
      <p:sp>
        <p:nvSpPr>
          <p:cNvPr id="5" name="Footer Placeholder 4">
            <a:extLst>
              <a:ext uri="{FF2B5EF4-FFF2-40B4-BE49-F238E27FC236}">
                <a16:creationId xmlns:a16="http://schemas.microsoft.com/office/drawing/2014/main" id="{848952D6-CEDE-E7F6-5409-8927C1354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44A36663-CB1E-FF63-7487-A25395143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4DFCFE-57D7-4032-B37D-C8D105D6485E}" type="slidenum">
              <a:rPr lang="en-PK" smtClean="0"/>
              <a:t>‹#›</a:t>
            </a:fld>
            <a:endParaRPr lang="en-PK"/>
          </a:p>
        </p:txBody>
      </p:sp>
    </p:spTree>
    <p:extLst>
      <p:ext uri="{BB962C8B-B14F-4D97-AF65-F5344CB8AC3E}">
        <p14:creationId xmlns:p14="http://schemas.microsoft.com/office/powerpoint/2010/main" val="270909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mtov%7d@dcc.ufmg.br" TargetMode="External"/><Relationship Id="rId2" Type="http://schemas.openxmlformats.org/officeDocument/2006/relationships/image" Target="../media/image57.jpeg"/><Relationship Id="rId1" Type="http://schemas.openxmlformats.org/officeDocument/2006/relationships/slideLayout" Target="../slideLayouts/slideLayout2.xml"/><Relationship Id="rId4" Type="http://schemas.openxmlformats.org/officeDocument/2006/relationships/hyperlink" Target="https://www.apollographql.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6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6"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8"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A2FBA5A-F75D-B4D0-71BC-BEFEF2740E13}"/>
              </a:ext>
            </a:extLst>
          </p:cNvPr>
          <p:cNvSpPr>
            <a:spLocks noGrp="1"/>
          </p:cNvSpPr>
          <p:nvPr>
            <p:ph idx="1"/>
          </p:nvPr>
        </p:nvSpPr>
        <p:spPr>
          <a:xfrm>
            <a:off x="6477270" y="1130846"/>
            <a:ext cx="4974771" cy="4351338"/>
          </a:xfrm>
        </p:spPr>
        <p:txBody>
          <a:bodyPr vert="horz" lIns="91440" tIns="45720" rIns="91440" bIns="45720" rtlCol="0" anchor="t">
            <a:normAutofit/>
          </a:bodyPr>
          <a:lstStyle/>
          <a:p>
            <a:r>
              <a:rPr lang="en-US">
                <a:solidFill>
                  <a:schemeClr val="bg1"/>
                </a:solidFill>
                <a:ea typeface="+mn-lt"/>
                <a:cs typeface="+mn-lt"/>
              </a:rPr>
              <a:t>Architecture Selection for API: Rest vs </a:t>
            </a:r>
            <a:r>
              <a:rPr lang="en-US" err="1">
                <a:solidFill>
                  <a:schemeClr val="bg1"/>
                </a:solidFill>
                <a:ea typeface="+mn-lt"/>
                <a:cs typeface="+mn-lt"/>
              </a:rPr>
              <a:t>GraphQL</a:t>
            </a:r>
            <a:r>
              <a:rPr lang="en-US">
                <a:solidFill>
                  <a:schemeClr val="bg1"/>
                </a:solidFill>
                <a:ea typeface="+mn-lt"/>
                <a:cs typeface="+mn-lt"/>
              </a:rPr>
              <a:t> </a:t>
            </a:r>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ea typeface="+mn-lt"/>
                <a:cs typeface="+mn-lt"/>
              </a:rPr>
              <a:t>Team members: </a:t>
            </a:r>
          </a:p>
          <a:p>
            <a:r>
              <a:rPr lang="en-US" sz="2000">
                <a:solidFill>
                  <a:schemeClr val="bg1"/>
                </a:solidFill>
                <a:ea typeface="+mn-lt"/>
                <a:cs typeface="+mn-lt"/>
              </a:rPr>
              <a:t>Arsalan Imran (002344722)</a:t>
            </a:r>
            <a:endParaRPr lang="en-US">
              <a:solidFill>
                <a:schemeClr val="bg1"/>
              </a:solidFill>
            </a:endParaRPr>
          </a:p>
          <a:p>
            <a:r>
              <a:rPr lang="en-US" sz="2000">
                <a:solidFill>
                  <a:schemeClr val="bg1"/>
                </a:solidFill>
                <a:ea typeface="+mn-lt"/>
                <a:cs typeface="+mn-lt"/>
              </a:rPr>
              <a:t>Dan Luo (002352806) </a:t>
            </a:r>
          </a:p>
          <a:p>
            <a:r>
              <a:rPr lang="en-US" sz="2000">
                <a:solidFill>
                  <a:schemeClr val="bg1"/>
                </a:solidFill>
                <a:ea typeface="+mn-lt"/>
                <a:cs typeface="+mn-lt"/>
              </a:rPr>
              <a:t>Guan Wang (002341590)</a:t>
            </a:r>
            <a:endParaRPr lang="en-US" sz="2000">
              <a:solidFill>
                <a:schemeClr val="bg1"/>
              </a:solidFill>
            </a:endParaRPr>
          </a:p>
          <a:p>
            <a:endParaRPr lang="en-US">
              <a:solidFill>
                <a:schemeClr val="bg1"/>
              </a:solidFill>
            </a:endParaRPr>
          </a:p>
        </p:txBody>
      </p:sp>
    </p:spTree>
    <p:extLst>
      <p:ext uri="{BB962C8B-B14F-4D97-AF65-F5344CB8AC3E}">
        <p14:creationId xmlns:p14="http://schemas.microsoft.com/office/powerpoint/2010/main" val="9294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8BA0A-7751-C6D1-0EE6-CEBAB0B7D664}"/>
              </a:ext>
            </a:extLst>
          </p:cNvPr>
          <p:cNvSpPr>
            <a:spLocks noGrp="1"/>
          </p:cNvSpPr>
          <p:nvPr>
            <p:ph type="title"/>
          </p:nvPr>
        </p:nvSpPr>
        <p:spPr/>
        <p:txBody>
          <a:bodyPr/>
          <a:lstStyle/>
          <a:p>
            <a:r>
              <a:rPr lang="zh-CN" altLang="en-US">
                <a:ea typeface="等线 Light"/>
              </a:rPr>
              <a:t>Apis Performance analysis</a:t>
            </a:r>
          </a:p>
        </p:txBody>
      </p:sp>
      <p:pic>
        <p:nvPicPr>
          <p:cNvPr id="4" name="内容占位符 3" descr="图表, 箱线图&#10;&#10;已自动生成说明">
            <a:extLst>
              <a:ext uri="{FF2B5EF4-FFF2-40B4-BE49-F238E27FC236}">
                <a16:creationId xmlns:a16="http://schemas.microsoft.com/office/drawing/2014/main" id="{9621E518-921A-3E63-3F1B-5F5A8E56C675}"/>
              </a:ext>
            </a:extLst>
          </p:cNvPr>
          <p:cNvPicPr>
            <a:picLocks noGrp="1" noChangeAspect="1"/>
          </p:cNvPicPr>
          <p:nvPr>
            <p:ph idx="1"/>
          </p:nvPr>
        </p:nvPicPr>
        <p:blipFill>
          <a:blip r:embed="rId2"/>
          <a:stretch>
            <a:fillRect/>
          </a:stretch>
        </p:blipFill>
        <p:spPr>
          <a:xfrm>
            <a:off x="1046052" y="1825625"/>
            <a:ext cx="10099895" cy="4351338"/>
          </a:xfrm>
        </p:spPr>
      </p:pic>
    </p:spTree>
    <p:extLst>
      <p:ext uri="{BB962C8B-B14F-4D97-AF65-F5344CB8AC3E}">
        <p14:creationId xmlns:p14="http://schemas.microsoft.com/office/powerpoint/2010/main" val="398420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8BA0A-7751-C6D1-0EE6-CEBAB0B7D664}"/>
              </a:ext>
            </a:extLst>
          </p:cNvPr>
          <p:cNvSpPr>
            <a:spLocks noGrp="1"/>
          </p:cNvSpPr>
          <p:nvPr>
            <p:ph type="title"/>
          </p:nvPr>
        </p:nvSpPr>
        <p:spPr/>
        <p:txBody>
          <a:bodyPr/>
          <a:lstStyle/>
          <a:p>
            <a:r>
              <a:rPr lang="zh-CN" altLang="en-US">
                <a:ea typeface="等线 Light"/>
              </a:rPr>
              <a:t>Apis Performance analysis:</a:t>
            </a:r>
          </a:p>
        </p:txBody>
      </p:sp>
      <p:pic>
        <p:nvPicPr>
          <p:cNvPr id="6" name="内容占位符 5" descr="图表, 条形图, 树状图&#10;&#10;已自动生成说明">
            <a:extLst>
              <a:ext uri="{FF2B5EF4-FFF2-40B4-BE49-F238E27FC236}">
                <a16:creationId xmlns:a16="http://schemas.microsoft.com/office/drawing/2014/main" id="{9E14572E-36B1-72D1-7C64-2960CE71B52D}"/>
              </a:ext>
            </a:extLst>
          </p:cNvPr>
          <p:cNvPicPr>
            <a:picLocks noGrp="1" noChangeAspect="1"/>
          </p:cNvPicPr>
          <p:nvPr>
            <p:ph idx="1"/>
          </p:nvPr>
        </p:nvPicPr>
        <p:blipFill>
          <a:blip r:embed="rId2"/>
          <a:stretch>
            <a:fillRect/>
          </a:stretch>
        </p:blipFill>
        <p:spPr>
          <a:xfrm>
            <a:off x="838200" y="1845540"/>
            <a:ext cx="10515600" cy="4311508"/>
          </a:xfrm>
        </p:spPr>
      </p:pic>
    </p:spTree>
    <p:extLst>
      <p:ext uri="{BB962C8B-B14F-4D97-AF65-F5344CB8AC3E}">
        <p14:creationId xmlns:p14="http://schemas.microsoft.com/office/powerpoint/2010/main" val="228954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8BA0A-7751-C6D1-0EE6-CEBAB0B7D66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altLang="zh-CN" sz="5100" kern="1200">
                <a:solidFill>
                  <a:schemeClr val="tx1"/>
                </a:solidFill>
                <a:latin typeface="+mj-lt"/>
                <a:ea typeface="+mj-ea"/>
                <a:cs typeface="+mj-cs"/>
              </a:rPr>
              <a:t>Apis Performance analysis</a:t>
            </a:r>
          </a:p>
        </p:txBody>
      </p:sp>
      <p:pic>
        <p:nvPicPr>
          <p:cNvPr id="3" name="图片 2" descr="图表, 条形图&#10;&#10;已自动生成说明">
            <a:extLst>
              <a:ext uri="{FF2B5EF4-FFF2-40B4-BE49-F238E27FC236}">
                <a16:creationId xmlns:a16="http://schemas.microsoft.com/office/drawing/2014/main" id="{DE3C89A0-DC57-43AE-3772-D4A5E3A6A52F}"/>
              </a:ext>
            </a:extLst>
          </p:cNvPr>
          <p:cNvPicPr>
            <a:picLocks noChangeAspect="1"/>
          </p:cNvPicPr>
          <p:nvPr/>
        </p:nvPicPr>
        <p:blipFill>
          <a:blip r:embed="rId2"/>
          <a:stretch>
            <a:fillRect/>
          </a:stretch>
        </p:blipFill>
        <p:spPr>
          <a:xfrm>
            <a:off x="4654296" y="1268936"/>
            <a:ext cx="7214616" cy="4292695"/>
          </a:xfrm>
          <a:prstGeom prst="rect">
            <a:avLst/>
          </a:prstGeom>
        </p:spPr>
      </p:pic>
    </p:spTree>
    <p:extLst>
      <p:ext uri="{BB962C8B-B14F-4D97-AF65-F5344CB8AC3E}">
        <p14:creationId xmlns:p14="http://schemas.microsoft.com/office/powerpoint/2010/main" val="104879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8BA0A-7751-C6D1-0EE6-CEBAB0B7D66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altLang="zh-CN" sz="5100" kern="1200">
                <a:solidFill>
                  <a:schemeClr val="tx1"/>
                </a:solidFill>
                <a:latin typeface="+mj-lt"/>
                <a:ea typeface="+mj-ea"/>
                <a:cs typeface="+mj-cs"/>
              </a:rPr>
              <a:t>Apis Performance analysis</a:t>
            </a:r>
          </a:p>
        </p:txBody>
      </p:sp>
      <p:pic>
        <p:nvPicPr>
          <p:cNvPr id="7" name="图片 6" descr="图表, 条形图&#10;&#10;已自动生成说明">
            <a:extLst>
              <a:ext uri="{FF2B5EF4-FFF2-40B4-BE49-F238E27FC236}">
                <a16:creationId xmlns:a16="http://schemas.microsoft.com/office/drawing/2014/main" id="{5647BCA7-E99E-15CA-8A2F-8C3E0DABC7A2}"/>
              </a:ext>
            </a:extLst>
          </p:cNvPr>
          <p:cNvPicPr>
            <a:picLocks noChangeAspect="1"/>
          </p:cNvPicPr>
          <p:nvPr/>
        </p:nvPicPr>
        <p:blipFill>
          <a:blip r:embed="rId2"/>
          <a:stretch>
            <a:fillRect/>
          </a:stretch>
        </p:blipFill>
        <p:spPr>
          <a:xfrm>
            <a:off x="4654296" y="1259917"/>
            <a:ext cx="7214616" cy="4310733"/>
          </a:xfrm>
          <a:prstGeom prst="rect">
            <a:avLst/>
          </a:prstGeom>
        </p:spPr>
      </p:pic>
    </p:spTree>
    <p:extLst>
      <p:ext uri="{BB962C8B-B14F-4D97-AF65-F5344CB8AC3E}">
        <p14:creationId xmlns:p14="http://schemas.microsoft.com/office/powerpoint/2010/main" val="2606435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8BA0A-7751-C6D1-0EE6-CEBAB0B7D66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altLang="zh-CN" sz="5100" kern="1200">
                <a:solidFill>
                  <a:schemeClr val="tx1"/>
                </a:solidFill>
                <a:latin typeface="+mj-lt"/>
                <a:ea typeface="+mj-ea"/>
                <a:cs typeface="+mj-cs"/>
              </a:rPr>
              <a:t>Apis Performance analysis</a:t>
            </a:r>
          </a:p>
        </p:txBody>
      </p:sp>
      <p:pic>
        <p:nvPicPr>
          <p:cNvPr id="8" name="图片 7" descr="图表, 条形图&#10;&#10;已自动生成说明">
            <a:extLst>
              <a:ext uri="{FF2B5EF4-FFF2-40B4-BE49-F238E27FC236}">
                <a16:creationId xmlns:a16="http://schemas.microsoft.com/office/drawing/2014/main" id="{A17203F3-9982-DEB1-7490-56699A4459F8}"/>
              </a:ext>
            </a:extLst>
          </p:cNvPr>
          <p:cNvPicPr>
            <a:picLocks noChangeAspect="1"/>
          </p:cNvPicPr>
          <p:nvPr/>
        </p:nvPicPr>
        <p:blipFill>
          <a:blip r:embed="rId2"/>
          <a:stretch>
            <a:fillRect/>
          </a:stretch>
        </p:blipFill>
        <p:spPr>
          <a:xfrm>
            <a:off x="4654296" y="1277954"/>
            <a:ext cx="7214616" cy="4274659"/>
          </a:xfrm>
          <a:prstGeom prst="rect">
            <a:avLst/>
          </a:prstGeom>
        </p:spPr>
      </p:pic>
    </p:spTree>
    <p:extLst>
      <p:ext uri="{BB962C8B-B14F-4D97-AF65-F5344CB8AC3E}">
        <p14:creationId xmlns:p14="http://schemas.microsoft.com/office/powerpoint/2010/main" val="1306402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076E8-4140-ED7E-EDEF-84DA04439C40}"/>
              </a:ext>
            </a:extLst>
          </p:cNvPr>
          <p:cNvSpPr>
            <a:spLocks noGrp="1"/>
          </p:cNvSpPr>
          <p:nvPr>
            <p:ph type="title"/>
          </p:nvPr>
        </p:nvSpPr>
        <p:spPr>
          <a:xfrm>
            <a:off x="838200" y="165723"/>
            <a:ext cx="10515600" cy="1325563"/>
          </a:xfrm>
        </p:spPr>
        <p:txBody>
          <a:bodyPr>
            <a:normAutofit/>
          </a:bodyPr>
          <a:lstStyle/>
          <a:p>
            <a:r>
              <a:rPr lang="zh-CN" altLang="en-US" sz="3200">
                <a:ea typeface="等线 Light"/>
              </a:rPr>
              <a:t>Api </a:t>
            </a:r>
            <a:r>
              <a:rPr lang="zh-CN" altLang="en-US" sz="3200">
                <a:ea typeface="等线 Light"/>
                <a:cs typeface="+mj-lt"/>
              </a:rPr>
              <a:t>Performance analysis: modeling</a:t>
            </a:r>
            <a:endParaRPr lang="zh-CN" altLang="en-US" sz="3200">
              <a:ea typeface="等线 Light" panose="02010600030101010101" pitchFamily="2" charset="-122"/>
            </a:endParaRPr>
          </a:p>
        </p:txBody>
      </p:sp>
      <p:sp>
        <p:nvSpPr>
          <p:cNvPr id="3" name="内容占位符 2">
            <a:extLst>
              <a:ext uri="{FF2B5EF4-FFF2-40B4-BE49-F238E27FC236}">
                <a16:creationId xmlns:a16="http://schemas.microsoft.com/office/drawing/2014/main" id="{D34BE78F-4371-1DF3-4115-F8E6CBD3725B}"/>
              </a:ext>
            </a:extLst>
          </p:cNvPr>
          <p:cNvSpPr>
            <a:spLocks noGrp="1"/>
          </p:cNvSpPr>
          <p:nvPr>
            <p:ph idx="1"/>
          </p:nvPr>
        </p:nvSpPr>
        <p:spPr>
          <a:xfrm>
            <a:off x="838200" y="1156205"/>
            <a:ext cx="7966105" cy="1118179"/>
          </a:xfrm>
        </p:spPr>
        <p:txBody>
          <a:bodyPr vert="horz" lIns="91440" tIns="45720" rIns="91440" bIns="45720" rtlCol="0" anchor="t">
            <a:normAutofit/>
          </a:bodyPr>
          <a:lstStyle/>
          <a:p>
            <a:pPr marL="457200" indent="-457200"/>
            <a:r>
              <a:rPr lang="zh-CN" altLang="en-US">
                <a:ea typeface="等线"/>
              </a:rPr>
              <a:t>RandomForest</a:t>
            </a:r>
            <a:endParaRPr lang="zh-CN">
              <a:ea typeface="等线" panose="02010600030101010101" pitchFamily="2" charset="-122"/>
            </a:endParaRPr>
          </a:p>
          <a:p>
            <a:pPr marL="457200" indent="-457200"/>
            <a:r>
              <a:rPr lang="zh-CN" altLang="en-US">
                <a:ea typeface="等线"/>
              </a:rPr>
              <a:t>Gridsearch</a:t>
            </a:r>
            <a:endParaRPr lang="zh-CN">
              <a:ea typeface="等线"/>
            </a:endParaRPr>
          </a:p>
        </p:txBody>
      </p:sp>
      <p:pic>
        <p:nvPicPr>
          <p:cNvPr id="4" name="图片 3">
            <a:extLst>
              <a:ext uri="{FF2B5EF4-FFF2-40B4-BE49-F238E27FC236}">
                <a16:creationId xmlns:a16="http://schemas.microsoft.com/office/drawing/2014/main" id="{7D187FAD-8B48-787D-0D19-A3900862158A}"/>
              </a:ext>
            </a:extLst>
          </p:cNvPr>
          <p:cNvPicPr>
            <a:picLocks noChangeAspect="1"/>
          </p:cNvPicPr>
          <p:nvPr/>
        </p:nvPicPr>
        <p:blipFill>
          <a:blip r:embed="rId2"/>
          <a:stretch>
            <a:fillRect/>
          </a:stretch>
        </p:blipFill>
        <p:spPr>
          <a:xfrm>
            <a:off x="726393" y="2230192"/>
            <a:ext cx="9927365" cy="916346"/>
          </a:xfrm>
          <a:prstGeom prst="rect">
            <a:avLst/>
          </a:prstGeom>
        </p:spPr>
      </p:pic>
      <p:pic>
        <p:nvPicPr>
          <p:cNvPr id="5" name="图片 4" descr="图形用户界面, 文本, 应用程序&#10;&#10;已自动生成说明">
            <a:extLst>
              <a:ext uri="{FF2B5EF4-FFF2-40B4-BE49-F238E27FC236}">
                <a16:creationId xmlns:a16="http://schemas.microsoft.com/office/drawing/2014/main" id="{F3AAEA64-07DA-9996-62B7-FD8EBC30C104}"/>
              </a:ext>
            </a:extLst>
          </p:cNvPr>
          <p:cNvPicPr>
            <a:picLocks noChangeAspect="1"/>
          </p:cNvPicPr>
          <p:nvPr/>
        </p:nvPicPr>
        <p:blipFill>
          <a:blip r:embed="rId3"/>
          <a:stretch>
            <a:fillRect/>
          </a:stretch>
        </p:blipFill>
        <p:spPr>
          <a:xfrm>
            <a:off x="841717" y="3330590"/>
            <a:ext cx="7275410" cy="1464448"/>
          </a:xfrm>
          <a:prstGeom prst="rect">
            <a:avLst/>
          </a:prstGeom>
        </p:spPr>
      </p:pic>
      <p:pic>
        <p:nvPicPr>
          <p:cNvPr id="6" name="图片 5" descr="文本&#10;&#10;已自动生成说明">
            <a:extLst>
              <a:ext uri="{FF2B5EF4-FFF2-40B4-BE49-F238E27FC236}">
                <a16:creationId xmlns:a16="http://schemas.microsoft.com/office/drawing/2014/main" id="{819E8392-C228-9E68-C9DC-0788D2EF9449}"/>
              </a:ext>
            </a:extLst>
          </p:cNvPr>
          <p:cNvPicPr>
            <a:picLocks noChangeAspect="1"/>
          </p:cNvPicPr>
          <p:nvPr/>
        </p:nvPicPr>
        <p:blipFill>
          <a:blip r:embed="rId4"/>
          <a:stretch>
            <a:fillRect/>
          </a:stretch>
        </p:blipFill>
        <p:spPr>
          <a:xfrm>
            <a:off x="839936" y="4788982"/>
            <a:ext cx="6118167" cy="1787942"/>
          </a:xfrm>
          <a:prstGeom prst="rect">
            <a:avLst/>
          </a:prstGeom>
        </p:spPr>
      </p:pic>
    </p:spTree>
    <p:extLst>
      <p:ext uri="{BB962C8B-B14F-4D97-AF65-F5344CB8AC3E}">
        <p14:creationId xmlns:p14="http://schemas.microsoft.com/office/powerpoint/2010/main" val="359642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2986D4A-DF6E-DE25-12BD-FF0B4608B6F5}"/>
              </a:ext>
            </a:extLst>
          </p:cNvPr>
          <p:cNvSpPr>
            <a:spLocks noGrp="1"/>
          </p:cNvSpPr>
          <p:nvPr>
            <p:ph type="title"/>
          </p:nvPr>
        </p:nvSpPr>
        <p:spPr>
          <a:xfrm>
            <a:off x="793662" y="386930"/>
            <a:ext cx="10066122" cy="1298448"/>
          </a:xfrm>
        </p:spPr>
        <p:txBody>
          <a:bodyPr anchor="b">
            <a:normAutofit/>
          </a:bodyPr>
          <a:lstStyle/>
          <a:p>
            <a:r>
              <a:rPr lang="en-CA" altLang="zh-CN" sz="4800"/>
              <a:t>Predict the result</a:t>
            </a:r>
            <a:endParaRPr lang="zh-CN" altLang="en-US"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BAEC9E3B-0EE5-83B4-6F59-9555FD9C2F2B}"/>
              </a:ext>
            </a:extLst>
          </p:cNvPr>
          <p:cNvSpPr>
            <a:spLocks noGrp="1"/>
          </p:cNvSpPr>
          <p:nvPr>
            <p:ph idx="1"/>
          </p:nvPr>
        </p:nvSpPr>
        <p:spPr>
          <a:xfrm>
            <a:off x="793661" y="2599509"/>
            <a:ext cx="4530898" cy="3639450"/>
          </a:xfrm>
        </p:spPr>
        <p:txBody>
          <a:bodyPr anchor="ctr">
            <a:normAutofit/>
          </a:bodyPr>
          <a:lstStyle/>
          <a:p>
            <a:r>
              <a:rPr lang="en-CA" altLang="zh-CN" sz="2000">
                <a:effectLst/>
                <a:latin typeface="Times New Roman" panose="02020603050405020304" pitchFamily="18" charset="0"/>
                <a:ea typeface="宋体" panose="02010600030101010101" pitchFamily="2" charset="-122"/>
              </a:rPr>
              <a:t>According to the model and function we build; we can predict and give the recommend Api for specific business area and user numbers. For instance, if there is a social media company who want to select Api and general have 100 users in the same time, we will suggest them choose the GraphQL api.</a:t>
            </a:r>
          </a:p>
          <a:p>
            <a:endParaRPr lang="zh-CN" altLang="en-US" sz="2000"/>
          </a:p>
        </p:txBody>
      </p:sp>
      <p:pic>
        <p:nvPicPr>
          <p:cNvPr id="4" name="图片 3" descr="图形用户界面, 文本, 应用程序, 电子邮件&#10;&#10;描述已自动生成">
            <a:extLst>
              <a:ext uri="{FF2B5EF4-FFF2-40B4-BE49-F238E27FC236}">
                <a16:creationId xmlns:a16="http://schemas.microsoft.com/office/drawing/2014/main" id="{7C7F4712-B6DB-6BA9-F7AB-8599FE9610AB}"/>
              </a:ext>
            </a:extLst>
          </p:cNvPr>
          <p:cNvPicPr>
            <a:picLocks noChangeAspect="1"/>
          </p:cNvPicPr>
          <p:nvPr/>
        </p:nvPicPr>
        <p:blipFill>
          <a:blip r:embed="rId2"/>
          <a:stretch>
            <a:fillRect/>
          </a:stretch>
        </p:blipFill>
        <p:spPr>
          <a:xfrm>
            <a:off x="5911532" y="3259819"/>
            <a:ext cx="5150277" cy="2163115"/>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42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EB41908-39BB-C63A-475E-C36A92BE51D9}"/>
              </a:ext>
            </a:extLst>
          </p:cNvPr>
          <p:cNvSpPr>
            <a:spLocks noGrp="1"/>
          </p:cNvSpPr>
          <p:nvPr>
            <p:ph type="title"/>
          </p:nvPr>
        </p:nvSpPr>
        <p:spPr>
          <a:xfrm>
            <a:off x="793662" y="386930"/>
            <a:ext cx="10066122" cy="1298448"/>
          </a:xfrm>
        </p:spPr>
        <p:txBody>
          <a:bodyPr anchor="b">
            <a:normAutofit/>
          </a:bodyPr>
          <a:lstStyle/>
          <a:p>
            <a:r>
              <a:rPr lang="en-CA" altLang="zh-CN" sz="4800" dirty="0"/>
              <a:t>Conclusion of </a:t>
            </a:r>
            <a:r>
              <a:rPr lang="en-CA" altLang="zh-CN" sz="4800" dirty="0" err="1"/>
              <a:t>api</a:t>
            </a:r>
            <a:r>
              <a:rPr lang="en-CA" altLang="zh-CN" sz="4800" dirty="0"/>
              <a:t> performance test</a:t>
            </a:r>
            <a:endParaRPr lang="zh-CN" altLang="en-US"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71D6B7D9-EB6A-EAE1-0008-F739D8690E12}"/>
              </a:ext>
            </a:extLst>
          </p:cNvPr>
          <p:cNvSpPr>
            <a:spLocks noGrp="1"/>
          </p:cNvSpPr>
          <p:nvPr>
            <p:ph idx="1"/>
          </p:nvPr>
        </p:nvSpPr>
        <p:spPr>
          <a:xfrm>
            <a:off x="793661" y="2599509"/>
            <a:ext cx="4530898" cy="3639450"/>
          </a:xfrm>
        </p:spPr>
        <p:txBody>
          <a:bodyPr anchor="ctr">
            <a:normAutofit/>
          </a:bodyPr>
          <a:lstStyle/>
          <a:p>
            <a:r>
              <a:rPr lang="en-US" altLang="zh-CN" sz="2000" dirty="0">
                <a:effectLst/>
                <a:latin typeface="Times New Roman" panose="02020603050405020304" pitchFamily="18" charset="0"/>
                <a:ea typeface="宋体" panose="02010600030101010101" pitchFamily="2" charset="-122"/>
              </a:rPr>
              <a:t>the choice between REST and </a:t>
            </a:r>
            <a:r>
              <a:rPr lang="en-US" altLang="zh-CN" sz="2000" dirty="0" err="1">
                <a:effectLst/>
                <a:latin typeface="Times New Roman" panose="02020603050405020304" pitchFamily="18" charset="0"/>
                <a:ea typeface="宋体" panose="02010600030101010101" pitchFamily="2" charset="-122"/>
              </a:rPr>
              <a:t>GraphQL</a:t>
            </a:r>
            <a:r>
              <a:rPr lang="en-US" altLang="zh-CN" sz="2000" dirty="0">
                <a:effectLst/>
                <a:latin typeface="Times New Roman" panose="02020603050405020304" pitchFamily="18" charset="0"/>
                <a:ea typeface="宋体" panose="02010600030101010101" pitchFamily="2" charset="-122"/>
              </a:rPr>
              <a:t> should depend on the specific requirements of the application. For applications requiring high throughput, REST is preferable. However, for applications where efficient data retrieval and reliability are critical, </a:t>
            </a:r>
            <a:r>
              <a:rPr lang="en-US" altLang="zh-CN" sz="2000" dirty="0" err="1">
                <a:effectLst/>
                <a:latin typeface="Times New Roman" panose="02020603050405020304" pitchFamily="18" charset="0"/>
                <a:ea typeface="宋体" panose="02010600030101010101" pitchFamily="2" charset="-122"/>
              </a:rPr>
              <a:t>GraphQL</a:t>
            </a:r>
            <a:r>
              <a:rPr lang="en-US" altLang="zh-CN" sz="2000" dirty="0">
                <a:effectLst/>
                <a:latin typeface="Times New Roman" panose="02020603050405020304" pitchFamily="18" charset="0"/>
                <a:ea typeface="宋体" panose="02010600030101010101" pitchFamily="2" charset="-122"/>
              </a:rPr>
              <a:t> presents a more advantageous solution.</a:t>
            </a:r>
            <a:endParaRPr lang="zh-CN" altLang="en-US" sz="2000" dirty="0"/>
          </a:p>
        </p:txBody>
      </p:sp>
      <p:pic>
        <p:nvPicPr>
          <p:cNvPr id="7" name="Graphic 6" descr="Web Design">
            <a:extLst>
              <a:ext uri="{FF2B5EF4-FFF2-40B4-BE49-F238E27FC236}">
                <a16:creationId xmlns:a16="http://schemas.microsoft.com/office/drawing/2014/main" id="{DAC8E41C-2880-8CE4-F9E9-281EC4C348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764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0C155B2-000B-6A04-9E6A-54CB66BCB0C3}"/>
              </a:ext>
            </a:extLst>
          </p:cNvPr>
          <p:cNvSpPr>
            <a:spLocks noGrp="1"/>
          </p:cNvSpPr>
          <p:nvPr>
            <p:ph idx="1"/>
          </p:nvPr>
        </p:nvSpPr>
        <p:spPr>
          <a:xfrm>
            <a:off x="862365" y="2194102"/>
            <a:ext cx="3991689" cy="3908586"/>
          </a:xfrm>
        </p:spPr>
        <p:txBody>
          <a:bodyPr>
            <a:normAutofit/>
          </a:bodyPr>
          <a:lstStyle/>
          <a:p>
            <a:r>
              <a:rPr lang="en-US" b="1" dirty="0"/>
              <a:t>Rest Vs </a:t>
            </a:r>
            <a:r>
              <a:rPr lang="en-US" b="1" dirty="0" err="1"/>
              <a:t>GraphQL:Crud</a:t>
            </a:r>
            <a:r>
              <a:rPr lang="en-US" b="1" dirty="0"/>
              <a:t> Comparison of similar system. </a:t>
            </a:r>
            <a:endParaRPr lang="en-PK" b="1" dirty="0"/>
          </a:p>
        </p:txBody>
      </p:sp>
      <p:pic>
        <p:nvPicPr>
          <p:cNvPr id="5" name="Picture 4" descr="A couple of icons with text&#10;&#10;Description automatically generated with medium confidence">
            <a:extLst>
              <a:ext uri="{FF2B5EF4-FFF2-40B4-BE49-F238E27FC236}">
                <a16:creationId xmlns:a16="http://schemas.microsoft.com/office/drawing/2014/main" id="{72E0BC2A-FCCB-61DE-AC94-065ACF08E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1809758"/>
            <a:ext cx="6155141" cy="3262224"/>
          </a:xfrm>
          <a:prstGeom prst="rect">
            <a:avLst/>
          </a:prstGeom>
        </p:spPr>
      </p:pic>
    </p:spTree>
    <p:extLst>
      <p:ext uri="{BB962C8B-B14F-4D97-AF65-F5344CB8AC3E}">
        <p14:creationId xmlns:p14="http://schemas.microsoft.com/office/powerpoint/2010/main" val="2469653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FF398B0-34D7-5F2C-97DC-BFA8D0E27893}"/>
              </a:ext>
            </a:extLst>
          </p:cNvPr>
          <p:cNvCxnSpPr/>
          <p:nvPr/>
        </p:nvCxnSpPr>
        <p:spPr>
          <a:xfrm>
            <a:off x="0" y="3352751"/>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 group of gears with check marks&#10;&#10;Description automatically generated">
            <a:extLst>
              <a:ext uri="{FF2B5EF4-FFF2-40B4-BE49-F238E27FC236}">
                <a16:creationId xmlns:a16="http://schemas.microsoft.com/office/drawing/2014/main" id="{1077471E-6F14-A520-C90E-6BC634C24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624" y="1603799"/>
            <a:ext cx="2473257" cy="1294146"/>
          </a:xfrm>
          <a:prstGeom prst="rect">
            <a:avLst/>
          </a:prstGeom>
        </p:spPr>
      </p:pic>
      <p:pic>
        <p:nvPicPr>
          <p:cNvPr id="22" name="Picture 21" descr="A pink text with dots&#10;&#10;Description automatically generated">
            <a:extLst>
              <a:ext uri="{FF2B5EF4-FFF2-40B4-BE49-F238E27FC236}">
                <a16:creationId xmlns:a16="http://schemas.microsoft.com/office/drawing/2014/main" id="{1593734D-10AD-1770-2197-7BA46B421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618" y="5158029"/>
            <a:ext cx="2491876" cy="1069430"/>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21CBC64E-2DFA-7D5E-FB89-6F1A369421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09" y="0"/>
            <a:ext cx="8497509" cy="3261857"/>
          </a:xfrm>
          <a:prstGeom prst="rect">
            <a:avLst/>
          </a:prstGeom>
        </p:spPr>
      </p:pic>
      <p:pic>
        <p:nvPicPr>
          <p:cNvPr id="28" name="Picture 27" descr="A screenshot of a computer&#10;&#10;Description automatically generated">
            <a:extLst>
              <a:ext uri="{FF2B5EF4-FFF2-40B4-BE49-F238E27FC236}">
                <a16:creationId xmlns:a16="http://schemas.microsoft.com/office/drawing/2014/main" id="{77901FA0-A1C2-FDF7-2EBC-71F33E45D4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927" y="3505249"/>
            <a:ext cx="8754697" cy="3362794"/>
          </a:xfrm>
          <a:prstGeom prst="rect">
            <a:avLst/>
          </a:prstGeom>
        </p:spPr>
      </p:pic>
    </p:spTree>
    <p:extLst>
      <p:ext uri="{BB962C8B-B14F-4D97-AF65-F5344CB8AC3E}">
        <p14:creationId xmlns:p14="http://schemas.microsoft.com/office/powerpoint/2010/main" val="90861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DBEE9-B72C-39D4-E88C-48F5BB889A39}"/>
              </a:ext>
            </a:extLst>
          </p:cNvPr>
          <p:cNvSpPr>
            <a:spLocks noGrp="1"/>
          </p:cNvSpPr>
          <p:nvPr>
            <p:ph type="title"/>
          </p:nvPr>
        </p:nvSpPr>
        <p:spPr>
          <a:xfrm>
            <a:off x="838200" y="365125"/>
            <a:ext cx="5558489" cy="1325563"/>
          </a:xfrm>
        </p:spPr>
        <p:txBody>
          <a:bodyPr>
            <a:normAutofit/>
          </a:bodyPr>
          <a:lstStyle/>
          <a:p>
            <a:r>
              <a:rPr lang="en-US" b="1">
                <a:latin typeface="Calibri"/>
                <a:ea typeface="Calibri"/>
                <a:cs typeface="Calibri"/>
              </a:rPr>
              <a:t>Introduction:  </a:t>
            </a:r>
            <a:endParaRPr lang="zh-CN"/>
          </a:p>
        </p:txBody>
      </p:sp>
      <p:sp>
        <p:nvSpPr>
          <p:cNvPr id="97" name="Freeform: Shape 9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内容占位符 89">
            <a:extLst>
              <a:ext uri="{FF2B5EF4-FFF2-40B4-BE49-F238E27FC236}">
                <a16:creationId xmlns:a16="http://schemas.microsoft.com/office/drawing/2014/main" id="{CA8907B2-531C-C3B1-2D61-046086D7064D}"/>
              </a:ext>
            </a:extLst>
          </p:cNvPr>
          <p:cNvSpPr>
            <a:spLocks noGrp="1"/>
          </p:cNvSpPr>
          <p:nvPr>
            <p:ph idx="1"/>
          </p:nvPr>
        </p:nvSpPr>
        <p:spPr>
          <a:xfrm>
            <a:off x="546219" y="2623233"/>
            <a:ext cx="5558489" cy="4351338"/>
          </a:xfrm>
        </p:spPr>
        <p:txBody>
          <a:bodyPr vert="horz" lIns="91440" tIns="45720" rIns="91440" bIns="45720" rtlCol="0" anchor="t">
            <a:normAutofit/>
          </a:bodyPr>
          <a:lstStyle/>
          <a:p>
            <a:r>
              <a:rPr lang="zh-CN" altLang="en-US" sz="2400" dirty="0">
                <a:latin typeface="Aptos"/>
                <a:ea typeface="等线"/>
              </a:rPr>
              <a:t>The choice of API architecture can significantly impact the performance, scalability, and overall user experience of an application. The decision between Rest and GraphQL often poses a significant challenge.</a:t>
            </a:r>
          </a:p>
          <a:p>
            <a:endParaRPr lang="zh-CN" altLang="en-US" dirty="0">
              <a:latin typeface="Aptos"/>
              <a:ea typeface="等线" panose="02010600030101010101" pitchFamily="2" charset="-122"/>
            </a:endParaRPr>
          </a:p>
          <a:p>
            <a:endParaRPr lang="zh-CN" altLang="en-US" dirty="0">
              <a:latin typeface="Aptos"/>
              <a:ea typeface="等线" panose="02010600030101010101" pitchFamily="2" charset="-122"/>
            </a:endParaRPr>
          </a:p>
        </p:txBody>
      </p:sp>
      <p:sp>
        <p:nvSpPr>
          <p:cNvPr id="99" name="Oval 9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Block Arc 10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Freeform: Shape 10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05" name="Straight Connector 10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7" name="Freeform: Shape 10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9" name="Arc 10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997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605FF-FD78-1CC8-B287-7D0A179402E5}"/>
              </a:ext>
            </a:extLst>
          </p:cNvPr>
          <p:cNvSpPr>
            <a:spLocks noGrp="1"/>
          </p:cNvSpPr>
          <p:nvPr>
            <p:ph idx="1"/>
          </p:nvPr>
        </p:nvSpPr>
        <p:spPr>
          <a:xfrm>
            <a:off x="323557" y="309488"/>
            <a:ext cx="11422966" cy="6654019"/>
          </a:xfrm>
        </p:spPr>
        <p:txBody>
          <a:bodyPr>
            <a:noAutofit/>
          </a:bodyPr>
          <a:lstStyle/>
          <a:p>
            <a:r>
              <a:rPr lang="en-US" sz="1400"/>
              <a:t>Comparing the two load tests based on the provided data:</a:t>
            </a:r>
          </a:p>
          <a:p>
            <a:r>
              <a:rPr lang="en-US" sz="1400"/>
              <a:t>1. </a:t>
            </a:r>
            <a:r>
              <a:rPr lang="en-US" sz="1400" b="1"/>
              <a:t>Throughput</a:t>
            </a:r>
            <a:r>
              <a:rPr lang="en-US" sz="1400"/>
              <a:t>: </a:t>
            </a:r>
          </a:p>
          <a:p>
            <a:r>
              <a:rPr lang="en-US" sz="1400"/>
              <a:t>   - Rest Test: 77.18 requests per second</a:t>
            </a:r>
          </a:p>
          <a:p>
            <a:r>
              <a:rPr lang="en-US" sz="1400"/>
              <a:t>   - Graph Test: 11.78 requests per second</a:t>
            </a:r>
          </a:p>
          <a:p>
            <a:r>
              <a:rPr lang="en-US" sz="1400"/>
              <a:t>   The Rest had a significantly higher throughput compared to the second test. This suggests that the system was able to handle a larger volume of requests per second in the first test scenario.</a:t>
            </a:r>
          </a:p>
          <a:p>
            <a:r>
              <a:rPr lang="en-US" sz="1400"/>
              <a:t>2. </a:t>
            </a:r>
            <a:r>
              <a:rPr lang="en-US" sz="1400" b="1"/>
              <a:t>Average Response Time:</a:t>
            </a:r>
          </a:p>
          <a:p>
            <a:r>
              <a:rPr lang="en-US" sz="1400"/>
              <a:t>   - Rest Test: 58 milliseconds</a:t>
            </a:r>
          </a:p>
          <a:p>
            <a:r>
              <a:rPr lang="en-US" sz="1400"/>
              <a:t>   - </a:t>
            </a:r>
            <a:r>
              <a:rPr lang="en-US" sz="1400" err="1"/>
              <a:t>Graphql</a:t>
            </a:r>
            <a:r>
              <a:rPr lang="en-US" sz="1400"/>
              <a:t> Test: 1639 milliseconds</a:t>
            </a:r>
          </a:p>
          <a:p>
            <a:r>
              <a:rPr lang="en-US" sz="1400"/>
              <a:t>   The </a:t>
            </a:r>
            <a:r>
              <a:rPr lang="en-US" sz="1400" err="1"/>
              <a:t>Graphql</a:t>
            </a:r>
            <a:r>
              <a:rPr lang="en-US" sz="1400"/>
              <a:t> had a much higher average response time compared to the first test. This indicates that, on average, requests took significantly longer to process and respond to in the second test scenario.</a:t>
            </a:r>
          </a:p>
          <a:p>
            <a:r>
              <a:rPr lang="en-US" sz="1400"/>
              <a:t>3. </a:t>
            </a:r>
            <a:r>
              <a:rPr lang="en-US" sz="1400" b="1"/>
              <a:t>Error Rate:</a:t>
            </a:r>
          </a:p>
          <a:p>
            <a:r>
              <a:rPr lang="en-US" sz="1400"/>
              <a:t>   - Rest Test: 66.65%</a:t>
            </a:r>
          </a:p>
          <a:p>
            <a:r>
              <a:rPr lang="en-US" sz="1400"/>
              <a:t>   - Graph Test: 1.37%</a:t>
            </a:r>
          </a:p>
          <a:p>
            <a:r>
              <a:rPr lang="en-US" sz="1400"/>
              <a:t>   The error rate in the Rest test was substantially higher compared to the </a:t>
            </a:r>
            <a:r>
              <a:rPr lang="en-US" sz="1400" err="1"/>
              <a:t>Graphql</a:t>
            </a:r>
            <a:r>
              <a:rPr lang="en-US" sz="1400"/>
              <a:t> test. While the first test encountered errors in approximately 66% of requests, the second test had a very low error rate of only 1.37%.</a:t>
            </a:r>
          </a:p>
          <a:p>
            <a:r>
              <a:rPr lang="en-US" sz="1400"/>
              <a:t>Based on these comparisons:</a:t>
            </a:r>
          </a:p>
          <a:p>
            <a:r>
              <a:rPr lang="en-US" sz="1400"/>
              <a:t>- The Rest test, despite having a higher throughput, suffered from a high error rate and a relatively low average response time. </a:t>
            </a:r>
          </a:p>
          <a:p>
            <a:r>
              <a:rPr lang="en-US" sz="1400"/>
              <a:t>- The </a:t>
            </a:r>
            <a:r>
              <a:rPr lang="en-US" sz="1400" err="1"/>
              <a:t>Graphql</a:t>
            </a:r>
            <a:r>
              <a:rPr lang="en-US" sz="1400"/>
              <a:t> test had a lower throughput but achieved a significantly lower error rate, indicating better reliability, and a slightly higher average response time, suggesting potential performance optimization opportunities.</a:t>
            </a:r>
          </a:p>
          <a:p>
            <a:r>
              <a:rPr lang="en-US" sz="1400"/>
              <a:t>Overall, while the first test demonstrated higher throughput, it also experienced a higher error rate and may require optimization to improve reliability and response times. The second test, despite lower throughput, showcased better stability with a minimal error rate, albeit with longer response times, indicating a more robust system under load.</a:t>
            </a:r>
            <a:endParaRPr lang="en-PK" sz="1400"/>
          </a:p>
        </p:txBody>
      </p:sp>
    </p:spTree>
    <p:extLst>
      <p:ext uri="{BB962C8B-B14F-4D97-AF65-F5344CB8AC3E}">
        <p14:creationId xmlns:p14="http://schemas.microsoft.com/office/powerpoint/2010/main" val="856576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C5D770B1-0D4A-5F24-9AC0-158BC7633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28" y="-36786"/>
            <a:ext cx="9132524" cy="3611453"/>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4D683296-22FA-43EC-3AC7-87F8109A0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28" y="3277549"/>
            <a:ext cx="9132524" cy="3338986"/>
          </a:xfrm>
          <a:prstGeom prst="rect">
            <a:avLst/>
          </a:prstGeom>
        </p:spPr>
      </p:pic>
      <p:pic>
        <p:nvPicPr>
          <p:cNvPr id="9" name="Picture 8" descr="A group of gears with check marks&#10;&#10;Description automatically generated">
            <a:extLst>
              <a:ext uri="{FF2B5EF4-FFF2-40B4-BE49-F238E27FC236}">
                <a16:creationId xmlns:a16="http://schemas.microsoft.com/office/drawing/2014/main" id="{92D50B96-7842-1B6A-8CA9-D79319513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1452" y="1463121"/>
            <a:ext cx="2258178" cy="1181605"/>
          </a:xfrm>
          <a:prstGeom prst="rect">
            <a:avLst/>
          </a:prstGeom>
        </p:spPr>
      </p:pic>
      <p:pic>
        <p:nvPicPr>
          <p:cNvPr id="11" name="Picture 10" descr="A pink text with dots&#10;&#10;Description automatically generated">
            <a:extLst>
              <a:ext uri="{FF2B5EF4-FFF2-40B4-BE49-F238E27FC236}">
                <a16:creationId xmlns:a16="http://schemas.microsoft.com/office/drawing/2014/main" id="{71E47A05-A7E2-8B8F-7C9E-B808922332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1326" y="4895433"/>
            <a:ext cx="2258178" cy="969135"/>
          </a:xfrm>
          <a:prstGeom prst="rect">
            <a:avLst/>
          </a:prstGeom>
        </p:spPr>
      </p:pic>
    </p:spTree>
    <p:extLst>
      <p:ext uri="{BB962C8B-B14F-4D97-AF65-F5344CB8AC3E}">
        <p14:creationId xmlns:p14="http://schemas.microsoft.com/office/powerpoint/2010/main" val="225504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490A22-4382-66C4-2052-71899250C8D4}"/>
              </a:ext>
            </a:extLst>
          </p:cNvPr>
          <p:cNvSpPr>
            <a:spLocks noGrp="1"/>
          </p:cNvSpPr>
          <p:nvPr>
            <p:ph idx="1"/>
          </p:nvPr>
        </p:nvSpPr>
        <p:spPr>
          <a:xfrm>
            <a:off x="973509" y="593606"/>
            <a:ext cx="10515600" cy="6096104"/>
          </a:xfrm>
        </p:spPr>
        <p:txBody>
          <a:bodyPr vert="horz" lIns="91440" tIns="45720" rIns="91440" bIns="45720" rtlCol="0" anchor="t">
            <a:noAutofit/>
          </a:bodyPr>
          <a:lstStyle/>
          <a:p>
            <a:r>
              <a:rPr lang="en-US" sz="1600">
                <a:latin typeface="Calibri"/>
                <a:ea typeface="Calibri"/>
                <a:cs typeface="Calibri"/>
              </a:rPr>
              <a:t>Comparing the last two response time graphs:</a:t>
            </a:r>
          </a:p>
          <a:p>
            <a:r>
              <a:rPr lang="en-US" sz="1600">
                <a:latin typeface="Calibri"/>
                <a:ea typeface="Calibri"/>
                <a:cs typeface="Calibri"/>
              </a:rPr>
              <a:t>1. </a:t>
            </a:r>
            <a:r>
              <a:rPr lang="en-US" sz="1600" b="1">
                <a:latin typeface="Calibri"/>
                <a:ea typeface="Calibri"/>
                <a:cs typeface="Calibri"/>
              </a:rPr>
              <a:t>Response Time Trend</a:t>
            </a:r>
            <a:r>
              <a:rPr lang="en-US" sz="1600">
                <a:latin typeface="Calibri"/>
                <a:ea typeface="Calibri"/>
                <a:cs typeface="Calibri"/>
              </a:rPr>
              <a:t>: </a:t>
            </a:r>
          </a:p>
          <a:p>
            <a:pPr lvl="1"/>
            <a:r>
              <a:rPr lang="en-US" sz="1600" b="1">
                <a:latin typeface="Calibri"/>
                <a:ea typeface="Calibri"/>
                <a:cs typeface="Calibri"/>
              </a:rPr>
              <a:t>Rest</a:t>
            </a:r>
            <a:r>
              <a:rPr lang="en-US" sz="1600">
                <a:latin typeface="Calibri"/>
                <a:ea typeface="Calibri"/>
                <a:cs typeface="Calibri"/>
              </a:rPr>
              <a:t> : The response time generally increases as the number of virtual users (VU) rises, showing a linear relationship between VU and response time.</a:t>
            </a:r>
          </a:p>
          <a:p>
            <a:pPr lvl="1"/>
            <a:r>
              <a:rPr lang="en-US" sz="1600" b="1" err="1">
                <a:latin typeface="Calibri"/>
                <a:ea typeface="Calibri"/>
                <a:cs typeface="Calibri"/>
              </a:rPr>
              <a:t>Graphql</a:t>
            </a:r>
            <a:r>
              <a:rPr lang="en-US" sz="1600">
                <a:latin typeface="Calibri"/>
                <a:ea typeface="Calibri"/>
                <a:cs typeface="Calibri"/>
              </a:rPr>
              <a:t>: Response time also increases with more VUs, but the trend appears to be less linear, with some fluctuations and plateaus in response time.</a:t>
            </a:r>
          </a:p>
          <a:p>
            <a:endParaRPr lang="en-US" sz="1600">
              <a:latin typeface="Calibri"/>
              <a:ea typeface="Calibri"/>
              <a:cs typeface="Calibri"/>
            </a:endParaRPr>
          </a:p>
          <a:p>
            <a:r>
              <a:rPr lang="en-US" sz="1600">
                <a:latin typeface="Calibri"/>
                <a:ea typeface="Calibri"/>
                <a:cs typeface="Calibri"/>
              </a:rPr>
              <a:t>2. </a:t>
            </a:r>
            <a:r>
              <a:rPr lang="en-US" sz="1600" b="1">
                <a:latin typeface="Calibri"/>
                <a:ea typeface="Calibri"/>
                <a:cs typeface="Calibri"/>
              </a:rPr>
              <a:t>Response Time Stability</a:t>
            </a:r>
            <a:r>
              <a:rPr lang="en-US" sz="1600">
                <a:latin typeface="Calibri"/>
                <a:ea typeface="Calibri"/>
                <a:cs typeface="Calibri"/>
              </a:rPr>
              <a:t>:</a:t>
            </a:r>
          </a:p>
          <a:p>
            <a:pPr lvl="1"/>
            <a:r>
              <a:rPr lang="en-US" sz="1600" b="1">
                <a:latin typeface="Calibri"/>
                <a:ea typeface="Calibri"/>
                <a:cs typeface="Calibri"/>
              </a:rPr>
              <a:t>Rest</a:t>
            </a:r>
            <a:r>
              <a:rPr lang="en-US" sz="1600">
                <a:latin typeface="Calibri"/>
                <a:ea typeface="Calibri"/>
                <a:cs typeface="Calibri"/>
              </a:rPr>
              <a:t> : Despite fluctuations, there is a clear overall trend of increasing response times with increasing VUs.</a:t>
            </a:r>
          </a:p>
          <a:p>
            <a:pPr lvl="1"/>
            <a:r>
              <a:rPr lang="en-US" sz="1600" b="1" err="1">
                <a:latin typeface="Calibri"/>
                <a:ea typeface="Calibri"/>
                <a:cs typeface="Calibri"/>
              </a:rPr>
              <a:t>Graphql</a:t>
            </a:r>
            <a:r>
              <a:rPr lang="en-US" sz="1600">
                <a:latin typeface="Calibri"/>
                <a:ea typeface="Calibri"/>
                <a:cs typeface="Calibri"/>
              </a:rPr>
              <a:t> : Response times fluctuate more prominently, indicating potential variability in system performance under different load conditions.</a:t>
            </a:r>
          </a:p>
          <a:p>
            <a:pPr marL="0" indent="0">
              <a:buNone/>
            </a:pPr>
            <a:endParaRPr lang="en-US" sz="1600">
              <a:latin typeface="Calibri"/>
              <a:ea typeface="Calibri"/>
              <a:cs typeface="Calibri"/>
            </a:endParaRPr>
          </a:p>
          <a:p>
            <a:r>
              <a:rPr lang="en-US" sz="1600">
                <a:latin typeface="Calibri"/>
                <a:ea typeface="Calibri"/>
                <a:cs typeface="Calibri"/>
              </a:rPr>
              <a:t>3. </a:t>
            </a:r>
            <a:r>
              <a:rPr lang="en-US" sz="1600" b="1">
                <a:latin typeface="Calibri"/>
                <a:ea typeface="Calibri"/>
                <a:cs typeface="Calibri"/>
              </a:rPr>
              <a:t>Scalability Insights</a:t>
            </a:r>
            <a:r>
              <a:rPr lang="en-US" sz="1600">
                <a:latin typeface="Calibri"/>
                <a:ea typeface="Calibri"/>
                <a:cs typeface="Calibri"/>
              </a:rPr>
              <a:t>:</a:t>
            </a:r>
          </a:p>
          <a:p>
            <a:pPr lvl="1"/>
            <a:r>
              <a:rPr lang="en-US" sz="1600" b="1">
                <a:latin typeface="Calibri"/>
                <a:ea typeface="Calibri"/>
                <a:cs typeface="Calibri"/>
              </a:rPr>
              <a:t>Rest</a:t>
            </a:r>
            <a:r>
              <a:rPr lang="en-US" sz="1600">
                <a:latin typeface="Calibri"/>
                <a:ea typeface="Calibri"/>
                <a:cs typeface="Calibri"/>
              </a:rPr>
              <a:t>: Shows a more predictable scalability pattern, with response time consistently rising as VUs increase.</a:t>
            </a:r>
          </a:p>
          <a:p>
            <a:pPr lvl="1"/>
            <a:r>
              <a:rPr lang="en-US" sz="1600">
                <a:latin typeface="Calibri"/>
                <a:ea typeface="Calibri"/>
                <a:cs typeface="Calibri"/>
              </a:rPr>
              <a:t>   </a:t>
            </a:r>
            <a:r>
              <a:rPr lang="en-US" sz="1600" b="1" err="1">
                <a:latin typeface="Calibri"/>
                <a:ea typeface="Calibri"/>
                <a:cs typeface="Calibri"/>
              </a:rPr>
              <a:t>Graphql</a:t>
            </a:r>
            <a:r>
              <a:rPr lang="en-US" sz="1600">
                <a:latin typeface="Calibri"/>
                <a:ea typeface="Calibri"/>
                <a:cs typeface="Calibri"/>
              </a:rPr>
              <a:t>: Demonstrates a less predictable scalability pattern, with response time exhibiting more variability and potential performance bottlenecks.</a:t>
            </a:r>
          </a:p>
          <a:p>
            <a:pPr lvl="1"/>
            <a:r>
              <a:rPr lang="en-US" sz="1600">
                <a:latin typeface="Calibri"/>
                <a:ea typeface="Calibri"/>
                <a:cs typeface="Calibri"/>
              </a:rPr>
              <a:t>Rest indicate an increase in response time with higher VUs, Graph 1 suggests a more predictable scalability trend.</a:t>
            </a:r>
          </a:p>
          <a:p>
            <a:pPr lvl="1"/>
            <a:r>
              <a:rPr lang="en-US" sz="1600" err="1">
                <a:latin typeface="Calibri"/>
                <a:ea typeface="Calibri"/>
                <a:cs typeface="Calibri"/>
              </a:rPr>
              <a:t>GraphQL</a:t>
            </a:r>
            <a:r>
              <a:rPr lang="en-US" sz="1600">
                <a:latin typeface="Calibri"/>
                <a:ea typeface="Calibri"/>
                <a:cs typeface="Calibri"/>
              </a:rPr>
              <a:t> highlights potential performance variability and optimization opportunities.</a:t>
            </a:r>
            <a:endParaRPr lang="en-PK" sz="1600">
              <a:latin typeface="Calibri"/>
              <a:ea typeface="Calibri"/>
              <a:cs typeface="Calibri"/>
            </a:endParaRPr>
          </a:p>
        </p:txBody>
      </p:sp>
    </p:spTree>
    <p:extLst>
      <p:ext uri="{BB962C8B-B14F-4D97-AF65-F5344CB8AC3E}">
        <p14:creationId xmlns:p14="http://schemas.microsoft.com/office/powerpoint/2010/main" val="108427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oup of gears with check marks&#10;&#10;Description automatically generated">
            <a:extLst>
              <a:ext uri="{FF2B5EF4-FFF2-40B4-BE49-F238E27FC236}">
                <a16:creationId xmlns:a16="http://schemas.microsoft.com/office/drawing/2014/main" id="{BFD55B94-3DD2-59CB-691B-4A77C273E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9398" y="1814814"/>
            <a:ext cx="2392602" cy="1251943"/>
          </a:xfrm>
          <a:prstGeom prst="rect">
            <a:avLst/>
          </a:prstGeom>
        </p:spPr>
      </p:pic>
      <p:pic>
        <p:nvPicPr>
          <p:cNvPr id="11" name="Picture 10" descr="A pink text with dots&#10;&#10;Description automatically generated">
            <a:extLst>
              <a:ext uri="{FF2B5EF4-FFF2-40B4-BE49-F238E27FC236}">
                <a16:creationId xmlns:a16="http://schemas.microsoft.com/office/drawing/2014/main" id="{B5D70F54-1623-BE6D-A29F-EF91A3914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6705" y="5063844"/>
            <a:ext cx="2655295" cy="1139564"/>
          </a:xfrm>
          <a:prstGeom prst="rect">
            <a:avLst/>
          </a:prstGeom>
        </p:spPr>
      </p:pic>
      <p:pic>
        <p:nvPicPr>
          <p:cNvPr id="13" name="Picture 12" descr="A graph with a line&#10;&#10;Description automatically generated">
            <a:extLst>
              <a:ext uri="{FF2B5EF4-FFF2-40B4-BE49-F238E27FC236}">
                <a16:creationId xmlns:a16="http://schemas.microsoft.com/office/drawing/2014/main" id="{E0368D72-AE19-50B7-B2E5-C2A774EEF9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321" y="494412"/>
            <a:ext cx="8611802" cy="3124636"/>
          </a:xfrm>
          <a:prstGeom prst="rect">
            <a:avLst/>
          </a:prstGeom>
        </p:spPr>
      </p:pic>
      <p:pic>
        <p:nvPicPr>
          <p:cNvPr id="15" name="Picture 14" descr="A graph with a line&#10;&#10;Description automatically generated">
            <a:extLst>
              <a:ext uri="{FF2B5EF4-FFF2-40B4-BE49-F238E27FC236}">
                <a16:creationId xmlns:a16="http://schemas.microsoft.com/office/drawing/2014/main" id="{DE73B5A5-4315-0CA6-2F48-F6682B1DF5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721" y="3619048"/>
            <a:ext cx="8697539" cy="3115110"/>
          </a:xfrm>
          <a:prstGeom prst="rect">
            <a:avLst/>
          </a:prstGeom>
        </p:spPr>
      </p:pic>
    </p:spTree>
    <p:extLst>
      <p:ext uri="{BB962C8B-B14F-4D97-AF65-F5344CB8AC3E}">
        <p14:creationId xmlns:p14="http://schemas.microsoft.com/office/powerpoint/2010/main" val="1063139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0112A7F-626D-65A9-90B8-029EA5616D04}"/>
              </a:ext>
            </a:extLst>
          </p:cNvPr>
          <p:cNvGraphicFramePr>
            <a:graphicFrameLocks noGrp="1"/>
          </p:cNvGraphicFramePr>
          <p:nvPr>
            <p:ph idx="1"/>
            <p:extLst>
              <p:ext uri="{D42A27DB-BD31-4B8C-83A1-F6EECF244321}">
                <p14:modId xmlns:p14="http://schemas.microsoft.com/office/powerpoint/2010/main" val="343895278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34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DC12AD9-D4B9-0C3E-4649-20E1122F16E3}"/>
              </a:ext>
            </a:extLst>
          </p:cNvPr>
          <p:cNvCxnSpPr/>
          <p:nvPr/>
        </p:nvCxnSpPr>
        <p:spPr>
          <a:xfrm>
            <a:off x="5978769" y="0"/>
            <a:ext cx="0" cy="6858000"/>
          </a:xfrm>
          <a:prstGeom prst="line">
            <a:avLst/>
          </a:prstGeom>
        </p:spPr>
        <p:style>
          <a:lnRef idx="2">
            <a:schemeClr val="accent1"/>
          </a:lnRef>
          <a:fillRef idx="0">
            <a:schemeClr val="accent1"/>
          </a:fillRef>
          <a:effectRef idx="1">
            <a:schemeClr val="accent1"/>
          </a:effectRef>
          <a:fontRef idx="minor">
            <a:schemeClr val="tx1"/>
          </a:fontRef>
        </p:style>
      </p:cxnSp>
      <p:pic>
        <p:nvPicPr>
          <p:cNvPr id="15" name="Picture 14" descr="A screenshot of a computer&#10;&#10;Description automatically generated">
            <a:extLst>
              <a:ext uri="{FF2B5EF4-FFF2-40B4-BE49-F238E27FC236}">
                <a16:creationId xmlns:a16="http://schemas.microsoft.com/office/drawing/2014/main" id="{C2D6E64B-5AB4-6294-7DFE-CBE4EED48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78768" cy="685800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B393DE00-ACB0-84DC-EDCC-7A79C48E8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5999" cy="6858000"/>
          </a:xfrm>
          <a:prstGeom prst="rect">
            <a:avLst/>
          </a:prstGeom>
        </p:spPr>
      </p:pic>
      <p:pic>
        <p:nvPicPr>
          <p:cNvPr id="19" name="Picture 18" descr="A group of gears with check marks&#10;&#10;Description automatically generated">
            <a:extLst>
              <a:ext uri="{FF2B5EF4-FFF2-40B4-BE49-F238E27FC236}">
                <a16:creationId xmlns:a16="http://schemas.microsoft.com/office/drawing/2014/main" id="{5771A0D7-5FDE-AB2B-66A8-62C218166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8167" y="126691"/>
            <a:ext cx="2363372" cy="1236648"/>
          </a:xfrm>
          <a:prstGeom prst="rect">
            <a:avLst/>
          </a:prstGeom>
        </p:spPr>
      </p:pic>
      <p:pic>
        <p:nvPicPr>
          <p:cNvPr id="21" name="Picture 20" descr="A pink text with dots&#10;&#10;Description automatically generated">
            <a:extLst>
              <a:ext uri="{FF2B5EF4-FFF2-40B4-BE49-F238E27FC236}">
                <a16:creationId xmlns:a16="http://schemas.microsoft.com/office/drawing/2014/main" id="{A4C5121A-3569-9F84-92D4-69006111B4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3999" y="0"/>
            <a:ext cx="2531273" cy="1086338"/>
          </a:xfrm>
          <a:prstGeom prst="rect">
            <a:avLst/>
          </a:prstGeom>
        </p:spPr>
      </p:pic>
    </p:spTree>
    <p:extLst>
      <p:ext uri="{BB962C8B-B14F-4D97-AF65-F5344CB8AC3E}">
        <p14:creationId xmlns:p14="http://schemas.microsoft.com/office/powerpoint/2010/main" val="3572096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61C1BD-6551-ABFB-F3CD-FC9EC9F66E58}"/>
              </a:ext>
            </a:extLst>
          </p:cNvPr>
          <p:cNvSpPr>
            <a:spLocks noGrp="1"/>
          </p:cNvSpPr>
          <p:nvPr>
            <p:ph idx="1"/>
          </p:nvPr>
        </p:nvSpPr>
        <p:spPr>
          <a:xfrm>
            <a:off x="831079" y="686186"/>
            <a:ext cx="10515600" cy="5704422"/>
          </a:xfrm>
        </p:spPr>
        <p:txBody>
          <a:bodyPr vert="horz" lIns="91440" tIns="45720" rIns="91440" bIns="45720" rtlCol="0" anchor="t">
            <a:noAutofit/>
          </a:bodyPr>
          <a:lstStyle/>
          <a:p>
            <a:r>
              <a:rPr lang="en-US" sz="1600" b="1" i="0">
                <a:effectLst/>
                <a:highlight>
                  <a:srgbClr val="FFFFFF"/>
                </a:highlight>
                <a:latin typeface="Calibri"/>
                <a:ea typeface="Calibri"/>
                <a:cs typeface="Calibri"/>
              </a:rPr>
              <a:t>REST API:</a:t>
            </a:r>
            <a:endParaRPr lang="en-US" sz="1600" b="0" i="0">
              <a:effectLst/>
              <a:highlight>
                <a:srgbClr val="FFFFFF"/>
              </a:highlight>
              <a:latin typeface="Calibri"/>
              <a:ea typeface="Calibri"/>
              <a:cs typeface="Calibri"/>
            </a:endParaRPr>
          </a:p>
          <a:p>
            <a:pPr lvl="1"/>
            <a:r>
              <a:rPr lang="en-US" sz="1600" b="0" i="0">
                <a:effectLst/>
                <a:highlight>
                  <a:srgbClr val="FFFFFF"/>
                </a:highlight>
                <a:latin typeface="Calibri"/>
                <a:ea typeface="Calibri"/>
                <a:cs typeface="Calibri"/>
              </a:rPr>
              <a:t>The slowest response time for the POST </a:t>
            </a:r>
            <a:r>
              <a:rPr lang="en-US" sz="1600" b="1" i="0">
                <a:effectLst/>
                <a:highlight>
                  <a:srgbClr val="FFFFFF"/>
                </a:highlight>
                <a:latin typeface="Calibri"/>
                <a:ea typeface="Calibri"/>
                <a:cs typeface="Calibri"/>
              </a:rPr>
              <a:t>add</a:t>
            </a:r>
            <a:r>
              <a:rPr lang="en-US" sz="1600" b="0" i="0">
                <a:effectLst/>
                <a:highlight>
                  <a:srgbClr val="FFFFFF"/>
                </a:highlight>
                <a:latin typeface="Calibri"/>
                <a:ea typeface="Calibri"/>
                <a:cs typeface="Calibri"/>
              </a:rPr>
              <a:t> request is 682 </a:t>
            </a:r>
            <a:r>
              <a:rPr lang="en-US" sz="1600" b="0" i="0" err="1">
                <a:effectLst/>
                <a:highlight>
                  <a:srgbClr val="FFFFFF"/>
                </a:highlight>
                <a:latin typeface="Calibri"/>
                <a:ea typeface="Calibri"/>
                <a:cs typeface="Calibri"/>
              </a:rPr>
              <a:t>ms.</a:t>
            </a:r>
            <a:endParaRPr lang="en-US" sz="1600" b="0" i="0">
              <a:effectLst/>
              <a:highlight>
                <a:srgbClr val="FFFFFF"/>
              </a:highlight>
              <a:latin typeface="Calibri"/>
              <a:ea typeface="Calibri"/>
              <a:cs typeface="Calibri"/>
            </a:endParaRPr>
          </a:p>
          <a:p>
            <a:pPr lvl="1"/>
            <a:r>
              <a:rPr lang="en-US" sz="1600" b="0" i="0">
                <a:effectLst/>
                <a:highlight>
                  <a:srgbClr val="FFFFFF"/>
                </a:highlight>
                <a:latin typeface="Calibri"/>
                <a:ea typeface="Calibri"/>
                <a:cs typeface="Calibri"/>
              </a:rPr>
              <a:t>For the </a:t>
            </a:r>
            <a:r>
              <a:rPr lang="en-US" sz="1600" b="1" i="0">
                <a:effectLst/>
                <a:highlight>
                  <a:srgbClr val="FFFFFF"/>
                </a:highlight>
                <a:latin typeface="Calibri"/>
                <a:ea typeface="Calibri"/>
                <a:cs typeface="Calibri"/>
              </a:rPr>
              <a:t>PUT</a:t>
            </a:r>
            <a:r>
              <a:rPr lang="en-US" sz="1600" b="0" i="0">
                <a:effectLst/>
                <a:highlight>
                  <a:srgbClr val="FFFFFF"/>
                </a:highlight>
                <a:latin typeface="Calibri"/>
                <a:ea typeface="Calibri"/>
                <a:cs typeface="Calibri"/>
              </a:rPr>
              <a:t> </a:t>
            </a:r>
            <a:r>
              <a:rPr lang="en-US" sz="1600" b="1" i="0">
                <a:effectLst/>
                <a:highlight>
                  <a:srgbClr val="FFFFFF"/>
                </a:highlight>
                <a:latin typeface="Calibri"/>
                <a:ea typeface="Calibri"/>
                <a:cs typeface="Calibri"/>
              </a:rPr>
              <a:t>update</a:t>
            </a:r>
            <a:r>
              <a:rPr lang="en-US" sz="1600" b="0" i="0">
                <a:effectLst/>
                <a:highlight>
                  <a:srgbClr val="FFFFFF"/>
                </a:highlight>
                <a:latin typeface="Calibri"/>
                <a:ea typeface="Calibri"/>
                <a:cs typeface="Calibri"/>
              </a:rPr>
              <a:t> request, the slowest response time is 346 </a:t>
            </a:r>
            <a:r>
              <a:rPr lang="en-US" sz="1600" b="0" i="0" err="1">
                <a:effectLst/>
                <a:highlight>
                  <a:srgbClr val="FFFFFF"/>
                </a:highlight>
                <a:latin typeface="Calibri"/>
                <a:ea typeface="Calibri"/>
                <a:cs typeface="Calibri"/>
              </a:rPr>
              <a:t>ms.</a:t>
            </a:r>
            <a:endParaRPr lang="en-US" sz="1600" b="0" i="0">
              <a:effectLst/>
              <a:highlight>
                <a:srgbClr val="FFFFFF"/>
              </a:highlight>
              <a:latin typeface="Calibri"/>
              <a:ea typeface="Calibri"/>
              <a:cs typeface="Calibri"/>
            </a:endParaRPr>
          </a:p>
          <a:p>
            <a:pPr lvl="1"/>
            <a:r>
              <a:rPr lang="en-US" sz="1600" b="0" i="0">
                <a:effectLst/>
                <a:highlight>
                  <a:srgbClr val="FFFFFF"/>
                </a:highlight>
                <a:latin typeface="Calibri"/>
                <a:ea typeface="Calibri"/>
                <a:cs typeface="Calibri"/>
              </a:rPr>
              <a:t>GET </a:t>
            </a:r>
            <a:r>
              <a:rPr lang="en-US" sz="1600" b="1" i="0" err="1">
                <a:effectLst/>
                <a:highlight>
                  <a:srgbClr val="FFFFFF"/>
                </a:highlight>
                <a:latin typeface="Calibri"/>
                <a:ea typeface="Calibri"/>
                <a:cs typeface="Calibri"/>
              </a:rPr>
              <a:t>getAllTutorials</a:t>
            </a:r>
            <a:r>
              <a:rPr lang="en-US" sz="1600" b="0" i="0">
                <a:effectLst/>
                <a:highlight>
                  <a:srgbClr val="FFFFFF"/>
                </a:highlight>
                <a:latin typeface="Calibri"/>
                <a:ea typeface="Calibri"/>
                <a:cs typeface="Calibri"/>
              </a:rPr>
              <a:t> has a response time of 0 </a:t>
            </a:r>
            <a:r>
              <a:rPr lang="en-US" sz="1600" b="0" i="0" err="1">
                <a:effectLst/>
                <a:highlight>
                  <a:srgbClr val="FFFFFF"/>
                </a:highlight>
                <a:latin typeface="Calibri"/>
                <a:ea typeface="Calibri"/>
                <a:cs typeface="Calibri"/>
              </a:rPr>
              <a:t>ms</a:t>
            </a:r>
            <a:endParaRPr lang="en-US" sz="1600">
              <a:highlight>
                <a:srgbClr val="FFFFFF"/>
              </a:highlight>
              <a:latin typeface="Calibri"/>
              <a:ea typeface="Calibri"/>
              <a:cs typeface="Calibri"/>
            </a:endParaRPr>
          </a:p>
          <a:p>
            <a:pPr>
              <a:buFont typeface="Arial" panose="020B0604020202020204" pitchFamily="34" charset="0"/>
              <a:buChar char="•"/>
            </a:pPr>
            <a:endParaRPr lang="en-US" sz="1600" b="1" i="0">
              <a:effectLst/>
              <a:highlight>
                <a:srgbClr val="FFFFFF"/>
              </a:highlight>
              <a:latin typeface="Calibri"/>
              <a:ea typeface="Calibri"/>
              <a:cs typeface="Calibri"/>
            </a:endParaRPr>
          </a:p>
          <a:p>
            <a:pPr>
              <a:buFont typeface="Arial" panose="020B0604020202020204" pitchFamily="34" charset="0"/>
              <a:buChar char="•"/>
            </a:pPr>
            <a:r>
              <a:rPr lang="en-US" sz="1600" b="1" i="0" err="1">
                <a:effectLst/>
                <a:highlight>
                  <a:srgbClr val="FFFFFF"/>
                </a:highlight>
                <a:latin typeface="Calibri"/>
                <a:ea typeface="Calibri"/>
                <a:cs typeface="Calibri"/>
              </a:rPr>
              <a:t>GraphQL</a:t>
            </a:r>
            <a:r>
              <a:rPr lang="en-US" sz="1600" b="1" i="0">
                <a:effectLst/>
                <a:highlight>
                  <a:srgbClr val="FFFFFF"/>
                </a:highlight>
                <a:latin typeface="Calibri"/>
                <a:ea typeface="Calibri"/>
                <a:cs typeface="Calibri"/>
              </a:rPr>
              <a:t> API:</a:t>
            </a:r>
            <a:endParaRPr lang="en-US" sz="1600" b="0" i="0">
              <a:effectLst/>
              <a:highlight>
                <a:srgbClr val="FFFFFF"/>
              </a:highlight>
              <a:latin typeface="Calibri"/>
              <a:ea typeface="Calibri"/>
              <a:cs typeface="Calibri"/>
            </a:endParaRPr>
          </a:p>
          <a:p>
            <a:pPr lvl="1"/>
            <a:r>
              <a:rPr lang="en-US" sz="1600" b="0" i="0">
                <a:effectLst/>
                <a:highlight>
                  <a:srgbClr val="FFFFFF"/>
                </a:highlight>
                <a:latin typeface="Calibri"/>
                <a:ea typeface="Calibri"/>
                <a:cs typeface="Calibri"/>
              </a:rPr>
              <a:t>The slowest response time for the POST </a:t>
            </a:r>
            <a:r>
              <a:rPr lang="en-US" sz="1600" b="1" i="0">
                <a:effectLst/>
                <a:highlight>
                  <a:srgbClr val="FFFFFF"/>
                </a:highlight>
                <a:latin typeface="Calibri"/>
                <a:ea typeface="Calibri"/>
                <a:cs typeface="Calibri"/>
              </a:rPr>
              <a:t>get all </a:t>
            </a:r>
            <a:r>
              <a:rPr lang="en-US" sz="1600" b="0" i="0">
                <a:effectLst/>
                <a:highlight>
                  <a:srgbClr val="FFFFFF"/>
                </a:highlight>
                <a:latin typeface="Calibri"/>
                <a:ea typeface="Calibri"/>
                <a:cs typeface="Calibri"/>
              </a:rPr>
              <a:t>request is 7380 </a:t>
            </a:r>
            <a:r>
              <a:rPr lang="en-US" sz="1600" b="0" i="0" err="1">
                <a:effectLst/>
                <a:highlight>
                  <a:srgbClr val="FFFFFF"/>
                </a:highlight>
                <a:latin typeface="Calibri"/>
                <a:ea typeface="Calibri"/>
                <a:cs typeface="Calibri"/>
              </a:rPr>
              <a:t>ms.</a:t>
            </a:r>
            <a:endParaRPr lang="en-US" sz="1600" b="0" i="0">
              <a:effectLst/>
              <a:highlight>
                <a:srgbClr val="FFFFFF"/>
              </a:highlight>
              <a:latin typeface="Calibri"/>
              <a:ea typeface="Calibri"/>
              <a:cs typeface="Calibri"/>
            </a:endParaRPr>
          </a:p>
          <a:p>
            <a:pPr lvl="1"/>
            <a:r>
              <a:rPr lang="en-US" sz="1600" b="0" i="0">
                <a:effectLst/>
                <a:highlight>
                  <a:srgbClr val="FFFFFF"/>
                </a:highlight>
                <a:latin typeface="Calibri"/>
                <a:ea typeface="Calibri"/>
                <a:cs typeface="Calibri"/>
              </a:rPr>
              <a:t>POST </a:t>
            </a:r>
            <a:r>
              <a:rPr lang="en-US" sz="1600" b="1" i="0">
                <a:effectLst/>
                <a:highlight>
                  <a:srgbClr val="FFFFFF"/>
                </a:highlight>
                <a:latin typeface="Calibri"/>
                <a:ea typeface="Calibri"/>
                <a:cs typeface="Calibri"/>
              </a:rPr>
              <a:t>add</a:t>
            </a:r>
            <a:r>
              <a:rPr lang="en-US" sz="1600" b="0" i="0">
                <a:effectLst/>
                <a:highlight>
                  <a:srgbClr val="FFFFFF"/>
                </a:highlight>
                <a:latin typeface="Calibri"/>
                <a:ea typeface="Calibri"/>
                <a:cs typeface="Calibri"/>
              </a:rPr>
              <a:t> exhibits a slowest response time of 5506 </a:t>
            </a:r>
            <a:r>
              <a:rPr lang="en-US" sz="1600" b="0" i="0" err="1">
                <a:effectLst/>
                <a:highlight>
                  <a:srgbClr val="FFFFFF"/>
                </a:highlight>
                <a:latin typeface="Calibri"/>
                <a:ea typeface="Calibri"/>
                <a:cs typeface="Calibri"/>
              </a:rPr>
              <a:t>ms.</a:t>
            </a:r>
            <a:endParaRPr lang="en-US" sz="1600" b="0" i="0">
              <a:effectLst/>
              <a:highlight>
                <a:srgbClr val="FFFFFF"/>
              </a:highlight>
              <a:latin typeface="Calibri"/>
              <a:ea typeface="Calibri"/>
              <a:cs typeface="Calibri"/>
            </a:endParaRPr>
          </a:p>
          <a:p>
            <a:pPr lvl="1"/>
            <a:r>
              <a:rPr lang="en-US" sz="1600" b="0" i="0">
                <a:effectLst/>
                <a:highlight>
                  <a:srgbClr val="FFFFFF"/>
                </a:highlight>
                <a:latin typeface="Calibri"/>
                <a:ea typeface="Calibri"/>
                <a:cs typeface="Calibri"/>
              </a:rPr>
              <a:t>POST </a:t>
            </a:r>
            <a:r>
              <a:rPr lang="en-US" sz="1600" b="1" i="0">
                <a:effectLst/>
                <a:highlight>
                  <a:srgbClr val="FFFFFF"/>
                </a:highlight>
                <a:latin typeface="Calibri"/>
                <a:ea typeface="Calibri"/>
                <a:cs typeface="Calibri"/>
              </a:rPr>
              <a:t>update</a:t>
            </a:r>
            <a:r>
              <a:rPr lang="en-US" sz="1600" b="0" i="0">
                <a:effectLst/>
                <a:highlight>
                  <a:srgbClr val="FFFFFF"/>
                </a:highlight>
                <a:latin typeface="Calibri"/>
                <a:ea typeface="Calibri"/>
                <a:cs typeface="Calibri"/>
              </a:rPr>
              <a:t> has a slowest response time of 5144 </a:t>
            </a:r>
            <a:r>
              <a:rPr lang="en-US" sz="1600" b="0" i="0" err="1">
                <a:effectLst/>
                <a:highlight>
                  <a:srgbClr val="FFFFFF"/>
                </a:highlight>
                <a:latin typeface="Calibri"/>
                <a:ea typeface="Calibri"/>
                <a:cs typeface="Calibri"/>
              </a:rPr>
              <a:t>ms.</a:t>
            </a:r>
            <a:endParaRPr lang="en-US" sz="1600">
              <a:highlight>
                <a:srgbClr val="FFFFFF"/>
              </a:highlight>
              <a:latin typeface="Calibri"/>
              <a:ea typeface="Calibri"/>
              <a:cs typeface="Calibri"/>
            </a:endParaRPr>
          </a:p>
          <a:p>
            <a:endParaRPr lang="en-US" sz="1600" b="0" i="0">
              <a:effectLst/>
              <a:highlight>
                <a:srgbClr val="FFFFFF"/>
              </a:highlight>
              <a:latin typeface="Calibri"/>
              <a:ea typeface="Calibri"/>
              <a:cs typeface="Calibri"/>
            </a:endParaRPr>
          </a:p>
          <a:p>
            <a:r>
              <a:rPr lang="en-US" sz="1600" b="1" i="0">
                <a:effectLst/>
                <a:highlight>
                  <a:srgbClr val="FFFFFF"/>
                </a:highlight>
                <a:latin typeface="Calibri"/>
                <a:ea typeface="Calibri"/>
                <a:cs typeface="Calibri"/>
              </a:rPr>
              <a:t>Comparing the two:</a:t>
            </a:r>
          </a:p>
          <a:p>
            <a:pPr lvl="1"/>
            <a:r>
              <a:rPr lang="en-US" sz="1600" b="0" i="0">
                <a:effectLst/>
                <a:highlight>
                  <a:srgbClr val="FFFFFF"/>
                </a:highlight>
                <a:latin typeface="Calibri"/>
                <a:ea typeface="Calibri"/>
                <a:cs typeface="Calibri"/>
              </a:rPr>
              <a:t>The slowest response times for </a:t>
            </a:r>
            <a:r>
              <a:rPr lang="en-US" sz="1600" b="0" i="0" err="1">
                <a:effectLst/>
                <a:highlight>
                  <a:srgbClr val="FFFFFF"/>
                </a:highlight>
                <a:latin typeface="Calibri"/>
                <a:ea typeface="Calibri"/>
                <a:cs typeface="Calibri"/>
              </a:rPr>
              <a:t>GraphQL</a:t>
            </a:r>
            <a:r>
              <a:rPr lang="en-US" sz="1600" b="0" i="0">
                <a:effectLst/>
                <a:highlight>
                  <a:srgbClr val="FFFFFF"/>
                </a:highlight>
                <a:latin typeface="Calibri"/>
                <a:ea typeface="Calibri"/>
                <a:cs typeface="Calibri"/>
              </a:rPr>
              <a:t> endpoints are significantly higher than those for REST endpoints.</a:t>
            </a:r>
          </a:p>
          <a:p>
            <a:pPr lvl="1"/>
            <a:r>
              <a:rPr lang="en-US" sz="1600" b="0" i="0" err="1">
                <a:effectLst/>
                <a:highlight>
                  <a:srgbClr val="FFFFFF"/>
                </a:highlight>
                <a:latin typeface="Calibri"/>
                <a:ea typeface="Calibri"/>
                <a:cs typeface="Calibri"/>
              </a:rPr>
              <a:t>GraphQL</a:t>
            </a:r>
            <a:r>
              <a:rPr lang="en-US" sz="1600" b="0" i="0">
                <a:effectLst/>
                <a:highlight>
                  <a:srgbClr val="FFFFFF"/>
                </a:highlight>
                <a:latin typeface="Calibri"/>
                <a:ea typeface="Calibri"/>
                <a:cs typeface="Calibri"/>
              </a:rPr>
              <a:t> APIs generally exhibit higher variability and longer tails in response times compared to REST APIs.</a:t>
            </a:r>
          </a:p>
          <a:p>
            <a:pPr lvl="1"/>
            <a:r>
              <a:rPr lang="en-US" sz="1600" b="0" i="0">
                <a:effectLst/>
                <a:highlight>
                  <a:srgbClr val="FFFFFF"/>
                </a:highlight>
                <a:latin typeface="Calibri"/>
                <a:ea typeface="Calibri"/>
                <a:cs typeface="Calibri"/>
              </a:rPr>
              <a:t>The slowest response times for </a:t>
            </a:r>
            <a:r>
              <a:rPr lang="en-US" sz="1600" b="0" i="0" err="1">
                <a:effectLst/>
                <a:highlight>
                  <a:srgbClr val="FFFFFF"/>
                </a:highlight>
                <a:latin typeface="Calibri"/>
                <a:ea typeface="Calibri"/>
                <a:cs typeface="Calibri"/>
              </a:rPr>
              <a:t>GraphQL</a:t>
            </a:r>
            <a:r>
              <a:rPr lang="en-US" sz="1600" b="0" i="0">
                <a:effectLst/>
                <a:highlight>
                  <a:srgbClr val="FFFFFF"/>
                </a:highlight>
                <a:latin typeface="Calibri"/>
                <a:ea typeface="Calibri"/>
                <a:cs typeface="Calibri"/>
              </a:rPr>
              <a:t> endpoints are above 5 seconds, whereas the slowest response times for REST endpoints are generally below 1 second.</a:t>
            </a:r>
          </a:p>
          <a:p>
            <a:pPr lvl="1"/>
            <a:r>
              <a:rPr lang="en-US" sz="1600" b="0" i="0">
                <a:effectLst/>
                <a:highlight>
                  <a:srgbClr val="FFFFFF"/>
                </a:highlight>
                <a:latin typeface="Calibri"/>
                <a:ea typeface="Calibri"/>
                <a:cs typeface="Calibri"/>
              </a:rPr>
              <a:t>In summary, based on the slowest response time data, </a:t>
            </a:r>
            <a:r>
              <a:rPr lang="en-US" sz="1600" b="0" i="0" err="1">
                <a:effectLst/>
                <a:highlight>
                  <a:srgbClr val="FFFFFF"/>
                </a:highlight>
                <a:latin typeface="Calibri"/>
                <a:ea typeface="Calibri"/>
                <a:cs typeface="Calibri"/>
              </a:rPr>
              <a:t>GraphQL</a:t>
            </a:r>
            <a:r>
              <a:rPr lang="en-US" sz="1600" b="0" i="0">
                <a:effectLst/>
                <a:highlight>
                  <a:srgbClr val="FFFFFF"/>
                </a:highlight>
                <a:latin typeface="Calibri"/>
                <a:ea typeface="Calibri"/>
                <a:cs typeface="Calibri"/>
              </a:rPr>
              <a:t> APIs appear to have longer tails and higher variability compared to REST APIs.</a:t>
            </a:r>
          </a:p>
          <a:p>
            <a:pPr marL="0" indent="0">
              <a:buNone/>
            </a:pPr>
            <a:endParaRPr lang="en-US" sz="900"/>
          </a:p>
          <a:p>
            <a:endParaRPr lang="en-PK" sz="900"/>
          </a:p>
        </p:txBody>
      </p:sp>
    </p:spTree>
    <p:extLst>
      <p:ext uri="{BB962C8B-B14F-4D97-AF65-F5344CB8AC3E}">
        <p14:creationId xmlns:p14="http://schemas.microsoft.com/office/powerpoint/2010/main" val="3854158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omputer screen&#10;&#10;Description automatically generated">
            <a:extLst>
              <a:ext uri="{FF2B5EF4-FFF2-40B4-BE49-F238E27FC236}">
                <a16:creationId xmlns:a16="http://schemas.microsoft.com/office/drawing/2014/main" id="{1F32FBE9-34F5-376E-24F4-3B494B93D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665" y="0"/>
            <a:ext cx="8602275" cy="342900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2F229C6C-16FB-5D93-B4E9-26F9416CB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349" y="3629465"/>
            <a:ext cx="8535591" cy="3228536"/>
          </a:xfrm>
          <a:prstGeom prst="rect">
            <a:avLst/>
          </a:prstGeom>
        </p:spPr>
      </p:pic>
      <p:pic>
        <p:nvPicPr>
          <p:cNvPr id="19" name="Picture 18" descr="A group of gears with check marks&#10;&#10;Description automatically generated">
            <a:extLst>
              <a:ext uri="{FF2B5EF4-FFF2-40B4-BE49-F238E27FC236}">
                <a16:creationId xmlns:a16="http://schemas.microsoft.com/office/drawing/2014/main" id="{A9CEFB02-66D2-040D-E8B6-14190A5D6B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4940" y="1252105"/>
            <a:ext cx="2607682" cy="1364485"/>
          </a:xfrm>
          <a:prstGeom prst="rect">
            <a:avLst/>
          </a:prstGeom>
        </p:spPr>
      </p:pic>
      <p:pic>
        <p:nvPicPr>
          <p:cNvPr id="21" name="Picture 20" descr="A pink text with dots&#10;&#10;Description automatically generated">
            <a:extLst>
              <a:ext uri="{FF2B5EF4-FFF2-40B4-BE49-F238E27FC236}">
                <a16:creationId xmlns:a16="http://schemas.microsoft.com/office/drawing/2014/main" id="{B91DBCE8-B842-8C6B-BA96-6548FF35FD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6369" y="4489549"/>
            <a:ext cx="2158867" cy="926514"/>
          </a:xfrm>
          <a:prstGeom prst="rect">
            <a:avLst/>
          </a:prstGeom>
        </p:spPr>
      </p:pic>
    </p:spTree>
    <p:extLst>
      <p:ext uri="{BB962C8B-B14F-4D97-AF65-F5344CB8AC3E}">
        <p14:creationId xmlns:p14="http://schemas.microsoft.com/office/powerpoint/2010/main" val="1043829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3496AC10-5495-EEFE-C4FF-E48BD972D137}"/>
              </a:ext>
            </a:extLst>
          </p:cNvPr>
          <p:cNvGraphicFramePr>
            <a:graphicFrameLocks noGrp="1"/>
          </p:cNvGraphicFramePr>
          <p:nvPr>
            <p:ph idx="1"/>
            <p:extLst>
              <p:ext uri="{D42A27DB-BD31-4B8C-83A1-F6EECF244321}">
                <p14:modId xmlns:p14="http://schemas.microsoft.com/office/powerpoint/2010/main" val="3171604629"/>
              </p:ext>
            </p:extLst>
          </p:nvPr>
        </p:nvGraphicFramePr>
        <p:xfrm>
          <a:off x="1030110" y="1060903"/>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8446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blue and red lines&#10;&#10;Description automatically generated">
            <a:extLst>
              <a:ext uri="{FF2B5EF4-FFF2-40B4-BE49-F238E27FC236}">
                <a16:creationId xmlns:a16="http://schemas.microsoft.com/office/drawing/2014/main" id="{91002280-69CA-55D2-F179-E5AC7388F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910818"/>
          </a:xfrm>
          <a:prstGeom prst="rect">
            <a:avLst/>
          </a:prstGeom>
        </p:spPr>
      </p:pic>
      <p:pic>
        <p:nvPicPr>
          <p:cNvPr id="7" name="Picture 6" descr="A graph with a triangle&#10;&#10;Description automatically generated">
            <a:extLst>
              <a:ext uri="{FF2B5EF4-FFF2-40B4-BE49-F238E27FC236}">
                <a16:creationId xmlns:a16="http://schemas.microsoft.com/office/drawing/2014/main" id="{16C49C2A-E7B0-7B27-2F08-A6054C8D8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14258"/>
            <a:ext cx="12192000" cy="3343742"/>
          </a:xfrm>
          <a:prstGeom prst="rect">
            <a:avLst/>
          </a:prstGeom>
        </p:spPr>
      </p:pic>
      <p:pic>
        <p:nvPicPr>
          <p:cNvPr id="9" name="Picture 8">
            <a:extLst>
              <a:ext uri="{FF2B5EF4-FFF2-40B4-BE49-F238E27FC236}">
                <a16:creationId xmlns:a16="http://schemas.microsoft.com/office/drawing/2014/main" id="{819383E1-F572-FFCE-0F15-8E6A85EDC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2671" y="0"/>
            <a:ext cx="1989329" cy="1040928"/>
          </a:xfrm>
          <a:prstGeom prst="rect">
            <a:avLst/>
          </a:prstGeom>
        </p:spPr>
      </p:pic>
      <p:pic>
        <p:nvPicPr>
          <p:cNvPr id="11" name="Picture 10">
            <a:extLst>
              <a:ext uri="{FF2B5EF4-FFF2-40B4-BE49-F238E27FC236}">
                <a16:creationId xmlns:a16="http://schemas.microsoft.com/office/drawing/2014/main" id="{68B43581-1299-4349-9FDF-8337D9747B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2671" y="3493213"/>
            <a:ext cx="1946118" cy="835209"/>
          </a:xfrm>
          <a:prstGeom prst="rect">
            <a:avLst/>
          </a:prstGeom>
        </p:spPr>
      </p:pic>
    </p:spTree>
    <p:extLst>
      <p:ext uri="{BB962C8B-B14F-4D97-AF65-F5344CB8AC3E}">
        <p14:creationId xmlns:p14="http://schemas.microsoft.com/office/powerpoint/2010/main" val="330147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AA0FF22-F163-5D7F-E3E1-A0D2B794409D}"/>
              </a:ext>
            </a:extLst>
          </p:cNvPr>
          <p:cNvSpPr>
            <a:spLocks noGrp="1"/>
          </p:cNvSpPr>
          <p:nvPr>
            <p:ph type="title"/>
          </p:nvPr>
        </p:nvSpPr>
        <p:spPr>
          <a:xfrm>
            <a:off x="841248" y="256032"/>
            <a:ext cx="10506456" cy="1014984"/>
          </a:xfrm>
        </p:spPr>
        <p:txBody>
          <a:bodyPr anchor="b">
            <a:normAutofit/>
          </a:bodyPr>
          <a:lstStyle/>
          <a:p>
            <a:r>
              <a:rPr lang="zh-CN" altLang="en-US" dirty="0">
                <a:ea typeface="等线 Light"/>
              </a:rPr>
              <a:t>Pros of GraphQL</a:t>
            </a:r>
            <a:endParaRPr lang="zh-CN" alt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内容占位符 2">
            <a:extLst>
              <a:ext uri="{FF2B5EF4-FFF2-40B4-BE49-F238E27FC236}">
                <a16:creationId xmlns:a16="http://schemas.microsoft.com/office/drawing/2014/main" id="{530392AA-7936-8DAE-A10C-570C8E07F3CE}"/>
              </a:ext>
            </a:extLst>
          </p:cNvPr>
          <p:cNvGraphicFramePr>
            <a:graphicFrameLocks noGrp="1"/>
          </p:cNvGraphicFramePr>
          <p:nvPr>
            <p:ph idx="1"/>
            <p:extLst>
              <p:ext uri="{D42A27DB-BD31-4B8C-83A1-F6EECF244321}">
                <p14:modId xmlns:p14="http://schemas.microsoft.com/office/powerpoint/2010/main" val="31046753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239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9FF97539-AABA-1752-E636-43793FD0B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261" y="0"/>
            <a:ext cx="8716591" cy="317929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EF00700-E034-8590-1EED-95F2E8706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261" y="3429000"/>
            <a:ext cx="7392432" cy="3019846"/>
          </a:xfrm>
          <a:prstGeom prst="rect">
            <a:avLst/>
          </a:prstGeom>
        </p:spPr>
      </p:pic>
      <p:pic>
        <p:nvPicPr>
          <p:cNvPr id="9" name="Picture 8" descr="A group of gears with check marks&#10;&#10;Description automatically generated">
            <a:extLst>
              <a:ext uri="{FF2B5EF4-FFF2-40B4-BE49-F238E27FC236}">
                <a16:creationId xmlns:a16="http://schemas.microsoft.com/office/drawing/2014/main" id="{A47381A8-1DB3-0308-F4A8-78942227F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9233"/>
            <a:ext cx="1989329" cy="1040928"/>
          </a:xfrm>
          <a:prstGeom prst="rect">
            <a:avLst/>
          </a:prstGeom>
        </p:spPr>
      </p:pic>
      <p:pic>
        <p:nvPicPr>
          <p:cNvPr id="11" name="Picture 10" descr="A pink text with dots&#10;&#10;Description automatically generated">
            <a:extLst>
              <a:ext uri="{FF2B5EF4-FFF2-40B4-BE49-F238E27FC236}">
                <a16:creationId xmlns:a16="http://schemas.microsoft.com/office/drawing/2014/main" id="{59C27C48-6AB4-8BAD-B9A3-09950D294C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365372"/>
            <a:ext cx="2087642" cy="895946"/>
          </a:xfrm>
          <a:prstGeom prst="rect">
            <a:avLst/>
          </a:prstGeom>
        </p:spPr>
      </p:pic>
    </p:spTree>
    <p:extLst>
      <p:ext uri="{BB962C8B-B14F-4D97-AF65-F5344CB8AC3E}">
        <p14:creationId xmlns:p14="http://schemas.microsoft.com/office/powerpoint/2010/main" val="1457226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1A9DDE-6AE4-11AD-F8D8-54E290735569}"/>
              </a:ext>
            </a:extLst>
          </p:cNvPr>
          <p:cNvSpPr>
            <a:spLocks noGrp="1"/>
          </p:cNvSpPr>
          <p:nvPr>
            <p:ph idx="1"/>
          </p:nvPr>
        </p:nvSpPr>
        <p:spPr>
          <a:xfrm>
            <a:off x="838200" y="604911"/>
            <a:ext cx="10570698" cy="5572052"/>
          </a:xfrm>
        </p:spPr>
        <p:txBody>
          <a:bodyPr>
            <a:normAutofit/>
          </a:bodyPr>
          <a:lstStyle/>
          <a:p>
            <a:r>
              <a:rPr lang="en-US" b="1" i="0">
                <a:solidFill>
                  <a:srgbClr val="0D0D0D"/>
                </a:solidFill>
                <a:effectLst/>
                <a:highlight>
                  <a:srgbClr val="FFFFFF"/>
                </a:highlight>
                <a:latin typeface="Söhne"/>
              </a:rPr>
              <a:t>ECONNRESET</a:t>
            </a:r>
            <a:r>
              <a:rPr lang="en-US" b="0" i="0">
                <a:solidFill>
                  <a:srgbClr val="0D0D0D"/>
                </a:solidFill>
                <a:effectLst/>
                <a:highlight>
                  <a:srgbClr val="FFFFFF"/>
                </a:highlight>
                <a:latin typeface="Söhne"/>
              </a:rPr>
              <a:t>: It typically indicates that the connection was reset by the peer during the transaction, suggesting issues with the network or server connectivity.</a:t>
            </a:r>
          </a:p>
          <a:p>
            <a:pPr marL="0" indent="0">
              <a:buNone/>
            </a:pPr>
            <a:endParaRPr lang="en-US" b="0" i="0">
              <a:solidFill>
                <a:srgbClr val="0D0D0D"/>
              </a:solidFill>
              <a:effectLst/>
              <a:highlight>
                <a:srgbClr val="FFFFFF"/>
              </a:highlight>
              <a:latin typeface="Söhne"/>
            </a:endParaRPr>
          </a:p>
          <a:p>
            <a:r>
              <a:rPr lang="en-US" b="1" i="0" err="1">
                <a:solidFill>
                  <a:srgbClr val="0D0D0D"/>
                </a:solidFill>
                <a:effectLst/>
                <a:highlight>
                  <a:srgbClr val="FFFFFF"/>
                </a:highlight>
                <a:latin typeface="Söhne"/>
              </a:rPr>
              <a:t>runtime:extensions~request</a:t>
            </a:r>
            <a:r>
              <a:rPr lang="en-US" b="1" i="0">
                <a:solidFill>
                  <a:srgbClr val="0D0D0D"/>
                </a:solidFill>
                <a:effectLst/>
                <a:highlight>
                  <a:srgbClr val="FFFFFF"/>
                </a:highlight>
                <a:latin typeface="Söhne"/>
              </a:rPr>
              <a:t>: request </a:t>
            </a:r>
            <a:r>
              <a:rPr lang="en-US" b="1" i="0" err="1">
                <a:solidFill>
                  <a:srgbClr val="0D0D0D"/>
                </a:solidFill>
                <a:effectLst/>
                <a:highlight>
                  <a:srgbClr val="FFFFFF"/>
                </a:highlight>
                <a:latin typeface="Söhne"/>
              </a:rPr>
              <a:t>url</a:t>
            </a:r>
            <a:r>
              <a:rPr lang="en-US" b="1" i="0">
                <a:solidFill>
                  <a:srgbClr val="0D0D0D"/>
                </a:solidFill>
                <a:effectLst/>
                <a:highlight>
                  <a:srgbClr val="FFFFFF"/>
                </a:highlight>
                <a:latin typeface="Söhne"/>
              </a:rPr>
              <a:t> is empty</a:t>
            </a:r>
            <a:r>
              <a:rPr lang="en-US" b="0" i="0">
                <a:solidFill>
                  <a:srgbClr val="0D0D0D"/>
                </a:solidFill>
                <a:effectLst/>
                <a:highlight>
                  <a:srgbClr val="FFFFFF"/>
                </a:highlight>
                <a:latin typeface="Söhne"/>
              </a:rPr>
              <a:t>: It suggests issues with requests where the URL is empty or missing</a:t>
            </a:r>
          </a:p>
          <a:p>
            <a:endParaRPr lang="en-US">
              <a:solidFill>
                <a:srgbClr val="0D0D0D"/>
              </a:solidFill>
              <a:highlight>
                <a:srgbClr val="FFFFFF"/>
              </a:highlight>
              <a:latin typeface="Söhne"/>
            </a:endParaRPr>
          </a:p>
          <a:p>
            <a:r>
              <a:rPr lang="en-US" b="1" i="0">
                <a:solidFill>
                  <a:srgbClr val="0D0D0D"/>
                </a:solidFill>
                <a:effectLst/>
                <a:highlight>
                  <a:srgbClr val="FFFFFF"/>
                </a:highlight>
                <a:latin typeface="Söhne"/>
              </a:rPr>
              <a:t>404 Not Found</a:t>
            </a:r>
            <a:r>
              <a:rPr lang="en-US" b="0" i="0">
                <a:solidFill>
                  <a:srgbClr val="0D0D0D"/>
                </a:solidFill>
                <a:effectLst/>
                <a:highlight>
                  <a:srgbClr val="FFFFFF"/>
                </a:highlight>
                <a:latin typeface="Söhne"/>
              </a:rPr>
              <a:t>: This error occurred 2,482 times, indicating that there were many requests for resources that could not be found. This could be due to incorrect URLs or missing resources on the server.</a:t>
            </a:r>
          </a:p>
          <a:p>
            <a:endParaRPr lang="en-PK"/>
          </a:p>
        </p:txBody>
      </p:sp>
    </p:spTree>
    <p:extLst>
      <p:ext uri="{BB962C8B-B14F-4D97-AF65-F5344CB8AC3E}">
        <p14:creationId xmlns:p14="http://schemas.microsoft.com/office/powerpoint/2010/main" val="2794840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97A4B-7A69-8826-C7A5-FA056A330F1C}"/>
              </a:ext>
            </a:extLst>
          </p:cNvPr>
          <p:cNvSpPr>
            <a:spLocks noGrp="1"/>
          </p:cNvSpPr>
          <p:nvPr>
            <p:ph type="title"/>
          </p:nvPr>
        </p:nvSpPr>
        <p:spPr>
          <a:xfrm>
            <a:off x="793662" y="386930"/>
            <a:ext cx="10066122" cy="1298448"/>
          </a:xfrm>
        </p:spPr>
        <p:txBody>
          <a:bodyPr anchor="b">
            <a:normAutofit/>
          </a:bodyPr>
          <a:lstStyle/>
          <a:p>
            <a:r>
              <a:rPr lang="en-US" sz="4800" dirty="0"/>
              <a:t>Conclusion of Crud Comparison </a:t>
            </a:r>
            <a:endParaRPr lang="en-PK"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82A0C7-67B7-4C55-B699-53B954DD750E}"/>
              </a:ext>
            </a:extLst>
          </p:cNvPr>
          <p:cNvSpPr>
            <a:spLocks noGrp="1"/>
          </p:cNvSpPr>
          <p:nvPr>
            <p:ph idx="1"/>
          </p:nvPr>
        </p:nvSpPr>
        <p:spPr>
          <a:xfrm>
            <a:off x="793661" y="2599509"/>
            <a:ext cx="4530898" cy="3639450"/>
          </a:xfrm>
        </p:spPr>
        <p:txBody>
          <a:bodyPr anchor="ctr">
            <a:normAutofit/>
          </a:bodyPr>
          <a:lstStyle/>
          <a:p>
            <a:r>
              <a:rPr lang="en-US" sz="2000"/>
              <a:t>Rest is better when it comes crud-based applications that requires good response time and higher throughput. </a:t>
            </a:r>
          </a:p>
          <a:p>
            <a:endParaRPr lang="en-US" sz="2000"/>
          </a:p>
          <a:p>
            <a:r>
              <a:rPr lang="en-US" sz="2000"/>
              <a:t>GraphQL tends to be more reliable with less errors. </a:t>
            </a:r>
          </a:p>
          <a:p>
            <a:endParaRPr lang="en-PK" sz="2000"/>
          </a:p>
        </p:txBody>
      </p:sp>
      <p:pic>
        <p:nvPicPr>
          <p:cNvPr id="7" name="Graphic 6" descr="页脚">
            <a:extLst>
              <a:ext uri="{FF2B5EF4-FFF2-40B4-BE49-F238E27FC236}">
                <a16:creationId xmlns:a16="http://schemas.microsoft.com/office/drawing/2014/main" id="{1F60B32C-81F8-5F22-8E0B-3B4603C7B9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2083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197AB21-187A-02E6-5A6B-1EB118D209E1}"/>
              </a:ext>
            </a:extLst>
          </p:cNvPr>
          <p:cNvSpPr>
            <a:spLocks noGrp="1"/>
          </p:cNvSpPr>
          <p:nvPr>
            <p:ph type="title"/>
          </p:nvPr>
        </p:nvSpPr>
        <p:spPr>
          <a:xfrm>
            <a:off x="686834" y="1153572"/>
            <a:ext cx="3200400" cy="4461163"/>
          </a:xfrm>
        </p:spPr>
        <p:txBody>
          <a:bodyPr>
            <a:normAutofit/>
          </a:bodyPr>
          <a:lstStyle/>
          <a:p>
            <a:r>
              <a:rPr lang="zh-CN" altLang="en-US">
                <a:solidFill>
                  <a:srgbClr val="FFFFFF"/>
                </a:solidFill>
                <a:ea typeface="等线 Light"/>
              </a:rPr>
              <a:t>Latest research and trends: performance test study</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内容占位符 2">
            <a:extLst>
              <a:ext uri="{FF2B5EF4-FFF2-40B4-BE49-F238E27FC236}">
                <a16:creationId xmlns:a16="http://schemas.microsoft.com/office/drawing/2014/main" id="{C5C51E3D-F870-7907-18E3-193111930B7F}"/>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zh-CN" altLang="en-US" sz="1700">
              <a:latin typeface="Aptos"/>
              <a:ea typeface="等线"/>
            </a:endParaRPr>
          </a:p>
          <a:p>
            <a:pPr lvl="1">
              <a:buFont typeface="Courier New" panose="020B0604020202020204" pitchFamily="34" charset="0"/>
              <a:buChar char="o"/>
            </a:pPr>
            <a:r>
              <a:rPr lang="zh-CN" altLang="en-US" sz="1700">
                <a:latin typeface="Calibri"/>
                <a:ea typeface="等线"/>
                <a:cs typeface="Calibri"/>
              </a:rPr>
              <a:t>GraphQL is not a solution to eliminate all problems associated with API implementation. Performance bottlenecks can occur, and the main causes can be difficult to identify. Nevertheless, it may be less costly to maintain and evolve applications and APIs in GraphQL.</a:t>
            </a:r>
          </a:p>
          <a:p>
            <a:pPr lvl="1">
              <a:buFont typeface="Courier New" panose="020B0604020202020204" pitchFamily="34" charset="0"/>
              <a:buChar char="o"/>
            </a:pPr>
            <a:r>
              <a:rPr lang="en-US" altLang="zh-CN" sz="1700">
                <a:latin typeface="Calibri"/>
                <a:ea typeface="+mn-lt"/>
                <a:cs typeface="+mn-lt"/>
              </a:rPr>
              <a:t>I</a:t>
            </a:r>
            <a:r>
              <a:rPr lang="zh-CN" sz="1700">
                <a:latin typeface="Calibri"/>
                <a:ea typeface="+mn-lt"/>
                <a:cs typeface="+mn-lt"/>
              </a:rPr>
              <a:t>t is important for testing professionals to work closely with GraphQL API developers to implement appropriate tracking mechanisms and create performance tests that go beyond measuring simple requests and response time intervals between client and server.</a:t>
            </a:r>
            <a:endParaRPr lang="zh-CN" altLang="en-US" sz="1700">
              <a:latin typeface="Calibri"/>
              <a:ea typeface="等线"/>
              <a:cs typeface="+mn-lt"/>
            </a:endParaRPr>
          </a:p>
          <a:p>
            <a:pPr lvl="1">
              <a:buFont typeface="Courier New" panose="020B0604020202020204" pitchFamily="34" charset="0"/>
              <a:buChar char="o"/>
            </a:pPr>
            <a:r>
              <a:rPr lang="en-US" altLang="zh-CN" sz="1700" err="1">
                <a:latin typeface="Calibri"/>
                <a:ea typeface="+mn-lt"/>
                <a:cs typeface="+mn-lt"/>
              </a:rPr>
              <a:t>Resource:REST</a:t>
            </a:r>
            <a:r>
              <a:rPr lang="en-US" altLang="zh-CN" sz="1700">
                <a:latin typeface="Calibri"/>
                <a:ea typeface="+mn-lt"/>
                <a:cs typeface="+mn-lt"/>
              </a:rPr>
              <a:t> or </a:t>
            </a:r>
            <a:r>
              <a:rPr lang="en-US" altLang="zh-CN" sz="1700" err="1">
                <a:latin typeface="Calibri"/>
                <a:ea typeface="+mn-lt"/>
                <a:cs typeface="+mn-lt"/>
              </a:rPr>
              <a:t>GraphQL</a:t>
            </a:r>
            <a:r>
              <a:rPr lang="en-US" altLang="zh-CN" sz="1700">
                <a:latin typeface="Calibri"/>
                <a:ea typeface="+mn-lt"/>
                <a:cs typeface="+mn-lt"/>
              </a:rPr>
              <a:t>? A Performance Comparative Study(Migrate </a:t>
            </a:r>
            <a:r>
              <a:rPr lang="zh-CN" sz="1700">
                <a:latin typeface="Calibri"/>
                <a:ea typeface="+mn-lt"/>
                <a:cs typeface="+mn-lt"/>
              </a:rPr>
              <a:t>to GraphQL)(Universidade Federal do Pará Belém, PA, Brasil)</a:t>
            </a:r>
            <a:endParaRPr lang="zh-CN" altLang="en-US" sz="1700">
              <a:latin typeface="Calibri"/>
              <a:ea typeface="等线"/>
            </a:endParaRPr>
          </a:p>
        </p:txBody>
      </p:sp>
    </p:spTree>
    <p:extLst>
      <p:ext uri="{BB962C8B-B14F-4D97-AF65-F5344CB8AC3E}">
        <p14:creationId xmlns:p14="http://schemas.microsoft.com/office/powerpoint/2010/main" val="507388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35963DA-4850-292F-99AA-8AED2AAE63AC}"/>
              </a:ext>
            </a:extLst>
          </p:cNvPr>
          <p:cNvSpPr>
            <a:spLocks noGrp="1"/>
          </p:cNvSpPr>
          <p:nvPr>
            <p:ph type="title"/>
          </p:nvPr>
        </p:nvSpPr>
        <p:spPr>
          <a:xfrm>
            <a:off x="686834" y="1153572"/>
            <a:ext cx="3200400" cy="4461163"/>
          </a:xfrm>
        </p:spPr>
        <p:txBody>
          <a:bodyPr>
            <a:normAutofit/>
          </a:bodyPr>
          <a:lstStyle/>
          <a:p>
            <a:r>
              <a:rPr lang="zh-CN">
                <a:solidFill>
                  <a:srgbClr val="FFFFFF"/>
                </a:solidFill>
                <a:ea typeface="+mj-lt"/>
                <a:cs typeface="+mj-lt"/>
              </a:rPr>
              <a:t>Latest research and trends</a:t>
            </a:r>
            <a:r>
              <a:rPr lang="zh-CN">
                <a:solidFill>
                  <a:srgbClr val="FFFFFF"/>
                </a:solidFill>
                <a:ea typeface="等线 Light"/>
              </a:rPr>
              <a:t>: </a:t>
            </a:r>
            <a:r>
              <a:rPr lang="zh-CN" altLang="en-US">
                <a:solidFill>
                  <a:srgbClr val="FFFFFF"/>
                </a:solidFill>
                <a:ea typeface="等线 Light"/>
              </a:rPr>
              <a:t>Cost</a:t>
            </a: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内容占位符 2">
            <a:extLst>
              <a:ext uri="{FF2B5EF4-FFF2-40B4-BE49-F238E27FC236}">
                <a16:creationId xmlns:a16="http://schemas.microsoft.com/office/drawing/2014/main" id="{93E1BE10-C631-706A-79EB-7F665492D802}"/>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000">
                <a:ea typeface="+mn-lt"/>
                <a:cs typeface="+mn-lt"/>
              </a:rPr>
              <a:t>The research ask </a:t>
            </a:r>
            <a:r>
              <a:rPr lang="en-US" sz="2000">
                <a:latin typeface="Aptos"/>
                <a:ea typeface="等线"/>
                <a:cs typeface="+mn-lt"/>
              </a:rPr>
              <a:t>graduate and undergraduate students to implement rest and </a:t>
            </a:r>
            <a:r>
              <a:rPr lang="en-US" sz="2000" err="1">
                <a:latin typeface="Aptos"/>
                <a:ea typeface="等线"/>
                <a:cs typeface="+mn-lt"/>
              </a:rPr>
              <a:t>graphQL</a:t>
            </a:r>
            <a:r>
              <a:rPr lang="en-US" sz="2000">
                <a:latin typeface="Aptos"/>
                <a:ea typeface="等线"/>
                <a:cs typeface="+mn-lt"/>
              </a:rPr>
              <a:t> </a:t>
            </a:r>
            <a:r>
              <a:rPr lang="en-US" sz="2000" err="1">
                <a:latin typeface="Aptos"/>
                <a:ea typeface="等线"/>
                <a:cs typeface="+mn-lt"/>
              </a:rPr>
              <a:t>apis</a:t>
            </a:r>
            <a:r>
              <a:rPr lang="en-US" sz="2000">
                <a:latin typeface="Aptos"/>
                <a:ea typeface="等线"/>
                <a:cs typeface="+mn-lt"/>
              </a:rPr>
              <a:t> of </a:t>
            </a:r>
            <a:r>
              <a:rPr lang="en-US" sz="2000" err="1">
                <a:latin typeface="Aptos"/>
                <a:ea typeface="等线"/>
                <a:cs typeface="+mn-lt"/>
              </a:rPr>
              <a:t>github</a:t>
            </a:r>
            <a:r>
              <a:rPr lang="en-US" sz="2000">
                <a:latin typeface="Aptos"/>
                <a:ea typeface="等线"/>
                <a:cs typeface="+mn-lt"/>
              </a:rPr>
              <a:t>, to test the implementation time and challenges. Results are as follows:</a:t>
            </a:r>
            <a:endParaRPr lang="en-US" sz="2000" err="1">
              <a:latin typeface="Aptos"/>
              <a:ea typeface="+mn-lt"/>
              <a:cs typeface="+mn-lt"/>
            </a:endParaRPr>
          </a:p>
          <a:p>
            <a:r>
              <a:rPr lang="en-US" sz="2000">
                <a:ea typeface="+mn-lt"/>
                <a:cs typeface="+mn-lt"/>
              </a:rPr>
              <a:t>For different query types the median implementation time was higher when the tasks were implemented in REST.</a:t>
            </a:r>
          </a:p>
          <a:p>
            <a:r>
              <a:rPr lang="en-US" sz="2000">
                <a:ea typeface="+mn-lt"/>
                <a:cs typeface="+mn-lt"/>
              </a:rPr>
              <a:t>We also observe that </a:t>
            </a:r>
            <a:r>
              <a:rPr lang="en-US" sz="2000" err="1">
                <a:ea typeface="+mn-lt"/>
                <a:cs typeface="+mn-lt"/>
              </a:rPr>
              <a:t>GraphQL</a:t>
            </a:r>
            <a:r>
              <a:rPr lang="en-US" sz="2000">
                <a:ea typeface="+mn-lt"/>
                <a:cs typeface="+mn-lt"/>
              </a:rPr>
              <a:t> requires less effort even for developers that have no previous experience which this technology. Which means experts in REST APIs can also write </a:t>
            </a:r>
            <a:r>
              <a:rPr lang="en-US" sz="2000" err="1">
                <a:ea typeface="+mn-lt"/>
                <a:cs typeface="+mn-lt"/>
              </a:rPr>
              <a:t>GraphQL</a:t>
            </a:r>
            <a:r>
              <a:rPr lang="en-US" sz="2000">
                <a:ea typeface="+mn-lt"/>
                <a:cs typeface="+mn-lt"/>
              </a:rPr>
              <a:t> queries with less effort.</a:t>
            </a:r>
          </a:p>
          <a:p>
            <a:r>
              <a:rPr lang="en-US" sz="2000">
                <a:ea typeface="+mn-lt"/>
                <a:cs typeface="+mn-lt"/>
              </a:rPr>
              <a:t>Most of them related that the main benefit of </a:t>
            </a:r>
            <a:r>
              <a:rPr lang="en-US" sz="2000" err="1">
                <a:ea typeface="+mn-lt"/>
                <a:cs typeface="+mn-lt"/>
              </a:rPr>
              <a:t>GraphQL</a:t>
            </a:r>
            <a:r>
              <a:rPr lang="en-US" sz="2000">
                <a:ea typeface="+mn-lt"/>
                <a:cs typeface="+mn-lt"/>
              </a:rPr>
              <a:t> is the tool support provided by </a:t>
            </a:r>
            <a:r>
              <a:rPr lang="en-US" sz="2000" err="1">
                <a:ea typeface="+mn-lt"/>
                <a:cs typeface="+mn-lt"/>
              </a:rPr>
              <a:t>GraphiQL</a:t>
            </a:r>
            <a:r>
              <a:rPr lang="en-US" sz="2000">
                <a:ea typeface="+mn-lt"/>
                <a:cs typeface="+mn-lt"/>
              </a:rPr>
              <a:t>, e.g., auto complete feature. Another benefit is a better syntax to understanding the code and less effort to specify parameters.</a:t>
            </a:r>
            <a:endParaRPr lang="en-US" sz="2000"/>
          </a:p>
        </p:txBody>
      </p:sp>
    </p:spTree>
    <p:extLst>
      <p:ext uri="{BB962C8B-B14F-4D97-AF65-F5344CB8AC3E}">
        <p14:creationId xmlns:p14="http://schemas.microsoft.com/office/powerpoint/2010/main" val="3005964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35963DA-4850-292F-99AA-8AED2AAE63AC}"/>
              </a:ext>
            </a:extLst>
          </p:cNvPr>
          <p:cNvSpPr>
            <a:spLocks noGrp="1"/>
          </p:cNvSpPr>
          <p:nvPr>
            <p:ph type="title"/>
          </p:nvPr>
        </p:nvSpPr>
        <p:spPr>
          <a:xfrm>
            <a:off x="686834" y="1153572"/>
            <a:ext cx="3200400" cy="4461163"/>
          </a:xfrm>
        </p:spPr>
        <p:txBody>
          <a:bodyPr>
            <a:normAutofit/>
          </a:bodyPr>
          <a:lstStyle/>
          <a:p>
            <a:r>
              <a:rPr lang="zh-CN" sz="3400">
                <a:solidFill>
                  <a:srgbClr val="FFFFFF"/>
                </a:solidFill>
                <a:ea typeface="+mj-lt"/>
                <a:cs typeface="+mj-lt"/>
              </a:rPr>
              <a:t>Latest research and trends</a:t>
            </a:r>
            <a:r>
              <a:rPr lang="zh-CN" sz="3400">
                <a:solidFill>
                  <a:srgbClr val="FFFFFF"/>
                </a:solidFill>
                <a:ea typeface="等线 Light"/>
              </a:rPr>
              <a:t>: </a:t>
            </a:r>
            <a:r>
              <a:rPr lang="zh-CN" altLang="en-US" sz="3400">
                <a:solidFill>
                  <a:srgbClr val="FFFFFF"/>
                </a:solidFill>
                <a:ea typeface="等线 Light"/>
              </a:rPr>
              <a:t>Migration tool</a:t>
            </a: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内容占位符 2">
            <a:extLst>
              <a:ext uri="{FF2B5EF4-FFF2-40B4-BE49-F238E27FC236}">
                <a16:creationId xmlns:a16="http://schemas.microsoft.com/office/drawing/2014/main" id="{93E1BE10-C631-706A-79EB-7F665492D80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zh-CN" sz="2400">
                <a:ea typeface="+mn-lt"/>
                <a:cs typeface="+mn-lt"/>
              </a:rPr>
              <a:t>There are a few tools and libraries available that can help you automatically convert REST APIs to GraphQL</a:t>
            </a:r>
            <a:r>
              <a:rPr lang="en-US" altLang="zh-CN" sz="2400">
                <a:ea typeface="+mn-lt"/>
                <a:cs typeface="+mn-lt"/>
              </a:rPr>
              <a:t>,</a:t>
            </a:r>
            <a:r>
              <a:rPr lang="zh-CN" altLang="en-US" sz="2400">
                <a:ea typeface="+mn-lt"/>
                <a:cs typeface="+mn-lt"/>
              </a:rPr>
              <a:t> like </a:t>
            </a:r>
            <a:r>
              <a:rPr lang="zh-CN" sz="2400">
                <a:ea typeface="+mn-lt"/>
                <a:cs typeface="+mn-lt"/>
              </a:rPr>
              <a:t>Apollo Federation</a:t>
            </a:r>
            <a:r>
              <a:rPr lang="en-US" altLang="zh-CN" sz="2400">
                <a:ea typeface="+mn-lt"/>
                <a:cs typeface="+mn-lt"/>
              </a:rPr>
              <a:t>,</a:t>
            </a:r>
            <a:r>
              <a:rPr lang="zh-CN" altLang="en-US" sz="2400">
                <a:ea typeface="+mn-lt"/>
                <a:cs typeface="+mn-lt"/>
              </a:rPr>
              <a:t> </a:t>
            </a:r>
            <a:r>
              <a:rPr lang="zh-CN" sz="2400">
                <a:ea typeface="+mn-lt"/>
                <a:cs typeface="+mn-lt"/>
              </a:rPr>
              <a:t>Prisma GraphQL Nexus</a:t>
            </a:r>
            <a:r>
              <a:rPr lang="en-US" altLang="zh-CN" sz="2400">
                <a:ea typeface="+mn-lt"/>
                <a:cs typeface="+mn-lt"/>
              </a:rPr>
              <a:t>,</a:t>
            </a:r>
            <a:r>
              <a:rPr lang="zh-CN" altLang="en-US" sz="2400">
                <a:ea typeface="+mn-lt"/>
                <a:cs typeface="+mn-lt"/>
              </a:rPr>
              <a:t> </a:t>
            </a:r>
            <a:r>
              <a:rPr lang="zh-CN" sz="2400">
                <a:ea typeface="+mn-lt"/>
                <a:cs typeface="+mn-lt"/>
              </a:rPr>
              <a:t>GraphQL Code Generator</a:t>
            </a:r>
            <a:r>
              <a:rPr lang="en-US" altLang="zh-CN" sz="2400">
                <a:ea typeface="+mn-lt"/>
                <a:cs typeface="+mn-lt"/>
              </a:rPr>
              <a:t>,</a:t>
            </a:r>
            <a:r>
              <a:rPr lang="zh-CN" altLang="en-US" sz="2400">
                <a:ea typeface="+mn-lt"/>
                <a:cs typeface="+mn-lt"/>
              </a:rPr>
              <a:t> </a:t>
            </a:r>
            <a:r>
              <a:rPr lang="zh-CN" sz="2400">
                <a:ea typeface="+mn-lt"/>
                <a:cs typeface="+mn-lt"/>
              </a:rPr>
              <a:t>Hasura</a:t>
            </a:r>
            <a:r>
              <a:rPr lang="zh-CN" altLang="en-US" sz="2400">
                <a:ea typeface="+mn-lt"/>
                <a:cs typeface="+mn-lt"/>
              </a:rPr>
              <a:t> </a:t>
            </a:r>
            <a:r>
              <a:rPr lang="en-US" altLang="zh-CN" sz="2400">
                <a:ea typeface="+mn-lt"/>
                <a:cs typeface="+mn-lt"/>
              </a:rPr>
              <a:t>and</a:t>
            </a:r>
            <a:r>
              <a:rPr lang="zh-CN" sz="2400">
                <a:ea typeface="+mn-lt"/>
                <a:cs typeface="+mn-lt"/>
              </a:rPr>
              <a:t> </a:t>
            </a:r>
            <a:r>
              <a:rPr lang="en-US" altLang="zh-CN" sz="2400" err="1">
                <a:ea typeface="+mn-lt"/>
                <a:cs typeface="+mn-lt"/>
              </a:rPr>
              <a:t>PostGraphile</a:t>
            </a:r>
            <a:r>
              <a:rPr lang="en-US" altLang="zh-CN" sz="2400">
                <a:ea typeface="+mn-lt"/>
                <a:cs typeface="+mn-lt"/>
              </a:rPr>
              <a:t>.</a:t>
            </a:r>
          </a:p>
          <a:p>
            <a:r>
              <a:rPr lang="en-US" sz="2400">
                <a:ea typeface="+mn-lt"/>
                <a:cs typeface="+mn-lt"/>
              </a:rPr>
              <a:t>These tools can help streamline the process of converting REST APIs to </a:t>
            </a:r>
            <a:r>
              <a:rPr lang="en-US" sz="2400" err="1">
                <a:ea typeface="+mn-lt"/>
                <a:cs typeface="+mn-lt"/>
              </a:rPr>
              <a:t>GraphQL</a:t>
            </a:r>
            <a:r>
              <a:rPr lang="en-US" sz="2400">
                <a:ea typeface="+mn-lt"/>
                <a:cs typeface="+mn-lt"/>
              </a:rPr>
              <a:t> by automating the generation of </a:t>
            </a:r>
            <a:r>
              <a:rPr lang="en-US" sz="2400" err="1">
                <a:ea typeface="+mn-lt"/>
                <a:cs typeface="+mn-lt"/>
              </a:rPr>
              <a:t>GraphQL</a:t>
            </a:r>
            <a:r>
              <a:rPr lang="en-US" sz="2400">
                <a:ea typeface="+mn-lt"/>
                <a:cs typeface="+mn-lt"/>
              </a:rPr>
              <a:t> schemas, resolvers, and client-side code. However, keep in mind that automatic conversion may not always produce the most optimal </a:t>
            </a:r>
            <a:r>
              <a:rPr lang="en-US" sz="2400" err="1">
                <a:ea typeface="+mn-lt"/>
                <a:cs typeface="+mn-lt"/>
              </a:rPr>
              <a:t>GraphQL</a:t>
            </a:r>
            <a:r>
              <a:rPr lang="en-US" sz="2400">
                <a:ea typeface="+mn-lt"/>
                <a:cs typeface="+mn-lt"/>
              </a:rPr>
              <a:t> schema, and some manual adjustments or customization may be necessary depending on your specific requirements and use cases.</a:t>
            </a:r>
            <a:endParaRPr lang="en-US" altLang="zh-CN" sz="2400"/>
          </a:p>
        </p:txBody>
      </p:sp>
    </p:spTree>
    <p:extLst>
      <p:ext uri="{BB962C8B-B14F-4D97-AF65-F5344CB8AC3E}">
        <p14:creationId xmlns:p14="http://schemas.microsoft.com/office/powerpoint/2010/main" val="701840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35963DA-4850-292F-99AA-8AED2AAE63AC}"/>
              </a:ext>
            </a:extLst>
          </p:cNvPr>
          <p:cNvSpPr>
            <a:spLocks noGrp="1"/>
          </p:cNvSpPr>
          <p:nvPr>
            <p:ph type="title"/>
          </p:nvPr>
        </p:nvSpPr>
        <p:spPr>
          <a:xfrm>
            <a:off x="686834" y="1153572"/>
            <a:ext cx="3200400" cy="4461163"/>
          </a:xfrm>
        </p:spPr>
        <p:txBody>
          <a:bodyPr>
            <a:normAutofit/>
          </a:bodyPr>
          <a:lstStyle/>
          <a:p>
            <a:r>
              <a:rPr lang="zh-CN" sz="3100">
                <a:solidFill>
                  <a:srgbClr val="FFFFFF"/>
                </a:solidFill>
                <a:ea typeface="+mj-lt"/>
                <a:cs typeface="+mj-lt"/>
              </a:rPr>
              <a:t>Latest research and trends</a:t>
            </a:r>
            <a:r>
              <a:rPr lang="zh-CN" sz="3100">
                <a:solidFill>
                  <a:srgbClr val="FFFFFF"/>
                </a:solidFill>
                <a:ea typeface="等线 Light"/>
              </a:rPr>
              <a:t>: </a:t>
            </a:r>
            <a:r>
              <a:rPr lang="zh-CN" altLang="en-US" sz="3100">
                <a:solidFill>
                  <a:srgbClr val="FFFFFF"/>
                </a:solidFill>
                <a:ea typeface="等线 Light"/>
              </a:rPr>
              <a:t>integration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内容占位符 2">
            <a:extLst>
              <a:ext uri="{FF2B5EF4-FFF2-40B4-BE49-F238E27FC236}">
                <a16:creationId xmlns:a16="http://schemas.microsoft.com/office/drawing/2014/main" id="{93E1BE10-C631-706A-79EB-7F665492D802}"/>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ltLang="zh-CN">
                <a:ea typeface="+mn-lt"/>
                <a:cs typeface="+mn-lt"/>
              </a:rPr>
              <a:t>Integrating REST and </a:t>
            </a:r>
            <a:r>
              <a:rPr lang="en-US" altLang="zh-CN" err="1">
                <a:ea typeface="+mn-lt"/>
                <a:cs typeface="+mn-lt"/>
              </a:rPr>
              <a:t>GraphQL</a:t>
            </a:r>
            <a:r>
              <a:rPr lang="en-US" altLang="zh-CN">
                <a:ea typeface="+mn-lt"/>
                <a:cs typeface="+mn-lt"/>
              </a:rPr>
              <a:t> leverages the best of both worlds: </a:t>
            </a:r>
            <a:endParaRPr lang="zh-CN" altLang="en-US"/>
          </a:p>
          <a:p>
            <a:pPr lvl="1"/>
            <a:r>
              <a:rPr lang="en-US" altLang="zh-CN">
                <a:ea typeface="+mn-lt"/>
                <a:cs typeface="+mn-lt"/>
              </a:rPr>
              <a:t>REST's simplicity and widespread adoption for basic data retrieval and manipulation</a:t>
            </a:r>
            <a:endParaRPr lang="zh-CN" altLang="en-US">
              <a:ea typeface="等线"/>
            </a:endParaRPr>
          </a:p>
          <a:p>
            <a:pPr lvl="1"/>
            <a:r>
              <a:rPr lang="en-US" altLang="zh-CN" err="1">
                <a:ea typeface="+mn-lt"/>
                <a:cs typeface="+mn-lt"/>
              </a:rPr>
              <a:t>GraphQL's</a:t>
            </a:r>
            <a:r>
              <a:rPr lang="en-US" altLang="zh-CN">
                <a:ea typeface="+mn-lt"/>
                <a:cs typeface="+mn-lt"/>
              </a:rPr>
              <a:t> flexibility and ability to </a:t>
            </a:r>
            <a:r>
              <a:rPr lang="en-US">
                <a:ea typeface="+mn-lt"/>
                <a:cs typeface="+mn-lt"/>
              </a:rPr>
              <a:t>efficiently fetch complex data structures with </a:t>
            </a:r>
            <a:r>
              <a:rPr lang="en-US" altLang="zh-CN">
                <a:ea typeface="+mn-lt"/>
                <a:cs typeface="+mn-lt"/>
              </a:rPr>
              <a:t>a </a:t>
            </a:r>
            <a:r>
              <a:rPr lang="en-US">
                <a:ea typeface="+mn-lt"/>
                <a:cs typeface="+mn-lt"/>
              </a:rPr>
              <a:t>single</a:t>
            </a:r>
            <a:r>
              <a:rPr lang="en-US" altLang="zh-CN">
                <a:ea typeface="+mn-lt"/>
                <a:cs typeface="+mn-lt"/>
              </a:rPr>
              <a:t> </a:t>
            </a:r>
            <a:r>
              <a:rPr lang="en-US">
                <a:ea typeface="+mn-lt"/>
                <a:cs typeface="+mn-lt"/>
              </a:rPr>
              <a:t>request.</a:t>
            </a:r>
          </a:p>
          <a:p>
            <a:pPr lvl="1"/>
            <a:r>
              <a:rPr lang="en-US">
                <a:ea typeface="+mn-lt"/>
                <a:cs typeface="+mn-lt"/>
              </a:rPr>
              <a:t>This hybrid approach empowers developers to design APIs that cater to diverse application requirements, optimizing performance and developer experience simultaneously. By strategically choosing between REST and </a:t>
            </a:r>
            <a:r>
              <a:rPr lang="en-US" err="1">
                <a:ea typeface="+mn-lt"/>
                <a:cs typeface="+mn-lt"/>
              </a:rPr>
              <a:t>GraphQL</a:t>
            </a:r>
            <a:r>
              <a:rPr lang="en-US">
                <a:ea typeface="+mn-lt"/>
                <a:cs typeface="+mn-lt"/>
              </a:rPr>
              <a:t> for different parts of an application, developers can create more scalable, maintainable, and user-friendly APIs.</a:t>
            </a:r>
          </a:p>
        </p:txBody>
      </p:sp>
    </p:spTree>
    <p:extLst>
      <p:ext uri="{BB962C8B-B14F-4D97-AF65-F5344CB8AC3E}">
        <p14:creationId xmlns:p14="http://schemas.microsoft.com/office/powerpoint/2010/main" val="3656389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D0AA-07A9-CF41-5DEF-761EE45597B8}"/>
              </a:ext>
            </a:extLst>
          </p:cNvPr>
          <p:cNvSpPr>
            <a:spLocks noGrp="1"/>
          </p:cNvSpPr>
          <p:nvPr>
            <p:ph type="title"/>
          </p:nvPr>
        </p:nvSpPr>
        <p:spPr>
          <a:xfrm>
            <a:off x="838200" y="365125"/>
            <a:ext cx="9811110" cy="621073"/>
          </a:xfrm>
        </p:spPr>
        <p:txBody>
          <a:bodyPr>
            <a:normAutofit fontScale="90000"/>
          </a:bodyPr>
          <a:lstStyle/>
          <a:p>
            <a:r>
              <a:rPr lang="en-US" dirty="0"/>
              <a:t>Integration of rest and graph</a:t>
            </a:r>
          </a:p>
        </p:txBody>
      </p:sp>
      <p:pic>
        <p:nvPicPr>
          <p:cNvPr id="4" name="Picture 3" descr="A screenshot of a computer&#10;&#10;Description automatically generated">
            <a:extLst>
              <a:ext uri="{FF2B5EF4-FFF2-40B4-BE49-F238E27FC236}">
                <a16:creationId xmlns:a16="http://schemas.microsoft.com/office/drawing/2014/main" id="{4688B4BB-5F09-F41D-CE28-A5F465CA818C}"/>
              </a:ext>
            </a:extLst>
          </p:cNvPr>
          <p:cNvPicPr>
            <a:picLocks noChangeAspect="1"/>
          </p:cNvPicPr>
          <p:nvPr/>
        </p:nvPicPr>
        <p:blipFill>
          <a:blip r:embed="rId2"/>
          <a:stretch>
            <a:fillRect/>
          </a:stretch>
        </p:blipFill>
        <p:spPr>
          <a:xfrm>
            <a:off x="301925" y="2301120"/>
            <a:ext cx="5664680" cy="3578478"/>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349DF260-4140-7D59-628F-C2F9D2D4AFC8}"/>
              </a:ext>
            </a:extLst>
          </p:cNvPr>
          <p:cNvPicPr>
            <a:picLocks noChangeAspect="1"/>
          </p:cNvPicPr>
          <p:nvPr/>
        </p:nvPicPr>
        <p:blipFill>
          <a:blip r:embed="rId3"/>
          <a:stretch>
            <a:fillRect/>
          </a:stretch>
        </p:blipFill>
        <p:spPr>
          <a:xfrm>
            <a:off x="7212646" y="235789"/>
            <a:ext cx="4667840" cy="6372045"/>
          </a:xfrm>
          <a:prstGeom prst="rect">
            <a:avLst/>
          </a:prstGeom>
        </p:spPr>
      </p:pic>
    </p:spTree>
    <p:extLst>
      <p:ext uri="{BB962C8B-B14F-4D97-AF65-F5344CB8AC3E}">
        <p14:creationId xmlns:p14="http://schemas.microsoft.com/office/powerpoint/2010/main" val="1105126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78B8C51-04BE-1483-1FBB-B14CB23D8DC3}"/>
              </a:ext>
            </a:extLst>
          </p:cNvPr>
          <p:cNvSpPr>
            <a:spLocks noGrp="1"/>
          </p:cNvSpPr>
          <p:nvPr>
            <p:ph type="title"/>
          </p:nvPr>
        </p:nvSpPr>
        <p:spPr>
          <a:xfrm>
            <a:off x="4553733" y="548464"/>
            <a:ext cx="6798541" cy="1675623"/>
          </a:xfrm>
        </p:spPr>
        <p:txBody>
          <a:bodyPr anchor="b">
            <a:normAutofit/>
          </a:bodyPr>
          <a:lstStyle/>
          <a:p>
            <a:r>
              <a:rPr lang="zh-CN" altLang="en-US" sz="4000">
                <a:ea typeface="等线 Light"/>
              </a:rPr>
              <a:t>Reference</a:t>
            </a:r>
            <a:endParaRPr lang="zh-CN" altLang="en-US" sz="4000"/>
          </a:p>
        </p:txBody>
      </p:sp>
      <p:pic>
        <p:nvPicPr>
          <p:cNvPr id="14" name="Picture 4" descr="Desk with stethoscope and computer keyboard">
            <a:extLst>
              <a:ext uri="{FF2B5EF4-FFF2-40B4-BE49-F238E27FC236}">
                <a16:creationId xmlns:a16="http://schemas.microsoft.com/office/drawing/2014/main" id="{2246EE97-F1DD-9415-1E0D-B44212A0E1B3}"/>
              </a:ext>
            </a:extLst>
          </p:cNvPr>
          <p:cNvPicPr>
            <a:picLocks noChangeAspect="1"/>
          </p:cNvPicPr>
          <p:nvPr/>
        </p:nvPicPr>
        <p:blipFill rotWithShape="1">
          <a:blip r:embed="rId2"/>
          <a:srcRect l="53996" r="5162" b="4"/>
          <a:stretch/>
        </p:blipFill>
        <p:spPr>
          <a:xfrm>
            <a:off x="1" y="10"/>
            <a:ext cx="4196496" cy="6857990"/>
          </a:xfrm>
          <a:prstGeom prst="rect">
            <a:avLst/>
          </a:prstGeom>
          <a:effectLst/>
        </p:spPr>
      </p:pic>
      <p:sp>
        <p:nvSpPr>
          <p:cNvPr id="15" name="内容占位符 2">
            <a:extLst>
              <a:ext uri="{FF2B5EF4-FFF2-40B4-BE49-F238E27FC236}">
                <a16:creationId xmlns:a16="http://schemas.microsoft.com/office/drawing/2014/main" id="{34C8AFC9-7303-B296-FE14-0A1AE0D9AF54}"/>
              </a:ext>
            </a:extLst>
          </p:cNvPr>
          <p:cNvSpPr>
            <a:spLocks noGrp="1"/>
          </p:cNvSpPr>
          <p:nvPr>
            <p:ph idx="1"/>
          </p:nvPr>
        </p:nvSpPr>
        <p:spPr>
          <a:xfrm>
            <a:off x="4553734" y="2409830"/>
            <a:ext cx="6798539" cy="3705217"/>
          </a:xfrm>
        </p:spPr>
        <p:txBody>
          <a:bodyPr vert="horz" lIns="91440" tIns="45720" rIns="91440" bIns="45720" rtlCol="0">
            <a:normAutofit/>
          </a:bodyPr>
          <a:lstStyle/>
          <a:p>
            <a:r>
              <a:rPr lang="zh-CN" sz="1700">
                <a:ea typeface="+mn-lt"/>
                <a:cs typeface="+mn-lt"/>
              </a:rPr>
              <a:t>Comparison of REST and GraphQL web technology performance Porównanie wydajności technologii webowych REST i GraphQL</a:t>
            </a:r>
            <a:r>
              <a:rPr lang="zh-CN" altLang="en-US" sz="1700">
                <a:ea typeface="+mn-lt"/>
                <a:cs typeface="+mn-lt"/>
              </a:rPr>
              <a:t> </a:t>
            </a:r>
            <a:r>
              <a:rPr lang="zh-CN" sz="1700">
                <a:ea typeface="+mn-lt"/>
                <a:cs typeface="+mn-lt"/>
              </a:rPr>
              <a:t>Mateusz Mikuła*, Mariusz Dzieńkowski</a:t>
            </a:r>
            <a:r>
              <a:rPr lang="zh-CN" altLang="en-US" sz="1700">
                <a:ea typeface="+mn-lt"/>
                <a:cs typeface="+mn-lt"/>
              </a:rPr>
              <a:t> </a:t>
            </a:r>
            <a:r>
              <a:rPr lang="zh-CN" sz="1700">
                <a:ea typeface="+mn-lt"/>
                <a:cs typeface="+mn-lt"/>
              </a:rPr>
              <a:t>Department of Computer Science, Lublin University of Technology, Nadbystrzycka 36B, 20-618 Lublin, Poland</a:t>
            </a:r>
          </a:p>
          <a:p>
            <a:r>
              <a:rPr lang="zh-CN" sz="1700">
                <a:ea typeface="+mn-lt"/>
                <a:cs typeface="+mn-lt"/>
              </a:rPr>
              <a:t>REST vs GraphQL: A Controlled Experiment Gleison Brito∗, Marco Tulio Valente∗ ∗ASERG Group, Department of Computer Science (DCC), Federal University of Minas Gerais, Brazil</a:t>
            </a:r>
            <a:r>
              <a:rPr lang="zh-CN" altLang="en-US" sz="1700">
                <a:ea typeface="+mn-lt"/>
                <a:cs typeface="+mn-lt"/>
              </a:rPr>
              <a:t> </a:t>
            </a:r>
            <a:r>
              <a:rPr lang="zh-CN" sz="1700">
                <a:ea typeface="+mn-lt"/>
                <a:cs typeface="+mn-lt"/>
              </a:rPr>
              <a:t>{gleison.brito, </a:t>
            </a:r>
            <a:r>
              <a:rPr lang="zh-CN" sz="1700">
                <a:ea typeface="+mn-lt"/>
                <a:cs typeface="+mn-lt"/>
                <a:hlinkClick r:id="rId3"/>
              </a:rPr>
              <a:t>mtov}@dcc.ufmg.br</a:t>
            </a:r>
            <a:endParaRPr lang="zh-CN" sz="1700">
              <a:ea typeface="等线"/>
              <a:cs typeface="+mn-lt"/>
            </a:endParaRPr>
          </a:p>
          <a:p>
            <a:r>
              <a:rPr lang="en-US" altLang="zh-CN" sz="1700">
                <a:ea typeface="+mn-lt"/>
                <a:cs typeface="+mn-lt"/>
                <a:hlinkClick r:id="rId4"/>
              </a:rPr>
              <a:t>https://www.apollographql.com/</a:t>
            </a:r>
            <a:endParaRPr lang="zh-CN" sz="1700">
              <a:ea typeface="等线"/>
            </a:endParaRPr>
          </a:p>
          <a:p>
            <a:r>
              <a:rPr lang="en-US" altLang="zh-CN" sz="1700">
                <a:latin typeface="Aptos"/>
                <a:ea typeface="Calibri"/>
                <a:cs typeface="Calibri"/>
              </a:rPr>
              <a:t>Resource:REST or GraphQL? A Performance Comparative Study(Migrate to</a:t>
            </a:r>
            <a:r>
              <a:rPr lang="en-US" altLang="zh-CN" sz="1700">
                <a:latin typeface="Aptos"/>
                <a:ea typeface="等线"/>
                <a:cs typeface="Calibri"/>
              </a:rPr>
              <a:t> </a:t>
            </a:r>
            <a:r>
              <a:rPr lang="en-US" altLang="zh-CN" sz="1700">
                <a:latin typeface="Aptos"/>
                <a:ea typeface="Calibri"/>
                <a:cs typeface="Calibri"/>
              </a:rPr>
              <a:t>GraphQL)(Universidade</a:t>
            </a:r>
            <a:r>
              <a:rPr lang="en-US" altLang="zh-CN" sz="1700">
                <a:latin typeface="Aptos"/>
                <a:ea typeface="等线"/>
                <a:cs typeface="Calibri"/>
              </a:rPr>
              <a:t> </a:t>
            </a:r>
            <a:r>
              <a:rPr lang="en-US" altLang="zh-CN" sz="1700">
                <a:latin typeface="Aptos"/>
                <a:ea typeface="Calibri"/>
                <a:cs typeface="Calibri"/>
              </a:rPr>
              <a:t>Federal</a:t>
            </a:r>
            <a:r>
              <a:rPr lang="en-US" altLang="zh-CN" sz="1700">
                <a:latin typeface="Aptos"/>
                <a:ea typeface="等线"/>
                <a:cs typeface="Calibri"/>
              </a:rPr>
              <a:t> </a:t>
            </a:r>
            <a:r>
              <a:rPr lang="en-US" altLang="zh-CN" sz="1700">
                <a:latin typeface="Aptos"/>
                <a:ea typeface="Calibri"/>
                <a:cs typeface="Calibri"/>
              </a:rPr>
              <a:t>do</a:t>
            </a:r>
            <a:r>
              <a:rPr lang="en-US" altLang="zh-CN" sz="1700">
                <a:latin typeface="Aptos"/>
                <a:ea typeface="等线"/>
                <a:cs typeface="Calibri"/>
              </a:rPr>
              <a:t> </a:t>
            </a:r>
            <a:r>
              <a:rPr lang="en-US" altLang="zh-CN" sz="1700">
                <a:latin typeface="Aptos"/>
                <a:ea typeface="Calibri"/>
                <a:cs typeface="Calibri"/>
              </a:rPr>
              <a:t>Pará</a:t>
            </a:r>
            <a:r>
              <a:rPr lang="en-US" altLang="zh-CN" sz="1700">
                <a:latin typeface="Aptos"/>
                <a:ea typeface="等线"/>
                <a:cs typeface="Calibri"/>
              </a:rPr>
              <a:t> </a:t>
            </a:r>
            <a:r>
              <a:rPr lang="en-US" altLang="zh-CN" sz="1700">
                <a:latin typeface="Aptos"/>
                <a:ea typeface="Calibri"/>
                <a:cs typeface="Calibri"/>
              </a:rPr>
              <a:t>Belém,</a:t>
            </a:r>
            <a:r>
              <a:rPr lang="en-US" altLang="zh-CN" sz="1700">
                <a:latin typeface="Aptos"/>
                <a:ea typeface="等线"/>
                <a:cs typeface="Calibri"/>
              </a:rPr>
              <a:t> </a:t>
            </a:r>
            <a:r>
              <a:rPr lang="en-US" altLang="zh-CN" sz="1700">
                <a:latin typeface="Aptos"/>
                <a:ea typeface="Calibri"/>
                <a:cs typeface="Calibri"/>
              </a:rPr>
              <a:t>PA,</a:t>
            </a:r>
            <a:r>
              <a:rPr lang="en-US" altLang="zh-CN" sz="1700">
                <a:latin typeface="Aptos"/>
                <a:ea typeface="等线"/>
                <a:cs typeface="Calibri"/>
              </a:rPr>
              <a:t> </a:t>
            </a:r>
            <a:r>
              <a:rPr lang="en-US" altLang="zh-CN" sz="1700">
                <a:latin typeface="Aptos"/>
                <a:ea typeface="Calibri"/>
                <a:cs typeface="Calibri"/>
              </a:rPr>
              <a:t>Brasil)</a:t>
            </a:r>
            <a:endParaRPr lang="en-US" altLang="zh-CN" sz="1700">
              <a:latin typeface="Aptos"/>
              <a:ea typeface="等线"/>
            </a:endParaRPr>
          </a:p>
          <a:p>
            <a:endParaRPr lang="zh-CN" altLang="en-US" sz="1700">
              <a:ea typeface="等线"/>
            </a:endParaRPr>
          </a:p>
        </p:txBody>
      </p:sp>
    </p:spTree>
    <p:extLst>
      <p:ext uri="{BB962C8B-B14F-4D97-AF65-F5344CB8AC3E}">
        <p14:creationId xmlns:p14="http://schemas.microsoft.com/office/powerpoint/2010/main" val="3641853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2613201D-ED95-C8D4-A978-9A5635899830}"/>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altLang="zh-CN" sz="6000" kern="1200">
                <a:solidFill>
                  <a:schemeClr val="tx1"/>
                </a:solidFill>
                <a:latin typeface="+mj-lt"/>
                <a:ea typeface="+mj-ea"/>
                <a:cs typeface="+mj-cs"/>
              </a:rPr>
              <a:t>Thank you!</a:t>
            </a:r>
          </a:p>
        </p:txBody>
      </p:sp>
    </p:spTree>
    <p:extLst>
      <p:ext uri="{BB962C8B-B14F-4D97-AF65-F5344CB8AC3E}">
        <p14:creationId xmlns:p14="http://schemas.microsoft.com/office/powerpoint/2010/main" val="100968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BD0FAB0-D805-3B13-77AB-D4E893B19DF6}"/>
              </a:ext>
            </a:extLst>
          </p:cNvPr>
          <p:cNvSpPr>
            <a:spLocks noGrp="1"/>
          </p:cNvSpPr>
          <p:nvPr>
            <p:ph type="title"/>
          </p:nvPr>
        </p:nvSpPr>
        <p:spPr>
          <a:xfrm>
            <a:off x="841248" y="256032"/>
            <a:ext cx="10506456" cy="1014984"/>
          </a:xfrm>
        </p:spPr>
        <p:txBody>
          <a:bodyPr anchor="b">
            <a:normAutofit/>
          </a:bodyPr>
          <a:lstStyle/>
          <a:p>
            <a:r>
              <a:rPr lang="zh-CN" altLang="en-US" dirty="0">
                <a:ea typeface="等线 Light"/>
              </a:rPr>
              <a:t>Pros of  Rest</a:t>
            </a:r>
            <a:endParaRPr lang="zh-CN" altLang="en-US" dirty="0"/>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内容占位符 2">
            <a:extLst>
              <a:ext uri="{FF2B5EF4-FFF2-40B4-BE49-F238E27FC236}">
                <a16:creationId xmlns:a16="http://schemas.microsoft.com/office/drawing/2014/main" id="{07E57B79-7198-30A0-631B-F804EFCAFA20}"/>
              </a:ext>
            </a:extLst>
          </p:cNvPr>
          <p:cNvGraphicFramePr>
            <a:graphicFrameLocks noGrp="1"/>
          </p:cNvGraphicFramePr>
          <p:nvPr>
            <p:ph idx="1"/>
            <p:extLst>
              <p:ext uri="{D42A27DB-BD31-4B8C-83A1-F6EECF244321}">
                <p14:modId xmlns:p14="http://schemas.microsoft.com/office/powerpoint/2010/main" val="342063753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197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A90127E-E8FA-CE9D-7FC5-31D7F1111E6E}"/>
              </a:ext>
            </a:extLst>
          </p:cNvPr>
          <p:cNvSpPr>
            <a:spLocks noGrp="1"/>
          </p:cNvSpPr>
          <p:nvPr>
            <p:ph type="title"/>
          </p:nvPr>
        </p:nvSpPr>
        <p:spPr>
          <a:xfrm>
            <a:off x="841248" y="256032"/>
            <a:ext cx="10506456" cy="1014984"/>
          </a:xfrm>
        </p:spPr>
        <p:txBody>
          <a:bodyPr anchor="b">
            <a:normAutofit/>
          </a:bodyPr>
          <a:lstStyle/>
          <a:p>
            <a:r>
              <a:rPr lang="zh-CN" altLang="en-US">
                <a:ea typeface="等线 Light"/>
              </a:rPr>
              <a:t>Objective</a:t>
            </a:r>
            <a:endParaRPr lang="zh-CN" alt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内容占位符 2">
            <a:extLst>
              <a:ext uri="{FF2B5EF4-FFF2-40B4-BE49-F238E27FC236}">
                <a16:creationId xmlns:a16="http://schemas.microsoft.com/office/drawing/2014/main" id="{7800D354-79E8-F6F8-5484-5B6895FF6F78}"/>
              </a:ext>
            </a:extLst>
          </p:cNvPr>
          <p:cNvGraphicFramePr>
            <a:graphicFrameLocks noGrp="1"/>
          </p:cNvGraphicFramePr>
          <p:nvPr>
            <p:ph idx="1"/>
            <p:extLst>
              <p:ext uri="{D42A27DB-BD31-4B8C-83A1-F6EECF244321}">
                <p14:modId xmlns:p14="http://schemas.microsoft.com/office/powerpoint/2010/main" val="319126096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36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27CFAD2-D50B-81C2-E07A-ECE58BF9E775}"/>
              </a:ext>
            </a:extLst>
          </p:cNvPr>
          <p:cNvSpPr>
            <a:spLocks noGrp="1"/>
          </p:cNvSpPr>
          <p:nvPr>
            <p:ph type="title"/>
          </p:nvPr>
        </p:nvSpPr>
        <p:spPr>
          <a:xfrm>
            <a:off x="572493" y="238539"/>
            <a:ext cx="11018520" cy="1434415"/>
          </a:xfrm>
        </p:spPr>
        <p:txBody>
          <a:bodyPr anchor="b">
            <a:normAutofit/>
          </a:bodyPr>
          <a:lstStyle/>
          <a:p>
            <a:r>
              <a:rPr lang="en-US" altLang="zh-CN" sz="5400">
                <a:ea typeface="等线 Light"/>
              </a:rPr>
              <a:t>What we did...</a:t>
            </a:r>
          </a:p>
        </p:txBody>
      </p:sp>
      <p:sp>
        <p:nvSpPr>
          <p:cNvPr id="5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923A583A-686C-3B76-BE17-E2E1312DBC3D}"/>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zh-CN" altLang="en-US" sz="2000" b="1" dirty="0">
                <a:ea typeface="等线"/>
              </a:rPr>
              <a:t>We compared rest and graphQL in mulitple ways:</a:t>
            </a:r>
            <a:endParaRPr lang="zh-CN" sz="2000" b="1" dirty="0">
              <a:ea typeface="等线"/>
            </a:endParaRPr>
          </a:p>
          <a:p>
            <a:pPr lvl="1"/>
            <a:r>
              <a:rPr lang="en-CA" altLang="zh-CN" sz="2000" dirty="0">
                <a:ea typeface="等线"/>
              </a:rPr>
              <a:t>W</a:t>
            </a:r>
            <a:r>
              <a:rPr lang="zh-CN" altLang="en-US" sz="2000" dirty="0">
                <a:ea typeface="等线"/>
              </a:rPr>
              <a:t>e collected the dataset of 1500 rows of different rest and graphQL apis based on different categories(business areas) and compare the performance of rest and graph on catagorical as well as overall data . </a:t>
            </a:r>
            <a:endParaRPr lang="en-CA" altLang="zh-CN" sz="2000" dirty="0">
              <a:ea typeface="等线"/>
            </a:endParaRPr>
          </a:p>
          <a:p>
            <a:pPr lvl="1"/>
            <a:r>
              <a:rPr lang="zh-CN" altLang="en-US" sz="2000" dirty="0">
                <a:ea typeface="等线"/>
              </a:rPr>
              <a:t>We compare </a:t>
            </a:r>
            <a:r>
              <a:rPr lang="zh-CN" altLang="zh-CN" sz="2000" dirty="0">
                <a:ea typeface="+mn-lt"/>
                <a:cs typeface="+mn-lt"/>
              </a:rPr>
              <a:t>the performance of </a:t>
            </a:r>
            <a:r>
              <a:rPr lang="zh-CN" altLang="en-US" sz="2000" dirty="0">
                <a:ea typeface="等线"/>
              </a:rPr>
              <a:t> two similar crud base application built in rest and graphQL.</a:t>
            </a:r>
          </a:p>
          <a:p>
            <a:pPr lvl="1"/>
            <a:r>
              <a:rPr lang="zh-CN" altLang="en-US" sz="2000" dirty="0">
                <a:ea typeface="等线"/>
              </a:rPr>
              <a:t>We studied how graphQL and rest api can work together to improve the performance of the system.</a:t>
            </a:r>
          </a:p>
          <a:p>
            <a:pPr lvl="1"/>
            <a:r>
              <a:rPr lang="zh-CN" altLang="en-US" sz="2000" dirty="0">
                <a:ea typeface="等线"/>
              </a:rPr>
              <a:t>We also looked into latest research or trends in rest and graphQL architectures.</a:t>
            </a:r>
          </a:p>
          <a:p>
            <a:pPr lvl="1"/>
            <a:endParaRPr lang="zh-CN" altLang="en-US" sz="2000" dirty="0">
              <a:ea typeface="等线"/>
            </a:endParaRPr>
          </a:p>
        </p:txBody>
      </p:sp>
      <p:pic>
        <p:nvPicPr>
          <p:cNvPr id="45" name="Picture 4" descr="White puzzle with one red piece">
            <a:extLst>
              <a:ext uri="{FF2B5EF4-FFF2-40B4-BE49-F238E27FC236}">
                <a16:creationId xmlns:a16="http://schemas.microsoft.com/office/drawing/2014/main" id="{7AEC1BFC-A524-EC61-3270-5010336ACE27}"/>
              </a:ext>
            </a:extLst>
          </p:cNvPr>
          <p:cNvPicPr>
            <a:picLocks noChangeAspect="1"/>
          </p:cNvPicPr>
          <p:nvPr/>
        </p:nvPicPr>
        <p:blipFill rotWithShape="1">
          <a:blip r:embed="rId2"/>
          <a:srcRect l="23722" r="22163" b="2"/>
          <a:stretch/>
        </p:blipFill>
        <p:spPr>
          <a:xfrm>
            <a:off x="7675658" y="2093976"/>
            <a:ext cx="3941064" cy="4096512"/>
          </a:xfrm>
          <a:prstGeom prst="rect">
            <a:avLst/>
          </a:prstGeom>
        </p:spPr>
      </p:pic>
    </p:spTree>
    <p:extLst>
      <p:ext uri="{BB962C8B-B14F-4D97-AF65-F5344CB8AC3E}">
        <p14:creationId xmlns:p14="http://schemas.microsoft.com/office/powerpoint/2010/main" val="313380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4E6B21-82CB-2BAF-40EC-2C8B47BA0F62}"/>
              </a:ext>
            </a:extLst>
          </p:cNvPr>
          <p:cNvSpPr>
            <a:spLocks noGrp="1"/>
          </p:cNvSpPr>
          <p:nvPr>
            <p:ph type="title"/>
          </p:nvPr>
        </p:nvSpPr>
        <p:spPr>
          <a:xfrm>
            <a:off x="6892119" y="891540"/>
            <a:ext cx="4589493" cy="1578308"/>
          </a:xfrm>
        </p:spPr>
        <p:txBody>
          <a:bodyPr>
            <a:normAutofit/>
          </a:bodyPr>
          <a:lstStyle/>
          <a:p>
            <a:r>
              <a:rPr lang="en-US" altLang="zh-CN" sz="4000">
                <a:ea typeface="+mj-lt"/>
                <a:cs typeface="+mj-lt"/>
              </a:rPr>
              <a:t>Data collections </a:t>
            </a:r>
            <a:endParaRPr lang="zh-CN" sz="4000"/>
          </a:p>
        </p:txBody>
      </p:sp>
      <p:pic>
        <p:nvPicPr>
          <p:cNvPr id="5" name="Picture 4" descr="Technological background">
            <a:extLst>
              <a:ext uri="{FF2B5EF4-FFF2-40B4-BE49-F238E27FC236}">
                <a16:creationId xmlns:a16="http://schemas.microsoft.com/office/drawing/2014/main" id="{460EF769-43DA-0516-B4BE-2CA3EE78F60D}"/>
              </a:ext>
            </a:extLst>
          </p:cNvPr>
          <p:cNvPicPr>
            <a:picLocks noChangeAspect="1"/>
          </p:cNvPicPr>
          <p:nvPr/>
        </p:nvPicPr>
        <p:blipFill rotWithShape="1">
          <a:blip r:embed="rId2"/>
          <a:srcRect l="9948" r="23645" b="-3"/>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内容占位符 2">
            <a:extLst>
              <a:ext uri="{FF2B5EF4-FFF2-40B4-BE49-F238E27FC236}">
                <a16:creationId xmlns:a16="http://schemas.microsoft.com/office/drawing/2014/main" id="{6421E7F7-87D4-045A-68E2-A5B2FCEF53CC}"/>
              </a:ext>
            </a:extLst>
          </p:cNvPr>
          <p:cNvSpPr>
            <a:spLocks noGrp="1"/>
          </p:cNvSpPr>
          <p:nvPr>
            <p:ph idx="1"/>
          </p:nvPr>
        </p:nvSpPr>
        <p:spPr>
          <a:xfrm>
            <a:off x="6892119" y="2630161"/>
            <a:ext cx="4589491" cy="3332489"/>
          </a:xfrm>
        </p:spPr>
        <p:txBody>
          <a:bodyPr vert="horz" lIns="91440" tIns="45720" rIns="91440" bIns="45720" rtlCol="0">
            <a:normAutofit/>
          </a:bodyPr>
          <a:lstStyle/>
          <a:p>
            <a:r>
              <a:rPr lang="zh-CN" altLang="en-US" sz="1700">
                <a:ea typeface="等线"/>
              </a:rPr>
              <a:t>We collect 150 rest apis and 150 graphQLs apis with 15 catagories</a:t>
            </a:r>
            <a:r>
              <a:rPr lang="zh-CN" altLang="en-US" sz="1700">
                <a:latin typeface="Aptos"/>
                <a:ea typeface="等线"/>
              </a:rPr>
              <a:t>(Animal, Art &amp; Design, Business, Calendar, Development, Email, Finance, Game, Movie, Music, Security, Social, Transport, Weather)</a:t>
            </a:r>
          </a:p>
          <a:p>
            <a:r>
              <a:rPr lang="zh-CN" altLang="en-US" sz="1700">
                <a:latin typeface="Aptos"/>
                <a:ea typeface="等线"/>
              </a:rPr>
              <a:t>Using jmeter tool to test apis with different users(1,20,50,100,1000)</a:t>
            </a:r>
          </a:p>
          <a:p>
            <a:r>
              <a:rPr lang="en-US" altLang="zh-CN" sz="1700">
                <a:ea typeface="等线"/>
                <a:cs typeface="+mn-lt"/>
              </a:rPr>
              <a:t>for</a:t>
            </a:r>
            <a:r>
              <a:rPr lang="zh-CN" sz="1700">
                <a:ea typeface="等线"/>
                <a:cs typeface="+mn-lt"/>
              </a:rPr>
              <a:t> </a:t>
            </a:r>
            <a:r>
              <a:rPr lang="en-US" altLang="zh-CN" sz="1700">
                <a:ea typeface="等线"/>
                <a:cs typeface="+mn-lt"/>
              </a:rPr>
              <a:t>concurrency</a:t>
            </a:r>
            <a:r>
              <a:rPr lang="zh-CN" sz="1700">
                <a:ea typeface="等线"/>
                <a:cs typeface="+mn-lt"/>
              </a:rPr>
              <a:t> </a:t>
            </a:r>
            <a:r>
              <a:rPr lang="en-US" altLang="zh-CN" sz="1700">
                <a:ea typeface="等线"/>
                <a:cs typeface="+mn-lt"/>
              </a:rPr>
              <a:t>levels</a:t>
            </a:r>
            <a:r>
              <a:rPr lang="zh-CN" sz="1700">
                <a:ea typeface="等线"/>
                <a:cs typeface="+mn-lt"/>
              </a:rPr>
              <a:t> </a:t>
            </a:r>
            <a:r>
              <a:rPr lang="en-US" altLang="zh-CN" sz="1700">
                <a:ea typeface="等线"/>
                <a:cs typeface="+mn-lt"/>
              </a:rPr>
              <a:t>greater</a:t>
            </a:r>
            <a:r>
              <a:rPr lang="zh-CN" sz="1700">
                <a:ea typeface="等线"/>
                <a:cs typeface="+mn-lt"/>
              </a:rPr>
              <a:t> </a:t>
            </a:r>
            <a:r>
              <a:rPr lang="en-US" altLang="zh-CN" sz="1700">
                <a:ea typeface="等线"/>
                <a:cs typeface="+mn-lt"/>
              </a:rPr>
              <a:t>than</a:t>
            </a:r>
            <a:r>
              <a:rPr lang="zh-CN" sz="1700">
                <a:ea typeface="等线"/>
                <a:cs typeface="+mn-lt"/>
              </a:rPr>
              <a:t> </a:t>
            </a:r>
            <a:r>
              <a:rPr lang="en-US" altLang="zh-CN" sz="1700">
                <a:ea typeface="等线"/>
                <a:cs typeface="+mn-lt"/>
              </a:rPr>
              <a:t>or</a:t>
            </a:r>
            <a:r>
              <a:rPr lang="zh-CN" sz="1700">
                <a:ea typeface="等线"/>
                <a:cs typeface="+mn-lt"/>
              </a:rPr>
              <a:t> </a:t>
            </a:r>
            <a:r>
              <a:rPr lang="en-US" altLang="zh-CN" sz="1700">
                <a:ea typeface="等线"/>
                <a:cs typeface="+mn-lt"/>
              </a:rPr>
              <a:t>equal</a:t>
            </a:r>
            <a:r>
              <a:rPr lang="zh-CN" sz="1700">
                <a:ea typeface="等线"/>
                <a:cs typeface="+mn-lt"/>
              </a:rPr>
              <a:t> </a:t>
            </a:r>
            <a:r>
              <a:rPr lang="en-US" altLang="zh-CN" sz="1700">
                <a:ea typeface="等线"/>
                <a:cs typeface="+mn-lt"/>
              </a:rPr>
              <a:t>to</a:t>
            </a:r>
            <a:r>
              <a:rPr lang="zh-CN" sz="1700">
                <a:ea typeface="等线"/>
                <a:cs typeface="+mn-lt"/>
              </a:rPr>
              <a:t> </a:t>
            </a:r>
            <a:r>
              <a:rPr lang="en-US" altLang="zh-CN" sz="1700">
                <a:ea typeface="等线"/>
                <a:cs typeface="+mn-lt"/>
              </a:rPr>
              <a:t>1000</a:t>
            </a:r>
            <a:r>
              <a:rPr lang="zh-CN" sz="1700">
                <a:ea typeface="等线"/>
                <a:cs typeface="+mn-lt"/>
              </a:rPr>
              <a:t> </a:t>
            </a:r>
            <a:r>
              <a:rPr lang="en-US" altLang="zh-CN" sz="1700">
                <a:ea typeface="等线"/>
                <a:cs typeface="+mn-lt"/>
              </a:rPr>
              <a:t>users,</a:t>
            </a:r>
            <a:r>
              <a:rPr lang="zh-CN" sz="1700">
                <a:ea typeface="等线"/>
                <a:cs typeface="+mn-lt"/>
              </a:rPr>
              <a:t> </a:t>
            </a:r>
            <a:r>
              <a:rPr lang="en-US" altLang="zh-CN" sz="1700">
                <a:ea typeface="等线"/>
                <a:cs typeface="+mn-lt"/>
              </a:rPr>
              <a:t>none</a:t>
            </a:r>
            <a:r>
              <a:rPr lang="zh-CN" sz="1700">
                <a:ea typeface="等线"/>
                <a:cs typeface="+mn-lt"/>
              </a:rPr>
              <a:t> </a:t>
            </a:r>
            <a:r>
              <a:rPr lang="en-US" altLang="zh-CN" sz="1700">
                <a:ea typeface="等线"/>
                <a:cs typeface="+mn-lt"/>
              </a:rPr>
              <a:t>of</a:t>
            </a:r>
            <a:r>
              <a:rPr lang="zh-CN" sz="1700">
                <a:ea typeface="等线"/>
                <a:cs typeface="+mn-lt"/>
              </a:rPr>
              <a:t> </a:t>
            </a:r>
            <a:r>
              <a:rPr lang="en-US" altLang="zh-CN" sz="1700">
                <a:ea typeface="等线"/>
                <a:cs typeface="+mn-lt"/>
              </a:rPr>
              <a:t>the</a:t>
            </a:r>
            <a:r>
              <a:rPr lang="zh-CN" sz="1700">
                <a:ea typeface="等线"/>
                <a:cs typeface="+mn-lt"/>
              </a:rPr>
              <a:t> </a:t>
            </a:r>
            <a:r>
              <a:rPr lang="en-US" altLang="zh-CN" sz="1700">
                <a:ea typeface="等线"/>
                <a:cs typeface="+mn-lt"/>
              </a:rPr>
              <a:t>tested</a:t>
            </a:r>
            <a:r>
              <a:rPr lang="zh-CN" sz="1700">
                <a:ea typeface="等线"/>
                <a:cs typeface="+mn-lt"/>
              </a:rPr>
              <a:t> </a:t>
            </a:r>
            <a:r>
              <a:rPr lang="en-US" altLang="zh-CN" sz="1700">
                <a:ea typeface="等线"/>
                <a:cs typeface="+mn-lt"/>
              </a:rPr>
              <a:t>services</a:t>
            </a:r>
            <a:r>
              <a:rPr lang="zh-CN" sz="1700">
                <a:ea typeface="等线"/>
                <a:cs typeface="+mn-lt"/>
              </a:rPr>
              <a:t> </a:t>
            </a:r>
            <a:r>
              <a:rPr lang="en-US" altLang="zh-CN" sz="1700">
                <a:ea typeface="等线"/>
                <a:cs typeface="+mn-lt"/>
              </a:rPr>
              <a:t>were</a:t>
            </a:r>
            <a:r>
              <a:rPr lang="zh-CN" sz="1700">
                <a:ea typeface="等线"/>
                <a:cs typeface="+mn-lt"/>
              </a:rPr>
              <a:t> </a:t>
            </a:r>
            <a:r>
              <a:rPr lang="en-US" altLang="zh-CN" sz="1700">
                <a:ea typeface="等线"/>
                <a:cs typeface="+mn-lt"/>
              </a:rPr>
              <a:t>able</a:t>
            </a:r>
            <a:r>
              <a:rPr lang="zh-CN" sz="1700">
                <a:ea typeface="等线"/>
                <a:cs typeface="+mn-lt"/>
              </a:rPr>
              <a:t> </a:t>
            </a:r>
            <a:r>
              <a:rPr lang="en-US" altLang="zh-CN" sz="1700">
                <a:ea typeface="等线"/>
                <a:cs typeface="+mn-lt"/>
              </a:rPr>
              <a:t>to</a:t>
            </a:r>
            <a:r>
              <a:rPr lang="zh-CN" sz="1700">
                <a:ea typeface="等线"/>
                <a:cs typeface="+mn-lt"/>
              </a:rPr>
              <a:t> </a:t>
            </a:r>
            <a:r>
              <a:rPr lang="en-US" altLang="zh-CN" sz="1700">
                <a:ea typeface="等线"/>
                <a:cs typeface="+mn-lt"/>
              </a:rPr>
              <a:t>serve</a:t>
            </a:r>
            <a:r>
              <a:rPr lang="zh-CN" sz="1700">
                <a:ea typeface="等线"/>
                <a:cs typeface="+mn-lt"/>
              </a:rPr>
              <a:t> </a:t>
            </a:r>
            <a:r>
              <a:rPr lang="en-US" altLang="zh-CN" sz="1700">
                <a:ea typeface="等线"/>
                <a:cs typeface="+mn-lt"/>
              </a:rPr>
              <a:t>requests</a:t>
            </a:r>
            <a:r>
              <a:rPr lang="zh-CN" sz="1700">
                <a:ea typeface="等线"/>
                <a:cs typeface="+mn-lt"/>
              </a:rPr>
              <a:t> </a:t>
            </a:r>
            <a:r>
              <a:rPr lang="en-US" altLang="zh-CN" sz="1700">
                <a:ea typeface="等线"/>
                <a:cs typeface="+mn-lt"/>
              </a:rPr>
              <a:t>because</a:t>
            </a:r>
            <a:r>
              <a:rPr lang="zh-CN" sz="1700">
                <a:ea typeface="等线"/>
                <a:cs typeface="+mn-lt"/>
              </a:rPr>
              <a:t> </a:t>
            </a:r>
            <a:r>
              <a:rPr lang="en-US" altLang="zh-CN" sz="1700">
                <a:ea typeface="等线"/>
                <a:cs typeface="+mn-lt"/>
              </a:rPr>
              <a:t>the</a:t>
            </a:r>
            <a:r>
              <a:rPr lang="zh-CN" sz="1700">
                <a:ea typeface="等线"/>
                <a:cs typeface="+mn-lt"/>
              </a:rPr>
              <a:t> </a:t>
            </a:r>
            <a:r>
              <a:rPr lang="en-US" altLang="zh-CN" sz="1700">
                <a:ea typeface="等线"/>
                <a:cs typeface="+mn-lt"/>
              </a:rPr>
              <a:t>services</a:t>
            </a:r>
            <a:r>
              <a:rPr lang="zh-CN" sz="1700">
                <a:ea typeface="等线"/>
                <a:cs typeface="+mn-lt"/>
              </a:rPr>
              <a:t> </a:t>
            </a:r>
            <a:r>
              <a:rPr lang="en-US" altLang="zh-CN" sz="1700">
                <a:ea typeface="等线"/>
                <a:cs typeface="+mn-lt"/>
              </a:rPr>
              <a:t>were</a:t>
            </a:r>
            <a:r>
              <a:rPr lang="zh-CN" sz="1700">
                <a:ea typeface="等线"/>
                <a:cs typeface="+mn-lt"/>
              </a:rPr>
              <a:t> </a:t>
            </a:r>
            <a:r>
              <a:rPr lang="en-US" altLang="zh-CN" sz="1700">
                <a:ea typeface="等线"/>
                <a:cs typeface="+mn-lt"/>
              </a:rPr>
              <a:t>unavailable.</a:t>
            </a:r>
            <a:endParaRPr lang="zh-CN" altLang="en-US" sz="1700">
              <a:ea typeface="等线" panose="02010600030101010101" pitchFamily="2" charset="-122"/>
            </a:endParaRPr>
          </a:p>
        </p:txBody>
      </p:sp>
    </p:spTree>
    <p:extLst>
      <p:ext uri="{BB962C8B-B14F-4D97-AF65-F5344CB8AC3E}">
        <p14:creationId xmlns:p14="http://schemas.microsoft.com/office/powerpoint/2010/main" val="165390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2E38E-6E25-7A06-12C1-CBA569127663}"/>
              </a:ext>
            </a:extLst>
          </p:cNvPr>
          <p:cNvSpPr>
            <a:spLocks noGrp="1"/>
          </p:cNvSpPr>
          <p:nvPr>
            <p:ph type="title"/>
          </p:nvPr>
        </p:nvSpPr>
        <p:spPr/>
        <p:txBody>
          <a:bodyPr/>
          <a:lstStyle/>
          <a:p>
            <a:r>
              <a:rPr lang="en-US" altLang="zh-CN">
                <a:ea typeface="+mj-lt"/>
                <a:cs typeface="+mj-lt"/>
              </a:rPr>
              <a:t>Stat</a:t>
            </a:r>
            <a:r>
              <a:rPr lang="zh-CN">
                <a:ea typeface="+mj-lt"/>
                <a:cs typeface="+mj-lt"/>
              </a:rPr>
              <a:t>is</a:t>
            </a:r>
            <a:r>
              <a:rPr lang="en-US" altLang="zh-CN">
                <a:ea typeface="+mj-lt"/>
                <a:cs typeface="+mj-lt"/>
              </a:rPr>
              <a:t>tical</a:t>
            </a:r>
            <a:r>
              <a:rPr lang="zh-CN" altLang="en-US">
                <a:ea typeface="+mj-lt"/>
                <a:cs typeface="+mj-lt"/>
              </a:rPr>
              <a:t> </a:t>
            </a:r>
            <a:r>
              <a:rPr lang="en-US" altLang="zh-CN" err="1">
                <a:ea typeface="+mj-lt"/>
                <a:cs typeface="+mj-lt"/>
              </a:rPr>
              <a:t>signi</a:t>
            </a:r>
            <a:r>
              <a:rPr lang="zh-CN">
                <a:ea typeface="+mj-lt"/>
                <a:cs typeface="+mj-lt"/>
              </a:rPr>
              <a:t>f</a:t>
            </a:r>
            <a:r>
              <a:rPr lang="en-US" altLang="zh-CN" err="1">
                <a:ea typeface="+mj-lt"/>
                <a:cs typeface="+mj-lt"/>
              </a:rPr>
              <a:t>ic</a:t>
            </a:r>
            <a:r>
              <a:rPr lang="zh-CN">
                <a:ea typeface="+mj-lt"/>
                <a:cs typeface="+mj-lt"/>
              </a:rPr>
              <a:t>ance </a:t>
            </a:r>
            <a:r>
              <a:rPr lang="en-US" altLang="zh-CN" err="1">
                <a:ea typeface="+mj-lt"/>
                <a:cs typeface="+mj-lt"/>
              </a:rPr>
              <a:t>te</a:t>
            </a:r>
            <a:r>
              <a:rPr lang="zh-CN">
                <a:ea typeface="+mj-lt"/>
                <a:cs typeface="+mj-lt"/>
              </a:rPr>
              <a:t>s</a:t>
            </a:r>
            <a:r>
              <a:rPr lang="en-US" altLang="zh-CN">
                <a:ea typeface="+mj-lt"/>
                <a:cs typeface="+mj-lt"/>
              </a:rPr>
              <a:t>t</a:t>
            </a:r>
            <a:r>
              <a:rPr lang="zh-CN">
                <a:ea typeface="+mj-lt"/>
                <a:cs typeface="+mj-lt"/>
              </a:rPr>
              <a:t>s</a:t>
            </a:r>
          </a:p>
        </p:txBody>
      </p:sp>
      <p:pic>
        <p:nvPicPr>
          <p:cNvPr id="6" name="内容占位符 5" descr="图形用户界面, 文本&#10;&#10;已自动生成说明">
            <a:extLst>
              <a:ext uri="{FF2B5EF4-FFF2-40B4-BE49-F238E27FC236}">
                <a16:creationId xmlns:a16="http://schemas.microsoft.com/office/drawing/2014/main" id="{D93AC16B-1904-8FF3-50AF-4FB58F2E9A03}"/>
              </a:ext>
            </a:extLst>
          </p:cNvPr>
          <p:cNvPicPr>
            <a:picLocks noGrp="1" noChangeAspect="1"/>
          </p:cNvPicPr>
          <p:nvPr>
            <p:ph idx="1"/>
          </p:nvPr>
        </p:nvPicPr>
        <p:blipFill>
          <a:blip r:embed="rId2"/>
          <a:stretch>
            <a:fillRect/>
          </a:stretch>
        </p:blipFill>
        <p:spPr>
          <a:xfrm>
            <a:off x="1095867" y="2046392"/>
            <a:ext cx="8533239" cy="1324703"/>
          </a:xfrm>
        </p:spPr>
      </p:pic>
      <p:sp>
        <p:nvSpPr>
          <p:cNvPr id="7" name="文本框 6">
            <a:extLst>
              <a:ext uri="{FF2B5EF4-FFF2-40B4-BE49-F238E27FC236}">
                <a16:creationId xmlns:a16="http://schemas.microsoft.com/office/drawing/2014/main" id="{C4580EA1-6309-E035-BCD9-4B1D63E2D33D}"/>
              </a:ext>
            </a:extLst>
          </p:cNvPr>
          <p:cNvSpPr txBox="1"/>
          <p:nvPr/>
        </p:nvSpPr>
        <p:spPr>
          <a:xfrm>
            <a:off x="1096710" y="1673550"/>
            <a:ext cx="85315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ea typeface="+mn-lt"/>
                <a:cs typeface="+mn-lt"/>
              </a:rPr>
              <a:t>Statistical significance tests of average respond time</a:t>
            </a:r>
            <a:endParaRPr lang="en-US" altLang="zh-CN"/>
          </a:p>
        </p:txBody>
      </p:sp>
      <p:pic>
        <p:nvPicPr>
          <p:cNvPr id="8" name="图片 7" descr="图形用户界面, 文本, 应用程序&#10;&#10;已自动生成说明">
            <a:extLst>
              <a:ext uri="{FF2B5EF4-FFF2-40B4-BE49-F238E27FC236}">
                <a16:creationId xmlns:a16="http://schemas.microsoft.com/office/drawing/2014/main" id="{8E6ACFCA-888F-860E-4278-F78D51AF8779}"/>
              </a:ext>
            </a:extLst>
          </p:cNvPr>
          <p:cNvPicPr>
            <a:picLocks noChangeAspect="1"/>
          </p:cNvPicPr>
          <p:nvPr/>
        </p:nvPicPr>
        <p:blipFill>
          <a:blip r:embed="rId3"/>
          <a:stretch>
            <a:fillRect/>
          </a:stretch>
        </p:blipFill>
        <p:spPr>
          <a:xfrm>
            <a:off x="1096710" y="3957076"/>
            <a:ext cx="9158243" cy="2041698"/>
          </a:xfrm>
          <a:prstGeom prst="rect">
            <a:avLst/>
          </a:prstGeom>
        </p:spPr>
      </p:pic>
      <p:sp>
        <p:nvSpPr>
          <p:cNvPr id="9" name="文本框 8">
            <a:extLst>
              <a:ext uri="{FF2B5EF4-FFF2-40B4-BE49-F238E27FC236}">
                <a16:creationId xmlns:a16="http://schemas.microsoft.com/office/drawing/2014/main" id="{7DD9021C-73B4-D74F-0971-9C609F7EFCF1}"/>
              </a:ext>
            </a:extLst>
          </p:cNvPr>
          <p:cNvSpPr txBox="1"/>
          <p:nvPr/>
        </p:nvSpPr>
        <p:spPr>
          <a:xfrm>
            <a:off x="1096709" y="3432558"/>
            <a:ext cx="85315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ea typeface="+mn-lt"/>
                <a:cs typeface="+mn-lt"/>
              </a:rPr>
              <a:t>Statistical significance tests of </a:t>
            </a:r>
            <a:r>
              <a:rPr lang="en-US" altLang="zh-CN">
                <a:ea typeface="+mn-lt"/>
                <a:cs typeface="+mn-lt"/>
              </a:rPr>
              <a:t>average throughput</a:t>
            </a:r>
            <a:endParaRPr lang="zh-CN"/>
          </a:p>
        </p:txBody>
      </p:sp>
    </p:spTree>
    <p:extLst>
      <p:ext uri="{BB962C8B-B14F-4D97-AF65-F5344CB8AC3E}">
        <p14:creationId xmlns:p14="http://schemas.microsoft.com/office/powerpoint/2010/main" val="681344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2E38E-6E25-7A06-12C1-CBA569127663}"/>
              </a:ext>
            </a:extLst>
          </p:cNvPr>
          <p:cNvSpPr>
            <a:spLocks noGrp="1"/>
          </p:cNvSpPr>
          <p:nvPr>
            <p:ph type="title"/>
          </p:nvPr>
        </p:nvSpPr>
        <p:spPr/>
        <p:txBody>
          <a:bodyPr/>
          <a:lstStyle/>
          <a:p>
            <a:r>
              <a:rPr lang="en-US" altLang="zh-CN">
                <a:ea typeface="+mj-lt"/>
                <a:cs typeface="+mj-lt"/>
              </a:rPr>
              <a:t>Stat</a:t>
            </a:r>
            <a:r>
              <a:rPr lang="zh-CN">
                <a:ea typeface="+mj-lt"/>
                <a:cs typeface="+mj-lt"/>
              </a:rPr>
              <a:t>is</a:t>
            </a:r>
            <a:r>
              <a:rPr lang="en-US" altLang="zh-CN">
                <a:ea typeface="+mj-lt"/>
                <a:cs typeface="+mj-lt"/>
              </a:rPr>
              <a:t>tical</a:t>
            </a:r>
            <a:r>
              <a:rPr lang="zh-CN" altLang="en-US">
                <a:ea typeface="+mj-lt"/>
                <a:cs typeface="+mj-lt"/>
              </a:rPr>
              <a:t> </a:t>
            </a:r>
            <a:r>
              <a:rPr lang="en-US" altLang="zh-CN" err="1">
                <a:ea typeface="+mj-lt"/>
                <a:cs typeface="+mj-lt"/>
              </a:rPr>
              <a:t>signi</a:t>
            </a:r>
            <a:r>
              <a:rPr lang="zh-CN">
                <a:ea typeface="+mj-lt"/>
                <a:cs typeface="+mj-lt"/>
              </a:rPr>
              <a:t>f</a:t>
            </a:r>
            <a:r>
              <a:rPr lang="en-US" altLang="zh-CN" err="1">
                <a:ea typeface="+mj-lt"/>
                <a:cs typeface="+mj-lt"/>
              </a:rPr>
              <a:t>ic</a:t>
            </a:r>
            <a:r>
              <a:rPr lang="zh-CN">
                <a:ea typeface="+mj-lt"/>
                <a:cs typeface="+mj-lt"/>
              </a:rPr>
              <a:t>ance </a:t>
            </a:r>
            <a:r>
              <a:rPr lang="en-US" altLang="zh-CN" err="1">
                <a:ea typeface="+mj-lt"/>
                <a:cs typeface="+mj-lt"/>
              </a:rPr>
              <a:t>te</a:t>
            </a:r>
            <a:r>
              <a:rPr lang="zh-CN">
                <a:ea typeface="+mj-lt"/>
                <a:cs typeface="+mj-lt"/>
              </a:rPr>
              <a:t>s</a:t>
            </a:r>
            <a:r>
              <a:rPr lang="en-US" altLang="zh-CN">
                <a:ea typeface="+mj-lt"/>
                <a:cs typeface="+mj-lt"/>
              </a:rPr>
              <a:t>t</a:t>
            </a:r>
            <a:r>
              <a:rPr lang="zh-CN">
                <a:ea typeface="+mj-lt"/>
                <a:cs typeface="+mj-lt"/>
              </a:rPr>
              <a:t>s</a:t>
            </a:r>
          </a:p>
        </p:txBody>
      </p:sp>
      <p:sp>
        <p:nvSpPr>
          <p:cNvPr id="7" name="文本框 6">
            <a:extLst>
              <a:ext uri="{FF2B5EF4-FFF2-40B4-BE49-F238E27FC236}">
                <a16:creationId xmlns:a16="http://schemas.microsoft.com/office/drawing/2014/main" id="{C4580EA1-6309-E035-BCD9-4B1D63E2D33D}"/>
              </a:ext>
            </a:extLst>
          </p:cNvPr>
          <p:cNvSpPr txBox="1"/>
          <p:nvPr/>
        </p:nvSpPr>
        <p:spPr>
          <a:xfrm>
            <a:off x="1096710" y="1922802"/>
            <a:ext cx="34040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ea typeface="+mn-lt"/>
                <a:cs typeface="+mn-lt"/>
              </a:rPr>
              <a:t>Statistical significance tests of average </a:t>
            </a:r>
            <a:r>
              <a:rPr lang="en-US" altLang="zh-CN">
                <a:ea typeface="+mn-lt"/>
                <a:cs typeface="+mn-lt"/>
              </a:rPr>
              <a:t>Er</a:t>
            </a:r>
            <a:r>
              <a:rPr lang="zh-CN">
                <a:ea typeface="+mn-lt"/>
                <a:cs typeface="+mn-lt"/>
              </a:rPr>
              <a:t>ro</a:t>
            </a:r>
            <a:r>
              <a:rPr lang="en-US" altLang="zh-CN">
                <a:ea typeface="+mn-lt"/>
                <a:cs typeface="+mn-lt"/>
              </a:rPr>
              <a:t>r</a:t>
            </a:r>
            <a:r>
              <a:rPr lang="zh-CN">
                <a:ea typeface="+mn-lt"/>
                <a:cs typeface="+mn-lt"/>
              </a:rPr>
              <a:t> </a:t>
            </a:r>
            <a:r>
              <a:rPr lang="en-US" altLang="zh-CN">
                <a:ea typeface="+mn-lt"/>
                <a:cs typeface="+mn-lt"/>
              </a:rPr>
              <a:t>Ra</a:t>
            </a:r>
            <a:r>
              <a:rPr lang="zh-CN">
                <a:ea typeface="+mn-lt"/>
                <a:cs typeface="+mn-lt"/>
              </a:rPr>
              <a:t>te</a:t>
            </a:r>
            <a:endParaRPr lang="en-US" altLang="zh-CN">
              <a:ea typeface="等线"/>
              <a:cs typeface="+mn-lt"/>
            </a:endParaRPr>
          </a:p>
        </p:txBody>
      </p:sp>
      <p:sp>
        <p:nvSpPr>
          <p:cNvPr id="9" name="文本框 8">
            <a:extLst>
              <a:ext uri="{FF2B5EF4-FFF2-40B4-BE49-F238E27FC236}">
                <a16:creationId xmlns:a16="http://schemas.microsoft.com/office/drawing/2014/main" id="{7DD9021C-73B4-D74F-0971-9C609F7EFCF1}"/>
              </a:ext>
            </a:extLst>
          </p:cNvPr>
          <p:cNvSpPr txBox="1"/>
          <p:nvPr/>
        </p:nvSpPr>
        <p:spPr>
          <a:xfrm>
            <a:off x="1096709" y="4230165"/>
            <a:ext cx="316194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ea typeface="+mn-lt"/>
                <a:cs typeface="+mn-lt"/>
              </a:rPr>
              <a:t>Statistical significance tests of </a:t>
            </a:r>
            <a:r>
              <a:rPr lang="en-US" altLang="zh-CN">
                <a:ea typeface="+mn-lt"/>
                <a:cs typeface="+mn-lt"/>
              </a:rPr>
              <a:t>Average Received</a:t>
            </a:r>
            <a:r>
              <a:rPr lang="zh-CN" altLang="en-US">
                <a:ea typeface="+mn-lt"/>
                <a:cs typeface="+mn-lt"/>
              </a:rPr>
              <a:t> </a:t>
            </a:r>
            <a:r>
              <a:rPr lang="en-US" altLang="zh-CN">
                <a:ea typeface="+mn-lt"/>
                <a:cs typeface="+mn-lt"/>
              </a:rPr>
              <a:t>KB/sec and Average Sent </a:t>
            </a:r>
            <a:r>
              <a:rPr lang="en-US">
                <a:ea typeface="+mn-lt"/>
                <a:cs typeface="+mn-lt"/>
              </a:rPr>
              <a:t>KB/sec</a:t>
            </a:r>
            <a:endParaRPr lang="zh-CN"/>
          </a:p>
        </p:txBody>
      </p:sp>
      <p:pic>
        <p:nvPicPr>
          <p:cNvPr id="5" name="内容占位符 4">
            <a:extLst>
              <a:ext uri="{FF2B5EF4-FFF2-40B4-BE49-F238E27FC236}">
                <a16:creationId xmlns:a16="http://schemas.microsoft.com/office/drawing/2014/main" id="{BB9DE19A-2A31-D3D4-376A-0C8024E4971D}"/>
              </a:ext>
            </a:extLst>
          </p:cNvPr>
          <p:cNvPicPr>
            <a:picLocks noGrp="1" noChangeAspect="1"/>
          </p:cNvPicPr>
          <p:nvPr>
            <p:ph idx="1"/>
          </p:nvPr>
        </p:nvPicPr>
        <p:blipFill>
          <a:blip r:embed="rId2"/>
          <a:stretch>
            <a:fillRect/>
          </a:stretch>
        </p:blipFill>
        <p:spPr>
          <a:xfrm>
            <a:off x="5552630" y="1500000"/>
            <a:ext cx="5801171" cy="2139746"/>
          </a:xfrm>
        </p:spPr>
      </p:pic>
      <p:pic>
        <p:nvPicPr>
          <p:cNvPr id="10" name="图片 9" descr="文本&#10;&#10;已自动生成说明">
            <a:extLst>
              <a:ext uri="{FF2B5EF4-FFF2-40B4-BE49-F238E27FC236}">
                <a16:creationId xmlns:a16="http://schemas.microsoft.com/office/drawing/2014/main" id="{14A82086-5CFC-61B8-7770-854FE957DB19}"/>
              </a:ext>
            </a:extLst>
          </p:cNvPr>
          <p:cNvPicPr>
            <a:picLocks noChangeAspect="1"/>
          </p:cNvPicPr>
          <p:nvPr/>
        </p:nvPicPr>
        <p:blipFill>
          <a:blip r:embed="rId3"/>
          <a:stretch>
            <a:fillRect/>
          </a:stretch>
        </p:blipFill>
        <p:spPr>
          <a:xfrm>
            <a:off x="5554766" y="4004391"/>
            <a:ext cx="5782655" cy="2004040"/>
          </a:xfrm>
          <a:prstGeom prst="rect">
            <a:avLst/>
          </a:prstGeom>
        </p:spPr>
      </p:pic>
    </p:spTree>
    <p:extLst>
      <p:ext uri="{BB962C8B-B14F-4D97-AF65-F5344CB8AC3E}">
        <p14:creationId xmlns:p14="http://schemas.microsoft.com/office/powerpoint/2010/main" val="405167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2375</Words>
  <Application>Microsoft Office PowerPoint</Application>
  <PresentationFormat>宽屏</PresentationFormat>
  <Paragraphs>148</Paragraphs>
  <Slides>39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Söhne</vt:lpstr>
      <vt:lpstr>等线</vt:lpstr>
      <vt:lpstr>等线 Light</vt:lpstr>
      <vt:lpstr>Aptos</vt:lpstr>
      <vt:lpstr>Aptos Display</vt:lpstr>
      <vt:lpstr>Arial</vt:lpstr>
      <vt:lpstr>Calibri</vt:lpstr>
      <vt:lpstr>Courier New</vt:lpstr>
      <vt:lpstr>Times New Roman</vt:lpstr>
      <vt:lpstr>Office Theme</vt:lpstr>
      <vt:lpstr>PowerPoint 演示文稿</vt:lpstr>
      <vt:lpstr>Introduction:  </vt:lpstr>
      <vt:lpstr>Pros of GraphQL</vt:lpstr>
      <vt:lpstr>Pros of  Rest</vt:lpstr>
      <vt:lpstr>Objective</vt:lpstr>
      <vt:lpstr>What we did...</vt:lpstr>
      <vt:lpstr>Data collections </vt:lpstr>
      <vt:lpstr>Statistical significance tests</vt:lpstr>
      <vt:lpstr>Statistical significance tests</vt:lpstr>
      <vt:lpstr>Apis Performance analysis</vt:lpstr>
      <vt:lpstr>Apis Performance analysis:</vt:lpstr>
      <vt:lpstr>Apis Performance analysis</vt:lpstr>
      <vt:lpstr>Apis Performance analysis</vt:lpstr>
      <vt:lpstr>Apis Performance analysis</vt:lpstr>
      <vt:lpstr>Api Performance analysis: modeling</vt:lpstr>
      <vt:lpstr>Predict the result</vt:lpstr>
      <vt:lpstr>Conclusion of api performance test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 of Crud Comparison </vt:lpstr>
      <vt:lpstr>Latest research and trends: performance test study</vt:lpstr>
      <vt:lpstr>Latest research and trends: Cost</vt:lpstr>
      <vt:lpstr>Latest research and trends: Migration tool</vt:lpstr>
      <vt:lpstr>Latest research and trends: integration</vt:lpstr>
      <vt:lpstr>Integration of rest and graph</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Arsalan Imran</dc:creator>
  <cp:lastModifiedBy>Wang Guan</cp:lastModifiedBy>
  <cp:revision>30</cp:revision>
  <dcterms:created xsi:type="dcterms:W3CDTF">2024-04-19T20:06:43Z</dcterms:created>
  <dcterms:modified xsi:type="dcterms:W3CDTF">2024-04-21T08:17:37Z</dcterms:modified>
</cp:coreProperties>
</file>