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7" r:id="rId5"/>
    <p:sldId id="258" r:id="rId6"/>
    <p:sldId id="268" r:id="rId7"/>
    <p:sldId id="269" r:id="rId8"/>
    <p:sldId id="270" r:id="rId9"/>
    <p:sldId id="259" r:id="rId10"/>
    <p:sldId id="264" r:id="rId11"/>
    <p:sldId id="265" r:id="rId12"/>
    <p:sldId id="260" r:id="rId13"/>
    <p:sldId id="261" r:id="rId14"/>
    <p:sldId id="262" r:id="rId15"/>
    <p:sldId id="263"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4"/>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5E1D7-BF76-F69C-0301-FD0F2C97AE10}"/>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6F6A7C0B-566B-3A6A-BD2A-18D54BA5C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E77BEA21-59C1-194F-7B94-8C882836BBC9}"/>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5" name="Marcador de pie de página 4">
            <a:extLst>
              <a:ext uri="{FF2B5EF4-FFF2-40B4-BE49-F238E27FC236}">
                <a16:creationId xmlns:a16="http://schemas.microsoft.com/office/drawing/2014/main" id="{F97667D4-DEF5-B7D4-3C3A-324F3B0824C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5AA4ACF-8694-4725-7051-249915EBE5F1}"/>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16293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88D1B0-345A-1BB2-3105-EF8B6DD31416}"/>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231AB8F3-963B-F551-53C8-DB9B66D28205}"/>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B9EB4399-83F6-96D6-0BAF-1559FEC858CA}"/>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5" name="Marcador de pie de página 4">
            <a:extLst>
              <a:ext uri="{FF2B5EF4-FFF2-40B4-BE49-F238E27FC236}">
                <a16:creationId xmlns:a16="http://schemas.microsoft.com/office/drawing/2014/main" id="{FC04A907-D483-FA49-EB04-C31FFCC723C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4DEEA79-BE67-0591-0689-F16B3B0145DC}"/>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329962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F90800-EE94-9021-75E0-942C0BBA0B53}"/>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0318981E-F904-1943-A85A-F563C6E73EE2}"/>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8A71459-595D-4AB3-D40B-88A0AE276274}"/>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5" name="Marcador de pie de página 4">
            <a:extLst>
              <a:ext uri="{FF2B5EF4-FFF2-40B4-BE49-F238E27FC236}">
                <a16:creationId xmlns:a16="http://schemas.microsoft.com/office/drawing/2014/main" id="{4966A1C5-2A62-991D-970E-1A4702FC739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5CD1E1F-8AAA-6440-A281-5ACAB1C924C2}"/>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102424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21EC9-8D6A-F527-A280-24F501C4C354}"/>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5FF553D6-155D-DFE8-33D8-4220EF9C5AE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92CA33B3-B12A-9C99-3E74-8A2DE0C91A81}"/>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5" name="Marcador de pie de página 4">
            <a:extLst>
              <a:ext uri="{FF2B5EF4-FFF2-40B4-BE49-F238E27FC236}">
                <a16:creationId xmlns:a16="http://schemas.microsoft.com/office/drawing/2014/main" id="{74341D00-787B-4A66-EF9C-37F7F513951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F5DB8CE-D8BC-AEC1-DEE2-8730AEB458BC}"/>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374257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0ECC1-626D-2027-8D12-32258BF9D252}"/>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F73AA7BF-0C87-0D03-5AFB-BDBBC572A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053BF7B3-EB51-1F7F-195C-6ED3F6BC9A53}"/>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5" name="Marcador de pie de página 4">
            <a:extLst>
              <a:ext uri="{FF2B5EF4-FFF2-40B4-BE49-F238E27FC236}">
                <a16:creationId xmlns:a16="http://schemas.microsoft.com/office/drawing/2014/main" id="{EC3B2380-BED6-CCF2-B152-C5D36D6BD3E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7418281-1E61-0596-6D7A-2BA36520DD20}"/>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13008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62F9C-CDD2-B447-7928-D611FEF1C088}"/>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63AD91B7-FD5C-1246-7D08-5EB6B29CA6D1}"/>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0164E7E0-2684-28AE-8F23-B549814D0378}"/>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70272B10-EBCA-1877-9970-DC0B7F70415C}"/>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6" name="Marcador de pie de página 5">
            <a:extLst>
              <a:ext uri="{FF2B5EF4-FFF2-40B4-BE49-F238E27FC236}">
                <a16:creationId xmlns:a16="http://schemas.microsoft.com/office/drawing/2014/main" id="{1DBF84CF-4F20-966F-136D-1CAFC762291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6F95546-25E2-270B-73E1-E8444B2C0A72}"/>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160283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F2857-CF4C-AABA-2399-0AAACB1A9F6E}"/>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CED1932B-B48E-5A2C-CC47-57D451061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1973E14-FAFF-13AF-FCCF-9319F32DE78E}"/>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3B5E0B8F-2274-25E0-C38B-58CCB350C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9842188C-7D74-D62E-D0E4-C77C7735A813}"/>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21712AC2-49D3-8AE5-2118-F2604D3F9ADD}"/>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8" name="Marcador de pie de página 7">
            <a:extLst>
              <a:ext uri="{FF2B5EF4-FFF2-40B4-BE49-F238E27FC236}">
                <a16:creationId xmlns:a16="http://schemas.microsoft.com/office/drawing/2014/main" id="{6612F06A-A86A-271D-31BF-F8D084FA91D3}"/>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5683A03-7F77-786B-D12D-98B61EC3BBDA}"/>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54118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E90FC-D8B7-00F2-2F84-DC2D9A2DC6D4}"/>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D85528C2-EA81-6280-C69C-5967044F33A4}"/>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4" name="Marcador de pie de página 3">
            <a:extLst>
              <a:ext uri="{FF2B5EF4-FFF2-40B4-BE49-F238E27FC236}">
                <a16:creationId xmlns:a16="http://schemas.microsoft.com/office/drawing/2014/main" id="{2088FC2A-CD55-5632-B78B-C600EFF935D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15915115-B3A4-A13C-2B56-7B4763AC9FFD}"/>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328393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3C3A-8C06-E930-A2A2-F29A183EA671}"/>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3" name="Marcador de pie de página 2">
            <a:extLst>
              <a:ext uri="{FF2B5EF4-FFF2-40B4-BE49-F238E27FC236}">
                <a16:creationId xmlns:a16="http://schemas.microsoft.com/office/drawing/2014/main" id="{E66552F5-AB27-FEE3-63F3-E133EA3177E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5742057-E9D7-B511-6BA1-26AFEE4446AE}"/>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238973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9A774-A64C-D5F3-A58F-9E7227710365}"/>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220BFCC5-F7DE-9AEB-2CD2-E5BD714A0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62FB4B26-59E2-8998-EA6C-45B57D14B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4CAEF52-5EEF-4C38-2C27-9923D1D6A620}"/>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6" name="Marcador de pie de página 5">
            <a:extLst>
              <a:ext uri="{FF2B5EF4-FFF2-40B4-BE49-F238E27FC236}">
                <a16:creationId xmlns:a16="http://schemas.microsoft.com/office/drawing/2014/main" id="{52D9049A-D7E7-2EED-03FD-B2D4F473136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5C74AAB-D3D9-0EC8-91D3-C75FE21163D4}"/>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415034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3CA4E-CC58-BBAB-9CFF-BB44F0ACC36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C66E62E1-A6B8-0D33-85FA-C43D135C1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49F63C7-98EB-2290-F062-8D3A382AC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570C72F-F6CE-1451-4B77-642F19B95DA5}"/>
              </a:ext>
            </a:extLst>
          </p:cNvPr>
          <p:cNvSpPr>
            <a:spLocks noGrp="1"/>
          </p:cNvSpPr>
          <p:nvPr>
            <p:ph type="dt" sz="half" idx="10"/>
          </p:nvPr>
        </p:nvSpPr>
        <p:spPr/>
        <p:txBody>
          <a:bodyPr/>
          <a:lstStyle/>
          <a:p>
            <a:fld id="{6D2C1178-CF09-F641-98D4-FC5AFECFFCAC}" type="datetimeFigureOut">
              <a:rPr lang="es-AR" smtClean="0"/>
              <a:t>30/3/23</a:t>
            </a:fld>
            <a:endParaRPr lang="es-AR"/>
          </a:p>
        </p:txBody>
      </p:sp>
      <p:sp>
        <p:nvSpPr>
          <p:cNvPr id="6" name="Marcador de pie de página 5">
            <a:extLst>
              <a:ext uri="{FF2B5EF4-FFF2-40B4-BE49-F238E27FC236}">
                <a16:creationId xmlns:a16="http://schemas.microsoft.com/office/drawing/2014/main" id="{9A5D0659-B47A-252F-89F3-7C5FC81E300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3A7F23D-5181-A318-1295-573C8D888055}"/>
              </a:ext>
            </a:extLst>
          </p:cNvPr>
          <p:cNvSpPr>
            <a:spLocks noGrp="1"/>
          </p:cNvSpPr>
          <p:nvPr>
            <p:ph type="sldNum" sz="quarter" idx="12"/>
          </p:nvPr>
        </p:nvSpPr>
        <p:spPr/>
        <p:txBody>
          <a:bodyPr/>
          <a:lstStyle/>
          <a:p>
            <a:fld id="{51FD61FC-C836-7D4F-A23E-34FE34B4E9C4}" type="slidenum">
              <a:rPr lang="es-AR" smtClean="0"/>
              <a:t>‹Nº›</a:t>
            </a:fld>
            <a:endParaRPr lang="es-AR"/>
          </a:p>
        </p:txBody>
      </p:sp>
    </p:spTree>
    <p:extLst>
      <p:ext uri="{BB962C8B-B14F-4D97-AF65-F5344CB8AC3E}">
        <p14:creationId xmlns:p14="http://schemas.microsoft.com/office/powerpoint/2010/main" val="186209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DB28DC-73BB-CEE4-174B-5DFD42641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F4CF854E-D393-7C38-750F-DA0A1AEE6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7EBB61B2-DBF0-572E-1603-A81E32C98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C1178-CF09-F641-98D4-FC5AFECFFCAC}" type="datetimeFigureOut">
              <a:rPr lang="es-AR" smtClean="0"/>
              <a:t>30/3/23</a:t>
            </a:fld>
            <a:endParaRPr lang="es-AR"/>
          </a:p>
        </p:txBody>
      </p:sp>
      <p:sp>
        <p:nvSpPr>
          <p:cNvPr id="5" name="Marcador de pie de página 4">
            <a:extLst>
              <a:ext uri="{FF2B5EF4-FFF2-40B4-BE49-F238E27FC236}">
                <a16:creationId xmlns:a16="http://schemas.microsoft.com/office/drawing/2014/main" id="{B36924EB-082B-39DA-33F7-AE3529D6C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417F5F7A-84E2-4EE0-1047-D61B4FFF2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D61FC-C836-7D4F-A23E-34FE34B4E9C4}" type="slidenum">
              <a:rPr lang="es-AR" smtClean="0"/>
              <a:t>‹Nº›</a:t>
            </a:fld>
            <a:endParaRPr lang="es-AR"/>
          </a:p>
        </p:txBody>
      </p:sp>
    </p:spTree>
    <p:extLst>
      <p:ext uri="{BB962C8B-B14F-4D97-AF65-F5344CB8AC3E}">
        <p14:creationId xmlns:p14="http://schemas.microsoft.com/office/powerpoint/2010/main" val="45343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CC524-C4C4-1732-9846-A3E85ABA41DE}"/>
              </a:ext>
            </a:extLst>
          </p:cNvPr>
          <p:cNvSpPr>
            <a:spLocks noGrp="1"/>
          </p:cNvSpPr>
          <p:nvPr>
            <p:ph type="ctrTitle"/>
          </p:nvPr>
        </p:nvSpPr>
        <p:spPr>
          <a:xfrm>
            <a:off x="1524000" y="111211"/>
            <a:ext cx="9144000" cy="6561438"/>
          </a:xfrm>
        </p:spPr>
        <p:txBody>
          <a:bodyPr anchor="ctr"/>
          <a:lstStyle/>
          <a:p>
            <a:r>
              <a:rPr lang="es-AR" b="1" dirty="0"/>
              <a:t>POO</a:t>
            </a:r>
          </a:p>
        </p:txBody>
      </p:sp>
    </p:spTree>
    <p:extLst>
      <p:ext uri="{BB962C8B-B14F-4D97-AF65-F5344CB8AC3E}">
        <p14:creationId xmlns:p14="http://schemas.microsoft.com/office/powerpoint/2010/main" val="77683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E3C338-441C-2478-37B9-5F30796EAFB9}"/>
              </a:ext>
            </a:extLst>
          </p:cNvPr>
          <p:cNvSpPr>
            <a:spLocks noGrp="1"/>
          </p:cNvSpPr>
          <p:nvPr>
            <p:ph type="title"/>
          </p:nvPr>
        </p:nvSpPr>
        <p:spPr>
          <a:xfrm>
            <a:off x="630936" y="639520"/>
            <a:ext cx="3429000" cy="1719072"/>
          </a:xfrm>
        </p:spPr>
        <p:txBody>
          <a:bodyPr anchor="b">
            <a:normAutofit/>
          </a:bodyPr>
          <a:lstStyle/>
          <a:p>
            <a:r>
              <a:rPr lang="es-AR" sz="3800" dirty="0"/>
              <a:t>Ejemplo en código de Polimorfismo</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D901221-D59A-ABD7-B72A-1481906161FD}"/>
              </a:ext>
            </a:extLst>
          </p:cNvPr>
          <p:cNvSpPr>
            <a:spLocks noGrp="1"/>
          </p:cNvSpPr>
          <p:nvPr>
            <p:ph idx="1"/>
          </p:nvPr>
        </p:nvSpPr>
        <p:spPr>
          <a:xfrm>
            <a:off x="630936" y="2807208"/>
            <a:ext cx="3429000" cy="3410712"/>
          </a:xfrm>
        </p:spPr>
        <p:txBody>
          <a:bodyPr anchor="t">
            <a:normAutofit/>
          </a:bodyPr>
          <a:lstStyle/>
          <a:p>
            <a:r>
              <a:rPr lang="es-AR" sz="2200" dirty="0"/>
              <a:t>Creamos una clase “Animal”, este tiene un método publico llamado “</a:t>
            </a:r>
            <a:r>
              <a:rPr lang="es-AR" sz="2200" dirty="0" err="1"/>
              <a:t>hacerSonido</a:t>
            </a:r>
            <a:r>
              <a:rPr lang="es-AR" sz="2200" dirty="0"/>
              <a:t>”</a:t>
            </a:r>
          </a:p>
        </p:txBody>
      </p:sp>
      <p:pic>
        <p:nvPicPr>
          <p:cNvPr id="5" name="Imagen 4">
            <a:extLst>
              <a:ext uri="{FF2B5EF4-FFF2-40B4-BE49-F238E27FC236}">
                <a16:creationId xmlns:a16="http://schemas.microsoft.com/office/drawing/2014/main" id="{C096BEB2-5C7D-92D2-D3B8-1392B7589779}"/>
              </a:ext>
            </a:extLst>
          </p:cNvPr>
          <p:cNvPicPr>
            <a:picLocks noChangeAspect="1"/>
          </p:cNvPicPr>
          <p:nvPr/>
        </p:nvPicPr>
        <p:blipFill>
          <a:blip r:embed="rId2"/>
          <a:stretch>
            <a:fillRect/>
          </a:stretch>
        </p:blipFill>
        <p:spPr>
          <a:xfrm>
            <a:off x="5082935" y="640080"/>
            <a:ext cx="6046441" cy="5577840"/>
          </a:xfrm>
          <a:prstGeom prst="rect">
            <a:avLst/>
          </a:prstGeom>
        </p:spPr>
      </p:pic>
    </p:spTree>
    <p:extLst>
      <p:ext uri="{BB962C8B-B14F-4D97-AF65-F5344CB8AC3E}">
        <p14:creationId xmlns:p14="http://schemas.microsoft.com/office/powerpoint/2010/main" val="354178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D5CD6E-B720-A5AA-72E1-A2D769475DEF}"/>
              </a:ext>
            </a:extLst>
          </p:cNvPr>
          <p:cNvSpPr>
            <a:spLocks noGrp="1"/>
          </p:cNvSpPr>
          <p:nvPr>
            <p:ph type="title"/>
          </p:nvPr>
        </p:nvSpPr>
        <p:spPr>
          <a:xfrm>
            <a:off x="630936" y="639520"/>
            <a:ext cx="3429000" cy="1719072"/>
          </a:xfrm>
        </p:spPr>
        <p:txBody>
          <a:bodyPr anchor="b">
            <a:normAutofit/>
          </a:bodyPr>
          <a:lstStyle/>
          <a:p>
            <a:r>
              <a:rPr lang="es-AR" sz="3800"/>
              <a:t>Ejemplo en código de Polimorfismo</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94AE852-4DB6-2CF3-3F4F-D7A04855EB63}"/>
              </a:ext>
            </a:extLst>
          </p:cNvPr>
          <p:cNvSpPr>
            <a:spLocks noGrp="1"/>
          </p:cNvSpPr>
          <p:nvPr>
            <p:ph idx="1"/>
          </p:nvPr>
        </p:nvSpPr>
        <p:spPr>
          <a:xfrm>
            <a:off x="630936" y="2807208"/>
            <a:ext cx="3429000" cy="3410712"/>
          </a:xfrm>
        </p:spPr>
        <p:txBody>
          <a:bodyPr anchor="t">
            <a:normAutofit/>
          </a:bodyPr>
          <a:lstStyle/>
          <a:p>
            <a:r>
              <a:rPr lang="es-AR" sz="2200" dirty="0"/>
              <a:t>Creamos una clase hija llamada “Perro”, este tiene un método publico llamado “</a:t>
            </a:r>
            <a:r>
              <a:rPr lang="es-AR" sz="2200" dirty="0" err="1"/>
              <a:t>hacerSonido</a:t>
            </a:r>
            <a:r>
              <a:rPr lang="es-AR" sz="2200" dirty="0"/>
              <a:t>”</a:t>
            </a:r>
          </a:p>
          <a:p>
            <a:endParaRPr lang="es-AR" sz="2200" dirty="0"/>
          </a:p>
        </p:txBody>
      </p:sp>
      <p:pic>
        <p:nvPicPr>
          <p:cNvPr id="7" name="Imagen 6">
            <a:extLst>
              <a:ext uri="{FF2B5EF4-FFF2-40B4-BE49-F238E27FC236}">
                <a16:creationId xmlns:a16="http://schemas.microsoft.com/office/drawing/2014/main" id="{A7181DB7-DF96-469E-5D38-F69A3D3253C7}"/>
              </a:ext>
            </a:extLst>
          </p:cNvPr>
          <p:cNvPicPr>
            <a:picLocks noChangeAspect="1"/>
          </p:cNvPicPr>
          <p:nvPr/>
        </p:nvPicPr>
        <p:blipFill>
          <a:blip r:embed="rId2"/>
          <a:stretch>
            <a:fillRect/>
          </a:stretch>
        </p:blipFill>
        <p:spPr>
          <a:xfrm>
            <a:off x="6188150" y="640080"/>
            <a:ext cx="5677786" cy="5577840"/>
          </a:xfrm>
          <a:prstGeom prst="rect">
            <a:avLst/>
          </a:prstGeom>
        </p:spPr>
      </p:pic>
    </p:spTree>
    <p:extLst>
      <p:ext uri="{BB962C8B-B14F-4D97-AF65-F5344CB8AC3E}">
        <p14:creationId xmlns:p14="http://schemas.microsoft.com/office/powerpoint/2010/main" val="232240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E87A2-A8B6-B4C2-2D7D-E9DB1F5F0E50}"/>
              </a:ext>
            </a:extLst>
          </p:cNvPr>
          <p:cNvSpPr>
            <a:spLocks noGrp="1"/>
          </p:cNvSpPr>
          <p:nvPr>
            <p:ph type="title"/>
          </p:nvPr>
        </p:nvSpPr>
        <p:spPr/>
        <p:txBody>
          <a:bodyPr/>
          <a:lstStyle/>
          <a:p>
            <a:r>
              <a:rPr lang="es-AR" dirty="0"/>
              <a:t>Herencia</a:t>
            </a:r>
          </a:p>
        </p:txBody>
      </p:sp>
      <p:sp>
        <p:nvSpPr>
          <p:cNvPr id="3" name="Marcador de contenido 2">
            <a:extLst>
              <a:ext uri="{FF2B5EF4-FFF2-40B4-BE49-F238E27FC236}">
                <a16:creationId xmlns:a16="http://schemas.microsoft.com/office/drawing/2014/main" id="{465C7D76-9039-2CE9-4732-3912A8B87865}"/>
              </a:ext>
            </a:extLst>
          </p:cNvPr>
          <p:cNvSpPr>
            <a:spLocks noGrp="1"/>
          </p:cNvSpPr>
          <p:nvPr>
            <p:ph idx="1"/>
          </p:nvPr>
        </p:nvSpPr>
        <p:spPr/>
        <p:txBody>
          <a:bodyPr/>
          <a:lstStyle/>
          <a:p>
            <a:r>
              <a:rPr lang="es-AR" dirty="0"/>
              <a:t>La herencia es la capacidad de una clase para heredar los atributos y métodos de otra clase. En C++, se puede lograr la herencia mediante la creación de una clase derivada que herede de una clase base. La clase derivada tendrá acceso a los métodos y atributos de la clase base, pero también puede tener sus propios métodos y atributos adicionales. Por ejemplo, si tienes una clase Vehículo y quieres crear una clase Coche que herede de ella, la clase Coche tendrá acceso a los métodos y atributos de la clase Vehículo, pero también puede tener sus propios atributos y métodos específicos de un coche.</a:t>
            </a:r>
          </a:p>
        </p:txBody>
      </p:sp>
    </p:spTree>
    <p:extLst>
      <p:ext uri="{BB962C8B-B14F-4D97-AF65-F5344CB8AC3E}">
        <p14:creationId xmlns:p14="http://schemas.microsoft.com/office/powerpoint/2010/main" val="418866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D02B21-6470-D7F3-D331-8229DB14315B}"/>
              </a:ext>
            </a:extLst>
          </p:cNvPr>
          <p:cNvSpPr>
            <a:spLocks noGrp="1"/>
          </p:cNvSpPr>
          <p:nvPr>
            <p:ph type="title"/>
          </p:nvPr>
        </p:nvSpPr>
        <p:spPr>
          <a:xfrm>
            <a:off x="630936" y="639520"/>
            <a:ext cx="3429000" cy="1719072"/>
          </a:xfrm>
        </p:spPr>
        <p:txBody>
          <a:bodyPr anchor="b">
            <a:normAutofit/>
          </a:bodyPr>
          <a:lstStyle/>
          <a:p>
            <a:r>
              <a:rPr lang="es-AR" sz="3800" dirty="0"/>
              <a:t>Ejemplo en Código de Herencia</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DFF7C41-27D9-844F-3C4B-1C4532BE3722}"/>
              </a:ext>
            </a:extLst>
          </p:cNvPr>
          <p:cNvSpPr>
            <a:spLocks noGrp="1"/>
          </p:cNvSpPr>
          <p:nvPr>
            <p:ph idx="1"/>
          </p:nvPr>
        </p:nvSpPr>
        <p:spPr>
          <a:xfrm>
            <a:off x="630936" y="2807208"/>
            <a:ext cx="3429000" cy="3410712"/>
          </a:xfrm>
        </p:spPr>
        <p:txBody>
          <a:bodyPr anchor="t">
            <a:normAutofit/>
          </a:bodyPr>
          <a:lstStyle/>
          <a:p>
            <a:r>
              <a:rPr lang="es-AR" sz="2200" dirty="0"/>
              <a:t>Creamos la clase ”</a:t>
            </a:r>
            <a:r>
              <a:rPr lang="es-AR" sz="2200" dirty="0" err="1"/>
              <a:t>Person</a:t>
            </a:r>
            <a:r>
              <a:rPr lang="es-AR" sz="2200" dirty="0"/>
              <a:t>”, donde tiene propiedades privadas, como el nombre y la edad. Y tiene funciones publicas como el método “</a:t>
            </a:r>
            <a:r>
              <a:rPr lang="es-AR" sz="2200" dirty="0" err="1"/>
              <a:t>mostrarPersona</a:t>
            </a:r>
            <a:r>
              <a:rPr lang="es-AR" sz="2200" dirty="0"/>
              <a:t>”.</a:t>
            </a:r>
          </a:p>
          <a:p>
            <a:endParaRPr lang="es-AR" sz="2200" dirty="0"/>
          </a:p>
        </p:txBody>
      </p:sp>
      <p:pic>
        <p:nvPicPr>
          <p:cNvPr id="5" name="Imagen 4">
            <a:extLst>
              <a:ext uri="{FF2B5EF4-FFF2-40B4-BE49-F238E27FC236}">
                <a16:creationId xmlns:a16="http://schemas.microsoft.com/office/drawing/2014/main" id="{24ADABAD-60F0-5637-19BA-FF6145FE7B7F}"/>
              </a:ext>
            </a:extLst>
          </p:cNvPr>
          <p:cNvPicPr>
            <a:picLocks noChangeAspect="1"/>
          </p:cNvPicPr>
          <p:nvPr/>
        </p:nvPicPr>
        <p:blipFill>
          <a:blip r:embed="rId2"/>
          <a:stretch>
            <a:fillRect/>
          </a:stretch>
        </p:blipFill>
        <p:spPr>
          <a:xfrm>
            <a:off x="4654296" y="909143"/>
            <a:ext cx="6903720" cy="5039713"/>
          </a:xfrm>
          <a:prstGeom prst="rect">
            <a:avLst/>
          </a:prstGeom>
        </p:spPr>
      </p:pic>
    </p:spTree>
    <p:extLst>
      <p:ext uri="{BB962C8B-B14F-4D97-AF65-F5344CB8AC3E}">
        <p14:creationId xmlns:p14="http://schemas.microsoft.com/office/powerpoint/2010/main" val="318722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79F368-EA56-775E-1D77-71105BBD6400}"/>
              </a:ext>
            </a:extLst>
          </p:cNvPr>
          <p:cNvSpPr>
            <a:spLocks noGrp="1"/>
          </p:cNvSpPr>
          <p:nvPr>
            <p:ph type="title"/>
          </p:nvPr>
        </p:nvSpPr>
        <p:spPr>
          <a:xfrm>
            <a:off x="630936" y="639520"/>
            <a:ext cx="3429000" cy="1719072"/>
          </a:xfrm>
        </p:spPr>
        <p:txBody>
          <a:bodyPr anchor="b">
            <a:normAutofit/>
          </a:bodyPr>
          <a:lstStyle/>
          <a:p>
            <a:r>
              <a:rPr lang="es-AR" sz="3800" dirty="0"/>
              <a:t>Ejemplo en Código de Herencia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6D6AFCF-1CE5-1C1B-04A0-A5F86D227A3E}"/>
              </a:ext>
            </a:extLst>
          </p:cNvPr>
          <p:cNvSpPr>
            <a:spLocks noGrp="1"/>
          </p:cNvSpPr>
          <p:nvPr>
            <p:ph idx="1"/>
          </p:nvPr>
        </p:nvSpPr>
        <p:spPr>
          <a:xfrm>
            <a:off x="630936" y="2807208"/>
            <a:ext cx="3429000" cy="3410712"/>
          </a:xfrm>
        </p:spPr>
        <p:txBody>
          <a:bodyPr anchor="t">
            <a:normAutofit/>
          </a:bodyPr>
          <a:lstStyle/>
          <a:p>
            <a:r>
              <a:rPr lang="es-AR" sz="2200" dirty="0"/>
              <a:t>Creamos la clase ”Alumno”, que es hija de la clase “Persona”.</a:t>
            </a:r>
          </a:p>
          <a:p>
            <a:r>
              <a:rPr lang="es-AR" sz="2200" dirty="0"/>
              <a:t>Esta clase también posee propiedades privadas como el código del alumno y la nota final. Y también métodos públicos como ”</a:t>
            </a:r>
            <a:r>
              <a:rPr lang="es-AR" sz="2200" dirty="0" err="1"/>
              <a:t>mostrarAlumno</a:t>
            </a:r>
            <a:r>
              <a:rPr lang="es-AR" sz="2200" dirty="0"/>
              <a:t>”.</a:t>
            </a:r>
          </a:p>
          <a:p>
            <a:endParaRPr lang="es-AR" sz="2200" dirty="0"/>
          </a:p>
        </p:txBody>
      </p:sp>
      <p:pic>
        <p:nvPicPr>
          <p:cNvPr id="5" name="Imagen 4">
            <a:extLst>
              <a:ext uri="{FF2B5EF4-FFF2-40B4-BE49-F238E27FC236}">
                <a16:creationId xmlns:a16="http://schemas.microsoft.com/office/drawing/2014/main" id="{4F809C1B-57CF-3F93-A9EE-A12B731A7C3F}"/>
              </a:ext>
            </a:extLst>
          </p:cNvPr>
          <p:cNvPicPr>
            <a:picLocks noChangeAspect="1"/>
          </p:cNvPicPr>
          <p:nvPr/>
        </p:nvPicPr>
        <p:blipFill>
          <a:blip r:embed="rId2"/>
          <a:stretch>
            <a:fillRect/>
          </a:stretch>
        </p:blipFill>
        <p:spPr>
          <a:xfrm>
            <a:off x="4715371" y="640080"/>
            <a:ext cx="6781570" cy="5577840"/>
          </a:xfrm>
          <a:prstGeom prst="rect">
            <a:avLst/>
          </a:prstGeom>
        </p:spPr>
      </p:pic>
    </p:spTree>
    <p:extLst>
      <p:ext uri="{BB962C8B-B14F-4D97-AF65-F5344CB8AC3E}">
        <p14:creationId xmlns:p14="http://schemas.microsoft.com/office/powerpoint/2010/main" val="277980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D1CC1B-9188-A7E6-C4DA-F59AA9CA6CA0}"/>
              </a:ext>
            </a:extLst>
          </p:cNvPr>
          <p:cNvSpPr>
            <a:spLocks noGrp="1"/>
          </p:cNvSpPr>
          <p:nvPr>
            <p:ph type="title"/>
          </p:nvPr>
        </p:nvSpPr>
        <p:spPr>
          <a:xfrm>
            <a:off x="630936" y="639520"/>
            <a:ext cx="3429000" cy="1719072"/>
          </a:xfrm>
        </p:spPr>
        <p:txBody>
          <a:bodyPr anchor="b">
            <a:normAutofit/>
          </a:bodyPr>
          <a:lstStyle/>
          <a:p>
            <a:r>
              <a:rPr lang="es-AR" sz="3800"/>
              <a:t>Ejemplo en Código de Herencia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9191B1A-F3FF-7F9C-59B4-C4AFD1075711}"/>
              </a:ext>
            </a:extLst>
          </p:cNvPr>
          <p:cNvSpPr>
            <a:spLocks noGrp="1"/>
          </p:cNvSpPr>
          <p:nvPr>
            <p:ph idx="1"/>
          </p:nvPr>
        </p:nvSpPr>
        <p:spPr>
          <a:xfrm>
            <a:off x="630936" y="2807208"/>
            <a:ext cx="3429000" cy="3410712"/>
          </a:xfrm>
        </p:spPr>
        <p:txBody>
          <a:bodyPr anchor="t">
            <a:normAutofit/>
          </a:bodyPr>
          <a:lstStyle/>
          <a:p>
            <a:r>
              <a:rPr lang="es-AR" sz="2200" dirty="0"/>
              <a:t>En resumen, este constructor crea un objeto Alumno con un nombre, una edad, un código de alumno y una nota final. Además, utiliza la herencia para heredar los atributos de la clase Persona.</a:t>
            </a:r>
          </a:p>
        </p:txBody>
      </p:sp>
      <p:pic>
        <p:nvPicPr>
          <p:cNvPr id="5" name="Imagen 4">
            <a:extLst>
              <a:ext uri="{FF2B5EF4-FFF2-40B4-BE49-F238E27FC236}">
                <a16:creationId xmlns:a16="http://schemas.microsoft.com/office/drawing/2014/main" id="{C1BAA98B-BBB8-CF1E-F633-8779BCBD97B0}"/>
              </a:ext>
            </a:extLst>
          </p:cNvPr>
          <p:cNvPicPr>
            <a:picLocks noChangeAspect="1"/>
          </p:cNvPicPr>
          <p:nvPr/>
        </p:nvPicPr>
        <p:blipFill>
          <a:blip r:embed="rId2"/>
          <a:stretch>
            <a:fillRect/>
          </a:stretch>
        </p:blipFill>
        <p:spPr>
          <a:xfrm>
            <a:off x="4654296" y="1375143"/>
            <a:ext cx="6903720" cy="4107713"/>
          </a:xfrm>
          <a:prstGeom prst="rect">
            <a:avLst/>
          </a:prstGeom>
        </p:spPr>
      </p:pic>
    </p:spTree>
    <p:extLst>
      <p:ext uri="{BB962C8B-B14F-4D97-AF65-F5344CB8AC3E}">
        <p14:creationId xmlns:p14="http://schemas.microsoft.com/office/powerpoint/2010/main" val="130253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9F3FF-07BD-8AD1-030D-283F0F0B7BDB}"/>
              </a:ext>
            </a:extLst>
          </p:cNvPr>
          <p:cNvSpPr>
            <a:spLocks noGrp="1"/>
          </p:cNvSpPr>
          <p:nvPr>
            <p:ph type="title"/>
          </p:nvPr>
        </p:nvSpPr>
        <p:spPr/>
        <p:txBody>
          <a:bodyPr/>
          <a:lstStyle/>
          <a:p>
            <a:r>
              <a:rPr lang="es-AR" dirty="0"/>
              <a:t>Abstracción</a:t>
            </a:r>
          </a:p>
        </p:txBody>
      </p:sp>
      <p:sp>
        <p:nvSpPr>
          <p:cNvPr id="3" name="Marcador de contenido 2">
            <a:extLst>
              <a:ext uri="{FF2B5EF4-FFF2-40B4-BE49-F238E27FC236}">
                <a16:creationId xmlns:a16="http://schemas.microsoft.com/office/drawing/2014/main" id="{77EE250E-186E-F882-FF4B-E2C505CC93A1}"/>
              </a:ext>
            </a:extLst>
          </p:cNvPr>
          <p:cNvSpPr>
            <a:spLocks noGrp="1"/>
          </p:cNvSpPr>
          <p:nvPr>
            <p:ph idx="1"/>
          </p:nvPr>
        </p:nvSpPr>
        <p:spPr/>
        <p:txBody>
          <a:bodyPr/>
          <a:lstStyle/>
          <a:p>
            <a:r>
              <a:rPr lang="es-AR" dirty="0"/>
              <a:t>La abstracción es el proceso de identificar las características esenciales de un objeto y de ignorar las características no esenciales. En C++, se pueden utilizar las clases y los objetos para crear abstracciones. Por ejemplo, si estás creando una clase para representar un automóvil, podes definir las características esenciales del automóvil, como su marca, modelo, año, número de puertas, etc. y omitir detalles irrelevantes como el color de los asientos.</a:t>
            </a:r>
          </a:p>
        </p:txBody>
      </p:sp>
    </p:spTree>
    <p:extLst>
      <p:ext uri="{BB962C8B-B14F-4D97-AF65-F5344CB8AC3E}">
        <p14:creationId xmlns:p14="http://schemas.microsoft.com/office/powerpoint/2010/main" val="103743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8DC4B8-5B6F-1D38-DC17-03F6B783619A}"/>
              </a:ext>
            </a:extLst>
          </p:cNvPr>
          <p:cNvSpPr>
            <a:spLocks noGrp="1"/>
          </p:cNvSpPr>
          <p:nvPr>
            <p:ph type="title"/>
          </p:nvPr>
        </p:nvSpPr>
        <p:spPr>
          <a:xfrm>
            <a:off x="612648" y="1078992"/>
            <a:ext cx="6268770" cy="1536192"/>
          </a:xfrm>
        </p:spPr>
        <p:txBody>
          <a:bodyPr anchor="b">
            <a:normAutofit/>
          </a:bodyPr>
          <a:lstStyle/>
          <a:p>
            <a:r>
              <a:rPr lang="es-AR" sz="5200" dirty="0"/>
              <a:t>Ejemplo en Código de Abstracción</a:t>
            </a:r>
          </a:p>
        </p:txBody>
      </p:sp>
      <p:sp>
        <p:nvSpPr>
          <p:cNvPr id="22"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FB89E6C5-B9E1-06C6-0F01-ABAE76DBB213}"/>
              </a:ext>
            </a:extLst>
          </p:cNvPr>
          <p:cNvSpPr>
            <a:spLocks noGrp="1"/>
          </p:cNvSpPr>
          <p:nvPr>
            <p:ph idx="1"/>
          </p:nvPr>
        </p:nvSpPr>
        <p:spPr>
          <a:xfrm>
            <a:off x="615458" y="3355848"/>
            <a:ext cx="6268770" cy="2825496"/>
          </a:xfrm>
        </p:spPr>
        <p:txBody>
          <a:bodyPr>
            <a:normAutofit/>
          </a:bodyPr>
          <a:lstStyle/>
          <a:p>
            <a:r>
              <a:rPr lang="es-AR" sz="2200" dirty="0"/>
              <a:t>En este ejemplo, la clase </a:t>
            </a:r>
            <a:r>
              <a:rPr lang="es-AR" sz="2200" dirty="0" err="1"/>
              <a:t>Automovil</a:t>
            </a:r>
            <a:r>
              <a:rPr lang="es-AR" sz="2200" dirty="0"/>
              <a:t> tiene un constructor que toma cuatro parámetros (marca, modelo, año y </a:t>
            </a:r>
            <a:r>
              <a:rPr lang="es-AR" sz="2200" dirty="0" err="1"/>
              <a:t>num_puertas</a:t>
            </a:r>
            <a:r>
              <a:rPr lang="es-AR" sz="2200" dirty="0"/>
              <a:t>) y los utiliza para inicializar los atributos de la clase. También tiene un método </a:t>
            </a:r>
            <a:r>
              <a:rPr lang="es-AR" sz="2200" dirty="0" err="1"/>
              <a:t>imprimirDatos</a:t>
            </a:r>
            <a:r>
              <a:rPr lang="es-AR" sz="2200" dirty="0"/>
              <a:t> que simplemente imprime los valores de los atributos en la consola.</a:t>
            </a:r>
          </a:p>
        </p:txBody>
      </p:sp>
      <p:pic>
        <p:nvPicPr>
          <p:cNvPr id="5" name="Imagen 4">
            <a:extLst>
              <a:ext uri="{FF2B5EF4-FFF2-40B4-BE49-F238E27FC236}">
                <a16:creationId xmlns:a16="http://schemas.microsoft.com/office/drawing/2014/main" id="{18BE3E79-5798-0CDC-A801-F51574C234F8}"/>
              </a:ext>
            </a:extLst>
          </p:cNvPr>
          <p:cNvPicPr>
            <a:picLocks noChangeAspect="1"/>
          </p:cNvPicPr>
          <p:nvPr/>
        </p:nvPicPr>
        <p:blipFill rotWithShape="1">
          <a:blip r:embed="rId2"/>
          <a:srcRect t="8532" r="-1" b="6655"/>
          <a:stretch/>
        </p:blipFill>
        <p:spPr>
          <a:xfrm>
            <a:off x="7684006" y="182890"/>
            <a:ext cx="4507993" cy="6492230"/>
          </a:xfrm>
          <a:prstGeom prst="rect">
            <a:avLst/>
          </a:prstGeom>
        </p:spPr>
      </p:pic>
    </p:spTree>
    <p:extLst>
      <p:ext uri="{BB962C8B-B14F-4D97-AF65-F5344CB8AC3E}">
        <p14:creationId xmlns:p14="http://schemas.microsoft.com/office/powerpoint/2010/main" val="115252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3EAB97-7847-8DD9-9445-43A8DFF8066F}"/>
              </a:ext>
            </a:extLst>
          </p:cNvPr>
          <p:cNvSpPr>
            <a:spLocks noGrp="1"/>
          </p:cNvSpPr>
          <p:nvPr>
            <p:ph type="title"/>
          </p:nvPr>
        </p:nvSpPr>
        <p:spPr>
          <a:xfrm>
            <a:off x="589560" y="856180"/>
            <a:ext cx="4560584" cy="1128068"/>
          </a:xfrm>
        </p:spPr>
        <p:txBody>
          <a:bodyPr anchor="ctr">
            <a:normAutofit/>
          </a:bodyPr>
          <a:lstStyle/>
          <a:p>
            <a:r>
              <a:rPr lang="es-AR" sz="3700" dirty="0"/>
              <a:t>Ejemplo en Código de Abstracción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3013742-96E4-38FD-2915-469515343048}"/>
              </a:ext>
            </a:extLst>
          </p:cNvPr>
          <p:cNvSpPr>
            <a:spLocks noGrp="1"/>
          </p:cNvSpPr>
          <p:nvPr>
            <p:ph idx="1"/>
          </p:nvPr>
        </p:nvSpPr>
        <p:spPr>
          <a:xfrm>
            <a:off x="590719" y="2330505"/>
            <a:ext cx="4559425" cy="4017925"/>
          </a:xfrm>
        </p:spPr>
        <p:txBody>
          <a:bodyPr anchor="ctr">
            <a:normAutofit fontScale="92500"/>
          </a:bodyPr>
          <a:lstStyle/>
          <a:p>
            <a:r>
              <a:rPr lang="es-AR" sz="2000" dirty="0"/>
              <a:t>En la función </a:t>
            </a:r>
            <a:r>
              <a:rPr lang="es-AR" sz="2000" dirty="0" err="1"/>
              <a:t>main</a:t>
            </a:r>
            <a:r>
              <a:rPr lang="es-AR" sz="2000" dirty="0"/>
              <a:t>, se crean dos instancias de la clase </a:t>
            </a:r>
            <a:r>
              <a:rPr lang="es-AR" sz="2000" dirty="0" err="1"/>
              <a:t>Automovil</a:t>
            </a:r>
            <a:r>
              <a:rPr lang="es-AR" sz="2000" dirty="0"/>
              <a:t> (</a:t>
            </a:r>
            <a:r>
              <a:rPr lang="es-AR" sz="2000" dirty="0" err="1"/>
              <a:t>mi_auto</a:t>
            </a:r>
            <a:r>
              <a:rPr lang="es-AR" sz="2000" dirty="0"/>
              <a:t> y </a:t>
            </a:r>
            <a:r>
              <a:rPr lang="es-AR" sz="2000" dirty="0" err="1"/>
              <a:t>tu_auto</a:t>
            </a:r>
            <a:r>
              <a:rPr lang="es-AR" sz="2000" dirty="0"/>
              <a:t>) y se les asignan los valores correspondientes a sus atributos. Luego, se llama al método </a:t>
            </a:r>
            <a:r>
              <a:rPr lang="es-AR" sz="2000" dirty="0" err="1"/>
              <a:t>imprimirDatos</a:t>
            </a:r>
            <a:r>
              <a:rPr lang="es-AR" sz="2000" dirty="0"/>
              <a:t> de cada instancia para imprimir sus características esenciales en la consola.</a:t>
            </a:r>
          </a:p>
          <a:p>
            <a:r>
              <a:rPr lang="es-AR" sz="2000" dirty="0"/>
              <a:t>Así se se puede utilizar la abstracción en C++ para definir una clase que encapsula las características esenciales de un objeto y oculta los detalles irrelevantes. En este caso, el color de los asientos se considera un detalle irrelevante y no se incluye como atributo de la clase.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053885A4-39C0-4E5C-B969-5B73261B76EE}"/>
              </a:ext>
            </a:extLst>
          </p:cNvPr>
          <p:cNvPicPr>
            <a:picLocks noChangeAspect="1"/>
          </p:cNvPicPr>
          <p:nvPr/>
        </p:nvPicPr>
        <p:blipFill rotWithShape="1">
          <a:blip r:embed="rId2"/>
          <a:srcRect r="4" b="580"/>
          <a:stretch/>
        </p:blipFill>
        <p:spPr>
          <a:xfrm>
            <a:off x="5977788" y="799352"/>
            <a:ext cx="5425410" cy="5259296"/>
          </a:xfrm>
          <a:prstGeom prst="rect">
            <a:avLst/>
          </a:prstGeom>
        </p:spPr>
      </p:pic>
    </p:spTree>
    <p:extLst>
      <p:ext uri="{BB962C8B-B14F-4D97-AF65-F5344CB8AC3E}">
        <p14:creationId xmlns:p14="http://schemas.microsoft.com/office/powerpoint/2010/main" val="161554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C0E29-8A20-B536-13BD-0AF92BC2847C}"/>
              </a:ext>
            </a:extLst>
          </p:cNvPr>
          <p:cNvSpPr>
            <a:spLocks noGrp="1"/>
          </p:cNvSpPr>
          <p:nvPr>
            <p:ph type="title"/>
          </p:nvPr>
        </p:nvSpPr>
        <p:spPr/>
        <p:txBody>
          <a:bodyPr/>
          <a:lstStyle/>
          <a:p>
            <a:r>
              <a:rPr lang="es-AR" dirty="0"/>
              <a:t>Encapsulamiento</a:t>
            </a:r>
          </a:p>
        </p:txBody>
      </p:sp>
      <p:sp>
        <p:nvSpPr>
          <p:cNvPr id="3" name="Marcador de contenido 2">
            <a:extLst>
              <a:ext uri="{FF2B5EF4-FFF2-40B4-BE49-F238E27FC236}">
                <a16:creationId xmlns:a16="http://schemas.microsoft.com/office/drawing/2014/main" id="{FFCCE12F-B1DE-5C22-68F1-C20AFD3D37EC}"/>
              </a:ext>
            </a:extLst>
          </p:cNvPr>
          <p:cNvSpPr>
            <a:spLocks noGrp="1"/>
          </p:cNvSpPr>
          <p:nvPr>
            <p:ph idx="1"/>
          </p:nvPr>
        </p:nvSpPr>
        <p:spPr/>
        <p:txBody>
          <a:bodyPr/>
          <a:lstStyle/>
          <a:p>
            <a:r>
              <a:rPr lang="es-AR" dirty="0"/>
              <a:t>El encapsulamiento es el proceso de ocultar los detalles de implementación de un objeto y exponer solo las funciones necesarias para interactuar con él. En C++, esto se logra mediante la creación de clases y la definición de métodos públicos, privados y protegidos. Los métodos públicos son aquellos que se pueden llamar desde fuera de la clase, mientras que los métodos privados y protegidos solo se pueden llamar desde dentro de la clase. Esto ayuda a mantener la seguridad y la integridad de los datos del objeto. Por ejemplo, un caja fuerte, donde las contraseñas van a estar en métodos privados.</a:t>
            </a:r>
          </a:p>
        </p:txBody>
      </p:sp>
    </p:spTree>
    <p:extLst>
      <p:ext uri="{BB962C8B-B14F-4D97-AF65-F5344CB8AC3E}">
        <p14:creationId xmlns:p14="http://schemas.microsoft.com/office/powerpoint/2010/main" val="183266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FCD5F2D-C1C9-848F-DD36-9216BECB5FE9}"/>
              </a:ext>
            </a:extLst>
          </p:cNvPr>
          <p:cNvSpPr>
            <a:spLocks noGrp="1"/>
          </p:cNvSpPr>
          <p:nvPr>
            <p:ph type="title"/>
          </p:nvPr>
        </p:nvSpPr>
        <p:spPr>
          <a:xfrm>
            <a:off x="612648" y="1078992"/>
            <a:ext cx="6268770" cy="1536192"/>
          </a:xfrm>
        </p:spPr>
        <p:txBody>
          <a:bodyPr anchor="b">
            <a:normAutofit/>
          </a:bodyPr>
          <a:lstStyle/>
          <a:p>
            <a:r>
              <a:rPr lang="es-AR" sz="5200" dirty="0"/>
              <a:t>Ejemplo en Código de Encapsulamiento</a:t>
            </a:r>
          </a:p>
        </p:txBody>
      </p:sp>
      <p:sp>
        <p:nvSpPr>
          <p:cNvPr id="27"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0BD5FB0-B137-D106-59F5-FBEE3AA48BE9}"/>
              </a:ext>
            </a:extLst>
          </p:cNvPr>
          <p:cNvSpPr>
            <a:spLocks noGrp="1"/>
          </p:cNvSpPr>
          <p:nvPr>
            <p:ph idx="1"/>
          </p:nvPr>
        </p:nvSpPr>
        <p:spPr>
          <a:xfrm>
            <a:off x="615458" y="3355848"/>
            <a:ext cx="6268770" cy="2825496"/>
          </a:xfrm>
        </p:spPr>
        <p:txBody>
          <a:bodyPr>
            <a:normAutofit/>
          </a:bodyPr>
          <a:lstStyle/>
          <a:p>
            <a:endParaRPr lang="es-AR" sz="2200" dirty="0"/>
          </a:p>
          <a:p>
            <a:r>
              <a:rPr lang="es-AR" sz="2200" dirty="0"/>
              <a:t>Para permitir el acceso a los atributos privados desde fuera de la clase, se han definido una serie de métodos públicos se utilizan para establecer el valor de los atributos, mientras que los se utilizan para obtener el valor de los atributos.</a:t>
            </a:r>
          </a:p>
        </p:txBody>
      </p:sp>
      <p:pic>
        <p:nvPicPr>
          <p:cNvPr id="7" name="Imagen 6">
            <a:extLst>
              <a:ext uri="{FF2B5EF4-FFF2-40B4-BE49-F238E27FC236}">
                <a16:creationId xmlns:a16="http://schemas.microsoft.com/office/drawing/2014/main" id="{1907B872-93D2-D1FF-32A8-C933A931620A}"/>
              </a:ext>
            </a:extLst>
          </p:cNvPr>
          <p:cNvPicPr>
            <a:picLocks noChangeAspect="1"/>
          </p:cNvPicPr>
          <p:nvPr/>
        </p:nvPicPr>
        <p:blipFill rotWithShape="1">
          <a:blip r:embed="rId2"/>
          <a:srcRect t="3826" r="-1" b="15164"/>
          <a:stretch/>
        </p:blipFill>
        <p:spPr>
          <a:xfrm>
            <a:off x="7684006" y="10"/>
            <a:ext cx="4507993" cy="6693398"/>
          </a:xfrm>
          <a:prstGeom prst="rect">
            <a:avLst/>
          </a:prstGeom>
        </p:spPr>
      </p:pic>
    </p:spTree>
    <p:extLst>
      <p:ext uri="{BB962C8B-B14F-4D97-AF65-F5344CB8AC3E}">
        <p14:creationId xmlns:p14="http://schemas.microsoft.com/office/powerpoint/2010/main" val="353098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520E1-7459-92D3-F6E2-6DBBC478BBE9}"/>
              </a:ext>
            </a:extLst>
          </p:cNvPr>
          <p:cNvSpPr>
            <a:spLocks noGrp="1"/>
          </p:cNvSpPr>
          <p:nvPr>
            <p:ph type="title"/>
          </p:nvPr>
        </p:nvSpPr>
        <p:spPr>
          <a:xfrm>
            <a:off x="1043631" y="873940"/>
            <a:ext cx="4928291" cy="1035781"/>
          </a:xfrm>
        </p:spPr>
        <p:txBody>
          <a:bodyPr anchor="ctr">
            <a:normAutofit/>
          </a:bodyPr>
          <a:lstStyle/>
          <a:p>
            <a:r>
              <a:rPr lang="es-AR" sz="3300"/>
              <a:t>Ejemplo en Código de Encapsulamiento</a:t>
            </a:r>
          </a:p>
        </p:txBody>
      </p:sp>
      <p:sp>
        <p:nvSpPr>
          <p:cNvPr id="3" name="Marcador de contenido 2">
            <a:extLst>
              <a:ext uri="{FF2B5EF4-FFF2-40B4-BE49-F238E27FC236}">
                <a16:creationId xmlns:a16="http://schemas.microsoft.com/office/drawing/2014/main" id="{4E5C3C7D-8427-64B8-2B25-231B737352A9}"/>
              </a:ext>
            </a:extLst>
          </p:cNvPr>
          <p:cNvSpPr>
            <a:spLocks noGrp="1"/>
          </p:cNvSpPr>
          <p:nvPr>
            <p:ph idx="1"/>
          </p:nvPr>
        </p:nvSpPr>
        <p:spPr>
          <a:xfrm>
            <a:off x="1045029" y="2524721"/>
            <a:ext cx="4991629" cy="3677123"/>
          </a:xfrm>
        </p:spPr>
        <p:txBody>
          <a:bodyPr anchor="ctr">
            <a:normAutofit/>
          </a:bodyPr>
          <a:lstStyle/>
          <a:p>
            <a:r>
              <a:rPr lang="es-AR" sz="1800" dirty="0"/>
              <a:t>En este ejemplo, la clase </a:t>
            </a:r>
            <a:r>
              <a:rPr lang="es-AR" sz="1800" dirty="0" err="1"/>
              <a:t>Automovil</a:t>
            </a:r>
            <a:r>
              <a:rPr lang="es-AR" sz="1800" dirty="0"/>
              <a:t> encapsula los atributos marca, modelo, año y </a:t>
            </a:r>
            <a:r>
              <a:rPr lang="es-AR" sz="1800" dirty="0" err="1"/>
              <a:t>num_puertas</a:t>
            </a:r>
            <a:r>
              <a:rPr lang="es-AR" sz="1800" dirty="0"/>
              <a:t>. Estos atributos están declarados como privados, lo que significa que sólo se pueden acceder directamente desde dentro de la propia clase.</a:t>
            </a:r>
          </a:p>
        </p:txBody>
      </p:sp>
      <p:pic>
        <p:nvPicPr>
          <p:cNvPr id="5" name="Imagen 4">
            <a:extLst>
              <a:ext uri="{FF2B5EF4-FFF2-40B4-BE49-F238E27FC236}">
                <a16:creationId xmlns:a16="http://schemas.microsoft.com/office/drawing/2014/main" id="{C3F3D44A-C79A-116D-DA54-2A38192CC4F1}"/>
              </a:ext>
            </a:extLst>
          </p:cNvPr>
          <p:cNvPicPr>
            <a:picLocks noChangeAspect="1"/>
          </p:cNvPicPr>
          <p:nvPr/>
        </p:nvPicPr>
        <p:blipFill rotWithShape="1">
          <a:blip r:embed="rId2"/>
          <a:srcRect l="9558" r="32899"/>
          <a:stretch/>
        </p:blipFill>
        <p:spPr>
          <a:xfrm>
            <a:off x="6788383" y="613147"/>
            <a:ext cx="4565417" cy="5593443"/>
          </a:xfrm>
          <a:prstGeom prst="rect">
            <a:avLst/>
          </a:prstGeom>
        </p:spPr>
      </p:pic>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59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FD4E07-251C-2FF6-AA0D-F02BA40C46E4}"/>
              </a:ext>
            </a:extLst>
          </p:cNvPr>
          <p:cNvSpPr>
            <a:spLocks noGrp="1"/>
          </p:cNvSpPr>
          <p:nvPr>
            <p:ph type="title"/>
          </p:nvPr>
        </p:nvSpPr>
        <p:spPr>
          <a:xfrm>
            <a:off x="630936" y="640080"/>
            <a:ext cx="4818888" cy="1481328"/>
          </a:xfrm>
        </p:spPr>
        <p:txBody>
          <a:bodyPr anchor="b">
            <a:normAutofit/>
          </a:bodyPr>
          <a:lstStyle/>
          <a:p>
            <a:r>
              <a:rPr lang="es-AR" sz="4200"/>
              <a:t>Ejemplo en Código de Encapsulamiento</a:t>
            </a:r>
          </a:p>
        </p:txBody>
      </p:sp>
      <p:sp>
        <p:nvSpPr>
          <p:cNvPr id="2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contenido 6">
            <a:extLst>
              <a:ext uri="{FF2B5EF4-FFF2-40B4-BE49-F238E27FC236}">
                <a16:creationId xmlns:a16="http://schemas.microsoft.com/office/drawing/2014/main" id="{45FF8169-7AEC-82FC-B5C9-F2911D460D5F}"/>
              </a:ext>
            </a:extLst>
          </p:cNvPr>
          <p:cNvSpPr>
            <a:spLocks noGrp="1"/>
          </p:cNvSpPr>
          <p:nvPr>
            <p:ph idx="1"/>
          </p:nvPr>
        </p:nvSpPr>
        <p:spPr>
          <a:xfrm>
            <a:off x="630936" y="2660904"/>
            <a:ext cx="4818888" cy="3547872"/>
          </a:xfrm>
        </p:spPr>
        <p:txBody>
          <a:bodyPr anchor="t">
            <a:normAutofit/>
          </a:bodyPr>
          <a:lstStyle/>
          <a:p>
            <a:r>
              <a:rPr lang="es-AR" sz="2200" dirty="0"/>
              <a:t>En la función </a:t>
            </a:r>
            <a:r>
              <a:rPr lang="es-AR" sz="2200" dirty="0" err="1"/>
              <a:t>main</a:t>
            </a:r>
            <a:r>
              <a:rPr lang="es-AR" sz="2200" dirty="0"/>
              <a:t>, se crea una instancia de la clase </a:t>
            </a:r>
            <a:r>
              <a:rPr lang="es-AR" sz="2200" dirty="0" err="1"/>
              <a:t>Automovil</a:t>
            </a:r>
            <a:r>
              <a:rPr lang="es-AR" sz="2200" dirty="0"/>
              <a:t> (</a:t>
            </a:r>
            <a:r>
              <a:rPr lang="es-AR" sz="2200" dirty="0" err="1"/>
              <a:t>mi_auto</a:t>
            </a:r>
            <a:r>
              <a:rPr lang="es-AR" sz="2200" dirty="0"/>
              <a:t>) y se le asignan valores a sus atributos. Así se puede utilizar el encapsulamiento en C++ para ocultar los detalles internos de una clase y proporcionar un acceso controlado a sus atributos desde fuera de la clase.</a:t>
            </a:r>
          </a:p>
          <a:p>
            <a:endParaRPr lang="es-AR" sz="2200" dirty="0"/>
          </a:p>
        </p:txBody>
      </p:sp>
      <p:pic>
        <p:nvPicPr>
          <p:cNvPr id="9" name="Imagen 8">
            <a:extLst>
              <a:ext uri="{FF2B5EF4-FFF2-40B4-BE49-F238E27FC236}">
                <a16:creationId xmlns:a16="http://schemas.microsoft.com/office/drawing/2014/main" id="{26821DE4-CC3E-792E-378C-B845A848591B}"/>
              </a:ext>
            </a:extLst>
          </p:cNvPr>
          <p:cNvPicPr>
            <a:picLocks noChangeAspect="1"/>
          </p:cNvPicPr>
          <p:nvPr/>
        </p:nvPicPr>
        <p:blipFill>
          <a:blip r:embed="rId2"/>
          <a:stretch>
            <a:fillRect/>
          </a:stretch>
        </p:blipFill>
        <p:spPr>
          <a:xfrm>
            <a:off x="6332449" y="640080"/>
            <a:ext cx="4992166" cy="5577840"/>
          </a:xfrm>
          <a:prstGeom prst="rect">
            <a:avLst/>
          </a:prstGeom>
        </p:spPr>
      </p:pic>
    </p:spTree>
    <p:extLst>
      <p:ext uri="{BB962C8B-B14F-4D97-AF65-F5344CB8AC3E}">
        <p14:creationId xmlns:p14="http://schemas.microsoft.com/office/powerpoint/2010/main" val="77682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9C1EC-6E04-7F8B-A599-7BBFB6C61341}"/>
              </a:ext>
            </a:extLst>
          </p:cNvPr>
          <p:cNvSpPr>
            <a:spLocks noGrp="1"/>
          </p:cNvSpPr>
          <p:nvPr>
            <p:ph type="title"/>
          </p:nvPr>
        </p:nvSpPr>
        <p:spPr/>
        <p:txBody>
          <a:bodyPr/>
          <a:lstStyle/>
          <a:p>
            <a:r>
              <a:rPr lang="es-AR" dirty="0"/>
              <a:t>Polimorfismo</a:t>
            </a:r>
          </a:p>
        </p:txBody>
      </p:sp>
      <p:sp>
        <p:nvSpPr>
          <p:cNvPr id="3" name="Marcador de contenido 2">
            <a:extLst>
              <a:ext uri="{FF2B5EF4-FFF2-40B4-BE49-F238E27FC236}">
                <a16:creationId xmlns:a16="http://schemas.microsoft.com/office/drawing/2014/main" id="{1829D557-7C6A-6FCF-C5C4-1A6F6A2AC967}"/>
              </a:ext>
            </a:extLst>
          </p:cNvPr>
          <p:cNvSpPr>
            <a:spLocks noGrp="1"/>
          </p:cNvSpPr>
          <p:nvPr>
            <p:ph idx="1"/>
          </p:nvPr>
        </p:nvSpPr>
        <p:spPr/>
        <p:txBody>
          <a:bodyPr/>
          <a:lstStyle/>
          <a:p>
            <a:r>
              <a:rPr lang="es-AR" dirty="0"/>
              <a:t>El polimorfismo es la capacidad de un objeto para tomar diferentes formas. En C++, se puede lograr el polimorfismo a través de la sobrecarga de operadores y funciones, así como mediante el uso de clases abstractas e interfaces. Por ejemplo, si tienes una clase Animal y quieres crear diferentes subclases para diferentes tipos de animales, como Perro y Gato, puedes usar el polimorfismo para hacer que los métodos que funcionan con la clase Animal también funcionen con las subclases.</a:t>
            </a:r>
          </a:p>
        </p:txBody>
      </p:sp>
    </p:spTree>
    <p:extLst>
      <p:ext uri="{BB962C8B-B14F-4D97-AF65-F5344CB8AC3E}">
        <p14:creationId xmlns:p14="http://schemas.microsoft.com/office/powerpoint/2010/main" val="41842201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890</Words>
  <Application>Microsoft Macintosh PowerPoint</Application>
  <PresentationFormat>Panorámica</PresentationFormat>
  <Paragraphs>32</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POO</vt:lpstr>
      <vt:lpstr>Abstracción</vt:lpstr>
      <vt:lpstr>Ejemplo en Código de Abstracción</vt:lpstr>
      <vt:lpstr>Ejemplo en Código de Abstracción</vt:lpstr>
      <vt:lpstr>Encapsulamiento</vt:lpstr>
      <vt:lpstr>Ejemplo en Código de Encapsulamiento</vt:lpstr>
      <vt:lpstr>Ejemplo en Código de Encapsulamiento</vt:lpstr>
      <vt:lpstr>Ejemplo en Código de Encapsulamiento</vt:lpstr>
      <vt:lpstr>Polimorfismo</vt:lpstr>
      <vt:lpstr>Ejemplo en código de Polimorfismo</vt:lpstr>
      <vt:lpstr>Ejemplo en código de Polimorfismo</vt:lpstr>
      <vt:lpstr>Herencia</vt:lpstr>
      <vt:lpstr>Ejemplo en Código de Herencia</vt:lpstr>
      <vt:lpstr>Ejemplo en Código de Herencia</vt:lpstr>
      <vt:lpstr>Ejemplo en Código de Herencia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dc:title>
  <dc:creator>Alessandro Chiavarino</dc:creator>
  <cp:lastModifiedBy>Alessandro Chiavarino</cp:lastModifiedBy>
  <cp:revision>3</cp:revision>
  <dcterms:created xsi:type="dcterms:W3CDTF">2023-03-16T22:22:02Z</dcterms:created>
  <dcterms:modified xsi:type="dcterms:W3CDTF">2023-03-30T23:23:07Z</dcterms:modified>
</cp:coreProperties>
</file>