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87" r:id="rId4"/>
    <p:sldId id="260" r:id="rId5"/>
    <p:sldId id="280" r:id="rId6"/>
    <p:sldId id="288" r:id="rId7"/>
    <p:sldId id="283" r:id="rId8"/>
    <p:sldId id="266" r:id="rId9"/>
    <p:sldId id="267" r:id="rId10"/>
    <p:sldId id="289" r:id="rId11"/>
    <p:sldId id="286" r:id="rId12"/>
    <p:sldId id="27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6529" autoAdjust="0"/>
  </p:normalViewPr>
  <p:slideViewPr>
    <p:cSldViewPr snapToGrid="0">
      <p:cViewPr>
        <p:scale>
          <a:sx n="50" d="100"/>
          <a:sy n="50" d="100"/>
        </p:scale>
        <p:origin x="768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2.bin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3.bin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4.bin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v>Дети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6.7525309567398852E-17"/>
                  <c:y val="-1.7857142857142967E-2"/>
                </c:manualLayout>
              </c:layout>
              <c:dLblPos val="ctr"/>
              <c:showLegendKey val="0"/>
              <c:showVal val="1"/>
              <c:showCatName val="0"/>
              <c:showSerName val="1"/>
              <c:showPercent val="0"/>
              <c:showBubbleSize val="0"/>
              <c:separator>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850B-4DDF-8418-00B217D0BC5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eparator> 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'Признанные нуждающимися'!$A$44:$A$46</c:f>
              <c:strCache>
                <c:ptCount val="3"/>
                <c:pt idx="0">
                  <c:v>Стационарное социальное обслуживание</c:v>
                </c:pt>
                <c:pt idx="1">
                  <c:v>Социальное обслуживание на дому</c:v>
                </c:pt>
                <c:pt idx="2">
                  <c:v>Полустационарное социальное обслуживание</c:v>
                </c:pt>
              </c:strCache>
            </c:strRef>
          </c:cat>
          <c:val>
            <c:numRef>
              <c:f>'Признанные нуждающимися'!$B$44:$B$46</c:f>
              <c:numCache>
                <c:formatCode>General</c:formatCode>
                <c:ptCount val="3"/>
                <c:pt idx="0">
                  <c:v>278</c:v>
                </c:pt>
                <c:pt idx="1">
                  <c:v>16</c:v>
                </c:pt>
                <c:pt idx="2">
                  <c:v>2251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50B-4DDF-8418-00B217D0BC5B}"/>
            </c:ext>
          </c:extLst>
        </c:ser>
        <c:ser>
          <c:idx val="1"/>
          <c:order val="1"/>
          <c:tx>
            <c:v>Взрослые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eparator> 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'Признанные нуждающимися'!$A$44:$A$46</c:f>
              <c:strCache>
                <c:ptCount val="3"/>
                <c:pt idx="0">
                  <c:v>Стационарное социальное обслуживание</c:v>
                </c:pt>
                <c:pt idx="1">
                  <c:v>Социальное обслуживание на дому</c:v>
                </c:pt>
                <c:pt idx="2">
                  <c:v>Полустационарное социальное обслуживание</c:v>
                </c:pt>
              </c:strCache>
            </c:strRef>
          </c:cat>
          <c:val>
            <c:numRef>
              <c:f>'Признанные нуждающимися'!$C$44:$C$46</c:f>
              <c:numCache>
                <c:formatCode>General</c:formatCode>
                <c:ptCount val="3"/>
                <c:pt idx="0">
                  <c:v>2085</c:v>
                </c:pt>
                <c:pt idx="1">
                  <c:v>1252</c:v>
                </c:pt>
                <c:pt idx="2">
                  <c:v>434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50B-4DDF-8418-00B217D0BC5B}"/>
            </c:ext>
          </c:extLst>
        </c:ser>
        <c:ser>
          <c:idx val="2"/>
          <c:order val="2"/>
          <c:tx>
            <c:v>Пенсионеры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eparator> 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'Признанные нуждающимися'!$A$44:$A$46</c:f>
              <c:strCache>
                <c:ptCount val="3"/>
                <c:pt idx="0">
                  <c:v>Стационарное социальное обслуживание</c:v>
                </c:pt>
                <c:pt idx="1">
                  <c:v>Социальное обслуживание на дому</c:v>
                </c:pt>
                <c:pt idx="2">
                  <c:v>Полустационарное социальное обслуживание</c:v>
                </c:pt>
              </c:strCache>
            </c:strRef>
          </c:cat>
          <c:val>
            <c:numRef>
              <c:f>'Признанные нуждающимися'!$D$44:$D$46</c:f>
              <c:numCache>
                <c:formatCode>General</c:formatCode>
                <c:ptCount val="3"/>
                <c:pt idx="0">
                  <c:v>2149</c:v>
                </c:pt>
                <c:pt idx="1">
                  <c:v>8501</c:v>
                </c:pt>
                <c:pt idx="2">
                  <c:v>752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50B-4DDF-8418-00B217D0BC5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64658576"/>
        <c:axId val="164659136"/>
      </c:barChart>
      <c:catAx>
        <c:axId val="164658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4659136"/>
        <c:crosses val="autoZero"/>
        <c:auto val="1"/>
        <c:lblAlgn val="ctr"/>
        <c:lblOffset val="100"/>
        <c:noMultiLvlLbl val="0"/>
      </c:catAx>
      <c:valAx>
        <c:axId val="164659136"/>
        <c:scaling>
          <c:orientation val="minMax"/>
          <c:max val="10000"/>
          <c:min val="0"/>
        </c:scaling>
        <c:delete val="0"/>
        <c:axPos val="l"/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4658576"/>
        <c:crosses val="autoZero"/>
        <c:crossBetween val="between"/>
        <c:min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v>Не могут</c:v>
          </c:tx>
          <c:invertIfNegative val="0"/>
          <c:dLbls>
            <c:delete val="1"/>
          </c:dLbls>
          <c:cat>
            <c:numRef>
              <c:f>'Оценка способностей'!$B$1:$V$1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'Оценка способностей'!$B$7:$V$7</c:f>
              <c:numCache>
                <c:formatCode>0.0</c:formatCode>
                <c:ptCount val="21"/>
                <c:pt idx="0">
                  <c:v>73.14172447968285</c:v>
                </c:pt>
                <c:pt idx="1">
                  <c:v>49.653121902874133</c:v>
                </c:pt>
                <c:pt idx="2">
                  <c:v>12.487611496531219</c:v>
                </c:pt>
                <c:pt idx="3">
                  <c:v>10.307234886025768</c:v>
                </c:pt>
                <c:pt idx="4">
                  <c:v>29.732408325074331</c:v>
                </c:pt>
                <c:pt idx="5">
                  <c:v>22.794846382556987</c:v>
                </c:pt>
                <c:pt idx="6">
                  <c:v>45.93657086223984</c:v>
                </c:pt>
                <c:pt idx="7">
                  <c:v>21.456888007928644</c:v>
                </c:pt>
                <c:pt idx="8">
                  <c:v>29.038652130822598</c:v>
                </c:pt>
                <c:pt idx="9">
                  <c:v>32.903865213082263</c:v>
                </c:pt>
                <c:pt idx="10">
                  <c:v>15.559960356788899</c:v>
                </c:pt>
                <c:pt idx="11">
                  <c:v>24.281466798810705</c:v>
                </c:pt>
                <c:pt idx="12">
                  <c:v>31.466798810703668</c:v>
                </c:pt>
                <c:pt idx="13">
                  <c:v>77.552031714568884</c:v>
                </c:pt>
                <c:pt idx="14">
                  <c:v>4.5589692765113972</c:v>
                </c:pt>
                <c:pt idx="15">
                  <c:v>10.109018830525272</c:v>
                </c:pt>
                <c:pt idx="16">
                  <c:v>33.349851337958377</c:v>
                </c:pt>
                <c:pt idx="17">
                  <c:v>30.079286422200198</c:v>
                </c:pt>
                <c:pt idx="18">
                  <c:v>8.3746283448959371</c:v>
                </c:pt>
                <c:pt idx="19">
                  <c:v>71.853320118929631</c:v>
                </c:pt>
                <c:pt idx="20">
                  <c:v>30.376610505450941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719-4758-93E1-A81D2C60CEC1}"/>
            </c:ext>
          </c:extLst>
        </c:ser>
        <c:ser>
          <c:idx val="1"/>
          <c:order val="1"/>
          <c:tx>
            <c:v>Выполняют частично</c:v>
          </c:tx>
          <c:invertIfNegative val="0"/>
          <c:dLbls>
            <c:delete val="1"/>
          </c:dLbls>
          <c:cat>
            <c:numRef>
              <c:f>'Оценка способностей'!$B$1:$V$1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'Оценка способностей'!$B$8:$V$8</c:f>
              <c:numCache>
                <c:formatCode>0.0</c:formatCode>
                <c:ptCount val="21"/>
                <c:pt idx="0">
                  <c:v>26.808721506442023</c:v>
                </c:pt>
                <c:pt idx="1">
                  <c:v>46.035678889990088</c:v>
                </c:pt>
                <c:pt idx="2">
                  <c:v>39.593657086223985</c:v>
                </c:pt>
                <c:pt idx="3">
                  <c:v>38.305252725470766</c:v>
                </c:pt>
                <c:pt idx="4">
                  <c:v>68.037661050545097</c:v>
                </c:pt>
                <c:pt idx="5">
                  <c:v>67.29435084241824</c:v>
                </c:pt>
                <c:pt idx="6">
                  <c:v>53.964321110009912</c:v>
                </c:pt>
                <c:pt idx="7">
                  <c:v>41.774033696729433</c:v>
                </c:pt>
                <c:pt idx="8">
                  <c:v>53.567888999008922</c:v>
                </c:pt>
                <c:pt idx="9">
                  <c:v>31.466798810703668</c:v>
                </c:pt>
                <c:pt idx="10">
                  <c:v>55.847373637264617</c:v>
                </c:pt>
                <c:pt idx="11">
                  <c:v>54.608523290386522</c:v>
                </c:pt>
                <c:pt idx="12">
                  <c:v>60.951437066402377</c:v>
                </c:pt>
                <c:pt idx="13">
                  <c:v>22.101090188305253</c:v>
                </c:pt>
                <c:pt idx="14">
                  <c:v>50.346878097125867</c:v>
                </c:pt>
                <c:pt idx="15">
                  <c:v>42.170465807730423</c:v>
                </c:pt>
                <c:pt idx="16">
                  <c:v>62.884043607532213</c:v>
                </c:pt>
                <c:pt idx="17">
                  <c:v>62.190287413280473</c:v>
                </c:pt>
                <c:pt idx="18">
                  <c:v>56.491575817641227</c:v>
                </c:pt>
                <c:pt idx="19">
                  <c:v>28.146679881070366</c:v>
                </c:pt>
                <c:pt idx="20">
                  <c:v>69.573835480673935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719-4758-93E1-A81D2C60CEC1}"/>
            </c:ext>
          </c:extLst>
        </c:ser>
        <c:ser>
          <c:idx val="2"/>
          <c:order val="2"/>
          <c:tx>
            <c:v>Выполняют полностью</c:v>
          </c:tx>
          <c:spPr>
            <a:solidFill>
              <a:srgbClr val="92D050"/>
            </a:solidFill>
          </c:spPr>
          <c:invertIfNegative val="0"/>
          <c:dLbls>
            <c:delete val="1"/>
          </c:dLbls>
          <c:cat>
            <c:numRef>
              <c:f>'Оценка способностей'!$B$1:$V$1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'Оценка способностей'!$B$9:$V$9</c:f>
              <c:numCache>
                <c:formatCode>0.0</c:formatCode>
                <c:ptCount val="21"/>
                <c:pt idx="0">
                  <c:v>4.9554013875123884E-2</c:v>
                </c:pt>
                <c:pt idx="1">
                  <c:v>4.3111992071357781</c:v>
                </c:pt>
                <c:pt idx="2">
                  <c:v>47.9187314172448</c:v>
                </c:pt>
                <c:pt idx="3">
                  <c:v>51.387512388503467</c:v>
                </c:pt>
                <c:pt idx="4">
                  <c:v>2.2299306243805748</c:v>
                </c:pt>
                <c:pt idx="5">
                  <c:v>9.9108027750247771</c:v>
                </c:pt>
                <c:pt idx="6">
                  <c:v>9.9108027750247768E-2</c:v>
                </c:pt>
                <c:pt idx="7">
                  <c:v>36.76907829534192</c:v>
                </c:pt>
                <c:pt idx="8">
                  <c:v>17.393458870168484</c:v>
                </c:pt>
                <c:pt idx="9">
                  <c:v>35.629335976214072</c:v>
                </c:pt>
                <c:pt idx="10">
                  <c:v>28.59266600594648</c:v>
                </c:pt>
                <c:pt idx="11">
                  <c:v>21.110009910802773</c:v>
                </c:pt>
                <c:pt idx="12">
                  <c:v>7.5817641228939543</c:v>
                </c:pt>
                <c:pt idx="13">
                  <c:v>0.3468780971258672</c:v>
                </c:pt>
                <c:pt idx="14">
                  <c:v>45.094152626362735</c:v>
                </c:pt>
                <c:pt idx="15">
                  <c:v>47.720515361744305</c:v>
                </c:pt>
                <c:pt idx="16">
                  <c:v>3.7661050545094152</c:v>
                </c:pt>
                <c:pt idx="17">
                  <c:v>7.7304261645193257</c:v>
                </c:pt>
                <c:pt idx="18">
                  <c:v>35.133795837462834</c:v>
                </c:pt>
                <c:pt idx="19">
                  <c:v>0</c:v>
                </c:pt>
                <c:pt idx="20">
                  <c:v>4.9554013875123884E-2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719-4758-93E1-A81D2C60CEC1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65036224"/>
        <c:axId val="164424336"/>
      </c:barChart>
      <c:catAx>
        <c:axId val="1650362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Номер оцениваемого</a:t>
                </a:r>
                <a:r>
                  <a:rPr lang="ru-RU" baseline="0"/>
                  <a:t> </a:t>
                </a:r>
                <a:r>
                  <a:rPr lang="ru-RU"/>
                  <a:t>действия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4424336"/>
        <c:crosses val="autoZero"/>
        <c:auto val="1"/>
        <c:lblAlgn val="ctr"/>
        <c:lblOffset val="100"/>
        <c:noMultiLvlLbl val="0"/>
      </c:catAx>
      <c:valAx>
        <c:axId val="1644243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Процент количества людей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165036224"/>
        <c:crosses val="autoZero"/>
        <c:crossBetween val="between"/>
        <c:majorUnit val="0.1"/>
      </c:valAx>
      <c:spPr>
        <a:solidFill>
          <a:sysClr val="window" lastClr="FFFFFF"/>
        </a:solidFill>
      </c:spPr>
    </c:plotArea>
    <c:legend>
      <c:legendPos val="b"/>
      <c:layout/>
      <c:overlay val="0"/>
    </c:legend>
    <c:plotVisOnly val="1"/>
    <c:dispBlanksAs val="gap"/>
    <c:showDLblsOverMax val="0"/>
  </c:chart>
  <c:spPr>
    <a:solidFill>
      <a:sysClr val="window" lastClr="FFFFFF"/>
    </a:solidFill>
    <a:ln>
      <a:solidFill>
        <a:sysClr val="windowText" lastClr="000000"/>
      </a:solidFill>
    </a:ln>
  </c:sp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Лист3!$A$5:$AX$5</c:f>
              <c:numCache>
                <c:formatCode>General</c:formatCode>
                <c:ptCount val="50"/>
                <c:pt idx="0">
                  <c:v>0.71847507331378302</c:v>
                </c:pt>
                <c:pt idx="1">
                  <c:v>0.26246334310850439</c:v>
                </c:pt>
                <c:pt idx="2">
                  <c:v>0.54789833822091882</c:v>
                </c:pt>
                <c:pt idx="3">
                  <c:v>0.40078201368523947</c:v>
                </c:pt>
                <c:pt idx="4">
                  <c:v>0.12952101661779081</c:v>
                </c:pt>
                <c:pt idx="5">
                  <c:v>0.32209188660801563</c:v>
                </c:pt>
                <c:pt idx="6">
                  <c:v>0.47947214076246336</c:v>
                </c:pt>
                <c:pt idx="7">
                  <c:v>0.22678396871945258</c:v>
                </c:pt>
                <c:pt idx="8">
                  <c:v>0.52101661779081132</c:v>
                </c:pt>
                <c:pt idx="9">
                  <c:v>0.19892473118279569</c:v>
                </c:pt>
                <c:pt idx="10">
                  <c:v>0.2404692082111437</c:v>
                </c:pt>
                <c:pt idx="11">
                  <c:v>0.49217986314760509</c:v>
                </c:pt>
                <c:pt idx="12">
                  <c:v>0.53665689149560114</c:v>
                </c:pt>
                <c:pt idx="13">
                  <c:v>0.18132942326490714</c:v>
                </c:pt>
                <c:pt idx="14">
                  <c:v>0.27761485826001953</c:v>
                </c:pt>
                <c:pt idx="15">
                  <c:v>0.32649071358748777</c:v>
                </c:pt>
                <c:pt idx="16">
                  <c:v>0.46676441837732158</c:v>
                </c:pt>
                <c:pt idx="17">
                  <c:v>0.46969696969696972</c:v>
                </c:pt>
                <c:pt idx="18">
                  <c:v>0.25610948191593352</c:v>
                </c:pt>
                <c:pt idx="19">
                  <c:v>0.30156402737047899</c:v>
                </c:pt>
                <c:pt idx="20">
                  <c:v>0.50391006842619745</c:v>
                </c:pt>
                <c:pt idx="21">
                  <c:v>0.4095796676441838</c:v>
                </c:pt>
                <c:pt idx="22">
                  <c:v>0.25806451612903225</c:v>
                </c:pt>
                <c:pt idx="23">
                  <c:v>0.80351906158357767</c:v>
                </c:pt>
                <c:pt idx="24">
                  <c:v>0.22434017595307917</c:v>
                </c:pt>
                <c:pt idx="25">
                  <c:v>0.6432062561094819</c:v>
                </c:pt>
                <c:pt idx="26">
                  <c:v>0.32258064516129031</c:v>
                </c:pt>
                <c:pt idx="27">
                  <c:v>0.61192570869990226</c:v>
                </c:pt>
                <c:pt idx="28">
                  <c:v>0.49169110459433041</c:v>
                </c:pt>
                <c:pt idx="29">
                  <c:v>0.46774193548387094</c:v>
                </c:pt>
                <c:pt idx="30">
                  <c:v>0.32160312805474095</c:v>
                </c:pt>
                <c:pt idx="31">
                  <c:v>0.12561094819159335</c:v>
                </c:pt>
                <c:pt idx="32">
                  <c:v>0.59970674486803521</c:v>
                </c:pt>
                <c:pt idx="33">
                  <c:v>1.8572825024437929E-2</c:v>
                </c:pt>
                <c:pt idx="34">
                  <c:v>5.8651026392961877E-3</c:v>
                </c:pt>
                <c:pt idx="35">
                  <c:v>0.16568914956011729</c:v>
                </c:pt>
                <c:pt idx="36">
                  <c:v>0.27174975562072334</c:v>
                </c:pt>
                <c:pt idx="37">
                  <c:v>7.331378299120235E-2</c:v>
                </c:pt>
                <c:pt idx="38">
                  <c:v>0.20869990224828935</c:v>
                </c:pt>
                <c:pt idx="39">
                  <c:v>0.54643206256109478</c:v>
                </c:pt>
                <c:pt idx="40">
                  <c:v>0.99511241446725318</c:v>
                </c:pt>
                <c:pt idx="41">
                  <c:v>0.76197458455522971</c:v>
                </c:pt>
                <c:pt idx="42">
                  <c:v>0.87096774193548387</c:v>
                </c:pt>
                <c:pt idx="43">
                  <c:v>0.82551319648093846</c:v>
                </c:pt>
                <c:pt idx="44">
                  <c:v>8.0645161290322578E-2</c:v>
                </c:pt>
                <c:pt idx="45">
                  <c:v>1.2218963831867057E-2</c:v>
                </c:pt>
                <c:pt idx="46">
                  <c:v>0.44379276637341153</c:v>
                </c:pt>
                <c:pt idx="47">
                  <c:v>0.70918866080156406</c:v>
                </c:pt>
                <c:pt idx="48">
                  <c:v>0.59237536656891498</c:v>
                </c:pt>
                <c:pt idx="49">
                  <c:v>0.92521994134897356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613-4D0B-B3DB-4F321A58FA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426576"/>
        <c:axId val="164427136"/>
      </c:barChart>
      <c:catAx>
        <c:axId val="1644265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Номер</a:t>
                </a:r>
                <a:r>
                  <a:rPr lang="ru-RU" baseline="0"/>
                  <a:t> услуги</a:t>
                </a:r>
                <a:endParaRPr lang="en-US"/>
              </a:p>
            </c:rich>
          </c:tx>
          <c:layout/>
          <c:overlay val="0"/>
        </c:title>
        <c:majorTickMark val="out"/>
        <c:minorTickMark val="none"/>
        <c:tickLblPos val="nextTo"/>
        <c:crossAx val="164427136"/>
        <c:crosses val="autoZero"/>
        <c:auto val="1"/>
        <c:lblAlgn val="ctr"/>
        <c:lblOffset val="100"/>
        <c:noMultiLvlLbl val="0"/>
      </c:catAx>
      <c:valAx>
        <c:axId val="164427136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64426576"/>
        <c:crosses val="autoZero"/>
        <c:crossBetween val="between"/>
      </c:valAx>
    </c:plotArea>
    <c:plotVisOnly val="1"/>
    <c:dispBlanksAs val="gap"/>
    <c:showDLblsOverMax val="0"/>
  </c:chart>
  <c:spPr>
    <a:solidFill>
      <a:sysClr val="window" lastClr="FFFFFF"/>
    </a:solidFill>
    <a:ln>
      <a:solidFill>
        <a:sysClr val="windowText" lastClr="000000"/>
      </a:solidFill>
    </a:ln>
  </c:sp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Лист1!$A$1</c:f>
              <c:strCache>
                <c:ptCount val="1"/>
                <c:pt idx="0">
                  <c:v>КНН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Лист1!$A$2:$A$19</c:f>
              <c:numCache>
                <c:formatCode>General</c:formatCode>
                <c:ptCount val="18"/>
                <c:pt idx="0">
                  <c:v>0.98</c:v>
                </c:pt>
                <c:pt idx="1">
                  <c:v>0.96</c:v>
                </c:pt>
                <c:pt idx="2">
                  <c:v>0.95</c:v>
                </c:pt>
                <c:pt idx="3">
                  <c:v>0.91</c:v>
                </c:pt>
                <c:pt idx="4">
                  <c:v>0.9</c:v>
                </c:pt>
                <c:pt idx="5">
                  <c:v>0.84</c:v>
                </c:pt>
                <c:pt idx="6">
                  <c:v>0.81</c:v>
                </c:pt>
                <c:pt idx="7">
                  <c:v>0.8</c:v>
                </c:pt>
                <c:pt idx="8">
                  <c:v>0.79</c:v>
                </c:pt>
                <c:pt idx="9">
                  <c:v>0.76</c:v>
                </c:pt>
                <c:pt idx="10">
                  <c:v>0.75</c:v>
                </c:pt>
                <c:pt idx="11">
                  <c:v>0.72</c:v>
                </c:pt>
                <c:pt idx="12">
                  <c:v>0.71</c:v>
                </c:pt>
                <c:pt idx="13">
                  <c:v>0.68</c:v>
                </c:pt>
                <c:pt idx="14">
                  <c:v>0.65</c:v>
                </c:pt>
                <c:pt idx="15">
                  <c:v>0.64</c:v>
                </c:pt>
                <c:pt idx="16">
                  <c:v>0.63</c:v>
                </c:pt>
                <c:pt idx="17">
                  <c:v>0.6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DBE-4F4D-A487-A2C8AB74CDA1}"/>
            </c:ext>
          </c:extLst>
        </c:ser>
        <c:ser>
          <c:idx val="1"/>
          <c:order val="1"/>
          <c:tx>
            <c:strRef>
              <c:f>Лист1!$B$1</c:f>
              <c:strCache>
                <c:ptCount val="1"/>
                <c:pt idx="0">
                  <c:v>Случайный лес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Лист1!$B$2:$B$19</c:f>
              <c:numCache>
                <c:formatCode>General</c:formatCode>
                <c:ptCount val="18"/>
                <c:pt idx="0">
                  <c:v>0.98</c:v>
                </c:pt>
                <c:pt idx="1">
                  <c:v>0.96</c:v>
                </c:pt>
                <c:pt idx="2">
                  <c:v>0.96</c:v>
                </c:pt>
                <c:pt idx="3">
                  <c:v>0.92</c:v>
                </c:pt>
                <c:pt idx="4">
                  <c:v>0.91</c:v>
                </c:pt>
                <c:pt idx="5">
                  <c:v>0.86</c:v>
                </c:pt>
                <c:pt idx="6">
                  <c:v>0.84</c:v>
                </c:pt>
                <c:pt idx="7">
                  <c:v>0.84</c:v>
                </c:pt>
                <c:pt idx="8">
                  <c:v>0.83</c:v>
                </c:pt>
                <c:pt idx="9">
                  <c:v>0.81</c:v>
                </c:pt>
                <c:pt idx="10">
                  <c:v>0.79</c:v>
                </c:pt>
                <c:pt idx="11">
                  <c:v>0.77</c:v>
                </c:pt>
                <c:pt idx="12">
                  <c:v>0.75</c:v>
                </c:pt>
                <c:pt idx="13">
                  <c:v>0.73</c:v>
                </c:pt>
                <c:pt idx="14">
                  <c:v>0.72</c:v>
                </c:pt>
                <c:pt idx="15">
                  <c:v>0.68</c:v>
                </c:pt>
                <c:pt idx="16">
                  <c:v>0.66</c:v>
                </c:pt>
                <c:pt idx="17">
                  <c:v>0.64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DBE-4F4D-A487-A2C8AB74CDA1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Дерево решений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Лист1!$D$2:$D$19</c:f>
              <c:numCache>
                <c:formatCode>General</c:formatCode>
                <c:ptCount val="18"/>
                <c:pt idx="0">
                  <c:v>0.98</c:v>
                </c:pt>
                <c:pt idx="1">
                  <c:v>0.96</c:v>
                </c:pt>
                <c:pt idx="2">
                  <c:v>0.96</c:v>
                </c:pt>
                <c:pt idx="3">
                  <c:v>0.92</c:v>
                </c:pt>
                <c:pt idx="4">
                  <c:v>0.92</c:v>
                </c:pt>
                <c:pt idx="5">
                  <c:v>0.86</c:v>
                </c:pt>
                <c:pt idx="6">
                  <c:v>0.84</c:v>
                </c:pt>
                <c:pt idx="7">
                  <c:v>0.85</c:v>
                </c:pt>
                <c:pt idx="8">
                  <c:v>0.82</c:v>
                </c:pt>
                <c:pt idx="9">
                  <c:v>0.82</c:v>
                </c:pt>
                <c:pt idx="10">
                  <c:v>0.83</c:v>
                </c:pt>
                <c:pt idx="11">
                  <c:v>0.84</c:v>
                </c:pt>
                <c:pt idx="12">
                  <c:v>0.84</c:v>
                </c:pt>
                <c:pt idx="13">
                  <c:v>0.83</c:v>
                </c:pt>
                <c:pt idx="14">
                  <c:v>0.83</c:v>
                </c:pt>
                <c:pt idx="15">
                  <c:v>0.83</c:v>
                </c:pt>
                <c:pt idx="16">
                  <c:v>0.83</c:v>
                </c:pt>
                <c:pt idx="17">
                  <c:v>0.83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DBE-4F4D-A487-A2C8AB74CDA1}"/>
            </c:ext>
          </c:extLst>
        </c:ser>
        <c:ser>
          <c:idx val="3"/>
          <c:order val="3"/>
          <c:tx>
            <c:strRef>
              <c:f>Лист1!$C$1</c:f>
              <c:strCache>
                <c:ptCount val="1"/>
                <c:pt idx="0">
                  <c:v>Многослойный персептрон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Лист1!$C$2:$C$19</c:f>
              <c:numCache>
                <c:formatCode>General</c:formatCode>
                <c:ptCount val="18"/>
                <c:pt idx="0">
                  <c:v>0.98</c:v>
                </c:pt>
                <c:pt idx="1">
                  <c:v>0.85</c:v>
                </c:pt>
                <c:pt idx="2">
                  <c:v>0.87</c:v>
                </c:pt>
                <c:pt idx="3">
                  <c:v>0.7</c:v>
                </c:pt>
                <c:pt idx="4">
                  <c:v>0.69</c:v>
                </c:pt>
                <c:pt idx="5">
                  <c:v>0.67</c:v>
                </c:pt>
                <c:pt idx="6">
                  <c:v>0.66</c:v>
                </c:pt>
                <c:pt idx="7">
                  <c:v>0.65</c:v>
                </c:pt>
                <c:pt idx="8">
                  <c:v>0.64</c:v>
                </c:pt>
                <c:pt idx="9">
                  <c:v>0.64</c:v>
                </c:pt>
                <c:pt idx="10">
                  <c:v>0.66</c:v>
                </c:pt>
                <c:pt idx="11">
                  <c:v>0.65</c:v>
                </c:pt>
                <c:pt idx="12">
                  <c:v>0.65</c:v>
                </c:pt>
                <c:pt idx="13">
                  <c:v>0.64</c:v>
                </c:pt>
                <c:pt idx="14">
                  <c:v>0.64</c:v>
                </c:pt>
                <c:pt idx="15">
                  <c:v>0.64</c:v>
                </c:pt>
                <c:pt idx="16">
                  <c:v>0.65</c:v>
                </c:pt>
                <c:pt idx="17">
                  <c:v>0.62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2DBE-4F4D-A487-A2C8AB74CD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917824"/>
        <c:axId val="163918384"/>
      </c:lineChart>
      <c:catAx>
        <c:axId val="163917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Размерность</a:t>
                </a:r>
                <a:r>
                  <a:rPr lang="ru-RU" baseline="0"/>
                  <a:t> (количество оцениваемых действий)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3918384"/>
        <c:crosses val="autoZero"/>
        <c:auto val="1"/>
        <c:lblAlgn val="ctr"/>
        <c:lblOffset val="100"/>
        <c:noMultiLvlLbl val="0"/>
      </c:catAx>
      <c:valAx>
        <c:axId val="163918384"/>
        <c:scaling>
          <c:orientation val="minMax"/>
          <c:max val="1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3917824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ru-RU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62833-3C81-4B11-9CE3-E565C05C7F2C}" type="datetimeFigureOut">
              <a:rPr lang="ru-RU" smtClean="0"/>
              <a:t>06.07.2023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22F8F-DD77-4403-9213-25C13C03C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286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22F8F-DD77-4403-9213-25C13C03CAC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31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E0BF-6B06-440C-8710-35BD2CD757A0}" type="datetime1">
              <a:rPr lang="ru-RU" smtClean="0"/>
              <a:t>06.07.2023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C8C3-2792-4F0C-81D5-4D2F694BA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57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53C6-57B4-4426-8673-AE22D7462ED2}" type="datetime1">
              <a:rPr lang="ru-RU" smtClean="0"/>
              <a:t>06.07.2023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C8C3-2792-4F0C-81D5-4D2F694BA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5717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53C6-57B4-4426-8673-AE22D7462ED2}" type="datetime1">
              <a:rPr lang="ru-RU" smtClean="0"/>
              <a:t>06.07.2023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C8C3-2792-4F0C-81D5-4D2F694BAE8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148819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53C6-57B4-4426-8673-AE22D7462ED2}" type="datetime1">
              <a:rPr lang="ru-RU" smtClean="0"/>
              <a:t>06.07.2023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C8C3-2792-4F0C-81D5-4D2F694BA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013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53C6-57B4-4426-8673-AE22D7462ED2}" type="datetime1">
              <a:rPr lang="ru-RU" smtClean="0"/>
              <a:t>06.07.2023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C8C3-2792-4F0C-81D5-4D2F694BAE8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06758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53C6-57B4-4426-8673-AE22D7462ED2}" type="datetime1">
              <a:rPr lang="ru-RU" smtClean="0"/>
              <a:t>06.07.2023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C8C3-2792-4F0C-81D5-4D2F694BA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50015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6FB2-F97D-4965-8647-355513F6216B}" type="datetime1">
              <a:rPr lang="ru-RU" smtClean="0"/>
              <a:t>06.07.2023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C8C3-2792-4F0C-81D5-4D2F694BA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814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DD8D-8C33-4D5A-8116-FABE1C0B0792}" type="datetime1">
              <a:rPr lang="ru-RU" smtClean="0"/>
              <a:t>06.07.2023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C8C3-2792-4F0C-81D5-4D2F694BA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38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4B9F-13D4-48D3-89C6-897EE9EBFACC}" type="datetime1">
              <a:rPr lang="ru-RU" smtClean="0"/>
              <a:t>06.07.2023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C8C3-2792-4F0C-81D5-4D2F694BA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49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9144-8583-4126-8C56-477250AE480A}" type="datetime1">
              <a:rPr lang="ru-RU" smtClean="0"/>
              <a:t>06.07.2023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C8C3-2792-4F0C-81D5-4D2F694BA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13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756E-099D-4AA0-93F1-8439D133CB2E}" type="datetime1">
              <a:rPr lang="ru-RU" smtClean="0"/>
              <a:t>06.07.2023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C8C3-2792-4F0C-81D5-4D2F694BA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98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8660-E6FF-494F-9157-C4B6516B8E9D}" type="datetime1">
              <a:rPr lang="ru-RU" smtClean="0"/>
              <a:t>06.07.2023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C8C3-2792-4F0C-81D5-4D2F694BA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50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289D-9C4A-43A3-8275-44D0FF52BD9D}" type="datetime1">
              <a:rPr lang="ru-RU" smtClean="0"/>
              <a:t>06.07.2023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C8C3-2792-4F0C-81D5-4D2F694BA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8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14CE-1FC8-48B0-BC25-D90F52BE47EC}" type="datetime1">
              <a:rPr lang="ru-RU" smtClean="0"/>
              <a:t>06.07.2023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C8C3-2792-4F0C-81D5-4D2F694BA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77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B933-3B80-4584-965C-49526391474B}" type="datetime1">
              <a:rPr lang="ru-RU" smtClean="0"/>
              <a:t>06.07.2023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C8C3-2792-4F0C-81D5-4D2F694BA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78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11F3-8AE7-48BF-AE5E-2F0334AC498E}" type="datetime1">
              <a:rPr lang="ru-RU" smtClean="0"/>
              <a:t>06.07.2023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C8C3-2792-4F0C-81D5-4D2F694BA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91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C53C6-57B4-4426-8673-AE22D7462ED2}" type="datetime1">
              <a:rPr lang="ru-RU" smtClean="0"/>
              <a:t>06.07.2023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A4C8C3-2792-4F0C-81D5-4D2F694BA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9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4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2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32.vsdx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Visio_Drawing343.vsdx"/><Relationship Id="rId5" Type="http://schemas.openxmlformats.org/officeDocument/2006/relationships/image" Target="../media/image5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D218385-9D18-41DB-9457-69A85BB5104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25600" y="198438"/>
            <a:ext cx="7023100" cy="61436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18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«Вятский государственный университет</a:t>
            </a:r>
            <a:br>
              <a:rPr lang="ru-RU" sz="18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электронных вычислительных машин</a:t>
            </a:r>
            <a:endParaRPr lang="ru-RU" sz="1800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9D70511F-0C65-43BA-ACC7-0F1960043AF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848100" y="4699000"/>
            <a:ext cx="8343900" cy="1441450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Магистрант: 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Баташев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Павел Андреевич,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гр. ИВТм-2301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к.т.н., доцент Мельцов Василий Юрьевич</a:t>
            </a:r>
            <a:endParaRPr lang="ru-RU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6D218385-9D18-41DB-9457-69A85BB5104B}"/>
              </a:ext>
            </a:extLst>
          </p:cNvPr>
          <p:cNvSpPr txBox="1">
            <a:spLocks/>
          </p:cNvSpPr>
          <p:nvPr/>
        </p:nvSpPr>
        <p:spPr>
          <a:xfrm>
            <a:off x="1205908" y="3394844"/>
            <a:ext cx="8409061" cy="504056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интеллектуального модуля поддержки принятия решений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специалиста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комплексного центра социального обслуживания населения</a:t>
            </a:r>
          </a:p>
        </p:txBody>
      </p:sp>
    </p:spTree>
    <p:extLst>
      <p:ext uri="{BB962C8B-B14F-4D97-AF65-F5344CB8AC3E}">
        <p14:creationId xmlns:p14="http://schemas.microsoft.com/office/powerpoint/2010/main" val="1834199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>
            <a:extLst>
              <a:ext uri="{FF2B5EF4-FFF2-40B4-BE49-F238E27FC236}">
                <a16:creationId xmlns="" xmlns:a16="http://schemas.microsoft.com/office/drawing/2014/main" id="{0C394746-837C-1837-9BEA-59A5CAB9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6140451"/>
            <a:ext cx="811019" cy="717549"/>
          </a:xfrm>
        </p:spPr>
        <p:txBody>
          <a:bodyPr/>
          <a:lstStyle/>
          <a:p>
            <a:pPr algn="l">
              <a:lnSpc>
                <a:spcPct val="200000"/>
              </a:lnSpc>
            </a:pPr>
            <a:fld id="{D5A4C8C3-2792-4F0C-81D5-4D2F694BAE8D}" type="slidenum">
              <a:rPr lang="ru-RU" sz="1800" smtClean="0">
                <a:solidFill>
                  <a:schemeClr val="tx1"/>
                </a:solidFill>
              </a:rPr>
              <a:pPr algn="l">
                <a:lnSpc>
                  <a:spcPct val="200000"/>
                </a:lnSpc>
              </a:pPr>
              <a:t>10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5C40F0A-AAFB-48F5-914A-1AAE5DB479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9982200" cy="908050"/>
          </a:xfrm>
        </p:spPr>
        <p:txBody>
          <a:bodyPr>
            <a:normAutofit/>
          </a:bodyPr>
          <a:lstStyle/>
          <a:p>
            <a:pPr algn="ctr" defTabSz="914400"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Программная реализация модуля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ИСППР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426" y="2343150"/>
            <a:ext cx="3456024" cy="22669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4697412"/>
            <a:ext cx="2695575" cy="16668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884" y="908050"/>
            <a:ext cx="1349665" cy="130492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49" y="4822825"/>
            <a:ext cx="3505200" cy="16764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37" y="1278731"/>
            <a:ext cx="2981325" cy="17335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3190" y="2212975"/>
            <a:ext cx="2018537" cy="194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5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5C40F0A-AAFB-48F5-914A-1AAE5DB479D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830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Сравнение решений специалиста и модуля</a:t>
            </a:r>
          </a:p>
        </p:txBody>
      </p:sp>
      <p:sp>
        <p:nvSpPr>
          <p:cNvPr id="8" name="Номер слайда 3">
            <a:extLst>
              <a:ext uri="{FF2B5EF4-FFF2-40B4-BE49-F238E27FC236}">
                <a16:creationId xmlns="" xmlns:a16="http://schemas.microsoft.com/office/drawing/2014/main" id="{31856026-0CB7-1762-7158-D6DD71C4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6140451"/>
            <a:ext cx="811019" cy="717549"/>
          </a:xfrm>
        </p:spPr>
        <p:txBody>
          <a:bodyPr/>
          <a:lstStyle/>
          <a:p>
            <a:pPr algn="l">
              <a:lnSpc>
                <a:spcPct val="200000"/>
              </a:lnSpc>
            </a:pPr>
            <a:fld id="{D5A4C8C3-2792-4F0C-81D5-4D2F694BAE8D}" type="slidenum">
              <a:rPr lang="ru-RU" sz="1800" smtClean="0">
                <a:solidFill>
                  <a:schemeClr val="tx1"/>
                </a:solidFill>
              </a:rPr>
              <a:pPr algn="l">
                <a:lnSpc>
                  <a:spcPct val="200000"/>
                </a:lnSpc>
              </a:pPr>
              <a:t>11</a:t>
            </a:fld>
            <a:r>
              <a:rPr lang="en-US" sz="1800" dirty="0">
                <a:solidFill>
                  <a:schemeClr val="tx1"/>
                </a:solidFill>
              </a:rPr>
              <a:t>/1</a:t>
            </a:r>
            <a:r>
              <a:rPr lang="ru-RU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5A341607-27C2-45DB-BDAC-9D7729709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98" y="14630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BDDFDF8E-CB6F-4780-ADDE-936F5E388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05" y="35869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8">
            <a:extLst>
              <a:ext uri="{FF2B5EF4-FFF2-40B4-BE49-F238E27FC236}">
                <a16:creationId xmlns="" xmlns:a16="http://schemas.microsoft.com/office/drawing/2014/main" id="{2586AF02-925F-498F-9216-F80471158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98" y="36748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0">
            <a:extLst>
              <a:ext uri="{FF2B5EF4-FFF2-40B4-BE49-F238E27FC236}">
                <a16:creationId xmlns="" xmlns:a16="http://schemas.microsoft.com/office/drawing/2014/main" id="{0D2A5F7A-9AA1-4D5B-9276-EC626AB78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03" y="35858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="" xmlns:a16="http://schemas.microsoft.com/office/drawing/2014/main" id="{FBC54DD7-D7A3-4A43-98BA-285EC41F1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508349"/>
              </p:ext>
            </p:extLst>
          </p:nvPr>
        </p:nvGraphicFramePr>
        <p:xfrm>
          <a:off x="529503" y="1023044"/>
          <a:ext cx="5659810" cy="4572000"/>
        </p:xfrm>
        <a:graphic>
          <a:graphicData uri="http://schemas.openxmlformats.org/drawingml/2006/table">
            <a:tbl>
              <a:tblPr firstRow="1" firstCol="1" bandRow="1"/>
              <a:tblGrid>
                <a:gridCol w="200114">
                  <a:extLst>
                    <a:ext uri="{9D8B030D-6E8A-4147-A177-3AD203B41FA5}">
                      <a16:colId xmlns="" xmlns:a16="http://schemas.microsoft.com/office/drawing/2014/main" val="2221878026"/>
                    </a:ext>
                  </a:extLst>
                </a:gridCol>
                <a:gridCol w="2844000">
                  <a:extLst>
                    <a:ext uri="{9D8B030D-6E8A-4147-A177-3AD203B41FA5}">
                      <a16:colId xmlns="" xmlns:a16="http://schemas.microsoft.com/office/drawing/2014/main" val="2000378624"/>
                    </a:ext>
                  </a:extLst>
                </a:gridCol>
                <a:gridCol w="455696">
                  <a:extLst>
                    <a:ext uri="{9D8B030D-6E8A-4147-A177-3AD203B41FA5}">
                      <a16:colId xmlns="" xmlns:a16="http://schemas.microsoft.com/office/drawing/2014/main" val="1311481012"/>
                    </a:ext>
                  </a:extLst>
                </a:gridCol>
                <a:gridCol w="360000">
                  <a:extLst>
                    <a:ext uri="{9D8B030D-6E8A-4147-A177-3AD203B41FA5}">
                      <a16:colId xmlns="" xmlns:a16="http://schemas.microsoft.com/office/drawing/2014/main" val="339699777"/>
                    </a:ext>
                  </a:extLst>
                </a:gridCol>
                <a:gridCol w="360000">
                  <a:extLst>
                    <a:ext uri="{9D8B030D-6E8A-4147-A177-3AD203B41FA5}">
                      <a16:colId xmlns="" xmlns:a16="http://schemas.microsoft.com/office/drawing/2014/main" val="3808923075"/>
                    </a:ext>
                  </a:extLst>
                </a:gridCol>
                <a:gridCol w="360000">
                  <a:extLst>
                    <a:ext uri="{9D8B030D-6E8A-4147-A177-3AD203B41FA5}">
                      <a16:colId xmlns="" xmlns:a16="http://schemas.microsoft.com/office/drawing/2014/main" val="2746688030"/>
                    </a:ext>
                  </a:extLst>
                </a:gridCol>
                <a:gridCol w="360000">
                  <a:extLst>
                    <a:ext uri="{9D8B030D-6E8A-4147-A177-3AD203B41FA5}">
                      <a16:colId xmlns="" xmlns:a16="http://schemas.microsoft.com/office/drawing/2014/main" val="1612695814"/>
                    </a:ext>
                  </a:extLst>
                </a:gridCol>
                <a:gridCol w="360000">
                  <a:extLst>
                    <a:ext uri="{9D8B030D-6E8A-4147-A177-3AD203B41FA5}">
                      <a16:colId xmlns="" xmlns:a16="http://schemas.microsoft.com/office/drawing/2014/main" val="394886481"/>
                    </a:ext>
                  </a:extLst>
                </a:gridCol>
                <a:gridCol w="360000">
                  <a:extLst>
                    <a:ext uri="{9D8B030D-6E8A-4147-A177-3AD203B41FA5}">
                      <a16:colId xmlns="" xmlns:a16="http://schemas.microsoft.com/office/drawing/2014/main" val="2784867022"/>
                    </a:ext>
                  </a:extLst>
                </a:gridCol>
              </a:tblGrid>
              <a:tr h="84831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 услуги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Макс.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Знач.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Специалист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Модуль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7635054"/>
                  </a:ext>
                </a:extLst>
              </a:tr>
              <a:tr h="848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Пример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Пример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7355725"/>
                  </a:ext>
                </a:extLst>
              </a:tr>
              <a:tr h="848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28854857"/>
                  </a:ext>
                </a:extLst>
              </a:tr>
              <a:tr h="6146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Приготовление пищи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3073522"/>
                  </a:ext>
                </a:extLst>
              </a:tr>
              <a:tr h="6146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Помощь при приготовлении пищи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6383239"/>
                  </a:ext>
                </a:extLst>
              </a:tr>
              <a:tr h="6146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Подготовка и подача пищи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90175741"/>
                  </a:ext>
                </a:extLst>
              </a:tr>
              <a:tr h="6146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Помощь при подготовке пищи к приему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5189561"/>
                  </a:ext>
                </a:extLst>
              </a:tr>
              <a:tr h="6146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Кормление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2434134"/>
                  </a:ext>
                </a:extLst>
              </a:tr>
              <a:tr h="6146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Помощь при приеме пищи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6592022"/>
                  </a:ext>
                </a:extLst>
              </a:tr>
              <a:tr h="6146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Помощь в соблюдении питьевого режима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2270117"/>
                  </a:ext>
                </a:extLst>
              </a:tr>
              <a:tr h="12941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Помощь в использовании очков и (или) слуховых аппаратов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982171"/>
                  </a:ext>
                </a:extLst>
              </a:tr>
              <a:tr h="12941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17135" marR="17135" marT="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1114945"/>
                  </a:ext>
                </a:extLst>
              </a:tr>
              <a:tr h="6146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Помощь в использовании протезов или протезов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82524404"/>
                  </a:ext>
                </a:extLst>
              </a:tr>
              <a:tr h="12941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Помощь в поддержании посильной социальной активности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52727029"/>
                  </a:ext>
                </a:extLst>
              </a:tr>
              <a:tr h="12941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Помощь в поддержании посильной физической активности, включая прогулки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7453763"/>
                  </a:ext>
                </a:extLst>
              </a:tr>
              <a:tr h="12941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Помощь в поддержании посильной бытовой активности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98856886"/>
                  </a:ext>
                </a:extLst>
              </a:tr>
              <a:tr h="6146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Помощь в поддержании когнитивных функций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28927644"/>
                  </a:ext>
                </a:extLst>
              </a:tr>
              <a:tr h="130297">
                <a:tc gridSpan="3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Количество услуг в неделю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93598647"/>
                  </a:ext>
                </a:extLst>
              </a:tr>
              <a:tr h="130297">
                <a:tc gridSpan="3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Суммарное время на оказания услуг в неделю (часы)</a:t>
                      </a: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20.9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135" marR="171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1661613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9F65C69-305F-44EF-842C-46B2B811D0E1}"/>
              </a:ext>
            </a:extLst>
          </p:cNvPr>
          <p:cNvSpPr txBox="1"/>
          <p:nvPr/>
        </p:nvSpPr>
        <p:spPr>
          <a:xfrm>
            <a:off x="529503" y="5708692"/>
            <a:ext cx="6109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Фрагмент сравнения принятого решения специалистом и модулем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="" xmlns:a16="http://schemas.microsoft.com/office/drawing/2014/main" id="{9807B369-DAD2-4A68-A0E5-FC0C244AC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556428"/>
              </p:ext>
            </p:extLst>
          </p:nvPr>
        </p:nvGraphicFramePr>
        <p:xfrm>
          <a:off x="6486698" y="1026196"/>
          <a:ext cx="5318729" cy="4568846"/>
        </p:xfrm>
        <a:graphic>
          <a:graphicData uri="http://schemas.openxmlformats.org/drawingml/2006/table">
            <a:tbl>
              <a:tblPr firstRow="1" firstCol="1" bandRow="1"/>
              <a:tblGrid>
                <a:gridCol w="3374729">
                  <a:extLst>
                    <a:ext uri="{9D8B030D-6E8A-4147-A177-3AD203B41FA5}">
                      <a16:colId xmlns="" xmlns:a16="http://schemas.microsoft.com/office/drawing/2014/main" val="2419688710"/>
                    </a:ext>
                  </a:extLst>
                </a:gridCol>
                <a:gridCol w="648000">
                  <a:extLst>
                    <a:ext uri="{9D8B030D-6E8A-4147-A177-3AD203B41FA5}">
                      <a16:colId xmlns="" xmlns:a16="http://schemas.microsoft.com/office/drawing/2014/main" val="2607942032"/>
                    </a:ext>
                  </a:extLst>
                </a:gridCol>
                <a:gridCol w="648000">
                  <a:extLst>
                    <a:ext uri="{9D8B030D-6E8A-4147-A177-3AD203B41FA5}">
                      <a16:colId xmlns="" xmlns:a16="http://schemas.microsoft.com/office/drawing/2014/main" val="3699792528"/>
                    </a:ext>
                  </a:extLst>
                </a:gridCol>
                <a:gridCol w="648000">
                  <a:extLst>
                    <a:ext uri="{9D8B030D-6E8A-4147-A177-3AD203B41FA5}">
                      <a16:colId xmlns="" xmlns:a16="http://schemas.microsoft.com/office/drawing/2014/main" val="4279013851"/>
                    </a:ext>
                  </a:extLst>
                </a:gridCol>
              </a:tblGrid>
              <a:tr h="580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Степень совпадения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Пример 1</a:t>
                      </a:r>
                      <a:endParaRPr lang="ru-RU" sz="120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Пример 2</a:t>
                      </a:r>
                      <a:endParaRPr lang="ru-RU" sz="120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Пример 3</a:t>
                      </a:r>
                      <a:endParaRPr lang="ru-RU" sz="120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73646628"/>
                  </a:ext>
                </a:extLst>
              </a:tr>
              <a:tr h="58033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совпадение решения о не назначении услуги в обоих случаях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ru-RU" sz="120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ru-RU" sz="120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200" i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1358643"/>
                  </a:ext>
                </a:extLst>
              </a:tr>
              <a:tr h="58033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совпадение решения о назначении услуги и совпадение назначенного количества услуг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20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20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91586241"/>
                  </a:ext>
                </a:extLst>
              </a:tr>
              <a:tr h="58033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совпадение решения о назначении услуги и малое несовпадение назначенного количества услуг</a:t>
                      </a: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20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9575" algn="l"/>
                        </a:tabLst>
                      </a:pPr>
                      <a:r>
                        <a:rPr lang="ru-RU" sz="120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2563292"/>
                  </a:ext>
                </a:extLst>
              </a:tr>
              <a:tr h="88896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совпадение решения о назначении услуги и существенное несовпадение назначенного количества услуг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20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20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93163168"/>
                  </a:ext>
                </a:extLst>
              </a:tr>
              <a:tr h="27170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несовпадение решения о назначении услуги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 i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6232519"/>
                  </a:ext>
                </a:extLst>
              </a:tr>
              <a:tr h="27170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Процент полного совпадения</a:t>
                      </a: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60%</a:t>
                      </a:r>
                      <a:endParaRPr lang="ru-RU" sz="1200" i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78%</a:t>
                      </a:r>
                      <a:endParaRPr lang="ru-RU" sz="120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64%</a:t>
                      </a:r>
                      <a:endParaRPr lang="ru-RU" sz="120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0662715"/>
                  </a:ext>
                </a:extLst>
              </a:tr>
              <a:tr h="27170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Процент незначительных отклонений</a:t>
                      </a: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30%</a:t>
                      </a:r>
                      <a:endParaRPr lang="ru-RU" sz="1200" i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4%</a:t>
                      </a:r>
                      <a:endParaRPr lang="ru-RU" sz="120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8%</a:t>
                      </a:r>
                      <a:endParaRPr lang="ru-RU" sz="120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6572040"/>
                  </a:ext>
                </a:extLst>
              </a:tr>
              <a:tr h="27170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Процент существенных отклонений</a:t>
                      </a: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6%</a:t>
                      </a:r>
                      <a:endParaRPr lang="ru-RU" sz="1200" i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12%</a:t>
                      </a:r>
                      <a:endParaRPr lang="ru-RU" sz="120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20%</a:t>
                      </a:r>
                      <a:endParaRPr lang="ru-RU" sz="120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3045192"/>
                  </a:ext>
                </a:extLst>
              </a:tr>
              <a:tr h="27170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Процент ошибок</a:t>
                      </a: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4%</a:t>
                      </a:r>
                      <a:endParaRPr lang="ru-RU" sz="1200" i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6%</a:t>
                      </a:r>
                      <a:endParaRPr lang="ru-RU" sz="1200" i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8%</a:t>
                      </a:r>
                      <a:endParaRPr lang="ru-RU" sz="120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5" marR="561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736620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B951126-E78C-4051-B112-DE0B5AA64DFB}"/>
              </a:ext>
            </a:extLst>
          </p:cNvPr>
          <p:cNvSpPr txBox="1"/>
          <p:nvPr/>
        </p:nvSpPr>
        <p:spPr>
          <a:xfrm>
            <a:off x="6722772" y="5678564"/>
            <a:ext cx="48465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сравнения решений специалистом и модулем</a:t>
            </a:r>
          </a:p>
        </p:txBody>
      </p:sp>
    </p:spTree>
    <p:extLst>
      <p:ext uri="{BB962C8B-B14F-4D97-AF65-F5344CB8AC3E}">
        <p14:creationId xmlns:p14="http://schemas.microsoft.com/office/powerpoint/2010/main" val="24372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>
            <a:extLst>
              <a:ext uri="{FF2B5EF4-FFF2-40B4-BE49-F238E27FC236}">
                <a16:creationId xmlns="" xmlns:a16="http://schemas.microsoft.com/office/drawing/2014/main" id="{0C394746-837C-1837-9BEA-59A5CAB9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6140451"/>
            <a:ext cx="811019" cy="717549"/>
          </a:xfrm>
        </p:spPr>
        <p:txBody>
          <a:bodyPr/>
          <a:lstStyle/>
          <a:p>
            <a:pPr algn="l">
              <a:lnSpc>
                <a:spcPct val="200000"/>
              </a:lnSpc>
            </a:pPr>
            <a:fld id="{D5A4C8C3-2792-4F0C-81D5-4D2F694BAE8D}" type="slidenum">
              <a:rPr lang="ru-RU" sz="1800" smtClean="0">
                <a:solidFill>
                  <a:schemeClr val="tx1"/>
                </a:solidFill>
              </a:rPr>
              <a:pPr algn="l">
                <a:lnSpc>
                  <a:spcPct val="200000"/>
                </a:lnSpc>
              </a:pPr>
              <a:t>12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5C40F0A-AAFB-48F5-914A-1AAE5DB479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908050"/>
          </a:xfrm>
        </p:spPr>
        <p:txBody>
          <a:bodyPr>
            <a:normAutofit/>
          </a:bodyPr>
          <a:lstStyle/>
          <a:p>
            <a:pPr algn="ctr" defTabSz="914400"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Заключение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9C94E071-D8DF-4097-8FFF-E9F7017DB62F}"/>
              </a:ext>
            </a:extLst>
          </p:cNvPr>
          <p:cNvSpPr txBox="1">
            <a:spLocks/>
          </p:cNvSpPr>
          <p:nvPr/>
        </p:nvSpPr>
        <p:spPr>
          <a:xfrm>
            <a:off x="340407" y="945426"/>
            <a:ext cx="11337243" cy="4649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450000">
              <a:lnSpc>
                <a:spcPct val="124000"/>
              </a:lnSpc>
              <a:spcBef>
                <a:spcPts val="0"/>
              </a:spcBef>
              <a:spcAft>
                <a:spcPts val="600"/>
              </a:spcAft>
              <a:buClr>
                <a:srgbClr val="5FA534"/>
              </a:buClr>
              <a:buNone/>
              <a:tabLst>
                <a:tab pos="5940000" algn="l"/>
              </a:tabLst>
              <a:defRPr/>
            </a:pPr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 результате выполнения работы:</a:t>
            </a:r>
          </a:p>
          <a:p>
            <a:pPr marL="801688" lvl="1" indent="-352425" algn="just">
              <a:lnSpc>
                <a:spcPct val="124000"/>
              </a:lnSpc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Times New Roman" panose="02020603050405020304" pitchFamily="18" charset="0"/>
              <a:buChar char="─"/>
              <a:tabLst>
                <a:tab pos="540385" algn="l"/>
                <a:tab pos="5941060" algn="l"/>
              </a:tabLst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роанализированы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проблемы разработки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ИСППР в сфере СО</a:t>
            </a:r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lvl="1" indent="-352425" algn="just">
              <a:lnSpc>
                <a:spcPct val="124000"/>
              </a:lnSpc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Times New Roman" panose="02020603050405020304" pitchFamily="18" charset="0"/>
              <a:buChar char="─"/>
              <a:tabLst>
                <a:tab pos="540385" algn="l"/>
                <a:tab pos="5941060" algn="l"/>
              </a:tabLst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ормализована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формирования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ИППСУ</a:t>
            </a:r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lvl="1" indent="-352425" algn="just">
              <a:lnSpc>
                <a:spcPct val="124000"/>
              </a:lnSpc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Times New Roman" panose="02020603050405020304" pitchFamily="18" charset="0"/>
              <a:buChar char="─"/>
              <a:tabLst>
                <a:tab pos="540385" algn="l"/>
                <a:tab pos="5941060" algn="l"/>
              </a:tabLst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ротестированы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методы решения задачи классификации и выбран метод построения Дерева принятия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решений</a:t>
            </a:r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lvl="1" indent="-352425" algn="just">
              <a:lnSpc>
                <a:spcPct val="124000"/>
              </a:lnSpc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Times New Roman" panose="02020603050405020304" pitchFamily="18" charset="0"/>
              <a:buChar char="─"/>
              <a:tabLst>
                <a:tab pos="540385" algn="l"/>
                <a:tab pos="5941060" algn="l"/>
              </a:tabLst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 задачи оптимизации составления индивидуальной программы адаптирован генетический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801688" lvl="2" indent="-352425" algn="just">
              <a:lnSpc>
                <a:spcPct val="124000"/>
              </a:lnSpc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Times New Roman" panose="02020603050405020304" pitchFamily="18" charset="0"/>
              <a:buChar char="─"/>
              <a:tabLst>
                <a:tab pos="5940000" algn="l"/>
              </a:tabLst>
              <a:defRPr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протестирован на реальных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примерах</a:t>
            </a:r>
          </a:p>
          <a:p>
            <a:pPr marL="801688" lvl="2" indent="-352425" algn="just">
              <a:lnSpc>
                <a:spcPct val="124000"/>
              </a:lnSpc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Times New Roman" panose="02020603050405020304" pitchFamily="18" charset="0"/>
              <a:buChar char="─"/>
              <a:tabLst>
                <a:tab pos="5940000" algn="l"/>
              </a:tabLst>
              <a:defRPr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докладывались на научной конференции в г.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Выборг</a:t>
            </a:r>
          </a:p>
          <a:p>
            <a:pPr marL="801688" lvl="2" indent="-352425" algn="just">
              <a:lnSpc>
                <a:spcPct val="124000"/>
              </a:lnSpc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Times New Roman" panose="02020603050405020304" pitchFamily="18" charset="0"/>
              <a:buChar char="─"/>
              <a:tabLst>
                <a:tab pos="5940000" algn="l"/>
              </a:tabLst>
              <a:defRPr/>
            </a:pP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Подана заявка на получение Свидетельства на ПО</a:t>
            </a:r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263" lvl="2" indent="0">
              <a:lnSpc>
                <a:spcPct val="124000"/>
              </a:lnSpc>
              <a:spcBef>
                <a:spcPts val="0"/>
              </a:spcBef>
              <a:buClr>
                <a:schemeClr val="accent2"/>
              </a:buClr>
              <a:buNone/>
              <a:tabLst>
                <a:tab pos="5940000" algn="l"/>
              </a:tabLst>
              <a:defRPr/>
            </a:pPr>
            <a:endParaRPr lang="ru-RU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lvl="2" indent="-352425">
              <a:lnSpc>
                <a:spcPct val="124000"/>
              </a:lnSpc>
              <a:spcBef>
                <a:spcPts val="0"/>
              </a:spcBef>
              <a:buClr>
                <a:schemeClr val="accent2"/>
              </a:buClr>
              <a:buFont typeface="Times New Roman" panose="02020603050405020304" pitchFamily="18" charset="0"/>
              <a:buChar char="─"/>
              <a:tabLst>
                <a:tab pos="5940000" algn="l"/>
              </a:tabLst>
              <a:defRPr/>
            </a:pPr>
            <a:endParaRPr lang="ru-RU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lvl="1" indent="-352425">
              <a:lnSpc>
                <a:spcPct val="124000"/>
              </a:lnSpc>
              <a:buClr>
                <a:schemeClr val="accent2"/>
              </a:buClr>
              <a:buFont typeface="Times New Roman" panose="02020603050405020304" pitchFamily="18" charset="0"/>
              <a:buChar char="─"/>
              <a:tabLst>
                <a:tab pos="540385" algn="l"/>
                <a:tab pos="5941060" algn="l"/>
              </a:tabLst>
              <a:defRPr/>
            </a:pPr>
            <a:endParaRPr lang="ru-RU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4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>
            <a:extLst>
              <a:ext uri="{FF2B5EF4-FFF2-40B4-BE49-F238E27FC236}">
                <a16:creationId xmlns="" xmlns:a16="http://schemas.microsoft.com/office/drawing/2014/main" id="{05B81B07-3CB8-0F57-604C-F974F2B5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700" y="6140451"/>
            <a:ext cx="622300" cy="717549"/>
          </a:xfrm>
        </p:spPr>
        <p:txBody>
          <a:bodyPr/>
          <a:lstStyle/>
          <a:p>
            <a:pPr algn="l">
              <a:lnSpc>
                <a:spcPct val="200000"/>
              </a:lnSpc>
            </a:pPr>
            <a:fld id="{D5A4C8C3-2792-4F0C-81D5-4D2F694BAE8D}" type="slidenum">
              <a:rPr lang="ru-RU" sz="1800" smtClean="0">
                <a:solidFill>
                  <a:schemeClr val="tx1"/>
                </a:solidFill>
              </a:rPr>
              <a:pPr algn="l">
                <a:lnSpc>
                  <a:spcPct val="200000"/>
                </a:lnSpc>
              </a:pPr>
              <a:t>13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5C40F0A-AAFB-48F5-914A-1AAE5DB479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90805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Направления разработки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9C94E071-D8DF-4097-8FFF-E9F7017DB62F}"/>
              </a:ext>
            </a:extLst>
          </p:cNvPr>
          <p:cNvSpPr txBox="1">
            <a:spLocks/>
          </p:cNvSpPr>
          <p:nvPr/>
        </p:nvSpPr>
        <p:spPr>
          <a:xfrm>
            <a:off x="3401048" y="2285887"/>
            <a:ext cx="11477002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34340" indent="-342900">
              <a:lnSpc>
                <a:spcPct val="100000"/>
              </a:lnSpc>
              <a:buFont typeface="Courier New" panose="02070309020205020404" pitchFamily="49" charset="0"/>
              <a:buChar char="o"/>
              <a:tabLst>
                <a:tab pos="540385" algn="l"/>
                <a:tab pos="5941060" algn="l"/>
              </a:tabLst>
              <a:defRPr/>
            </a:pP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-91440">
              <a:buFont typeface="Courier New" panose="02070309020205020404" pitchFamily="49" charset="0"/>
              <a:buChar char="o"/>
              <a:defRPr/>
            </a:pP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09E1A88-473C-46F2-B24B-DFE047A0C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850" y="11611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="" xmlns:a16="http://schemas.microsoft.com/office/drawing/2014/main" id="{F0353E51-2223-4C87-AFB0-808E9BBD93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569054"/>
              </p:ext>
            </p:extLst>
          </p:nvPr>
        </p:nvGraphicFramePr>
        <p:xfrm>
          <a:off x="2569029" y="908050"/>
          <a:ext cx="6632121" cy="585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Visio" r:id="rId3" imgW="10086856" imgH="8867672" progId="Visio.Drawing.15">
                  <p:embed/>
                </p:oleObj>
              </mc:Choice>
              <mc:Fallback>
                <p:oleObj name="Visio" r:id="rId3" imgW="10086856" imgH="886767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029" y="908050"/>
                        <a:ext cx="6632121" cy="58590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320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FB42E978-6669-D2DD-4D6A-EEFDEA2F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5100" y="6140451"/>
            <a:ext cx="596900" cy="717549"/>
          </a:xfrm>
        </p:spPr>
        <p:txBody>
          <a:bodyPr/>
          <a:lstStyle/>
          <a:p>
            <a:pPr algn="l">
              <a:lnSpc>
                <a:spcPct val="200000"/>
              </a:lnSpc>
            </a:pPr>
            <a:fld id="{D5A4C8C3-2792-4F0C-81D5-4D2F694BAE8D}" type="slidenum">
              <a:rPr lang="ru-RU" sz="1800" smtClean="0">
                <a:solidFill>
                  <a:schemeClr val="tx1"/>
                </a:solidFill>
              </a:rPr>
              <a:pPr algn="l">
                <a:lnSpc>
                  <a:spcPct val="200000"/>
                </a:lnSpc>
              </a:pPr>
              <a:t>2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C94E071-D8DF-4097-8FFF-E9F7017DB62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975633"/>
            <a:ext cx="6217919" cy="5843178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Clr>
                <a:schemeClr val="accent2"/>
              </a:buClr>
              <a:buNone/>
              <a:tabLst>
                <a:tab pos="447675" algn="l"/>
                <a:tab pos="5940425" algn="l"/>
              </a:tabLst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ru-RU" sz="26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Активно развивающиеся проекты:</a:t>
            </a:r>
            <a:endParaRPr lang="ru-RU" sz="26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447675">
              <a:lnSpc>
                <a:spcPct val="120000"/>
              </a:lnSpc>
              <a:buClr>
                <a:schemeClr val="accent2"/>
              </a:buClr>
              <a:buFont typeface="Times New Roman" panose="02020603050405020304" pitchFamily="18" charset="0"/>
              <a:buChar char="─"/>
              <a:tabLst>
                <a:tab pos="447675" algn="l"/>
                <a:tab pos="5940425" algn="l"/>
              </a:tabLst>
              <a:defRPr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Запуск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проекта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истема 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долговременного ухода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 гражданами пожилого возраста и инвалидами»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(СДУ)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447675">
              <a:lnSpc>
                <a:spcPct val="120000"/>
              </a:lnSpc>
              <a:buClr>
                <a:schemeClr val="accent2"/>
              </a:buClr>
              <a:buFont typeface="Times New Roman" panose="02020603050405020304" pitchFamily="18" charset="0"/>
              <a:buChar char="─"/>
              <a:tabLst>
                <a:tab pos="447675" algn="l"/>
                <a:tab pos="5940425" algn="l"/>
              </a:tabLst>
              <a:defRPr/>
            </a:pP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Запуск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проекта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ентальное 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здоровье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для людей с расстройствами аутистического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спектра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447675">
              <a:lnSpc>
                <a:spcPct val="120000"/>
              </a:lnSpc>
              <a:buClr>
                <a:schemeClr val="accent2"/>
              </a:buClr>
              <a:buFont typeface="Times New Roman" panose="02020603050405020304" pitchFamily="18" charset="0"/>
              <a:buChar char="─"/>
              <a:tabLst>
                <a:tab pos="447675" algn="l"/>
                <a:tab pos="5940425" algn="l"/>
              </a:tabLst>
              <a:defRPr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Открытие 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пунктов выдачи технических средств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реабилитации 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447675">
              <a:lnSpc>
                <a:spcPct val="120000"/>
              </a:lnSpc>
              <a:buClr>
                <a:schemeClr val="accent2"/>
              </a:buClr>
              <a:buFont typeface="Times New Roman" panose="02020603050405020304" pitchFamily="18" charset="0"/>
              <a:buChar char="─"/>
              <a:tabLst>
                <a:tab pos="447675" algn="l"/>
                <a:tab pos="5940425" algn="l"/>
              </a:tabLst>
              <a:defRPr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Открытие современных «</a:t>
            </a: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Школ 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ухода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</a:p>
          <a:p>
            <a:pPr marL="447675" indent="-447675">
              <a:lnSpc>
                <a:spcPct val="120000"/>
              </a:lnSpc>
              <a:buClr>
                <a:schemeClr val="accent2"/>
              </a:buClr>
              <a:buFont typeface="Times New Roman" panose="02020603050405020304" pitchFamily="18" charset="0"/>
              <a:buChar char="─"/>
              <a:tabLst>
                <a:tab pos="447675" algn="l"/>
                <a:tab pos="5940425" algn="l"/>
              </a:tabLst>
              <a:defRPr/>
            </a:pP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Стационарозамещающая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технология «</a:t>
            </a: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Приемная семья»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граждан пожилого возраста и инвалидов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83D38AC-37D2-4E1A-A705-DF9E1EF78D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464800" cy="65909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Актуальность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="" xmlns:a16="http://schemas.microsoft.com/office/drawing/2014/main" id="{AB443A5F-B2EF-4C60-B446-B30FD5F47B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0753193"/>
              </p:ext>
            </p:extLst>
          </p:nvPr>
        </p:nvGraphicFramePr>
        <p:xfrm>
          <a:off x="6411685" y="1089411"/>
          <a:ext cx="5586549" cy="439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5ABBA88-1689-44AF-90B1-AA353ACBB63E}"/>
              </a:ext>
            </a:extLst>
          </p:cNvPr>
          <p:cNvSpPr txBox="1"/>
          <p:nvPr/>
        </p:nvSpPr>
        <p:spPr>
          <a:xfrm>
            <a:off x="6059714" y="5771119"/>
            <a:ext cx="613228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</a:t>
            </a:r>
            <a:r>
              <a:rPr lang="ru-RU" sz="220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индивидуальных планов за 2022</a:t>
            </a:r>
            <a:endParaRPr lang="ru-RU" sz="22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50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>
            <a:extLst>
              <a:ext uri="{FF2B5EF4-FFF2-40B4-BE49-F238E27FC236}">
                <a16:creationId xmlns="" xmlns:a16="http://schemas.microsoft.com/office/drawing/2014/main" id="{05B81B07-3CB8-0F57-604C-F974F2B5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700" y="6140451"/>
            <a:ext cx="622300" cy="717549"/>
          </a:xfrm>
        </p:spPr>
        <p:txBody>
          <a:bodyPr/>
          <a:lstStyle/>
          <a:p>
            <a:pPr algn="l">
              <a:lnSpc>
                <a:spcPct val="200000"/>
              </a:lnSpc>
            </a:pPr>
            <a:fld id="{D5A4C8C3-2792-4F0C-81D5-4D2F694BAE8D}" type="slidenum">
              <a:rPr lang="ru-RU" sz="1800" smtClean="0">
                <a:solidFill>
                  <a:schemeClr val="tx1"/>
                </a:solidFill>
              </a:rPr>
              <a:pPr algn="l">
                <a:lnSpc>
                  <a:spcPct val="200000"/>
                </a:lnSpc>
              </a:pPr>
              <a:t>3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5C40F0A-AAFB-48F5-914A-1AAE5DB479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769600" cy="90805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Цель и объект исследования</a:t>
            </a:r>
            <a:endParaRPr lang="ru-RU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9C94E071-D8DF-4097-8FFF-E9F7017DB62F}"/>
              </a:ext>
            </a:extLst>
          </p:cNvPr>
          <p:cNvSpPr txBox="1">
            <a:spLocks/>
          </p:cNvSpPr>
          <p:nvPr/>
        </p:nvSpPr>
        <p:spPr>
          <a:xfrm>
            <a:off x="3401048" y="2285887"/>
            <a:ext cx="11477002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34340" indent="-342900">
              <a:lnSpc>
                <a:spcPct val="100000"/>
              </a:lnSpc>
              <a:buFont typeface="Courier New" panose="02070309020205020404" pitchFamily="49" charset="0"/>
              <a:buChar char="o"/>
              <a:tabLst>
                <a:tab pos="540385" algn="l"/>
                <a:tab pos="5941060" algn="l"/>
              </a:tabLst>
              <a:defRPr/>
            </a:pP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-91440">
              <a:buFont typeface="Courier New" panose="02070309020205020404" pitchFamily="49" charset="0"/>
              <a:buChar char="o"/>
              <a:defRPr/>
            </a:pP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09E1A88-473C-46F2-B24B-DFE047A0C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850" y="11611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2300" y="1508542"/>
            <a:ext cx="89281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20000"/>
              </a:lnSpc>
            </a:pP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исследования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интеллектуальная система поддержки принятия решений для комплексного центра социального обслуживания населения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540385" algn="just">
              <a:lnSpc>
                <a:spcPct val="120000"/>
              </a:lnSpc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20000"/>
              </a:lnSpc>
            </a:pPr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исследования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автоматизация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процесса составления индивидуального плана предоставления социальных услуг для сокращение трудоемкости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данной процедуры и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повышение качества (точности) подбора услуг, входящих в пакет системы долговременного ухода.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4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CC85DBCE-E85A-4721-8E27-FB0040A65286}"/>
              </a:ext>
            </a:extLst>
          </p:cNvPr>
          <p:cNvSpPr txBox="1">
            <a:spLocks/>
          </p:cNvSpPr>
          <p:nvPr/>
        </p:nvSpPr>
        <p:spPr>
          <a:xfrm>
            <a:off x="518160" y="0"/>
            <a:ext cx="9144000" cy="57892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этапы работы </a:t>
            </a:r>
            <a:r>
              <a:rPr lang="ru-RU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специалиста Центра</a:t>
            </a:r>
            <a:endParaRPr lang="ru-RU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3">
            <a:extLst>
              <a:ext uri="{FF2B5EF4-FFF2-40B4-BE49-F238E27FC236}">
                <a16:creationId xmlns="" xmlns:a16="http://schemas.microsoft.com/office/drawing/2014/main" id="{9BCDF482-81C5-B8CD-1612-CC3DBD49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140451"/>
            <a:ext cx="609600" cy="717549"/>
          </a:xfrm>
        </p:spPr>
        <p:txBody>
          <a:bodyPr/>
          <a:lstStyle/>
          <a:p>
            <a:pPr algn="l">
              <a:lnSpc>
                <a:spcPct val="200000"/>
              </a:lnSpc>
            </a:pPr>
            <a:fld id="{D5A4C8C3-2792-4F0C-81D5-4D2F694BAE8D}" type="slidenum">
              <a:rPr lang="ru-RU" sz="1800" smtClean="0">
                <a:solidFill>
                  <a:schemeClr val="tx1"/>
                </a:solidFill>
              </a:rPr>
              <a:pPr algn="l">
                <a:lnSpc>
                  <a:spcPct val="200000"/>
                </a:lnSpc>
              </a:pPr>
              <a:t>4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83D08967-2811-45F4-B4EA-3CBC1191E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553" y="1262742"/>
            <a:ext cx="137146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="" xmlns:a16="http://schemas.microsoft.com/office/drawing/2014/main" id="{C84DEC9F-FD34-4E5C-96A2-D3F9190C51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827887"/>
              </p:ext>
            </p:extLst>
          </p:nvPr>
        </p:nvGraphicFramePr>
        <p:xfrm>
          <a:off x="2628228" y="705394"/>
          <a:ext cx="6229965" cy="4921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Visio" r:id="rId3" imgW="7048341" imgH="5552895" progId="Visio.Drawing.15">
                  <p:embed/>
                </p:oleObj>
              </mc:Choice>
              <mc:Fallback>
                <p:oleObj name="Visio" r:id="rId3" imgW="7048341" imgH="555289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228" y="705394"/>
                        <a:ext cx="6229965" cy="49211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03D10E3-408E-4AC3-B4D8-C45F2E0F1A35}"/>
              </a:ext>
            </a:extLst>
          </p:cNvPr>
          <p:cNvSpPr txBox="1"/>
          <p:nvPr/>
        </p:nvSpPr>
        <p:spPr>
          <a:xfrm>
            <a:off x="518160" y="5848700"/>
            <a:ext cx="10820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СДУ</a:t>
            </a:r>
            <a:r>
              <a:rPr lang="ru-RU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– система долговременного ухода</a:t>
            </a:r>
          </a:p>
          <a:p>
            <a:pPr>
              <a:spcAft>
                <a:spcPts val="0"/>
              </a:spcAft>
            </a:pPr>
            <a:r>
              <a:rPr lang="ru-RU" sz="2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ИППСУ</a:t>
            </a:r>
            <a:r>
              <a:rPr lang="ru-RU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индивидуальная программа предоставления социальных услуг</a:t>
            </a:r>
          </a:p>
        </p:txBody>
      </p:sp>
    </p:spTree>
    <p:extLst>
      <p:ext uri="{BB962C8B-B14F-4D97-AF65-F5344CB8AC3E}">
        <p14:creationId xmlns:p14="http://schemas.microsoft.com/office/powerpoint/2010/main" val="248266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="" xmlns:a16="http://schemas.microsoft.com/office/drawing/2014/main" id="{CE21DB88-9965-1C46-4579-A3FE279C0CE0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6414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Формализация задачи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="" xmlns:a16="http://schemas.microsoft.com/office/drawing/2014/main" id="{947A097E-6F0C-1F87-F1C7-BD6A6E0F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251" y="6140451"/>
            <a:ext cx="709749" cy="717549"/>
          </a:xfrm>
        </p:spPr>
        <p:txBody>
          <a:bodyPr/>
          <a:lstStyle/>
          <a:p>
            <a:pPr algn="l">
              <a:lnSpc>
                <a:spcPct val="200000"/>
              </a:lnSpc>
            </a:pPr>
            <a:fld id="{D5A4C8C3-2792-4F0C-81D5-4D2F694BAE8D}" type="slidenum">
              <a:rPr lang="ru-RU" sz="1800" smtClean="0">
                <a:solidFill>
                  <a:schemeClr val="tx1"/>
                </a:solidFill>
              </a:rPr>
              <a:pPr algn="l">
                <a:lnSpc>
                  <a:spcPct val="200000"/>
                </a:lnSpc>
              </a:pPr>
              <a:t>5</a:t>
            </a:fld>
            <a:endParaRPr lang="ru-RU" sz="1800" dirty="0">
              <a:solidFill>
                <a:schemeClr val="tx1"/>
              </a:solidFill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="" xmlns:a16="http://schemas.microsoft.com/office/drawing/2014/main" id="{261D147D-0A80-4A66-8F50-F38CEAE56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548105"/>
              </p:ext>
            </p:extLst>
          </p:nvPr>
        </p:nvGraphicFramePr>
        <p:xfrm>
          <a:off x="482138" y="699923"/>
          <a:ext cx="5370023" cy="4930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506">
                  <a:extLst>
                    <a:ext uri="{9D8B030D-6E8A-4147-A177-3AD203B41FA5}">
                      <a16:colId xmlns="" xmlns:a16="http://schemas.microsoft.com/office/drawing/2014/main" val="2748554800"/>
                    </a:ext>
                  </a:extLst>
                </a:gridCol>
                <a:gridCol w="2202872">
                  <a:extLst>
                    <a:ext uri="{9D8B030D-6E8A-4147-A177-3AD203B41FA5}">
                      <a16:colId xmlns="" xmlns:a16="http://schemas.microsoft.com/office/drawing/2014/main" val="3292162223"/>
                    </a:ext>
                  </a:extLst>
                </a:gridCol>
                <a:gridCol w="1230284">
                  <a:extLst>
                    <a:ext uri="{9D8B030D-6E8A-4147-A177-3AD203B41FA5}">
                      <a16:colId xmlns="" xmlns:a16="http://schemas.microsoft.com/office/drawing/2014/main" val="1814792048"/>
                    </a:ext>
                  </a:extLst>
                </a:gridCol>
                <a:gridCol w="856211">
                  <a:extLst>
                    <a:ext uri="{9D8B030D-6E8A-4147-A177-3AD203B41FA5}">
                      <a16:colId xmlns="" xmlns:a16="http://schemas.microsoft.com/office/drawing/2014/main" val="3887904042"/>
                    </a:ext>
                  </a:extLst>
                </a:gridCol>
                <a:gridCol w="881150">
                  <a:extLst>
                    <a:ext uri="{9D8B030D-6E8A-4147-A177-3AD203B41FA5}">
                      <a16:colId xmlns="" xmlns:a16="http://schemas.microsoft.com/office/drawing/2014/main" val="3858088562"/>
                    </a:ext>
                  </a:extLst>
                </a:gridCol>
              </a:tblGrid>
              <a:tr h="9593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№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Оцениваемые действия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Выполняет действия правильно, регулярно, полностью, нормативно по времени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Одно или несколько условий не выполняется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Не выполняются все условия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5202593"/>
                  </a:ext>
                </a:extLst>
              </a:tr>
              <a:tr h="1262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Готовить горячую пищу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24271265"/>
                  </a:ext>
                </a:extLst>
              </a:tr>
              <a:tr h="4009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Открывать упаковки, нарезать куски, разогревать еду, раскладывать на тарелки, подавать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6143073"/>
                  </a:ext>
                </a:extLst>
              </a:tr>
              <a:tr h="13378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Есть, пользуясь столовыми приборами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77668811"/>
                  </a:ext>
                </a:extLst>
              </a:tr>
              <a:tr h="263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Пить, удерживая стакан чашку рукой (руками)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01162162"/>
                  </a:ext>
                </a:extLst>
              </a:tr>
              <a:tr h="1262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Надевать и снимать одежду и обувь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82636168"/>
                  </a:ext>
                </a:extLst>
              </a:tr>
              <a:tr h="13378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32995223"/>
                  </a:ext>
                </a:extLst>
              </a:tr>
              <a:tr h="263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Обеспечивать свой досуг, заниматься любым ручным трудом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63538273"/>
                  </a:ext>
                </a:extLst>
              </a:tr>
              <a:tr h="53836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Поддерживать межличностные отношения (родственные, товарищеские, приятельские, дружеские)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32057424"/>
                  </a:ext>
                </a:extLst>
              </a:tr>
              <a:tr h="263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Обеспечивать чистоту и порядок в доме, стирать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14141818"/>
                  </a:ext>
                </a:extLst>
              </a:tr>
              <a:tr h="1262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Совершать покупки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69" marR="216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286266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550030-AAFD-4A7E-B8C8-DB37F7E3EDAE}"/>
              </a:ext>
            </a:extLst>
          </p:cNvPr>
          <p:cNvSpPr txBox="1"/>
          <p:nvPr/>
        </p:nvSpPr>
        <p:spPr>
          <a:xfrm>
            <a:off x="116378" y="5929145"/>
            <a:ext cx="6101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Фрагмент оценки индивидуальной </a:t>
            </a:r>
          </a:p>
          <a:p>
            <a:pPr algn="ctr"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потребности в уходе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="" xmlns:a16="http://schemas.microsoft.com/office/drawing/2014/main" id="{44DD1346-26E7-470D-9A4A-1FFF5208E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611824"/>
              </p:ext>
            </p:extLst>
          </p:nvPr>
        </p:nvGraphicFramePr>
        <p:xfrm>
          <a:off x="6026727" y="739107"/>
          <a:ext cx="5478089" cy="4945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946">
                  <a:extLst>
                    <a:ext uri="{9D8B030D-6E8A-4147-A177-3AD203B41FA5}">
                      <a16:colId xmlns="" xmlns:a16="http://schemas.microsoft.com/office/drawing/2014/main" val="1035623637"/>
                    </a:ext>
                  </a:extLst>
                </a:gridCol>
                <a:gridCol w="2208456">
                  <a:extLst>
                    <a:ext uri="{9D8B030D-6E8A-4147-A177-3AD203B41FA5}">
                      <a16:colId xmlns="" xmlns:a16="http://schemas.microsoft.com/office/drawing/2014/main" val="2568777122"/>
                    </a:ext>
                  </a:extLst>
                </a:gridCol>
                <a:gridCol w="586882">
                  <a:extLst>
                    <a:ext uri="{9D8B030D-6E8A-4147-A177-3AD203B41FA5}">
                      <a16:colId xmlns="" xmlns:a16="http://schemas.microsoft.com/office/drawing/2014/main" val="1503185491"/>
                    </a:ext>
                  </a:extLst>
                </a:gridCol>
                <a:gridCol w="1094998">
                  <a:extLst>
                    <a:ext uri="{9D8B030D-6E8A-4147-A177-3AD203B41FA5}">
                      <a16:colId xmlns="" xmlns:a16="http://schemas.microsoft.com/office/drawing/2014/main" val="2461034918"/>
                    </a:ext>
                  </a:extLst>
                </a:gridCol>
                <a:gridCol w="656384">
                  <a:extLst>
                    <a:ext uri="{9D8B030D-6E8A-4147-A177-3AD203B41FA5}">
                      <a16:colId xmlns="" xmlns:a16="http://schemas.microsoft.com/office/drawing/2014/main" val="1049497378"/>
                    </a:ext>
                  </a:extLst>
                </a:gridCol>
                <a:gridCol w="640423">
                  <a:extLst>
                    <a:ext uri="{9D8B030D-6E8A-4147-A177-3AD203B41FA5}">
                      <a16:colId xmlns="" xmlns:a16="http://schemas.microsoft.com/office/drawing/2014/main" val="1194296389"/>
                    </a:ext>
                  </a:extLst>
                </a:gridCol>
              </a:tblGrid>
              <a:tr h="516111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№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Наименование услуги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Объем одной услуги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(мин.)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Периодичность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Расшифровка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8383830"/>
                  </a:ext>
                </a:extLst>
              </a:tr>
              <a:tr h="32119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solidFill>
                            <a:schemeClr val="tx1"/>
                          </a:solidFill>
                          <a:effectLst/>
                        </a:rPr>
                        <a:t>В день</a:t>
                      </a:r>
                      <a:endParaRPr lang="ru-RU" sz="1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solidFill>
                            <a:schemeClr val="tx1"/>
                          </a:solidFill>
                          <a:effectLst/>
                        </a:rPr>
                        <a:t>В неделю</a:t>
                      </a:r>
                      <a:endParaRPr lang="ru-RU" sz="1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4588623"/>
                  </a:ext>
                </a:extLst>
              </a:tr>
              <a:tr h="413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Приготовление пищи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До 3 раз неделю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1-3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81129219"/>
                  </a:ext>
                </a:extLst>
              </a:tr>
              <a:tr h="413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Помощь при приготовлении пищи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До 3 раз неделю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1-3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15611581"/>
                  </a:ext>
                </a:extLst>
              </a:tr>
              <a:tr h="413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Подготовка и подача пищи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До 3 раз в день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1-3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1-7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51517654"/>
                  </a:ext>
                </a:extLst>
              </a:tr>
              <a:tr h="862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Помощь при подготовке пищи к приему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До 3 раз в день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1-3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1-7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97502452"/>
                  </a:ext>
                </a:extLst>
              </a:tr>
              <a:tr h="413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Кормление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До 3 раз в день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1-3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1-7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62013347"/>
                  </a:ext>
                </a:extLst>
              </a:tr>
              <a:tr h="413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Помощь при приеме пищи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До 3 раз в день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1-3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1-7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2267719"/>
                  </a:ext>
                </a:extLst>
              </a:tr>
              <a:tr h="862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Помощь в соблюдении питьевого режима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До 4 раз в день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1-4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1-7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66870193"/>
                  </a:ext>
                </a:extLst>
              </a:tr>
              <a:tr h="862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10250045"/>
                  </a:ext>
                </a:extLst>
              </a:tr>
              <a:tr h="862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Помощь в использовании очков и (или) слуховых аппаратов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До 2 раз в день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1-2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1-7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79919889"/>
                  </a:ext>
                </a:extLst>
              </a:tr>
              <a:tr h="862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Помощь в использовании протезов или протезов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До 2 раз в день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1-2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1-7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7113210"/>
                  </a:ext>
                </a:extLst>
              </a:tr>
              <a:tr h="862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Помощь в поддержании посильной социальной активности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1 раз в день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1-7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24399011"/>
                  </a:ext>
                </a:extLst>
              </a:tr>
              <a:tr h="1311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Помощь в поддержании посильной физической активности, включая прогулки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До 2 раз в неделю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1-2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06449456"/>
                  </a:ext>
                </a:extLst>
              </a:tr>
              <a:tr h="862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49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Помощь в поддержании посильной бытовой активности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1 раз в день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1-7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45099187"/>
                  </a:ext>
                </a:extLst>
              </a:tr>
              <a:tr h="862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Помощь в поддержании когнитивных функций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1 раз в день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1-7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74" marR="15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44961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8073EE8-D301-40E9-A006-0991D31308E5}"/>
              </a:ext>
            </a:extLst>
          </p:cNvPr>
          <p:cNvSpPr txBox="1"/>
          <p:nvPr/>
        </p:nvSpPr>
        <p:spPr>
          <a:xfrm>
            <a:off x="6061166" y="5852894"/>
            <a:ext cx="54210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Фрагмент перечня услуг, </a:t>
            </a:r>
          </a:p>
          <a:p>
            <a:pPr algn="ctr"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входящих в пакет СДУ</a:t>
            </a:r>
          </a:p>
        </p:txBody>
      </p:sp>
    </p:spTree>
    <p:extLst>
      <p:ext uri="{BB962C8B-B14F-4D97-AF65-F5344CB8AC3E}">
        <p14:creationId xmlns:p14="http://schemas.microsoft.com/office/powerpoint/2010/main" val="323470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CC85DBCE-E85A-4721-8E27-FB0040A65286}"/>
              </a:ext>
            </a:extLst>
          </p:cNvPr>
          <p:cNvSpPr txBox="1">
            <a:spLocks/>
          </p:cNvSpPr>
          <p:nvPr/>
        </p:nvSpPr>
        <p:spPr>
          <a:xfrm>
            <a:off x="518160" y="0"/>
            <a:ext cx="9144000" cy="57892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>
              <a:spcAft>
                <a:spcPts val="0"/>
              </a:spcAft>
            </a:pPr>
            <a:r>
              <a:rPr lang="ru-RU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Структура ИСППР комплексного центра</a:t>
            </a:r>
            <a:endParaRPr lang="ru-RU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3">
            <a:extLst>
              <a:ext uri="{FF2B5EF4-FFF2-40B4-BE49-F238E27FC236}">
                <a16:creationId xmlns="" xmlns:a16="http://schemas.microsoft.com/office/drawing/2014/main" id="{9BCDF482-81C5-B8CD-1612-CC3DBD49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140451"/>
            <a:ext cx="609600" cy="717549"/>
          </a:xfrm>
        </p:spPr>
        <p:txBody>
          <a:bodyPr/>
          <a:lstStyle/>
          <a:p>
            <a:pPr algn="l">
              <a:lnSpc>
                <a:spcPct val="200000"/>
              </a:lnSpc>
            </a:pPr>
            <a:fld id="{D5A4C8C3-2792-4F0C-81D5-4D2F694BAE8D}" type="slidenum">
              <a:rPr lang="ru-RU" sz="1800" smtClean="0">
                <a:solidFill>
                  <a:schemeClr val="tx1"/>
                </a:solidFill>
              </a:rPr>
              <a:pPr algn="l">
                <a:lnSpc>
                  <a:spcPct val="200000"/>
                </a:lnSpc>
              </a:pPr>
              <a:t>6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83D08967-2811-45F4-B4EA-3CBC1191E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553" y="1262742"/>
            <a:ext cx="137146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03D10E3-408E-4AC3-B4D8-C45F2E0F1A35}"/>
              </a:ext>
            </a:extLst>
          </p:cNvPr>
          <p:cNvSpPr txBox="1"/>
          <p:nvPr/>
        </p:nvSpPr>
        <p:spPr>
          <a:xfrm>
            <a:off x="518160" y="5586453"/>
            <a:ext cx="108204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ВБД      </a:t>
            </a:r>
            <a:r>
              <a:rPr lang="ru-RU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Внешняя база данных</a:t>
            </a:r>
            <a:r>
              <a:rPr lang="ru-RU" sz="2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ru-RU" sz="2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БФУ</a:t>
            </a:r>
            <a:r>
              <a:rPr lang="ru-RU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– Блок формирования набора услуг</a:t>
            </a:r>
          </a:p>
          <a:p>
            <a:pPr>
              <a:spcAft>
                <a:spcPts val="0"/>
              </a:spcAft>
            </a:pPr>
            <a:r>
              <a:rPr lang="ru-RU" sz="2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БСКП </a:t>
            </a:r>
            <a:r>
              <a:rPr lang="ru-RU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Блок составления календарного плана (программы)</a:t>
            </a:r>
            <a:endParaRPr lang="ru-RU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49582" y="1142999"/>
            <a:ext cx="6670963" cy="41563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44436" y="1787235"/>
            <a:ext cx="914398" cy="30549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555422" y="1849583"/>
            <a:ext cx="3034145" cy="130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БФУ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69472" y="3613909"/>
            <a:ext cx="3020095" cy="12214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БСКП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Блок-схема: магнитный диск 10"/>
          <p:cNvSpPr/>
          <p:nvPr/>
        </p:nvSpPr>
        <p:spPr>
          <a:xfrm>
            <a:off x="9065182" y="3187884"/>
            <a:ext cx="2057400" cy="143664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ВБД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2588" y="1246112"/>
            <a:ext cx="14809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ИСППР</a:t>
            </a:r>
            <a:endParaRPr lang="ru-RU" sz="3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Двойная стрелка влево/вправо 12"/>
          <p:cNvSpPr/>
          <p:nvPr/>
        </p:nvSpPr>
        <p:spPr>
          <a:xfrm>
            <a:off x="1039091" y="3345873"/>
            <a:ext cx="1205345" cy="203961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Двойная стрелка вверх/вниз 13"/>
          <p:cNvSpPr/>
          <p:nvPr/>
        </p:nvSpPr>
        <p:spPr>
          <a:xfrm>
            <a:off x="5028508" y="3178458"/>
            <a:ext cx="135966" cy="444975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Двойная стрелка влево/вправо 14"/>
          <p:cNvSpPr/>
          <p:nvPr/>
        </p:nvSpPr>
        <p:spPr>
          <a:xfrm>
            <a:off x="3191741" y="2412424"/>
            <a:ext cx="361947" cy="203116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войная стрелка влево/вправо 15"/>
          <p:cNvSpPr/>
          <p:nvPr/>
        </p:nvSpPr>
        <p:spPr>
          <a:xfrm>
            <a:off x="3191741" y="4012624"/>
            <a:ext cx="361947" cy="203116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Двойная стрелка влево/вправо 16"/>
          <p:cNvSpPr/>
          <p:nvPr/>
        </p:nvSpPr>
        <p:spPr>
          <a:xfrm>
            <a:off x="8525741" y="3822124"/>
            <a:ext cx="539441" cy="19050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авнобедренный треугольник 24"/>
          <p:cNvSpPr/>
          <p:nvPr/>
        </p:nvSpPr>
        <p:spPr>
          <a:xfrm>
            <a:off x="537210" y="3486151"/>
            <a:ext cx="349466" cy="25979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Улыбающееся лицо 25"/>
          <p:cNvSpPr/>
          <p:nvPr/>
        </p:nvSpPr>
        <p:spPr>
          <a:xfrm>
            <a:off x="475826" y="2990850"/>
            <a:ext cx="468000" cy="468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97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="" xmlns:a16="http://schemas.microsoft.com/office/drawing/2014/main" id="{3AE05916-6F6D-39CE-2DCC-B3A0D0E187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33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Исходные данные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="" xmlns:a16="http://schemas.microsoft.com/office/drawing/2014/main" id="{AAB2E6BF-A04D-BF59-2C8B-E918553E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6140451"/>
            <a:ext cx="811019" cy="717549"/>
          </a:xfrm>
        </p:spPr>
        <p:txBody>
          <a:bodyPr/>
          <a:lstStyle/>
          <a:p>
            <a:pPr algn="l">
              <a:lnSpc>
                <a:spcPct val="200000"/>
              </a:lnSpc>
            </a:pPr>
            <a:fld id="{D5A4C8C3-2792-4F0C-81D5-4D2F694BAE8D}" type="slidenum">
              <a:rPr lang="ru-RU" sz="1800" smtClean="0">
                <a:solidFill>
                  <a:schemeClr val="tx1"/>
                </a:solidFill>
              </a:rPr>
              <a:pPr algn="l">
                <a:lnSpc>
                  <a:spcPct val="200000"/>
                </a:lnSpc>
              </a:pPr>
              <a:t>7</a:t>
            </a:fld>
            <a:endParaRPr lang="ru-RU" sz="1800" dirty="0">
              <a:solidFill>
                <a:schemeClr val="tx1"/>
              </a:solidFill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="" xmlns:a16="http://schemas.microsoft.com/office/drawing/2014/main" id="{CCE1E251-2709-416B-94D6-CA0A59FFD2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6127639"/>
              </p:ext>
            </p:extLst>
          </p:nvPr>
        </p:nvGraphicFramePr>
        <p:xfrm>
          <a:off x="182879" y="1058059"/>
          <a:ext cx="5534711" cy="4741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="" xmlns:a16="http://schemas.microsoft.com/office/drawing/2014/main" id="{5B700280-5C3E-468C-BBCD-EF969A7E0D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8722733"/>
              </p:ext>
            </p:extLst>
          </p:nvPr>
        </p:nvGraphicFramePr>
        <p:xfrm>
          <a:off x="6096000" y="1058059"/>
          <a:ext cx="5458691" cy="4741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B66429C-40B8-4DF1-8EC9-9E16FC0760BE}"/>
              </a:ext>
            </a:extLst>
          </p:cNvPr>
          <p:cNvSpPr txBox="1"/>
          <p:nvPr/>
        </p:nvSpPr>
        <p:spPr>
          <a:xfrm>
            <a:off x="637309" y="5799941"/>
            <a:ext cx="51372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Диаграмма процента количества людей, способных выполнять оцениваемые действия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330AB70-C27F-40EA-AF1C-0A37AA6EDBC6}"/>
              </a:ext>
            </a:extLst>
          </p:cNvPr>
          <p:cNvSpPr txBox="1"/>
          <p:nvPr/>
        </p:nvSpPr>
        <p:spPr>
          <a:xfrm>
            <a:off x="5774511" y="5939675"/>
            <a:ext cx="6101542" cy="437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Aft>
                <a:spcPts val="800"/>
              </a:spcAft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Процент назначения соответствующих услуг</a:t>
            </a:r>
            <a:endParaRPr lang="ru-RU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1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45C40F0A-AAFB-48F5-914A-1AAE5DB479D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3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defRPr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Задача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формирования перечня услуг</a:t>
            </a:r>
          </a:p>
        </p:txBody>
      </p:sp>
      <p:sp>
        <p:nvSpPr>
          <p:cNvPr id="9" name="Номер слайда 3">
            <a:extLst>
              <a:ext uri="{FF2B5EF4-FFF2-40B4-BE49-F238E27FC236}">
                <a16:creationId xmlns="" xmlns:a16="http://schemas.microsoft.com/office/drawing/2014/main" id="{25F3AA9D-F8EE-2FF1-0359-6B529337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6140451"/>
            <a:ext cx="811019" cy="717549"/>
          </a:xfrm>
        </p:spPr>
        <p:txBody>
          <a:bodyPr/>
          <a:lstStyle/>
          <a:p>
            <a:pPr algn="l">
              <a:lnSpc>
                <a:spcPct val="200000"/>
              </a:lnSpc>
            </a:pPr>
            <a:fld id="{D5A4C8C3-2792-4F0C-81D5-4D2F694BAE8D}" type="slidenum">
              <a:rPr lang="ru-RU" sz="1800" smtClean="0">
                <a:solidFill>
                  <a:schemeClr val="tx1"/>
                </a:solidFill>
              </a:rPr>
              <a:pPr algn="l">
                <a:lnSpc>
                  <a:spcPct val="200000"/>
                </a:lnSpc>
              </a:pPr>
              <a:t>8</a:t>
            </a:fld>
            <a:endParaRPr lang="ru-RU" sz="1800" dirty="0">
              <a:solidFill>
                <a:schemeClr val="tx1"/>
              </a:solidFill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="" xmlns:a16="http://schemas.microsoft.com/office/drawing/2014/main" id="{8DD3E224-E02B-4D4C-B190-D588AB04C6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3526075"/>
              </p:ext>
            </p:extLst>
          </p:nvPr>
        </p:nvGraphicFramePr>
        <p:xfrm>
          <a:off x="1213659" y="1280161"/>
          <a:ext cx="8769926" cy="4638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91FBD3B-BD00-42D6-9320-19E3A49D2625}"/>
              </a:ext>
            </a:extLst>
          </p:cNvPr>
          <p:cNvSpPr txBox="1"/>
          <p:nvPr/>
        </p:nvSpPr>
        <p:spPr>
          <a:xfrm>
            <a:off x="2547851" y="5918662"/>
            <a:ext cx="61015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Сравнение точности методов классификации для задачи формирования перечня услуг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59060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5C40F0A-AAFB-48F5-914A-1AAE5DB479D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Адаптация генетического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алгоритма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Номер слайда 3">
            <a:extLst>
              <a:ext uri="{FF2B5EF4-FFF2-40B4-BE49-F238E27FC236}">
                <a16:creationId xmlns="" xmlns:a16="http://schemas.microsoft.com/office/drawing/2014/main" id="{31856026-0CB7-1762-7158-D6DD71C4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6140451"/>
            <a:ext cx="811019" cy="717549"/>
          </a:xfrm>
        </p:spPr>
        <p:txBody>
          <a:bodyPr/>
          <a:lstStyle/>
          <a:p>
            <a:pPr algn="l">
              <a:lnSpc>
                <a:spcPct val="200000"/>
              </a:lnSpc>
            </a:pPr>
            <a:fld id="{D5A4C8C3-2792-4F0C-81D5-4D2F694BAE8D}" type="slidenum">
              <a:rPr lang="ru-RU" sz="1800" smtClean="0">
                <a:solidFill>
                  <a:schemeClr val="tx1"/>
                </a:solidFill>
              </a:rPr>
              <a:pPr algn="l">
                <a:lnSpc>
                  <a:spcPct val="200000"/>
                </a:lnSpc>
              </a:pPr>
              <a:t>9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5A341607-27C2-45DB-BDAC-9D7729709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98" y="14630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="" xmlns:a16="http://schemas.microsoft.com/office/drawing/2014/main" id="{9681FEA6-107D-419B-838A-99665961AA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180860"/>
              </p:ext>
            </p:extLst>
          </p:nvPr>
        </p:nvGraphicFramePr>
        <p:xfrm>
          <a:off x="529502" y="1600109"/>
          <a:ext cx="45720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Visio" r:id="rId3" imgW="4524458" imgH="1228532" progId="Visio.Drawing.15">
                  <p:embed/>
                </p:oleObj>
              </mc:Choice>
              <mc:Fallback>
                <p:oleObj name="Visio" r:id="rId3" imgW="4524458" imgH="122853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02" y="1600109"/>
                        <a:ext cx="4572000" cy="1190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3AFB0B-8B01-4913-9109-765A7F018858}"/>
              </a:ext>
            </a:extLst>
          </p:cNvPr>
          <p:cNvSpPr txBox="1"/>
          <p:nvPr/>
        </p:nvSpPr>
        <p:spPr>
          <a:xfrm>
            <a:off x="529502" y="2808604"/>
            <a:ext cx="4572000" cy="443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Кодирование особи</a:t>
            </a:r>
            <a:endParaRPr lang="ru-RU" sz="2200" dirty="0"/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BDDFDF8E-CB6F-4780-ADDE-936F5E388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05" y="35869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Таблица 14">
                <a:extLst>
                  <a:ext uri="{FF2B5EF4-FFF2-40B4-BE49-F238E27FC236}">
                    <a16:creationId xmlns="" xmlns:a16="http://schemas.microsoft.com/office/drawing/2014/main" id="{AEDE5D9F-4305-455C-8F5D-A589FBEC55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1944696"/>
                  </p:ext>
                </p:extLst>
              </p:nvPr>
            </p:nvGraphicFramePr>
            <p:xfrm>
              <a:off x="5758208" y="1600109"/>
              <a:ext cx="4848832" cy="393499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848832">
                      <a:extLst>
                        <a:ext uri="{9D8B030D-6E8A-4147-A177-3AD203B41FA5}">
                          <a16:colId xmlns="" xmlns:a16="http://schemas.microsoft.com/office/drawing/2014/main" val="3046191808"/>
                        </a:ext>
                      </a:extLst>
                    </a:gridCol>
                  </a:tblGrid>
                  <a:tr h="393499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ru-RU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fitness</m:t>
                                </m:r>
                                <m:r>
                                  <a:rPr lang="ru-RU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sz="1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4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ctrlPr>
                                                <a:rPr lang="ru-RU" sz="14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  <m:r>
                                                <a:rPr lang="ru-RU" sz="14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k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4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b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4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i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4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N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4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i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ru-RU" sz="14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, если </m:t>
                                              </m:r>
                                              <m:nary>
                                                <m:naryPr>
                                                  <m:chr m:val="∑"/>
                                                  <m:limLoc m:val="undOvr"/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4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i</m:t>
                                                  </m:r>
                                                  <m:r>
                                                    <a:rPr lang="ru-RU" sz="14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4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k</m:t>
                                                  </m:r>
                                                </m:sup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sz="14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t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sz="14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i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sz="14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N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sz="14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i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ru-RU" sz="14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≤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sz="14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T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sz="14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max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4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</m:nary>
                                            </m:e>
                                          </m:nary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4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0, если </m:t>
                                          </m:r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ctrlPr>
                                                <a:rPr lang="ru-RU" sz="14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  <m:r>
                                                <a:rPr lang="ru-RU" sz="14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k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4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t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4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i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4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N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4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i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ru-RU" sz="14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&gt;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4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T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4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max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nary>
                                        </m:e>
                                      </m:mr>
                                    </m:m>
                                    <m:r>
                                      <a:rPr lang="ru-RU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где </a:t>
                          </a: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– количество выбранных услуг,</a:t>
                          </a: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– выбранное количество оказания 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услуги в неделю,</a:t>
                          </a: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– высчитанные баллы данной услуги для человека,</a:t>
                          </a: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– время оказания одной услуги,</a:t>
                          </a: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– максимально допустимое время в неделю.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7304807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Таблица 14">
                <a:extLst>
                  <a:ext uri="{FF2B5EF4-FFF2-40B4-BE49-F238E27FC236}">
                    <a16:creationId xmlns:a16="http://schemas.microsoft.com/office/drawing/2014/main" id="{AEDE5D9F-4305-455C-8F5D-A589FBEC55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1944696"/>
                  </p:ext>
                </p:extLst>
              </p:nvPr>
            </p:nvGraphicFramePr>
            <p:xfrm>
              <a:off x="5758208" y="1600109"/>
              <a:ext cx="4848832" cy="393499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848832">
                      <a:extLst>
                        <a:ext uri="{9D8B030D-6E8A-4147-A177-3AD203B41FA5}">
                          <a16:colId xmlns:a16="http://schemas.microsoft.com/office/drawing/2014/main" val="3046191808"/>
                        </a:ext>
                      </a:extLst>
                    </a:gridCol>
                  </a:tblGrid>
                  <a:tr h="393499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6" t="-155" r="-377" b="-4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04807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1A55144-B4BF-41CA-8DCF-4DD238E29D5D}"/>
              </a:ext>
            </a:extLst>
          </p:cNvPr>
          <p:cNvSpPr txBox="1"/>
          <p:nvPr/>
        </p:nvSpPr>
        <p:spPr>
          <a:xfrm>
            <a:off x="5772150" y="5650896"/>
            <a:ext cx="48577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</a:rPr>
              <a:t>Функция приспособленности</a:t>
            </a:r>
            <a:endParaRPr lang="ru-RU" sz="2200" dirty="0"/>
          </a:p>
        </p:txBody>
      </p:sp>
      <p:sp>
        <p:nvSpPr>
          <p:cNvPr id="29" name="Rectangle 8">
            <a:extLst>
              <a:ext uri="{FF2B5EF4-FFF2-40B4-BE49-F238E27FC236}">
                <a16:creationId xmlns="" xmlns:a16="http://schemas.microsoft.com/office/drawing/2014/main" id="{2586AF02-925F-498F-9216-F80471158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98" y="36748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0">
            <a:extLst>
              <a:ext uri="{FF2B5EF4-FFF2-40B4-BE49-F238E27FC236}">
                <a16:creationId xmlns="" xmlns:a16="http://schemas.microsoft.com/office/drawing/2014/main" id="{0D2A5F7A-9AA1-4D5B-9276-EC626AB78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03" y="35858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2">
            <a:extLst>
              <a:ext uri="{FF2B5EF4-FFF2-40B4-BE49-F238E27FC236}">
                <a16:creationId xmlns="" xmlns:a16="http://schemas.microsoft.com/office/drawing/2014/main" id="{1664A919-EB90-4BD7-A628-806C67AA4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02" y="3341129"/>
            <a:ext cx="1247795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6" name="Объект 35">
            <a:extLst>
              <a:ext uri="{FF2B5EF4-FFF2-40B4-BE49-F238E27FC236}">
                <a16:creationId xmlns="" xmlns:a16="http://schemas.microsoft.com/office/drawing/2014/main" id="{3AC7BED1-1D51-430A-8F38-06360B2AB1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242257"/>
              </p:ext>
            </p:extLst>
          </p:nvPr>
        </p:nvGraphicFramePr>
        <p:xfrm>
          <a:off x="577734" y="3687252"/>
          <a:ext cx="457200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Visio" r:id="rId6" imgW="4467200" imgH="1847837" progId="Visio.Drawing.15">
                  <p:embed/>
                </p:oleObj>
              </mc:Choice>
              <mc:Fallback>
                <p:oleObj name="Visio" r:id="rId6" imgW="4467200" imgH="1847837" progId="Visio.Drawing.15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734" y="3687252"/>
                        <a:ext cx="4572000" cy="18478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502C83EB-E44C-4FF6-90A2-7AB6E1922CDC}"/>
              </a:ext>
            </a:extLst>
          </p:cNvPr>
          <p:cNvSpPr txBox="1"/>
          <p:nvPr/>
        </p:nvSpPr>
        <p:spPr>
          <a:xfrm>
            <a:off x="577734" y="5622973"/>
            <a:ext cx="45237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Получение шаблона особи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12798538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2856</TotalTime>
  <Words>967</Words>
  <Application>Microsoft Office PowerPoint</Application>
  <PresentationFormat>Широкоэкранный</PresentationFormat>
  <Paragraphs>422</Paragraphs>
  <Slides>13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5" baseType="lpstr">
      <vt:lpstr>MS Mincho</vt:lpstr>
      <vt:lpstr>Arial</vt:lpstr>
      <vt:lpstr>Calibri</vt:lpstr>
      <vt:lpstr>Cambria Math</vt:lpstr>
      <vt:lpstr>Consolas</vt:lpstr>
      <vt:lpstr>Courier New</vt:lpstr>
      <vt:lpstr>Segoe UI</vt:lpstr>
      <vt:lpstr>Times New Roman</vt:lpstr>
      <vt:lpstr>Trebuchet MS</vt:lpstr>
      <vt:lpstr>Wingdings 3</vt:lpstr>
      <vt:lpstr>Аспект</vt:lpstr>
      <vt:lpstr>Visio</vt:lpstr>
      <vt:lpstr>ФГБОУ ВО «Вятский государственный университет кафедра электронных вычислительных машин</vt:lpstr>
      <vt:lpstr>Актуальность</vt:lpstr>
      <vt:lpstr>Цель и объект исследования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Программная реализация модуля ИСППР</vt:lpstr>
      <vt:lpstr>Презентация PowerPoint</vt:lpstr>
      <vt:lpstr>Заключение</vt:lpstr>
      <vt:lpstr>Направления разработки</vt:lpstr>
    </vt:vector>
  </TitlesOfParts>
  <Manager>Ростовцев Владимир Сергеевич</Manager>
  <Company>ФГБОУ ВО "ВятГУ"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Магистерская диссертация - презентация</dc:title>
  <dc:subject>Разработка программы кластеризации текстов</dc:subject>
  <dc:creator>Сандалов Иван Сергеевич</dc:creator>
  <cp:lastModifiedBy>User</cp:lastModifiedBy>
  <cp:revision>74</cp:revision>
  <dcterms:created xsi:type="dcterms:W3CDTF">2020-06-19T23:05:43Z</dcterms:created>
  <dcterms:modified xsi:type="dcterms:W3CDTF">2023-07-06T18:52:55Z</dcterms:modified>
  <cp:category>Презентация</cp:category>
  <dc:language>Русский</dc:language>
  <cp:version>3</cp:version>
</cp:coreProperties>
</file>