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2233" y="3284099"/>
            <a:ext cx="7766936" cy="1646302"/>
          </a:xfrm>
        </p:spPr>
        <p:txBody>
          <a:bodyPr/>
          <a:lstStyle/>
          <a:p>
            <a:pPr algn="ctr"/>
            <a:r>
              <a:rPr lang="ru-RU" dirty="0" smtClean="0"/>
              <a:t>Примеры применения метрик в прикладных пакетах на разных этапах ЖЦ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69" y="1245327"/>
            <a:ext cx="7976277" cy="4720044"/>
          </a:xfrm>
        </p:spPr>
      </p:pic>
    </p:spTree>
    <p:extLst>
      <p:ext uri="{BB962C8B-B14F-4D97-AF65-F5344CB8AC3E}">
        <p14:creationId xmlns:p14="http://schemas.microsoft.com/office/powerpoint/2010/main" val="1168581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Задачи, решаемые с помощью метрик, в процессе разработки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Предсказание </a:t>
            </a:r>
            <a:r>
              <a:rPr lang="ru-RU" dirty="0"/>
              <a:t>вероятного числа ошибок в системе, начиная с этапа проектирования, и уровень сложности сопровождения</a:t>
            </a:r>
            <a:endParaRPr lang="en-US" dirty="0"/>
          </a:p>
          <a:p>
            <a:pPr lvl="0"/>
            <a:r>
              <a:rPr lang="ru-RU" dirty="0"/>
              <a:t>Анализ дефектов</a:t>
            </a:r>
            <a:endParaRPr lang="en-US" dirty="0"/>
          </a:p>
          <a:p>
            <a:pPr lvl="0"/>
            <a:r>
              <a:rPr lang="ru-RU" dirty="0"/>
              <a:t>Контроль </a:t>
            </a:r>
            <a:r>
              <a:rPr lang="ru-RU" dirty="0" smtClean="0"/>
              <a:t>процесса развития </a:t>
            </a:r>
            <a:r>
              <a:rPr lang="ru-RU" dirty="0"/>
              <a:t>проекта</a:t>
            </a:r>
            <a:endParaRPr lang="en-US" dirty="0"/>
          </a:p>
          <a:p>
            <a:pPr lvl="0"/>
            <a:r>
              <a:rPr lang="ru-RU" dirty="0"/>
              <a:t>Оценка сложности этапа проектирования и тем самым прогнозирование конечного размера кода</a:t>
            </a:r>
            <a:endParaRPr lang="en-US" dirty="0"/>
          </a:p>
          <a:p>
            <a:pPr lvl="0"/>
            <a:r>
              <a:rPr lang="ru-RU" dirty="0"/>
              <a:t>На основе сравнения выявление лучших методов и технологий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6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Прикладные пакеты программ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u="sng" dirty="0"/>
              <a:t>Прикладные пакеты программ</a:t>
            </a:r>
            <a:r>
              <a:rPr lang="ru-RU" dirty="0"/>
              <a:t> предназначены для того, чтобы обеспечить применение вычислительной техники в различных сферах деятельности человека. </a:t>
            </a:r>
            <a:endParaRPr lang="ru-RU" dirty="0" smtClean="0"/>
          </a:p>
          <a:p>
            <a:r>
              <a:rPr lang="ru-RU" dirty="0" smtClean="0"/>
              <a:t>Они </a:t>
            </a:r>
            <a:r>
              <a:rPr lang="ru-RU" dirty="0"/>
              <a:t>являются мощным инструментом автоматизации решаемых пользователем задач.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6" y="876739"/>
            <a:ext cx="6810104" cy="5512305"/>
          </a:xfrm>
        </p:spPr>
      </p:pic>
    </p:spTree>
    <p:extLst>
      <p:ext uri="{BB962C8B-B14F-4D97-AF65-F5344CB8AC3E}">
        <p14:creationId xmlns:p14="http://schemas.microsoft.com/office/powerpoint/2010/main" val="366058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Качество программного продукта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ru-RU" u="sng" dirty="0"/>
              <a:t>Показатель качества</a:t>
            </a:r>
            <a:r>
              <a:rPr lang="ru-RU" dirty="0"/>
              <a:t> – это количественная характеристика одного или нескольких свойств продукции, входящих в её качество, рассматриваемая применительно к определенным условиям её создания и эксплуатации или потребления</a:t>
            </a:r>
            <a:r>
              <a:rPr lang="ru-RU" dirty="0" smtClean="0"/>
              <a:t>.</a:t>
            </a:r>
          </a:p>
          <a:p>
            <a:r>
              <a:rPr lang="ru-RU" u="sng" dirty="0"/>
              <a:t>Качество</a:t>
            </a:r>
            <a:r>
              <a:rPr lang="ru-RU" dirty="0"/>
              <a:t> – это совокупность черт и характеристик продукции, которые влияют на её способность удовлетворять заданные установленные и подразумеваемые потребности пользователей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 </a:t>
            </a:r>
            <a:r>
              <a:rPr lang="ru-RU" u="sng" dirty="0"/>
              <a:t>Качество ПО </a:t>
            </a:r>
            <a:r>
              <a:rPr lang="ru-RU" dirty="0"/>
              <a:t>– это понятие, которое играет важную роль только при рассмотрении реальных условий применения продукта. Именно поэтому предъявляемые к качеству требования формируются с учетом условий и конкретной области применения.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2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ЖЦ программного продукта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Жизненный цикл программного продукта представляется в виде совокупности взаимосвязанных процессов изменения состояния продукта при его создании и использовании. Каждый его этап характеризуется спецификой производимых работ и конечным результатом, и, следовательно, определенным уровнем качества. 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79" y="4031115"/>
            <a:ext cx="6881870" cy="174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9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Метрики оценки качества программного продукта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74748"/>
          </a:xfrm>
        </p:spPr>
        <p:txBody>
          <a:bodyPr>
            <a:normAutofit/>
          </a:bodyPr>
          <a:lstStyle/>
          <a:p>
            <a:r>
              <a:rPr lang="ru-RU" dirty="0"/>
              <a:t> </a:t>
            </a:r>
            <a:r>
              <a:rPr lang="ru-RU" u="sng" dirty="0"/>
              <a:t>Метрика</a:t>
            </a:r>
            <a:r>
              <a:rPr lang="ru-RU" dirty="0"/>
              <a:t> – это комбинация конкретного метода измерения (способа получения значений) атрибута сущности и шкалы измерения (средства, применяемого для структурирования получаемых значений</a:t>
            </a:r>
            <a:r>
              <a:rPr lang="ru-RU" dirty="0" smtClean="0"/>
              <a:t>).</a:t>
            </a:r>
          </a:p>
          <a:p>
            <a:r>
              <a:rPr lang="ru-RU" dirty="0"/>
              <a:t>По отношению к виду объекта измерения, метрики программного продукта </a:t>
            </a:r>
            <a:r>
              <a:rPr lang="ru-RU" dirty="0" smtClean="0"/>
              <a:t>разделяются на: 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Внутренние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Внешние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Качества в использовании</a:t>
            </a:r>
          </a:p>
          <a:p>
            <a:r>
              <a:rPr lang="ru-RU" dirty="0"/>
              <a:t>Внутренние и внешние метрики задаются на этапе формирования требований к продукту. С их помощью осуществляется планирование и управление процессом достижения требуемого качества конечного программного продукта.</a:t>
            </a:r>
            <a:endParaRPr lang="en-US" dirty="0"/>
          </a:p>
          <a:p>
            <a:endParaRPr lang="ru-RU" dirty="0" smtClean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1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771"/>
          </a:xfrm>
        </p:spPr>
        <p:txBody>
          <a:bodyPr/>
          <a:lstStyle/>
          <a:p>
            <a:r>
              <a:rPr lang="ru-RU" dirty="0" smtClean="0"/>
              <a:t>Внутренние метрики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063931"/>
            <a:ext cx="8596668" cy="3977431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Внутренние метрики – обеспечивают возможность пользователям, разработчикам, тестировщикам и менеджерам оценивать качество промежуточных и конечных продуктов непосредственно по их свойствам, без выполнения на </a:t>
            </a:r>
            <a:r>
              <a:rPr lang="ru-RU" dirty="0" smtClean="0"/>
              <a:t>компьютере</a:t>
            </a:r>
          </a:p>
          <a:p>
            <a:pPr lvl="0"/>
            <a:r>
              <a:rPr lang="ru-RU" dirty="0" smtClean="0"/>
              <a:t>Обозначают свойства, видимые только команде разработчиков</a:t>
            </a:r>
          </a:p>
          <a:p>
            <a:r>
              <a:rPr lang="ru-RU" u="sng" dirty="0"/>
              <a:t>Внутренние метрики</a:t>
            </a:r>
            <a:r>
              <a:rPr lang="ru-RU" dirty="0"/>
              <a:t> применяются в основном на этапах </a:t>
            </a:r>
            <a:r>
              <a:rPr lang="ru-RU" u="sng" dirty="0"/>
              <a:t>проектирования</a:t>
            </a:r>
            <a:r>
              <a:rPr lang="ru-RU" dirty="0"/>
              <a:t> и непосредственного </a:t>
            </a:r>
            <a:r>
              <a:rPr lang="ru-RU" u="sng" dirty="0"/>
              <a:t>программирования</a:t>
            </a:r>
            <a:r>
              <a:rPr lang="ru-RU" dirty="0"/>
              <a:t>. Основная цель такого применения – обеспечить получение разработчиками требуемого внешнего качества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Внутренне качество.</a:t>
            </a:r>
          </a:p>
          <a:p>
            <a:r>
              <a:rPr lang="ru-RU" dirty="0" smtClean="0"/>
              <a:t>Примерами </a:t>
            </a:r>
            <a:r>
              <a:rPr lang="ru-RU" dirty="0"/>
              <a:t>могут выступать количество ошибок, обнаруженных при пересмотре кода, оценка эффективности использования памяти, устраненные дефекты и т.д.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Внешние метрики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/>
              <a:t>Внешние метрики – используют меры работающего на компьютере программного продукта, полученные в результате измерения его поведения в ходе тестирования и </a:t>
            </a:r>
            <a:r>
              <a:rPr lang="ru-RU" dirty="0" smtClean="0"/>
              <a:t>функционирования.</a:t>
            </a:r>
          </a:p>
          <a:p>
            <a:pPr lvl="0"/>
            <a:r>
              <a:rPr lang="ru-RU" dirty="0" smtClean="0"/>
              <a:t>Обозначают свойства, видимые пользователю.</a:t>
            </a:r>
          </a:p>
          <a:p>
            <a:r>
              <a:rPr lang="ru-RU" u="sng" dirty="0"/>
              <a:t>Внешние метрики</a:t>
            </a:r>
            <a:r>
              <a:rPr lang="ru-RU" dirty="0"/>
              <a:t> применяются на этапах </a:t>
            </a:r>
            <a:r>
              <a:rPr lang="ru-RU" u="sng" dirty="0"/>
              <a:t>тестирования</a:t>
            </a:r>
            <a:r>
              <a:rPr lang="ru-RU" dirty="0"/>
              <a:t> и </a:t>
            </a:r>
            <a:r>
              <a:rPr lang="ru-RU" u="sng" dirty="0"/>
              <a:t>эксплуатации</a:t>
            </a:r>
            <a:r>
              <a:rPr lang="ru-RU" dirty="0"/>
              <a:t>. Их цель – обеспечить заказчиков, разработчиков и пользователей возможностью прослеживать и анализировать качество программного продукта в процессе его </a:t>
            </a:r>
            <a:r>
              <a:rPr lang="ru-RU" dirty="0" smtClean="0"/>
              <a:t>эксплуатации.</a:t>
            </a:r>
          </a:p>
          <a:p>
            <a:r>
              <a:rPr lang="ru-RU" dirty="0" smtClean="0"/>
              <a:t>Внешнее качество.</a:t>
            </a:r>
            <a:endParaRPr lang="en-US" dirty="0"/>
          </a:p>
          <a:p>
            <a:r>
              <a:rPr lang="ru-RU" dirty="0"/>
              <a:t>  Примерами могут служить среднее время между отказами, время отклика, количество устраненных ошибок, число отказов после </a:t>
            </a:r>
            <a:r>
              <a:rPr lang="ru-RU" dirty="0" smtClean="0"/>
              <a:t>изменения </a:t>
            </a:r>
            <a:r>
              <a:rPr lang="ru-RU" dirty="0"/>
              <a:t>и т.д.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2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Метрики качества в использовании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Метрики качества в использовании – измеряют степень, в которой программный продукт, установленный и эксплуатируемый в определенной среде, удовлетворяет потребности пользователей в эффективном, продуктивном и безопасном решении </a:t>
            </a:r>
            <a:r>
              <a:rPr lang="ru-RU" dirty="0" smtClean="0"/>
              <a:t>задач.</a:t>
            </a:r>
          </a:p>
          <a:p>
            <a:r>
              <a:rPr lang="ru-RU" u="sng" dirty="0"/>
              <a:t>Метрики качества в использовании</a:t>
            </a:r>
            <a:r>
              <a:rPr lang="ru-RU" dirty="0"/>
              <a:t> применяются в процессе </a:t>
            </a:r>
            <a:r>
              <a:rPr lang="ru-RU" u="sng" dirty="0"/>
              <a:t>эксплуатации</a:t>
            </a:r>
            <a:r>
              <a:rPr lang="ru-RU" dirty="0"/>
              <a:t>. Они помогают оценить результаты эксплуатации программного продукта. </a:t>
            </a:r>
            <a:endParaRPr lang="ru-RU" dirty="0" smtClean="0"/>
          </a:p>
          <a:p>
            <a:r>
              <a:rPr lang="ru-RU" dirty="0" smtClean="0"/>
              <a:t>Эксплуатационное качество.</a:t>
            </a:r>
          </a:p>
          <a:p>
            <a:r>
              <a:rPr lang="ru-RU" dirty="0" smtClean="0"/>
              <a:t>Примерами </a:t>
            </a:r>
            <a:r>
              <a:rPr lang="ru-RU" dirty="0"/>
              <a:t>являются затраченные на эффективное решение задач пользователя ресурсы (трудозатраты, производительность и т.д.), степень точности и полноты решения задач и т.д.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0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551</Words>
  <Application>Microsoft Office PowerPoint</Application>
  <PresentationFormat>Широкоэкранный</PresentationFormat>
  <Paragraphs>40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Аспект</vt:lpstr>
      <vt:lpstr>Примеры применения метрик в прикладных пакетах на разных этапах ЖЦ</vt:lpstr>
      <vt:lpstr>Прикладные пакеты программ</vt:lpstr>
      <vt:lpstr>Презентация PowerPoint</vt:lpstr>
      <vt:lpstr>Качество программного продукта</vt:lpstr>
      <vt:lpstr>ЖЦ программного продукта</vt:lpstr>
      <vt:lpstr>Метрики оценки качества программного продукта</vt:lpstr>
      <vt:lpstr>Внутренние метрики</vt:lpstr>
      <vt:lpstr>Внешние метрики</vt:lpstr>
      <vt:lpstr>Метрики качества в использовании</vt:lpstr>
      <vt:lpstr>Презентация PowerPoint</vt:lpstr>
      <vt:lpstr>Задачи, решаемые с помощью метрик, в процессе разработки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Примеры применения метрик в прикладных пакетах на разных этапах ЖЦ</dc:title>
  <dc:creator>Алеся Рабушка</dc:creator>
  <cp:lastModifiedBy>Алеся Рабушка</cp:lastModifiedBy>
  <cp:revision>5</cp:revision>
  <dcterms:created xsi:type="dcterms:W3CDTF">2021-10-28T20:55:33Z</dcterms:created>
  <dcterms:modified xsi:type="dcterms:W3CDTF">2021-10-28T21:38:02Z</dcterms:modified>
</cp:coreProperties>
</file>