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0" r:id="rId2"/>
    <p:sldId id="496" r:id="rId3"/>
    <p:sldId id="585" r:id="rId4"/>
    <p:sldId id="522" r:id="rId5"/>
    <p:sldId id="523" r:id="rId6"/>
    <p:sldId id="560" r:id="rId7"/>
    <p:sldId id="575" r:id="rId8"/>
    <p:sldId id="565" r:id="rId9"/>
    <p:sldId id="583" r:id="rId10"/>
    <p:sldId id="593" r:id="rId11"/>
    <p:sldId id="561" r:id="rId12"/>
    <p:sldId id="579" r:id="rId13"/>
    <p:sldId id="562" r:id="rId14"/>
    <p:sldId id="582" r:id="rId15"/>
    <p:sldId id="568" r:id="rId16"/>
    <p:sldId id="578" r:id="rId17"/>
    <p:sldId id="580" r:id="rId18"/>
    <p:sldId id="564" r:id="rId19"/>
    <p:sldId id="584" r:id="rId20"/>
    <p:sldId id="567" r:id="rId21"/>
    <p:sldId id="577" r:id="rId22"/>
    <p:sldId id="571" r:id="rId23"/>
    <p:sldId id="581" r:id="rId24"/>
    <p:sldId id="570" r:id="rId25"/>
    <p:sldId id="586" r:id="rId26"/>
    <p:sldId id="587" r:id="rId27"/>
    <p:sldId id="591" r:id="rId28"/>
    <p:sldId id="592" r:id="rId29"/>
    <p:sldId id="589" r:id="rId30"/>
    <p:sldId id="588" r:id="rId31"/>
    <p:sldId id="452" r:id="rId32"/>
  </p:sldIdLst>
  <p:sldSz cx="9144000" cy="6858000" type="screen4x3"/>
  <p:notesSz cx="6858000" cy="9144000"/>
  <p:custDataLst>
    <p:tags r:id="rId34"/>
  </p:custData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_TCC" id="{6DD9627C-1A96-4856-A248-895F498EEAC4}">
          <p14:sldIdLst>
            <p14:sldId id="260"/>
            <p14:sldId id="496"/>
            <p14:sldId id="585"/>
            <p14:sldId id="522"/>
            <p14:sldId id="523"/>
            <p14:sldId id="560"/>
            <p14:sldId id="575"/>
            <p14:sldId id="565"/>
            <p14:sldId id="583"/>
            <p14:sldId id="593"/>
            <p14:sldId id="561"/>
            <p14:sldId id="579"/>
            <p14:sldId id="562"/>
            <p14:sldId id="582"/>
            <p14:sldId id="568"/>
            <p14:sldId id="578"/>
            <p14:sldId id="580"/>
            <p14:sldId id="564"/>
            <p14:sldId id="584"/>
            <p14:sldId id="567"/>
            <p14:sldId id="577"/>
            <p14:sldId id="571"/>
            <p14:sldId id="581"/>
            <p14:sldId id="570"/>
            <p14:sldId id="586"/>
            <p14:sldId id="587"/>
            <p14:sldId id="591"/>
            <p14:sldId id="592"/>
            <p14:sldId id="589"/>
            <p14:sldId id="588"/>
            <p14:sldId id="452"/>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ia, Fabio" initials="FF"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3910" autoAdjust="0"/>
  </p:normalViewPr>
  <p:slideViewPr>
    <p:cSldViewPr>
      <p:cViewPr>
        <p:scale>
          <a:sx n="100" d="100"/>
          <a:sy n="100" d="100"/>
        </p:scale>
        <p:origin x="-1944"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787F84-7AFE-4B7B-B98A-EC5F23A8ECC3}" type="datetimeFigureOut">
              <a:rPr lang="pt-BR" smtClean="0"/>
              <a:pPr/>
              <a:t>11/02/2021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92B6C-9257-4492-9894-19493344C2EC}" type="slidenum">
              <a:rPr lang="pt-BR" smtClean="0"/>
              <a:pPr/>
              <a:t>‹nº›</a:t>
            </a:fld>
            <a:endParaRPr lang="pt-BR"/>
          </a:p>
        </p:txBody>
      </p:sp>
    </p:spTree>
    <p:extLst>
      <p:ext uri="{BB962C8B-B14F-4D97-AF65-F5344CB8AC3E}">
        <p14:creationId xmlns:p14="http://schemas.microsoft.com/office/powerpoint/2010/main" val="40762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16810" y="3579093"/>
            <a:ext cx="7772400" cy="1362075"/>
          </a:xfrm>
        </p:spPr>
        <p:txBody>
          <a:bodyPr anchor="t"/>
          <a:lstStyle>
            <a:lvl1pPr algn="l">
              <a:defRPr sz="4000" b="1" cap="all"/>
            </a:lvl1pPr>
          </a:lstStyle>
          <a:p>
            <a:r>
              <a:rPr lang="pt-BR" noProof="0"/>
              <a:t>Clique para editar o estilo do título mestre</a:t>
            </a:r>
          </a:p>
        </p:txBody>
      </p:sp>
      <p:sp>
        <p:nvSpPr>
          <p:cNvPr id="3" name="Espaço Reservado para Texto 2"/>
          <p:cNvSpPr>
            <a:spLocks noGrp="1"/>
          </p:cNvSpPr>
          <p:nvPr>
            <p:ph type="body" idx="1" hasCustomPrompt="1"/>
          </p:nvPr>
        </p:nvSpPr>
        <p:spPr>
          <a:xfrm>
            <a:off x="735029" y="5013176"/>
            <a:ext cx="7780232" cy="72008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noProof="0"/>
              <a:t>Clique para editar os estilos do texto mestre</a:t>
            </a:r>
          </a:p>
        </p:txBody>
      </p:sp>
      <p:cxnSp>
        <p:nvCxnSpPr>
          <p:cNvPr id="6" name="Conector reto 4">
            <a:extLst>
              <a:ext uri="{FF2B5EF4-FFF2-40B4-BE49-F238E27FC236}">
                <a16:creationId xmlns="" xmlns:a16="http://schemas.microsoft.com/office/drawing/2014/main" id="{BBE05056-A9EE-4261-B4FD-1CC9FD481EBB}"/>
              </a:ext>
            </a:extLst>
          </p:cNvPr>
          <p:cNvCxnSpPr/>
          <p:nvPr userDrawn="1"/>
        </p:nvCxnSpPr>
        <p:spPr>
          <a:xfrm>
            <a:off x="467544" y="5013176"/>
            <a:ext cx="799288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m 7">
            <a:extLst>
              <a:ext uri="{FF2B5EF4-FFF2-40B4-BE49-F238E27FC236}">
                <a16:creationId xmlns="" xmlns:a16="http://schemas.microsoft.com/office/drawing/2014/main" id="{0B87E72C-9D12-4CB3-B14B-BC74FCF12D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0282" y="1741268"/>
            <a:ext cx="3781241" cy="111166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67544" y="260648"/>
            <a:ext cx="8219256" cy="864096"/>
          </a:xfrm>
        </p:spPr>
        <p:txBody>
          <a:bodyPr>
            <a:noAutofit/>
          </a:bodyPr>
          <a:lstStyle>
            <a:lvl1pPr algn="l">
              <a:defRPr sz="3200" b="1"/>
            </a:lvl1pPr>
          </a:lstStyle>
          <a:p>
            <a:r>
              <a:rPr lang="pt-BR" noProof="0"/>
              <a:t>Clique para editar o estilo do título mestre</a:t>
            </a:r>
          </a:p>
        </p:txBody>
      </p:sp>
      <p:sp>
        <p:nvSpPr>
          <p:cNvPr id="3" name="Espaço Reservado para Conteúdo 2"/>
          <p:cNvSpPr>
            <a:spLocks noGrp="1"/>
          </p:cNvSpPr>
          <p:nvPr>
            <p:ph idx="1" hasCustomPrompt="1"/>
          </p:nvPr>
        </p:nvSpPr>
        <p:spPr>
          <a:xfrm>
            <a:off x="457200" y="1340768"/>
            <a:ext cx="8229600" cy="4889088"/>
          </a:xfrm>
        </p:spPr>
        <p:txBody>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10" name="Retângulo 9"/>
          <p:cNvSpPr/>
          <p:nvPr userDrawn="1"/>
        </p:nvSpPr>
        <p:spPr>
          <a:xfrm>
            <a:off x="0" y="-3991"/>
            <a:ext cx="9144000" cy="2657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0"/>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7754" y="-4223"/>
            <a:ext cx="850750" cy="264871"/>
          </a:xfrm>
          <a:prstGeom prst="rect">
            <a:avLst/>
          </a:prstGeom>
        </p:spPr>
      </p:pic>
      <p:cxnSp>
        <p:nvCxnSpPr>
          <p:cNvPr id="9" name="Conector reto 8"/>
          <p:cNvCxnSpPr/>
          <p:nvPr userDrawn="1"/>
        </p:nvCxnSpPr>
        <p:spPr>
          <a:xfrm>
            <a:off x="467544" y="1124744"/>
            <a:ext cx="82192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Título 1">
            <a:extLst>
              <a:ext uri="{FF2B5EF4-FFF2-40B4-BE49-F238E27FC236}">
                <a16:creationId xmlns="" xmlns:a16="http://schemas.microsoft.com/office/drawing/2014/main" id="{F43ADB0D-E452-4918-97A5-FC6F927D0672}"/>
              </a:ext>
            </a:extLst>
          </p:cNvPr>
          <p:cNvSpPr>
            <a:spLocks noGrp="1"/>
          </p:cNvSpPr>
          <p:nvPr>
            <p:ph type="title"/>
          </p:nvPr>
        </p:nvSpPr>
        <p:spPr>
          <a:xfrm>
            <a:off x="467544" y="332656"/>
            <a:ext cx="8219256" cy="864096"/>
          </a:xfrm>
        </p:spPr>
        <p:txBody>
          <a:bodyPr>
            <a:noAutofit/>
          </a:bodyPr>
          <a:lstStyle>
            <a:lvl1pPr algn="l">
              <a:defRPr sz="3600" b="1"/>
            </a:lvl1pPr>
          </a:lstStyle>
          <a:p>
            <a:r>
              <a:rPr lang="pt-BR" dirty="0"/>
              <a:t>Clique para editar o estilo do título mestre</a:t>
            </a:r>
          </a:p>
        </p:txBody>
      </p:sp>
      <p:cxnSp>
        <p:nvCxnSpPr>
          <p:cNvPr id="6" name="Conector reto 8">
            <a:extLst>
              <a:ext uri="{FF2B5EF4-FFF2-40B4-BE49-F238E27FC236}">
                <a16:creationId xmlns="" xmlns:a16="http://schemas.microsoft.com/office/drawing/2014/main" id="{A651E67F-9A86-43AE-A602-D549A254E9CB}"/>
              </a:ext>
            </a:extLst>
          </p:cNvPr>
          <p:cNvCxnSpPr/>
          <p:nvPr userDrawn="1"/>
        </p:nvCxnSpPr>
        <p:spPr>
          <a:xfrm>
            <a:off x="467544" y="1124744"/>
            <a:ext cx="82192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Título 1">
            <a:extLst>
              <a:ext uri="{FF2B5EF4-FFF2-40B4-BE49-F238E27FC236}">
                <a16:creationId xmlns="" xmlns:a16="http://schemas.microsoft.com/office/drawing/2014/main" id="{086641E0-CEBC-4876-B831-EA34AD12AD34}"/>
              </a:ext>
            </a:extLst>
          </p:cNvPr>
          <p:cNvSpPr>
            <a:spLocks noGrp="1"/>
          </p:cNvSpPr>
          <p:nvPr>
            <p:ph type="title"/>
          </p:nvPr>
        </p:nvSpPr>
        <p:spPr>
          <a:xfrm>
            <a:off x="467544" y="332656"/>
            <a:ext cx="8219256" cy="864096"/>
          </a:xfrm>
        </p:spPr>
        <p:txBody>
          <a:bodyPr>
            <a:noAutofit/>
          </a:bodyPr>
          <a:lstStyle>
            <a:lvl1pPr algn="l">
              <a:defRPr sz="3600" b="1"/>
            </a:lvl1pPr>
          </a:lstStyle>
          <a:p>
            <a:r>
              <a:rPr lang="pt-BR" dirty="0"/>
              <a:t>Clique para editar o estilo do título mestre</a:t>
            </a:r>
          </a:p>
        </p:txBody>
      </p:sp>
      <p:cxnSp>
        <p:nvCxnSpPr>
          <p:cNvPr id="8" name="Conector reto 8">
            <a:extLst>
              <a:ext uri="{FF2B5EF4-FFF2-40B4-BE49-F238E27FC236}">
                <a16:creationId xmlns="" xmlns:a16="http://schemas.microsoft.com/office/drawing/2014/main" id="{8EBD2B15-B1B8-430C-B3D6-64DF7634A4F1}"/>
              </a:ext>
            </a:extLst>
          </p:cNvPr>
          <p:cNvCxnSpPr/>
          <p:nvPr userDrawn="1"/>
        </p:nvCxnSpPr>
        <p:spPr>
          <a:xfrm>
            <a:off x="467544" y="1124744"/>
            <a:ext cx="82192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A49DAD72-11E1-4030-8993-60CA156C6585}"/>
              </a:ext>
            </a:extLst>
          </p:cNvPr>
          <p:cNvSpPr>
            <a:spLocks noGrp="1"/>
          </p:cNvSpPr>
          <p:nvPr>
            <p:ph type="title"/>
          </p:nvPr>
        </p:nvSpPr>
        <p:spPr>
          <a:xfrm>
            <a:off x="467544" y="332656"/>
            <a:ext cx="8219256" cy="864096"/>
          </a:xfrm>
        </p:spPr>
        <p:txBody>
          <a:bodyPr>
            <a:noAutofit/>
          </a:bodyPr>
          <a:lstStyle>
            <a:lvl1pPr algn="l">
              <a:defRPr sz="3600" b="1"/>
            </a:lvl1pPr>
          </a:lstStyle>
          <a:p>
            <a:r>
              <a:rPr lang="pt-BR" dirty="0"/>
              <a:t>Clique para editar o estilo do título mestre</a:t>
            </a:r>
          </a:p>
        </p:txBody>
      </p:sp>
      <p:cxnSp>
        <p:nvCxnSpPr>
          <p:cNvPr id="4" name="Conector reto 8">
            <a:extLst>
              <a:ext uri="{FF2B5EF4-FFF2-40B4-BE49-F238E27FC236}">
                <a16:creationId xmlns="" xmlns:a16="http://schemas.microsoft.com/office/drawing/2014/main" id="{A5584B9A-4A20-4DC3-8B98-174AF9F2313B}"/>
              </a:ext>
            </a:extLst>
          </p:cNvPr>
          <p:cNvCxnSpPr/>
          <p:nvPr userDrawn="1"/>
        </p:nvCxnSpPr>
        <p:spPr>
          <a:xfrm>
            <a:off x="467544" y="1124744"/>
            <a:ext cx="82192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m da Seção">
    <p:spTree>
      <p:nvGrpSpPr>
        <p:cNvPr id="1" name=""/>
        <p:cNvGrpSpPr/>
        <p:nvPr/>
      </p:nvGrpSpPr>
      <p:grpSpPr>
        <a:xfrm>
          <a:off x="0" y="0"/>
          <a:ext cx="0" cy="0"/>
          <a:chOff x="0" y="0"/>
          <a:chExt cx="0" cy="0"/>
        </a:xfrm>
      </p:grpSpPr>
      <p:sp>
        <p:nvSpPr>
          <p:cNvPr id="5" name="Retângulo 1">
            <a:extLst>
              <a:ext uri="{FF2B5EF4-FFF2-40B4-BE49-F238E27FC236}">
                <a16:creationId xmlns="" xmlns:a16="http://schemas.microsoft.com/office/drawing/2014/main" id="{C2762D42-543C-4A0B-A6A5-9221AEE816AF}"/>
              </a:ext>
            </a:extLst>
          </p:cNvPr>
          <p:cNvSpPr/>
          <p:nvPr userDrawn="1"/>
        </p:nvSpPr>
        <p:spPr>
          <a:xfrm>
            <a:off x="0" y="0"/>
            <a:ext cx="9144000" cy="6858000"/>
          </a:xfrm>
          <a:prstGeom prst="rect">
            <a:avLst/>
          </a:prstGeom>
          <a:gradFill flip="none" rotWithShape="1">
            <a:gsLst>
              <a:gs pos="0">
                <a:schemeClr val="tx2">
                  <a:lumMod val="75000"/>
                </a:schemeClr>
              </a:gs>
              <a:gs pos="100000">
                <a:schemeClr val="tx2">
                  <a:lumMod val="60000"/>
                  <a:lumOff val="4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716810" y="3579093"/>
            <a:ext cx="7772400" cy="1362075"/>
          </a:xfrm>
        </p:spPr>
        <p:txBody>
          <a:bodyPr anchor="t"/>
          <a:lstStyle>
            <a:lvl1pPr algn="l">
              <a:defRPr sz="4000" b="1" cap="all">
                <a:solidFill>
                  <a:schemeClr val="bg1"/>
                </a:solidFill>
              </a:defRPr>
            </a:lvl1pPr>
          </a:lstStyle>
          <a:p>
            <a:r>
              <a:rPr lang="pt-BR" dirty="0"/>
              <a:t>Clique para editar o estilo do título mestre</a:t>
            </a:r>
          </a:p>
        </p:txBody>
      </p:sp>
      <p:sp>
        <p:nvSpPr>
          <p:cNvPr id="3" name="Espaço Reservado para Texto 2"/>
          <p:cNvSpPr>
            <a:spLocks noGrp="1"/>
          </p:cNvSpPr>
          <p:nvPr>
            <p:ph type="body" idx="1"/>
          </p:nvPr>
        </p:nvSpPr>
        <p:spPr>
          <a:xfrm>
            <a:off x="735029" y="5013176"/>
            <a:ext cx="7780232" cy="720080"/>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Clique para editar os estilos do texto mestre</a:t>
            </a:r>
          </a:p>
        </p:txBody>
      </p:sp>
      <p:cxnSp>
        <p:nvCxnSpPr>
          <p:cNvPr id="6" name="Conector reto 4">
            <a:extLst>
              <a:ext uri="{FF2B5EF4-FFF2-40B4-BE49-F238E27FC236}">
                <a16:creationId xmlns="" xmlns:a16="http://schemas.microsoft.com/office/drawing/2014/main" id="{BBE05056-A9EE-4261-B4FD-1CC9FD481EBB}"/>
              </a:ext>
            </a:extLst>
          </p:cNvPr>
          <p:cNvCxnSpPr/>
          <p:nvPr userDrawn="1"/>
        </p:nvCxnSpPr>
        <p:spPr>
          <a:xfrm>
            <a:off x="467544" y="5013176"/>
            <a:ext cx="7992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066F17E3-0AC0-40C0-9457-012A38F3FDF6}"/>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11914" y="601684"/>
            <a:ext cx="6120172" cy="1904904"/>
          </a:xfrm>
          <a:prstGeom prst="rect">
            <a:avLst/>
          </a:prstGeom>
        </p:spPr>
      </p:pic>
    </p:spTree>
    <p:extLst>
      <p:ext uri="{BB962C8B-B14F-4D97-AF65-F5344CB8AC3E}">
        <p14:creationId xmlns:p14="http://schemas.microsoft.com/office/powerpoint/2010/main" val="275957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9D7A1-E068-4949-899D-804B3BA679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pt-BR"/>
          </a:p>
        </p:txBody>
      </p:sp>
      <p:sp>
        <p:nvSpPr>
          <p:cNvPr id="3" name="Subtitle 2">
            <a:extLst>
              <a:ext uri="{FF2B5EF4-FFF2-40B4-BE49-F238E27FC236}">
                <a16:creationId xmlns="" xmlns:a16="http://schemas.microsoft.com/office/drawing/2014/main" id="{9640C87B-0A58-48E1-AC88-EA2DB713867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pt-BR"/>
          </a:p>
        </p:txBody>
      </p:sp>
    </p:spTree>
    <p:extLst>
      <p:ext uri="{BB962C8B-B14F-4D97-AF65-F5344CB8AC3E}">
        <p14:creationId xmlns:p14="http://schemas.microsoft.com/office/powerpoint/2010/main" val="425103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642918"/>
            <a:ext cx="8229600" cy="1143000"/>
          </a:xfrm>
          <a:prstGeom prst="rect">
            <a:avLst/>
          </a:prstGeom>
        </p:spPr>
        <p:txBody>
          <a:bodyPr vert="horz" lIns="91440" tIns="45720" rIns="91440" bIns="45720" rtlCol="0" anchor="ctr">
            <a:normAutofit/>
          </a:bodyPr>
          <a:lstStyle/>
          <a:p>
            <a:r>
              <a:rPr lang="pt-BR" noProof="0"/>
              <a:t>Clique para editar o estilo do título mestre</a:t>
            </a:r>
          </a:p>
        </p:txBody>
      </p:sp>
      <p:sp>
        <p:nvSpPr>
          <p:cNvPr id="3" name="Espaço Reservado para Texto 2"/>
          <p:cNvSpPr>
            <a:spLocks noGrp="1"/>
          </p:cNvSpPr>
          <p:nvPr>
            <p:ph type="body" idx="1"/>
          </p:nvPr>
        </p:nvSpPr>
        <p:spPr>
          <a:xfrm>
            <a:off x="457200" y="1857364"/>
            <a:ext cx="8229600" cy="4429156"/>
          </a:xfrm>
          <a:prstGeom prst="rect">
            <a:avLst/>
          </a:prstGeom>
        </p:spPr>
        <p:txBody>
          <a:bodyPr vert="horz" lIns="91440" tIns="45720" rIns="91440" bIns="45720"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9" name="Retângulo 8"/>
          <p:cNvSpPr/>
          <p:nvPr userDrawn="1"/>
        </p:nvSpPr>
        <p:spPr>
          <a:xfrm>
            <a:off x="0" y="6669360"/>
            <a:ext cx="9144000" cy="196695"/>
          </a:xfrm>
          <a:prstGeom prst="rect">
            <a:avLst/>
          </a:prstGeom>
          <a:solidFill>
            <a:schemeClr val="tx2">
              <a:lumMod val="75000"/>
              <a:alpha val="9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0"/>
          </a:p>
        </p:txBody>
      </p:sp>
      <p:sp>
        <p:nvSpPr>
          <p:cNvPr id="6" name="TextBox 5">
            <a:extLst>
              <a:ext uri="{FF2B5EF4-FFF2-40B4-BE49-F238E27FC236}">
                <a16:creationId xmlns="" xmlns:a16="http://schemas.microsoft.com/office/drawing/2014/main" id="{3755C5F8-0E7B-40D4-A89A-2648D3E0E76C}"/>
              </a:ext>
            </a:extLst>
          </p:cNvPr>
          <p:cNvSpPr txBox="1"/>
          <p:nvPr userDrawn="1"/>
        </p:nvSpPr>
        <p:spPr>
          <a:xfrm>
            <a:off x="8853059" y="6628015"/>
            <a:ext cx="255445" cy="257369"/>
          </a:xfrm>
          <a:prstGeom prst="rect">
            <a:avLst/>
          </a:prstGeom>
          <a:noFill/>
        </p:spPr>
        <p:txBody>
          <a:bodyPr wrap="none" lIns="36000" tIns="36000" rIns="36000" bIns="36000" rtlCol="0">
            <a:spAutoFit/>
          </a:bodyPr>
          <a:lstStyle/>
          <a:p>
            <a:pPr algn="r"/>
            <a:fld id="{0A1710BC-4B75-4736-B13D-EC8BF3A96AE1}" type="slidenum">
              <a:rPr lang="pt-BR" sz="1200" noProof="0" smtClean="0">
                <a:solidFill>
                  <a:schemeClr val="bg1"/>
                </a:solidFill>
              </a:rPr>
              <a:t>‹nº›</a:t>
            </a:fld>
            <a:endParaRPr lang="pt-BR" sz="1200" noProof="0">
              <a:solidFill>
                <a:schemeClr val="bg1"/>
              </a:solidFill>
            </a:endParaRPr>
          </a:p>
        </p:txBody>
      </p:sp>
      <p:sp>
        <p:nvSpPr>
          <p:cNvPr id="10" name="CaixaDeTexto 4">
            <a:extLst>
              <a:ext uri="{FF2B5EF4-FFF2-40B4-BE49-F238E27FC236}">
                <a16:creationId xmlns="" xmlns:a16="http://schemas.microsoft.com/office/drawing/2014/main" id="{E363AE17-92C5-47E2-98C9-02496ECE895C}"/>
              </a:ext>
            </a:extLst>
          </p:cNvPr>
          <p:cNvSpPr txBox="1"/>
          <p:nvPr userDrawn="1"/>
        </p:nvSpPr>
        <p:spPr>
          <a:xfrm>
            <a:off x="44674" y="6639022"/>
            <a:ext cx="1631528" cy="257369"/>
          </a:xfrm>
          <a:prstGeom prst="rect">
            <a:avLst/>
          </a:prstGeom>
          <a:noFill/>
        </p:spPr>
        <p:txBody>
          <a:bodyPr wrap="none" lIns="36000" tIns="36000" rIns="36000" bIns="36000" rtlCol="0">
            <a:spAutoFit/>
          </a:bodyPr>
          <a:lstStyle>
            <a:defPPr>
              <a:defRPr lang="pt-BR"/>
            </a:defPPr>
            <a:lvl1pPr algn="r">
              <a:defRPr sz="1200">
                <a:solidFill>
                  <a:schemeClr val="bg1"/>
                </a:solidFill>
              </a:defRPr>
            </a:lvl1pPr>
          </a:lstStyle>
          <a:p>
            <a:pPr lvl="0" algn="l"/>
            <a:r>
              <a:rPr lang="pt-BR" noProof="0" dirty="0" smtClean="0"/>
              <a:t>Professores</a:t>
            </a:r>
            <a:r>
              <a:rPr lang="pt-BR" baseline="0" noProof="0" dirty="0" smtClean="0"/>
              <a:t> orientadores</a:t>
            </a:r>
            <a:endParaRPr lang="pt-BR" noProof="0" dirty="0"/>
          </a:p>
        </p:txBody>
      </p:sp>
      <p:sp>
        <p:nvSpPr>
          <p:cNvPr id="11" name="CaixaDeTexto 4">
            <a:extLst>
              <a:ext uri="{FF2B5EF4-FFF2-40B4-BE49-F238E27FC236}">
                <a16:creationId xmlns="" xmlns:a16="http://schemas.microsoft.com/office/drawing/2014/main" id="{02EB4425-6036-4349-BF6F-EFBEEE152BEE}"/>
              </a:ext>
            </a:extLst>
          </p:cNvPr>
          <p:cNvSpPr txBox="1"/>
          <p:nvPr userDrawn="1"/>
        </p:nvSpPr>
        <p:spPr>
          <a:xfrm>
            <a:off x="2549683" y="6639022"/>
            <a:ext cx="3659967" cy="257369"/>
          </a:xfrm>
          <a:prstGeom prst="rect">
            <a:avLst/>
          </a:prstGeom>
          <a:noFill/>
        </p:spPr>
        <p:txBody>
          <a:bodyPr wrap="none" lIns="36000" tIns="36000" rIns="36000" bIns="36000" rtlCol="0">
            <a:spAutoFit/>
          </a:bodyPr>
          <a:lstStyle>
            <a:defPPr>
              <a:defRPr lang="pt-BR"/>
            </a:defPPr>
            <a:lvl1pPr algn="r">
              <a:defRPr sz="1200">
                <a:solidFill>
                  <a:schemeClr val="bg1"/>
                </a:solidFill>
              </a:defRPr>
            </a:lvl1pPr>
          </a:lstStyle>
          <a:p>
            <a:pPr rtl="0"/>
            <a:r>
              <a:rPr lang="pt-BR" noProof="0" dirty="0" smtClean="0"/>
              <a:t>OPE</a:t>
            </a:r>
            <a:r>
              <a:rPr lang="pt-BR" baseline="0" noProof="0" dirty="0" smtClean="0"/>
              <a:t> 2</a:t>
            </a:r>
            <a:r>
              <a:rPr lang="pt-BR" noProof="0" dirty="0" smtClean="0"/>
              <a:t> </a:t>
            </a:r>
            <a:r>
              <a:rPr lang="pt-BR" noProof="0" dirty="0"/>
              <a:t>– </a:t>
            </a:r>
            <a:r>
              <a:rPr lang="pt-BR" noProof="0" dirty="0" smtClean="0"/>
              <a:t>E</a:t>
            </a:r>
            <a:r>
              <a:rPr lang="pt-BR" sz="1200" b="0" i="0" u="none" strike="noStrike" kern="1200" dirty="0" err="1" smtClean="0">
                <a:solidFill>
                  <a:schemeClr val="bg1"/>
                </a:solidFill>
                <a:effectLst/>
                <a:latin typeface="+mn-lt"/>
                <a:ea typeface="+mn-ea"/>
                <a:cs typeface="+mn-cs"/>
              </a:rPr>
              <a:t>rros</a:t>
            </a:r>
            <a:r>
              <a:rPr lang="pt-BR" sz="1200" b="0" i="0" u="none" strike="noStrike" kern="1200" dirty="0" smtClean="0">
                <a:solidFill>
                  <a:schemeClr val="bg1"/>
                </a:solidFill>
                <a:effectLst/>
                <a:latin typeface="+mn-lt"/>
                <a:ea typeface="+mn-ea"/>
                <a:cs typeface="+mn-cs"/>
              </a:rPr>
              <a:t> e problemas recorrentes e como superá-los</a:t>
            </a:r>
            <a:endParaRPr lang="pt-BR" dirty="0">
              <a:effectLst/>
            </a:endParaRPr>
          </a:p>
        </p:txBody>
      </p:sp>
      <p:sp>
        <p:nvSpPr>
          <p:cNvPr id="4" name="AcnSubjectTitle_ID_4" hidden="1">
            <a:extLst>
              <a:ext uri="{FF2B5EF4-FFF2-40B4-BE49-F238E27FC236}">
                <a16:creationId xmlns="" xmlns:a16="http://schemas.microsoft.com/office/drawing/2014/main" id="{C833593A-F8C1-4374-8ADB-4B48F18C3993}"/>
              </a:ext>
            </a:extLst>
          </p:cNvPr>
          <p:cNvSpPr txBox="1"/>
          <p:nvPr userDrawn="1">
            <p:custDataLst>
              <p:tags r:id="rId11"/>
            </p:custDataLst>
          </p:nvPr>
        </p:nvSpPr>
        <p:spPr bwMode="gray">
          <a:xfrm>
            <a:off x="457200" y="1420813"/>
            <a:ext cx="6985000" cy="338554"/>
          </a:xfrm>
          <a:prstGeom prst="rect">
            <a:avLst/>
          </a:prstGeom>
          <a:noFill/>
        </p:spPr>
        <p:txBody>
          <a:bodyPr vert="horz" wrap="square" rtlCol="0">
            <a:spAutoFit/>
          </a:bodyPr>
          <a:lstStyle/>
          <a:p>
            <a:pPr algn="l">
              <a:buFontTx/>
              <a:buNone/>
            </a:pPr>
            <a:r>
              <a:rPr lang="pt-BR" sz="1600" b="1" i="0">
                <a:solidFill>
                  <a:schemeClr val="tx1"/>
                </a:solidFill>
              </a:rPr>
              <a:t>Subject Title</a:t>
            </a:r>
          </a:p>
        </p:txBody>
      </p:sp>
      <p:sp>
        <p:nvSpPr>
          <p:cNvPr id="5" name="AcnFootnote_ID_5" hidden="1">
            <a:extLst>
              <a:ext uri="{FF2B5EF4-FFF2-40B4-BE49-F238E27FC236}">
                <a16:creationId xmlns="" xmlns:a16="http://schemas.microsoft.com/office/drawing/2014/main" id="{425E9836-6874-48E8-AD40-2499CBE580AA}"/>
              </a:ext>
            </a:extLst>
          </p:cNvPr>
          <p:cNvSpPr txBox="1"/>
          <p:nvPr userDrawn="1">
            <p:custDataLst>
              <p:tags r:id="rId12"/>
            </p:custDataLst>
          </p:nvPr>
        </p:nvSpPr>
        <p:spPr bwMode="gray">
          <a:xfrm>
            <a:off x="457200" y="6254750"/>
            <a:ext cx="8229600" cy="430887"/>
          </a:xfrm>
          <a:prstGeom prst="rect">
            <a:avLst/>
          </a:prstGeom>
          <a:noFill/>
        </p:spPr>
        <p:txBody>
          <a:bodyPr vert="horz" wrap="square" rtlCol="0" anchor="b">
            <a:spAutoFit/>
          </a:bodyPr>
          <a:lstStyle/>
          <a:p>
            <a:pPr marL="538163" indent="-538163" algn="l">
              <a:buFontTx/>
              <a:buNone/>
            </a:pPr>
            <a:r>
              <a:rPr lang="pt-BR" sz="1000" b="0" i="0">
                <a:solidFill>
                  <a:schemeClr val="tx1"/>
                </a:solidFill>
              </a:rPr>
              <a:t>*	Footnote</a:t>
            </a:r>
          </a:p>
          <a:p>
            <a:pPr marL="538163" indent="-538163" algn="l">
              <a:spcBef>
                <a:spcPct val="20000"/>
              </a:spcBef>
              <a:buFontTx/>
              <a:buNone/>
            </a:pPr>
            <a:r>
              <a:rPr lang="pt-BR" sz="1000" b="0" i="0">
                <a:solidFill>
                  <a:schemeClr val="tx1"/>
                </a:solidFill>
              </a:rPr>
              <a:t>Source:	Source</a:t>
            </a: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7" r:id="rId7"/>
    <p:sldLayoutId id="2147483666" r:id="rId8"/>
    <p:sldLayoutId id="214748366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rofessores-ope-tcc@faculdadeimpacta.com.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2.gif"/><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hyperlink" Target="mailto:professores-ope@faculdadeimpacta.com.br"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3429000"/>
            <a:ext cx="8568952" cy="1506091"/>
          </a:xfrm>
        </p:spPr>
        <p:txBody>
          <a:bodyPr>
            <a:normAutofit/>
          </a:bodyPr>
          <a:lstStyle/>
          <a:p>
            <a:r>
              <a:rPr lang="pt-BR" cap="none" dirty="0">
                <a:effectLst>
                  <a:outerShdw blurRad="38100" dist="38100" dir="2700000" algn="tl">
                    <a:srgbClr val="000000">
                      <a:alpha val="43137"/>
                    </a:srgbClr>
                  </a:outerShdw>
                </a:effectLst>
                <a:latin typeface="+mn-lt"/>
              </a:rPr>
              <a:t>OPE 2</a:t>
            </a:r>
            <a:br>
              <a:rPr lang="pt-BR" cap="none" dirty="0">
                <a:effectLst>
                  <a:outerShdw blurRad="38100" dist="38100" dir="2700000" algn="tl">
                    <a:srgbClr val="000000">
                      <a:alpha val="43137"/>
                    </a:srgbClr>
                  </a:outerShdw>
                </a:effectLst>
                <a:latin typeface="+mn-lt"/>
              </a:rPr>
            </a:br>
            <a:r>
              <a:rPr lang="pt-BR" sz="3200" b="0" cap="none" dirty="0">
                <a:effectLst>
                  <a:outerShdw blurRad="38100" dist="38100" dir="2700000" algn="tl">
                    <a:srgbClr val="000000">
                      <a:alpha val="43137"/>
                    </a:srgbClr>
                  </a:outerShdw>
                </a:effectLst>
                <a:latin typeface="+mn-lt"/>
              </a:rPr>
              <a:t>Erros e problemas recorrentes e como </a:t>
            </a:r>
            <a:r>
              <a:rPr lang="pt-BR" sz="3200" b="0" cap="none" dirty="0" smtClean="0">
                <a:effectLst>
                  <a:outerShdw blurRad="38100" dist="38100" dir="2700000" algn="tl">
                    <a:srgbClr val="000000">
                      <a:alpha val="43137"/>
                    </a:srgbClr>
                  </a:outerShdw>
                </a:effectLst>
                <a:latin typeface="+mn-lt"/>
              </a:rPr>
              <a:t>superá-los</a:t>
            </a:r>
            <a:endParaRPr lang="pt-BR" sz="3200" b="0" cap="none" dirty="0">
              <a:effectLst>
                <a:outerShdw blurRad="38100" dist="38100" dir="2700000" algn="tl">
                  <a:srgbClr val="000000">
                    <a:alpha val="43137"/>
                  </a:srgbClr>
                </a:outerShdw>
              </a:effectLst>
              <a:latin typeface="+mn-lt"/>
            </a:endParaRPr>
          </a:p>
        </p:txBody>
      </p:sp>
      <p:sp>
        <p:nvSpPr>
          <p:cNvPr id="3" name="Espaço Reservado para Texto 2"/>
          <p:cNvSpPr>
            <a:spLocks noGrp="1"/>
          </p:cNvSpPr>
          <p:nvPr>
            <p:ph type="body" idx="4294967295"/>
          </p:nvPr>
        </p:nvSpPr>
        <p:spPr>
          <a:xfrm>
            <a:off x="755576" y="5013176"/>
            <a:ext cx="7772400" cy="720080"/>
          </a:xfrm>
        </p:spPr>
        <p:txBody>
          <a:bodyPr anchor="ctr" anchorCtr="0">
            <a:normAutofit/>
          </a:bodyPr>
          <a:lstStyle/>
          <a:p>
            <a:pPr marL="0" indent="0" algn="r">
              <a:buNone/>
            </a:pPr>
            <a:r>
              <a:rPr lang="en-GB" sz="2400" b="1">
                <a:effectLst>
                  <a:outerShdw blurRad="38100" dist="38100" dir="2700000" algn="tl">
                    <a:srgbClr val="000000">
                      <a:alpha val="43137"/>
                    </a:srgbClr>
                  </a:outerShdw>
                </a:effectLst>
                <a:hlinkClick r:id="rId2"/>
              </a:rPr>
              <a:t>professores-ope-tcc@faculdadeimpacta.com.br</a:t>
            </a:r>
            <a:r>
              <a:rPr lang="en-GB" sz="2400" b="1">
                <a:effectLst>
                  <a:outerShdw blurRad="38100" dist="38100" dir="2700000" algn="tl">
                    <a:srgbClr val="000000">
                      <a:alpha val="43137"/>
                    </a:srgbClr>
                  </a:outerShdw>
                </a:effectLst>
              </a:rPr>
              <a:t> </a:t>
            </a:r>
            <a:endParaRPr lang="en-GB" sz="24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36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Coloquem todo o código do projeto (com exceção de senhas e similares) em um só </a:t>
            </a:r>
            <a:r>
              <a:rPr lang="pt-BR" sz="2400" dirty="0" err="1" smtClean="0"/>
              <a:t>GitHub</a:t>
            </a:r>
            <a:r>
              <a:rPr lang="pt-BR" sz="2400" dirty="0" smtClean="0"/>
              <a:t> </a:t>
            </a:r>
            <a:r>
              <a:rPr lang="pt-BR" sz="2400" dirty="0"/>
              <a:t>público com permissão de </a:t>
            </a:r>
            <a:r>
              <a:rPr lang="pt-BR" sz="2400" dirty="0" err="1"/>
              <a:t>commit</a:t>
            </a:r>
            <a:r>
              <a:rPr lang="pt-BR" sz="2400" dirty="0"/>
              <a:t> a todos os membros.</a:t>
            </a:r>
          </a:p>
          <a:p>
            <a:pPr marL="457200" lvl="1" indent="-457200" algn="just">
              <a:spcBef>
                <a:spcPts val="0"/>
              </a:spcBef>
            </a:pPr>
            <a:r>
              <a:rPr lang="pt-BR" sz="2400" dirty="0"/>
              <a:t>Senhas e </a:t>
            </a:r>
            <a:r>
              <a:rPr lang="pt-BR" sz="2400" dirty="0" err="1"/>
              <a:t>tokens</a:t>
            </a:r>
            <a:r>
              <a:rPr lang="pt-BR" sz="2400" dirty="0"/>
              <a:t> de acesso devem estar disponíveis a todos os membros, mas não publicamente (usem o </a:t>
            </a:r>
            <a:r>
              <a:rPr lang="pt-BR" sz="2400" dirty="0" err="1" smtClean="0"/>
              <a:t>WhatsApp</a:t>
            </a:r>
            <a:r>
              <a:rPr lang="pt-BR" sz="2400" dirty="0"/>
              <a:t>, o </a:t>
            </a:r>
            <a:r>
              <a:rPr lang="pt-BR" sz="2400" dirty="0" err="1" smtClean="0"/>
              <a:t>Telegram</a:t>
            </a:r>
            <a:r>
              <a:rPr lang="pt-BR" sz="2400" dirty="0"/>
              <a:t>, o e-mail ou o </a:t>
            </a:r>
            <a:r>
              <a:rPr lang="pt-BR" sz="2400" dirty="0" smtClean="0"/>
              <a:t>Google Drive </a:t>
            </a:r>
            <a:r>
              <a:rPr lang="pt-BR" sz="2400" dirty="0"/>
              <a:t>para isso</a:t>
            </a:r>
            <a:r>
              <a:rPr lang="pt-BR" sz="2400" dirty="0" smtClean="0"/>
              <a:t>).</a:t>
            </a:r>
          </a:p>
          <a:p>
            <a:pPr marL="457200" lvl="1" indent="-457200" algn="just">
              <a:spcBef>
                <a:spcPts val="0"/>
              </a:spcBef>
            </a:pPr>
            <a:r>
              <a:rPr lang="pt-BR" sz="2400" dirty="0" smtClean="0"/>
              <a:t>Evitem individualizar tarefas excessivamente. </a:t>
            </a:r>
            <a:r>
              <a:rPr lang="pt-BR" sz="2400" dirty="0" smtClean="0"/>
              <a:t>Caso contrário, </a:t>
            </a:r>
            <a:r>
              <a:rPr lang="pt-BR" sz="2400" dirty="0" smtClean="0"/>
              <a:t>se algum colega tomar chá de sumiço, o resto do time poderá ter problemas para prosseguir.</a:t>
            </a:r>
            <a:endParaRPr lang="pt-BR" sz="2400" dirty="0"/>
          </a:p>
        </p:txBody>
      </p:sp>
    </p:spTree>
    <p:custDataLst>
      <p:tags r:id="rId1"/>
    </p:custDataLst>
    <p:extLst>
      <p:ext uri="{BB962C8B-B14F-4D97-AF65-F5344CB8AC3E}">
        <p14:creationId xmlns:p14="http://schemas.microsoft.com/office/powerpoint/2010/main" val="222981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w #ProjectManagement works (extended version) - Be attention what the  #customer really needed… | Agile project management, Project management,  Business management"/>
          <p:cNvPicPr>
            <a:picLocks noChangeAspect="1" noChangeArrowheads="1"/>
          </p:cNvPicPr>
          <p:nvPr/>
        </p:nvPicPr>
        <p:blipFill rotWithShape="1">
          <a:blip r:embed="rId3">
            <a:extLst>
              <a:ext uri="{28A0092B-C50C-407E-A947-70E740481C1C}">
                <a14:useLocalDpi xmlns:a14="http://schemas.microsoft.com/office/drawing/2010/main" val="0"/>
              </a:ext>
            </a:extLst>
          </a:blip>
          <a:srcRect l="1168" t="5813" r="1949" b="1639"/>
          <a:stretch/>
        </p:blipFill>
        <p:spPr bwMode="auto">
          <a:xfrm>
            <a:off x="2483768" y="1844824"/>
            <a:ext cx="4768924" cy="47886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a:t>3. Requisitos e escopo do projeto </a:t>
            </a:r>
            <a:r>
              <a:rPr lang="pt-BR" dirty="0" err="1"/>
              <a:t>mal-definidos</a:t>
            </a:r>
            <a:endParaRPr lang="pt-BR" dirty="0"/>
          </a:p>
        </p:txBody>
      </p:sp>
    </p:spTree>
    <p:custDataLst>
      <p:tags r:id="rId1"/>
    </p:custDataLst>
    <p:extLst>
      <p:ext uri="{BB962C8B-B14F-4D97-AF65-F5344CB8AC3E}">
        <p14:creationId xmlns:p14="http://schemas.microsoft.com/office/powerpoint/2010/main" val="13004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Se você não sabe </a:t>
            </a:r>
            <a:r>
              <a:rPr lang="pt-BR" sz="2400" dirty="0" smtClean="0"/>
              <a:t>direito o </a:t>
            </a:r>
            <a:r>
              <a:rPr lang="pt-BR" sz="2400" dirty="0"/>
              <a:t>que quer fazer, não conseguirá fazer nada direito.</a:t>
            </a:r>
          </a:p>
          <a:p>
            <a:pPr marL="457200" lvl="1" indent="-457200" algn="just">
              <a:spcBef>
                <a:spcPts val="0"/>
              </a:spcBef>
            </a:pPr>
            <a:r>
              <a:rPr lang="pt-BR" sz="2400" dirty="0" smtClean="0"/>
              <a:t>Definir </a:t>
            </a:r>
            <a:r>
              <a:rPr lang="pt-BR" sz="2400" dirty="0"/>
              <a:t>os requisitos antes de sair </a:t>
            </a:r>
            <a:r>
              <a:rPr lang="pt-BR" sz="2400" dirty="0" smtClean="0"/>
              <a:t>fazendo qualquer </a:t>
            </a:r>
            <a:r>
              <a:rPr lang="pt-BR" sz="2400" dirty="0"/>
              <a:t>coisa de qualquer jeito é importante.</a:t>
            </a:r>
          </a:p>
          <a:p>
            <a:pPr marL="457200" lvl="1" indent="-457200" algn="just">
              <a:spcBef>
                <a:spcPts val="0"/>
              </a:spcBef>
            </a:pPr>
            <a:r>
              <a:rPr lang="pt-BR" sz="2400" dirty="0"/>
              <a:t>Se você não consegue explicar direito ao seu professor e aos colegas o que é o projeto, você tem sérios problemas.</a:t>
            </a:r>
          </a:p>
          <a:p>
            <a:pPr marL="457200" lvl="1" indent="-457200" algn="just">
              <a:spcBef>
                <a:spcPts val="0"/>
              </a:spcBef>
            </a:pPr>
            <a:r>
              <a:rPr lang="pt-BR" sz="2400" dirty="0"/>
              <a:t>Você sabe quais são as funcionalidades que deverão haver no projeto? Quais são as necessidades do cliente? Quais serão as telas? Quem são os usuários? Quais são os requisitos? Regras de negócio? Se você não sabe, corra para esclarecer isso, pois você já deveria saber!</a:t>
            </a:r>
          </a:p>
          <a:p>
            <a:pPr marL="457200" lvl="1" indent="-457200" algn="just">
              <a:spcBef>
                <a:spcPts val="0"/>
              </a:spcBef>
            </a:pPr>
            <a:r>
              <a:rPr lang="pt-BR" sz="2400" dirty="0"/>
              <a:t>Se o seu banco de dados estiver </a:t>
            </a:r>
            <a:r>
              <a:rPr lang="pt-BR" sz="2400" dirty="0" err="1"/>
              <a:t>mal-estruturado</a:t>
            </a:r>
            <a:r>
              <a:rPr lang="pt-BR" sz="2400" dirty="0"/>
              <a:t>, o seu projeto inteiro estará </a:t>
            </a:r>
            <a:r>
              <a:rPr lang="pt-BR" sz="2400" dirty="0" err="1"/>
              <a:t>mal-estruturado</a:t>
            </a:r>
            <a:r>
              <a:rPr lang="pt-BR" sz="2400" dirty="0"/>
              <a:t> e nada funcionará direito</a:t>
            </a:r>
            <a:r>
              <a:rPr lang="pt-BR" sz="2400" dirty="0" smtClean="0"/>
              <a:t>.</a:t>
            </a:r>
          </a:p>
          <a:p>
            <a:pPr marL="457200" lvl="1" indent="-457200" algn="just">
              <a:spcBef>
                <a:spcPts val="0"/>
              </a:spcBef>
            </a:pPr>
            <a:r>
              <a:rPr lang="pt-BR" sz="2400" dirty="0"/>
              <a:t>Não seja megalomaníaco. Não tente abraçar o mundo</a:t>
            </a:r>
            <a:r>
              <a:rPr lang="pt-BR" sz="2400" dirty="0" smtClean="0"/>
              <a:t>.</a:t>
            </a:r>
            <a:endParaRPr lang="pt-BR" sz="2400" dirty="0"/>
          </a:p>
        </p:txBody>
      </p:sp>
    </p:spTree>
    <p:custDataLst>
      <p:tags r:id="rId1"/>
    </p:custDataLst>
    <p:extLst>
      <p:ext uri="{BB962C8B-B14F-4D97-AF65-F5344CB8AC3E}">
        <p14:creationId xmlns:p14="http://schemas.microsoft.com/office/powerpoint/2010/main" val="426809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a:t>4. Falta de planejamento</a:t>
            </a:r>
          </a:p>
        </p:txBody>
      </p:sp>
      <p:pic>
        <p:nvPicPr>
          <p:cNvPr id="11" name="Imagem 10" descr="Desenho com traços pretos em fundo branco&#10;&#10;Descrição gerada automaticamente com confiança média">
            <a:extLst>
              <a:ext uri="{FF2B5EF4-FFF2-40B4-BE49-F238E27FC236}">
                <a16:creationId xmlns="" xmlns:a16="http://schemas.microsoft.com/office/drawing/2014/main" id="{8E0E74BC-1042-4F61-9369-B0BB1E7FB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988840"/>
            <a:ext cx="6984776" cy="4051171"/>
          </a:xfrm>
          <a:prstGeom prst="rect">
            <a:avLst/>
          </a:prstGeom>
        </p:spPr>
      </p:pic>
    </p:spTree>
    <p:custDataLst>
      <p:tags r:id="rId1"/>
    </p:custDataLst>
    <p:extLst>
      <p:ext uri="{BB962C8B-B14F-4D97-AF65-F5344CB8AC3E}">
        <p14:creationId xmlns:p14="http://schemas.microsoft.com/office/powerpoint/2010/main" val="329805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Trabalhe com sprints, procure implementar um </a:t>
            </a:r>
            <a:r>
              <a:rPr lang="pt-BR" sz="2400" dirty="0" err="1"/>
              <a:t>scrum</a:t>
            </a:r>
            <a:r>
              <a:rPr lang="pt-BR" sz="2400" dirty="0"/>
              <a:t> efetivo. Evite o </a:t>
            </a:r>
            <a:r>
              <a:rPr lang="pt-BR" sz="2400" dirty="0" err="1"/>
              <a:t>waterfall</a:t>
            </a:r>
            <a:r>
              <a:rPr lang="pt-BR" sz="2400" dirty="0"/>
              <a:t> e evite o go </a:t>
            </a:r>
            <a:r>
              <a:rPr lang="pt-BR" sz="2400" dirty="0" err="1"/>
              <a:t>horse</a:t>
            </a:r>
            <a:r>
              <a:rPr lang="pt-BR" sz="2400" dirty="0"/>
              <a:t>.</a:t>
            </a:r>
          </a:p>
          <a:p>
            <a:pPr marL="457200" lvl="1" indent="-457200" algn="just">
              <a:spcBef>
                <a:spcPts val="0"/>
              </a:spcBef>
            </a:pPr>
            <a:r>
              <a:rPr lang="pt-BR" sz="2400" dirty="0"/>
              <a:t>Cuidado com </a:t>
            </a:r>
            <a:r>
              <a:rPr lang="pt-BR" sz="2400" dirty="0" err="1" smtClean="0"/>
              <a:t>waterfall</a:t>
            </a:r>
            <a:r>
              <a:rPr lang="pt-BR" sz="2400" dirty="0" smtClean="0"/>
              <a:t> </a:t>
            </a:r>
            <a:r>
              <a:rPr lang="pt-BR" sz="2400" dirty="0"/>
              <a:t>travestido de ágil e </a:t>
            </a:r>
            <a:r>
              <a:rPr lang="pt-BR" sz="2400" dirty="0" smtClean="0"/>
              <a:t>com </a:t>
            </a:r>
            <a:r>
              <a:rPr lang="pt-BR" sz="2400" dirty="0"/>
              <a:t>go </a:t>
            </a:r>
            <a:r>
              <a:rPr lang="pt-BR" sz="2400" dirty="0" err="1"/>
              <a:t>horse</a:t>
            </a:r>
            <a:r>
              <a:rPr lang="pt-BR" sz="2400" dirty="0"/>
              <a:t> travestido de </a:t>
            </a:r>
            <a:r>
              <a:rPr lang="pt-BR" sz="2400" dirty="0" smtClean="0"/>
              <a:t>ágil (“go </a:t>
            </a:r>
            <a:r>
              <a:rPr lang="pt-BR" sz="2400" dirty="0" err="1" smtClean="0"/>
              <a:t>unicorn</a:t>
            </a:r>
            <a:r>
              <a:rPr lang="pt-BR" sz="2400" dirty="0" smtClean="0"/>
              <a:t>”).</a:t>
            </a:r>
            <a:endParaRPr lang="pt-BR" sz="2400" dirty="0"/>
          </a:p>
          <a:p>
            <a:pPr marL="457200" lvl="1" indent="-457200" algn="just">
              <a:spcBef>
                <a:spcPts val="0"/>
              </a:spcBef>
            </a:pPr>
            <a:r>
              <a:rPr lang="pt-BR" sz="2400" dirty="0"/>
              <a:t>Tente seguir o planejamento, mas sem ser paranoico com isso.</a:t>
            </a:r>
          </a:p>
          <a:p>
            <a:pPr marL="457200" lvl="1" indent="-457200" algn="just">
              <a:spcBef>
                <a:spcPts val="0"/>
              </a:spcBef>
            </a:pPr>
            <a:r>
              <a:rPr lang="pt-BR" sz="2400" dirty="0"/>
              <a:t>Se algo está dando errado, demorando demais, atrasando ou saindo dos trilhos, fale com os seus colegas e com o professor.</a:t>
            </a:r>
          </a:p>
          <a:p>
            <a:pPr marL="457200" lvl="1" indent="-457200" algn="just">
              <a:spcBef>
                <a:spcPts val="0"/>
              </a:spcBef>
            </a:pPr>
            <a:r>
              <a:rPr lang="pt-BR" sz="2400" dirty="0"/>
              <a:t>O professor está aqui para ajudar vocês a desenvolver o </a:t>
            </a:r>
            <a:r>
              <a:rPr lang="pt-BR" sz="2400" dirty="0" smtClean="0"/>
              <a:t>projeto</a:t>
            </a:r>
            <a:r>
              <a:rPr lang="pt-BR" sz="2400" dirty="0"/>
              <a:t>.</a:t>
            </a:r>
            <a:endParaRPr lang="pt-BR" sz="2400" dirty="0"/>
          </a:p>
        </p:txBody>
      </p:sp>
    </p:spTree>
    <p:custDataLst>
      <p:tags r:id="rId1"/>
    </p:custDataLst>
    <p:extLst>
      <p:ext uri="{BB962C8B-B14F-4D97-AF65-F5344CB8AC3E}">
        <p14:creationId xmlns:p14="http://schemas.microsoft.com/office/powerpoint/2010/main" val="17993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a:t>5. Má priorização</a:t>
            </a:r>
          </a:p>
        </p:txBody>
      </p:sp>
      <p:pic>
        <p:nvPicPr>
          <p:cNvPr id="7170" name="Picture 2" descr="https://i.imgflip.com/4wf41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5" y="1140858"/>
            <a:ext cx="4243451" cy="550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5225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Em primeiro lugar, defina quais são os frameworks, tecnologias, linguagens de programação, hospedagem e banco de dados necessários ao projeto ainda no começo. E pense bem nisso para não ter que voltar atrás e remendar ou refazer um monte de coisas.</a:t>
            </a:r>
          </a:p>
          <a:p>
            <a:pPr marL="457200" lvl="1" indent="-457200" algn="just">
              <a:spcBef>
                <a:spcPts val="0"/>
              </a:spcBef>
            </a:pPr>
            <a:r>
              <a:rPr lang="pt-BR" sz="2400" dirty="0"/>
              <a:t>Em segundo lugar, desenvolva aquilo que é vital e essencial ao projeto, aquilo sem o qual ele não faz sentido de </a:t>
            </a:r>
            <a:r>
              <a:rPr lang="pt-BR" sz="2400" dirty="0" smtClean="0"/>
              <a:t>existir.</a:t>
            </a:r>
            <a:endParaRPr lang="pt-BR" sz="2400" dirty="0"/>
          </a:p>
          <a:p>
            <a:pPr marL="457200" lvl="1" indent="-457200" algn="just">
              <a:spcBef>
                <a:spcPts val="0"/>
              </a:spcBef>
            </a:pPr>
            <a:r>
              <a:rPr lang="pt-BR" sz="2400" dirty="0"/>
              <a:t>Em terceiro lugar, faça aquilo que é importante, mas não vital ou essencial ao projeto.</a:t>
            </a:r>
          </a:p>
          <a:p>
            <a:pPr marL="457200" lvl="1" indent="-457200" algn="just">
              <a:spcBef>
                <a:spcPts val="0"/>
              </a:spcBef>
            </a:pPr>
            <a:r>
              <a:rPr lang="pt-BR" sz="2400" dirty="0"/>
              <a:t>Em último lugar, faça o que é </a:t>
            </a:r>
            <a:r>
              <a:rPr lang="pt-BR" sz="2400" dirty="0" smtClean="0"/>
              <a:t>cosmético, estético, bonitinho e/ou </a:t>
            </a:r>
            <a:r>
              <a:rPr lang="pt-BR" sz="2400" dirty="0" err="1"/>
              <a:t>nice-to-have</a:t>
            </a:r>
            <a:r>
              <a:rPr lang="pt-BR" sz="2400" dirty="0"/>
              <a:t>.</a:t>
            </a:r>
          </a:p>
          <a:p>
            <a:pPr marL="457200" lvl="1" indent="-457200" algn="just">
              <a:spcBef>
                <a:spcPts val="0"/>
              </a:spcBef>
            </a:pPr>
            <a:r>
              <a:rPr lang="pt-BR" sz="2400" dirty="0"/>
              <a:t>Deixe para colocar a cereja do bolo somente quando </a:t>
            </a:r>
            <a:r>
              <a:rPr lang="pt-BR" sz="2400" dirty="0" smtClean="0"/>
              <a:t>(e </a:t>
            </a:r>
            <a:r>
              <a:rPr lang="pt-BR" sz="2400" dirty="0"/>
              <a:t>se) o bolo estiver pronto!</a:t>
            </a:r>
          </a:p>
          <a:p>
            <a:pPr marL="457200" lvl="1" indent="-457200" algn="just">
              <a:spcBef>
                <a:spcPts val="0"/>
              </a:spcBef>
            </a:pPr>
            <a:r>
              <a:rPr lang="pt-BR" sz="2400" dirty="0"/>
              <a:t>Feio e funcionando é melhor que bonito e não funcionando.</a:t>
            </a:r>
          </a:p>
          <a:p>
            <a:pPr marL="457200" lvl="1" indent="-457200" algn="just">
              <a:spcBef>
                <a:spcPts val="0"/>
              </a:spcBef>
            </a:pPr>
            <a:r>
              <a:rPr lang="pt-BR" sz="2400" dirty="0"/>
              <a:t>O bom é inimigo do ótimo.</a:t>
            </a:r>
          </a:p>
        </p:txBody>
      </p:sp>
    </p:spTree>
    <p:custDataLst>
      <p:tags r:id="rId1"/>
    </p:custDataLst>
    <p:extLst>
      <p:ext uri="{BB962C8B-B14F-4D97-AF65-F5344CB8AC3E}">
        <p14:creationId xmlns:p14="http://schemas.microsoft.com/office/powerpoint/2010/main" val="176226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O que tem que ficar pronto pra ontem? O que pode ficar para amanhã (sem procrastinar)?</a:t>
            </a:r>
          </a:p>
          <a:p>
            <a:pPr marL="457200" lvl="1" indent="-457200" algn="just">
              <a:spcBef>
                <a:spcPts val="0"/>
              </a:spcBef>
            </a:pPr>
            <a:r>
              <a:rPr lang="pt-BR" sz="2400" dirty="0"/>
              <a:t>Há algum incêndio para apagar ou bug grave para corrigir?</a:t>
            </a:r>
          </a:p>
          <a:p>
            <a:pPr marL="457200" lvl="1" indent="-457200" algn="just">
              <a:spcBef>
                <a:spcPts val="0"/>
              </a:spcBef>
            </a:pPr>
            <a:r>
              <a:rPr lang="pt-BR" sz="2400" dirty="0"/>
              <a:t>Qual </a:t>
            </a:r>
            <a:r>
              <a:rPr lang="pt-BR" sz="2400" dirty="0" smtClean="0"/>
              <a:t>requisito ou </a:t>
            </a:r>
            <a:r>
              <a:rPr lang="pt-BR" sz="2400" dirty="0"/>
              <a:t>funcionalidade é mais importante de ser implementada primeiro? Qual só poderá ser implementada depois?</a:t>
            </a:r>
          </a:p>
          <a:p>
            <a:pPr marL="457200" lvl="1" indent="-457200" algn="just">
              <a:spcBef>
                <a:spcPts val="0"/>
              </a:spcBef>
            </a:pPr>
            <a:r>
              <a:rPr lang="pt-BR" sz="2400" dirty="0"/>
              <a:t>Alguma atividade a ser desenvolvida tem incertezas ou riscos? O que você pode fazer para eliminar ou minimizar essa incerteza ou risco?</a:t>
            </a:r>
          </a:p>
          <a:p>
            <a:pPr marL="457200" lvl="1" indent="-457200" algn="just">
              <a:spcBef>
                <a:spcPts val="0"/>
              </a:spcBef>
            </a:pPr>
            <a:r>
              <a:rPr lang="pt-BR" sz="2400" dirty="0"/>
              <a:t>Sempre peça a opinião do professor ao priorizar tarefas. Use os encontros com ele para isso</a:t>
            </a:r>
            <a:r>
              <a:rPr lang="pt-BR" sz="2400" dirty="0" smtClean="0"/>
              <a:t>.</a:t>
            </a:r>
          </a:p>
          <a:p>
            <a:pPr marL="457200" lvl="1" indent="-457200" algn="just">
              <a:spcBef>
                <a:spcPts val="0"/>
              </a:spcBef>
            </a:pPr>
            <a:r>
              <a:rPr lang="pt-BR" sz="2400" dirty="0" smtClean="0"/>
              <a:t>Se você já tem um MVP pronto, provavelmente você já passou. Se não tem ainda, se apresse em tê-lo antes de fazer outras coisas!</a:t>
            </a:r>
          </a:p>
        </p:txBody>
      </p:sp>
    </p:spTree>
    <p:custDataLst>
      <p:tags r:id="rId1"/>
    </p:custDataLst>
    <p:extLst>
      <p:ext uri="{BB962C8B-B14F-4D97-AF65-F5344CB8AC3E}">
        <p14:creationId xmlns:p14="http://schemas.microsoft.com/office/powerpoint/2010/main" val="13541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ASES DA PROCRASTINAÇÃO"/>
          <p:cNvPicPr>
            <a:picLocks noChangeAspect="1" noChangeArrowheads="1"/>
          </p:cNvPicPr>
          <p:nvPr/>
        </p:nvPicPr>
        <p:blipFill rotWithShape="1">
          <a:blip r:embed="rId3">
            <a:extLst>
              <a:ext uri="{28A0092B-C50C-407E-A947-70E740481C1C}">
                <a14:useLocalDpi xmlns:a14="http://schemas.microsoft.com/office/drawing/2010/main" val="0"/>
              </a:ext>
            </a:extLst>
          </a:blip>
          <a:srcRect t="78848" b="1328"/>
          <a:stretch/>
        </p:blipFill>
        <p:spPr bwMode="auto">
          <a:xfrm>
            <a:off x="4358630" y="4842442"/>
            <a:ext cx="3667125" cy="1493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a:t>6. Procrastinação</a:t>
            </a:r>
          </a:p>
        </p:txBody>
      </p:sp>
      <p:pic>
        <p:nvPicPr>
          <p:cNvPr id="5" name="Picture 2" descr="FASES DA PROCRASTINAÇÃO">
            <a:extLst>
              <a:ext uri="{FF2B5EF4-FFF2-40B4-BE49-F238E27FC236}">
                <a16:creationId xmlns="" xmlns:a16="http://schemas.microsoft.com/office/drawing/2014/main" id="{75B9FC07-E0ED-4E22-8DEF-83B953D7B4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957" b="73702"/>
          <a:stretch/>
        </p:blipFill>
        <p:spPr bwMode="auto">
          <a:xfrm>
            <a:off x="395536" y="2292388"/>
            <a:ext cx="3667125" cy="13818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ASES DA PROCRASTINAÇÃO">
            <a:extLst>
              <a:ext uri="{FF2B5EF4-FFF2-40B4-BE49-F238E27FC236}">
                <a16:creationId xmlns="" xmlns:a16="http://schemas.microsoft.com/office/drawing/2014/main" id="{4395C9A8-C573-4387-8206-E3BE4389B4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 t="26506" r="-334" b="56291"/>
          <a:stretch/>
        </p:blipFill>
        <p:spPr bwMode="auto">
          <a:xfrm>
            <a:off x="323528" y="4482682"/>
            <a:ext cx="3667125" cy="12961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ASES DA PROCRASTINAÇÃO">
            <a:extLst>
              <a:ext uri="{FF2B5EF4-FFF2-40B4-BE49-F238E27FC236}">
                <a16:creationId xmlns="" xmlns:a16="http://schemas.microsoft.com/office/drawing/2014/main" id="{7F9F18DA-C72E-464E-9068-180B951581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280" b="38488"/>
          <a:stretch/>
        </p:blipFill>
        <p:spPr bwMode="auto">
          <a:xfrm>
            <a:off x="4355976" y="1628800"/>
            <a:ext cx="3667125" cy="12983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ASES DA PROCRASTINAÇÃO">
            <a:extLst>
              <a:ext uri="{FF2B5EF4-FFF2-40B4-BE49-F238E27FC236}">
                <a16:creationId xmlns="" xmlns:a16="http://schemas.microsoft.com/office/drawing/2014/main" id="{29931D56-BD5E-4599-A8CC-81A95D4332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925" b="20843"/>
          <a:stretch/>
        </p:blipFill>
        <p:spPr bwMode="auto">
          <a:xfrm>
            <a:off x="4860032" y="3212976"/>
            <a:ext cx="3667125" cy="129830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65697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Evite procrastinar. Enquanto o projeto não estiver pronto, considere-se atrasado!</a:t>
            </a:r>
          </a:p>
          <a:p>
            <a:pPr marL="457200" lvl="1" indent="-457200" algn="just">
              <a:spcBef>
                <a:spcPts val="0"/>
              </a:spcBef>
            </a:pPr>
            <a:r>
              <a:rPr lang="pt-BR" sz="2400" dirty="0" smtClean="0"/>
              <a:t>Se c</a:t>
            </a:r>
            <a:r>
              <a:rPr lang="pt-BR" sz="2400" dirty="0" smtClean="0"/>
              <a:t>onsegue </a:t>
            </a:r>
            <a:r>
              <a:rPr lang="pt-BR" sz="2400" dirty="0"/>
              <a:t>fazer agora, então faça.</a:t>
            </a:r>
          </a:p>
          <a:p>
            <a:pPr marL="457200" lvl="1" indent="-457200" algn="just">
              <a:spcBef>
                <a:spcPts val="0"/>
              </a:spcBef>
            </a:pPr>
            <a:r>
              <a:rPr lang="pt-BR" sz="2400" dirty="0"/>
              <a:t>Não, você não vai assistir Netflix agora. Não, não é hora de ir pra praia! Esqueça o videogame!</a:t>
            </a:r>
          </a:p>
          <a:p>
            <a:pPr marL="457200" lvl="1" indent="-457200" algn="just">
              <a:spcBef>
                <a:spcPts val="0"/>
              </a:spcBef>
            </a:pPr>
            <a:r>
              <a:rPr lang="pt-BR" sz="2400" dirty="0"/>
              <a:t>O tempo é curto! O fim está próximo</a:t>
            </a:r>
            <a:r>
              <a:rPr lang="pt-BR" sz="2400" dirty="0" smtClean="0"/>
              <a:t>!</a:t>
            </a:r>
          </a:p>
          <a:p>
            <a:pPr marL="457200" lvl="1" indent="-457200" algn="just">
              <a:spcBef>
                <a:spcPts val="0"/>
              </a:spcBef>
            </a:pPr>
            <a:r>
              <a:rPr lang="pt-BR" sz="2400" dirty="0" smtClean="0"/>
              <a:t>Não deixe para amanhã o que você pode fazer hoje.</a:t>
            </a:r>
          </a:p>
          <a:p>
            <a:pPr marL="457200" lvl="1" indent="-457200" algn="just">
              <a:spcBef>
                <a:spcPts val="0"/>
              </a:spcBef>
            </a:pPr>
            <a:r>
              <a:rPr lang="pt-BR" sz="2400" dirty="0" smtClean="0"/>
              <a:t>Muitos grupos acumulam trabalho para o final do semestre, muitas vezes às vésperas de apresentar para a banca. </a:t>
            </a:r>
            <a:r>
              <a:rPr lang="pt-BR" sz="2400" dirty="0" smtClean="0"/>
              <a:t>Não se deixem cair nessa situação!</a:t>
            </a:r>
            <a:endParaRPr lang="pt-BR" sz="2400" dirty="0" smtClean="0"/>
          </a:p>
        </p:txBody>
      </p:sp>
    </p:spTree>
    <p:custDataLst>
      <p:tags r:id="rId1"/>
    </p:custDataLst>
    <p:extLst>
      <p:ext uri="{BB962C8B-B14F-4D97-AF65-F5344CB8AC3E}">
        <p14:creationId xmlns:p14="http://schemas.microsoft.com/office/powerpoint/2010/main" val="87797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ser aprovado na disciplina</a:t>
            </a:r>
          </a:p>
        </p:txBody>
      </p:sp>
      <p:sp>
        <p:nvSpPr>
          <p:cNvPr id="9" name="Espaço Reservado para Conteúdo 2">
            <a:extLst>
              <a:ext uri="{FF2B5EF4-FFF2-40B4-BE49-F238E27FC236}">
                <a16:creationId xmlns="" xmlns:a16="http://schemas.microsoft.com/office/drawing/2014/main" id="{1618E8C6-0BF4-403C-A13B-3512427503AB}"/>
              </a:ext>
            </a:extLst>
          </p:cNvPr>
          <p:cNvSpPr txBox="1">
            <a:spLocks/>
          </p:cNvSpPr>
          <p:nvPr/>
        </p:nvSpPr>
        <p:spPr>
          <a:xfrm>
            <a:off x="134938" y="1124744"/>
            <a:ext cx="8785225" cy="5367585"/>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6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lnSpc>
                <a:spcPct val="130000"/>
              </a:lnSpc>
              <a:spcBef>
                <a:spcPct val="20000"/>
              </a:spcBef>
              <a:spcAft>
                <a:spcPct val="0"/>
              </a:spcAft>
              <a:buChar char="•"/>
              <a:defRPr sz="2400">
                <a:solidFill>
                  <a:schemeClr val="tx1"/>
                </a:solidFill>
                <a:latin typeface="+mn-lt"/>
              </a:defRPr>
            </a:lvl3pPr>
            <a:lvl4pPr marL="1600200" indent="-228600" algn="l" rtl="0" eaLnBrk="0" fontAlgn="base" hangingPunct="0">
              <a:lnSpc>
                <a:spcPct val="130000"/>
              </a:lnSpc>
              <a:spcBef>
                <a:spcPct val="20000"/>
              </a:spcBef>
              <a:spcAft>
                <a:spcPct val="0"/>
              </a:spcAft>
              <a:buChar char="–"/>
              <a:defRPr sz="1600">
                <a:solidFill>
                  <a:schemeClr val="tx1"/>
                </a:solidFill>
                <a:latin typeface="+mn-lt"/>
              </a:defRPr>
            </a:lvl4pPr>
            <a:lvl5pPr marL="2057400" indent="-228600" algn="l" rtl="0" eaLnBrk="0" fontAlgn="base" hangingPunct="0">
              <a:lnSpc>
                <a:spcPct val="130000"/>
              </a:lnSpc>
              <a:spcBef>
                <a:spcPct val="20000"/>
              </a:spcBef>
              <a:spcAft>
                <a:spcPct val="0"/>
              </a:spcAft>
              <a:buChar char="»"/>
              <a:defRPr sz="1400">
                <a:solidFill>
                  <a:schemeClr val="tx1"/>
                </a:solidFill>
                <a:latin typeface="+mn-lt"/>
              </a:defRPr>
            </a:lvl5pPr>
            <a:lvl6pPr marL="2514600" indent="-228600" algn="l" rtl="0" fontAlgn="base">
              <a:lnSpc>
                <a:spcPct val="130000"/>
              </a:lnSpc>
              <a:spcBef>
                <a:spcPct val="20000"/>
              </a:spcBef>
              <a:spcAft>
                <a:spcPct val="0"/>
              </a:spcAft>
              <a:buChar char="»"/>
              <a:defRPr sz="1400">
                <a:solidFill>
                  <a:schemeClr val="tx1"/>
                </a:solidFill>
                <a:latin typeface="+mn-lt"/>
              </a:defRPr>
            </a:lvl6pPr>
            <a:lvl7pPr marL="2971800" indent="-228600" algn="l" rtl="0" fontAlgn="base">
              <a:lnSpc>
                <a:spcPct val="130000"/>
              </a:lnSpc>
              <a:spcBef>
                <a:spcPct val="20000"/>
              </a:spcBef>
              <a:spcAft>
                <a:spcPct val="0"/>
              </a:spcAft>
              <a:buChar char="»"/>
              <a:defRPr sz="1400">
                <a:solidFill>
                  <a:schemeClr val="tx1"/>
                </a:solidFill>
                <a:latin typeface="+mn-lt"/>
              </a:defRPr>
            </a:lvl7pPr>
            <a:lvl8pPr marL="3429000" indent="-228600" algn="l" rtl="0" fontAlgn="base">
              <a:lnSpc>
                <a:spcPct val="130000"/>
              </a:lnSpc>
              <a:spcBef>
                <a:spcPct val="20000"/>
              </a:spcBef>
              <a:spcAft>
                <a:spcPct val="0"/>
              </a:spcAft>
              <a:buChar char="»"/>
              <a:defRPr sz="1400">
                <a:solidFill>
                  <a:schemeClr val="tx1"/>
                </a:solidFill>
                <a:latin typeface="+mn-lt"/>
              </a:defRPr>
            </a:lvl8pPr>
            <a:lvl9pPr marL="3886200" indent="-228600" algn="l" rtl="0" fontAlgn="base">
              <a:lnSpc>
                <a:spcPct val="130000"/>
              </a:lnSpc>
              <a:spcBef>
                <a:spcPct val="20000"/>
              </a:spcBef>
              <a:spcAft>
                <a:spcPct val="0"/>
              </a:spcAft>
              <a:buChar char="»"/>
              <a:defRPr sz="1400">
                <a:solidFill>
                  <a:schemeClr val="tx1"/>
                </a:solidFill>
                <a:latin typeface="+mn-lt"/>
              </a:defRPr>
            </a:lvl9pPr>
          </a:lstStyle>
          <a:p>
            <a:pPr marL="457200" indent="-457200" algn="just">
              <a:spcBef>
                <a:spcPts val="400"/>
              </a:spcBef>
              <a:buFont typeface="+mj-lt"/>
              <a:buAutoNum type="arabicPeriod"/>
              <a:defRPr/>
            </a:pPr>
            <a:r>
              <a:rPr lang="en-US" sz="2400" b="0" dirty="0" smtClean="0"/>
              <a:t>Se </a:t>
            </a:r>
            <a:r>
              <a:rPr lang="en-US" sz="2400" b="0" dirty="0" err="1"/>
              <a:t>reúna</a:t>
            </a:r>
            <a:r>
              <a:rPr lang="en-US" sz="2400" b="0" dirty="0"/>
              <a:t> com o professor com </a:t>
            </a:r>
            <a:r>
              <a:rPr lang="en-US" sz="2400" b="0" dirty="0" err="1" smtClean="0"/>
              <a:t>frequência</a:t>
            </a:r>
            <a:r>
              <a:rPr lang="en-US" sz="2400" b="0" dirty="0" smtClean="0"/>
              <a:t>.</a:t>
            </a:r>
          </a:p>
          <a:p>
            <a:pPr marL="457200" indent="-457200" algn="just">
              <a:spcBef>
                <a:spcPts val="400"/>
              </a:spcBef>
              <a:buFont typeface="+mj-lt"/>
              <a:buAutoNum type="arabicPeriod"/>
              <a:defRPr/>
            </a:pPr>
            <a:r>
              <a:rPr lang="pt-BR" sz="2400" b="0" dirty="0" smtClean="0"/>
              <a:t>Não </a:t>
            </a:r>
            <a:r>
              <a:rPr lang="pt-BR" sz="2400" b="0" dirty="0"/>
              <a:t>falte ou se ausente da reunião sem ter um bom motivo, mesmo que </a:t>
            </a:r>
            <a:r>
              <a:rPr lang="pt-BR" sz="2400" b="0" dirty="0" smtClean="0"/>
              <a:t>remoto.</a:t>
            </a:r>
          </a:p>
          <a:p>
            <a:pPr marL="457200" indent="-457200" algn="just">
              <a:spcBef>
                <a:spcPts val="400"/>
              </a:spcBef>
              <a:buFont typeface="+mj-lt"/>
              <a:buAutoNum type="arabicPeriod"/>
              <a:defRPr/>
            </a:pPr>
            <a:r>
              <a:rPr lang="pt-BR" sz="2400" b="0" dirty="0" smtClean="0"/>
              <a:t>Preste </a:t>
            </a:r>
            <a:r>
              <a:rPr lang="pt-BR" sz="2400" b="0" dirty="0"/>
              <a:t>atenção às orientações dos </a:t>
            </a:r>
            <a:r>
              <a:rPr lang="pt-BR" sz="2400" b="0" dirty="0" smtClean="0"/>
              <a:t>professores.</a:t>
            </a:r>
          </a:p>
          <a:p>
            <a:pPr marL="457200" indent="-457200" algn="just">
              <a:spcBef>
                <a:spcPts val="400"/>
              </a:spcBef>
              <a:buFont typeface="+mj-lt"/>
              <a:buAutoNum type="arabicPeriod"/>
              <a:defRPr/>
            </a:pPr>
            <a:r>
              <a:rPr lang="pt-BR" sz="2400" b="0" dirty="0" smtClean="0"/>
              <a:t>Converse </a:t>
            </a:r>
            <a:r>
              <a:rPr lang="pt-BR" sz="2400" b="0" dirty="0"/>
              <a:t>com os colegas e com o professor acerca </a:t>
            </a:r>
            <a:r>
              <a:rPr lang="pt-BR" sz="2400" b="0" dirty="0" smtClean="0"/>
              <a:t>disciplina.</a:t>
            </a:r>
          </a:p>
          <a:p>
            <a:pPr marL="457200" indent="-457200" algn="just">
              <a:spcBef>
                <a:spcPts val="400"/>
              </a:spcBef>
              <a:buFont typeface="+mj-lt"/>
              <a:buAutoNum type="arabicPeriod"/>
              <a:defRPr/>
            </a:pPr>
            <a:r>
              <a:rPr lang="pt-BR" sz="2400" b="0" dirty="0" smtClean="0"/>
              <a:t>Seja </a:t>
            </a:r>
            <a:r>
              <a:rPr lang="pt-BR" sz="2400" b="0" dirty="0"/>
              <a:t>respeitoso e gentil com o professor e com os </a:t>
            </a:r>
            <a:r>
              <a:rPr lang="pt-BR" sz="2400" b="0" dirty="0" smtClean="0"/>
              <a:t>colegas.</a:t>
            </a:r>
          </a:p>
          <a:p>
            <a:pPr marL="457200" indent="-457200" algn="just">
              <a:spcBef>
                <a:spcPts val="400"/>
              </a:spcBef>
              <a:buFont typeface="+mj-lt"/>
              <a:buAutoNum type="arabicPeriod"/>
              <a:defRPr/>
            </a:pPr>
            <a:r>
              <a:rPr lang="pt-BR" sz="2400" b="0" dirty="0" smtClean="0"/>
              <a:t>Não subestime a importância do relatório técnico e faça-o bem feito.</a:t>
            </a:r>
          </a:p>
          <a:p>
            <a:pPr marL="457200" indent="-457200" algn="just">
              <a:spcBef>
                <a:spcPts val="400"/>
              </a:spcBef>
              <a:buFont typeface="+mj-lt"/>
              <a:buAutoNum type="arabicPeriod"/>
              <a:defRPr/>
            </a:pPr>
            <a:r>
              <a:rPr lang="pt-BR" sz="2400" b="0" dirty="0" smtClean="0"/>
              <a:t>Capriche na apresentação para a banca no final do semestre.</a:t>
            </a:r>
          </a:p>
        </p:txBody>
      </p:sp>
      <p:pic>
        <p:nvPicPr>
          <p:cNvPr id="5" name="Imagem 4">
            <a:extLst>
              <a:ext uri="{FF2B5EF4-FFF2-40B4-BE49-F238E27FC236}">
                <a16:creationId xmlns="" xmlns:a16="http://schemas.microsoft.com/office/drawing/2014/main" id="{21F429FD-E921-4C86-9D9F-5B8D8B272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309" y="3111078"/>
            <a:ext cx="512936" cy="512936"/>
          </a:xfrm>
          <a:prstGeom prst="rect">
            <a:avLst/>
          </a:prstGeom>
        </p:spPr>
      </p:pic>
      <p:pic>
        <p:nvPicPr>
          <p:cNvPr id="12" name="Imagem 11" descr="Uma imagem contendo roda&#10;&#10;Descrição gerada automaticamente">
            <a:extLst>
              <a:ext uri="{FF2B5EF4-FFF2-40B4-BE49-F238E27FC236}">
                <a16:creationId xmlns="" xmlns:a16="http://schemas.microsoft.com/office/drawing/2014/main" id="{D1700F1A-C467-4DD0-A5AF-CA08B6441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836" y="2267992"/>
            <a:ext cx="512936" cy="512936"/>
          </a:xfrm>
          <a:prstGeom prst="rect">
            <a:avLst/>
          </a:prstGeom>
        </p:spPr>
      </p:pic>
      <p:pic>
        <p:nvPicPr>
          <p:cNvPr id="16" name="Imagem 15" descr="Uma imagem contendo xícara&#10;&#10;Descrição gerada automaticamente">
            <a:extLst>
              <a:ext uri="{FF2B5EF4-FFF2-40B4-BE49-F238E27FC236}">
                <a16:creationId xmlns="" xmlns:a16="http://schemas.microsoft.com/office/drawing/2014/main" id="{AAF69A29-0E2E-4865-93F8-7DC32EB6FF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207" y="280653"/>
            <a:ext cx="848299" cy="848299"/>
          </a:xfrm>
          <a:prstGeom prst="rect">
            <a:avLst/>
          </a:prstGeom>
        </p:spPr>
      </p:pic>
      <p:pic>
        <p:nvPicPr>
          <p:cNvPr id="18" name="Imagem 17">
            <a:extLst>
              <a:ext uri="{FF2B5EF4-FFF2-40B4-BE49-F238E27FC236}">
                <a16:creationId xmlns="" xmlns:a16="http://schemas.microsoft.com/office/drawing/2014/main" id="{C9F4BCF4-4490-472E-B3BC-3F8C8342C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7088" y="2501478"/>
            <a:ext cx="609600" cy="609600"/>
          </a:xfrm>
          <a:prstGeom prst="rect">
            <a:avLst/>
          </a:prstGeom>
        </p:spPr>
      </p:pic>
      <p:pic>
        <p:nvPicPr>
          <p:cNvPr id="20" name="Imagem 19" descr="Uma imagem contendo brinquedo, boneca&#10;&#10;Descrição gerada automaticamente">
            <a:extLst>
              <a:ext uri="{FF2B5EF4-FFF2-40B4-BE49-F238E27FC236}">
                <a16:creationId xmlns="" xmlns:a16="http://schemas.microsoft.com/office/drawing/2014/main" id="{8F7024AC-4FCE-4639-A410-70D77FB64E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5856" y="1819959"/>
            <a:ext cx="609600" cy="609600"/>
          </a:xfrm>
          <a:prstGeom prst="rect">
            <a:avLst/>
          </a:prstGeom>
        </p:spPr>
      </p:pic>
      <p:pic>
        <p:nvPicPr>
          <p:cNvPr id="22" name="Imagem 21">
            <a:extLst>
              <a:ext uri="{FF2B5EF4-FFF2-40B4-BE49-F238E27FC236}">
                <a16:creationId xmlns="" xmlns:a16="http://schemas.microsoft.com/office/drawing/2014/main" id="{A11FD865-F45A-4384-91B7-29B243F719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1636" y="1054671"/>
            <a:ext cx="609600" cy="609600"/>
          </a:xfrm>
          <a:prstGeom prst="rect">
            <a:avLst/>
          </a:prstGeom>
        </p:spPr>
      </p:pic>
      <p:pic>
        <p:nvPicPr>
          <p:cNvPr id="30" name="Imagem 29" descr="Uma imagem contendo instrumento para escrita, material de escritório&#10;&#10;Descrição gerada automaticamente">
            <a:extLst>
              <a:ext uri="{FF2B5EF4-FFF2-40B4-BE49-F238E27FC236}">
                <a16:creationId xmlns="" xmlns:a16="http://schemas.microsoft.com/office/drawing/2014/main" id="{8B1ACD6E-3B29-462F-A07C-8C756249FC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7756" y="3933056"/>
            <a:ext cx="609600" cy="609600"/>
          </a:xfrm>
          <a:prstGeom prst="rect">
            <a:avLst/>
          </a:prstGeom>
        </p:spPr>
      </p:pic>
      <p:pic>
        <p:nvPicPr>
          <p:cNvPr id="1026" name="Picture 2" descr="Star-Struck on WhatsApp 2.20.206.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5758" y="4542656"/>
            <a:ext cx="576062" cy="57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2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1152128"/>
          </a:xfrm>
        </p:spPr>
        <p:txBody>
          <a:bodyPr>
            <a:normAutofit/>
          </a:bodyPr>
          <a:lstStyle/>
          <a:p>
            <a:pPr marL="0" indent="0">
              <a:buNone/>
            </a:pPr>
            <a:r>
              <a:rPr lang="pt-BR" dirty="0"/>
              <a:t>7. Complicar ao invés de simplificar</a:t>
            </a: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88840"/>
            <a:ext cx="8460432" cy="461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9839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Simples é melhor que complicado.</a:t>
            </a:r>
          </a:p>
          <a:p>
            <a:pPr marL="457200" lvl="1" indent="-457200" algn="just">
              <a:spcBef>
                <a:spcPts val="0"/>
              </a:spcBef>
            </a:pPr>
            <a:r>
              <a:rPr lang="pt-BR" sz="2400" dirty="0"/>
              <a:t>Menos é mais!</a:t>
            </a:r>
          </a:p>
          <a:p>
            <a:pPr marL="457200" lvl="1" indent="-457200" algn="just">
              <a:spcBef>
                <a:spcPts val="0"/>
              </a:spcBef>
            </a:pPr>
            <a:r>
              <a:rPr lang="pt-BR" sz="2400" dirty="0"/>
              <a:t>Dá para reduzir algo? O que você consegue cortar? O que pode ficar mais simples e mais fácil se for pensado de uma forma diferente?</a:t>
            </a:r>
          </a:p>
          <a:p>
            <a:pPr marL="457200" lvl="1" indent="-457200" algn="just">
              <a:spcBef>
                <a:spcPts val="0"/>
              </a:spcBef>
            </a:pPr>
            <a:r>
              <a:rPr lang="pt-BR" sz="2400" dirty="0"/>
              <a:t>Você realmente precisa da funcionalidade A e da </a:t>
            </a:r>
            <a:r>
              <a:rPr lang="pt-BR" sz="2400" dirty="0" err="1"/>
              <a:t>feature</a:t>
            </a:r>
            <a:r>
              <a:rPr lang="pt-BR" sz="2400" dirty="0"/>
              <a:t> B? O requisito C é realmente necessário? O cliente realmente precisa fazer o processo D</a:t>
            </a:r>
            <a:r>
              <a:rPr lang="pt-BR" sz="2400" dirty="0" smtClean="0"/>
              <a:t>?</a:t>
            </a:r>
          </a:p>
          <a:p>
            <a:pPr marL="457200" lvl="1" indent="-457200" algn="just">
              <a:spcBef>
                <a:spcPts val="0"/>
              </a:spcBef>
            </a:pPr>
            <a:r>
              <a:rPr lang="pt-BR" sz="2400" dirty="0" smtClean="0"/>
              <a:t>Prefira fazer </a:t>
            </a:r>
            <a:r>
              <a:rPr lang="pt-BR" sz="2400" dirty="0"/>
              <a:t>feijão com </a:t>
            </a:r>
            <a:r>
              <a:rPr lang="pt-BR" sz="2400" dirty="0" smtClean="0"/>
              <a:t>arroz do que viajar </a:t>
            </a:r>
            <a:r>
              <a:rPr lang="pt-BR" sz="2400" dirty="0"/>
              <a:t>na maionese!</a:t>
            </a:r>
          </a:p>
          <a:p>
            <a:pPr marL="457200" lvl="1" indent="-457200" algn="just">
              <a:spcBef>
                <a:spcPts val="0"/>
              </a:spcBef>
            </a:pPr>
            <a:endParaRPr lang="pt-BR" sz="2400" dirty="0"/>
          </a:p>
        </p:txBody>
      </p:sp>
    </p:spTree>
    <p:custDataLst>
      <p:tags r:id="rId1"/>
    </p:custDataLst>
    <p:extLst>
      <p:ext uri="{BB962C8B-B14F-4D97-AF65-F5344CB8AC3E}">
        <p14:creationId xmlns:p14="http://schemas.microsoft.com/office/powerpoint/2010/main" val="129164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a:t>8. Gambiarras</a:t>
            </a:r>
          </a:p>
        </p:txBody>
      </p:sp>
      <p:pic>
        <p:nvPicPr>
          <p:cNvPr id="10242" name="Picture 2" descr="gambiarra fios - Pesquisa Google | Urbanização, Gambiar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501008"/>
            <a:ext cx="4913785" cy="313936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essoas e suas gambiarras perigosas - Tá Óbvio - Curiosida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891" y="3070843"/>
            <a:ext cx="2947738" cy="35695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a/a9/Rube_Goldberg%27s_%22Self-Operating_Napkin%22_%28cropped%29.gif"/>
          <p:cNvPicPr>
            <a:picLocks noChangeAspect="1" noChangeArrowheads="1"/>
          </p:cNvPicPr>
          <p:nvPr/>
        </p:nvPicPr>
        <p:blipFill rotWithShape="1">
          <a:blip r:embed="rId5">
            <a:extLst>
              <a:ext uri="{28A0092B-C50C-407E-A947-70E740481C1C}">
                <a14:useLocalDpi xmlns:a14="http://schemas.microsoft.com/office/drawing/2010/main" val="0"/>
              </a:ext>
            </a:extLst>
          </a:blip>
          <a:srcRect t="12032"/>
          <a:stretch/>
        </p:blipFill>
        <p:spPr bwMode="auto">
          <a:xfrm>
            <a:off x="3491880" y="1196752"/>
            <a:ext cx="3712274" cy="230425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36221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err="1"/>
              <a:t>Mal-feito</a:t>
            </a:r>
            <a:r>
              <a:rPr lang="pt-BR" sz="2400" dirty="0"/>
              <a:t> pode ser pior do que não feito.</a:t>
            </a:r>
          </a:p>
          <a:p>
            <a:pPr marL="457200" lvl="1" indent="-457200" algn="just">
              <a:spcBef>
                <a:spcPts val="0"/>
              </a:spcBef>
            </a:pPr>
            <a:r>
              <a:rPr lang="pt-BR" sz="2400" dirty="0"/>
              <a:t>Você testou?</a:t>
            </a:r>
          </a:p>
          <a:p>
            <a:pPr marL="457200" lvl="1" indent="-457200" algn="just">
              <a:spcBef>
                <a:spcPts val="0"/>
              </a:spcBef>
            </a:pPr>
            <a:r>
              <a:rPr lang="pt-BR" sz="2400" dirty="0"/>
              <a:t>Testou de novo?</a:t>
            </a:r>
          </a:p>
          <a:p>
            <a:pPr marL="457200" lvl="1" indent="-457200" algn="just">
              <a:spcBef>
                <a:spcPts val="0"/>
              </a:spcBef>
            </a:pPr>
            <a:r>
              <a:rPr lang="pt-BR" sz="2400" dirty="0"/>
              <a:t>Funciona só na sua máquina ou funciona na do colega também?</a:t>
            </a:r>
          </a:p>
          <a:p>
            <a:pPr marL="457200" lvl="1" indent="-457200" algn="just">
              <a:spcBef>
                <a:spcPts val="0"/>
              </a:spcBef>
            </a:pPr>
            <a:r>
              <a:rPr lang="pt-BR" sz="2400" dirty="0"/>
              <a:t>Tem certeza que essa é a melhor solução?</a:t>
            </a:r>
          </a:p>
          <a:p>
            <a:pPr marL="457200" lvl="1" indent="-457200" algn="just">
              <a:spcBef>
                <a:spcPts val="0"/>
              </a:spcBef>
            </a:pPr>
            <a:r>
              <a:rPr lang="pt-BR" sz="2400" dirty="0"/>
              <a:t>Dá para fazer mais simples?</a:t>
            </a:r>
          </a:p>
          <a:p>
            <a:pPr marL="457200" lvl="1" indent="-457200" algn="just">
              <a:spcBef>
                <a:spcPts val="0"/>
              </a:spcBef>
            </a:pPr>
            <a:r>
              <a:rPr lang="pt-BR" sz="2400" dirty="0"/>
              <a:t>Você pensou o que pode dar errado?</a:t>
            </a:r>
          </a:p>
          <a:p>
            <a:pPr marL="457200" lvl="1" indent="-457200" algn="just">
              <a:spcBef>
                <a:spcPts val="0"/>
              </a:spcBef>
            </a:pPr>
            <a:r>
              <a:rPr lang="pt-BR" sz="2400" dirty="0"/>
              <a:t>Tem certeza que a forma que você fez é a melhor?</a:t>
            </a:r>
          </a:p>
          <a:p>
            <a:pPr marL="457200" lvl="1" indent="-457200" algn="just">
              <a:spcBef>
                <a:spcPts val="0"/>
              </a:spcBef>
            </a:pPr>
            <a:r>
              <a:rPr lang="pt-BR" sz="2400" dirty="0"/>
              <a:t>A pressa é inimiga da perfeição.</a:t>
            </a:r>
          </a:p>
          <a:p>
            <a:pPr marL="457200" lvl="1" indent="-457200" algn="just">
              <a:spcBef>
                <a:spcPts val="0"/>
              </a:spcBef>
            </a:pPr>
            <a:r>
              <a:rPr lang="pt-BR" sz="2400" dirty="0"/>
              <a:t>Débito técnico é cobrado com juros!</a:t>
            </a:r>
          </a:p>
          <a:p>
            <a:pPr marL="457200" lvl="1" indent="-457200" algn="just">
              <a:spcBef>
                <a:spcPts val="0"/>
              </a:spcBef>
            </a:pPr>
            <a:r>
              <a:rPr lang="pt-BR" sz="2400" dirty="0"/>
              <a:t>Não coloque maldições em seu código. Elas voltarão para te assombrar no futuro</a:t>
            </a:r>
            <a:r>
              <a:rPr lang="pt-BR" sz="2400" dirty="0" smtClean="0"/>
              <a:t>!</a:t>
            </a:r>
          </a:p>
        </p:txBody>
      </p:sp>
    </p:spTree>
    <p:custDataLst>
      <p:tags r:id="rId1"/>
    </p:custDataLst>
    <p:extLst>
      <p:ext uri="{BB962C8B-B14F-4D97-AF65-F5344CB8AC3E}">
        <p14:creationId xmlns:p14="http://schemas.microsoft.com/office/powerpoint/2010/main" val="354054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smtClean="0"/>
              <a:t>9. </a:t>
            </a:r>
            <a:r>
              <a:rPr lang="pt-BR" dirty="0"/>
              <a:t>Falta de contato com o orientador</a:t>
            </a:r>
          </a:p>
        </p:txBody>
      </p:sp>
      <p:pic>
        <p:nvPicPr>
          <p:cNvPr id="2052" name="Picture 4" descr="Image result for empty restaur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88840"/>
            <a:ext cx="6791491" cy="45365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30413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Se </a:t>
            </a:r>
            <a:r>
              <a:rPr lang="pt-BR" sz="2400" dirty="0" smtClean="0"/>
              <a:t>reúnam </a:t>
            </a:r>
            <a:r>
              <a:rPr lang="pt-BR" sz="2400" dirty="0"/>
              <a:t>com o professor pelo menos uma vez por mês. Se possível, mais vezes!</a:t>
            </a:r>
          </a:p>
          <a:p>
            <a:pPr marL="457200" lvl="1" indent="-457200" algn="just">
              <a:spcBef>
                <a:spcPts val="0"/>
              </a:spcBef>
            </a:pPr>
            <a:r>
              <a:rPr lang="pt-BR" sz="2400" dirty="0" smtClean="0"/>
              <a:t>Não </a:t>
            </a:r>
            <a:r>
              <a:rPr lang="pt-BR" sz="2400" dirty="0"/>
              <a:t>tenham medo de se reunir com o professor. Tenham medo de não se reunir!</a:t>
            </a:r>
          </a:p>
          <a:p>
            <a:pPr marL="457200" lvl="1" indent="-457200" algn="just">
              <a:spcBef>
                <a:spcPts val="0"/>
              </a:spcBef>
            </a:pPr>
            <a:r>
              <a:rPr lang="pt-BR" sz="2400" dirty="0" smtClean="0"/>
              <a:t>Se </a:t>
            </a:r>
            <a:r>
              <a:rPr lang="pt-BR" sz="2400" dirty="0"/>
              <a:t>o projeto não andou, sejam sinceros e assumam isso. Ao esconder isso, estarão apenas procrastinando e enganando a si próprios.</a:t>
            </a:r>
          </a:p>
          <a:p>
            <a:pPr marL="457200" lvl="1" indent="-457200" algn="just">
              <a:spcBef>
                <a:spcPts val="0"/>
              </a:spcBef>
            </a:pPr>
            <a:r>
              <a:rPr lang="pt-BR" sz="2400" dirty="0" smtClean="0"/>
              <a:t>As </a:t>
            </a:r>
            <a:r>
              <a:rPr lang="pt-BR" sz="2400" dirty="0"/>
              <a:t>reuniões servem para apresentar o andamento do projeto e priorizar as próximas tarefas. Não abram mão de fazer isso</a:t>
            </a:r>
            <a:r>
              <a:rPr lang="pt-BR" sz="2400" dirty="0" smtClean="0"/>
              <a:t>!</a:t>
            </a:r>
          </a:p>
          <a:p>
            <a:pPr marL="457200" lvl="1" indent="-457200" algn="just">
              <a:spcBef>
                <a:spcPts val="0"/>
              </a:spcBef>
            </a:pPr>
            <a:r>
              <a:rPr lang="pt-BR" sz="2400" dirty="0"/>
              <a:t>Criaremos um grupo no </a:t>
            </a:r>
            <a:r>
              <a:rPr lang="pt-BR" sz="2400" dirty="0" err="1" smtClean="0"/>
              <a:t>Telegram</a:t>
            </a:r>
            <a:r>
              <a:rPr lang="pt-BR" sz="2400" dirty="0" smtClean="0"/>
              <a:t> </a:t>
            </a:r>
            <a:r>
              <a:rPr lang="pt-BR" sz="2400" dirty="0"/>
              <a:t>para cada equipe junto com o </a:t>
            </a:r>
            <a:r>
              <a:rPr lang="pt-BR" sz="2400" dirty="0" smtClean="0"/>
              <a:t>professor.</a:t>
            </a:r>
          </a:p>
          <a:p>
            <a:pPr marL="857250" lvl="2" indent="-457200" algn="just">
              <a:spcBef>
                <a:spcPts val="0"/>
              </a:spcBef>
            </a:pPr>
            <a:r>
              <a:rPr lang="pt-BR" sz="2000" dirty="0" smtClean="0"/>
              <a:t>O </a:t>
            </a:r>
            <a:r>
              <a:rPr lang="pt-BR" sz="2000" dirty="0" err="1" smtClean="0"/>
              <a:t>WhatsApp</a:t>
            </a:r>
            <a:r>
              <a:rPr lang="pt-BR" sz="2000" dirty="0" smtClean="0"/>
              <a:t> </a:t>
            </a:r>
            <a:r>
              <a:rPr lang="pt-BR" sz="2000" dirty="0"/>
              <a:t>seria mais prático, mas foi vetado por que nem todos os professores querem </a:t>
            </a:r>
            <a:r>
              <a:rPr lang="pt-BR" sz="2000" dirty="0" err="1"/>
              <a:t>expôr</a:t>
            </a:r>
            <a:r>
              <a:rPr lang="pt-BR" sz="2000" dirty="0"/>
              <a:t> seus números de </a:t>
            </a:r>
            <a:r>
              <a:rPr lang="pt-BR" sz="2000" dirty="0" smtClean="0"/>
              <a:t>telefone</a:t>
            </a:r>
            <a:r>
              <a:rPr lang="pt-BR" sz="2000" dirty="0" smtClean="0"/>
              <a:t>.</a:t>
            </a:r>
          </a:p>
          <a:p>
            <a:pPr marL="857250" lvl="2" indent="-457200" algn="just">
              <a:spcBef>
                <a:spcPts val="0"/>
              </a:spcBef>
            </a:pPr>
            <a:r>
              <a:rPr lang="pt-BR" sz="2000" dirty="0" smtClean="0"/>
              <a:t>Use o grupo para se comunicar com o professor e/ou com os colegas.</a:t>
            </a:r>
            <a:endParaRPr lang="pt-BR" sz="2000" dirty="0"/>
          </a:p>
        </p:txBody>
      </p:sp>
    </p:spTree>
    <p:custDataLst>
      <p:tags r:id="rId1"/>
    </p:custDataLst>
    <p:extLst>
      <p:ext uri="{BB962C8B-B14F-4D97-AF65-F5344CB8AC3E}">
        <p14:creationId xmlns:p14="http://schemas.microsoft.com/office/powerpoint/2010/main" val="388882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1008112"/>
          </a:xfrm>
        </p:spPr>
        <p:txBody>
          <a:bodyPr>
            <a:noAutofit/>
          </a:bodyPr>
          <a:lstStyle/>
          <a:p>
            <a:pPr marL="0" indent="0">
              <a:buNone/>
            </a:pPr>
            <a:r>
              <a:rPr lang="pt-BR" dirty="0" smtClean="0"/>
              <a:t>10. Ignorar ou subestimar o desenvolvimento do relatório técnico</a:t>
            </a:r>
            <a:endParaRPr lang="pt-BR" dirty="0"/>
          </a:p>
        </p:txBody>
      </p:sp>
      <p:pic>
        <p:nvPicPr>
          <p:cNvPr id="3076" name="Picture 4" descr="Image result for relatór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420888"/>
            <a:ext cx="4634880" cy="40400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30358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smtClean="0"/>
              <a:t>O relatório técnico é uma parte importante do projeto.</a:t>
            </a:r>
          </a:p>
          <a:p>
            <a:pPr marL="457200" lvl="1" indent="-457200" algn="just">
              <a:spcBef>
                <a:spcPts val="0"/>
              </a:spcBef>
            </a:pPr>
            <a:r>
              <a:rPr lang="pt-BR" sz="2400" dirty="0" smtClean="0"/>
              <a:t>O relatório técnico serve para descrever tudo que é importante no sistema:</a:t>
            </a:r>
          </a:p>
          <a:p>
            <a:pPr marL="857250" lvl="2" indent="-457200" algn="just">
              <a:spcBef>
                <a:spcPts val="0"/>
              </a:spcBef>
            </a:pPr>
            <a:r>
              <a:rPr lang="pt-BR" dirty="0" smtClean="0"/>
              <a:t>Funcionalidades;</a:t>
            </a:r>
          </a:p>
          <a:p>
            <a:pPr marL="857250" lvl="2" indent="-457200" algn="just">
              <a:spcBef>
                <a:spcPts val="0"/>
              </a:spcBef>
            </a:pPr>
            <a:r>
              <a:rPr lang="pt-BR" dirty="0" smtClean="0"/>
              <a:t>Telas;</a:t>
            </a:r>
          </a:p>
          <a:p>
            <a:pPr marL="857250" lvl="2" indent="-457200" algn="just">
              <a:spcBef>
                <a:spcPts val="0"/>
              </a:spcBef>
            </a:pPr>
            <a:r>
              <a:rPr lang="pt-BR" dirty="0" smtClean="0"/>
              <a:t>Requisitos;</a:t>
            </a:r>
          </a:p>
          <a:p>
            <a:pPr marL="857250" lvl="2" indent="-457200" algn="just">
              <a:spcBef>
                <a:spcPts val="0"/>
              </a:spcBef>
            </a:pPr>
            <a:r>
              <a:rPr lang="pt-BR" dirty="0" smtClean="0"/>
              <a:t>Regras de negócio;</a:t>
            </a:r>
          </a:p>
          <a:p>
            <a:pPr marL="857250" lvl="2" indent="-457200" algn="just">
              <a:spcBef>
                <a:spcPts val="0"/>
              </a:spcBef>
            </a:pPr>
            <a:r>
              <a:rPr lang="pt-BR" dirty="0" smtClean="0"/>
              <a:t>Usuários;</a:t>
            </a:r>
          </a:p>
          <a:p>
            <a:pPr marL="857250" lvl="2" indent="-457200" algn="just">
              <a:spcBef>
                <a:spcPts val="0"/>
              </a:spcBef>
            </a:pPr>
            <a:r>
              <a:rPr lang="pt-BR" dirty="0" smtClean="0"/>
              <a:t>Restrições;</a:t>
            </a:r>
          </a:p>
          <a:p>
            <a:pPr marL="857250" lvl="2" indent="-457200" algn="just">
              <a:spcBef>
                <a:spcPts val="0"/>
              </a:spcBef>
            </a:pPr>
            <a:r>
              <a:rPr lang="pt-BR" dirty="0" smtClean="0"/>
              <a:t>Arquitetura;</a:t>
            </a:r>
          </a:p>
          <a:p>
            <a:pPr marL="857250" lvl="2" indent="-457200" algn="just">
              <a:spcBef>
                <a:spcPts val="0"/>
              </a:spcBef>
            </a:pPr>
            <a:r>
              <a:rPr lang="pt-BR" dirty="0" smtClean="0"/>
              <a:t>Linguagens de programação e frameworks;</a:t>
            </a:r>
          </a:p>
          <a:p>
            <a:pPr marL="857250" lvl="2" indent="-457200" algn="just">
              <a:spcBef>
                <a:spcPts val="0"/>
              </a:spcBef>
            </a:pPr>
            <a:r>
              <a:rPr lang="pt-BR" dirty="0" smtClean="0"/>
              <a:t>Banco de dados;</a:t>
            </a:r>
          </a:p>
          <a:p>
            <a:pPr marL="857250" lvl="2" indent="-457200" algn="just">
              <a:spcBef>
                <a:spcPts val="0"/>
              </a:spcBef>
            </a:pPr>
            <a:r>
              <a:rPr lang="pt-BR" dirty="0" smtClean="0"/>
              <a:t>Hospedagem;</a:t>
            </a:r>
          </a:p>
          <a:p>
            <a:pPr marL="857250" lvl="2" indent="-457200" algn="just">
              <a:spcBef>
                <a:spcPts val="0"/>
              </a:spcBef>
            </a:pPr>
            <a:r>
              <a:rPr lang="pt-BR" dirty="0" smtClean="0"/>
              <a:t>Implantação;</a:t>
            </a:r>
          </a:p>
          <a:p>
            <a:pPr marL="857250" lvl="2" indent="-457200" algn="just">
              <a:spcBef>
                <a:spcPts val="0"/>
              </a:spcBef>
            </a:pPr>
            <a:r>
              <a:rPr lang="pt-BR" dirty="0" smtClean="0"/>
              <a:t>...</a:t>
            </a:r>
          </a:p>
        </p:txBody>
      </p:sp>
    </p:spTree>
    <p:custDataLst>
      <p:tags r:id="rId1"/>
    </p:custDataLst>
    <p:extLst>
      <p:ext uri="{BB962C8B-B14F-4D97-AF65-F5344CB8AC3E}">
        <p14:creationId xmlns:p14="http://schemas.microsoft.com/office/powerpoint/2010/main" val="3741536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smtClean="0"/>
              <a:t>Respeite o modelo de relatório técnico dado pelo professor.</a:t>
            </a:r>
          </a:p>
          <a:p>
            <a:pPr marL="457200" lvl="1" indent="-457200" algn="just">
              <a:spcBef>
                <a:spcPts val="0"/>
              </a:spcBef>
            </a:pPr>
            <a:r>
              <a:rPr lang="pt-BR" sz="2400" dirty="0" smtClean="0"/>
              <a:t>Preze pelo bom uso da língua portuguesa no relatório.</a:t>
            </a:r>
          </a:p>
          <a:p>
            <a:pPr marL="457200" lvl="1" indent="-457200" algn="just">
              <a:spcBef>
                <a:spcPts val="0"/>
              </a:spcBef>
            </a:pPr>
            <a:r>
              <a:rPr lang="pt-BR" sz="2400" dirty="0" smtClean="0"/>
              <a:t>Preze pela formatação correta de fontes, parágrafos, margens, estilos, espaçamentos, etc.</a:t>
            </a:r>
          </a:p>
          <a:p>
            <a:pPr marL="457200" lvl="1" indent="-457200" algn="just">
              <a:spcBef>
                <a:spcPts val="0"/>
              </a:spcBef>
            </a:pPr>
            <a:r>
              <a:rPr lang="pt-BR" sz="2400" dirty="0" smtClean="0"/>
              <a:t>O relatório deve ser </a:t>
            </a:r>
            <a:r>
              <a:rPr lang="pt-BR" sz="2400" dirty="0" smtClean="0"/>
              <a:t>descritivo </a:t>
            </a:r>
            <a:r>
              <a:rPr lang="pt-BR" sz="2400" dirty="0" smtClean="0"/>
              <a:t>e dissertativo. Não </a:t>
            </a:r>
            <a:r>
              <a:rPr lang="pt-BR" sz="2400" dirty="0"/>
              <a:t>use texto </a:t>
            </a:r>
            <a:r>
              <a:rPr lang="pt-BR" sz="2400" dirty="0" smtClean="0"/>
              <a:t>em formato narrativo.</a:t>
            </a:r>
          </a:p>
          <a:p>
            <a:pPr marL="457200" lvl="1" indent="-457200" algn="just">
              <a:spcBef>
                <a:spcPts val="0"/>
              </a:spcBef>
            </a:pPr>
            <a:r>
              <a:rPr lang="pt-BR" sz="2400" dirty="0" smtClean="0"/>
              <a:t>Não escreva texto em </a:t>
            </a:r>
            <a:r>
              <a:rPr lang="pt-BR" sz="2400" dirty="0"/>
              <a:t>primeira </a:t>
            </a:r>
            <a:r>
              <a:rPr lang="pt-BR" sz="2400" dirty="0" smtClean="0"/>
              <a:t>pessoa ou </a:t>
            </a:r>
            <a:r>
              <a:rPr lang="pt-BR" sz="2400" dirty="0"/>
              <a:t>em segunda </a:t>
            </a:r>
            <a:r>
              <a:rPr lang="pt-BR" sz="2400" dirty="0" smtClean="0"/>
              <a:t>pessoa. Use sempre a terceira pessoa.</a:t>
            </a:r>
          </a:p>
          <a:p>
            <a:pPr marL="457200" lvl="1" indent="-457200" algn="just">
              <a:spcBef>
                <a:spcPts val="0"/>
              </a:spcBef>
            </a:pPr>
            <a:r>
              <a:rPr lang="pt-BR" sz="2400" dirty="0" smtClean="0"/>
              <a:t>Evite frases com orientação ou viés </a:t>
            </a:r>
            <a:r>
              <a:rPr lang="pt-BR" sz="2400" dirty="0" err="1" smtClean="0"/>
              <a:t>marketeiro</a:t>
            </a:r>
            <a:r>
              <a:rPr lang="pt-BR" sz="2400" dirty="0" smtClean="0"/>
              <a:t>, ideológico ou sensacionalista.</a:t>
            </a:r>
          </a:p>
          <a:p>
            <a:pPr marL="457200" lvl="1" indent="-457200" algn="just">
              <a:spcBef>
                <a:spcPts val="0"/>
              </a:spcBef>
            </a:pPr>
            <a:r>
              <a:rPr lang="pt-BR" sz="2400" dirty="0" smtClean="0"/>
              <a:t>Mantenha o texto num tom neutro e impessoal.</a:t>
            </a:r>
          </a:p>
          <a:p>
            <a:pPr marL="457200" lvl="1" indent="-457200" algn="just">
              <a:spcBef>
                <a:spcPts val="0"/>
              </a:spcBef>
            </a:pPr>
            <a:r>
              <a:rPr lang="pt-BR" sz="2400" dirty="0"/>
              <a:t>Evite detalhes supérfluos.</a:t>
            </a:r>
          </a:p>
          <a:p>
            <a:pPr marL="457200" lvl="1" indent="-457200" algn="just">
              <a:spcBef>
                <a:spcPts val="0"/>
              </a:spcBef>
            </a:pPr>
            <a:r>
              <a:rPr lang="pt-BR" sz="2400" dirty="0"/>
              <a:t>Não descreva </a:t>
            </a:r>
            <a:r>
              <a:rPr lang="pt-BR" sz="2400" dirty="0" smtClean="0"/>
              <a:t>o </a:t>
            </a:r>
            <a:r>
              <a:rPr lang="pt-BR" sz="2400" dirty="0"/>
              <a:t>sistema de forma superficial</a:t>
            </a:r>
            <a:r>
              <a:rPr lang="pt-BR" sz="2400" dirty="0" smtClean="0"/>
              <a:t>.</a:t>
            </a:r>
          </a:p>
          <a:p>
            <a:pPr marL="457200" lvl="1" indent="-457200" algn="just">
              <a:spcBef>
                <a:spcPts val="0"/>
              </a:spcBef>
            </a:pPr>
            <a:r>
              <a:rPr lang="pt-BR" sz="2400" dirty="0"/>
              <a:t>É importante que o conteúdo do relatório coincida com aquilo que será apresentado à banca</a:t>
            </a:r>
            <a:r>
              <a:rPr lang="pt-BR" sz="2400" dirty="0" smtClean="0"/>
              <a:t>!</a:t>
            </a:r>
            <a:endParaRPr lang="pt-BR" sz="2400" dirty="0"/>
          </a:p>
        </p:txBody>
      </p:sp>
    </p:spTree>
    <p:custDataLst>
      <p:tags r:id="rId1"/>
    </p:custDataLst>
    <p:extLst>
      <p:ext uri="{BB962C8B-B14F-4D97-AF65-F5344CB8AC3E}">
        <p14:creationId xmlns:p14="http://schemas.microsoft.com/office/powerpoint/2010/main" val="1916732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smtClean="0"/>
              <a:t>11. Desistir</a:t>
            </a:r>
            <a:endParaRPr lang="pt-BR" dirty="0"/>
          </a:p>
        </p:txBody>
      </p:sp>
      <p:pic>
        <p:nvPicPr>
          <p:cNvPr id="3074" name="Picture 2" descr="Image result for give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22165"/>
            <a:ext cx="5040560" cy="45701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1350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467544" y="545196"/>
            <a:ext cx="8219256" cy="651556"/>
          </a:xfrm>
        </p:spPr>
        <p:txBody>
          <a:bodyPr/>
          <a:lstStyle/>
          <a:p>
            <a:r>
              <a:rPr lang="pt-BR" dirty="0"/>
              <a:t>Projeto do semestre – Avaliação</a:t>
            </a:r>
          </a:p>
        </p:txBody>
      </p:sp>
      <p:sp>
        <p:nvSpPr>
          <p:cNvPr id="9" name="Espaço Reservado para Conteúdo 2">
            <a:extLst>
              <a:ext uri="{FF2B5EF4-FFF2-40B4-BE49-F238E27FC236}">
                <a16:creationId xmlns="" xmlns:a16="http://schemas.microsoft.com/office/drawing/2014/main" id="{757C06B6-F36E-4F24-AA54-F4CEE48036C3}"/>
              </a:ext>
            </a:extLst>
          </p:cNvPr>
          <p:cNvSpPr>
            <a:spLocks noGrp="1" noChangeArrowheads="1"/>
          </p:cNvSpPr>
          <p:nvPr>
            <p:ph idx="1"/>
          </p:nvPr>
        </p:nvSpPr>
        <p:spPr>
          <a:xfrm>
            <a:off x="395536" y="1124744"/>
            <a:ext cx="8424936" cy="4971366"/>
          </a:xfrm>
        </p:spPr>
        <p:txBody>
          <a:bodyPr>
            <a:noAutofit/>
          </a:bodyPr>
          <a:lstStyle/>
          <a:p>
            <a:pPr marL="0" indent="0">
              <a:buNone/>
            </a:pPr>
            <a:r>
              <a:rPr lang="pt-BR" sz="2400" dirty="0"/>
              <a:t>Tipos de sistemas que recebem notas </a:t>
            </a:r>
            <a:r>
              <a:rPr lang="pt-BR" sz="2400" dirty="0" smtClean="0"/>
              <a:t>boas</a:t>
            </a:r>
            <a:r>
              <a:rPr lang="pt-BR" sz="2400" dirty="0"/>
              <a:t>:</a:t>
            </a:r>
          </a:p>
          <a:p>
            <a:pPr marL="457200" indent="-457200" fontAlgn="base">
              <a:buFont typeface="+mj-lt"/>
              <a:buAutoNum type="arabicPeriod"/>
            </a:pPr>
            <a:r>
              <a:rPr lang="pt-BR" sz="2400" dirty="0"/>
              <a:t>Sistemas que </a:t>
            </a:r>
            <a:r>
              <a:rPr lang="pt-BR" sz="2400" dirty="0" smtClean="0"/>
              <a:t>atendem bem ao propósito do cliente ou que sejam empreendedores.</a:t>
            </a:r>
            <a:endParaRPr lang="pt-BR" sz="2400" dirty="0"/>
          </a:p>
          <a:p>
            <a:pPr marL="457200" indent="-457200" fontAlgn="base">
              <a:buFont typeface="+mj-lt"/>
              <a:buAutoNum type="arabicPeriod"/>
            </a:pPr>
            <a:r>
              <a:rPr lang="pt-BR" sz="2400" dirty="0"/>
              <a:t>Sistemas que </a:t>
            </a:r>
            <a:r>
              <a:rPr lang="pt-BR" sz="2400" dirty="0" smtClean="0"/>
              <a:t>sejam sustentáveis, atraentes e úteis aos seus usuários.</a:t>
            </a:r>
            <a:endParaRPr lang="pt-BR" sz="2400" dirty="0"/>
          </a:p>
          <a:p>
            <a:pPr marL="457200" indent="-457200" fontAlgn="base">
              <a:buFont typeface="+mj-lt"/>
              <a:buAutoNum type="arabicPeriod"/>
            </a:pPr>
            <a:r>
              <a:rPr lang="pt-BR" sz="2400" dirty="0"/>
              <a:t>Sistemas que </a:t>
            </a:r>
            <a:r>
              <a:rPr lang="pt-BR" sz="2400" dirty="0" smtClean="0"/>
              <a:t>sejam bonitos, bem feitos, funcionais, completos, sem bugs, erros, falhas ou gambiarras.</a:t>
            </a:r>
            <a:endParaRPr lang="pt-BR" sz="2400" dirty="0"/>
          </a:p>
          <a:p>
            <a:pPr marL="457200" indent="-457200" fontAlgn="base">
              <a:buFont typeface="+mj-lt"/>
              <a:buAutoNum type="arabicPeriod"/>
            </a:pPr>
            <a:r>
              <a:rPr lang="pt-BR" sz="2400" dirty="0"/>
              <a:t>Sistemas que </a:t>
            </a:r>
            <a:r>
              <a:rPr lang="pt-BR" sz="2400" dirty="0" smtClean="0"/>
              <a:t>sejam inovadores e/ou que tenham bons diferenciais.</a:t>
            </a:r>
            <a:endParaRPr lang="pt-BR" sz="2400" dirty="0"/>
          </a:p>
          <a:p>
            <a:pPr marL="457200" indent="-457200" fontAlgn="base">
              <a:buFont typeface="+mj-lt"/>
              <a:buAutoNum type="arabicPeriod"/>
            </a:pPr>
            <a:r>
              <a:rPr lang="pt-BR" sz="2400" dirty="0"/>
              <a:t>Sistemas que </a:t>
            </a:r>
            <a:r>
              <a:rPr lang="pt-BR" sz="2400" dirty="0" smtClean="0"/>
              <a:t>apresentem </a:t>
            </a:r>
            <a:r>
              <a:rPr lang="pt-BR" sz="2400" dirty="0"/>
              <a:t>funcionalidades coesas, coerentes e </a:t>
            </a:r>
            <a:r>
              <a:rPr lang="pt-BR" sz="2400" dirty="0" err="1"/>
              <a:t>interrelacionadas</a:t>
            </a:r>
            <a:r>
              <a:rPr lang="pt-BR" sz="2400" dirty="0" smtClean="0"/>
              <a:t>.</a:t>
            </a:r>
          </a:p>
          <a:p>
            <a:pPr marL="457200" indent="-457200" fontAlgn="base">
              <a:buFont typeface="+mj-lt"/>
              <a:buAutoNum type="arabicPeriod"/>
            </a:pPr>
            <a:r>
              <a:rPr lang="pt-BR" sz="2400" dirty="0" smtClean="0"/>
              <a:t>Sistemas que tenham requisitos claros e bem definidos.</a:t>
            </a:r>
          </a:p>
          <a:p>
            <a:pPr marL="457200" indent="-457200" fontAlgn="base">
              <a:buFont typeface="+mj-lt"/>
              <a:buAutoNum type="arabicPeriod"/>
            </a:pPr>
            <a:r>
              <a:rPr lang="pt-BR" sz="2400" dirty="0" smtClean="0"/>
              <a:t>Sistemas que tenham relatórios técnicos bem escritos.</a:t>
            </a:r>
            <a:endParaRPr lang="pt-BR" sz="2400" dirty="0"/>
          </a:p>
        </p:txBody>
      </p:sp>
      <p:pic>
        <p:nvPicPr>
          <p:cNvPr id="6" name="Imagem 5" descr="Uma imagem contendo xícara&#10;&#10;Descrição gerada automaticamente">
            <a:extLst>
              <a:ext uri="{FF2B5EF4-FFF2-40B4-BE49-F238E27FC236}">
                <a16:creationId xmlns="" xmlns:a16="http://schemas.microsoft.com/office/drawing/2014/main" id="{AAF69A29-0E2E-4865-93F8-7DC32EB6F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207" y="280653"/>
            <a:ext cx="848299" cy="848299"/>
          </a:xfrm>
          <a:prstGeom prst="rect">
            <a:avLst/>
          </a:prstGeom>
        </p:spPr>
      </p:pic>
    </p:spTree>
    <p:extLst>
      <p:ext uri="{BB962C8B-B14F-4D97-AF65-F5344CB8AC3E}">
        <p14:creationId xmlns:p14="http://schemas.microsoft.com/office/powerpoint/2010/main" val="3323751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a:t>Erros e problemas recorrentes e como superá-los</a:t>
            </a:r>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Insistir sempre, desistir jamais!</a:t>
            </a:r>
          </a:p>
          <a:p>
            <a:pPr marL="457200" lvl="1" indent="-457200" algn="just">
              <a:spcBef>
                <a:spcPts val="0"/>
              </a:spcBef>
            </a:pPr>
            <a:r>
              <a:rPr lang="pt-BR" sz="2400" dirty="0" smtClean="0"/>
              <a:t>O jogo só acaba quando o juiz dá o apito final.</a:t>
            </a:r>
          </a:p>
          <a:p>
            <a:pPr marL="457200" lvl="1" indent="-457200" algn="just">
              <a:spcBef>
                <a:spcPts val="0"/>
              </a:spcBef>
            </a:pPr>
            <a:r>
              <a:rPr lang="pt-BR" sz="2400" dirty="0" smtClean="0"/>
              <a:t>Deu tudo errado na hora de apresentar pra banca? Vocês ainda terão uma segunda chance! (serve como prova substitutiva).</a:t>
            </a:r>
          </a:p>
          <a:p>
            <a:pPr marL="457200" lvl="1" indent="-457200" algn="just">
              <a:spcBef>
                <a:spcPts val="0"/>
              </a:spcBef>
            </a:pPr>
            <a:r>
              <a:rPr lang="pt-BR" sz="2400" dirty="0" smtClean="0"/>
              <a:t>Já conseguimos salvar grupos em situações desesperadoras próximo ao final do semestre. Você consegue!</a:t>
            </a:r>
          </a:p>
        </p:txBody>
      </p:sp>
    </p:spTree>
    <p:custDataLst>
      <p:tags r:id="rId1"/>
    </p:custDataLst>
    <p:extLst>
      <p:ext uri="{BB962C8B-B14F-4D97-AF65-F5344CB8AC3E}">
        <p14:creationId xmlns:p14="http://schemas.microsoft.com/office/powerpoint/2010/main" val="615894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996952"/>
            <a:ext cx="7772400" cy="1362075"/>
          </a:xfrm>
        </p:spPr>
        <p:txBody>
          <a:bodyPr>
            <a:noAutofit/>
          </a:bodyPr>
          <a:lstStyle/>
          <a:p>
            <a:r>
              <a:rPr lang="pt-BR" sz="4800" cap="none" dirty="0">
                <a:effectLst>
                  <a:outerShdw blurRad="38100" dist="38100" dir="2700000" algn="tl">
                    <a:srgbClr val="000000">
                      <a:alpha val="43137"/>
                    </a:srgbClr>
                  </a:outerShdw>
                </a:effectLst>
              </a:rPr>
              <a:t>OPE </a:t>
            </a:r>
            <a:r>
              <a:rPr lang="pt-BR" sz="4800" cap="none" dirty="0" smtClean="0">
                <a:effectLst>
                  <a:outerShdw blurRad="38100" dist="38100" dir="2700000" algn="tl">
                    <a:srgbClr val="000000">
                      <a:alpha val="43137"/>
                    </a:srgbClr>
                  </a:outerShdw>
                </a:effectLst>
              </a:rPr>
              <a:t>2</a:t>
            </a:r>
            <a:r>
              <a:rPr lang="pt-BR" sz="4800" cap="none" dirty="0">
                <a:effectLst>
                  <a:outerShdw blurRad="38100" dist="38100" dir="2700000" algn="tl">
                    <a:srgbClr val="000000">
                      <a:alpha val="43137"/>
                    </a:srgbClr>
                  </a:outerShdw>
                </a:effectLst>
              </a:rPr>
              <a:t/>
            </a:r>
            <a:br>
              <a:rPr lang="pt-BR" sz="4800" cap="none" dirty="0">
                <a:effectLst>
                  <a:outerShdw blurRad="38100" dist="38100" dir="2700000" algn="tl">
                    <a:srgbClr val="000000">
                      <a:alpha val="43137"/>
                    </a:srgbClr>
                  </a:outerShdw>
                </a:effectLst>
              </a:rPr>
            </a:br>
            <a:r>
              <a:rPr lang="pt-BR" sz="3600" b="0" cap="none" dirty="0">
                <a:effectLst>
                  <a:outerShdw blurRad="38100" dist="38100" dir="2700000" algn="tl">
                    <a:srgbClr val="000000">
                      <a:alpha val="43137"/>
                    </a:srgbClr>
                  </a:outerShdw>
                </a:effectLst>
              </a:rPr>
              <a:t>Erros e problemas recorrentes e como superá-los</a:t>
            </a:r>
            <a:endParaRPr lang="pt-BR" sz="2400" b="0" cap="none" dirty="0">
              <a:effectLst>
                <a:outerShdw blurRad="38100" dist="38100" dir="2700000" algn="tl">
                  <a:srgbClr val="000000">
                    <a:alpha val="43137"/>
                  </a:srgbClr>
                </a:outerShdw>
              </a:effectLst>
              <a:latin typeface="+mn-lt"/>
            </a:endParaRPr>
          </a:p>
        </p:txBody>
      </p:sp>
      <p:sp>
        <p:nvSpPr>
          <p:cNvPr id="3" name="Espaço Reservado para Texto 2"/>
          <p:cNvSpPr>
            <a:spLocks noGrp="1"/>
          </p:cNvSpPr>
          <p:nvPr>
            <p:ph type="body" idx="1"/>
          </p:nvPr>
        </p:nvSpPr>
        <p:spPr/>
        <p:txBody>
          <a:bodyPr anchor="ctr" anchorCtr="0">
            <a:normAutofit fontScale="92500" lnSpcReduction="10000"/>
          </a:bodyPr>
          <a:lstStyle/>
          <a:p>
            <a:pPr algn="r"/>
            <a:r>
              <a:rPr lang="en-GB" sz="2400" b="1" dirty="0" err="1">
                <a:effectLst>
                  <a:outerShdw blurRad="38100" dist="38100" dir="2700000" algn="tl">
                    <a:srgbClr val="000000">
                      <a:alpha val="43137"/>
                    </a:srgbClr>
                  </a:outerShdw>
                </a:effectLst>
              </a:rPr>
              <a:t>Professores</a:t>
            </a:r>
            <a:r>
              <a:rPr lang="en-GB" sz="2400" b="1" dirty="0">
                <a:effectLst>
                  <a:outerShdw blurRad="38100" dist="38100" dir="2700000" algn="tl">
                    <a:srgbClr val="000000">
                      <a:alpha val="43137"/>
                    </a:srgbClr>
                  </a:outerShdw>
                </a:effectLst>
              </a:rPr>
              <a:t> </a:t>
            </a:r>
            <a:r>
              <a:rPr lang="en-GB" sz="2400" b="1" dirty="0" err="1">
                <a:effectLst>
                  <a:outerShdw blurRad="38100" dist="38100" dir="2700000" algn="tl">
                    <a:srgbClr val="000000">
                      <a:alpha val="43137"/>
                    </a:srgbClr>
                  </a:outerShdw>
                </a:effectLst>
              </a:rPr>
              <a:t>orientadores</a:t>
            </a:r>
            <a:r>
              <a:rPr lang="en-GB" sz="2400" b="1" dirty="0">
                <a:solidFill>
                  <a:schemeClr val="tx1"/>
                </a:solidFill>
                <a:effectLst>
                  <a:outerShdw blurRad="38100" dist="38100" dir="2700000" algn="tl">
                    <a:srgbClr val="000000">
                      <a:alpha val="43137"/>
                    </a:srgbClr>
                  </a:outerShdw>
                </a:effectLst>
              </a:rPr>
              <a:t/>
            </a:r>
            <a:br>
              <a:rPr lang="en-GB" sz="2400" b="1" dirty="0">
                <a:solidFill>
                  <a:schemeClr val="tx1"/>
                </a:solidFill>
                <a:effectLst>
                  <a:outerShdw blurRad="38100" dist="38100" dir="2700000" algn="tl">
                    <a:srgbClr val="000000">
                      <a:alpha val="43137"/>
                    </a:srgbClr>
                  </a:outerShdw>
                </a:effectLst>
              </a:rPr>
            </a:br>
            <a:r>
              <a:rPr lang="en-GB" sz="2400" b="1" dirty="0">
                <a:effectLst>
                  <a:outerShdw blurRad="38100" dist="38100" dir="2700000" algn="tl">
                    <a:srgbClr val="000000">
                      <a:alpha val="43137"/>
                    </a:srgbClr>
                  </a:outerShdw>
                </a:effectLst>
                <a:hlinkClick r:id="rId2"/>
              </a:rPr>
              <a:t>professores-ope-tcc@faculdadeimpacta.com.br</a:t>
            </a:r>
            <a:endParaRPr lang="en-GB" sz="2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4759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467544" y="545196"/>
            <a:ext cx="8219256" cy="651556"/>
          </a:xfrm>
        </p:spPr>
        <p:txBody>
          <a:bodyPr/>
          <a:lstStyle/>
          <a:p>
            <a:r>
              <a:rPr lang="pt-BR" dirty="0"/>
              <a:t>Projeto do semestre – Avaliação</a:t>
            </a:r>
          </a:p>
        </p:txBody>
      </p:sp>
      <p:sp>
        <p:nvSpPr>
          <p:cNvPr id="9" name="Espaço Reservado para Conteúdo 2">
            <a:extLst>
              <a:ext uri="{FF2B5EF4-FFF2-40B4-BE49-F238E27FC236}">
                <a16:creationId xmlns="" xmlns:a16="http://schemas.microsoft.com/office/drawing/2014/main" id="{757C06B6-F36E-4F24-AA54-F4CEE48036C3}"/>
              </a:ext>
            </a:extLst>
          </p:cNvPr>
          <p:cNvSpPr>
            <a:spLocks noGrp="1" noChangeArrowheads="1"/>
          </p:cNvSpPr>
          <p:nvPr>
            <p:ph idx="1"/>
          </p:nvPr>
        </p:nvSpPr>
        <p:spPr>
          <a:xfrm>
            <a:off x="395536" y="1124744"/>
            <a:ext cx="8424936" cy="4971366"/>
          </a:xfrm>
        </p:spPr>
        <p:txBody>
          <a:bodyPr>
            <a:noAutofit/>
          </a:bodyPr>
          <a:lstStyle/>
          <a:p>
            <a:pPr marL="0" indent="0">
              <a:buNone/>
            </a:pPr>
            <a:r>
              <a:rPr lang="pt-BR" sz="2400" dirty="0"/>
              <a:t>Tipos de sistemas que recebem notas ruins:</a:t>
            </a:r>
          </a:p>
          <a:p>
            <a:pPr marL="457200" indent="-457200" fontAlgn="base">
              <a:buFont typeface="+mj-lt"/>
              <a:buAutoNum type="arabicPeriod"/>
            </a:pPr>
            <a:r>
              <a:rPr lang="pt-BR" sz="2400" dirty="0"/>
              <a:t>Sistemas que tenham característica de serem efêmeros ou eventuais ao invés de duradouros.</a:t>
            </a:r>
          </a:p>
          <a:p>
            <a:pPr marL="457200" indent="-457200" fontAlgn="base">
              <a:buFont typeface="+mj-lt"/>
              <a:buAutoNum type="arabicPeriod"/>
            </a:pPr>
            <a:r>
              <a:rPr lang="pt-BR" sz="2400" dirty="0"/>
              <a:t>Sistemas que apresentem ideias que não possuam qualquer atrativo factível aos seus usuários.</a:t>
            </a:r>
          </a:p>
          <a:p>
            <a:pPr marL="457200" indent="-457200" fontAlgn="base">
              <a:buFont typeface="+mj-lt"/>
              <a:buAutoNum type="arabicPeriod"/>
            </a:pPr>
            <a:r>
              <a:rPr lang="pt-BR" sz="2400" dirty="0"/>
              <a:t>Sistemas que apresentem ideias que constituam de grande ônus financeiro sem que haja qualquer tipo de cobertura.</a:t>
            </a:r>
          </a:p>
          <a:p>
            <a:pPr marL="457200" indent="-457200" fontAlgn="base">
              <a:buFont typeface="+mj-lt"/>
              <a:buAutoNum type="arabicPeriod"/>
            </a:pPr>
            <a:r>
              <a:rPr lang="pt-BR" sz="2400" dirty="0"/>
              <a:t>Sistemas que sejam imitações de sistemas ou serviços já existentes sem apresentar qualquer tipo de diferencial que o torne mais atrativo.</a:t>
            </a:r>
          </a:p>
          <a:p>
            <a:pPr marL="457200" indent="-457200" fontAlgn="base">
              <a:buFont typeface="+mj-lt"/>
              <a:buAutoNum type="arabicPeriod"/>
            </a:pPr>
            <a:r>
              <a:rPr lang="pt-BR" sz="2400" dirty="0"/>
              <a:t>Sistemas que demonstrem não ter sido concebidas de forma a apresentar funcionalidades coesas, coerentes e interrelacionadas.</a:t>
            </a:r>
          </a:p>
        </p:txBody>
      </p:sp>
      <p:pic>
        <p:nvPicPr>
          <p:cNvPr id="6146" name="Picture 2" descr="Crying Face on WhatsApp 2.19.7">
            <a:extLst>
              <a:ext uri="{FF2B5EF4-FFF2-40B4-BE49-F238E27FC236}">
                <a16:creationId xmlns="" xmlns:a16="http://schemas.microsoft.com/office/drawing/2014/main" id="{F738617F-6B68-4296-B298-D141B2AFF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864" y="1165651"/>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98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467544" y="545196"/>
            <a:ext cx="8219256" cy="651556"/>
          </a:xfrm>
        </p:spPr>
        <p:txBody>
          <a:bodyPr/>
          <a:lstStyle/>
          <a:p>
            <a:r>
              <a:rPr lang="pt-BR" dirty="0"/>
              <a:t>Projeto do semestre – Avaliação</a:t>
            </a:r>
          </a:p>
        </p:txBody>
      </p:sp>
      <p:sp>
        <p:nvSpPr>
          <p:cNvPr id="9" name="Espaço Reservado para Conteúdo 2">
            <a:extLst>
              <a:ext uri="{FF2B5EF4-FFF2-40B4-BE49-F238E27FC236}">
                <a16:creationId xmlns="" xmlns:a16="http://schemas.microsoft.com/office/drawing/2014/main" id="{757C06B6-F36E-4F24-AA54-F4CEE48036C3}"/>
              </a:ext>
            </a:extLst>
          </p:cNvPr>
          <p:cNvSpPr>
            <a:spLocks noGrp="1" noChangeArrowheads="1"/>
          </p:cNvSpPr>
          <p:nvPr>
            <p:ph idx="1"/>
          </p:nvPr>
        </p:nvSpPr>
        <p:spPr>
          <a:xfrm>
            <a:off x="395536" y="1124744"/>
            <a:ext cx="8291264" cy="4971366"/>
          </a:xfrm>
        </p:spPr>
        <p:txBody>
          <a:bodyPr>
            <a:noAutofit/>
          </a:bodyPr>
          <a:lstStyle/>
          <a:p>
            <a:pPr marL="457200" indent="-457200" fontAlgn="base">
              <a:buFont typeface="+mj-lt"/>
              <a:buAutoNum type="arabicPeriod" startAt="6"/>
            </a:pPr>
            <a:r>
              <a:rPr lang="pt-BR" sz="2400" dirty="0"/>
              <a:t>Sistemas que não funcionem, que apresentem bugs,  defeitos, erros e falhas de segurança.</a:t>
            </a:r>
          </a:p>
          <a:p>
            <a:pPr marL="457200" indent="-457200" fontAlgn="base">
              <a:buFont typeface="+mj-lt"/>
              <a:buAutoNum type="arabicPeriod" startAt="6"/>
            </a:pPr>
            <a:r>
              <a:rPr lang="pt-BR" sz="2400" dirty="0"/>
              <a:t>Código </a:t>
            </a:r>
            <a:r>
              <a:rPr lang="pt-BR" sz="2400" dirty="0" err="1"/>
              <a:t>mal-escrito</a:t>
            </a:r>
            <a:r>
              <a:rPr lang="pt-BR" sz="2400" dirty="0"/>
              <a:t> e </a:t>
            </a:r>
            <a:r>
              <a:rPr lang="pt-BR" sz="2400" dirty="0" err="1"/>
              <a:t>gambiarrizado</a:t>
            </a:r>
            <a:r>
              <a:rPr lang="pt-BR" sz="2400" dirty="0"/>
              <a:t>.</a:t>
            </a:r>
          </a:p>
          <a:p>
            <a:pPr marL="457200" indent="-457200" fontAlgn="base">
              <a:buFont typeface="+mj-lt"/>
              <a:buAutoNum type="arabicPeriod" startAt="6"/>
            </a:pPr>
            <a:r>
              <a:rPr lang="pt-BR" sz="2400" dirty="0"/>
              <a:t>Apresentações que sejam difíceis de ler devido a ter letras muito pequenas ou cores muito mal escolhidas.</a:t>
            </a:r>
          </a:p>
          <a:p>
            <a:pPr marL="457200" indent="-457200" fontAlgn="base">
              <a:buFont typeface="+mj-lt"/>
              <a:buAutoNum type="arabicPeriod" startAt="6"/>
            </a:pPr>
            <a:r>
              <a:rPr lang="pt-BR" sz="2400" dirty="0"/>
              <a:t>Sistemas com aspecto muito feio e/ou desorganizado.</a:t>
            </a:r>
          </a:p>
          <a:p>
            <a:pPr marL="457200" indent="-457200" fontAlgn="base">
              <a:buFont typeface="+mj-lt"/>
              <a:buAutoNum type="arabicPeriod" startAt="6"/>
            </a:pPr>
            <a:r>
              <a:rPr lang="pt-BR" sz="2400" dirty="0"/>
              <a:t>Sistemas mal estruturados internamente.</a:t>
            </a:r>
          </a:p>
          <a:p>
            <a:pPr marL="457200" indent="-457200" fontAlgn="base">
              <a:buFont typeface="+mj-lt"/>
              <a:buAutoNum type="arabicPeriod" startAt="6"/>
            </a:pPr>
            <a:r>
              <a:rPr lang="pt-BR" sz="2400" dirty="0"/>
              <a:t>Projetos que visem a atender ideias mirabolantes, megalomaníacas ou excessivamente complexos.</a:t>
            </a:r>
          </a:p>
          <a:p>
            <a:pPr marL="457200" indent="-457200" fontAlgn="base">
              <a:buFont typeface="+mj-lt"/>
              <a:buAutoNum type="arabicPeriod" startAt="6"/>
            </a:pPr>
            <a:r>
              <a:rPr lang="pt-BR" sz="2400" dirty="0"/>
              <a:t>Projetos que sejam simplistas e simplórios.</a:t>
            </a:r>
          </a:p>
          <a:p>
            <a:pPr marL="457200" indent="-457200" fontAlgn="base">
              <a:buFont typeface="+mj-lt"/>
              <a:buAutoNum type="arabicPeriod" startAt="6"/>
            </a:pPr>
            <a:r>
              <a:rPr lang="pt-BR" sz="2400" dirty="0" smtClean="0"/>
              <a:t>Apresentação para a banca realizada </a:t>
            </a:r>
            <a:r>
              <a:rPr lang="pt-BR" sz="2400" dirty="0"/>
              <a:t>de forma improvisada, desorganizada ou atrapalhada</a:t>
            </a:r>
            <a:r>
              <a:rPr lang="pt-BR" sz="2400" dirty="0" smtClean="0"/>
              <a:t>.</a:t>
            </a:r>
          </a:p>
          <a:p>
            <a:pPr marL="457200" indent="-457200" fontAlgn="base">
              <a:buFont typeface="+mj-lt"/>
              <a:buAutoNum type="arabicPeriod" startAt="6"/>
            </a:pPr>
            <a:r>
              <a:rPr lang="pt-BR" sz="2400" dirty="0" smtClean="0"/>
              <a:t>Relatórios técnicos mal feitos.</a:t>
            </a:r>
            <a:endParaRPr lang="pt-BR" sz="2400" dirty="0"/>
          </a:p>
        </p:txBody>
      </p:sp>
      <p:pic>
        <p:nvPicPr>
          <p:cNvPr id="6146" name="Picture 2" descr="Crying Face on WhatsApp 2.19.7">
            <a:extLst>
              <a:ext uri="{FF2B5EF4-FFF2-40B4-BE49-F238E27FC236}">
                <a16:creationId xmlns="" xmlns:a16="http://schemas.microsoft.com/office/drawing/2014/main" id="{F738617F-6B68-4296-B298-D141B2AFF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864" y="1165651"/>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8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smtClean="0"/>
              <a:t>Erros e problemas recorrentes e como superá-los</a:t>
            </a:r>
            <a:endParaRPr lang="pt-BR" dirty="0"/>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a:t>1. Brigas, traições, mentiras e disputas internas</a:t>
            </a:r>
          </a:p>
        </p:txBody>
      </p:sp>
      <p:pic>
        <p:nvPicPr>
          <p:cNvPr id="1028" name="Picture 4" descr="Among Us - The Purple Impostor Ani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32856"/>
            <a:ext cx="6134100" cy="344805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6197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smtClean="0"/>
              <a:t>Erros e problemas recorrentes e como superá-los</a:t>
            </a:r>
            <a:endParaRPr lang="pt-BR" dirty="0"/>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Seja honesto e franco em primeiro lugar, com o professor, com seus colegas e com você mesmo.</a:t>
            </a:r>
          </a:p>
          <a:p>
            <a:pPr marL="457200" lvl="1" indent="-457200" algn="just">
              <a:spcBef>
                <a:spcPts val="0"/>
              </a:spcBef>
            </a:pPr>
            <a:r>
              <a:rPr lang="pt-BR" sz="2400" dirty="0"/>
              <a:t>Não tente maquiar, esconder, manipular ou falsificar o real andamento do projeto.</a:t>
            </a:r>
          </a:p>
          <a:p>
            <a:pPr marL="457200" lvl="1" indent="-457200" algn="just">
              <a:spcBef>
                <a:spcPts val="0"/>
              </a:spcBef>
            </a:pPr>
            <a:r>
              <a:rPr lang="pt-BR" sz="2400" dirty="0"/>
              <a:t>Apresente ao professor e aos seus colegas o que de fato foi feito e o que de fato foi implementado.</a:t>
            </a:r>
          </a:p>
          <a:p>
            <a:pPr marL="457200" lvl="1" indent="-457200" algn="just">
              <a:spcBef>
                <a:spcPts val="0"/>
              </a:spcBef>
            </a:pPr>
            <a:r>
              <a:rPr lang="pt-BR" sz="2400" dirty="0"/>
              <a:t>Nada de caça às bruxas ou busca por culpados.</a:t>
            </a:r>
          </a:p>
          <a:p>
            <a:pPr marL="457200" lvl="1" indent="-457200" algn="just">
              <a:spcBef>
                <a:spcPts val="0"/>
              </a:spcBef>
            </a:pPr>
            <a:r>
              <a:rPr lang="pt-BR" sz="2400" dirty="0"/>
              <a:t>Vocês são todos adultos, então ajam como tal mesmo se não gostarem do comportamento ou da postura de algum de seus colegas.</a:t>
            </a:r>
          </a:p>
          <a:p>
            <a:pPr marL="457200" lvl="1" indent="-457200" algn="just">
              <a:spcBef>
                <a:spcPts val="0"/>
              </a:spcBef>
            </a:pPr>
            <a:r>
              <a:rPr lang="pt-BR" sz="2400" dirty="0"/>
              <a:t>O professor não é psicólogo, mas pode fingir que é.</a:t>
            </a:r>
          </a:p>
          <a:p>
            <a:pPr marL="457200" lvl="1" indent="-457200" algn="just">
              <a:spcBef>
                <a:spcPts val="0"/>
              </a:spcBef>
            </a:pPr>
            <a:r>
              <a:rPr lang="pt-BR" sz="2400" dirty="0"/>
              <a:t>Se tiver algum problema grave com algum dos seus colegas de equipe e não puder resolver isso internamente, converse com o professor. Não espere o problema ficar pior e o semestre se aproximar de sua conclusão.</a:t>
            </a:r>
          </a:p>
        </p:txBody>
      </p:sp>
    </p:spTree>
    <p:custDataLst>
      <p:tags r:id="rId1"/>
    </p:custDataLst>
    <p:extLst>
      <p:ext uri="{BB962C8B-B14F-4D97-AF65-F5344CB8AC3E}">
        <p14:creationId xmlns:p14="http://schemas.microsoft.com/office/powerpoint/2010/main" val="320744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smtClean="0"/>
              <a:t>Erros e problemas recorrentes e como superá-los</a:t>
            </a:r>
            <a:endParaRPr lang="pt-BR" dirty="0"/>
          </a:p>
        </p:txBody>
      </p:sp>
      <p:sp>
        <p:nvSpPr>
          <p:cNvPr id="3" name="Espaço Reservado para Conteúdo 2"/>
          <p:cNvSpPr>
            <a:spLocks noGrp="1"/>
          </p:cNvSpPr>
          <p:nvPr>
            <p:ph idx="1"/>
          </p:nvPr>
        </p:nvSpPr>
        <p:spPr>
          <a:xfrm>
            <a:off x="457200" y="1340768"/>
            <a:ext cx="8229600" cy="648072"/>
          </a:xfrm>
        </p:spPr>
        <p:txBody>
          <a:bodyPr/>
          <a:lstStyle/>
          <a:p>
            <a:pPr marL="0" indent="0">
              <a:buNone/>
            </a:pPr>
            <a:r>
              <a:rPr lang="pt-BR" dirty="0"/>
              <a:t>2. </a:t>
            </a:r>
            <a:r>
              <a:rPr lang="pt-BR" dirty="0" smtClean="0"/>
              <a:t>Má distribuição de trabalho no time</a:t>
            </a:r>
            <a:endParaRPr lang="pt-BR" dirty="0"/>
          </a:p>
        </p:txBody>
      </p:sp>
      <p:pic>
        <p:nvPicPr>
          <p:cNvPr id="2050" name="Picture 2" descr="Queremos tudo e queremos já! De graça - Opinião Sem Medo!"/>
          <p:cNvPicPr>
            <a:picLocks noChangeAspect="1" noChangeArrowheads="1"/>
          </p:cNvPicPr>
          <p:nvPr/>
        </p:nvPicPr>
        <p:blipFill rotWithShape="1">
          <a:blip r:embed="rId3">
            <a:extLst>
              <a:ext uri="{28A0092B-C50C-407E-A947-70E740481C1C}">
                <a14:useLocalDpi xmlns:a14="http://schemas.microsoft.com/office/drawing/2010/main" val="0"/>
              </a:ext>
            </a:extLst>
          </a:blip>
          <a:srcRect t="18975"/>
          <a:stretch/>
        </p:blipFill>
        <p:spPr bwMode="auto">
          <a:xfrm>
            <a:off x="1475656" y="2276872"/>
            <a:ext cx="5775598" cy="36376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3554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FD058-7117-440A-8A49-16644698261F}"/>
              </a:ext>
            </a:extLst>
          </p:cNvPr>
          <p:cNvSpPr>
            <a:spLocks noGrp="1"/>
          </p:cNvSpPr>
          <p:nvPr>
            <p:ph type="title"/>
          </p:nvPr>
        </p:nvSpPr>
        <p:spPr>
          <a:xfrm>
            <a:off x="467544" y="260648"/>
            <a:ext cx="8496944" cy="864096"/>
          </a:xfrm>
        </p:spPr>
        <p:txBody>
          <a:bodyPr/>
          <a:lstStyle/>
          <a:p>
            <a:r>
              <a:rPr lang="pt-BR" dirty="0" smtClean="0"/>
              <a:t>Erros e problemas recorrentes e como superá-los</a:t>
            </a:r>
            <a:endParaRPr lang="pt-BR" dirty="0"/>
          </a:p>
        </p:txBody>
      </p:sp>
      <p:sp>
        <p:nvSpPr>
          <p:cNvPr id="3" name="Espaço Reservado para Conteúdo 2"/>
          <p:cNvSpPr>
            <a:spLocks noGrp="1"/>
          </p:cNvSpPr>
          <p:nvPr>
            <p:ph idx="1"/>
          </p:nvPr>
        </p:nvSpPr>
        <p:spPr>
          <a:xfrm>
            <a:off x="457200" y="1124744"/>
            <a:ext cx="8229600" cy="5112568"/>
          </a:xfrm>
        </p:spPr>
        <p:txBody>
          <a:bodyPr>
            <a:noAutofit/>
          </a:bodyPr>
          <a:lstStyle/>
          <a:p>
            <a:pPr marL="457200" lvl="1" indent="-457200" algn="just">
              <a:spcBef>
                <a:spcPts val="0"/>
              </a:spcBef>
            </a:pPr>
            <a:r>
              <a:rPr lang="pt-BR" sz="2400" dirty="0"/>
              <a:t>Não carregue ninguém nas costas e nem seja carregado pelos outros. Organizem uma boa divisão de trabalho.</a:t>
            </a:r>
          </a:p>
          <a:p>
            <a:pPr marL="457200" lvl="1" indent="-457200" algn="just">
              <a:spcBef>
                <a:spcPts val="0"/>
              </a:spcBef>
            </a:pPr>
            <a:r>
              <a:rPr lang="pt-BR" sz="2400" dirty="0"/>
              <a:t>Todos os membros são igualmente responsáveis pelo projeto.</a:t>
            </a:r>
          </a:p>
          <a:p>
            <a:pPr marL="457200" lvl="1" indent="-457200" algn="just">
              <a:spcBef>
                <a:spcPts val="0"/>
              </a:spcBef>
            </a:pPr>
            <a:r>
              <a:rPr lang="pt-BR" sz="2400" dirty="0"/>
              <a:t>Se um membro falhar, todos falharam.</a:t>
            </a:r>
          </a:p>
          <a:p>
            <a:pPr marL="457200" lvl="1" indent="-457200" algn="just">
              <a:spcBef>
                <a:spcPts val="0"/>
              </a:spcBef>
            </a:pPr>
            <a:r>
              <a:rPr lang="pt-BR" sz="2400" dirty="0" smtClean="0"/>
              <a:t>Se </a:t>
            </a:r>
            <a:r>
              <a:rPr lang="pt-BR" sz="2400" dirty="0"/>
              <a:t>algum membro está ocioso ou subutilizado, a organização de vocês </a:t>
            </a:r>
            <a:r>
              <a:rPr lang="pt-BR" sz="2400" dirty="0" smtClean="0"/>
              <a:t>está </a:t>
            </a:r>
            <a:r>
              <a:rPr lang="pt-BR" sz="2400" dirty="0"/>
              <a:t>errada</a:t>
            </a:r>
            <a:r>
              <a:rPr lang="pt-BR" sz="2400" dirty="0" smtClean="0"/>
              <a:t>.</a:t>
            </a:r>
          </a:p>
          <a:p>
            <a:pPr marL="457200" lvl="1" indent="-457200" algn="just">
              <a:spcBef>
                <a:spcPts val="0"/>
              </a:spcBef>
            </a:pPr>
            <a:r>
              <a:rPr lang="pt-BR" sz="2400" dirty="0"/>
              <a:t>Se um dos seus colegas tomar um chá de sumiço, os demais conseguem tocar o projeto? E se dois tomarem chá de sumiço?</a:t>
            </a:r>
          </a:p>
          <a:p>
            <a:pPr marL="457200" lvl="1" indent="-457200" algn="just">
              <a:spcBef>
                <a:spcPts val="0"/>
              </a:spcBef>
            </a:pPr>
            <a:r>
              <a:rPr lang="pt-BR" sz="2400" dirty="0" smtClean="0"/>
              <a:t>Algum </a:t>
            </a:r>
            <a:r>
              <a:rPr lang="pt-BR" sz="2400" dirty="0"/>
              <a:t>colega tomou chá de sumiço? Fale com o professor o quanto antes.</a:t>
            </a:r>
          </a:p>
          <a:p>
            <a:pPr marL="457200" lvl="1" indent="-457200" algn="just">
              <a:spcBef>
                <a:spcPts val="0"/>
              </a:spcBef>
            </a:pPr>
            <a:r>
              <a:rPr lang="pt-BR" sz="2400" dirty="0" smtClean="0"/>
              <a:t>Não </a:t>
            </a:r>
            <a:r>
              <a:rPr lang="pt-BR" sz="2400" dirty="0"/>
              <a:t>sabe o que fazer? Tente ajudar um colega ou adiantar alguma atividade</a:t>
            </a:r>
            <a:r>
              <a:rPr lang="pt-BR" sz="2400" dirty="0" smtClean="0"/>
              <a:t>.</a:t>
            </a:r>
          </a:p>
          <a:p>
            <a:pPr marL="457200" lvl="1" indent="-457200" algn="just">
              <a:spcBef>
                <a:spcPts val="0"/>
              </a:spcBef>
            </a:pPr>
            <a:r>
              <a:rPr lang="pt-BR" sz="2400" dirty="0" smtClean="0"/>
              <a:t>Não centralizem atividades num só membro da equipe.</a:t>
            </a:r>
            <a:endParaRPr lang="pt-BR" sz="2400" dirty="0"/>
          </a:p>
        </p:txBody>
      </p:sp>
    </p:spTree>
    <p:custDataLst>
      <p:tags r:id="rId1"/>
    </p:custDataLst>
    <p:extLst>
      <p:ext uri="{BB962C8B-B14F-4D97-AF65-F5344CB8AC3E}">
        <p14:creationId xmlns:p14="http://schemas.microsoft.com/office/powerpoint/2010/main" val="2166605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GENDAHEIGHT" val="295.574961853027"/>
  <p:tag name="PAGENUMBER" val="1"/>
</p:tagLst>
</file>

<file path=ppt/tags/tag10.xml><?xml version="1.0" encoding="utf-8"?>
<p:tagLst xmlns:a="http://schemas.openxmlformats.org/drawingml/2006/main" xmlns:r="http://schemas.openxmlformats.org/officeDocument/2006/relationships" xmlns:p="http://schemas.openxmlformats.org/presentationml/2006/main">
  <p:tag name="AGENDA" val="TOC"/>
</p:tagLst>
</file>

<file path=ppt/tags/tag11.xml><?xml version="1.0" encoding="utf-8"?>
<p:tagLst xmlns:a="http://schemas.openxmlformats.org/drawingml/2006/main" xmlns:r="http://schemas.openxmlformats.org/officeDocument/2006/relationships" xmlns:p="http://schemas.openxmlformats.org/presentationml/2006/main">
  <p:tag name="AGENDA" val="TOC"/>
</p:tagLst>
</file>

<file path=ppt/tags/tag12.xml><?xml version="1.0" encoding="utf-8"?>
<p:tagLst xmlns:a="http://schemas.openxmlformats.org/drawingml/2006/main" xmlns:r="http://schemas.openxmlformats.org/officeDocument/2006/relationships" xmlns:p="http://schemas.openxmlformats.org/presentationml/2006/main">
  <p:tag name="AGENDA" val="TOC"/>
</p:tagLst>
</file>

<file path=ppt/tags/tag13.xml><?xml version="1.0" encoding="utf-8"?>
<p:tagLst xmlns:a="http://schemas.openxmlformats.org/drawingml/2006/main" xmlns:r="http://schemas.openxmlformats.org/officeDocument/2006/relationships" xmlns:p="http://schemas.openxmlformats.org/presentationml/2006/main">
  <p:tag name="AGENDA" val="TOC"/>
</p:tagLst>
</file>

<file path=ppt/tags/tag14.xml><?xml version="1.0" encoding="utf-8"?>
<p:tagLst xmlns:a="http://schemas.openxmlformats.org/drawingml/2006/main" xmlns:r="http://schemas.openxmlformats.org/officeDocument/2006/relationships" xmlns:p="http://schemas.openxmlformats.org/presentationml/2006/main">
  <p:tag name="AGENDA" val="TOC"/>
</p:tagLst>
</file>

<file path=ppt/tags/tag15.xml><?xml version="1.0" encoding="utf-8"?>
<p:tagLst xmlns:a="http://schemas.openxmlformats.org/drawingml/2006/main" xmlns:r="http://schemas.openxmlformats.org/officeDocument/2006/relationships" xmlns:p="http://schemas.openxmlformats.org/presentationml/2006/main">
  <p:tag name="AGENDA" val="TOC"/>
</p:tagLst>
</file>

<file path=ppt/tags/tag16.xml><?xml version="1.0" encoding="utf-8"?>
<p:tagLst xmlns:a="http://schemas.openxmlformats.org/drawingml/2006/main" xmlns:r="http://schemas.openxmlformats.org/officeDocument/2006/relationships" xmlns:p="http://schemas.openxmlformats.org/presentationml/2006/main">
  <p:tag name="AGENDA" val="TOC"/>
</p:tagLst>
</file>

<file path=ppt/tags/tag17.xml><?xml version="1.0" encoding="utf-8"?>
<p:tagLst xmlns:a="http://schemas.openxmlformats.org/drawingml/2006/main" xmlns:r="http://schemas.openxmlformats.org/officeDocument/2006/relationships" xmlns:p="http://schemas.openxmlformats.org/presentationml/2006/main">
  <p:tag name="AGENDA" val="TOC"/>
</p:tagLst>
</file>

<file path=ppt/tags/tag18.xml><?xml version="1.0" encoding="utf-8"?>
<p:tagLst xmlns:a="http://schemas.openxmlformats.org/drawingml/2006/main" xmlns:r="http://schemas.openxmlformats.org/officeDocument/2006/relationships" xmlns:p="http://schemas.openxmlformats.org/presentationml/2006/main">
  <p:tag name="AGENDA" val="TOC"/>
</p:tagLst>
</file>

<file path=ppt/tags/tag19.xml><?xml version="1.0" encoding="utf-8"?>
<p:tagLst xmlns:a="http://schemas.openxmlformats.org/drawingml/2006/main" xmlns:r="http://schemas.openxmlformats.org/officeDocument/2006/relationships" xmlns:p="http://schemas.openxmlformats.org/presentationml/2006/main">
  <p:tag name="AGENDA" val="TOC"/>
</p:tagLst>
</file>

<file path=ppt/tags/tag2.xml><?xml version="1.0" encoding="utf-8"?>
<p:tagLst xmlns:a="http://schemas.openxmlformats.org/drawingml/2006/main" xmlns:r="http://schemas.openxmlformats.org/officeDocument/2006/relationships" xmlns:p="http://schemas.openxmlformats.org/presentationml/2006/main">
  <p:tag name="STYLE" val="AcnSubjectTitle"/>
  <p:tag name="DATE" val="25/02/2019 00:32:26"/>
</p:tagLst>
</file>

<file path=ppt/tags/tag20.xml><?xml version="1.0" encoding="utf-8"?>
<p:tagLst xmlns:a="http://schemas.openxmlformats.org/drawingml/2006/main" xmlns:r="http://schemas.openxmlformats.org/officeDocument/2006/relationships" xmlns:p="http://schemas.openxmlformats.org/presentationml/2006/main">
  <p:tag name="AGENDA" val="TOC"/>
</p:tagLst>
</file>

<file path=ppt/tags/tag21.xml><?xml version="1.0" encoding="utf-8"?>
<p:tagLst xmlns:a="http://schemas.openxmlformats.org/drawingml/2006/main" xmlns:r="http://schemas.openxmlformats.org/officeDocument/2006/relationships" xmlns:p="http://schemas.openxmlformats.org/presentationml/2006/main">
  <p:tag name="AGENDA" val="TOC"/>
</p:tagLst>
</file>

<file path=ppt/tags/tag22.xml><?xml version="1.0" encoding="utf-8"?>
<p:tagLst xmlns:a="http://schemas.openxmlformats.org/drawingml/2006/main" xmlns:r="http://schemas.openxmlformats.org/officeDocument/2006/relationships" xmlns:p="http://schemas.openxmlformats.org/presentationml/2006/main">
  <p:tag name="AGENDA" val="TOC"/>
</p:tagLst>
</file>

<file path=ppt/tags/tag23.xml><?xml version="1.0" encoding="utf-8"?>
<p:tagLst xmlns:a="http://schemas.openxmlformats.org/drawingml/2006/main" xmlns:r="http://schemas.openxmlformats.org/officeDocument/2006/relationships" xmlns:p="http://schemas.openxmlformats.org/presentationml/2006/main">
  <p:tag name="AGENDA" val="TOC"/>
</p:tagLst>
</file>

<file path=ppt/tags/tag24.xml><?xml version="1.0" encoding="utf-8"?>
<p:tagLst xmlns:a="http://schemas.openxmlformats.org/drawingml/2006/main" xmlns:r="http://schemas.openxmlformats.org/officeDocument/2006/relationships" xmlns:p="http://schemas.openxmlformats.org/presentationml/2006/main">
  <p:tag name="AGENDA" val="TOC"/>
</p:tagLst>
</file>

<file path=ppt/tags/tag25.xml><?xml version="1.0" encoding="utf-8"?>
<p:tagLst xmlns:a="http://schemas.openxmlformats.org/drawingml/2006/main" xmlns:r="http://schemas.openxmlformats.org/officeDocument/2006/relationships" xmlns:p="http://schemas.openxmlformats.org/presentationml/2006/main">
  <p:tag name="AGENDA" val="TOC"/>
</p:tagLst>
</file>

<file path=ppt/tags/tag26.xml><?xml version="1.0" encoding="utf-8"?>
<p:tagLst xmlns:a="http://schemas.openxmlformats.org/drawingml/2006/main" xmlns:r="http://schemas.openxmlformats.org/officeDocument/2006/relationships" xmlns:p="http://schemas.openxmlformats.org/presentationml/2006/main">
  <p:tag name="AGENDA" val="TOC"/>
</p:tagLst>
</file>

<file path=ppt/tags/tag27.xml><?xml version="1.0" encoding="utf-8"?>
<p:tagLst xmlns:a="http://schemas.openxmlformats.org/drawingml/2006/main" xmlns:r="http://schemas.openxmlformats.org/officeDocument/2006/relationships" xmlns:p="http://schemas.openxmlformats.org/presentationml/2006/main">
  <p:tag name="AGENDA" val="TOC"/>
</p:tagLst>
</file>

<file path=ppt/tags/tag28.xml><?xml version="1.0" encoding="utf-8"?>
<p:tagLst xmlns:a="http://schemas.openxmlformats.org/drawingml/2006/main" xmlns:r="http://schemas.openxmlformats.org/officeDocument/2006/relationships" xmlns:p="http://schemas.openxmlformats.org/presentationml/2006/main">
  <p:tag name="AGENDA" val="TOC"/>
</p:tagLst>
</file>

<file path=ppt/tags/tag3.xml><?xml version="1.0" encoding="utf-8"?>
<p:tagLst xmlns:a="http://schemas.openxmlformats.org/drawingml/2006/main" xmlns:r="http://schemas.openxmlformats.org/officeDocument/2006/relationships" xmlns:p="http://schemas.openxmlformats.org/presentationml/2006/main">
  <p:tag name="STYLE" val="AcnFootnote"/>
  <p:tag name="DATE" val="25/02/2019 00:32:28"/>
</p:tagLst>
</file>

<file path=ppt/tags/tag4.xml><?xml version="1.0" encoding="utf-8"?>
<p:tagLst xmlns:a="http://schemas.openxmlformats.org/drawingml/2006/main" xmlns:r="http://schemas.openxmlformats.org/officeDocument/2006/relationships" xmlns:p="http://schemas.openxmlformats.org/presentationml/2006/main">
  <p:tag name="AGENDA" val="TOC"/>
</p:tagLst>
</file>

<file path=ppt/tags/tag5.xml><?xml version="1.0" encoding="utf-8"?>
<p:tagLst xmlns:a="http://schemas.openxmlformats.org/drawingml/2006/main" xmlns:r="http://schemas.openxmlformats.org/officeDocument/2006/relationships" xmlns:p="http://schemas.openxmlformats.org/presentationml/2006/main">
  <p:tag name="AGENDA" val="TOC"/>
</p:tagLst>
</file>

<file path=ppt/tags/tag6.xml><?xml version="1.0" encoding="utf-8"?>
<p:tagLst xmlns:a="http://schemas.openxmlformats.org/drawingml/2006/main" xmlns:r="http://schemas.openxmlformats.org/officeDocument/2006/relationships" xmlns:p="http://schemas.openxmlformats.org/presentationml/2006/main">
  <p:tag name="AGENDA" val="TOC"/>
</p:tagLst>
</file>

<file path=ppt/tags/tag7.xml><?xml version="1.0" encoding="utf-8"?>
<p:tagLst xmlns:a="http://schemas.openxmlformats.org/drawingml/2006/main" xmlns:r="http://schemas.openxmlformats.org/officeDocument/2006/relationships" xmlns:p="http://schemas.openxmlformats.org/presentationml/2006/main">
  <p:tag name="AGENDA" val="TOC"/>
</p:tagLst>
</file>

<file path=ppt/tags/tag8.xml><?xml version="1.0" encoding="utf-8"?>
<p:tagLst xmlns:a="http://schemas.openxmlformats.org/drawingml/2006/main" xmlns:r="http://schemas.openxmlformats.org/officeDocument/2006/relationships" xmlns:p="http://schemas.openxmlformats.org/presentationml/2006/main">
  <p:tag name="AGENDA" val="TOC"/>
</p:tagLst>
</file>

<file path=ppt/tags/tag9.xml><?xml version="1.0" encoding="utf-8"?>
<p:tagLst xmlns:a="http://schemas.openxmlformats.org/drawingml/2006/main" xmlns:r="http://schemas.openxmlformats.org/officeDocument/2006/relationships" xmlns:p="http://schemas.openxmlformats.org/presentationml/2006/main">
  <p:tag name="AGENDA" val="TOC"/>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9967</TotalTime>
  <Words>2073</Words>
  <Application>Microsoft Office PowerPoint</Application>
  <PresentationFormat>Apresentação na tela (4:3)</PresentationFormat>
  <Paragraphs>173</Paragraphs>
  <Slides>31</Slides>
  <Notes>0</Notes>
  <HiddenSlides>0</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Tema do Office</vt:lpstr>
      <vt:lpstr>OPE 2 Erros e problemas recorrentes e como superá-los</vt:lpstr>
      <vt:lpstr>Como ser aprovado na disciplina</vt:lpstr>
      <vt:lpstr>Projeto do semestre – Avaliação</vt:lpstr>
      <vt:lpstr>Projeto do semestre – Avaliação</vt:lpstr>
      <vt:lpstr>Projeto do semestre – Avaliação</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Erros e problemas recorrentes e como superá-los</vt:lpstr>
      <vt:lpstr>OPE 2 Erros e problemas recorrentes e como superá-los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Renato R O da Silva</dc:creator>
  <cp:lastModifiedBy>Victor Williams Stafusa da Silva</cp:lastModifiedBy>
  <cp:revision>441</cp:revision>
  <dcterms:created xsi:type="dcterms:W3CDTF">2010-12-14T20:42:31Z</dcterms:created>
  <dcterms:modified xsi:type="dcterms:W3CDTF">2021-02-11T21:19:25Z</dcterms:modified>
</cp:coreProperties>
</file>