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omments/comment1.xml" ContentType="application/vnd.openxmlformats-officedocument.presentationml.comment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0" r:id="rId2"/>
    <p:sldId id="560" r:id="rId3"/>
    <p:sldId id="544" r:id="rId4"/>
    <p:sldId id="581" r:id="rId5"/>
    <p:sldId id="575" r:id="rId6"/>
    <p:sldId id="566" r:id="rId7"/>
    <p:sldId id="545" r:id="rId8"/>
    <p:sldId id="546" r:id="rId9"/>
    <p:sldId id="547" r:id="rId10"/>
    <p:sldId id="555" r:id="rId11"/>
    <p:sldId id="543" r:id="rId12"/>
    <p:sldId id="577" r:id="rId13"/>
    <p:sldId id="578" r:id="rId14"/>
    <p:sldId id="551" r:id="rId15"/>
    <p:sldId id="568" r:id="rId16"/>
    <p:sldId id="574" r:id="rId17"/>
    <p:sldId id="569" r:id="rId18"/>
    <p:sldId id="550" r:id="rId19"/>
    <p:sldId id="570" r:id="rId20"/>
    <p:sldId id="582" r:id="rId21"/>
    <p:sldId id="583" r:id="rId22"/>
    <p:sldId id="584" r:id="rId23"/>
    <p:sldId id="571" r:id="rId24"/>
    <p:sldId id="561" r:id="rId25"/>
    <p:sldId id="556" r:id="rId26"/>
    <p:sldId id="542" r:id="rId27"/>
    <p:sldId id="562" r:id="rId28"/>
    <p:sldId id="563" r:id="rId29"/>
    <p:sldId id="573" r:id="rId30"/>
    <p:sldId id="557" r:id="rId31"/>
    <p:sldId id="541" r:id="rId32"/>
    <p:sldId id="572" r:id="rId33"/>
    <p:sldId id="580" r:id="rId34"/>
    <p:sldId id="564" r:id="rId35"/>
    <p:sldId id="565" r:id="rId36"/>
    <p:sldId id="567" r:id="rId37"/>
    <p:sldId id="558" r:id="rId38"/>
    <p:sldId id="540" r:id="rId39"/>
    <p:sldId id="559" r:id="rId40"/>
    <p:sldId id="539" r:id="rId41"/>
    <p:sldId id="452" r:id="rId42"/>
  </p:sldIdLst>
  <p:sldSz cx="9144000" cy="6858000" type="screen4x3"/>
  <p:notesSz cx="6858000" cy="9144000"/>
  <p:custDataLst>
    <p:tags r:id="rId44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_TCC" id="{6DD9627C-1A96-4856-A248-895F498EEAC4}">
          <p14:sldIdLst>
            <p14:sldId id="260"/>
            <p14:sldId id="560"/>
            <p14:sldId id="544"/>
            <p14:sldId id="581"/>
            <p14:sldId id="575"/>
            <p14:sldId id="566"/>
            <p14:sldId id="545"/>
            <p14:sldId id="546"/>
            <p14:sldId id="547"/>
            <p14:sldId id="555"/>
            <p14:sldId id="543"/>
            <p14:sldId id="577"/>
            <p14:sldId id="578"/>
            <p14:sldId id="551"/>
            <p14:sldId id="568"/>
            <p14:sldId id="574"/>
            <p14:sldId id="569"/>
            <p14:sldId id="550"/>
            <p14:sldId id="570"/>
            <p14:sldId id="582"/>
            <p14:sldId id="583"/>
            <p14:sldId id="584"/>
            <p14:sldId id="571"/>
            <p14:sldId id="561"/>
            <p14:sldId id="556"/>
            <p14:sldId id="542"/>
            <p14:sldId id="562"/>
            <p14:sldId id="563"/>
            <p14:sldId id="573"/>
            <p14:sldId id="557"/>
            <p14:sldId id="541"/>
            <p14:sldId id="572"/>
            <p14:sldId id="580"/>
            <p14:sldId id="564"/>
            <p14:sldId id="565"/>
            <p14:sldId id="567"/>
            <p14:sldId id="558"/>
            <p14:sldId id="540"/>
            <p14:sldId id="559"/>
            <p14:sldId id="539"/>
            <p14:sldId id="45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ria, Fabio" initials="FF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93910" autoAdjust="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2T09:56:10.152" idx="2">
    <p:pos x="10" y="10"/>
    <p:text>Explicar sobre o google drive</p:text>
    <p:extLst>
      <p:ext uri="{C676402C-5697-4E1C-873F-D02D1690AC5C}">
        <p15:threadingInfo xmlns:p15="http://schemas.microsoft.com/office/powerpoint/2012/main" timeZoneBias="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7F84-7AFE-4B7B-B98A-EC5F23A8ECC3}" type="datetimeFigureOut">
              <a:rPr lang="pt-BR" smtClean="0"/>
              <a:pPr/>
              <a:t>11/02/2021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92B6C-9257-4492-9894-19493344C2E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2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6810" y="357909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35029" y="5013176"/>
            <a:ext cx="7780232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os estilos do texto mestre</a:t>
            </a:r>
          </a:p>
        </p:txBody>
      </p:sp>
      <p:cxnSp>
        <p:nvCxnSpPr>
          <p:cNvPr id="6" name="Conector reto 4">
            <a:extLst>
              <a:ext uri="{FF2B5EF4-FFF2-40B4-BE49-F238E27FC236}">
                <a16:creationId xmlns="" xmlns:a16="http://schemas.microsoft.com/office/drawing/2014/main" id="{BBE05056-A9EE-4261-B4FD-1CC9FD481EBB}"/>
              </a:ext>
            </a:extLst>
          </p:cNvPr>
          <p:cNvCxnSpPr/>
          <p:nvPr userDrawn="1"/>
        </p:nvCxnSpPr>
        <p:spPr>
          <a:xfrm>
            <a:off x="467544" y="5013176"/>
            <a:ext cx="79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7">
            <a:extLst>
              <a:ext uri="{FF2B5EF4-FFF2-40B4-BE49-F238E27FC236}">
                <a16:creationId xmlns="" xmlns:a16="http://schemas.microsoft.com/office/drawing/2014/main" id="{0B87E72C-9D12-4CB3-B14B-BC74FCF12D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82" y="1741268"/>
            <a:ext cx="3781241" cy="11116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67544" y="260648"/>
            <a:ext cx="8219256" cy="864096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340768"/>
            <a:ext cx="8229600" cy="4889088"/>
          </a:xfrm>
        </p:spPr>
        <p:txBody>
          <a:bodyPr/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467544" y="1124744"/>
            <a:ext cx="82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43ADB0D-E452-4918-97A5-FC6F927D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19256" cy="864096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cxnSp>
        <p:nvCxnSpPr>
          <p:cNvPr id="6" name="Conector reto 8">
            <a:extLst>
              <a:ext uri="{FF2B5EF4-FFF2-40B4-BE49-F238E27FC236}">
                <a16:creationId xmlns="" xmlns:a16="http://schemas.microsoft.com/office/drawing/2014/main" id="{A651E67F-9A86-43AE-A602-D549A254E9CB}"/>
              </a:ext>
            </a:extLst>
          </p:cNvPr>
          <p:cNvCxnSpPr/>
          <p:nvPr userDrawn="1"/>
        </p:nvCxnSpPr>
        <p:spPr>
          <a:xfrm>
            <a:off x="467544" y="1124744"/>
            <a:ext cx="82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086641E0-CEBC-4876-B831-EA34AD12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19256" cy="864096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cxnSp>
        <p:nvCxnSpPr>
          <p:cNvPr id="8" name="Conector reto 8">
            <a:extLst>
              <a:ext uri="{FF2B5EF4-FFF2-40B4-BE49-F238E27FC236}">
                <a16:creationId xmlns="" xmlns:a16="http://schemas.microsoft.com/office/drawing/2014/main" id="{8EBD2B15-B1B8-430C-B3D6-64DF7634A4F1}"/>
              </a:ext>
            </a:extLst>
          </p:cNvPr>
          <p:cNvCxnSpPr/>
          <p:nvPr userDrawn="1"/>
        </p:nvCxnSpPr>
        <p:spPr>
          <a:xfrm>
            <a:off x="467544" y="1124744"/>
            <a:ext cx="82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A49DAD72-11E1-4030-8993-60CA156C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32656"/>
            <a:ext cx="8219256" cy="864096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cxnSp>
        <p:nvCxnSpPr>
          <p:cNvPr id="4" name="Conector reto 8">
            <a:extLst>
              <a:ext uri="{FF2B5EF4-FFF2-40B4-BE49-F238E27FC236}">
                <a16:creationId xmlns="" xmlns:a16="http://schemas.microsoft.com/office/drawing/2014/main" id="{A5584B9A-4A20-4DC3-8B98-174AF9F2313B}"/>
              </a:ext>
            </a:extLst>
          </p:cNvPr>
          <p:cNvCxnSpPr/>
          <p:nvPr userDrawn="1"/>
        </p:nvCxnSpPr>
        <p:spPr>
          <a:xfrm>
            <a:off x="467544" y="1124744"/>
            <a:ext cx="8219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1">
            <a:extLst>
              <a:ext uri="{FF2B5EF4-FFF2-40B4-BE49-F238E27FC236}">
                <a16:creationId xmlns="" xmlns:a16="http://schemas.microsoft.com/office/drawing/2014/main" id="{C2762D42-543C-4A0B-A6A5-9221AEE816A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6810" y="3579093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5029" y="5013176"/>
            <a:ext cx="7780232" cy="7200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cxnSp>
        <p:nvCxnSpPr>
          <p:cNvPr id="6" name="Conector reto 4">
            <a:extLst>
              <a:ext uri="{FF2B5EF4-FFF2-40B4-BE49-F238E27FC236}">
                <a16:creationId xmlns="" xmlns:a16="http://schemas.microsoft.com/office/drawing/2014/main" id="{BBE05056-A9EE-4261-B4FD-1CC9FD481EBB}"/>
              </a:ext>
            </a:extLst>
          </p:cNvPr>
          <p:cNvCxnSpPr/>
          <p:nvPr userDrawn="1"/>
        </p:nvCxnSpPr>
        <p:spPr>
          <a:xfrm>
            <a:off x="467544" y="5013176"/>
            <a:ext cx="7992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66F17E3-0AC0-40C0-9457-012A38F3FD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14" y="601684"/>
            <a:ext cx="6120172" cy="19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9D7A1-E068-4949-899D-804B3BA67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40C87B-0A58-48E1-AC88-EA2DB7138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422DBE5F-E8B8-4D62-A6EC-4D9620256D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361081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15" imgW="421" imgH="425" progId="TCLayout.ActiveDocument.1">
                  <p:embed/>
                </p:oleObj>
              </mc:Choice>
              <mc:Fallback>
                <p:oleObj name="think-cell Slide" r:id="rId15" imgW="421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55C5F8-0E7B-40D4-A89A-2648D3E0E76C}"/>
              </a:ext>
            </a:extLst>
          </p:cNvPr>
          <p:cNvSpPr txBox="1"/>
          <p:nvPr userDrawn="1"/>
        </p:nvSpPr>
        <p:spPr>
          <a:xfrm>
            <a:off x="8853059" y="6628015"/>
            <a:ext cx="255445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fld id="{0A1710BC-4B75-4736-B13D-EC8BF3A96AE1}" type="slidenum">
              <a:rPr lang="pt-BR" sz="1200" noProof="0" smtClean="0">
                <a:solidFill>
                  <a:schemeClr val="bg1"/>
                </a:solidFill>
              </a:rPr>
              <a:t>‹nº›</a:t>
            </a:fld>
            <a:endParaRPr lang="pt-BR" sz="1200" noProof="0">
              <a:solidFill>
                <a:schemeClr val="bg1"/>
              </a:solidFill>
            </a:endParaRPr>
          </a:p>
        </p:txBody>
      </p:sp>
      <p:sp>
        <p:nvSpPr>
          <p:cNvPr id="10" name="CaixaDeTexto 4">
            <a:extLst>
              <a:ext uri="{FF2B5EF4-FFF2-40B4-BE49-F238E27FC236}">
                <a16:creationId xmlns="" xmlns:a16="http://schemas.microsoft.com/office/drawing/2014/main" id="{E363AE17-92C5-47E2-98C9-02496ECE895C}"/>
              </a:ext>
            </a:extLst>
          </p:cNvPr>
          <p:cNvSpPr txBox="1"/>
          <p:nvPr userDrawn="1"/>
        </p:nvSpPr>
        <p:spPr>
          <a:xfrm>
            <a:off x="44674" y="6639022"/>
            <a:ext cx="1396976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pt-BR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pt-BR" noProof="0" dirty="0"/>
              <a:t>Prof. Fabio </a:t>
            </a:r>
            <a:r>
              <a:rPr lang="pt-BR" noProof="0" dirty="0" err="1" smtClean="0"/>
              <a:t>Furia</a:t>
            </a:r>
            <a:r>
              <a:rPr lang="pt-BR" noProof="0" dirty="0" smtClean="0"/>
              <a:t> Silva</a:t>
            </a:r>
            <a:endParaRPr lang="pt-BR" noProof="0" dirty="0"/>
          </a:p>
        </p:txBody>
      </p:sp>
      <p:sp>
        <p:nvSpPr>
          <p:cNvPr id="11" name="CaixaDeTexto 4">
            <a:extLst>
              <a:ext uri="{FF2B5EF4-FFF2-40B4-BE49-F238E27FC236}">
                <a16:creationId xmlns="" xmlns:a16="http://schemas.microsoft.com/office/drawing/2014/main" id="{02EB4425-6036-4349-BF6F-EFBEEE152BEE}"/>
              </a:ext>
            </a:extLst>
          </p:cNvPr>
          <p:cNvSpPr txBox="1"/>
          <p:nvPr userDrawn="1"/>
        </p:nvSpPr>
        <p:spPr>
          <a:xfrm>
            <a:off x="2932799" y="6639022"/>
            <a:ext cx="3278453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pt-BR"/>
            </a:defPPr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pt-BR" noProof="0" dirty="0"/>
              <a:t>OPE </a:t>
            </a:r>
            <a:r>
              <a:rPr lang="pt-BR" noProof="0" dirty="0" smtClean="0"/>
              <a:t>– </a:t>
            </a:r>
            <a:r>
              <a:rPr lang="pt-BR" noProof="0" dirty="0"/>
              <a:t>Processo de Acompanhamento e Avaliação</a:t>
            </a:r>
          </a:p>
        </p:txBody>
      </p:sp>
      <p:sp>
        <p:nvSpPr>
          <p:cNvPr id="4" name="AcnSubjectTitle_ID_4" hidden="1">
            <a:extLst>
              <a:ext uri="{FF2B5EF4-FFF2-40B4-BE49-F238E27FC236}">
                <a16:creationId xmlns="" xmlns:a16="http://schemas.microsoft.com/office/drawing/2014/main" id="{C833593A-F8C1-4374-8ADB-4B48F18C399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gray">
          <a:xfrm>
            <a:off x="457200" y="1420813"/>
            <a:ext cx="6985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buFontTx/>
              <a:buNone/>
            </a:pPr>
            <a:r>
              <a:rPr lang="pt-BR" sz="1600" b="1" i="0">
                <a:solidFill>
                  <a:schemeClr val="tx1"/>
                </a:solidFill>
              </a:rPr>
              <a:t>Subject Title</a:t>
            </a:r>
          </a:p>
        </p:txBody>
      </p:sp>
      <p:sp>
        <p:nvSpPr>
          <p:cNvPr id="5" name="AcnFootnote_ID_5" hidden="1">
            <a:extLst>
              <a:ext uri="{FF2B5EF4-FFF2-40B4-BE49-F238E27FC236}">
                <a16:creationId xmlns="" xmlns:a16="http://schemas.microsoft.com/office/drawing/2014/main" id="{425E9836-6874-48E8-AD40-2499CBE580AA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 bwMode="gray">
          <a:xfrm>
            <a:off x="457200" y="6254750"/>
            <a:ext cx="8229600" cy="43088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538163" indent="-538163" algn="l">
              <a:buFontTx/>
              <a:buNone/>
            </a:pPr>
            <a:r>
              <a:rPr lang="pt-BR" sz="1000" b="0" i="0">
                <a:solidFill>
                  <a:schemeClr val="tx1"/>
                </a:solidFill>
              </a:rPr>
              <a:t>*	Footnote</a:t>
            </a:r>
          </a:p>
          <a:p>
            <a:pPr marL="538163" indent="-538163" algn="l">
              <a:spcBef>
                <a:spcPct val="20000"/>
              </a:spcBef>
              <a:buFontTx/>
              <a:buNone/>
            </a:pPr>
            <a:r>
              <a:rPr lang="pt-BR" sz="1000" b="0" i="0">
                <a:solidFill>
                  <a:schemeClr val="tx1"/>
                </a:solidFill>
              </a:rPr>
              <a:t>Source:	Source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6" r:id="rId8"/>
    <p:sldLayoutId id="214748366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hyperlink" Target="mailto:professores-ope-tcc@faculdadeimpacta.com.br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a/answer/7491144?hl=en" TargetMode="External"/><Relationship Id="rId2" Type="http://schemas.openxmlformats.org/officeDocument/2006/relationships/hyperlink" Target="mailto:nome.sobrenome@aluno.faculdadeimpacta.com.b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nome.sobrenome@alunofaculdadeimpacta.com.br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course/git-e-github-para-iniciantes/" TargetMode="External"/><Relationship Id="rId4" Type="http://schemas.openxmlformats.org/officeDocument/2006/relationships/hyperlink" Target="mailto:professores-ope-tcc@faculdadeimpacta.com.b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org.telegram.messenger" TargetMode="External"/><Relationship Id="rId2" Type="http://schemas.openxmlformats.org/officeDocument/2006/relationships/hyperlink" Target="https://apps.apple.com/us/app/telegram-messenger/id68644980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desktop.telegram.org/" TargetMode="External"/><Relationship Id="rId4" Type="http://schemas.openxmlformats.org/officeDocument/2006/relationships/hyperlink" Target="https://web.telegram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9999999@alunoimpacta.com.br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wseducate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impacta.com.br/online/Word-2016-para-Documentacao-Profissional-online.ph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hyperlink" Target="mailto:professores-ope@faculdadeimpacta.com.br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ome.sobrenome@aluno.faculdadeimpacta.com.br" TargetMode="External"/><Relationship Id="rId2" Type="http://schemas.openxmlformats.org/officeDocument/2006/relationships/hyperlink" Target="https://forms.gle/b426PKTvp3qVUj78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="" xmlns:a16="http://schemas.microsoft.com/office/drawing/2014/main" id="{EC9F02DD-7254-4EB8-90CF-61A4489981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1243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4" imgW="421" imgH="425" progId="TCLayout.ActiveDocument.1">
                  <p:embed/>
                </p:oleObj>
              </mc:Choice>
              <mc:Fallback>
                <p:oleObj name="think-cell Slide" r:id="rId4" imgW="421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429000"/>
            <a:ext cx="8568952" cy="1506091"/>
          </a:xfrm>
        </p:spPr>
        <p:txBody>
          <a:bodyPr vert="horz">
            <a:normAutofit fontScale="90000"/>
          </a:bodyPr>
          <a:lstStyle/>
          <a:p>
            <a:r>
              <a:rPr lang="pt-B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OPE: 2021-1</a:t>
            </a:r>
            <a:br>
              <a:rPr lang="pt-BR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3200" b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Processo de </a:t>
            </a:r>
            <a:r>
              <a:rPr lang="pt-BR" sz="3200" b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acompanhamento e </a:t>
            </a:r>
            <a:r>
              <a:rPr lang="pt-BR" sz="3200" b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avaliação dos trabalhos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4294967295"/>
          </p:nvPr>
        </p:nvSpPr>
        <p:spPr>
          <a:xfrm>
            <a:off x="755576" y="5013176"/>
            <a:ext cx="7772400" cy="720080"/>
          </a:xfrm>
        </p:spPr>
        <p:txBody>
          <a:bodyPr anchor="ctr" anchorCtr="0">
            <a:normAutofit/>
          </a:bodyPr>
          <a:lstStyle/>
          <a:p>
            <a:pPr marL="0" indent="0" algn="r">
              <a:buNone/>
            </a:pP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professores-ope-tcc@faculdadeimpacta.com.br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36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FD058-7117-440A-8A49-16644698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="" xmlns:a16="http://schemas.microsoft.com/office/drawing/2014/main" id="{58A1B8A7-9577-4A07-ABF0-3420979FB8CA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424560"/>
              </p:ext>
            </p:extLst>
          </p:nvPr>
        </p:nvGraphicFramePr>
        <p:xfrm>
          <a:off x="457200" y="2140903"/>
          <a:ext cx="8229599" cy="349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9509">
                  <a:extLst>
                    <a:ext uri="{9D8B030D-6E8A-4147-A177-3AD203B41FA5}">
                      <a16:colId xmlns="" xmlns:a16="http://schemas.microsoft.com/office/drawing/2014/main" val="2301132786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56847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Introdução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192266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</a:rPr>
                        <a:t>Processo de avaliação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336998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Planejamento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3854931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Ferramentas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7150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Sugestões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59671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Bibliografia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445698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6396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D015EE-BF5B-4E7C-A4BC-4C245365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Processo de avaliação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D806C3-526F-46A8-810F-D7D06A4A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avaliação do grupo incluirá diversos componentes.</a:t>
            </a:r>
          </a:p>
          <a:p>
            <a:r>
              <a:rPr lang="pt-BR" dirty="0"/>
              <a:t>Estes componentes comporão notas de atividades contínuas ou a nota da prova.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E002497-4B6F-4042-B3D5-78F9510A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16541"/>
              </p:ext>
            </p:extLst>
          </p:nvPr>
        </p:nvGraphicFramePr>
        <p:xfrm>
          <a:off x="755576" y="3645024"/>
          <a:ext cx="7311276" cy="251968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438394669"/>
                    </a:ext>
                  </a:extLst>
                </a:gridCol>
                <a:gridCol w="2148408">
                  <a:extLst>
                    <a:ext uri="{9D8B030D-6E8A-4147-A177-3AD203B41FA5}">
                      <a16:colId xmlns="" xmlns:a16="http://schemas.microsoft.com/office/drawing/2014/main" val="2582468193"/>
                    </a:ext>
                  </a:extLst>
                </a:gridCol>
                <a:gridCol w="2222437">
                  <a:extLst>
                    <a:ext uri="{9D8B030D-6E8A-4147-A177-3AD203B41FA5}">
                      <a16:colId xmlns="" xmlns:a16="http://schemas.microsoft.com/office/drawing/2014/main" val="1362998482"/>
                    </a:ext>
                  </a:extLst>
                </a:gridCol>
                <a:gridCol w="1416431">
                  <a:extLst>
                    <a:ext uri="{9D8B030D-6E8A-4147-A177-3AD203B41FA5}">
                      <a16:colId xmlns="" xmlns:a16="http://schemas.microsoft.com/office/drawing/2014/main" val="2133259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Componente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Notas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Disciplina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9150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/>
                        <a:t>Gestão e Desenvolvimento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 dirty="0" smtClean="0"/>
                        <a:t>OPE1</a:t>
                      </a:r>
                      <a:r>
                        <a:rPr lang="pt-BR" baseline="0" noProof="0" dirty="0" smtClean="0"/>
                        <a:t> e OPE2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08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Documento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/>
                        <a:t>Relatório Técnico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noProof="0" dirty="0" smtClean="0"/>
                        <a:t>OPE2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2707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Artefatos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/>
                        <a:t>de Engenharia de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noProof="0" dirty="0" smtClean="0"/>
                        <a:t>OPE1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270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Vídeo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/>
                        <a:t>em formato de </a:t>
                      </a:r>
                      <a:r>
                        <a:rPr lang="pt-BR" sz="1400" noProof="0" dirty="0" err="1"/>
                        <a:t>Pitch</a:t>
                      </a:r>
                      <a:endParaRPr lang="pt-BR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Prova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noProof="0" dirty="0" smtClean="0"/>
                        <a:t>OPE1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301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Simpacta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noProof="0" dirty="0"/>
                        <a:t>Evento final para os formandos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Prova (Apresentação)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noProof="0" dirty="0" smtClean="0"/>
                        <a:t>OPE2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5835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7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avaliação – Frequência e Nota</a:t>
            </a:r>
          </a:p>
        </p:txBody>
      </p:sp>
      <p:grpSp>
        <p:nvGrpSpPr>
          <p:cNvPr id="4" name="Grupo 15">
            <a:extLst>
              <a:ext uri="{FF2B5EF4-FFF2-40B4-BE49-F238E27FC236}">
                <a16:creationId xmlns="" xmlns:a16="http://schemas.microsoft.com/office/drawing/2014/main" id="{51C688BE-F085-4D7D-AC69-8802D79BBA60}"/>
              </a:ext>
            </a:extLst>
          </p:cNvPr>
          <p:cNvGrpSpPr/>
          <p:nvPr/>
        </p:nvGrpSpPr>
        <p:grpSpPr>
          <a:xfrm>
            <a:off x="1843188" y="3532851"/>
            <a:ext cx="1606472" cy="1478469"/>
            <a:chOff x="733280" y="2598603"/>
            <a:chExt cx="1606472" cy="1478469"/>
          </a:xfrm>
        </p:grpSpPr>
        <p:grpSp>
          <p:nvGrpSpPr>
            <p:cNvPr id="32" name="Shape 193">
              <a:extLst>
                <a:ext uri="{FF2B5EF4-FFF2-40B4-BE49-F238E27FC236}">
                  <a16:creationId xmlns="" xmlns:a16="http://schemas.microsoft.com/office/drawing/2014/main" id="{15D1EDD7-A664-4170-829A-CEC7508B7CF5}"/>
                </a:ext>
              </a:extLst>
            </p:cNvPr>
            <p:cNvGrpSpPr/>
            <p:nvPr/>
          </p:nvGrpSpPr>
          <p:grpSpPr>
            <a:xfrm>
              <a:off x="1301510" y="2598603"/>
              <a:ext cx="470013" cy="904809"/>
              <a:chOff x="1419050" y="4121944"/>
              <a:chExt cx="442914" cy="914549"/>
            </a:xfrm>
          </p:grpSpPr>
          <p:sp>
            <p:nvSpPr>
              <p:cNvPr id="34" name="Shape 194">
                <a:extLst>
                  <a:ext uri="{FF2B5EF4-FFF2-40B4-BE49-F238E27FC236}">
                    <a16:creationId xmlns="" xmlns:a16="http://schemas.microsoft.com/office/drawing/2014/main" id="{AF8BEC31-B859-4A28-ABE8-0F197C02A801}"/>
                  </a:ext>
                </a:extLst>
              </p:cNvPr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" name="Shape 195">
                <a:extLst>
                  <a:ext uri="{FF2B5EF4-FFF2-40B4-BE49-F238E27FC236}">
                    <a16:creationId xmlns="" xmlns:a16="http://schemas.microsoft.com/office/drawing/2014/main" id="{4714CE3B-2D82-4A87-BC3B-CCD0BDCCB4C2}"/>
                  </a:ext>
                </a:extLst>
              </p:cNvPr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Shape 196">
                <a:extLst>
                  <a:ext uri="{FF2B5EF4-FFF2-40B4-BE49-F238E27FC236}">
                    <a16:creationId xmlns="" xmlns:a16="http://schemas.microsoft.com/office/drawing/2014/main" id="{95080AF8-C8FB-4E44-A28B-1C6EBA6CA3F8}"/>
                  </a:ext>
                </a:extLst>
              </p:cNvPr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Shape 197">
                <a:extLst>
                  <a:ext uri="{FF2B5EF4-FFF2-40B4-BE49-F238E27FC236}">
                    <a16:creationId xmlns="" xmlns:a16="http://schemas.microsoft.com/office/drawing/2014/main" id="{B4EAF4F7-8416-4ED1-894C-5C2191D03A84}"/>
                  </a:ext>
                </a:extLst>
              </p:cNvPr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Shape 198">
                <a:extLst>
                  <a:ext uri="{FF2B5EF4-FFF2-40B4-BE49-F238E27FC236}">
                    <a16:creationId xmlns="" xmlns:a16="http://schemas.microsoft.com/office/drawing/2014/main" id="{B1FFCAB3-6604-41C6-910A-E4DDED906996}"/>
                  </a:ext>
                </a:extLst>
              </p:cNvPr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Shape 199">
                <a:extLst>
                  <a:ext uri="{FF2B5EF4-FFF2-40B4-BE49-F238E27FC236}">
                    <a16:creationId xmlns="" xmlns:a16="http://schemas.microsoft.com/office/drawing/2014/main" id="{034CA11D-7B9A-4061-9D83-6702E63A8157}"/>
                  </a:ext>
                </a:extLst>
              </p:cNvPr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" name="Shape 200">
              <a:extLst>
                <a:ext uri="{FF2B5EF4-FFF2-40B4-BE49-F238E27FC236}">
                  <a16:creationId xmlns="" xmlns:a16="http://schemas.microsoft.com/office/drawing/2014/main" id="{173B2F89-094B-49FD-99A1-8EA61D1F5C45}"/>
                </a:ext>
              </a:extLst>
            </p:cNvPr>
            <p:cNvSpPr/>
            <p:nvPr/>
          </p:nvSpPr>
          <p:spPr>
            <a:xfrm>
              <a:off x="733280" y="3503418"/>
              <a:ext cx="1606472" cy="57365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400" b="1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Aluno Matriculado</a:t>
              </a:r>
            </a:p>
          </p:txBody>
        </p:sp>
      </p:grpSp>
      <p:grpSp>
        <p:nvGrpSpPr>
          <p:cNvPr id="5" name="Grupo 16">
            <a:extLst>
              <a:ext uri="{FF2B5EF4-FFF2-40B4-BE49-F238E27FC236}">
                <a16:creationId xmlns="" xmlns:a16="http://schemas.microsoft.com/office/drawing/2014/main" id="{A3700383-2B38-47CF-9DE2-A2B0805BB55B}"/>
              </a:ext>
            </a:extLst>
          </p:cNvPr>
          <p:cNvGrpSpPr/>
          <p:nvPr/>
        </p:nvGrpSpPr>
        <p:grpSpPr>
          <a:xfrm>
            <a:off x="6295986" y="2167181"/>
            <a:ext cx="1606472" cy="1478469"/>
            <a:chOff x="733280" y="2598603"/>
            <a:chExt cx="1606472" cy="1478469"/>
          </a:xfrm>
        </p:grpSpPr>
        <p:grpSp>
          <p:nvGrpSpPr>
            <p:cNvPr id="24" name="Shape 193">
              <a:extLst>
                <a:ext uri="{FF2B5EF4-FFF2-40B4-BE49-F238E27FC236}">
                  <a16:creationId xmlns="" xmlns:a16="http://schemas.microsoft.com/office/drawing/2014/main" id="{F8299D86-96BB-42B2-9AC2-2E0C5B45B8F1}"/>
                </a:ext>
              </a:extLst>
            </p:cNvPr>
            <p:cNvGrpSpPr/>
            <p:nvPr/>
          </p:nvGrpSpPr>
          <p:grpSpPr>
            <a:xfrm>
              <a:off x="1301510" y="2598603"/>
              <a:ext cx="470013" cy="904809"/>
              <a:chOff x="1419050" y="4121944"/>
              <a:chExt cx="442914" cy="914549"/>
            </a:xfrm>
          </p:grpSpPr>
          <p:sp>
            <p:nvSpPr>
              <p:cNvPr id="26" name="Shape 194">
                <a:extLst>
                  <a:ext uri="{FF2B5EF4-FFF2-40B4-BE49-F238E27FC236}">
                    <a16:creationId xmlns="" xmlns:a16="http://schemas.microsoft.com/office/drawing/2014/main" id="{63EA0FD0-3A4C-4A9E-A40D-0D5C3BA918CD}"/>
                  </a:ext>
                </a:extLst>
              </p:cNvPr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" name="Shape 195">
                <a:extLst>
                  <a:ext uri="{FF2B5EF4-FFF2-40B4-BE49-F238E27FC236}">
                    <a16:creationId xmlns="" xmlns:a16="http://schemas.microsoft.com/office/drawing/2014/main" id="{FE81A782-B249-41CD-83DD-7EC3EE2B3371}"/>
                  </a:ext>
                </a:extLst>
              </p:cNvPr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Shape 196">
                <a:extLst>
                  <a:ext uri="{FF2B5EF4-FFF2-40B4-BE49-F238E27FC236}">
                    <a16:creationId xmlns="" xmlns:a16="http://schemas.microsoft.com/office/drawing/2014/main" id="{82BCB7D3-E93B-4626-B89B-A6697E720CCE}"/>
                  </a:ext>
                </a:extLst>
              </p:cNvPr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Shape 197">
                <a:extLst>
                  <a:ext uri="{FF2B5EF4-FFF2-40B4-BE49-F238E27FC236}">
                    <a16:creationId xmlns="" xmlns:a16="http://schemas.microsoft.com/office/drawing/2014/main" id="{B7632272-F98C-4593-AD39-BB46C2CD0C93}"/>
                  </a:ext>
                </a:extLst>
              </p:cNvPr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Shape 198">
                <a:extLst>
                  <a:ext uri="{FF2B5EF4-FFF2-40B4-BE49-F238E27FC236}">
                    <a16:creationId xmlns="" xmlns:a16="http://schemas.microsoft.com/office/drawing/2014/main" id="{3DF57D76-9AD6-4226-8377-C4FE8BCF12AF}"/>
                  </a:ext>
                </a:extLst>
              </p:cNvPr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Shape 199">
                <a:extLst>
                  <a:ext uri="{FF2B5EF4-FFF2-40B4-BE49-F238E27FC236}">
                    <a16:creationId xmlns="" xmlns:a16="http://schemas.microsoft.com/office/drawing/2014/main" id="{DB0C3F58-C562-4EF8-BFBB-7725D3FC7F64}"/>
                  </a:ext>
                </a:extLst>
              </p:cNvPr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" name="Shape 200">
              <a:extLst>
                <a:ext uri="{FF2B5EF4-FFF2-40B4-BE49-F238E27FC236}">
                  <a16:creationId xmlns="" xmlns:a16="http://schemas.microsoft.com/office/drawing/2014/main" id="{CBA1FDC1-6331-45C1-8020-7CBBD58833DC}"/>
                </a:ext>
              </a:extLst>
            </p:cNvPr>
            <p:cNvSpPr/>
            <p:nvPr/>
          </p:nvSpPr>
          <p:spPr>
            <a:xfrm>
              <a:off x="733280" y="3503418"/>
              <a:ext cx="1606472" cy="57365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400" b="1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Aluno Aprovado</a:t>
              </a:r>
            </a:p>
          </p:txBody>
        </p:sp>
      </p:grpSp>
      <p:grpSp>
        <p:nvGrpSpPr>
          <p:cNvPr id="6" name="Grupo 25">
            <a:extLst>
              <a:ext uri="{FF2B5EF4-FFF2-40B4-BE49-F238E27FC236}">
                <a16:creationId xmlns="" xmlns:a16="http://schemas.microsoft.com/office/drawing/2014/main" id="{419B5699-7332-4E15-9DDF-65C1CBDC0099}"/>
              </a:ext>
            </a:extLst>
          </p:cNvPr>
          <p:cNvGrpSpPr/>
          <p:nvPr/>
        </p:nvGrpSpPr>
        <p:grpSpPr>
          <a:xfrm>
            <a:off x="6302613" y="4937318"/>
            <a:ext cx="1606472" cy="1478469"/>
            <a:chOff x="733280" y="2598603"/>
            <a:chExt cx="1606472" cy="1478469"/>
          </a:xfrm>
        </p:grpSpPr>
        <p:grpSp>
          <p:nvGrpSpPr>
            <p:cNvPr id="16" name="Shape 193">
              <a:extLst>
                <a:ext uri="{FF2B5EF4-FFF2-40B4-BE49-F238E27FC236}">
                  <a16:creationId xmlns="" xmlns:a16="http://schemas.microsoft.com/office/drawing/2014/main" id="{E7EBC710-F30B-4E1C-B0A5-2D36D59BEBB6}"/>
                </a:ext>
              </a:extLst>
            </p:cNvPr>
            <p:cNvGrpSpPr/>
            <p:nvPr/>
          </p:nvGrpSpPr>
          <p:grpSpPr>
            <a:xfrm>
              <a:off x="1301510" y="2598603"/>
              <a:ext cx="470013" cy="904809"/>
              <a:chOff x="1419050" y="4121944"/>
              <a:chExt cx="442914" cy="914549"/>
            </a:xfrm>
          </p:grpSpPr>
          <p:sp>
            <p:nvSpPr>
              <p:cNvPr id="18" name="Shape 194">
                <a:extLst>
                  <a:ext uri="{FF2B5EF4-FFF2-40B4-BE49-F238E27FC236}">
                    <a16:creationId xmlns="" xmlns:a16="http://schemas.microsoft.com/office/drawing/2014/main" id="{8CADD348-A5FF-4493-88F4-4A08510F8C9C}"/>
                  </a:ext>
                </a:extLst>
              </p:cNvPr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" name="Shape 195">
                <a:extLst>
                  <a:ext uri="{FF2B5EF4-FFF2-40B4-BE49-F238E27FC236}">
                    <a16:creationId xmlns="" xmlns:a16="http://schemas.microsoft.com/office/drawing/2014/main" id="{F4CC63A4-9421-4C71-96D1-AAFB0A5E2F20}"/>
                  </a:ext>
                </a:extLst>
              </p:cNvPr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Shape 196">
                <a:extLst>
                  <a:ext uri="{FF2B5EF4-FFF2-40B4-BE49-F238E27FC236}">
                    <a16:creationId xmlns="" xmlns:a16="http://schemas.microsoft.com/office/drawing/2014/main" id="{A1F29A8B-B93C-4816-90AB-59F755521BCE}"/>
                  </a:ext>
                </a:extLst>
              </p:cNvPr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Shape 197">
                <a:extLst>
                  <a:ext uri="{FF2B5EF4-FFF2-40B4-BE49-F238E27FC236}">
                    <a16:creationId xmlns="" xmlns:a16="http://schemas.microsoft.com/office/drawing/2014/main" id="{E3FEFFD1-7135-45EC-A1C0-240E24F2DAE8}"/>
                  </a:ext>
                </a:extLst>
              </p:cNvPr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Shape 198">
                <a:extLst>
                  <a:ext uri="{FF2B5EF4-FFF2-40B4-BE49-F238E27FC236}">
                    <a16:creationId xmlns="" xmlns:a16="http://schemas.microsoft.com/office/drawing/2014/main" id="{E379C1DB-AE28-4509-90F0-B5D90F9DCC80}"/>
                  </a:ext>
                </a:extLst>
              </p:cNvPr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Shape 199">
                <a:extLst>
                  <a:ext uri="{FF2B5EF4-FFF2-40B4-BE49-F238E27FC236}">
                    <a16:creationId xmlns="" xmlns:a16="http://schemas.microsoft.com/office/drawing/2014/main" id="{AD53A0CF-300B-4CA8-B584-55FC04E84D19}"/>
                  </a:ext>
                </a:extLst>
              </p:cNvPr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Shape 200">
              <a:extLst>
                <a:ext uri="{FF2B5EF4-FFF2-40B4-BE49-F238E27FC236}">
                  <a16:creationId xmlns="" xmlns:a16="http://schemas.microsoft.com/office/drawing/2014/main" id="{A272D305-7289-440D-9763-1A6140AC018D}"/>
                </a:ext>
              </a:extLst>
            </p:cNvPr>
            <p:cNvSpPr/>
            <p:nvPr/>
          </p:nvSpPr>
          <p:spPr>
            <a:xfrm>
              <a:off x="733280" y="3503418"/>
              <a:ext cx="1606472" cy="57365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400" b="1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Aluno Reprovado</a:t>
              </a:r>
            </a:p>
          </p:txBody>
        </p:sp>
      </p:grpSp>
      <p:sp>
        <p:nvSpPr>
          <p:cNvPr id="7" name="CaixaDeTexto 51">
            <a:extLst>
              <a:ext uri="{FF2B5EF4-FFF2-40B4-BE49-F238E27FC236}">
                <a16:creationId xmlns="" xmlns:a16="http://schemas.microsoft.com/office/drawing/2014/main" id="{FC1C7786-B1DD-4537-8D01-E8C9E1B3C7C7}"/>
              </a:ext>
            </a:extLst>
          </p:cNvPr>
          <p:cNvSpPr txBox="1"/>
          <p:nvPr/>
        </p:nvSpPr>
        <p:spPr>
          <a:xfrm>
            <a:off x="3769908" y="5214890"/>
            <a:ext cx="184557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Frequência &lt; 75%</a:t>
            </a:r>
          </a:p>
          <a:p>
            <a:pPr algn="ctr"/>
            <a:r>
              <a:rPr lang="pt-BR" b="1" dirty="0"/>
              <a:t>OU</a:t>
            </a:r>
          </a:p>
          <a:p>
            <a:pPr algn="ctr"/>
            <a:r>
              <a:rPr lang="pt-BR" dirty="0"/>
              <a:t>Nota Final &lt; 6,0</a:t>
            </a:r>
          </a:p>
        </p:txBody>
      </p:sp>
      <p:grpSp>
        <p:nvGrpSpPr>
          <p:cNvPr id="8" name="Grupo 45">
            <a:extLst>
              <a:ext uri="{FF2B5EF4-FFF2-40B4-BE49-F238E27FC236}">
                <a16:creationId xmlns="" xmlns:a16="http://schemas.microsoft.com/office/drawing/2014/main" id="{A37B6D10-FF42-461D-B3D9-D6DFB8ABA297}"/>
              </a:ext>
            </a:extLst>
          </p:cNvPr>
          <p:cNvGrpSpPr/>
          <p:nvPr/>
        </p:nvGrpSpPr>
        <p:grpSpPr>
          <a:xfrm>
            <a:off x="1123108" y="1874816"/>
            <a:ext cx="6897783" cy="4794544"/>
            <a:chOff x="1115616" y="1538927"/>
            <a:chExt cx="6897783" cy="4794544"/>
          </a:xfrm>
        </p:grpSpPr>
        <p:sp>
          <p:nvSpPr>
            <p:cNvPr id="14" name="Retângulo de cantos arredondados 39">
              <a:extLst>
                <a:ext uri="{FF2B5EF4-FFF2-40B4-BE49-F238E27FC236}">
                  <a16:creationId xmlns="" xmlns:a16="http://schemas.microsoft.com/office/drawing/2014/main" id="{EE3FC415-95C4-4D7A-A779-7A30FE1E7944}"/>
                </a:ext>
              </a:extLst>
            </p:cNvPr>
            <p:cNvSpPr/>
            <p:nvPr/>
          </p:nvSpPr>
          <p:spPr>
            <a:xfrm>
              <a:off x="1115616" y="1538927"/>
              <a:ext cx="6897783" cy="4794544"/>
            </a:xfrm>
            <a:prstGeom prst="roundRect">
              <a:avLst>
                <a:gd name="adj" fmla="val 4012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5" name="Arredondar Retângulo no Mesmo Canto Lateral 43">
              <a:extLst>
                <a:ext uri="{FF2B5EF4-FFF2-40B4-BE49-F238E27FC236}">
                  <a16:creationId xmlns="" xmlns:a16="http://schemas.microsoft.com/office/drawing/2014/main" id="{4217F789-78BB-42DB-940A-348247236162}"/>
                </a:ext>
              </a:extLst>
            </p:cNvPr>
            <p:cNvSpPr/>
            <p:nvPr/>
          </p:nvSpPr>
          <p:spPr>
            <a:xfrm rot="16200000">
              <a:off x="-1069697" y="3752098"/>
              <a:ext cx="4759200" cy="360000"/>
            </a:xfrm>
            <a:prstGeom prst="round2SameRect">
              <a:avLst>
                <a:gd name="adj1" fmla="val 47343"/>
                <a:gd name="adj2" fmla="val 0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dirty="0">
                  <a:solidFill>
                    <a:schemeClr val="tx1"/>
                  </a:solidFill>
                </a:rPr>
                <a:t>Encontros</a:t>
              </a:r>
            </a:p>
          </p:txBody>
        </p:sp>
      </p:grpSp>
      <p:sp>
        <p:nvSpPr>
          <p:cNvPr id="9" name="CaixaDeTexto 46">
            <a:extLst>
              <a:ext uri="{FF2B5EF4-FFF2-40B4-BE49-F238E27FC236}">
                <a16:creationId xmlns="" xmlns:a16="http://schemas.microsoft.com/office/drawing/2014/main" id="{EA561AA6-F591-4579-9B4A-F96A7CDB9823}"/>
              </a:ext>
            </a:extLst>
          </p:cNvPr>
          <p:cNvSpPr txBox="1"/>
          <p:nvPr/>
        </p:nvSpPr>
        <p:spPr>
          <a:xfrm>
            <a:off x="3769908" y="2444753"/>
            <a:ext cx="184557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Frequência ≥ 75%</a:t>
            </a:r>
          </a:p>
          <a:p>
            <a:pPr algn="ctr"/>
            <a:r>
              <a:rPr lang="pt-BR" b="1" dirty="0"/>
              <a:t>E</a:t>
            </a:r>
          </a:p>
          <a:p>
            <a:pPr algn="ctr"/>
            <a:r>
              <a:rPr lang="pt-BR" dirty="0"/>
              <a:t>Nota Final ≥ 6,0</a:t>
            </a:r>
          </a:p>
        </p:txBody>
      </p:sp>
      <p:cxnSp>
        <p:nvCxnSpPr>
          <p:cNvPr id="10" name="Conector de seta reta 4">
            <a:extLst>
              <a:ext uri="{FF2B5EF4-FFF2-40B4-BE49-F238E27FC236}">
                <a16:creationId xmlns="" xmlns:a16="http://schemas.microsoft.com/office/drawing/2014/main" id="{8DD0D2E2-82A3-4F94-BE27-540102796662}"/>
              </a:ext>
            </a:extLst>
          </p:cNvPr>
          <p:cNvCxnSpPr>
            <a:stCxn id="34" idx="0"/>
            <a:endCxn id="9" idx="1"/>
          </p:cNvCxnSpPr>
          <p:nvPr/>
        </p:nvCxnSpPr>
        <p:spPr>
          <a:xfrm rot="5400000" flipH="1" flipV="1">
            <a:off x="2887356" y="2650305"/>
            <a:ext cx="626438" cy="1138665"/>
          </a:xfrm>
          <a:prstGeom prst="curvedConnector2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4">
            <a:extLst>
              <a:ext uri="{FF2B5EF4-FFF2-40B4-BE49-F238E27FC236}">
                <a16:creationId xmlns="" xmlns:a16="http://schemas.microsoft.com/office/drawing/2014/main" id="{47B30D19-F1BF-4C0C-B524-F0D7CE6A1B4A}"/>
              </a:ext>
            </a:extLst>
          </p:cNvPr>
          <p:cNvCxnSpPr>
            <a:stCxn id="33" idx="2"/>
            <a:endCxn id="7" idx="1"/>
          </p:cNvCxnSpPr>
          <p:nvPr/>
        </p:nvCxnSpPr>
        <p:spPr>
          <a:xfrm rot="16200000" flipH="1">
            <a:off x="2875549" y="4782195"/>
            <a:ext cx="665235" cy="1123484"/>
          </a:xfrm>
          <a:prstGeom prst="curvedConnector2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ta para a direita listrada 35">
            <a:extLst>
              <a:ext uri="{FF2B5EF4-FFF2-40B4-BE49-F238E27FC236}">
                <a16:creationId xmlns="" xmlns:a16="http://schemas.microsoft.com/office/drawing/2014/main" id="{FDD460F0-358C-41B6-92E0-520B456964E0}"/>
              </a:ext>
            </a:extLst>
          </p:cNvPr>
          <p:cNvSpPr/>
          <p:nvPr/>
        </p:nvSpPr>
        <p:spPr>
          <a:xfrm>
            <a:off x="5875282" y="2664102"/>
            <a:ext cx="718603" cy="48463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Seta para a direita listrada 47">
            <a:extLst>
              <a:ext uri="{FF2B5EF4-FFF2-40B4-BE49-F238E27FC236}">
                <a16:creationId xmlns="" xmlns:a16="http://schemas.microsoft.com/office/drawing/2014/main" id="{AF09D748-D342-4C00-91C0-8838E73876FE}"/>
              </a:ext>
            </a:extLst>
          </p:cNvPr>
          <p:cNvSpPr/>
          <p:nvPr/>
        </p:nvSpPr>
        <p:spPr>
          <a:xfrm>
            <a:off x="5875281" y="5434239"/>
            <a:ext cx="718603" cy="484632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0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9088"/>
          </a:xfrm>
        </p:spPr>
        <p:txBody>
          <a:bodyPr>
            <a:normAutofit/>
          </a:bodyPr>
          <a:lstStyle/>
          <a:p>
            <a:r>
              <a:rPr lang="pt-BR" sz="2400" dirty="0"/>
              <a:t>As frequências dos alunos são individuais, confirmadas em cada encontro.</a:t>
            </a:r>
          </a:p>
          <a:p>
            <a:pPr marL="457200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250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avaliação – Cálculo da Nota Final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As notas do grupo serão replicadas aos seus respectivos alunos.</a:t>
            </a:r>
          </a:p>
          <a:p>
            <a:r>
              <a:rPr lang="pt-BR" sz="2400" dirty="0"/>
              <a:t>Nota Final </a:t>
            </a:r>
          </a:p>
          <a:p>
            <a:pPr marL="457200" lvl="1" indent="0">
              <a:buNone/>
            </a:pPr>
            <a:r>
              <a:rPr lang="pt-BR" sz="2000" dirty="0"/>
              <a:t>= 50% * MAC + 50% * PROVA</a:t>
            </a:r>
          </a:p>
          <a:p>
            <a:r>
              <a:rPr lang="pt-BR" sz="2400" dirty="0"/>
              <a:t>MAC</a:t>
            </a:r>
          </a:p>
          <a:p>
            <a:pPr lvl="1"/>
            <a:r>
              <a:rPr lang="pt-BR" sz="2000" dirty="0"/>
              <a:t>Médias das 4 melhores notas de AC.</a:t>
            </a:r>
          </a:p>
          <a:p>
            <a:r>
              <a:rPr lang="pt-BR" sz="2400" dirty="0"/>
              <a:t>PROVA</a:t>
            </a:r>
          </a:p>
          <a:p>
            <a:pPr lvl="1"/>
            <a:r>
              <a:rPr lang="pt-BR" sz="2000" dirty="0"/>
              <a:t>Para as disciplinas de OPE </a:t>
            </a:r>
            <a:r>
              <a:rPr lang="pt-BR" sz="2000" dirty="0" smtClean="0"/>
              <a:t>1, </a:t>
            </a:r>
            <a:r>
              <a:rPr lang="pt-BR" sz="2000" dirty="0"/>
              <a:t>será um vídeo.</a:t>
            </a:r>
          </a:p>
          <a:p>
            <a:pPr lvl="1"/>
            <a:r>
              <a:rPr lang="pt-BR" sz="2000" dirty="0"/>
              <a:t>Para as disciplinas de OPE </a:t>
            </a:r>
            <a:r>
              <a:rPr lang="pt-BR" sz="2000" dirty="0" smtClean="0"/>
              <a:t>2, </a:t>
            </a:r>
            <a:r>
              <a:rPr lang="pt-BR" sz="2000" dirty="0"/>
              <a:t>será a apresentação no Simpacta.</a:t>
            </a:r>
          </a:p>
          <a:p>
            <a:r>
              <a:rPr lang="pt-BR" sz="2400" dirty="0"/>
              <a:t>PAI</a:t>
            </a:r>
          </a:p>
          <a:p>
            <a:pPr lvl="1"/>
            <a:r>
              <a:rPr lang="pt-BR" sz="2000" dirty="0"/>
              <a:t>Não se aplica às disciplinas de </a:t>
            </a:r>
            <a:r>
              <a:rPr lang="pt-BR" sz="2000" dirty="0" smtClean="0"/>
              <a:t>OPE.</a:t>
            </a:r>
            <a:endParaRPr lang="pt-BR" sz="2000" dirty="0"/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259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7B4E2-E7EA-433C-8535-5B68423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Encontros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D4CA14-EC64-427C-B91C-173AD075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Encontros regulares permitirão acompanhamento e avaliação dos projetos ou trabalhos de cada grupo.</a:t>
            </a:r>
          </a:p>
          <a:p>
            <a:r>
              <a:rPr lang="pt-BR" dirty="0"/>
              <a:t>Serão 4 encontros formais com cada grupo.</a:t>
            </a:r>
          </a:p>
          <a:p>
            <a:r>
              <a:rPr lang="pt-BR" dirty="0"/>
              <a:t>Em cada encontro serão avaliados:</a:t>
            </a:r>
          </a:p>
          <a:p>
            <a:pPr lvl="1"/>
            <a:r>
              <a:rPr lang="pt-BR" dirty="0"/>
              <a:t>Presença do grupo.</a:t>
            </a:r>
          </a:p>
          <a:p>
            <a:pPr lvl="1"/>
            <a:r>
              <a:rPr lang="pt-BR" dirty="0"/>
              <a:t>Revisão do projeto (</a:t>
            </a:r>
            <a:r>
              <a:rPr lang="pt-BR" i="1" dirty="0"/>
              <a:t>Sprint Review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Avaliação do documento.</a:t>
            </a:r>
          </a:p>
          <a:p>
            <a:pPr lvl="1"/>
            <a:r>
              <a:rPr lang="pt-BR" dirty="0"/>
              <a:t>Avaliação dos artefatos de software.</a:t>
            </a:r>
          </a:p>
          <a:p>
            <a:pPr lvl="1"/>
            <a:r>
              <a:rPr lang="pt-BR" dirty="0"/>
              <a:t>Orientação quanto ao trabalho ou projeto.</a:t>
            </a:r>
          </a:p>
          <a:p>
            <a:r>
              <a:rPr lang="pt-BR" dirty="0"/>
              <a:t>A presença de todos os participantes é obrigatória: </a:t>
            </a:r>
          </a:p>
          <a:p>
            <a:pPr lvl="1"/>
            <a:r>
              <a:rPr lang="pt-BR" dirty="0"/>
              <a:t>contará como presença no dia.</a:t>
            </a:r>
          </a:p>
          <a:p>
            <a:pPr lvl="1"/>
            <a:r>
              <a:rPr lang="pt-BR" dirty="0"/>
              <a:t>afetará a nota da AC daquele encontro.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4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7B4E2-E7EA-433C-8535-5B684234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864096"/>
          </a:xfrm>
        </p:spPr>
        <p:txBody>
          <a:bodyPr/>
          <a:lstStyle/>
          <a:p>
            <a:pPr lvl="0"/>
            <a:r>
              <a:rPr lang="pt-BR" dirty="0"/>
              <a:t>Acompanhamento de projetos por Sprints nos  encontros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D4CA14-EC64-427C-B91C-173AD075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Metodologia ágil adaptada para a disciplina.</a:t>
            </a:r>
          </a:p>
          <a:p>
            <a:r>
              <a:rPr lang="pt-BR" dirty="0"/>
              <a:t>4 sprints de projeto.</a:t>
            </a:r>
          </a:p>
          <a:p>
            <a:r>
              <a:rPr lang="pt-BR" dirty="0"/>
              <a:t>Encontros para </a:t>
            </a:r>
            <a:r>
              <a:rPr lang="pt-BR" i="1" dirty="0"/>
              <a:t>Sprint Review</a:t>
            </a:r>
            <a:r>
              <a:rPr lang="pt-BR" dirty="0"/>
              <a:t> a cada 3 semanas em média.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baseline="30000" dirty="0">
                <a:solidFill>
                  <a:srgbClr val="FF0000"/>
                </a:solidFill>
              </a:rPr>
              <a:t>1</a:t>
            </a:r>
          </a:p>
          <a:p>
            <a:r>
              <a:rPr lang="pt-BR" dirty="0"/>
              <a:t>Avaliação em cada Sprint: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Qualidade técnica</a:t>
            </a:r>
          </a:p>
          <a:p>
            <a:pPr lvl="1"/>
            <a:r>
              <a:rPr lang="pt-BR" dirty="0"/>
              <a:t>Realização das histórias </a:t>
            </a:r>
            <a:br>
              <a:rPr lang="pt-BR" dirty="0"/>
            </a:br>
            <a:r>
              <a:rPr lang="pt-BR" dirty="0"/>
              <a:t>planejadas (exceto no backlog)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D843FD6-D0E3-4C0E-BCF7-AC4FCCFA1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46232"/>
              </p:ext>
            </p:extLst>
          </p:nvPr>
        </p:nvGraphicFramePr>
        <p:xfrm>
          <a:off x="6012160" y="3629213"/>
          <a:ext cx="297170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93">
                  <a:extLst>
                    <a:ext uri="{9D8B030D-6E8A-4147-A177-3AD203B41FA5}">
                      <a16:colId xmlns="" xmlns:a16="http://schemas.microsoft.com/office/drawing/2014/main" val="1644563862"/>
                    </a:ext>
                  </a:extLst>
                </a:gridCol>
                <a:gridCol w="1144815">
                  <a:extLst>
                    <a:ext uri="{9D8B030D-6E8A-4147-A177-3AD203B41FA5}">
                      <a16:colId xmlns="" xmlns:a16="http://schemas.microsoft.com/office/drawing/2014/main" val="3925111757"/>
                    </a:ext>
                  </a:extLst>
                </a:gridCol>
                <a:gridCol w="1099501">
                  <a:extLst>
                    <a:ext uri="{9D8B030D-6E8A-4147-A177-3AD203B41FA5}">
                      <a16:colId xmlns="" xmlns:a16="http://schemas.microsoft.com/office/drawing/2014/main" val="686794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 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9677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BackLog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Sprint 4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13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Sprint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Sprint 5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347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Sprint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Sprint 6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0177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Sprint 3</a:t>
                      </a:r>
                    </a:p>
                    <a:p>
                      <a:r>
                        <a:rPr lang="en-US" baseline="0" dirty="0"/>
                        <a:t>(MVP)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Sprint 7</a:t>
                      </a:r>
                    </a:p>
                    <a:p>
                      <a:r>
                        <a:rPr lang="en-US" baseline="0" dirty="0"/>
                        <a:t>(Projeto)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19289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89670E8-D41F-44F3-9851-ED1F42E5ACF5}"/>
              </a:ext>
            </a:extLst>
          </p:cNvPr>
          <p:cNvSpPr txBox="1"/>
          <p:nvPr/>
        </p:nvSpPr>
        <p:spPr>
          <a:xfrm>
            <a:off x="395536" y="6165304"/>
            <a:ext cx="858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baseline="30000" dirty="0">
                <a:solidFill>
                  <a:srgbClr val="FF0000"/>
                </a:solidFill>
              </a:rPr>
              <a:t>1 </a:t>
            </a:r>
            <a:r>
              <a:rPr lang="pt-BR" sz="1200" dirty="0"/>
              <a:t>Este Planejamento poderá ser adaptado para uma disciplina ou turma em específico a critério do(a/s) respectivo(a/s) orientador(a/es).</a:t>
            </a:r>
          </a:p>
          <a:p>
            <a:r>
              <a:rPr lang="pt-BR" sz="1200" dirty="0"/>
              <a:t>MVP: </a:t>
            </a:r>
            <a:r>
              <a:rPr lang="pt-BR" sz="1200" i="1" dirty="0" err="1" smtClean="0"/>
              <a:t>Minimum</a:t>
            </a:r>
            <a:r>
              <a:rPr lang="pt-BR" sz="1200" i="1" dirty="0" smtClean="0"/>
              <a:t> </a:t>
            </a:r>
            <a:r>
              <a:rPr lang="pt-BR" sz="1200" i="1" dirty="0" err="1"/>
              <a:t>Viable</a:t>
            </a:r>
            <a:r>
              <a:rPr lang="pt-BR" sz="1200" i="1" dirty="0"/>
              <a:t> </a:t>
            </a:r>
            <a:r>
              <a:rPr lang="pt-BR" sz="1200" i="1" dirty="0" err="1"/>
              <a:t>Product</a:t>
            </a:r>
            <a:r>
              <a:rPr lang="pt-BR" sz="1200" dirty="0"/>
              <a:t>: desenvolvimento de um piloto ou protótipo</a:t>
            </a:r>
          </a:p>
        </p:txBody>
      </p:sp>
    </p:spTree>
    <p:extLst>
      <p:ext uri="{BB962C8B-B14F-4D97-AF65-F5344CB8AC3E}">
        <p14:creationId xmlns:p14="http://schemas.microsoft.com/office/powerpoint/2010/main" val="27885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0C1A8-3859-43E0-8CAA-DD78B679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Sheets – Sprint Review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D40C41-1534-41B9-B979-8D683610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Grupos devem preencher apenas uma aba: Sprint Planning, com as estórias:</a:t>
            </a:r>
          </a:p>
          <a:p>
            <a:pPr lvl="1"/>
            <a:r>
              <a:rPr lang="pt-BR" sz="1400" dirty="0"/>
              <a:t>realizadas na sprint anterior.</a:t>
            </a:r>
          </a:p>
          <a:p>
            <a:pPr lvl="1"/>
            <a:r>
              <a:rPr lang="pt-BR" sz="1400" dirty="0"/>
              <a:t>planejadas para próxima sprint.</a:t>
            </a:r>
          </a:p>
          <a:p>
            <a:r>
              <a:rPr lang="pt-BR" sz="1800" b="1" dirty="0"/>
              <a:t>O grupo deve preparar a lista das primeiras estórias já para o </a:t>
            </a:r>
            <a:r>
              <a:rPr lang="pt-BR" sz="1800" b="1" u="sng" dirty="0"/>
              <a:t>1º encontro</a:t>
            </a:r>
            <a:r>
              <a:rPr lang="pt-BR" sz="1800" dirty="0"/>
              <a:t>. </a:t>
            </a:r>
            <a:br>
              <a:rPr lang="pt-BR" sz="1800" dirty="0"/>
            </a:br>
            <a:r>
              <a:rPr lang="pt-BR" sz="1800" dirty="0"/>
              <a:t>Segue lista de estórias de exemplo: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1500E3-861A-4D94-8C18-A30251563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" y="2765310"/>
            <a:ext cx="9144000" cy="41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0C1A8-3859-43E0-8CAA-DD78B679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Sheets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D40C41-1534-41B9-B979-8D68361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89088"/>
          </a:xfrm>
        </p:spPr>
        <p:txBody>
          <a:bodyPr>
            <a:normAutofit/>
          </a:bodyPr>
          <a:lstStyle/>
          <a:p>
            <a:r>
              <a:rPr lang="en-US" sz="2800" dirty="0" err="1"/>
              <a:t>Planilhas</a:t>
            </a:r>
            <a:r>
              <a:rPr lang="en-US" sz="2800" dirty="0"/>
              <a:t> de </a:t>
            </a:r>
            <a:r>
              <a:rPr lang="en-US" sz="2800" dirty="0" err="1"/>
              <a:t>gestão</a:t>
            </a:r>
            <a:r>
              <a:rPr lang="en-US" sz="2800" dirty="0"/>
              <a:t> de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grupo</a:t>
            </a:r>
            <a:endParaRPr lang="pt-B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491708-E011-46C3-87C9-93355B3E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7560840" cy="2817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07148C0-2D2E-4419-9AB6-932F3022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8" y="4369795"/>
            <a:ext cx="6301580" cy="22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DCA0FF-EB2E-41B1-BDC9-A42E1E16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Avaliação de Documento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619108-00B4-4623-B751-89D9A467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Cada grupo deverá elaborar um documento formal, final, que resumirá seu trabalho ou projeto.</a:t>
            </a:r>
          </a:p>
          <a:p>
            <a:r>
              <a:rPr lang="pt-BR" dirty="0"/>
              <a:t>A evolução do documento será avaliada em ACs, como revisões de cada entrega </a:t>
            </a:r>
            <a:r>
              <a:rPr lang="pt-BR" b="1" baseline="30000" dirty="0">
                <a:solidFill>
                  <a:srgbClr val="FF0000"/>
                </a:solidFill>
              </a:rPr>
              <a:t>1</a:t>
            </a:r>
            <a:r>
              <a:rPr lang="pt-BR" dirty="0"/>
              <a:t>.</a:t>
            </a:r>
          </a:p>
          <a:p>
            <a:r>
              <a:rPr lang="pt-BR" dirty="0"/>
              <a:t>Critérios de Avaliação:</a:t>
            </a:r>
          </a:p>
          <a:p>
            <a:pPr lvl="1"/>
            <a:r>
              <a:rPr lang="pt-BR" dirty="0"/>
              <a:t>Completude</a:t>
            </a:r>
          </a:p>
          <a:p>
            <a:pPr lvl="1"/>
            <a:r>
              <a:rPr lang="pt-BR" dirty="0"/>
              <a:t>Qualidade</a:t>
            </a:r>
          </a:p>
          <a:p>
            <a:pPr lvl="1"/>
            <a:r>
              <a:rPr lang="pt-BR" dirty="0"/>
              <a:t>Forma</a:t>
            </a:r>
          </a:p>
          <a:p>
            <a:pPr lvl="1"/>
            <a:r>
              <a:rPr lang="pt-BR" dirty="0"/>
              <a:t>Complexidade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B0A1E6D-565F-4352-9011-87E47637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44719"/>
              </p:ext>
            </p:extLst>
          </p:nvPr>
        </p:nvGraphicFramePr>
        <p:xfrm>
          <a:off x="6012160" y="3671024"/>
          <a:ext cx="29717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93">
                  <a:extLst>
                    <a:ext uri="{9D8B030D-6E8A-4147-A177-3AD203B41FA5}">
                      <a16:colId xmlns="" xmlns:a16="http://schemas.microsoft.com/office/drawing/2014/main" val="1644563862"/>
                    </a:ext>
                  </a:extLst>
                </a:gridCol>
                <a:gridCol w="1144815">
                  <a:extLst>
                    <a:ext uri="{9D8B030D-6E8A-4147-A177-3AD203B41FA5}">
                      <a16:colId xmlns="" xmlns:a16="http://schemas.microsoft.com/office/drawing/2014/main" val="3925111757"/>
                    </a:ext>
                  </a:extLst>
                </a:gridCol>
                <a:gridCol w="1099501">
                  <a:extLst>
                    <a:ext uri="{9D8B030D-6E8A-4147-A177-3AD203B41FA5}">
                      <a16:colId xmlns="" xmlns:a16="http://schemas.microsoft.com/office/drawing/2014/main" val="686794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r>
                        <a:rPr lang="en-US" baseline="30000" dirty="0"/>
                        <a:t> 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 2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9677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813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-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DOC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347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-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0177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-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DOC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7192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DOC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PDF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5945613"/>
                  </a:ext>
                </a:extLst>
              </a:tr>
            </a:tbl>
          </a:graphicData>
        </a:graphic>
      </p:graphicFrame>
      <p:sp>
        <p:nvSpPr>
          <p:cNvPr id="7" name="Retângulo 7">
            <a:extLst>
              <a:ext uri="{FF2B5EF4-FFF2-40B4-BE49-F238E27FC236}">
                <a16:creationId xmlns="" xmlns:a16="http://schemas.microsoft.com/office/drawing/2014/main" id="{0552D59B-0ED6-40FF-BFB5-CE5E31C658E4}"/>
              </a:ext>
            </a:extLst>
          </p:cNvPr>
          <p:cNvSpPr/>
          <p:nvPr/>
        </p:nvSpPr>
        <p:spPr>
          <a:xfrm>
            <a:off x="8321833" y="289465"/>
            <a:ext cx="729934" cy="5232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>
            <a:spAutoFit/>
          </a:bodyPr>
          <a:lstStyle/>
          <a:p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 OPE1</a:t>
            </a:r>
          </a:p>
          <a:p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 OPE2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2D196D-36DD-46B9-86AE-065914520A56}"/>
              </a:ext>
            </a:extLst>
          </p:cNvPr>
          <p:cNvSpPr txBox="1"/>
          <p:nvPr/>
        </p:nvSpPr>
        <p:spPr>
          <a:xfrm>
            <a:off x="164764" y="6338816"/>
            <a:ext cx="79928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400" b="1" baseline="30000" dirty="0">
                <a:solidFill>
                  <a:srgbClr val="FF0000"/>
                </a:solidFill>
              </a:rPr>
              <a:t>1  </a:t>
            </a:r>
            <a:r>
              <a:rPr lang="pt-BR" sz="1400" dirty="0"/>
              <a:t>Este planejamento poderá ser adaptado para uma disciplina ou turma em particular a critério do orientador.</a:t>
            </a:r>
          </a:p>
        </p:txBody>
      </p:sp>
    </p:spTree>
    <p:extLst>
      <p:ext uri="{BB962C8B-B14F-4D97-AF65-F5344CB8AC3E}">
        <p14:creationId xmlns:p14="http://schemas.microsoft.com/office/powerpoint/2010/main" val="26169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DCA0FF-EB2E-41B1-BDC9-A42E1E16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Avaliação de Documento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619108-00B4-4623-B751-89D9A467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Cada disciplina e turma terão um tipo de documento diferente a ser elaborado, com conteúdo diferenciado.</a:t>
            </a:r>
          </a:p>
          <a:p>
            <a:r>
              <a:rPr lang="pt-BR" dirty="0"/>
              <a:t>O modelo do documento será apresentado pelo(s) orientador(es) responsável(is).</a:t>
            </a:r>
          </a:p>
          <a:p>
            <a:r>
              <a:rPr lang="pt-BR" dirty="0"/>
              <a:t>A versão inicial (</a:t>
            </a:r>
            <a:r>
              <a:rPr lang="pt-BR" dirty="0" smtClean="0"/>
              <a:t>OPE 1) </a:t>
            </a:r>
            <a:r>
              <a:rPr lang="pt-BR" dirty="0"/>
              <a:t>ou atual (</a:t>
            </a:r>
            <a:r>
              <a:rPr lang="pt-BR" dirty="0" smtClean="0"/>
              <a:t>OPE 2</a:t>
            </a:r>
            <a:r>
              <a:rPr lang="pt-BR" dirty="0"/>
              <a:t>) do documento será compartilhada através do Google Drive.</a:t>
            </a:r>
          </a:p>
          <a:p>
            <a:r>
              <a:rPr lang="pt-BR" dirty="0"/>
              <a:t>Os alunos e orientadores editarão o documento ou subirão novas versões no próprio Google Drive, mantendo o histórico de alterações.</a:t>
            </a:r>
          </a:p>
        </p:txBody>
      </p:sp>
    </p:spTree>
    <p:extLst>
      <p:ext uri="{BB962C8B-B14F-4D97-AF65-F5344CB8AC3E}">
        <p14:creationId xmlns:p14="http://schemas.microsoft.com/office/powerpoint/2010/main" val="40965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FD058-7117-440A-8A49-16644698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F1825A2F-BC22-45B1-A368-0403A2B165FA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5900473"/>
              </p:ext>
            </p:extLst>
          </p:nvPr>
        </p:nvGraphicFramePr>
        <p:xfrm>
          <a:off x="457200" y="2140903"/>
          <a:ext cx="8229599" cy="349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9509">
                  <a:extLst>
                    <a:ext uri="{9D8B030D-6E8A-4147-A177-3AD203B41FA5}">
                      <a16:colId xmlns="" xmlns:a16="http://schemas.microsoft.com/office/drawing/2014/main" val="2301132786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56847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</a:rPr>
                        <a:t>Introdução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192266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Processo de avaliação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336998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Planejamento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3854931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Ferramentas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7150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Sugestões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59671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Bibliografia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445698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6197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DCA0FF-EB2E-41B1-BDC9-A42E1E16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Avaliação de Artefatos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619108-00B4-4623-B751-89D9A467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turma possui outras disciplinas no mesmo semestre que farão contribuições para o desenvolvimento do trabalho de OPE, através de diversos artefatos de software.</a:t>
            </a:r>
          </a:p>
          <a:p>
            <a:endParaRPr lang="pt-BR" dirty="0"/>
          </a:p>
          <a:p>
            <a:r>
              <a:rPr lang="pt-BR" dirty="0"/>
              <a:t>A disciplina de OPE utilizará a nota obtida na AC de alguns desses artefatos em sua disciplina original como parte da nota em OPE.</a:t>
            </a:r>
          </a:p>
        </p:txBody>
      </p:sp>
    </p:spTree>
    <p:extLst>
      <p:ext uri="{BB962C8B-B14F-4D97-AF65-F5344CB8AC3E}">
        <p14:creationId xmlns:p14="http://schemas.microsoft.com/office/powerpoint/2010/main" val="26597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DCA0FF-EB2E-41B1-BDC9-A42E1E16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Avaliação de Artefatos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619108-00B4-4623-B751-89D9A467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0963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orientador de cada turma informará quais artefatos serão cobrados e de qual disciplina.</a:t>
            </a:r>
          </a:p>
          <a:p>
            <a:r>
              <a:rPr lang="pt-BR" dirty="0"/>
              <a:t>Esses artefatos devem ficar em uma pasta com acesso de leitura para o orientador de cada grupo de forma a serem consultados a qualquer momento por ele.</a:t>
            </a:r>
            <a:r>
              <a:rPr lang="pt-BR" b="1" baseline="30000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F8FB25B-9428-427B-B459-6A1615AD06C8}"/>
              </a:ext>
            </a:extLst>
          </p:cNvPr>
          <p:cNvSpPr txBox="1"/>
          <p:nvPr/>
        </p:nvSpPr>
        <p:spPr>
          <a:xfrm>
            <a:off x="164764" y="6338816"/>
            <a:ext cx="79928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400" b="1" baseline="30000" dirty="0">
                <a:solidFill>
                  <a:srgbClr val="FF0000"/>
                </a:solidFill>
              </a:rPr>
              <a:t>1  </a:t>
            </a:r>
            <a:r>
              <a:rPr lang="pt-BR" sz="1400" dirty="0"/>
              <a:t>Este planejamento poderá ser adaptado para uma disciplina ou turma em particular a critério do orientador.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17C9CA08-0879-456A-8DFB-AA3049368395}"/>
              </a:ext>
            </a:extLst>
          </p:cNvPr>
          <p:cNvSpPr txBox="1">
            <a:spLocks/>
          </p:cNvSpPr>
          <p:nvPr/>
        </p:nvSpPr>
        <p:spPr>
          <a:xfrm>
            <a:off x="467544" y="4149080"/>
            <a:ext cx="547260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As entregas ficarão alternadas com as correções do relatório.</a:t>
            </a:r>
          </a:p>
        </p:txBody>
      </p:sp>
    </p:spTree>
    <p:extLst>
      <p:ext uri="{BB962C8B-B14F-4D97-AF65-F5344CB8AC3E}">
        <p14:creationId xmlns:p14="http://schemas.microsoft.com/office/powerpoint/2010/main" val="22717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="" xmlns:a16="http://schemas.microsoft.com/office/drawing/2014/main" id="{21BF85D0-50C3-4410-9155-5A8CEB7304A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64333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421" imgH="425" progId="TCLayout.ActiveDocument.1">
                  <p:embed/>
                </p:oleObj>
              </mc:Choice>
              <mc:Fallback>
                <p:oleObj name="think-cell Slide" r:id="rId4" imgW="421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DCA0FF-EB2E-41B1-BDC9-A42E1E16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pt-BR" dirty="0"/>
              <a:t>Avaliação de protótipo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619108-00B4-4623-B751-89D9A467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0963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Cada grupo presentará um protótipo (piloto) viável de seu </a:t>
            </a:r>
            <a:r>
              <a:rPr lang="pt-BR" dirty="0" smtClean="0"/>
              <a:t>projeto.</a:t>
            </a:r>
            <a:endParaRPr lang="pt-BR" dirty="0"/>
          </a:p>
          <a:p>
            <a:r>
              <a:rPr lang="pt-BR" dirty="0"/>
              <a:t>Esta avaliação contará para a </a:t>
            </a:r>
            <a:r>
              <a:rPr lang="pt-BR" dirty="0" smtClean="0"/>
              <a:t>AC 5</a:t>
            </a:r>
            <a:r>
              <a:rPr lang="pt-BR" dirty="0"/>
              <a:t>, juntamente com o plano para atuação nas férias e com a versão preliminar do </a:t>
            </a:r>
            <a:r>
              <a:rPr lang="pt-BR" dirty="0" smtClean="0"/>
              <a:t>documento.</a:t>
            </a:r>
            <a:endParaRPr lang="pt-BR" dirty="0"/>
          </a:p>
        </p:txBody>
      </p:sp>
      <p:sp>
        <p:nvSpPr>
          <p:cNvPr id="12" name="Retângulo 7">
            <a:extLst>
              <a:ext uri="{FF2B5EF4-FFF2-40B4-BE49-F238E27FC236}">
                <a16:creationId xmlns="" xmlns:a16="http://schemas.microsoft.com/office/drawing/2014/main" id="{01BA472B-E8B5-41AB-9AB2-2ABAF1358F59}"/>
              </a:ext>
            </a:extLst>
          </p:cNvPr>
          <p:cNvSpPr/>
          <p:nvPr/>
        </p:nvSpPr>
        <p:spPr>
          <a:xfrm>
            <a:off x="8321833" y="289465"/>
            <a:ext cx="729934" cy="5232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>
            <a:spAutoFit/>
          </a:bodyPr>
          <a:lstStyle/>
          <a:p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 OPE1</a:t>
            </a:r>
          </a:p>
          <a:p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 OPE2</a:t>
            </a:r>
          </a:p>
        </p:txBody>
      </p:sp>
      <p:sp>
        <p:nvSpPr>
          <p:cNvPr id="13" name="Retângulo 7">
            <a:extLst>
              <a:ext uri="{FF2B5EF4-FFF2-40B4-BE49-F238E27FC236}">
                <a16:creationId xmlns="" xmlns:a16="http://schemas.microsoft.com/office/drawing/2014/main" id="{F507FF02-8667-48C0-9DD5-3BC3B63D8FE2}"/>
              </a:ext>
            </a:extLst>
          </p:cNvPr>
          <p:cNvSpPr/>
          <p:nvPr/>
        </p:nvSpPr>
        <p:spPr>
          <a:xfrm>
            <a:off x="8435378" y="1216285"/>
            <a:ext cx="659402" cy="9541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R"/>
            </a:pPr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ADS</a:t>
            </a:r>
          </a:p>
          <a:p>
            <a:pPr marL="285750" indent="-285750">
              <a:buFont typeface="Wingdings 2" panose="05020102010507070707" pitchFamily="18" charset="2"/>
              <a:buChar char="R"/>
            </a:pPr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SI</a:t>
            </a:r>
          </a:p>
          <a:p>
            <a:pPr marL="285750" indent="-285750">
              <a:buFont typeface="Wingdings 2" panose="05020102010507070707" pitchFamily="18" charset="2"/>
              <a:buChar char="£"/>
            </a:pPr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BD</a:t>
            </a:r>
          </a:p>
          <a:p>
            <a:pPr marL="285750" indent="-285750">
              <a:buFont typeface="Wingdings 2" panose="05020102010507070707" pitchFamily="18" charset="2"/>
              <a:buChar char="£"/>
            </a:pPr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GTI</a:t>
            </a:r>
          </a:p>
        </p:txBody>
      </p:sp>
    </p:spTree>
    <p:extLst>
      <p:ext uri="{BB962C8B-B14F-4D97-AF65-F5344CB8AC3E}">
        <p14:creationId xmlns:p14="http://schemas.microsoft.com/office/powerpoint/2010/main" val="17529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99E1D0-0A81-466F-AFE4-D885CF61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err="1"/>
              <a:t>Simpacta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79FCE4-7388-4252-8B34-A5C9F54C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/>
              <a:t>Evento onde os alunos apresentam o seu trabalho ou projeto final. Esta apresentação definirá a nota da avaliação final (</a:t>
            </a:r>
            <a:r>
              <a:rPr lang="pt-BR" sz="1600" b="1" dirty="0"/>
              <a:t>nota de prova</a:t>
            </a:r>
            <a:r>
              <a:rPr lang="pt-BR" sz="1600" dirty="0"/>
              <a:t>) dos formandos (OPE 2 e TCC 2: 4º e 8º).</a:t>
            </a:r>
          </a:p>
          <a:p>
            <a:r>
              <a:rPr lang="pt-BR" sz="1600" b="1" dirty="0"/>
              <a:t>V </a:t>
            </a:r>
            <a:r>
              <a:rPr lang="pt-BR" sz="1600" b="1" dirty="0" err="1"/>
              <a:t>Simpacta</a:t>
            </a:r>
            <a:endParaRPr lang="pt-BR" sz="1600" b="1" dirty="0"/>
          </a:p>
          <a:p>
            <a:r>
              <a:rPr lang="pt-BR" sz="1600" b="1" dirty="0"/>
              <a:t>Datas do evento</a:t>
            </a:r>
            <a:r>
              <a:rPr lang="pt-BR" sz="1600" b="1" baseline="30000" dirty="0"/>
              <a:t> </a:t>
            </a:r>
            <a:r>
              <a:rPr lang="pt-BR" sz="1600" b="1" baseline="30000" dirty="0">
                <a:solidFill>
                  <a:srgbClr val="FF0000"/>
                </a:solidFill>
              </a:rPr>
              <a:t>1</a:t>
            </a:r>
            <a:r>
              <a:rPr lang="pt-BR" sz="1600" b="1" dirty="0"/>
              <a:t>: </a:t>
            </a:r>
          </a:p>
          <a:p>
            <a:pPr lvl="1"/>
            <a:r>
              <a:rPr lang="pt-BR" sz="1400" dirty="0" smtClean="0"/>
              <a:t>07 </a:t>
            </a:r>
            <a:r>
              <a:rPr lang="pt-BR" sz="1400" dirty="0"/>
              <a:t>a </a:t>
            </a:r>
            <a:r>
              <a:rPr lang="pt-BR" sz="1400" dirty="0" smtClean="0"/>
              <a:t>11 </a:t>
            </a:r>
            <a:r>
              <a:rPr lang="pt-BR" sz="1400" dirty="0"/>
              <a:t>de </a:t>
            </a:r>
            <a:r>
              <a:rPr lang="pt-BR" sz="1400" dirty="0" smtClean="0"/>
              <a:t>junho </a:t>
            </a:r>
            <a:r>
              <a:rPr lang="pt-BR" sz="1400" dirty="0"/>
              <a:t>de </a:t>
            </a:r>
            <a:r>
              <a:rPr lang="pt-BR" sz="1400" dirty="0" smtClean="0"/>
              <a:t>2021, </a:t>
            </a:r>
            <a:r>
              <a:rPr lang="pt-BR" sz="1400" dirty="0"/>
              <a:t>a partir das 19h (noturno) ou 8h (matutino</a:t>
            </a:r>
            <a:r>
              <a:rPr lang="pt-BR" sz="1400" dirty="0" smtClean="0"/>
              <a:t>).</a:t>
            </a:r>
            <a:endParaRPr lang="pt-BR" sz="1400" dirty="0"/>
          </a:p>
          <a:p>
            <a:r>
              <a:rPr lang="pt-BR" sz="1600" b="1" dirty="0"/>
              <a:t>Outros Cursos participantes</a:t>
            </a:r>
            <a:r>
              <a:rPr lang="pt-BR" sz="1600" b="1" baseline="30000" dirty="0"/>
              <a:t> </a:t>
            </a:r>
            <a:r>
              <a:rPr lang="pt-BR" sz="1600" b="1" baseline="30000" dirty="0">
                <a:solidFill>
                  <a:srgbClr val="FF0000"/>
                </a:solidFill>
              </a:rPr>
              <a:t>2</a:t>
            </a:r>
            <a:r>
              <a:rPr lang="pt-BR" sz="1600" b="1" dirty="0"/>
              <a:t>:</a:t>
            </a:r>
          </a:p>
          <a:p>
            <a:pPr lvl="1"/>
            <a:r>
              <a:rPr lang="pt-BR" sz="1400" dirty="0"/>
              <a:t>ADM (Administração)</a:t>
            </a:r>
          </a:p>
          <a:p>
            <a:pPr lvl="1"/>
            <a:r>
              <a:rPr lang="pt-BR" sz="1400" dirty="0"/>
              <a:t>JD (Jogos Digitais)</a:t>
            </a:r>
          </a:p>
          <a:p>
            <a:pPr lvl="1"/>
            <a:r>
              <a:rPr lang="pt-BR" sz="1400" dirty="0"/>
              <a:t>RC (Redes de Computadores)</a:t>
            </a:r>
          </a:p>
          <a:p>
            <a:pPr lvl="1"/>
            <a:r>
              <a:rPr lang="pt-BR" sz="1400" dirty="0"/>
              <a:t>PM (Produção Multimídia)</a:t>
            </a:r>
          </a:p>
          <a:p>
            <a:r>
              <a:rPr lang="pt-BR" sz="1600" b="1" dirty="0"/>
              <a:t>Local</a:t>
            </a:r>
            <a:r>
              <a:rPr lang="pt-BR" sz="1600" dirty="0"/>
              <a:t>: online</a:t>
            </a:r>
            <a:endParaRPr lang="pt-BR" sz="1600" baseline="30000" dirty="0"/>
          </a:p>
          <a:p>
            <a:r>
              <a:rPr lang="pt-BR" sz="1600" b="1" dirty="0"/>
              <a:t>Presença</a:t>
            </a:r>
            <a:r>
              <a:rPr lang="pt-BR" sz="1600" dirty="0"/>
              <a:t>: obrigatória para alunos formandos</a:t>
            </a:r>
          </a:p>
          <a:p>
            <a:r>
              <a:rPr lang="pt-BR" sz="1600" b="1" dirty="0"/>
              <a:t>Avaliação</a:t>
            </a:r>
            <a:r>
              <a:rPr lang="pt-BR" sz="1600" dirty="0"/>
              <a:t>: professores orientadores de outros grupos avaliarão as apresentações dos grupos</a:t>
            </a:r>
          </a:p>
          <a:p>
            <a:r>
              <a:rPr lang="pt-BR" sz="1600" b="1" dirty="0"/>
              <a:t>Premiação</a:t>
            </a:r>
            <a:r>
              <a:rPr lang="pt-BR" sz="1600" dirty="0"/>
              <a:t>: os melhores grupos serão premiados (prêmios ainda a confirmar)</a:t>
            </a:r>
          </a:p>
          <a:p>
            <a:r>
              <a:rPr lang="pt-BR" sz="1600" b="1" dirty="0"/>
              <a:t>Critérios de avaliação</a:t>
            </a:r>
            <a:r>
              <a:rPr lang="pt-BR" sz="1600" dirty="0"/>
              <a:t>:</a:t>
            </a:r>
          </a:p>
          <a:p>
            <a:pPr lvl="1"/>
            <a:r>
              <a:rPr lang="pt-BR" sz="1400" dirty="0"/>
              <a:t>Qualidade</a:t>
            </a:r>
          </a:p>
          <a:p>
            <a:pPr lvl="1"/>
            <a:r>
              <a:rPr lang="pt-BR" sz="1400" dirty="0"/>
              <a:t>Inovação</a:t>
            </a:r>
          </a:p>
          <a:p>
            <a:pPr lvl="1"/>
            <a:r>
              <a:rPr lang="pt-BR" sz="1400" dirty="0"/>
              <a:t>Implementação</a:t>
            </a:r>
          </a:p>
          <a:p>
            <a:pPr lvl="1"/>
            <a:r>
              <a:rPr lang="pt-BR" sz="1400" dirty="0"/>
              <a:t>Apresentação</a:t>
            </a:r>
          </a:p>
          <a:p>
            <a:pPr lvl="1"/>
            <a:r>
              <a:rPr lang="pt-BR" sz="1400" dirty="0"/>
              <a:t>Arguição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="" xmlns:a16="http://schemas.microsoft.com/office/drawing/2014/main" id="{965600E7-DBB4-4D52-A890-96A45F2A5D58}"/>
              </a:ext>
            </a:extLst>
          </p:cNvPr>
          <p:cNvSpPr/>
          <p:nvPr/>
        </p:nvSpPr>
        <p:spPr>
          <a:xfrm>
            <a:off x="8321833" y="289465"/>
            <a:ext cx="729934" cy="5232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>
            <a:spAutoFit/>
          </a:bodyPr>
          <a:lstStyle/>
          <a:p>
            <a:r>
              <a:rPr lang="pt-BR" sz="1400" b="1" dirty="0">
                <a:solidFill>
                  <a:schemeClr val="tx2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 OPE1</a:t>
            </a:r>
          </a:p>
          <a:p>
            <a:r>
              <a:rPr lang="pt-BR" sz="1400" b="1" dirty="0">
                <a:solidFill>
                  <a:schemeClr val="tx2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 OPE2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3D4B32-4E08-4AC1-A734-8E7A4D3FA45B}"/>
              </a:ext>
            </a:extLst>
          </p:cNvPr>
          <p:cNvSpPr txBox="1"/>
          <p:nvPr/>
        </p:nvSpPr>
        <p:spPr>
          <a:xfrm>
            <a:off x="395536" y="6237312"/>
            <a:ext cx="851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aseline="30000" dirty="0">
                <a:solidFill>
                  <a:srgbClr val="FF0000"/>
                </a:solidFill>
              </a:rPr>
              <a:t>1 </a:t>
            </a:r>
            <a:r>
              <a:rPr lang="pt-BR" sz="1200" dirty="0"/>
              <a:t>Datas pré-reservadas, mas turmas e agenda do dia ainda a confirmar.</a:t>
            </a:r>
          </a:p>
          <a:p>
            <a:r>
              <a:rPr lang="pt-BR" sz="1200" baseline="30000" dirty="0">
                <a:solidFill>
                  <a:srgbClr val="FF0000"/>
                </a:solidFill>
              </a:rPr>
              <a:t>2 </a:t>
            </a:r>
            <a:r>
              <a:rPr lang="pt-BR" sz="1200" dirty="0"/>
              <a:t>Cursos ainda a serem confirmados.</a:t>
            </a:r>
          </a:p>
        </p:txBody>
      </p:sp>
    </p:spTree>
    <p:extLst>
      <p:ext uri="{BB962C8B-B14F-4D97-AF65-F5344CB8AC3E}">
        <p14:creationId xmlns:p14="http://schemas.microsoft.com/office/powerpoint/2010/main" val="31232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99E1D0-0A81-466F-AFE4-D885CF61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Vídeo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79FCE4-7388-4252-8B34-A5C9F54C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Entrega que definirá avaliação final (</a:t>
            </a:r>
            <a:r>
              <a:rPr lang="pt-BR" b="1" dirty="0"/>
              <a:t>nota de prova</a:t>
            </a:r>
            <a:r>
              <a:rPr lang="pt-BR" dirty="0"/>
              <a:t>) dos grupos de 3º e 7º semestres (OPE1 e TCC1).</a:t>
            </a:r>
          </a:p>
          <a:p>
            <a:r>
              <a:rPr lang="pt-BR" b="1" dirty="0"/>
              <a:t>Data: </a:t>
            </a:r>
            <a:r>
              <a:rPr lang="pt-BR" dirty="0"/>
              <a:t>última semana de novembro (a confirmar).</a:t>
            </a:r>
          </a:p>
          <a:p>
            <a:r>
              <a:rPr lang="pt-BR" b="1" dirty="0"/>
              <a:t>Entrega</a:t>
            </a:r>
            <a:r>
              <a:rPr lang="pt-BR" dirty="0"/>
              <a:t>: online, via Google Drive ou canal do YouTube </a:t>
            </a:r>
            <a:br>
              <a:rPr lang="pt-BR" dirty="0"/>
            </a:br>
            <a:r>
              <a:rPr lang="pt-BR" dirty="0"/>
              <a:t>(criado para esta disciplina, a ser disponibilizado).</a:t>
            </a:r>
          </a:p>
          <a:p>
            <a:r>
              <a:rPr lang="pt-BR" b="1" dirty="0"/>
              <a:t>Vídeo</a:t>
            </a:r>
            <a:r>
              <a:rPr lang="pt-BR" dirty="0"/>
              <a:t>: deverá ser criado em formato de pitch, e deverá durar dois minutos.</a:t>
            </a:r>
          </a:p>
          <a:p>
            <a:r>
              <a:rPr lang="pt-BR" b="1" dirty="0"/>
              <a:t>Avaliação</a:t>
            </a:r>
            <a:r>
              <a:rPr lang="pt-BR" dirty="0"/>
              <a:t>: orientadores avaliarão os vídeos.</a:t>
            </a:r>
          </a:p>
          <a:p>
            <a:r>
              <a:rPr lang="pt-BR" b="1" dirty="0"/>
              <a:t>Critérios de avaliação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Qualidade.</a:t>
            </a:r>
          </a:p>
          <a:p>
            <a:pPr lvl="1"/>
            <a:r>
              <a:rPr lang="pt-BR" dirty="0"/>
              <a:t>Objetividade e assertividade.</a:t>
            </a:r>
          </a:p>
          <a:p>
            <a:pPr lvl="1"/>
            <a:r>
              <a:rPr lang="pt-BR" dirty="0"/>
              <a:t>Inovação e relevância.</a:t>
            </a:r>
          </a:p>
          <a:p>
            <a:pPr lvl="1"/>
            <a:r>
              <a:rPr lang="pt-BR" dirty="0"/>
              <a:t>Viabilidade da solução.</a:t>
            </a:r>
          </a:p>
        </p:txBody>
      </p:sp>
      <p:sp>
        <p:nvSpPr>
          <p:cNvPr id="4" name="Retângulo 7">
            <a:extLst>
              <a:ext uri="{FF2B5EF4-FFF2-40B4-BE49-F238E27FC236}">
                <a16:creationId xmlns="" xmlns:a16="http://schemas.microsoft.com/office/drawing/2014/main" id="{15BD2D3D-8BAF-42C8-92D7-FD1FA0AAE2E0}"/>
              </a:ext>
            </a:extLst>
          </p:cNvPr>
          <p:cNvSpPr/>
          <p:nvPr/>
        </p:nvSpPr>
        <p:spPr>
          <a:xfrm>
            <a:off x="8321833" y="289465"/>
            <a:ext cx="729934" cy="5232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>
            <a:spAutoFit/>
          </a:bodyPr>
          <a:lstStyle/>
          <a:p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 OPE1</a:t>
            </a:r>
          </a:p>
          <a:p>
            <a:r>
              <a:rPr lang="pt-BR" sz="1400" b="1" dirty="0">
                <a:solidFill>
                  <a:srgbClr val="1F497D"/>
                </a:solidFill>
                <a:latin typeface="Consolas" panose="020B0609020204030204" pitchFamily="49" charset="0"/>
                <a:sym typeface="Wingdings 2" panose="05020102010507070707" pitchFamily="18" charset="2"/>
              </a:rPr>
              <a:t> OPE2</a:t>
            </a:r>
          </a:p>
        </p:txBody>
      </p:sp>
    </p:spTree>
    <p:extLst>
      <p:ext uri="{BB962C8B-B14F-4D97-AF65-F5344CB8AC3E}">
        <p14:creationId xmlns:p14="http://schemas.microsoft.com/office/powerpoint/2010/main" val="18289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FD058-7117-440A-8A49-16644698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6F112AD3-21FF-4083-9089-3CF48436A2AC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276348"/>
              </p:ext>
            </p:extLst>
          </p:nvPr>
        </p:nvGraphicFramePr>
        <p:xfrm>
          <a:off x="457200" y="2140903"/>
          <a:ext cx="8229599" cy="349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9509">
                  <a:extLst>
                    <a:ext uri="{9D8B030D-6E8A-4147-A177-3AD203B41FA5}">
                      <a16:colId xmlns="" xmlns:a16="http://schemas.microsoft.com/office/drawing/2014/main" val="3412564711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849843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Introdução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882430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Processo de avaliação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69655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</a:rPr>
                        <a:t>Planejamento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197898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Ferramentas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07841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Sugestões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96173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Bibliografia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35269871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8089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D32878-89C6-4E26-82E0-FD199640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Planejamento - Calendário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D05535E-43C3-4F79-8073-FFA517DBC51D}"/>
              </a:ext>
            </a:extLst>
          </p:cNvPr>
          <p:cNvSpPr/>
          <p:nvPr/>
        </p:nvSpPr>
        <p:spPr>
          <a:xfrm>
            <a:off x="4176000" y="21708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49C0BF-1649-478F-BB0A-60325B73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" y="548680"/>
            <a:ext cx="7561665" cy="60002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163BE41B-91D9-4C0D-B2F0-75A2FB2DD835}"/>
              </a:ext>
            </a:extLst>
          </p:cNvPr>
          <p:cNvSpPr txBox="1">
            <a:spLocks/>
          </p:cNvSpPr>
          <p:nvPr/>
        </p:nvSpPr>
        <p:spPr>
          <a:xfrm>
            <a:off x="-29725" y="222902"/>
            <a:ext cx="7914093" cy="325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/>
              <a:t>Calendário</a:t>
            </a:r>
            <a:endParaRPr lang="pt-BR" sz="28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295EEDCE-BA0F-41F2-8CF0-2132BEE3F058}"/>
              </a:ext>
            </a:extLst>
          </p:cNvPr>
          <p:cNvSpPr/>
          <p:nvPr/>
        </p:nvSpPr>
        <p:spPr>
          <a:xfrm>
            <a:off x="7064938" y="5541593"/>
            <a:ext cx="1152127" cy="393399"/>
          </a:xfrm>
          <a:prstGeom prst="wedgeRoundRectCallout">
            <a:avLst>
              <a:gd name="adj1" fmla="val -422058"/>
              <a:gd name="adj2" fmla="val 22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Simpacta</a:t>
            </a:r>
            <a:endParaRPr lang="pt-BR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74E0BF58-6D80-47A1-8298-C46CF9159E5B}"/>
              </a:ext>
            </a:extLst>
          </p:cNvPr>
          <p:cNvSpPr/>
          <p:nvPr/>
        </p:nvSpPr>
        <p:spPr>
          <a:xfrm>
            <a:off x="381248" y="5728888"/>
            <a:ext cx="2376263" cy="14401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6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D32878-89C6-4E26-82E0-FD199640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Planejamento – Agenda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F30AA2-5AF1-42B4-BBD1-1700F173CBF0}"/>
              </a:ext>
            </a:extLst>
          </p:cNvPr>
          <p:cNvSpPr txBox="1"/>
          <p:nvPr/>
        </p:nvSpPr>
        <p:spPr>
          <a:xfrm>
            <a:off x="107504" y="1124744"/>
            <a:ext cx="884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Planejamento geral e por dia de semana das disciplinas. Será confirmado por cada orientador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A3C58C8-ECA7-48D4-BF04-62E5F5DE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8" y="1510772"/>
            <a:ext cx="8432935" cy="43134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8C846E5-3547-4521-BEAF-70EC665D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5778202"/>
            <a:ext cx="6210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D32878-89C6-4E26-82E0-FD199640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Planejamento – Modelos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55E38E-A59C-4EDF-B10A-71821E6F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dirty="0"/>
              <a:t>Serão disponibilizados no </a:t>
            </a:r>
            <a:r>
              <a:rPr lang="pt-BR" i="1" dirty="0"/>
              <a:t>Google Classroom </a:t>
            </a:r>
            <a:r>
              <a:rPr lang="pt-BR" dirty="0"/>
              <a:t>e</a:t>
            </a:r>
            <a:r>
              <a:rPr lang="pt-BR" i="1" dirty="0"/>
              <a:t> Google Drive </a:t>
            </a:r>
            <a:r>
              <a:rPr lang="pt-BR" dirty="0"/>
              <a:t>institucionais.</a:t>
            </a:r>
          </a:p>
          <a:p>
            <a:pPr lvl="0"/>
            <a:r>
              <a:rPr lang="pt-BR" dirty="0"/>
              <a:t>Modelos de relatórios técnicos.</a:t>
            </a:r>
          </a:p>
          <a:p>
            <a:pPr lvl="0"/>
            <a:r>
              <a:rPr lang="pt-BR" dirty="0"/>
              <a:t>Agenda.</a:t>
            </a:r>
          </a:p>
          <a:p>
            <a:pPr lvl="0"/>
            <a:r>
              <a:rPr lang="pt-BR" dirty="0"/>
              <a:t>Relatórios técnicos anteriores.</a:t>
            </a:r>
          </a:p>
          <a:p>
            <a:pPr lvl="0"/>
            <a:r>
              <a:rPr lang="pt-BR" dirty="0"/>
              <a:t>Guia de boas práticas de escrita.</a:t>
            </a:r>
          </a:p>
        </p:txBody>
      </p:sp>
    </p:spTree>
    <p:extLst>
      <p:ext uri="{BB962C8B-B14F-4D97-AF65-F5344CB8AC3E}">
        <p14:creationId xmlns:p14="http://schemas.microsoft.com/office/powerpoint/2010/main" val="10048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D32878-89C6-4E26-82E0-FD199640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Licença de Desenvolvimento Acadêmico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55E38E-A59C-4EDF-B10A-71821E6F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Todo projeto desenvolvido é considerado como de domínio público ou institucional ou acadêmico da Faculdade Impacta.</a:t>
            </a:r>
          </a:p>
          <a:p>
            <a:pPr lvl="0"/>
            <a:r>
              <a:rPr lang="pt-BR" dirty="0"/>
              <a:t>O projeto final deve estar disponível em sua integridade para a Faculdade Impacta </a:t>
            </a:r>
            <a:r>
              <a:rPr lang="pt-BR" dirty="0" err="1"/>
              <a:t>atrav</a:t>
            </a:r>
            <a:r>
              <a:rPr lang="en-US" dirty="0" err="1"/>
              <a:t>és</a:t>
            </a:r>
            <a:r>
              <a:rPr lang="en-US" dirty="0"/>
              <a:t> do GitHub.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6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CA238-8CB4-4E2D-A2BA-60BD818B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5C30A1-1710-4903-BAD9-CAD660EF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Esta disciplina permite aplicação prática do conteúdo programático adquirido no curso em um projeto ou um trabalho a ser desenvolvido em grupos.</a:t>
            </a:r>
          </a:p>
          <a:p>
            <a:r>
              <a:rPr lang="pt-BR" dirty="0"/>
              <a:t>Grupos fazem parte de turmas e serão avaliados por uma banca de orientadores:</a:t>
            </a:r>
          </a:p>
          <a:p>
            <a:pPr lvl="1"/>
            <a:r>
              <a:rPr lang="pt-BR" dirty="0"/>
              <a:t>OPE (Oficina de Projeto de Empresa), para alunos de cursos tecnológicos.</a:t>
            </a:r>
          </a:p>
          <a:p>
            <a:r>
              <a:rPr lang="pt-BR" dirty="0" smtClean="0"/>
              <a:t>A </a:t>
            </a:r>
            <a:r>
              <a:rPr lang="pt-BR" dirty="0"/>
              <a:t>coordenação das disciplinas é de responsabilidade do Prof. Fabio </a:t>
            </a:r>
            <a:r>
              <a:rPr lang="pt-BR" dirty="0" err="1" smtClean="0"/>
              <a:t>Furia</a:t>
            </a:r>
            <a:r>
              <a:rPr lang="pt-BR" dirty="0" smtClean="0"/>
              <a:t> Silva.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8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FD058-7117-440A-8A49-16644698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6F112AD3-21FF-4083-9089-3CF48436A2AC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1620769"/>
              </p:ext>
            </p:extLst>
          </p:nvPr>
        </p:nvGraphicFramePr>
        <p:xfrm>
          <a:off x="457200" y="2140903"/>
          <a:ext cx="8229599" cy="349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9509">
                  <a:extLst>
                    <a:ext uri="{9D8B030D-6E8A-4147-A177-3AD203B41FA5}">
                      <a16:colId xmlns="" xmlns:a16="http://schemas.microsoft.com/office/drawing/2014/main" val="3412564711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849843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Introdução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882430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Processo de avaliação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69655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Planejamento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197898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</a:rPr>
                        <a:t>Ferramentas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07841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Sugestões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96173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>
                          <a:solidFill>
                            <a:srgbClr val="000000"/>
                          </a:solidFill>
                        </a:rPr>
                        <a:t>Bibliografia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35269871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909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CE78B-780F-4C76-A129-4C394104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Ferramentas –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E08F6-FB65-448D-A395-4C44C5C6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/>
              <a:t>Acesso deve ser através do e-mail institucional:</a:t>
            </a:r>
            <a:br>
              <a:rPr lang="pt-BR" dirty="0"/>
            </a:br>
            <a:r>
              <a:rPr lang="pt-BR" dirty="0">
                <a:hlinkClick r:id="rId2"/>
              </a:rPr>
              <a:t>nome.sobrenome@aluno.faculdadeimpacta.com.br</a:t>
            </a:r>
            <a:r>
              <a:rPr lang="pt-BR" dirty="0"/>
              <a:t> </a:t>
            </a:r>
          </a:p>
          <a:p>
            <a:pPr lvl="0"/>
            <a:r>
              <a:rPr lang="pt-BR" dirty="0" err="1"/>
              <a:t>Classroom</a:t>
            </a:r>
            <a:endParaRPr lang="pt-BR" dirty="0"/>
          </a:p>
          <a:p>
            <a:pPr lvl="1"/>
            <a:r>
              <a:rPr lang="pt-BR" dirty="0"/>
              <a:t>Cada turma terá seu próprio Classroom, tal como ocorre em todas as outras disciplinas.</a:t>
            </a:r>
          </a:p>
          <a:p>
            <a:pPr lvl="1"/>
            <a:r>
              <a:rPr lang="pt-BR" dirty="0"/>
              <a:t>Disponibilização de materiais e modelos.</a:t>
            </a:r>
          </a:p>
          <a:p>
            <a:pPr lvl="1"/>
            <a:r>
              <a:rPr lang="pt-BR" dirty="0"/>
              <a:t>Disparo de formulários de formação de grupos.</a:t>
            </a:r>
          </a:p>
          <a:p>
            <a:pPr lvl="0"/>
            <a:r>
              <a:rPr lang="pt-BR" dirty="0"/>
              <a:t>Drive</a:t>
            </a:r>
          </a:p>
          <a:p>
            <a:pPr lvl="1"/>
            <a:r>
              <a:rPr lang="pt-BR" dirty="0"/>
              <a:t>Planilhas de avaliação, documentos e modelos:</a:t>
            </a:r>
          </a:p>
          <a:p>
            <a:pPr lvl="1"/>
            <a:r>
              <a:rPr lang="pt-BR" dirty="0"/>
              <a:t>Sugere-se utilizar o Drive </a:t>
            </a:r>
            <a:r>
              <a:rPr lang="pt-BR" dirty="0" err="1"/>
              <a:t>Stream</a:t>
            </a:r>
            <a:r>
              <a:rPr lang="pt-BR" dirty="0"/>
              <a:t> (permite navegar pelo Windows Explorer): </a:t>
            </a:r>
            <a:r>
              <a:rPr lang="pt-BR" sz="2400" dirty="0">
                <a:hlinkClick r:id="rId3"/>
              </a:rPr>
              <a:t>https://support.google.com/a/answer/7491144?hl=en</a:t>
            </a:r>
            <a:r>
              <a:rPr lang="pt-BR" sz="2400" dirty="0"/>
              <a:t> </a:t>
            </a:r>
            <a:endParaRPr lang="pt-BR" dirty="0"/>
          </a:p>
          <a:p>
            <a:pPr lvl="0"/>
            <a:r>
              <a:rPr lang="pt-BR" dirty="0" err="1"/>
              <a:t>Sheets</a:t>
            </a:r>
            <a:endParaRPr lang="pt-BR" dirty="0"/>
          </a:p>
          <a:p>
            <a:pPr lvl="1"/>
            <a:r>
              <a:rPr lang="pt-BR" dirty="0"/>
              <a:t>Planilhas de avaliação.</a:t>
            </a:r>
          </a:p>
        </p:txBody>
      </p:sp>
    </p:spTree>
    <p:extLst>
      <p:ext uri="{BB962C8B-B14F-4D97-AF65-F5344CB8AC3E}">
        <p14:creationId xmlns:p14="http://schemas.microsoft.com/office/powerpoint/2010/main" val="42638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CE78B-780F-4C76-A129-4C394104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Ferramentas –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E08F6-FB65-448D-A395-4C44C5C6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pt-BR" dirty="0"/>
              <a:t>Todo o código fonte deverá ser obrigatoriamente armazenado na conta acadêmica.</a:t>
            </a:r>
          </a:p>
          <a:p>
            <a:pPr lvl="0"/>
            <a:r>
              <a:rPr lang="pt-BR" dirty="0"/>
              <a:t>GitHub</a:t>
            </a:r>
          </a:p>
          <a:p>
            <a:pPr lvl="1"/>
            <a:r>
              <a:rPr lang="pt-BR" dirty="0">
                <a:hlinkClick r:id="rId2"/>
              </a:rPr>
              <a:t>https://github.com/</a:t>
            </a:r>
            <a:endParaRPr lang="pt-BR" dirty="0"/>
          </a:p>
          <a:p>
            <a:pPr lvl="1"/>
            <a:r>
              <a:rPr lang="pt-BR" dirty="0"/>
              <a:t>Criar uma conta utilizado o seu e-mail acadêmico:</a:t>
            </a:r>
            <a:br>
              <a:rPr lang="pt-BR" dirty="0"/>
            </a:br>
            <a:r>
              <a:rPr lang="pt-BR" dirty="0">
                <a:hlinkClick r:id="rId3"/>
              </a:rPr>
              <a:t>nome.sobrenome@alunofaculdadeimpacta.com.br</a:t>
            </a:r>
            <a:endParaRPr lang="pt-BR" dirty="0"/>
          </a:p>
          <a:p>
            <a:pPr lvl="1"/>
            <a:r>
              <a:rPr lang="pt-BR" dirty="0"/>
              <a:t>Enviar e-mail para solicitar acesso:</a:t>
            </a:r>
            <a:br>
              <a:rPr lang="pt-BR" dirty="0"/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professores-ope-tcc@faculdadeimpacta.com.br</a:t>
            </a:r>
            <a:endParaRPr lang="pt-BR" dirty="0"/>
          </a:p>
          <a:p>
            <a:r>
              <a:rPr lang="pt-BR" dirty="0"/>
              <a:t>Curso para iniciante</a:t>
            </a:r>
          </a:p>
          <a:p>
            <a:pPr lvl="1"/>
            <a:r>
              <a:rPr lang="pt-BR" sz="2200" dirty="0">
                <a:hlinkClick r:id="rId5"/>
              </a:rPr>
              <a:t>https://www.udemy.com/course/git-e-github-para-iniciantes/</a:t>
            </a:r>
            <a:r>
              <a:rPr lang="pt-BR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4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CE78B-780F-4C76-A129-4C394104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Ferramentas – </a:t>
            </a:r>
            <a:r>
              <a:rPr lang="pt-BR" dirty="0" err="1" smtClean="0"/>
              <a:t>Telegram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E08F6-FB65-448D-A395-4C44C5C6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BR" sz="3000" dirty="0" smtClean="0"/>
              <a:t>Para </a:t>
            </a:r>
            <a:r>
              <a:rPr lang="pt-BR" sz="3000" dirty="0"/>
              <a:t>apoiar a comunicação durante a conjuntura de atuação remota, adotar-se-á o </a:t>
            </a:r>
            <a:r>
              <a:rPr lang="pt-BR" sz="3000" dirty="0" err="1" smtClean="0"/>
              <a:t>Telegram</a:t>
            </a:r>
            <a:r>
              <a:rPr lang="pt-BR" sz="3000" dirty="0" smtClean="0"/>
              <a:t> </a:t>
            </a:r>
            <a:r>
              <a:rPr lang="pt-BR" sz="3000" dirty="0"/>
              <a:t>como plataforma alternativa ao e-mail</a:t>
            </a:r>
            <a:r>
              <a:rPr lang="pt-BR" sz="3000" dirty="0" smtClean="0"/>
              <a:t>.</a:t>
            </a:r>
          </a:p>
          <a:p>
            <a:pPr marL="857250" lvl="2" indent="-457200" algn="just">
              <a:spcBef>
                <a:spcPts val="0"/>
              </a:spcBef>
            </a:pPr>
            <a:r>
              <a:rPr lang="pt-BR" sz="2000" dirty="0" smtClean="0"/>
              <a:t>O </a:t>
            </a:r>
            <a:r>
              <a:rPr lang="pt-BR" sz="2000" dirty="0" err="1"/>
              <a:t>WhatsApp</a:t>
            </a:r>
            <a:r>
              <a:rPr lang="pt-BR" sz="2000" dirty="0"/>
              <a:t> seria mais prático, mas foi vetado por que nem todos os professores querem </a:t>
            </a:r>
            <a:r>
              <a:rPr lang="pt-BR" sz="2000" dirty="0" err="1"/>
              <a:t>expôr</a:t>
            </a:r>
            <a:r>
              <a:rPr lang="pt-BR" sz="2000" dirty="0"/>
              <a:t> seus números de telefone.</a:t>
            </a:r>
          </a:p>
          <a:p>
            <a:pPr marL="857250" lvl="2" indent="-457200" algn="just">
              <a:spcBef>
                <a:spcPts val="0"/>
              </a:spcBef>
            </a:pPr>
            <a:r>
              <a:rPr lang="pt-BR" sz="2000" dirty="0"/>
              <a:t>Use o grupo para se comunicar com o professor e/ou com os colegas</a:t>
            </a:r>
            <a:r>
              <a:rPr lang="pt-BR" sz="2000" dirty="0" smtClean="0"/>
              <a:t>.</a:t>
            </a:r>
          </a:p>
          <a:p>
            <a:pPr marL="0" indent="-400050" algn="just">
              <a:spcBef>
                <a:spcPts val="0"/>
              </a:spcBef>
              <a:buNone/>
            </a:pPr>
            <a:endParaRPr lang="pt-BR" sz="3000" dirty="0" smtClean="0"/>
          </a:p>
          <a:p>
            <a:pPr marL="0" indent="-400050" algn="just">
              <a:spcBef>
                <a:spcPts val="0"/>
              </a:spcBef>
              <a:buNone/>
            </a:pPr>
            <a:r>
              <a:rPr lang="pt-BR" sz="3000" dirty="0" smtClean="0"/>
              <a:t>Cada equipe terá um grupo no </a:t>
            </a:r>
            <a:r>
              <a:rPr lang="pt-BR" sz="3000" dirty="0" err="1" smtClean="0"/>
              <a:t>Telegram</a:t>
            </a:r>
            <a:r>
              <a:rPr lang="pt-BR" sz="3000" dirty="0" smtClean="0"/>
              <a:t> junto com o professor.</a:t>
            </a:r>
          </a:p>
          <a:p>
            <a:pPr marL="0" indent="-400050" algn="just">
              <a:spcBef>
                <a:spcPts val="0"/>
              </a:spcBef>
              <a:buNone/>
            </a:pPr>
            <a:endParaRPr lang="pt-BR" sz="1800" dirty="0"/>
          </a:p>
          <a:p>
            <a:pPr marL="0" indent="-400050" algn="just">
              <a:spcBef>
                <a:spcPts val="0"/>
              </a:spcBef>
              <a:buNone/>
            </a:pPr>
            <a:r>
              <a:rPr lang="pt-BR" sz="1800" dirty="0" smtClean="0"/>
              <a:t>Para </a:t>
            </a:r>
            <a:r>
              <a:rPr lang="pt-BR" sz="1800" dirty="0" err="1" smtClean="0"/>
              <a:t>iOS</a:t>
            </a:r>
            <a:r>
              <a:rPr lang="pt-BR" sz="1800" dirty="0" smtClean="0"/>
              <a:t>: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apps.apple.com/us/app/telegram-messenger/id686449807</a:t>
            </a:r>
            <a:endParaRPr lang="pt-BR" sz="1800" dirty="0" smtClean="0"/>
          </a:p>
          <a:p>
            <a:pPr marL="0" indent="-400050" algn="just">
              <a:spcBef>
                <a:spcPts val="0"/>
              </a:spcBef>
              <a:buNone/>
            </a:pPr>
            <a:r>
              <a:rPr lang="pt-BR" sz="1800" dirty="0" smtClean="0"/>
              <a:t>Para </a:t>
            </a:r>
            <a:r>
              <a:rPr lang="pt-BR" sz="1800" dirty="0" err="1" smtClean="0"/>
              <a:t>Android</a:t>
            </a:r>
            <a:r>
              <a:rPr lang="pt-BR" sz="1800" dirty="0" smtClean="0"/>
              <a:t>: </a:t>
            </a:r>
            <a:r>
              <a:rPr lang="pt-BR" sz="1800" dirty="0" smtClean="0">
                <a:hlinkClick r:id="rId3"/>
              </a:rPr>
              <a:t>https</a:t>
            </a:r>
            <a:r>
              <a:rPr lang="pt-BR" sz="1800" dirty="0">
                <a:hlinkClick r:id="rId3"/>
              </a:rPr>
              <a:t>://</a:t>
            </a:r>
            <a:r>
              <a:rPr lang="pt-BR" sz="1800" dirty="0" smtClean="0">
                <a:hlinkClick r:id="rId3"/>
              </a:rPr>
              <a:t>play.google.com/store/apps/details?id=org.telegram.messenger</a:t>
            </a:r>
            <a:endParaRPr lang="pt-BR" sz="1800" dirty="0" smtClean="0"/>
          </a:p>
          <a:p>
            <a:pPr marL="0" indent="-400050" algn="just">
              <a:spcBef>
                <a:spcPts val="0"/>
              </a:spcBef>
              <a:buNone/>
            </a:pPr>
            <a:r>
              <a:rPr lang="pt-BR" sz="1800" dirty="0"/>
              <a:t>Para Web: </a:t>
            </a:r>
            <a:r>
              <a:rPr lang="pt-BR" sz="1800" dirty="0">
                <a:hlinkClick r:id="rId4"/>
              </a:rPr>
              <a:t>https://</a:t>
            </a:r>
            <a:r>
              <a:rPr lang="pt-BR" sz="1800" dirty="0" smtClean="0">
                <a:hlinkClick r:id="rId4"/>
              </a:rPr>
              <a:t>web.telegram.org</a:t>
            </a:r>
            <a:endParaRPr lang="pt-BR" sz="1800" dirty="0"/>
          </a:p>
          <a:p>
            <a:pPr marL="0" indent="-400050" algn="just">
              <a:spcBef>
                <a:spcPts val="0"/>
              </a:spcBef>
              <a:buNone/>
            </a:pPr>
            <a:r>
              <a:rPr lang="pt-BR" sz="1800" dirty="0" smtClean="0"/>
              <a:t>Para Desktop</a:t>
            </a:r>
            <a:r>
              <a:rPr lang="pt-BR" sz="1800" dirty="0"/>
              <a:t>: </a:t>
            </a:r>
            <a:r>
              <a:rPr lang="pt-BR" sz="1800" dirty="0">
                <a:hlinkClick r:id="rId5"/>
              </a:rPr>
              <a:t>https://</a:t>
            </a:r>
            <a:r>
              <a:rPr lang="pt-BR" sz="1800" dirty="0" smtClean="0">
                <a:hlinkClick r:id="rId5"/>
              </a:rPr>
              <a:t>desktop.telegram.org</a:t>
            </a:r>
            <a:endParaRPr lang="pt-BR" sz="1800" dirty="0" smtClean="0"/>
          </a:p>
        </p:txBody>
      </p:sp>
      <p:pic>
        <p:nvPicPr>
          <p:cNvPr id="6146" name="Picture 2" descr="Image result for telegr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79715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CE78B-780F-4C76-A129-4C394104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Ferramentas –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E08F6-FB65-448D-A395-4C44C5C6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89088"/>
          </a:xfrm>
        </p:spPr>
        <p:txBody>
          <a:bodyPr>
            <a:normAutofit/>
          </a:bodyPr>
          <a:lstStyle/>
          <a:p>
            <a:r>
              <a:rPr lang="pt-BR" sz="2400" dirty="0"/>
              <a:t>Portal Azure:</a:t>
            </a:r>
          </a:p>
          <a:p>
            <a:pPr lvl="1"/>
            <a:r>
              <a:rPr lang="pt-BR" sz="2000" dirty="0">
                <a:hlinkClick r:id="rId2"/>
              </a:rPr>
              <a:t>https://portal.azure.com</a:t>
            </a:r>
            <a:r>
              <a:rPr lang="pt-BR" sz="2000" dirty="0"/>
              <a:t> </a:t>
            </a:r>
          </a:p>
          <a:p>
            <a:pPr lvl="1"/>
            <a:r>
              <a:rPr lang="pt-BR" sz="2000" dirty="0"/>
              <a:t>Login com e-mail Microsoft:</a:t>
            </a:r>
            <a:br>
              <a:rPr lang="pt-BR" sz="2000" dirty="0"/>
            </a:br>
            <a:r>
              <a:rPr lang="pt-BR" sz="2000" dirty="0">
                <a:hlinkClick r:id="rId3"/>
              </a:rPr>
              <a:t>9999999@alunoimpacta.com.br</a:t>
            </a:r>
            <a:r>
              <a:rPr lang="pt-BR" sz="2000" dirty="0"/>
              <a:t> </a:t>
            </a:r>
          </a:p>
          <a:p>
            <a:pPr lvl="1"/>
            <a:r>
              <a:rPr lang="pt-BR" sz="2000" dirty="0"/>
              <a:t>Cursos da </a:t>
            </a:r>
            <a:r>
              <a:rPr lang="pt-BR" sz="2000" dirty="0" err="1"/>
              <a:t>Pluralsight</a:t>
            </a:r>
            <a:endParaRPr lang="pt-BR" sz="2000" dirty="0"/>
          </a:p>
          <a:p>
            <a:pPr lvl="1"/>
            <a:r>
              <a:rPr lang="pt-BR" sz="2000" dirty="0"/>
              <a:t>Instâncias e serviços em Nuvem</a:t>
            </a:r>
          </a:p>
          <a:p>
            <a:pPr lvl="1"/>
            <a:r>
              <a:rPr lang="pt-BR" sz="2000" dirty="0"/>
              <a:t>Software do programa Acadêmico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2521A00-7E3E-4891-8E46-A3D331A7D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42" b="3339"/>
          <a:stretch/>
        </p:blipFill>
        <p:spPr>
          <a:xfrm>
            <a:off x="4932040" y="3573016"/>
            <a:ext cx="3923928" cy="27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CE78B-780F-4C76-A129-4C394104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Ferramentas –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E08F6-FB65-448D-A395-4C44C5C6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Portal AWS </a:t>
            </a:r>
            <a:r>
              <a:rPr lang="pt-BR" dirty="0" err="1"/>
              <a:t>Educate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https://www.awseducate.com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Instâncias e serviços em nuvem</a:t>
            </a:r>
          </a:p>
          <a:p>
            <a:pPr lvl="1"/>
            <a:r>
              <a:rPr lang="pt-BR" dirty="0"/>
              <a:t>Até US$ 100/ano/aluno de crédito</a:t>
            </a:r>
          </a:p>
          <a:p>
            <a:pPr lvl="1"/>
            <a:r>
              <a:rPr lang="pt-BR" dirty="0"/>
              <a:t>Aguardar convite pelo orientador ou professor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8B8803-7022-4B55-BD34-BF6594335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9"/>
          <a:stretch/>
        </p:blipFill>
        <p:spPr>
          <a:xfrm>
            <a:off x="5292080" y="3849294"/>
            <a:ext cx="3600400" cy="274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CE78B-780F-4C76-A129-4C394104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Ferramentas – SQL Server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E08F6-FB65-448D-A395-4C44C5C6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" y="1124744"/>
            <a:ext cx="5133929" cy="2952328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Banco de Dados SQL Server</a:t>
            </a:r>
          </a:p>
          <a:p>
            <a:pPr lvl="1"/>
            <a:r>
              <a:rPr lang="pt-BR" sz="2400" dirty="0"/>
              <a:t>servidor: </a:t>
            </a:r>
            <a:br>
              <a:rPr lang="pt-BR" sz="2400" dirty="0"/>
            </a:br>
            <a:r>
              <a:rPr lang="pt-BR" sz="2000" b="1" dirty="0" err="1">
                <a:latin typeface="Consolas" panose="020B0609020204030204" pitchFamily="49" charset="0"/>
              </a:rPr>
              <a:t>sql.salas.aulas</a:t>
            </a:r>
            <a:r>
              <a:rPr lang="pt-BR" sz="2000" dirty="0"/>
              <a:t> (rede da faculdade)</a:t>
            </a:r>
            <a:br>
              <a:rPr lang="pt-BR" sz="2000" dirty="0"/>
            </a:br>
            <a:r>
              <a:rPr lang="pt-BR" sz="2000" b="1" dirty="0">
                <a:latin typeface="Consolas" panose="020B0609020204030204" pitchFamily="49" charset="0"/>
              </a:rPr>
              <a:t>200.49.54.234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/>
              <a:t>(rede remota)</a:t>
            </a:r>
          </a:p>
          <a:p>
            <a:pPr lvl="1"/>
            <a:r>
              <a:rPr lang="pt-BR" sz="2400" dirty="0"/>
              <a:t>usuário: nativo do domínio </a:t>
            </a:r>
            <a:r>
              <a:rPr lang="pt-BR" sz="2000" b="1" dirty="0">
                <a:latin typeface="Consolas" panose="020B0609020204030204" pitchFamily="49" charset="0"/>
              </a:rPr>
              <a:t>salas</a:t>
            </a:r>
            <a:endParaRPr lang="pt-BR" sz="2400" b="1" dirty="0">
              <a:latin typeface="Consolas" panose="020B0609020204030204" pitchFamily="49" charset="0"/>
            </a:endParaRPr>
          </a:p>
          <a:p>
            <a:pPr lvl="1"/>
            <a:r>
              <a:rPr lang="pt-BR" sz="2400" dirty="0"/>
              <a:t>pode ser acessado remotamente</a:t>
            </a:r>
          </a:p>
          <a:p>
            <a:r>
              <a:rPr lang="pt-BR" sz="2800" dirty="0"/>
              <a:t>Para acessar remotamente</a:t>
            </a:r>
            <a:endParaRPr lang="pt-BR" sz="2400" dirty="0"/>
          </a:p>
          <a:p>
            <a:pPr lvl="1"/>
            <a:endParaRPr lang="pt-BR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FBAD27F-95E0-4F9B-B062-4BAD3124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081" y="1124744"/>
            <a:ext cx="39624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A1284E-85EA-4C4B-AAAE-01FF3AC4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104" y="3933056"/>
            <a:ext cx="3962400" cy="26193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D6F2BB43-41FD-4ECF-A6D2-2D3D1A547DD5}"/>
              </a:ext>
            </a:extLst>
          </p:cNvPr>
          <p:cNvCxnSpPr>
            <a:cxnSpLocks/>
          </p:cNvCxnSpPr>
          <p:nvPr/>
        </p:nvCxnSpPr>
        <p:spPr>
          <a:xfrm>
            <a:off x="5076056" y="2132856"/>
            <a:ext cx="1368152" cy="144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9EF54F5F-C9C1-4A40-9EF6-043BB3C89B8B}"/>
              </a:ext>
            </a:extLst>
          </p:cNvPr>
          <p:cNvCxnSpPr>
            <a:cxnSpLocks/>
          </p:cNvCxnSpPr>
          <p:nvPr/>
        </p:nvCxnSpPr>
        <p:spPr>
          <a:xfrm>
            <a:off x="4283968" y="2465809"/>
            <a:ext cx="2304256" cy="277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7721178-C8FE-434C-8665-180627B28E4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72000" y="4293098"/>
            <a:ext cx="720080" cy="477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B21E4BF-9938-4DCF-A7DD-28DD01399B33}"/>
              </a:ext>
            </a:extLst>
          </p:cNvPr>
          <p:cNvSpPr/>
          <p:nvPr/>
        </p:nvSpPr>
        <p:spPr>
          <a:xfrm>
            <a:off x="35496" y="4293096"/>
            <a:ext cx="4536504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44000" lvl="1" indent="0">
              <a:buNone/>
            </a:pP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C:\&gt;runas /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netonly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user:salas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\999999 SSMS</a:t>
            </a:r>
          </a:p>
          <a:p>
            <a:pPr marL="144000" lvl="1" indent="0">
              <a:buNone/>
            </a:pP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Digite a senha para salas\999999:</a:t>
            </a:r>
          </a:p>
          <a:p>
            <a:pPr marL="144000" lvl="1" indent="0">
              <a:buNone/>
            </a:pP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Tentando iniciar SSMS como usuário "salas\999999" ...</a:t>
            </a:r>
          </a:p>
        </p:txBody>
      </p:sp>
    </p:spTree>
    <p:extLst>
      <p:ext uri="{BB962C8B-B14F-4D97-AF65-F5344CB8AC3E}">
        <p14:creationId xmlns:p14="http://schemas.microsoft.com/office/powerpoint/2010/main" val="27356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FD058-7117-440A-8A49-16644698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6F112AD3-21FF-4083-9089-3CF48436A2AC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8165915"/>
              </p:ext>
            </p:extLst>
          </p:nvPr>
        </p:nvGraphicFramePr>
        <p:xfrm>
          <a:off x="457200" y="2140903"/>
          <a:ext cx="8229599" cy="349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9509">
                  <a:extLst>
                    <a:ext uri="{9D8B030D-6E8A-4147-A177-3AD203B41FA5}">
                      <a16:colId xmlns="" xmlns:a16="http://schemas.microsoft.com/office/drawing/2014/main" val="3412564711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849843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Introdução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1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882430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Processo de avaliação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69655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Planejamento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197898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Ferramentas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07841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</a:rPr>
                        <a:t>Sugestões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96173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Bibliografia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35269871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918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645C8F-FC6C-458F-8468-2124FD14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Sugestões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D21303-0208-4285-9A52-76EBDE18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dirty="0"/>
              <a:t>Escrita</a:t>
            </a:r>
          </a:p>
          <a:p>
            <a:pPr lvl="1"/>
            <a:r>
              <a:rPr lang="pt-BR" dirty="0"/>
              <a:t>Documentos devem ter linguagem formal, e escrita com qualidade exemplar.</a:t>
            </a:r>
          </a:p>
          <a:p>
            <a:pPr lvl="1"/>
            <a:r>
              <a:rPr lang="pt-BR" dirty="0"/>
              <a:t>Revisar com conhecidos que tenham domínio do idioma.</a:t>
            </a:r>
          </a:p>
          <a:p>
            <a:pPr lvl="0"/>
            <a:r>
              <a:rPr lang="pt-BR" dirty="0"/>
              <a:t>Livro</a:t>
            </a:r>
          </a:p>
          <a:p>
            <a:pPr lvl="1"/>
            <a:r>
              <a:rPr lang="pt-BR" dirty="0"/>
              <a:t>"Como formatar seu TCC: Inclui Microsoft Word, LibreOffice Writer e Google </a:t>
            </a:r>
            <a:r>
              <a:rPr lang="pt-BR" dirty="0" err="1"/>
              <a:t>Docs</a:t>
            </a:r>
            <a:r>
              <a:rPr lang="pt-BR" dirty="0"/>
              <a:t>", do Prof. Alexandre Rangel.</a:t>
            </a:r>
          </a:p>
          <a:p>
            <a:pPr lvl="0"/>
            <a:r>
              <a:rPr lang="pt-BR" dirty="0"/>
              <a:t>Curso</a:t>
            </a:r>
          </a:p>
          <a:p>
            <a:pPr lvl="1"/>
            <a:r>
              <a:rPr lang="pt-BR" dirty="0"/>
              <a:t>Word 2016 - Trabalhando com Documentação Profissional.</a:t>
            </a:r>
          </a:p>
          <a:p>
            <a:pPr lvl="1"/>
            <a:r>
              <a:rPr lang="pt-BR" dirty="0">
                <a:hlinkClick r:id="rId2"/>
              </a:rPr>
              <a:t>https://impacta.com.br/online/Word-2016-para-Documentacao-Profissional-online.php</a:t>
            </a:r>
            <a:endParaRPr lang="pt-BR" dirty="0"/>
          </a:p>
          <a:p>
            <a:pPr lvl="1"/>
            <a:r>
              <a:rPr lang="pt-BR" dirty="0"/>
              <a:t>Desconto para alunos.</a:t>
            </a:r>
          </a:p>
        </p:txBody>
      </p:sp>
    </p:spTree>
    <p:extLst>
      <p:ext uri="{BB962C8B-B14F-4D97-AF65-F5344CB8AC3E}">
        <p14:creationId xmlns:p14="http://schemas.microsoft.com/office/powerpoint/2010/main" val="3904207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6FD058-7117-440A-8A49-16644698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6F112AD3-21FF-4083-9089-3CF48436A2AC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9949387"/>
              </p:ext>
            </p:extLst>
          </p:nvPr>
        </p:nvGraphicFramePr>
        <p:xfrm>
          <a:off x="457200" y="2140903"/>
          <a:ext cx="8229599" cy="3490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9509">
                  <a:extLst>
                    <a:ext uri="{9D8B030D-6E8A-4147-A177-3AD203B41FA5}">
                      <a16:colId xmlns="" xmlns:a16="http://schemas.microsoft.com/office/drawing/2014/main" val="3412564711"/>
                    </a:ext>
                  </a:extLst>
                </a:gridCol>
                <a:gridCol w="720090">
                  <a:extLst>
                    <a:ext uri="{9D8B030D-6E8A-4147-A177-3AD203B41FA5}">
                      <a16:colId xmlns="" xmlns:a16="http://schemas.microsoft.com/office/drawing/2014/main" val="849843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Introdução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1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882430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Processo de avaliação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69655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Planejamento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197898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Ferramentas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07841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0" dirty="0">
                          <a:solidFill>
                            <a:srgbClr val="000000"/>
                          </a:solidFill>
                        </a:rPr>
                        <a:t>Sugestões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296173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l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pt-BR" sz="2400" b="1" dirty="0">
                          <a:solidFill>
                            <a:srgbClr val="000000"/>
                          </a:solidFill>
                        </a:rPr>
                        <a:t>Bibliografia</a:t>
                      </a:r>
                    </a:p>
                  </a:txBody>
                  <a:tcPr marL="0" marR="0" marT="108014" marB="108014" anchor="ctr"/>
                </a:tc>
                <a:tc>
                  <a:txBody>
                    <a:bodyPr/>
                    <a:lstStyle/>
                    <a:p>
                      <a:pPr marL="0" lvl="0" algn="r"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endParaRPr lang="pt-BR" sz="2400" b="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108014" marB="108014" anchor="ctr"/>
                </a:tc>
                <a:extLst>
                  <a:ext uri="{0D108BD9-81ED-4DB2-BD59-A6C34878D82A}">
                    <a16:rowId xmlns="" xmlns:a16="http://schemas.microsoft.com/office/drawing/2014/main" val="35269871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7913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CA238-8CB4-4E2D-A2BA-60BD818B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Aulas Remotas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5C30A1-1710-4903-BAD9-CAD660EF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Devido a atual conjuntura pandêmica as aulas com os encontros seguirão sendo remotas (</a:t>
            </a:r>
            <a:r>
              <a:rPr lang="pt-BR" i="1" dirty="0"/>
              <a:t>online</a:t>
            </a:r>
            <a:r>
              <a:rPr lang="pt-BR" dirty="0"/>
              <a:t>), como no semestre passado.</a:t>
            </a:r>
          </a:p>
          <a:p>
            <a:r>
              <a:rPr lang="pt-BR" dirty="0"/>
              <a:t>Seguiremos este modelo enquanto o Governo do Estado de São Paulo e da Direção da </a:t>
            </a:r>
            <a:r>
              <a:rPr lang="pt-BR"/>
              <a:t>própria Faculdade não </a:t>
            </a:r>
            <a:r>
              <a:rPr lang="pt-BR" dirty="0"/>
              <a:t>autorizar o retorno presencial às aulas.</a:t>
            </a:r>
          </a:p>
          <a:p>
            <a:r>
              <a:rPr lang="pt-BR" dirty="0"/>
              <a:t>Notem que este modelo remoto não é o modelo de Ensino à Distância (</a:t>
            </a:r>
            <a:r>
              <a:rPr lang="pt-BR" dirty="0" err="1"/>
              <a:t>EaD</a:t>
            </a:r>
            <a:r>
              <a:rPr lang="pt-BR" dirty="0"/>
              <a:t>).</a:t>
            </a:r>
          </a:p>
          <a:p>
            <a:r>
              <a:rPr lang="pt-BR" dirty="0"/>
              <a:t>O Plano de Retorno às aulas presenciais, que fora apresentado a vocês no final do semestre passado, somente será seguido após ambas as autorizações. </a:t>
            </a:r>
          </a:p>
          <a:p>
            <a:r>
              <a:rPr lang="pt-BR" dirty="0"/>
              <a:t>Não há ainda previsão para esse retorno presencial, embora o governo já adiou para após outubro deste ano, ainda a ser ratificado.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639ABD-ABC4-4345-BFCA-B16DF427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ED793C-2986-4A13-B781-B319BF2A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VARGAS, R. V.; ROCHA, A. C.; </a:t>
            </a:r>
            <a:r>
              <a:rPr lang="en-US" b="1" dirty="0"/>
              <a:t>Microsoft Project 2016</a:t>
            </a:r>
            <a:r>
              <a:rPr lang="en-US" dirty="0"/>
              <a:t>: Standard, Professional &amp; Pro for Office 365. 1ed. </a:t>
            </a:r>
            <a:r>
              <a:rPr lang="en-US" dirty="0" err="1"/>
              <a:t>Brasport</a:t>
            </a:r>
            <a:r>
              <a:rPr lang="en-US" dirty="0"/>
              <a:t>. 2017.</a:t>
            </a:r>
          </a:p>
          <a:p>
            <a:r>
              <a:rPr lang="en-US" dirty="0"/>
              <a:t>RANGEL, A. </a:t>
            </a:r>
            <a:r>
              <a:rPr lang="en-US" b="1" dirty="0"/>
              <a:t>Como </a:t>
            </a:r>
            <a:r>
              <a:rPr lang="en-US" b="1" dirty="0" err="1"/>
              <a:t>formatar</a:t>
            </a:r>
            <a:r>
              <a:rPr lang="en-US" b="1" dirty="0"/>
              <a:t> </a:t>
            </a:r>
            <a:r>
              <a:rPr lang="en-US" b="1" dirty="0" err="1"/>
              <a:t>seu</a:t>
            </a:r>
            <a:r>
              <a:rPr lang="en-US" b="1" dirty="0"/>
              <a:t> TCC</a:t>
            </a:r>
            <a:r>
              <a:rPr lang="en-US" dirty="0"/>
              <a:t>: </a:t>
            </a:r>
            <a:r>
              <a:rPr lang="en-US" dirty="0" err="1"/>
              <a:t>Inclui</a:t>
            </a:r>
            <a:r>
              <a:rPr lang="en-US" dirty="0"/>
              <a:t> Microsoft Word, LibreOffice Writer e Google Docs</a:t>
            </a:r>
          </a:p>
          <a:p>
            <a:r>
              <a:rPr lang="pt-BR" dirty="0"/>
              <a:t>OLIVEIRA, G. B. </a:t>
            </a:r>
            <a:r>
              <a:rPr lang="pt-BR" b="1" dirty="0"/>
              <a:t>MS Project &amp; Gestão de Projetos.</a:t>
            </a:r>
            <a:r>
              <a:rPr lang="pt-BR" dirty="0"/>
              <a:t> </a:t>
            </a:r>
            <a:r>
              <a:rPr lang="en-US" dirty="0"/>
              <a:t>1.ed. São Paulo: Pearson </a:t>
            </a:r>
            <a:r>
              <a:rPr lang="en-US" dirty="0" err="1"/>
              <a:t>Makron</a:t>
            </a:r>
            <a:r>
              <a:rPr lang="en-US" dirty="0"/>
              <a:t> Books, 2007.</a:t>
            </a:r>
            <a:endParaRPr lang="pt-BR" dirty="0"/>
          </a:p>
          <a:p>
            <a:r>
              <a:rPr lang="en-US" dirty="0"/>
              <a:t>SCHWABER, R.. </a:t>
            </a:r>
            <a:r>
              <a:rPr lang="en-US" b="1" dirty="0"/>
              <a:t>Agile Project Management with Scrum. </a:t>
            </a:r>
            <a:r>
              <a:rPr lang="en-US" dirty="0"/>
              <a:t>1</a:t>
            </a:r>
            <a:r>
              <a:rPr lang="en-US" baseline="30000" dirty="0"/>
              <a:t>st </a:t>
            </a:r>
            <a:r>
              <a:rPr lang="en-US" dirty="0"/>
              <a:t>ed. New York: Microsoft Press, 2004.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339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="" xmlns:a16="http://schemas.microsoft.com/office/drawing/2014/main" id="{AE3D66A2-033D-4B56-8D67-63E8A1273F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5517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4" imgW="421" imgH="425" progId="TCLayout.ActiveDocument.1">
                  <p:embed/>
                </p:oleObj>
              </mc:Choice>
              <mc:Fallback>
                <p:oleObj name="think-cell Slide" r:id="rId4" imgW="421" imgH="42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7772400" cy="1362075"/>
          </a:xfrm>
        </p:spPr>
        <p:txBody>
          <a:bodyPr vert="horz">
            <a:noAutofit/>
          </a:bodyPr>
          <a:lstStyle/>
          <a:p>
            <a:r>
              <a:rPr lang="pt-BR" sz="4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</a:t>
            </a:r>
            <a:br>
              <a:rPr lang="pt-BR" sz="4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acompanhamento e avaliação da evolução dos trabalhos</a:t>
            </a:r>
            <a:endParaRPr lang="pt-BR" sz="2400" b="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 fontScale="92500" lnSpcReduction="10000"/>
          </a:bodyPr>
          <a:lstStyle/>
          <a:p>
            <a:pPr algn="r"/>
            <a:r>
              <a:rPr lang="en-GB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Professores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orientadores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professores-ope-tcc@faculdadeimpacta.com.br</a:t>
            </a:r>
            <a:endParaRPr lang="en-GB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75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CA238-8CB4-4E2D-A2BA-60BD818B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864096"/>
          </a:xfrm>
        </p:spPr>
        <p:txBody>
          <a:bodyPr/>
          <a:lstStyle/>
          <a:p>
            <a:pPr lvl="0"/>
            <a:r>
              <a:rPr lang="pt-BR" dirty="0"/>
              <a:t>Orientadores</a:t>
            </a:r>
            <a:br>
              <a:rPr lang="pt-BR" dirty="0"/>
            </a:br>
            <a:r>
              <a:rPr lang="pt-BR" sz="2000" b="0" dirty="0"/>
              <a:t>Cada turma terá o seu orientador principal, em cada semestre.</a:t>
            </a:r>
            <a:endParaRPr lang="pt-BR" sz="2800" b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BC57969-8730-45D6-8A3D-2547F05BDDE6}"/>
              </a:ext>
            </a:extLst>
          </p:cNvPr>
          <p:cNvSpPr/>
          <p:nvPr/>
        </p:nvSpPr>
        <p:spPr>
          <a:xfrm>
            <a:off x="179512" y="1218238"/>
            <a:ext cx="9575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turmas grandes, poderá haver 2 professores, mas cada grupo terá um orientador único no semestre.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D413670C-CF43-4EAB-A789-0A1C5D5FB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88147"/>
              </p:ext>
            </p:extLst>
          </p:nvPr>
        </p:nvGraphicFramePr>
        <p:xfrm>
          <a:off x="1403648" y="1676360"/>
          <a:ext cx="5760640" cy="4632960"/>
        </p:xfrm>
        <a:graphic>
          <a:graphicData uri="http://schemas.openxmlformats.org/drawingml/2006/table">
            <a:tbl>
              <a:tblPr/>
              <a:tblGrid>
                <a:gridCol w="366482">
                  <a:extLst>
                    <a:ext uri="{9D8B030D-6E8A-4147-A177-3AD203B41FA5}">
                      <a16:colId xmlns="" xmlns:a16="http://schemas.microsoft.com/office/drawing/2014/main" val="3479291831"/>
                    </a:ext>
                  </a:extLst>
                </a:gridCol>
                <a:gridCol w="580262">
                  <a:extLst>
                    <a:ext uri="{9D8B030D-6E8A-4147-A177-3AD203B41FA5}">
                      <a16:colId xmlns="" xmlns:a16="http://schemas.microsoft.com/office/drawing/2014/main" val="3491065165"/>
                    </a:ext>
                  </a:extLst>
                </a:gridCol>
                <a:gridCol w="492461">
                  <a:extLst>
                    <a:ext uri="{9D8B030D-6E8A-4147-A177-3AD203B41FA5}">
                      <a16:colId xmlns="" xmlns:a16="http://schemas.microsoft.com/office/drawing/2014/main" val="2400017982"/>
                    </a:ext>
                  </a:extLst>
                </a:gridCol>
                <a:gridCol w="824585">
                  <a:extLst>
                    <a:ext uri="{9D8B030D-6E8A-4147-A177-3AD203B41FA5}">
                      <a16:colId xmlns="" xmlns:a16="http://schemas.microsoft.com/office/drawing/2014/main" val="2759524190"/>
                    </a:ext>
                  </a:extLst>
                </a:gridCol>
                <a:gridCol w="1221607">
                  <a:extLst>
                    <a:ext uri="{9D8B030D-6E8A-4147-A177-3AD203B41FA5}">
                      <a16:colId xmlns="" xmlns:a16="http://schemas.microsoft.com/office/drawing/2014/main" val="207847067"/>
                    </a:ext>
                  </a:extLst>
                </a:gridCol>
                <a:gridCol w="1771330">
                  <a:extLst>
                    <a:ext uri="{9D8B030D-6E8A-4147-A177-3AD203B41FA5}">
                      <a16:colId xmlns="" xmlns:a16="http://schemas.microsoft.com/office/drawing/2014/main" val="4268833131"/>
                    </a:ext>
                  </a:extLst>
                </a:gridCol>
                <a:gridCol w="503913">
                  <a:extLst>
                    <a:ext uri="{9D8B030D-6E8A-4147-A177-3AD203B41FA5}">
                      <a16:colId xmlns="" xmlns:a16="http://schemas.microsoft.com/office/drawing/2014/main" val="4253858884"/>
                    </a:ext>
                  </a:extLst>
                </a:gridCol>
              </a:tblGrid>
              <a:tr h="22168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curso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curso sem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Orientador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919869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 3A - 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Marco Tomé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58933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 3B - 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Marco Tomé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65764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 4A - 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Victor Stafusa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724965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 3A 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Marco Tomé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3776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3A 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Marco Tomé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26618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 4A 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Leonardo Takuno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30085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4A 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Leonardo Takuno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49833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 3A MANHÃ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Fabiano Passos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0035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 3B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Gustavo Maia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21308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BD 4A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Rodrigo Müller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76633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 3B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Marco Tomé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1054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 3C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Fabio Campos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86585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3B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Fabio Campos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37045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 4C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Victor Stafusa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49831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 4B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Fernando Sousa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6168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4B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Victor Stafusa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944999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GTI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GTI 3A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Renato Borba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245738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GTI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GTI 4A NOITE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Renato Borba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6ª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059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CA238-8CB4-4E2D-A2BA-60BD818B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Grupos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5C30A1-1710-4903-BAD9-CAD660EF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/>
              <a:t>A formação ou confirmação de grupos deve ser executada na 1ª semana</a:t>
            </a:r>
          </a:p>
          <a:p>
            <a:r>
              <a:rPr lang="pt-BR" sz="2000" dirty="0"/>
              <a:t>Grupos devem ter entre:</a:t>
            </a:r>
          </a:p>
          <a:p>
            <a:pPr lvl="1"/>
            <a:r>
              <a:rPr lang="pt-BR" sz="1600" b="1" dirty="0"/>
              <a:t>3 e </a:t>
            </a:r>
            <a:r>
              <a:rPr lang="pt-BR" sz="1600" b="1" dirty="0">
                <a:solidFill>
                  <a:schemeClr val="accent1"/>
                </a:solidFill>
              </a:rPr>
              <a:t>5</a:t>
            </a:r>
            <a:r>
              <a:rPr lang="pt-BR" sz="1600" dirty="0"/>
              <a:t> alunos (presencial)</a:t>
            </a:r>
          </a:p>
          <a:p>
            <a:pPr lvl="1"/>
            <a:r>
              <a:rPr lang="pt-BR" sz="1600" b="1" dirty="0"/>
              <a:t>5 e </a:t>
            </a:r>
            <a:r>
              <a:rPr lang="pt-BR" sz="1600" b="1" dirty="0">
                <a:solidFill>
                  <a:schemeClr val="accent1"/>
                </a:solidFill>
              </a:rPr>
              <a:t>7</a:t>
            </a:r>
            <a:r>
              <a:rPr lang="pt-BR" sz="1600" dirty="0"/>
              <a:t> alunos (EaD)</a:t>
            </a:r>
          </a:p>
          <a:p>
            <a:r>
              <a:rPr lang="pt-BR" sz="2000" dirty="0"/>
              <a:t>Na definição do grupo devem ser escolhidos:</a:t>
            </a:r>
          </a:p>
          <a:p>
            <a:pPr lvl="1"/>
            <a:r>
              <a:rPr lang="pt-BR" sz="1600" b="1" dirty="0">
                <a:solidFill>
                  <a:schemeClr val="accent1"/>
                </a:solidFill>
              </a:rPr>
              <a:t>Nome do grupo </a:t>
            </a:r>
            <a:r>
              <a:rPr lang="pt-BR" sz="1600" dirty="0"/>
              <a:t>(identificação) – nome simples que identifica o grupo ou o projeto, que não poderá ser alterado no semestre (apelido ou nome de guerra do grupo).</a:t>
            </a:r>
          </a:p>
          <a:p>
            <a:pPr lvl="1"/>
            <a:r>
              <a:rPr lang="pt-BR" sz="1600" b="1" dirty="0"/>
              <a:t>Título</a:t>
            </a:r>
            <a:r>
              <a:rPr lang="pt-BR" sz="1600" dirty="0"/>
              <a:t> preliminar do trabalho – título do relatório técnico, que poderá ser aprimorado antes da entrega final. Por exemplo: “Desenvolvimento de Sistema de Detecção de Melanomas através de Reconhecimento de Imagens utilizando Redes Neurais”.</a:t>
            </a:r>
          </a:p>
          <a:p>
            <a:pPr lvl="1"/>
            <a:r>
              <a:rPr lang="pt-BR" sz="1600" b="1" dirty="0"/>
              <a:t>Cliente</a:t>
            </a:r>
            <a:r>
              <a:rPr lang="pt-BR" sz="1600" dirty="0"/>
              <a:t>: nome da empresa ou público alvo.</a:t>
            </a:r>
          </a:p>
          <a:p>
            <a:pPr lvl="1"/>
            <a:r>
              <a:rPr lang="pt-BR" sz="1600" b="1" dirty="0"/>
              <a:t>Descrição</a:t>
            </a:r>
            <a:r>
              <a:rPr lang="pt-BR" sz="1600" dirty="0"/>
              <a:t> do trabalho e ou projeto.</a:t>
            </a:r>
          </a:p>
          <a:p>
            <a:r>
              <a:rPr lang="pt-BR" sz="2000" dirty="0"/>
              <a:t>Apenas </a:t>
            </a:r>
            <a:r>
              <a:rPr lang="pt-BR" sz="2000" b="1" u="sng" dirty="0"/>
              <a:t>um aluno de cada grupo </a:t>
            </a:r>
            <a:r>
              <a:rPr lang="pt-BR" sz="2000" dirty="0"/>
              <a:t>deve executar o formulário de criação de grupos:</a:t>
            </a:r>
            <a:br>
              <a:rPr lang="pt-BR" sz="2000" dirty="0"/>
            </a:br>
            <a:r>
              <a:rPr lang="pt-BR" sz="2000" dirty="0">
                <a:hlinkClick r:id="rId2"/>
              </a:rPr>
              <a:t>https://forms.gle/b426PKTvp3qVUj78A</a:t>
            </a:r>
            <a:r>
              <a:rPr lang="pt-BR" sz="2000" dirty="0"/>
              <a:t> </a:t>
            </a:r>
            <a:endParaRPr lang="pt-BR" sz="2000" dirty="0">
              <a:highlight>
                <a:srgbClr val="FFFF00"/>
              </a:highlight>
            </a:endParaRPr>
          </a:p>
          <a:p>
            <a:r>
              <a:rPr lang="pt-BR" sz="2000" dirty="0"/>
              <a:t>Este aluno responsável pelo grupo deve-se conectar no Google Drive com o seu e-mail institucional:</a:t>
            </a:r>
            <a:br>
              <a:rPr lang="pt-BR" sz="2000" dirty="0"/>
            </a:br>
            <a:r>
              <a:rPr lang="pt-BR" sz="2000" dirty="0">
                <a:hlinkClick r:id="rId3"/>
              </a:rPr>
              <a:t>nome.sobrenome@aluno.faculdadeimpacta.com.br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3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8BFF1-266B-4752-A1CB-226391F1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Competências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3C49C4-3ACB-4F89-9282-8EACCAC2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dirty="0"/>
              <a:t>Desenvolver competências no domínio do Gerenciamento de Projetos, Engenharia de Software e Empreendedorismo por meio da construção de um produto e entrega do trabalho de conclusão de curso;</a:t>
            </a:r>
          </a:p>
          <a:p>
            <a:pPr lvl="0"/>
            <a:r>
              <a:rPr lang="pt-BR" dirty="0"/>
              <a:t>Definir soluções de tecnologia da informação viáveis amparadas em conceitos, frameworks, metodologias e melhores práticas;</a:t>
            </a:r>
          </a:p>
          <a:p>
            <a:pPr lvl="0"/>
            <a:r>
              <a:rPr lang="pt-BR" dirty="0"/>
              <a:t>Ter visão geral do gerenciamento de projetos de tecnologia da informação;</a:t>
            </a:r>
          </a:p>
          <a:p>
            <a:pPr lvl="0"/>
            <a:r>
              <a:rPr lang="pt-BR" dirty="0"/>
              <a:t>Apresentar de forma eficiente a capacidade de desenvolver atividades de forma colaborativa em equipes multidisciplinares;</a:t>
            </a:r>
          </a:p>
          <a:p>
            <a:pPr lvl="0"/>
            <a:r>
              <a:rPr lang="pt-BR" dirty="0"/>
              <a:t>Demonstrar aptidão de comunicação interpessoal e expressão correta em documentos técnicos;</a:t>
            </a:r>
          </a:p>
          <a:p>
            <a:pPr lvl="0"/>
            <a:r>
              <a:rPr lang="pt-BR" dirty="0"/>
              <a:t>Avaliar produtos ou soluções de tecnologia da informação.</a:t>
            </a:r>
          </a:p>
          <a:p>
            <a:r>
              <a:rPr lang="pt-BR" dirty="0"/>
              <a:t>Especificar requisitos de soluções sistêmicas que atendam às necessidades do cliente de solucionar o problema.</a:t>
            </a:r>
          </a:p>
        </p:txBody>
      </p:sp>
    </p:spTree>
    <p:extLst>
      <p:ext uri="{BB962C8B-B14F-4D97-AF65-F5344CB8AC3E}">
        <p14:creationId xmlns:p14="http://schemas.microsoft.com/office/powerpoint/2010/main" val="9208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717FEF-279B-49BA-8023-FC4CF5F7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Habilidades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B6382D-066B-4094-A87B-DDCF8F5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Conhecer e aplicar as ferramentas e técnicas dos processos envolvidos no Gerenciamento de Projetos;</a:t>
            </a:r>
          </a:p>
          <a:p>
            <a:pPr lvl="0"/>
            <a:r>
              <a:rPr lang="pt-BR" dirty="0"/>
              <a:t>Desenvolver um produto amparado nos processos de Engenharia de Software;</a:t>
            </a:r>
          </a:p>
          <a:p>
            <a:r>
              <a:rPr lang="pt-BR" dirty="0"/>
              <a:t>Avaliar o produto perante a necessidade de mercado.</a:t>
            </a:r>
          </a:p>
        </p:txBody>
      </p:sp>
    </p:spTree>
    <p:extLst>
      <p:ext uri="{BB962C8B-B14F-4D97-AF65-F5344CB8AC3E}">
        <p14:creationId xmlns:p14="http://schemas.microsoft.com/office/powerpoint/2010/main" val="349636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5A230-0B90-4171-8AC7-F560FFB4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</a:t>
            </a:r>
            <a:r>
              <a:rPr lang="en-US" dirty="0" err="1"/>
              <a:t>conteúdo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87322F-7741-4AD1-82CE-0A5F02AE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Engenharia de Software</a:t>
            </a:r>
          </a:p>
          <a:p>
            <a:pPr lvl="0"/>
            <a:r>
              <a:rPr lang="pt-BR" dirty="0"/>
              <a:t>Empreendedorismo</a:t>
            </a:r>
          </a:p>
          <a:p>
            <a:pPr lvl="0"/>
            <a:r>
              <a:rPr lang="pt-BR" dirty="0"/>
              <a:t>Gerenciamento de Projetos</a:t>
            </a:r>
          </a:p>
        </p:txBody>
      </p:sp>
    </p:spTree>
    <p:extLst>
      <p:ext uri="{BB962C8B-B14F-4D97-AF65-F5344CB8AC3E}">
        <p14:creationId xmlns:p14="http://schemas.microsoft.com/office/powerpoint/2010/main" val="581742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5/02/2019 00:32: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25/02/2019 00:32: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TOC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9844</TotalTime>
  <Words>2192</Words>
  <Application>Microsoft Office PowerPoint</Application>
  <PresentationFormat>Apresentação na tela (4:3)</PresentationFormat>
  <Paragraphs>484</Paragraphs>
  <Slides>41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3" baseType="lpstr">
      <vt:lpstr>Tema do Office</vt:lpstr>
      <vt:lpstr>think-cell Slide</vt:lpstr>
      <vt:lpstr>OPE: 2021-1 Processo de acompanhamento e avaliação dos trabalhos</vt:lpstr>
      <vt:lpstr>Agenda</vt:lpstr>
      <vt:lpstr>Introdução</vt:lpstr>
      <vt:lpstr>Aulas Remotas</vt:lpstr>
      <vt:lpstr>Orientadores Cada turma terá o seu orientador principal, em cada semestre.</vt:lpstr>
      <vt:lpstr>Grupos</vt:lpstr>
      <vt:lpstr>Competências</vt:lpstr>
      <vt:lpstr>Habilidades</vt:lpstr>
      <vt:lpstr>Macro conteúdo</vt:lpstr>
      <vt:lpstr>Agenda</vt:lpstr>
      <vt:lpstr>Processo de avaliação</vt:lpstr>
      <vt:lpstr>Processo de avaliação – Frequência e Nota</vt:lpstr>
      <vt:lpstr>Processo de avaliação – Cálculo da Nota Final</vt:lpstr>
      <vt:lpstr>Encontros</vt:lpstr>
      <vt:lpstr>Acompanhamento de projetos por Sprints nos  encontros</vt:lpstr>
      <vt:lpstr>Google Sheets – Sprint Review</vt:lpstr>
      <vt:lpstr>Google Sheets</vt:lpstr>
      <vt:lpstr>Avaliação de Documento</vt:lpstr>
      <vt:lpstr>Avaliação de Documento</vt:lpstr>
      <vt:lpstr>Avaliação de Artefatos de Software</vt:lpstr>
      <vt:lpstr>Avaliação de Artefatos de Software</vt:lpstr>
      <vt:lpstr>Avaliação de protótipo (MVP)</vt:lpstr>
      <vt:lpstr>Simpacta</vt:lpstr>
      <vt:lpstr>Vídeo</vt:lpstr>
      <vt:lpstr>Agenda</vt:lpstr>
      <vt:lpstr>Planejamento - Calendário</vt:lpstr>
      <vt:lpstr>Planejamento – Agenda</vt:lpstr>
      <vt:lpstr>Planejamento – Modelos</vt:lpstr>
      <vt:lpstr>Licença de Desenvolvimento Acadêmico</vt:lpstr>
      <vt:lpstr>Agenda</vt:lpstr>
      <vt:lpstr>Ferramentas – Google</vt:lpstr>
      <vt:lpstr>Ferramentas – GitHub</vt:lpstr>
      <vt:lpstr>Ferramentas – Telegram</vt:lpstr>
      <vt:lpstr>Ferramentas – Azure</vt:lpstr>
      <vt:lpstr>Ferramentas – AWS</vt:lpstr>
      <vt:lpstr>Ferramentas – SQL Server 2017</vt:lpstr>
      <vt:lpstr>Agenda</vt:lpstr>
      <vt:lpstr>Sugestões</vt:lpstr>
      <vt:lpstr>Agenda</vt:lpstr>
      <vt:lpstr>Bibliografia</vt:lpstr>
      <vt:lpstr>OPE Processo de acompanhamento e avaliação da evolução dos trabalhos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 &amp; TCC: 2021-1 Processo de acompanhamento e avaliação dos trabalhos</dc:title>
  <dc:creator>Renato R O da Silva</dc:creator>
  <cp:lastModifiedBy>Victor Williams Stafusa da Silva</cp:lastModifiedBy>
  <cp:revision>417</cp:revision>
  <dcterms:created xsi:type="dcterms:W3CDTF">2010-12-14T20:42:31Z</dcterms:created>
  <dcterms:modified xsi:type="dcterms:W3CDTF">2021-02-11T21:23:14Z</dcterms:modified>
</cp:coreProperties>
</file>