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1"/>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Lst>
  <p:sldSz cx="12192000" cy="6858000"/>
  <p:notesSz cx="6858000" cy="9144000"/>
  <p:embeddedFontLst>
    <p:embeddedFont>
      <p:font typeface="Century Gothic" panose="020B0502020202020204" pitchFamily="34" charset="0"/>
      <p:regular r:id="rId22"/>
      <p:bold r:id="rId23"/>
      <p:italic r:id="rId24"/>
      <p:boldItalic r:id="rId25"/>
    </p:embeddedFont>
  </p:embeddedFontLst>
  <p:custDataLst>
    <p:tags r:id="rId2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80" y="1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1942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07157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09394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Anthony Lewandowski</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Testing to verify collection.erase erases the collection</a:t>
            </a:r>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FFF81A55-8B2C-4084-9C2C-D699503EEDDC}"/>
              </a:ext>
            </a:extLst>
          </p:cNvPr>
          <p:cNvPicPr>
            <a:picLocks noChangeAspect="1"/>
          </p:cNvPicPr>
          <p:nvPr/>
        </p:nvPicPr>
        <p:blipFill>
          <a:blip r:embed="rId5"/>
          <a:stretch>
            <a:fillRect/>
          </a:stretch>
        </p:blipFill>
        <p:spPr>
          <a:xfrm>
            <a:off x="685800" y="3003123"/>
            <a:ext cx="8745170" cy="2219635"/>
          </a:xfrm>
          <a:prstGeom prst="rect">
            <a:avLst/>
          </a:prstGeom>
        </p:spPr>
      </p:pic>
      <p:pic>
        <p:nvPicPr>
          <p:cNvPr id="6" name="Picture 5">
            <a:extLst>
              <a:ext uri="{FF2B5EF4-FFF2-40B4-BE49-F238E27FC236}">
                <a16:creationId xmlns:a16="http://schemas.microsoft.com/office/drawing/2014/main" id="{32F13A9A-A9F4-4AE7-BA60-23D16BE23802}"/>
              </a:ext>
            </a:extLst>
          </p:cNvPr>
          <p:cNvPicPr>
            <a:picLocks noChangeAspect="1"/>
          </p:cNvPicPr>
          <p:nvPr/>
        </p:nvPicPr>
        <p:blipFill>
          <a:blip r:embed="rId6"/>
          <a:stretch>
            <a:fillRect/>
          </a:stretch>
        </p:blipFill>
        <p:spPr>
          <a:xfrm>
            <a:off x="685800" y="5440526"/>
            <a:ext cx="4143953" cy="381053"/>
          </a:xfrm>
          <a:prstGeom prst="rect">
            <a:avLst/>
          </a:prstGeom>
        </p:spPr>
      </p:pic>
    </p:spTree>
    <p:custDataLst>
      <p:tags r:id="rId1"/>
    </p:custDataLst>
    <p:extLst>
      <p:ext uri="{BB962C8B-B14F-4D97-AF65-F5344CB8AC3E}">
        <p14:creationId xmlns:p14="http://schemas.microsoft.com/office/powerpoint/2010/main" val="3219379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Testing to verify resizing increases a collection</a:t>
            </a:r>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9040E128-E62B-447B-A14C-0C40C49434DF}"/>
              </a:ext>
            </a:extLst>
          </p:cNvPr>
          <p:cNvPicPr>
            <a:picLocks noChangeAspect="1"/>
          </p:cNvPicPr>
          <p:nvPr/>
        </p:nvPicPr>
        <p:blipFill>
          <a:blip r:embed="rId5"/>
          <a:stretch>
            <a:fillRect/>
          </a:stretch>
        </p:blipFill>
        <p:spPr>
          <a:xfrm>
            <a:off x="685800" y="2937252"/>
            <a:ext cx="7516274" cy="2048161"/>
          </a:xfrm>
          <a:prstGeom prst="rect">
            <a:avLst/>
          </a:prstGeom>
        </p:spPr>
      </p:pic>
      <p:pic>
        <p:nvPicPr>
          <p:cNvPr id="6" name="Picture 5">
            <a:extLst>
              <a:ext uri="{FF2B5EF4-FFF2-40B4-BE49-F238E27FC236}">
                <a16:creationId xmlns:a16="http://schemas.microsoft.com/office/drawing/2014/main" id="{BECEC6E8-1924-43AC-AC8A-6E1CF44349B2}"/>
              </a:ext>
            </a:extLst>
          </p:cNvPr>
          <p:cNvPicPr>
            <a:picLocks noChangeAspect="1"/>
          </p:cNvPicPr>
          <p:nvPr/>
        </p:nvPicPr>
        <p:blipFill>
          <a:blip r:embed="rId6"/>
          <a:stretch>
            <a:fillRect/>
          </a:stretch>
        </p:blipFill>
        <p:spPr>
          <a:xfrm>
            <a:off x="685800" y="5344998"/>
            <a:ext cx="4915586" cy="428685"/>
          </a:xfrm>
          <a:prstGeom prst="rect">
            <a:avLst/>
          </a:prstGeom>
        </p:spPr>
      </p:pic>
    </p:spTree>
    <p:custDataLst>
      <p:tags r:id="rId1"/>
    </p:custDataLst>
    <p:extLst>
      <p:ext uri="{BB962C8B-B14F-4D97-AF65-F5344CB8AC3E}">
        <p14:creationId xmlns:p14="http://schemas.microsoft.com/office/powerpoint/2010/main" val="861127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 is a process of integrating security into the software development life cycle. The process contains security practices to build test and deploy secure software.</a:t>
            </a:r>
          </a:p>
          <a:p>
            <a:pPr marL="685800" lvl="1" indent="-228600" algn="l" rtl="0">
              <a:lnSpc>
                <a:spcPct val="90000"/>
              </a:lnSpc>
              <a:spcBef>
                <a:spcPts val="0"/>
              </a:spcBef>
              <a:spcAft>
                <a:spcPts val="0"/>
              </a:spcAft>
              <a:buClr>
                <a:schemeClr val="lt1"/>
              </a:buClr>
              <a:buSzPts val="2000"/>
              <a:buChar char="•"/>
            </a:pPr>
            <a:endParaRPr sz="1600" dirty="0"/>
          </a:p>
          <a:p>
            <a:pPr marL="685800" lvl="1" indent="-228600" algn="l" rtl="0">
              <a:lnSpc>
                <a:spcPct val="90000"/>
              </a:lnSpc>
              <a:spcBef>
                <a:spcPts val="500"/>
              </a:spcBef>
              <a:spcAft>
                <a:spcPts val="0"/>
              </a:spcAft>
              <a:buClr>
                <a:schemeClr val="lt1"/>
              </a:buClr>
              <a:buSzPts val="2000"/>
              <a:buChar char="•"/>
            </a:pPr>
            <a:r>
              <a:rPr lang="en-US" dirty="0"/>
              <a:t>External tools used in the pipeline may vary, but an example may be automated test frameworks. Automated test frameworks could aid in exhaustive testing and could be found in testing, health checks, and the monitoring areas of the diagram on the previous slide.</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Risks</a:t>
            </a:r>
          </a:p>
          <a:p>
            <a:pPr marL="685800" lvl="1" indent="-228600">
              <a:spcBef>
                <a:spcPts val="0"/>
              </a:spcBef>
              <a:buSzPts val="2000"/>
            </a:pPr>
            <a:r>
              <a:rPr lang="en-US" dirty="0"/>
              <a:t>Leaving security problems until the end of a project can be costly.</a:t>
            </a:r>
          </a:p>
          <a:p>
            <a:pPr marL="685800" lvl="1" indent="-228600">
              <a:spcBef>
                <a:spcPts val="0"/>
              </a:spcBef>
              <a:buSzPts val="2000"/>
            </a:pPr>
            <a:r>
              <a:rPr lang="en-US" dirty="0"/>
              <a:t>Vulnerabilities in code can multiply creating missed deadlines.</a:t>
            </a:r>
          </a:p>
          <a:p>
            <a:pPr marL="457200" lvl="1" indent="0">
              <a:spcBef>
                <a:spcPts val="0"/>
              </a:spcBef>
              <a:buSzPts val="2000"/>
              <a:buNone/>
            </a:pPr>
            <a:endParaRPr lang="en-US" dirty="0"/>
          </a:p>
          <a:p>
            <a:pPr marL="342900">
              <a:spcBef>
                <a:spcPts val="0"/>
              </a:spcBef>
              <a:buSzPts val="2000"/>
            </a:pPr>
            <a:r>
              <a:rPr lang="en-US" dirty="0"/>
              <a:t>Benefits</a:t>
            </a:r>
          </a:p>
          <a:p>
            <a:pPr marL="800100" lvl="1">
              <a:spcBef>
                <a:spcPts val="0"/>
              </a:spcBef>
              <a:buSzPts val="2000"/>
            </a:pPr>
            <a:r>
              <a:rPr lang="en-US" dirty="0"/>
              <a:t>Creating software with security in mind will help to reduce cost.</a:t>
            </a:r>
          </a:p>
          <a:p>
            <a:pPr marL="800100" lvl="1">
              <a:spcBef>
                <a:spcPts val="0"/>
              </a:spcBef>
              <a:buSzPts val="2000"/>
            </a:pPr>
            <a:r>
              <a:rPr lang="en-US" dirty="0"/>
              <a:t>Developing in increments will help reduce code vulnerabilities and will produce a more secure product.</a:t>
            </a:r>
          </a:p>
          <a:p>
            <a:pPr marL="800100" lvl="1">
              <a:spcBef>
                <a:spcPts val="0"/>
              </a:spcBef>
              <a:buSzPts val="2000"/>
            </a:pPr>
            <a:endParaRPr lang="en-US" dirty="0"/>
          </a:p>
          <a:p>
            <a:pPr marL="914400" lvl="2" indent="0">
              <a:spcBef>
                <a:spcPts val="0"/>
              </a:spcBef>
              <a:buSzPts val="2000"/>
              <a:buNone/>
            </a:pPr>
            <a:endParaRPr lang="en-US"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ctr" rtl="0">
              <a:lnSpc>
                <a:spcPct val="90000"/>
              </a:lnSpc>
              <a:spcBef>
                <a:spcPts val="0"/>
              </a:spcBef>
              <a:spcAft>
                <a:spcPts val="0"/>
              </a:spcAft>
              <a:buClr>
                <a:schemeClr val="lt1"/>
              </a:buClr>
              <a:buSzPts val="1800"/>
              <a:buChar char="•"/>
            </a:pPr>
            <a:r>
              <a:rPr lang="en-US" sz="2000" dirty="0"/>
              <a:t>Two potential gaps not covered in this security policy would be </a:t>
            </a:r>
          </a:p>
          <a:p>
            <a:pPr marL="1600200" lvl="3" indent="-228600" algn="ctr">
              <a:spcBef>
                <a:spcPts val="0"/>
              </a:spcBef>
            </a:pPr>
            <a:r>
              <a:rPr lang="en-US" sz="2000" dirty="0"/>
              <a:t>1. processes on how to deal with third party/ vendor risks.</a:t>
            </a:r>
          </a:p>
          <a:p>
            <a:pPr marL="1600200" lvl="3" indent="-228600" algn="ctr">
              <a:spcBef>
                <a:spcPts val="0"/>
              </a:spcBef>
            </a:pPr>
            <a:r>
              <a:rPr lang="en-US" sz="2000" dirty="0"/>
              <a:t>2. procedures on how to deal with incident handling.</a:t>
            </a:r>
            <a:endParaRPr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To build on what was mentioned in the recommendations slide, a structured procedure on how to deal with incidents before they occur would be </a:t>
            </a:r>
            <a:r>
              <a:rPr lang="en-US"/>
              <a:t>highly advantageous </a:t>
            </a:r>
            <a:r>
              <a:rPr lang="en-US" dirty="0"/>
              <a:t>to preventing problems that might occur in the moment. </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Procedures on investigating third part vendors would also be an excellent standard to set to ensure sensitive company information is secured.</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400" dirty="0"/>
              <a:t>I am introducing the new Green Pace security policy for a safer, more secure work environment. The primary purpose of this security policy is to create basic rules and procedures for all individuals working in the development environment. Following the rules and procedures in this security policy will help ensure that everyone at Green Pace is doing their part to support secure coding.</a:t>
            </a:r>
            <a:endParaRPr sz="1400"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217010" y="3039827"/>
            <a:ext cx="6603395" cy="325421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4284500753"/>
              </p:ext>
            </p:extLst>
          </p:nvPr>
        </p:nvGraphicFramePr>
        <p:xfrm>
          <a:off x="3171900" y="2561050"/>
          <a:ext cx="7835225" cy="359658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Tx/>
                        <a:buNone/>
                      </a:pPr>
                      <a:r>
                        <a:rPr lang="en-US" sz="1400" u="none" strike="noStrike" cap="none" dirty="0">
                          <a:solidFill>
                            <a:srgbClr val="FFD966"/>
                          </a:solidFill>
                        </a:rPr>
                        <a:t>   STD - 002 - CPP</a:t>
                      </a:r>
                    </a:p>
                    <a:p>
                      <a:pPr marL="0" marR="0" lvl="0" indent="0" algn="ctr" rtl="0">
                        <a:lnSpc>
                          <a:spcPct val="100000"/>
                        </a:lnSpc>
                        <a:spcBef>
                          <a:spcPts val="0"/>
                        </a:spcBef>
                        <a:spcAft>
                          <a:spcPts val="0"/>
                        </a:spcAft>
                        <a:buClr>
                          <a:srgbClr val="000000"/>
                        </a:buClr>
                        <a:buSzPts val="3600"/>
                        <a:buFontTx/>
                        <a:buNone/>
                      </a:pPr>
                      <a:r>
                        <a:rPr lang="en-US" sz="1400" u="none" strike="noStrike" cap="none" dirty="0">
                          <a:solidFill>
                            <a:srgbClr val="FFD966"/>
                          </a:solidFill>
                        </a:rPr>
                        <a:t>STD - 003 – CPP</a:t>
                      </a:r>
                    </a:p>
                    <a:p>
                      <a:pPr marL="0" marR="0" lvl="0" indent="0" algn="ctr" rtl="0">
                        <a:lnSpc>
                          <a:spcPct val="100000"/>
                        </a:lnSpc>
                        <a:spcBef>
                          <a:spcPts val="0"/>
                        </a:spcBef>
                        <a:spcAft>
                          <a:spcPts val="0"/>
                        </a:spcAft>
                        <a:buClr>
                          <a:srgbClr val="000000"/>
                        </a:buClr>
                        <a:buSzPts val="3600"/>
                        <a:buFontTx/>
                        <a:buNone/>
                      </a:pPr>
                      <a:r>
                        <a:rPr lang="en-US" sz="1400" u="none" strike="noStrike" cap="none" dirty="0">
                          <a:solidFill>
                            <a:srgbClr val="FFD966"/>
                          </a:solidFill>
                        </a:rPr>
                        <a:t>  STD – 005 – CPP</a:t>
                      </a:r>
                    </a:p>
                    <a:p>
                      <a:pPr marL="0" marR="0" lvl="0" indent="0" algn="ctr" rtl="0">
                        <a:lnSpc>
                          <a:spcPct val="100000"/>
                        </a:lnSpc>
                        <a:spcBef>
                          <a:spcPts val="0"/>
                        </a:spcBef>
                        <a:spcAft>
                          <a:spcPts val="0"/>
                        </a:spcAft>
                        <a:buClr>
                          <a:srgbClr val="000000"/>
                        </a:buClr>
                        <a:buSzPts val="3600"/>
                        <a:buFontTx/>
                        <a:buNone/>
                      </a:pPr>
                      <a:r>
                        <a:rPr lang="en-US" sz="1400" u="none" strike="noStrike" cap="none" dirty="0">
                          <a:solidFill>
                            <a:srgbClr val="FFD966"/>
                          </a:solidFill>
                        </a:rPr>
                        <a:t> STD – 007 – CPP</a:t>
                      </a:r>
                    </a:p>
                    <a:p>
                      <a:pPr marL="0" marR="0" lvl="0" indent="0" algn="ctr" rtl="0">
                        <a:lnSpc>
                          <a:spcPct val="100000"/>
                        </a:lnSpc>
                        <a:spcBef>
                          <a:spcPts val="0"/>
                        </a:spcBef>
                        <a:spcAft>
                          <a:spcPts val="0"/>
                        </a:spcAft>
                        <a:buClr>
                          <a:srgbClr val="000000"/>
                        </a:buClr>
                        <a:buSzPts val="3600"/>
                        <a:buFontTx/>
                        <a:buNone/>
                      </a:pPr>
                      <a:r>
                        <a:rPr lang="en-US" sz="1400" u="none" strike="noStrike" cap="none" dirty="0">
                          <a:solidFill>
                            <a:srgbClr val="FFD966"/>
                          </a:solidFill>
                        </a:rPr>
                        <a:t> STD – 010 - 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lang="en-US" sz="1400" u="none" strike="noStrike" cap="none" dirty="0">
                        <a:solidFill>
                          <a:srgbClr val="FFD966"/>
                        </a:solidFill>
                      </a:endParaRP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rgbClr val="FFD966"/>
                          </a:solidFill>
                        </a:rPr>
                        <a:t>The higher the priority number the higher chance there is for a threat.</a:t>
                      </a:r>
                      <a:endParaRPr lang="en-US"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lang="en-US" sz="1400" u="none" strike="noStrike" cap="none" dirty="0">
                        <a:solidFill>
                          <a:srgbClr val="FFD966"/>
                        </a:solidFill>
                      </a:endParaRP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rgbClr val="FFD966"/>
                          </a:solidFill>
                        </a:rPr>
                        <a:t>Low priority security measures should not be ignored. These will leave an opportunity open for an attack.</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rgbClr val="FFD966"/>
                          </a:solidFill>
                        </a:rPr>
                        <a:t>STD – 001 – 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rgbClr val="FFD966"/>
                          </a:solidFill>
                        </a:rPr>
                        <a:t>STD – 004 – 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rgbClr val="FFD966"/>
                          </a:solidFill>
                        </a:rPr>
                        <a:t>STD – 006 – 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rgbClr val="FFD966"/>
                          </a:solidFill>
                        </a:rPr>
                        <a:t>STD – 008 – 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rgbClr val="FFD966"/>
                          </a:solidFill>
                        </a:rPr>
                        <a:t>STD – 009 - 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4355926" cy="4024125"/>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lt1"/>
              </a:buClr>
              <a:buSzPts val="2200"/>
              <a:buChar char="•"/>
            </a:pPr>
            <a:r>
              <a:rPr lang="en-US" dirty="0"/>
              <a:t>1. Validate Input Data</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2. Heed Compiler Warnings</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3. Architect and design for security policies</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4. Keep it Simple</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5. Default Deny</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6. Adhere to the principle of least privilege</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7. Sanitize data sent to other systems</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8. Practice Defense in Depth</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9. Use Effective QA techniques</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10. Adopt a secure coding standard</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342900" indent="-342900">
              <a:buFont typeface="Arial" panose="020B0604020202020204" pitchFamily="34" charset="0"/>
              <a:buChar char="•"/>
            </a:pPr>
            <a:r>
              <a:rPr lang="en-US" sz="2000" dirty="0">
                <a:solidFill>
                  <a:schemeClr val="bg1"/>
                </a:solidFill>
                <a:latin typeface="Century Gothic" panose="020B0502020202020204" pitchFamily="34" charset="0"/>
              </a:rPr>
              <a:t>1. Data Input </a:t>
            </a:r>
          </a:p>
          <a:p>
            <a:pPr marL="342900" indent="-342900">
              <a:buFont typeface="Arial" panose="020B0604020202020204" pitchFamily="34" charset="0"/>
              <a:buChar char="•"/>
            </a:pPr>
            <a:r>
              <a:rPr lang="en-US" sz="2000" dirty="0">
                <a:solidFill>
                  <a:schemeClr val="bg1"/>
                </a:solidFill>
                <a:latin typeface="Century Gothic" panose="020B0502020202020204" pitchFamily="34" charset="0"/>
              </a:rPr>
              <a:t>2. Data Value</a:t>
            </a:r>
          </a:p>
          <a:p>
            <a:pPr marL="342900" indent="-342900">
              <a:buFont typeface="Arial" panose="020B0604020202020204" pitchFamily="34" charset="0"/>
              <a:buChar char="•"/>
            </a:pPr>
            <a:r>
              <a:rPr lang="en-US" sz="2000" dirty="0">
                <a:solidFill>
                  <a:schemeClr val="bg1"/>
                </a:solidFill>
                <a:latin typeface="Century Gothic" panose="020B0502020202020204" pitchFamily="34" charset="0"/>
              </a:rPr>
              <a:t>3. String Correctness</a:t>
            </a:r>
          </a:p>
          <a:p>
            <a:pPr marL="342900" indent="-342900">
              <a:buFont typeface="Arial" panose="020B0604020202020204" pitchFamily="34" charset="0"/>
              <a:buChar char="•"/>
            </a:pPr>
            <a:r>
              <a:rPr lang="en-US" sz="2000" dirty="0">
                <a:solidFill>
                  <a:schemeClr val="bg1"/>
                </a:solidFill>
                <a:latin typeface="Century Gothic" panose="020B0502020202020204" pitchFamily="34" charset="0"/>
              </a:rPr>
              <a:t>4. SQL Injection</a:t>
            </a:r>
          </a:p>
          <a:p>
            <a:pPr marL="342900" indent="-342900">
              <a:buFont typeface="Arial" panose="020B0604020202020204" pitchFamily="34" charset="0"/>
              <a:buChar char="•"/>
            </a:pPr>
            <a:r>
              <a:rPr lang="en-US" sz="2000" dirty="0">
                <a:solidFill>
                  <a:schemeClr val="bg1"/>
                </a:solidFill>
                <a:latin typeface="Century Gothic" panose="020B0502020202020204" pitchFamily="34" charset="0"/>
              </a:rPr>
              <a:t>5. Memory Protection</a:t>
            </a:r>
          </a:p>
          <a:p>
            <a:pPr marL="342900" indent="-342900">
              <a:buFont typeface="Arial" panose="020B0604020202020204" pitchFamily="34" charset="0"/>
              <a:buChar char="•"/>
            </a:pPr>
            <a:r>
              <a:rPr lang="en-US" sz="2000" dirty="0">
                <a:solidFill>
                  <a:schemeClr val="bg1"/>
                </a:solidFill>
                <a:latin typeface="Century Gothic" panose="020B0502020202020204" pitchFamily="34" charset="0"/>
              </a:rPr>
              <a:t>6. Assertions</a:t>
            </a:r>
          </a:p>
          <a:p>
            <a:pPr marL="342900" indent="-342900">
              <a:buFont typeface="Arial" panose="020B0604020202020204" pitchFamily="34" charset="0"/>
              <a:buChar char="•"/>
            </a:pPr>
            <a:r>
              <a:rPr lang="en-US" sz="2000" dirty="0">
                <a:solidFill>
                  <a:schemeClr val="bg1"/>
                </a:solidFill>
                <a:latin typeface="Century Gothic" panose="020B0502020202020204" pitchFamily="34" charset="0"/>
              </a:rPr>
              <a:t>7. Exceptions</a:t>
            </a:r>
          </a:p>
          <a:p>
            <a:pPr marL="342900" indent="-342900">
              <a:buFont typeface="Arial" panose="020B0604020202020204" pitchFamily="34" charset="0"/>
              <a:buChar char="•"/>
            </a:pPr>
            <a:r>
              <a:rPr lang="en-US" sz="2000" dirty="0">
                <a:solidFill>
                  <a:schemeClr val="bg1"/>
                </a:solidFill>
                <a:latin typeface="Century Gothic" panose="020B0502020202020204" pitchFamily="34" charset="0"/>
              </a:rPr>
              <a:t>8. Error Handling </a:t>
            </a:r>
          </a:p>
          <a:p>
            <a:pPr marL="342900" indent="-342900">
              <a:buFont typeface="Arial" panose="020B0604020202020204" pitchFamily="34" charset="0"/>
              <a:buChar char="•"/>
            </a:pPr>
            <a:r>
              <a:rPr lang="en-US" sz="2000" dirty="0">
                <a:solidFill>
                  <a:schemeClr val="bg1"/>
                </a:solidFill>
                <a:latin typeface="Century Gothic" panose="020B0502020202020204" pitchFamily="34" charset="0"/>
              </a:rPr>
              <a:t>9. Integer Conversion</a:t>
            </a:r>
          </a:p>
          <a:p>
            <a:pPr marL="342900" indent="-342900">
              <a:buFont typeface="Arial" panose="020B0604020202020204" pitchFamily="34" charset="0"/>
              <a:buChar char="•"/>
            </a:pPr>
            <a:r>
              <a:rPr lang="en-US" sz="2000" dirty="0">
                <a:solidFill>
                  <a:schemeClr val="bg1"/>
                </a:solidFill>
                <a:latin typeface="Century Gothic" panose="020B0502020202020204" pitchFamily="34" charset="0"/>
              </a:rPr>
              <a:t>10. Input Output</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in rest </a:t>
            </a:r>
          </a:p>
          <a:p>
            <a:pPr marL="685800" lvl="1" indent="-228600">
              <a:spcBef>
                <a:spcPts val="0"/>
              </a:spcBef>
              <a:buSzPts val="2000"/>
            </a:pPr>
            <a:r>
              <a:rPr lang="en-US" sz="1400" dirty="0"/>
              <a:t>Taking one form of data and transforming it into another to protect sensitive information.</a:t>
            </a:r>
          </a:p>
          <a:p>
            <a:pPr marL="685800" lvl="1" indent="-228600">
              <a:spcBef>
                <a:spcPts val="0"/>
              </a:spcBef>
              <a:buSzPts val="2000"/>
            </a:pPr>
            <a:r>
              <a:rPr lang="en-US" sz="1400" dirty="0"/>
              <a:t>Excellent for data not often used. </a:t>
            </a:r>
          </a:p>
          <a:p>
            <a:pPr marL="685800" lvl="1" indent="-228600">
              <a:spcBef>
                <a:spcPts val="0"/>
              </a:spcBef>
              <a:buSzPts val="2000"/>
            </a:pPr>
            <a:endParaRPr lang="en-US" sz="1400" dirty="0"/>
          </a:p>
          <a:p>
            <a:pPr marL="228600" lvl="0" indent="-228600" algn="l" rtl="0">
              <a:lnSpc>
                <a:spcPct val="90000"/>
              </a:lnSpc>
              <a:spcBef>
                <a:spcPts val="0"/>
              </a:spcBef>
              <a:spcAft>
                <a:spcPts val="0"/>
              </a:spcAft>
              <a:buClr>
                <a:schemeClr val="lt1"/>
              </a:buClr>
              <a:buSzPts val="2000"/>
              <a:buChar char="•"/>
            </a:pPr>
            <a:r>
              <a:rPr lang="en-US" sz="2000" dirty="0"/>
              <a:t>Encryption in flight</a:t>
            </a:r>
          </a:p>
          <a:p>
            <a:pPr marL="685800" lvl="1" indent="-228600">
              <a:spcBef>
                <a:spcPts val="0"/>
              </a:spcBef>
              <a:buSzPts val="2000"/>
            </a:pPr>
            <a:r>
              <a:rPr lang="en-US" sz="1400" dirty="0"/>
              <a:t>Encrypting data while it is being transferred.</a:t>
            </a:r>
          </a:p>
          <a:p>
            <a:pPr marL="685800" lvl="1" indent="-228600">
              <a:spcBef>
                <a:spcPts val="0"/>
              </a:spcBef>
              <a:buSzPts val="2000"/>
            </a:pPr>
            <a:r>
              <a:rPr lang="en-US" sz="1400" dirty="0"/>
              <a:t>Will protect data from a mid transfer attack.</a:t>
            </a:r>
          </a:p>
          <a:p>
            <a:pPr marL="685800" lvl="1" indent="-228600">
              <a:spcBef>
                <a:spcPts val="0"/>
              </a:spcBef>
              <a:buSzPts val="2000"/>
            </a:pPr>
            <a:r>
              <a:rPr lang="en-US" sz="1400" dirty="0"/>
              <a:t>This should be used frequently if transferring sensitive data.</a:t>
            </a:r>
          </a:p>
          <a:p>
            <a:pPr marL="457200" lvl="1" indent="0">
              <a:spcBef>
                <a:spcPts val="0"/>
              </a:spcBef>
              <a:buSzPts val="2000"/>
              <a:buNone/>
            </a:pPr>
            <a:endParaRPr lang="en-US" sz="1400" dirty="0"/>
          </a:p>
          <a:p>
            <a:pPr marL="228600" lvl="0" indent="-228600" algn="l" rtl="0">
              <a:lnSpc>
                <a:spcPct val="90000"/>
              </a:lnSpc>
              <a:spcBef>
                <a:spcPts val="0"/>
              </a:spcBef>
              <a:spcAft>
                <a:spcPts val="0"/>
              </a:spcAft>
              <a:buClr>
                <a:schemeClr val="lt1"/>
              </a:buClr>
              <a:buSzPts val="2000"/>
              <a:buChar char="•"/>
            </a:pPr>
            <a:r>
              <a:rPr lang="en-US" sz="2000" dirty="0"/>
              <a:t>Encryption in use</a:t>
            </a:r>
          </a:p>
          <a:p>
            <a:pPr marL="685800" lvl="1" indent="-228600">
              <a:spcBef>
                <a:spcPts val="0"/>
              </a:spcBef>
              <a:buSzPts val="2000"/>
            </a:pPr>
            <a:r>
              <a:rPr lang="en-US" sz="1400" dirty="0"/>
              <a:t>All around encryption of data for both in use or at rest.</a:t>
            </a:r>
          </a:p>
          <a:p>
            <a:pPr marL="685800" lvl="1" indent="-228600">
              <a:spcBef>
                <a:spcPts val="0"/>
              </a:spcBef>
              <a:buSzPts val="2000"/>
            </a:pPr>
            <a:r>
              <a:rPr lang="en-US" sz="1400" dirty="0"/>
              <a:t>Will prevent data loss</a:t>
            </a:r>
          </a:p>
          <a:p>
            <a:pPr marL="685800" lvl="1" indent="-228600">
              <a:spcBef>
                <a:spcPts val="0"/>
              </a:spcBef>
              <a:buSzPts val="2000"/>
            </a:pPr>
            <a:r>
              <a:rPr lang="en-US" sz="1400" dirty="0"/>
              <a:t>This policy will provide a practical approach for protecting all company data.</a:t>
            </a:r>
          </a:p>
          <a:p>
            <a:pPr marL="457200" lvl="1" indent="0">
              <a:spcBef>
                <a:spcPts val="0"/>
              </a:spcBef>
              <a:buSzPts val="2000"/>
              <a:buNone/>
            </a:pPr>
            <a:endParaRPr lang="en-US" sz="1400" dirty="0"/>
          </a:p>
          <a:p>
            <a:pPr marL="457200" lvl="1" indent="0">
              <a:spcBef>
                <a:spcPts val="0"/>
              </a:spcBef>
              <a:buSzPts val="2000"/>
              <a:buNone/>
            </a:pPr>
            <a:endParaRPr lang="en-US" sz="1400" dirty="0"/>
          </a:p>
          <a:p>
            <a:pPr marL="0" lvl="0" indent="0" algn="l" rtl="0">
              <a:lnSpc>
                <a:spcPct val="90000"/>
              </a:lnSpc>
              <a:spcBef>
                <a:spcPts val="1000"/>
              </a:spcBef>
              <a:spcAft>
                <a:spcPts val="0"/>
              </a:spcAft>
              <a:buClr>
                <a:schemeClr val="lt1"/>
              </a:buClr>
              <a:buSzPts val="1600"/>
              <a:buNone/>
            </a:pPr>
            <a:endParaRPr sz="20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Authentication</a:t>
            </a:r>
          </a:p>
          <a:p>
            <a:pPr marL="685800" lvl="1" indent="-228600">
              <a:spcBef>
                <a:spcPts val="0"/>
              </a:spcBef>
              <a:buSzPts val="2000"/>
            </a:pPr>
            <a:r>
              <a:rPr lang="en-US" sz="1400" dirty="0"/>
              <a:t>Identify a user with a user name and password</a:t>
            </a:r>
          </a:p>
          <a:p>
            <a:pPr marL="685800" lvl="1" indent="-228600">
              <a:spcBef>
                <a:spcPts val="0"/>
              </a:spcBef>
              <a:buSzPts val="2000"/>
            </a:pPr>
            <a:r>
              <a:rPr lang="en-US" sz="1400" dirty="0"/>
              <a:t>First line of defense against unwanted users.</a:t>
            </a:r>
          </a:p>
          <a:p>
            <a:pPr marL="685800" lvl="1" indent="-228600">
              <a:spcBef>
                <a:spcPts val="0"/>
              </a:spcBef>
              <a:buSzPts val="2000"/>
            </a:pPr>
            <a:endParaRPr lang="en-US" sz="1400" dirty="0"/>
          </a:p>
          <a:p>
            <a:pPr marL="228600" lvl="0" indent="-228600" algn="l" rtl="0">
              <a:lnSpc>
                <a:spcPct val="90000"/>
              </a:lnSpc>
              <a:spcBef>
                <a:spcPts val="0"/>
              </a:spcBef>
              <a:spcAft>
                <a:spcPts val="0"/>
              </a:spcAft>
              <a:buClr>
                <a:schemeClr val="lt1"/>
              </a:buClr>
              <a:buSzPts val="2000"/>
              <a:buChar char="•"/>
            </a:pPr>
            <a:r>
              <a:rPr lang="en-US" sz="2000" dirty="0"/>
              <a:t>Authorization</a:t>
            </a:r>
          </a:p>
          <a:p>
            <a:pPr marL="685800" lvl="1" indent="-228600">
              <a:spcBef>
                <a:spcPts val="0"/>
              </a:spcBef>
              <a:buSzPts val="2000"/>
            </a:pPr>
            <a:r>
              <a:rPr lang="en-US" sz="1400" dirty="0"/>
              <a:t>Checks the users permissions within a system.</a:t>
            </a:r>
          </a:p>
          <a:p>
            <a:pPr marL="685800" lvl="1" indent="-228600">
              <a:spcBef>
                <a:spcPts val="0"/>
              </a:spcBef>
              <a:buSzPts val="2000"/>
            </a:pPr>
            <a:r>
              <a:rPr lang="en-US" sz="1400" dirty="0"/>
              <a:t>Provides users with permissions. </a:t>
            </a:r>
          </a:p>
          <a:p>
            <a:pPr marL="685800" lvl="1" indent="-228600">
              <a:spcBef>
                <a:spcPts val="0"/>
              </a:spcBef>
              <a:buSzPts val="2000"/>
            </a:pPr>
            <a:r>
              <a:rPr lang="en-US" sz="1400" dirty="0"/>
              <a:t>Another security layer to keep unwanted users out.</a:t>
            </a:r>
          </a:p>
          <a:p>
            <a:pPr marL="457200" lvl="1" indent="0">
              <a:spcBef>
                <a:spcPts val="0"/>
              </a:spcBef>
              <a:buSzPts val="2000"/>
              <a:buNone/>
            </a:pPr>
            <a:endParaRPr lang="en-US" sz="1400" dirty="0"/>
          </a:p>
          <a:p>
            <a:pPr marL="228600" lvl="0" indent="-228600" algn="l" rtl="0">
              <a:lnSpc>
                <a:spcPct val="90000"/>
              </a:lnSpc>
              <a:spcBef>
                <a:spcPts val="0"/>
              </a:spcBef>
              <a:spcAft>
                <a:spcPts val="0"/>
              </a:spcAft>
              <a:buClr>
                <a:schemeClr val="lt1"/>
              </a:buClr>
              <a:buSzPts val="2000"/>
              <a:buChar char="•"/>
            </a:pPr>
            <a:r>
              <a:rPr lang="en-US" sz="2000" dirty="0"/>
              <a:t>Accounting </a:t>
            </a:r>
          </a:p>
          <a:p>
            <a:pPr marL="685800" lvl="1" indent="-228600">
              <a:spcBef>
                <a:spcPts val="0"/>
              </a:spcBef>
              <a:buSzPts val="2000"/>
            </a:pPr>
            <a:r>
              <a:rPr lang="en-US" sz="1400" dirty="0"/>
              <a:t>Monitor and log user activity.</a:t>
            </a:r>
          </a:p>
          <a:p>
            <a:pPr marL="685800" lvl="1" indent="-228600">
              <a:spcBef>
                <a:spcPts val="0"/>
              </a:spcBef>
              <a:buSzPts val="2000"/>
            </a:pPr>
            <a:r>
              <a:rPr lang="en-US" sz="1400" dirty="0"/>
              <a:t>Used to determine type of permissions to give a user.</a:t>
            </a:r>
          </a:p>
          <a:p>
            <a:pPr marL="685800" lvl="1" indent="-228600">
              <a:spcBef>
                <a:spcPts val="0"/>
              </a:spcBef>
              <a:buSzPts val="2000"/>
            </a:pPr>
            <a:r>
              <a:rPr lang="en-US" sz="1400" dirty="0"/>
              <a:t>Good for tracking malicious activity.</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Testing to verify the max size of a collection</a:t>
            </a:r>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3FC5E462-4509-40E7-9A0E-E3C0E66FD176}"/>
              </a:ext>
            </a:extLst>
          </p:cNvPr>
          <p:cNvPicPr>
            <a:picLocks noChangeAspect="1"/>
          </p:cNvPicPr>
          <p:nvPr/>
        </p:nvPicPr>
        <p:blipFill>
          <a:blip r:embed="rId5"/>
          <a:stretch>
            <a:fillRect/>
          </a:stretch>
        </p:blipFill>
        <p:spPr>
          <a:xfrm>
            <a:off x="685800" y="2777500"/>
            <a:ext cx="8610600" cy="2724505"/>
          </a:xfrm>
          <a:prstGeom prst="rect">
            <a:avLst/>
          </a:prstGeom>
        </p:spPr>
      </p:pic>
      <p:pic>
        <p:nvPicPr>
          <p:cNvPr id="5" name="Picture 4">
            <a:extLst>
              <a:ext uri="{FF2B5EF4-FFF2-40B4-BE49-F238E27FC236}">
                <a16:creationId xmlns:a16="http://schemas.microsoft.com/office/drawing/2014/main" id="{CEDE7D67-E1B1-4739-90AD-579D0E4ACA98}"/>
              </a:ext>
            </a:extLst>
          </p:cNvPr>
          <p:cNvPicPr>
            <a:picLocks noChangeAspect="1"/>
          </p:cNvPicPr>
          <p:nvPr/>
        </p:nvPicPr>
        <p:blipFill>
          <a:blip r:embed="rId6"/>
          <a:stretch>
            <a:fillRect/>
          </a:stretch>
        </p:blipFill>
        <p:spPr>
          <a:xfrm>
            <a:off x="685800" y="5648901"/>
            <a:ext cx="4925112" cy="381053"/>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Testing to verify 100 entries have been added to a collection</a:t>
            </a:r>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C984BF25-709E-46A1-846C-12FCE17C8BEA}"/>
              </a:ext>
            </a:extLst>
          </p:cNvPr>
          <p:cNvPicPr>
            <a:picLocks noChangeAspect="1"/>
          </p:cNvPicPr>
          <p:nvPr/>
        </p:nvPicPr>
        <p:blipFill>
          <a:blip r:embed="rId5"/>
          <a:stretch>
            <a:fillRect/>
          </a:stretch>
        </p:blipFill>
        <p:spPr>
          <a:xfrm>
            <a:off x="685800" y="3003835"/>
            <a:ext cx="5763429" cy="2010056"/>
          </a:xfrm>
          <a:prstGeom prst="rect">
            <a:avLst/>
          </a:prstGeom>
        </p:spPr>
      </p:pic>
      <p:pic>
        <p:nvPicPr>
          <p:cNvPr id="6" name="Picture 5">
            <a:extLst>
              <a:ext uri="{FF2B5EF4-FFF2-40B4-BE49-F238E27FC236}">
                <a16:creationId xmlns:a16="http://schemas.microsoft.com/office/drawing/2014/main" id="{08046630-3363-427C-BE92-DF64AF7A657F}"/>
              </a:ext>
            </a:extLst>
          </p:cNvPr>
          <p:cNvPicPr>
            <a:picLocks noChangeAspect="1"/>
          </p:cNvPicPr>
          <p:nvPr/>
        </p:nvPicPr>
        <p:blipFill>
          <a:blip r:embed="rId6"/>
          <a:stretch>
            <a:fillRect/>
          </a:stretch>
        </p:blipFill>
        <p:spPr>
          <a:xfrm>
            <a:off x="685800" y="5287666"/>
            <a:ext cx="5229955" cy="219106"/>
          </a:xfrm>
          <a:prstGeom prst="rect">
            <a:avLst/>
          </a:prstGeom>
        </p:spPr>
      </p:pic>
    </p:spTree>
    <p:custDataLst>
      <p:tags r:id="rId1"/>
    </p:custDataLst>
    <p:extLst>
      <p:ext uri="{BB962C8B-B14F-4D97-AF65-F5344CB8AC3E}">
        <p14:creationId xmlns:p14="http://schemas.microsoft.com/office/powerpoint/2010/main" val="4671943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275</TotalTime>
  <Words>713</Words>
  <Application>Microsoft Office PowerPoint</Application>
  <PresentationFormat>Widescreen</PresentationFormat>
  <Paragraphs>112</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AUTOMATION SUMMARY</vt:lpstr>
      <vt:lpstr>TOOLS</vt:lpstr>
      <vt:lpstr>RISKS AND BENEFITS</vt:lpstr>
      <vt:lpstr>RECOMMENDATIONS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Anthony Lewandowski</cp:lastModifiedBy>
  <cp:revision>9</cp:revision>
  <dcterms:created xsi:type="dcterms:W3CDTF">2020-08-19T17:59:24Z</dcterms:created>
  <dcterms:modified xsi:type="dcterms:W3CDTF">2021-12-19T22:41:34Z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