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017ec6e213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017ec6e213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17ec6e213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17ec6e213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17ec6e213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17ec6e213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18c08fd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18c08fd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17ec6e213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17ec6e213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17ec6e213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017ec6e213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17ec6e213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17ec6e213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17ec6e213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17ec6e213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17ec6e213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017ec6e213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17ec6e213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017ec6e213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156d2ad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156d2ad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17ec6e213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17ec6e213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017ec6e213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017ec6e213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17ec6e21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17ec6e21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17ec6e21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17ec6e21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17ec6e21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17ec6e21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17ec6e21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17ec6e213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17ec6e213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17ec6e21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17ec6e213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17ec6e213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9274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a:solidFill>
                  <a:srgbClr val="000000"/>
                </a:solidFill>
                <a:latin typeface="Courier New"/>
                <a:ea typeface="Courier New"/>
                <a:cs typeface="Courier New"/>
                <a:sym typeface="Courier New"/>
              </a:rPr>
              <a:t>Подготовил Коледа А.С. ИП-42</a:t>
            </a:r>
            <a:endParaRPr>
              <a:solidFill>
                <a:srgbClr val="000000"/>
              </a:solidFill>
              <a:latin typeface="Courier New"/>
              <a:ea typeface="Courier New"/>
              <a:cs typeface="Courier New"/>
              <a:sym typeface="Courier New"/>
            </a:endParaRPr>
          </a:p>
        </p:txBody>
      </p:sp>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latin typeface="Courier New"/>
                <a:ea typeface="Courier New"/>
                <a:cs typeface="Courier New"/>
                <a:sym typeface="Courier New"/>
              </a:rPr>
              <a:t>История появления ядерного оружия</a:t>
            </a:r>
            <a:endParaRPr>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2020">
                <a:latin typeface="Courier New"/>
                <a:ea typeface="Courier New"/>
                <a:cs typeface="Courier New"/>
                <a:sym typeface="Courier New"/>
              </a:rPr>
              <a:t>Американская ядерная программа</a:t>
            </a:r>
            <a:endParaRPr b="1" sz="2020">
              <a:latin typeface="Courier New"/>
              <a:ea typeface="Courier New"/>
              <a:cs typeface="Courier New"/>
              <a:sym typeface="Courier New"/>
            </a:endParaRPr>
          </a:p>
        </p:txBody>
      </p:sp>
      <p:sp>
        <p:nvSpPr>
          <p:cNvPr id="121" name="Google Shape;121;p22"/>
          <p:cNvSpPr txBox="1"/>
          <p:nvPr>
            <p:ph idx="1" type="body"/>
          </p:nvPr>
        </p:nvSpPr>
        <p:spPr>
          <a:xfrm>
            <a:off x="311700" y="1152475"/>
            <a:ext cx="5504100" cy="361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300">
                <a:solidFill>
                  <a:srgbClr val="202122"/>
                </a:solidFill>
                <a:highlight>
                  <a:srgbClr val="FFFFFF"/>
                </a:highlight>
                <a:latin typeface="Courier New"/>
                <a:ea typeface="Courier New"/>
                <a:cs typeface="Courier New"/>
                <a:sym typeface="Courier New"/>
              </a:rPr>
              <a:t>- 1942 год - американский физик Артур Комптон заявил что для начала цепной реакции требуется от 2 до 100 кг урана-235, а значит ядерную бомбу можно нести на самолёте. Президент Рузвельт был проинформирован об этом и это было последним аргументом. Он санкционировал начало практической работы по созданию такого оружия. Тут начинает работу "Манхэттенский проект". Получивший серьёзное государственное финансирование проект объединял американских, британских, германских и канадских учёных. Среди них были физики и другие учёные с мировым именем. Не смотря на масштабность проекта, только 1% от 129 тысяч участников знали его реальную цель. Кроме учёных, инженеров и работяг в проекте участвовали вычислители - аналоговые компьютеры на ножках.</a:t>
            </a:r>
            <a:endParaRPr sz="1300">
              <a:solidFill>
                <a:srgbClr val="202122"/>
              </a:solidFill>
              <a:highlight>
                <a:srgbClr val="FFFFFF"/>
              </a:highlight>
              <a:latin typeface="Courier New"/>
              <a:ea typeface="Courier New"/>
              <a:cs typeface="Courier New"/>
              <a:sym typeface="Courier New"/>
            </a:endParaRPr>
          </a:p>
        </p:txBody>
      </p:sp>
      <p:pic>
        <p:nvPicPr>
          <p:cNvPr id="122" name="Google Shape;122;p22"/>
          <p:cNvPicPr preferRelativeResize="0"/>
          <p:nvPr/>
        </p:nvPicPr>
        <p:blipFill>
          <a:blip r:embed="rId3">
            <a:alphaModFix/>
          </a:blip>
          <a:stretch>
            <a:fillRect/>
          </a:stretch>
        </p:blipFill>
        <p:spPr>
          <a:xfrm>
            <a:off x="6070625" y="513938"/>
            <a:ext cx="2689950" cy="411561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2020">
                <a:latin typeface="Courier New"/>
                <a:ea typeface="Courier New"/>
                <a:cs typeface="Courier New"/>
                <a:sym typeface="Courier New"/>
              </a:rPr>
              <a:t>Американская ядерная программа</a:t>
            </a:r>
            <a:endParaRPr b="1" sz="2020">
              <a:latin typeface="Courier New"/>
              <a:ea typeface="Courier New"/>
              <a:cs typeface="Courier New"/>
              <a:sym typeface="Courier New"/>
            </a:endParaRPr>
          </a:p>
        </p:txBody>
      </p:sp>
      <p:sp>
        <p:nvSpPr>
          <p:cNvPr id="128" name="Google Shape;128;p23"/>
          <p:cNvSpPr txBox="1"/>
          <p:nvPr>
            <p:ph idx="1" type="body"/>
          </p:nvPr>
        </p:nvSpPr>
        <p:spPr>
          <a:xfrm>
            <a:off x="311700" y="1152475"/>
            <a:ext cx="8471100" cy="73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300">
                <a:solidFill>
                  <a:srgbClr val="202122"/>
                </a:solidFill>
                <a:highlight>
                  <a:srgbClr val="FFFFFF"/>
                </a:highlight>
                <a:latin typeface="Courier New"/>
                <a:ea typeface="Courier New"/>
                <a:cs typeface="Courier New"/>
                <a:sym typeface="Courier New"/>
              </a:rPr>
              <a:t>В Лос-Аламосе разработали несколько схем ядерных зарядов. Самой надёжной посчитали пушечную схему с урановым боеприпасом, поэтому её испытания даже не планировались. </a:t>
            </a:r>
            <a:endParaRPr sz="1300">
              <a:solidFill>
                <a:srgbClr val="202122"/>
              </a:solidFill>
              <a:highlight>
                <a:srgbClr val="FFFFFF"/>
              </a:highlight>
              <a:latin typeface="Courier New"/>
              <a:ea typeface="Courier New"/>
              <a:cs typeface="Courier New"/>
              <a:sym typeface="Courier New"/>
            </a:endParaRPr>
          </a:p>
        </p:txBody>
      </p:sp>
      <p:pic>
        <p:nvPicPr>
          <p:cNvPr id="129" name="Google Shape;129;p23"/>
          <p:cNvPicPr preferRelativeResize="0"/>
          <p:nvPr/>
        </p:nvPicPr>
        <p:blipFill>
          <a:blip r:embed="rId3">
            <a:alphaModFix/>
          </a:blip>
          <a:stretch>
            <a:fillRect/>
          </a:stretch>
        </p:blipFill>
        <p:spPr>
          <a:xfrm>
            <a:off x="2196950" y="1889800"/>
            <a:ext cx="4750101" cy="2481400"/>
          </a:xfrm>
          <a:prstGeom prst="rect">
            <a:avLst/>
          </a:prstGeom>
          <a:noFill/>
          <a:ln>
            <a:noFill/>
          </a:ln>
        </p:spPr>
      </p:pic>
      <p:sp>
        <p:nvSpPr>
          <p:cNvPr id="130" name="Google Shape;130;p23"/>
          <p:cNvSpPr txBox="1"/>
          <p:nvPr/>
        </p:nvSpPr>
        <p:spPr>
          <a:xfrm>
            <a:off x="336450" y="4371200"/>
            <a:ext cx="84711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ru" sz="1300">
                <a:solidFill>
                  <a:srgbClr val="202122"/>
                </a:solidFill>
                <a:highlight>
                  <a:schemeClr val="lt1"/>
                </a:highlight>
                <a:latin typeface="Courier New"/>
                <a:ea typeface="Courier New"/>
                <a:cs typeface="Courier New"/>
                <a:sym typeface="Courier New"/>
              </a:rPr>
              <a:t>1 — пороховой заряд, 2 — орудийный ствол, 3 — урановый снаряд, 4 — урановая мишень</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2020">
                <a:latin typeface="Courier New"/>
                <a:ea typeface="Courier New"/>
                <a:cs typeface="Courier New"/>
                <a:sym typeface="Courier New"/>
              </a:rPr>
              <a:t>Американская ядерная программа</a:t>
            </a:r>
            <a:endParaRPr b="1" sz="2020">
              <a:latin typeface="Courier New"/>
              <a:ea typeface="Courier New"/>
              <a:cs typeface="Courier New"/>
              <a:sym typeface="Courier New"/>
            </a:endParaRPr>
          </a:p>
        </p:txBody>
      </p:sp>
      <p:sp>
        <p:nvSpPr>
          <p:cNvPr id="136" name="Google Shape;136;p24"/>
          <p:cNvSpPr txBox="1"/>
          <p:nvPr>
            <p:ph idx="1" type="body"/>
          </p:nvPr>
        </p:nvSpPr>
        <p:spPr>
          <a:xfrm>
            <a:off x="311700" y="1152475"/>
            <a:ext cx="5513400" cy="26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300">
                <a:solidFill>
                  <a:srgbClr val="202122"/>
                </a:solidFill>
                <a:highlight>
                  <a:srgbClr val="FFFFFF"/>
                </a:highlight>
                <a:latin typeface="Courier New"/>
                <a:ea typeface="Courier New"/>
                <a:cs typeface="Courier New"/>
                <a:sym typeface="Courier New"/>
              </a:rPr>
              <a:t>Вторая версия - имплозивная. Для её изготовления требовался </a:t>
            </a:r>
            <a:r>
              <a:rPr lang="ru" sz="1300">
                <a:solidFill>
                  <a:srgbClr val="202122"/>
                </a:solidFill>
                <a:highlight>
                  <a:schemeClr val="lt1"/>
                </a:highlight>
                <a:latin typeface="Courier New"/>
                <a:ea typeface="Courier New"/>
                <a:cs typeface="Courier New"/>
                <a:sym typeface="Courier New"/>
              </a:rPr>
              <a:t>урана-238 и плутоний-239. Плутониевое Ядро массой около 6 кг было окружено массивной оболочкой из урана. Взрыв инициировали химические заряды ВВ, которые создавали взрывную волну, «сжимающую» вещество в центре и инициирующую цепную реакцию.</a:t>
            </a:r>
            <a:endParaRPr sz="1300">
              <a:solidFill>
                <a:srgbClr val="202122"/>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sz="1300">
              <a:solidFill>
                <a:srgbClr val="202122"/>
              </a:solidFill>
              <a:highlight>
                <a:srgbClr val="FFFFFF"/>
              </a:highlight>
              <a:latin typeface="Courier New"/>
              <a:ea typeface="Courier New"/>
              <a:cs typeface="Courier New"/>
              <a:sym typeface="Courier New"/>
            </a:endParaRPr>
          </a:p>
        </p:txBody>
      </p:sp>
      <p:pic>
        <p:nvPicPr>
          <p:cNvPr id="137" name="Google Shape;137;p24"/>
          <p:cNvPicPr preferRelativeResize="0"/>
          <p:nvPr/>
        </p:nvPicPr>
        <p:blipFill>
          <a:blip r:embed="rId3">
            <a:alphaModFix/>
          </a:blip>
          <a:stretch>
            <a:fillRect/>
          </a:stretch>
        </p:blipFill>
        <p:spPr>
          <a:xfrm>
            <a:off x="5968200" y="1170125"/>
            <a:ext cx="2857500" cy="279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2020">
                <a:latin typeface="Courier New"/>
                <a:ea typeface="Courier New"/>
                <a:cs typeface="Courier New"/>
                <a:sym typeface="Courier New"/>
              </a:rPr>
              <a:t>Американская ядерная программа</a:t>
            </a:r>
            <a:endParaRPr b="1" sz="2020">
              <a:latin typeface="Courier New"/>
              <a:ea typeface="Courier New"/>
              <a:cs typeface="Courier New"/>
              <a:sym typeface="Courier New"/>
            </a:endParaRPr>
          </a:p>
        </p:txBody>
      </p:sp>
      <p:sp>
        <p:nvSpPr>
          <p:cNvPr id="143" name="Google Shape;143;p25"/>
          <p:cNvSpPr txBox="1"/>
          <p:nvPr>
            <p:ph idx="1" type="body"/>
          </p:nvPr>
        </p:nvSpPr>
        <p:spPr>
          <a:xfrm>
            <a:off x="311700" y="1152475"/>
            <a:ext cx="4769400" cy="374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300">
                <a:solidFill>
                  <a:srgbClr val="202122"/>
                </a:solidFill>
                <a:highlight>
                  <a:srgbClr val="FFFFFF"/>
                </a:highlight>
                <a:latin typeface="Courier New"/>
                <a:ea typeface="Courier New"/>
                <a:cs typeface="Courier New"/>
                <a:sym typeface="Courier New"/>
              </a:rPr>
              <a:t>Имплозивная схема требовала большого объёма расчетов для выбора наилучшего и самого надежного варианта схемы. Так как вычислители-люди (в основном женщины) не справлялись с объёмом вычислений, в конце 1943 года были заказаны табуляторы IBM 601, которые весной 1944 года за три недели выполнили объём работ, который без них потребовал бы нескольких месяцев. Из нескольких вариантов имплозивной схемы путём экспериментов, опытов и расчетов был выбран Вариант III (Mark III), как наиболее многообещающий, и группа занялась более детальным обсчётом только этого варианта</a:t>
            </a:r>
            <a:endParaRPr sz="1300">
              <a:solidFill>
                <a:srgbClr val="202122"/>
              </a:solidFill>
              <a:highlight>
                <a:srgbClr val="FFFFFF"/>
              </a:highlight>
              <a:latin typeface="Courier New"/>
              <a:ea typeface="Courier New"/>
              <a:cs typeface="Courier New"/>
              <a:sym typeface="Courier New"/>
            </a:endParaRPr>
          </a:p>
        </p:txBody>
      </p:sp>
      <p:pic>
        <p:nvPicPr>
          <p:cNvPr id="144" name="Google Shape;144;p25"/>
          <p:cNvPicPr preferRelativeResize="0"/>
          <p:nvPr/>
        </p:nvPicPr>
        <p:blipFill>
          <a:blip r:embed="rId3">
            <a:alphaModFix/>
          </a:blip>
          <a:stretch>
            <a:fillRect/>
          </a:stretch>
        </p:blipFill>
        <p:spPr>
          <a:xfrm>
            <a:off x="5255525" y="1304875"/>
            <a:ext cx="3683149" cy="3066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2020">
                <a:latin typeface="Courier New"/>
                <a:ea typeface="Courier New"/>
                <a:cs typeface="Courier New"/>
                <a:sym typeface="Courier New"/>
              </a:rPr>
              <a:t>Американская ядерная программа</a:t>
            </a:r>
            <a:endParaRPr b="1" sz="2020">
              <a:latin typeface="Courier New"/>
              <a:ea typeface="Courier New"/>
              <a:cs typeface="Courier New"/>
              <a:sym typeface="Courier New"/>
            </a:endParaRPr>
          </a:p>
        </p:txBody>
      </p:sp>
      <p:sp>
        <p:nvSpPr>
          <p:cNvPr id="150" name="Google Shape;150;p26"/>
          <p:cNvSpPr txBox="1"/>
          <p:nvPr>
            <p:ph idx="1" type="body"/>
          </p:nvPr>
        </p:nvSpPr>
        <p:spPr>
          <a:xfrm>
            <a:off x="311700" y="1152475"/>
            <a:ext cx="3648900" cy="361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300">
                <a:solidFill>
                  <a:srgbClr val="202122"/>
                </a:solidFill>
                <a:highlight>
                  <a:srgbClr val="FFFFFF"/>
                </a:highlight>
                <a:latin typeface="Courier New"/>
                <a:ea typeface="Courier New"/>
                <a:cs typeface="Courier New"/>
                <a:sym typeface="Courier New"/>
              </a:rPr>
              <a:t>- 1945 год - Результатом работы Манхэттенского проекта стали три бомбы. Одна для теста, две для японцев. Бомба для испытаний получила название "Gadget". Это была имплозивная бомба. </a:t>
            </a:r>
            <a:endParaRPr sz="1300">
              <a:solidFill>
                <a:srgbClr val="202122"/>
              </a:solidFill>
              <a:highlight>
                <a:srgbClr val="FFFFFF"/>
              </a:highlight>
              <a:latin typeface="Courier New"/>
              <a:ea typeface="Courier New"/>
              <a:cs typeface="Courier New"/>
              <a:sym typeface="Courier New"/>
            </a:endParaRPr>
          </a:p>
        </p:txBody>
      </p:sp>
      <p:pic>
        <p:nvPicPr>
          <p:cNvPr id="151" name="Google Shape;151;p26"/>
          <p:cNvPicPr preferRelativeResize="0"/>
          <p:nvPr/>
        </p:nvPicPr>
        <p:blipFill>
          <a:blip r:embed="rId3">
            <a:alphaModFix/>
          </a:blip>
          <a:stretch>
            <a:fillRect/>
          </a:stretch>
        </p:blipFill>
        <p:spPr>
          <a:xfrm>
            <a:off x="4291150" y="1017725"/>
            <a:ext cx="4499524" cy="3855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2020">
                <a:latin typeface="Courier New"/>
                <a:ea typeface="Courier New"/>
                <a:cs typeface="Courier New"/>
                <a:sym typeface="Courier New"/>
              </a:rPr>
              <a:t>Американская ядерная программа</a:t>
            </a:r>
            <a:endParaRPr b="1" sz="2020">
              <a:latin typeface="Courier New"/>
              <a:ea typeface="Courier New"/>
              <a:cs typeface="Courier New"/>
              <a:sym typeface="Courier New"/>
            </a:endParaRPr>
          </a:p>
        </p:txBody>
      </p:sp>
      <p:sp>
        <p:nvSpPr>
          <p:cNvPr id="157" name="Google Shape;157;p27"/>
          <p:cNvSpPr txBox="1"/>
          <p:nvPr>
            <p:ph idx="1" type="body"/>
          </p:nvPr>
        </p:nvSpPr>
        <p:spPr>
          <a:xfrm>
            <a:off x="311700" y="1152475"/>
            <a:ext cx="4669800" cy="361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300">
                <a:solidFill>
                  <a:srgbClr val="202122"/>
                </a:solidFill>
                <a:highlight>
                  <a:srgbClr val="FFFFFF"/>
                </a:highlight>
                <a:latin typeface="Courier New"/>
                <a:ea typeface="Courier New"/>
                <a:cs typeface="Courier New"/>
                <a:sym typeface="Courier New"/>
              </a:rPr>
              <a:t>16 июля 1945 в 5:30 было проведено первое в мире испытание ядерной бомбы. Бомбу подняли на башню и подорвали. Событие получило название Trinity (Троица). По итогу оказалось что взрыв бомбы "Gadget" был даже мощнее расчётов. Что-то около 21 кт в тротиле. От температуры песчаный грунт полигона спёкся в стекло.</a:t>
            </a:r>
            <a:endParaRPr sz="1300">
              <a:solidFill>
                <a:srgbClr val="202122"/>
              </a:solidFill>
              <a:highlight>
                <a:srgbClr val="FFFFFF"/>
              </a:highlight>
              <a:latin typeface="Courier New"/>
              <a:ea typeface="Courier New"/>
              <a:cs typeface="Courier New"/>
              <a:sym typeface="Courier New"/>
            </a:endParaRPr>
          </a:p>
        </p:txBody>
      </p:sp>
      <p:pic>
        <p:nvPicPr>
          <p:cNvPr id="158" name="Google Shape;158;p27"/>
          <p:cNvPicPr preferRelativeResize="0"/>
          <p:nvPr/>
        </p:nvPicPr>
        <p:blipFill>
          <a:blip r:embed="rId3">
            <a:alphaModFix/>
          </a:blip>
          <a:stretch>
            <a:fillRect/>
          </a:stretch>
        </p:blipFill>
        <p:spPr>
          <a:xfrm>
            <a:off x="5181950" y="1152475"/>
            <a:ext cx="3650349" cy="2461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8"/>
          <p:cNvPicPr preferRelativeResize="0"/>
          <p:nvPr/>
        </p:nvPicPr>
        <p:blipFill>
          <a:blip r:embed="rId3">
            <a:alphaModFix/>
          </a:blip>
          <a:stretch>
            <a:fillRect/>
          </a:stretch>
        </p:blipFill>
        <p:spPr>
          <a:xfrm>
            <a:off x="1714600" y="73475"/>
            <a:ext cx="5714801" cy="4542824"/>
          </a:xfrm>
          <a:prstGeom prst="rect">
            <a:avLst/>
          </a:prstGeom>
          <a:noFill/>
          <a:ln cap="flat" cmpd="sng" w="19050">
            <a:solidFill>
              <a:schemeClr val="dk2"/>
            </a:solidFill>
            <a:prstDash val="solid"/>
            <a:round/>
            <a:headEnd len="sm" w="sm" type="none"/>
            <a:tailEnd len="sm" w="sm" type="none"/>
          </a:ln>
        </p:spPr>
      </p:pic>
      <p:sp>
        <p:nvSpPr>
          <p:cNvPr id="164" name="Google Shape;164;p28"/>
          <p:cNvSpPr txBox="1"/>
          <p:nvPr/>
        </p:nvSpPr>
        <p:spPr>
          <a:xfrm>
            <a:off x="3500850" y="4679175"/>
            <a:ext cx="214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latin typeface="Courier New"/>
                <a:ea typeface="Courier New"/>
                <a:cs typeface="Courier New"/>
                <a:sym typeface="Courier New"/>
              </a:rPr>
              <a:t>Последствия испытаний</a:t>
            </a:r>
            <a:endParaRPr sz="12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nvSpPr>
        <p:spPr>
          <a:xfrm>
            <a:off x="1806888" y="4529200"/>
            <a:ext cx="553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latin typeface="Courier New"/>
                <a:ea typeface="Courier New"/>
                <a:cs typeface="Courier New"/>
                <a:sym typeface="Courier New"/>
              </a:rPr>
              <a:t>Оппенгеймер и какой-то генерал на полигоне после испытаний</a:t>
            </a:r>
            <a:endParaRPr sz="1200">
              <a:latin typeface="Courier New"/>
              <a:ea typeface="Courier New"/>
              <a:cs typeface="Courier New"/>
              <a:sym typeface="Courier New"/>
            </a:endParaRPr>
          </a:p>
        </p:txBody>
      </p:sp>
      <p:pic>
        <p:nvPicPr>
          <p:cNvPr id="170" name="Google Shape;170;p29"/>
          <p:cNvPicPr preferRelativeResize="0"/>
          <p:nvPr/>
        </p:nvPicPr>
        <p:blipFill>
          <a:blip r:embed="rId3">
            <a:alphaModFix/>
          </a:blip>
          <a:stretch>
            <a:fillRect/>
          </a:stretch>
        </p:blipFill>
        <p:spPr>
          <a:xfrm>
            <a:off x="2871625" y="77825"/>
            <a:ext cx="3400737" cy="44051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2020">
                <a:latin typeface="Courier New"/>
                <a:ea typeface="Courier New"/>
                <a:cs typeface="Courier New"/>
                <a:sym typeface="Courier New"/>
              </a:rPr>
              <a:t>Шутки кончились</a:t>
            </a:r>
            <a:endParaRPr b="1" sz="2020">
              <a:latin typeface="Courier New"/>
              <a:ea typeface="Courier New"/>
              <a:cs typeface="Courier New"/>
              <a:sym typeface="Courier New"/>
            </a:endParaRPr>
          </a:p>
        </p:txBody>
      </p:sp>
      <p:sp>
        <p:nvSpPr>
          <p:cNvPr id="176" name="Google Shape;176;p30"/>
          <p:cNvSpPr txBox="1"/>
          <p:nvPr>
            <p:ph idx="1" type="body"/>
          </p:nvPr>
        </p:nvSpPr>
        <p:spPr>
          <a:xfrm>
            <a:off x="311700" y="1317625"/>
            <a:ext cx="4209000" cy="301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300">
                <a:solidFill>
                  <a:srgbClr val="202122"/>
                </a:solidFill>
                <a:highlight>
                  <a:srgbClr val="FFFFFF"/>
                </a:highlight>
                <a:latin typeface="Courier New"/>
                <a:ea typeface="Courier New"/>
                <a:cs typeface="Courier New"/>
                <a:sym typeface="Courier New"/>
              </a:rPr>
              <a:t>6 августа 1945 на Хиросиму сбросили бомбу "Little Boy". Это была урановая бомба пушечного типа.</a:t>
            </a:r>
            <a:endParaRPr sz="1300">
              <a:solidFill>
                <a:srgbClr val="202122"/>
              </a:solidFill>
              <a:highlight>
                <a:srgbClr val="FFFFFF"/>
              </a:highlight>
              <a:latin typeface="Courier New"/>
              <a:ea typeface="Courier New"/>
              <a:cs typeface="Courier New"/>
              <a:sym typeface="Courier New"/>
            </a:endParaRPr>
          </a:p>
        </p:txBody>
      </p:sp>
      <p:pic>
        <p:nvPicPr>
          <p:cNvPr id="177" name="Google Shape;177;p30"/>
          <p:cNvPicPr preferRelativeResize="0"/>
          <p:nvPr/>
        </p:nvPicPr>
        <p:blipFill>
          <a:blip r:embed="rId3">
            <a:alphaModFix/>
          </a:blip>
          <a:stretch>
            <a:fillRect/>
          </a:stretch>
        </p:blipFill>
        <p:spPr>
          <a:xfrm>
            <a:off x="5237925" y="182188"/>
            <a:ext cx="3719149" cy="477912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2020">
                <a:latin typeface="Courier New"/>
                <a:ea typeface="Courier New"/>
                <a:cs typeface="Courier New"/>
                <a:sym typeface="Courier New"/>
              </a:rPr>
              <a:t>Шутки кончились</a:t>
            </a:r>
            <a:endParaRPr b="1" sz="2020">
              <a:latin typeface="Courier New"/>
              <a:ea typeface="Courier New"/>
              <a:cs typeface="Courier New"/>
              <a:sym typeface="Courier New"/>
            </a:endParaRPr>
          </a:p>
        </p:txBody>
      </p:sp>
      <p:sp>
        <p:nvSpPr>
          <p:cNvPr id="183" name="Google Shape;183;p31"/>
          <p:cNvSpPr txBox="1"/>
          <p:nvPr>
            <p:ph idx="1" type="body"/>
          </p:nvPr>
        </p:nvSpPr>
        <p:spPr>
          <a:xfrm>
            <a:off x="311700" y="1317625"/>
            <a:ext cx="4209000" cy="301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300">
                <a:solidFill>
                  <a:srgbClr val="202122"/>
                </a:solidFill>
                <a:highlight>
                  <a:schemeClr val="lt1"/>
                </a:highlight>
                <a:latin typeface="Courier New"/>
                <a:ea typeface="Courier New"/>
                <a:cs typeface="Courier New"/>
                <a:sym typeface="Courier New"/>
              </a:rPr>
              <a:t>9</a:t>
            </a:r>
            <a:r>
              <a:rPr lang="ru" sz="1300">
                <a:solidFill>
                  <a:srgbClr val="202122"/>
                </a:solidFill>
                <a:highlight>
                  <a:schemeClr val="lt1"/>
                </a:highlight>
                <a:latin typeface="Courier New"/>
                <a:ea typeface="Courier New"/>
                <a:cs typeface="Courier New"/>
                <a:sym typeface="Courier New"/>
              </a:rPr>
              <a:t> августа 1945 на Нагасаки сбросили бомба "Fat Man". По конструкции аналогичную "Gadget".</a:t>
            </a:r>
            <a:endParaRPr sz="1300">
              <a:solidFill>
                <a:srgbClr val="202122"/>
              </a:solidFill>
              <a:highlight>
                <a:srgbClr val="FFFFFF"/>
              </a:highlight>
              <a:latin typeface="Courier New"/>
              <a:ea typeface="Courier New"/>
              <a:cs typeface="Courier New"/>
              <a:sym typeface="Courier New"/>
            </a:endParaRPr>
          </a:p>
        </p:txBody>
      </p:sp>
      <p:pic>
        <p:nvPicPr>
          <p:cNvPr id="184" name="Google Shape;184;p31"/>
          <p:cNvPicPr preferRelativeResize="0"/>
          <p:nvPr/>
        </p:nvPicPr>
        <p:blipFill>
          <a:blip r:embed="rId3">
            <a:alphaModFix/>
          </a:blip>
          <a:stretch>
            <a:fillRect/>
          </a:stretch>
        </p:blipFill>
        <p:spPr>
          <a:xfrm>
            <a:off x="4888275" y="153175"/>
            <a:ext cx="4048301" cy="483715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2020">
                <a:latin typeface="Courier New"/>
                <a:ea typeface="Courier New"/>
                <a:cs typeface="Courier New"/>
                <a:sym typeface="Courier New"/>
              </a:rPr>
              <a:t>Первые открытия</a:t>
            </a:r>
            <a:endParaRPr b="1" sz="2020">
              <a:latin typeface="Courier New"/>
              <a:ea typeface="Courier New"/>
              <a:cs typeface="Courier New"/>
              <a:sym typeface="Courier New"/>
            </a:endParaRPr>
          </a:p>
        </p:txBody>
      </p:sp>
      <p:sp>
        <p:nvSpPr>
          <p:cNvPr id="61" name="Google Shape;61;p14"/>
          <p:cNvSpPr txBox="1"/>
          <p:nvPr>
            <p:ph idx="1" type="body"/>
          </p:nvPr>
        </p:nvSpPr>
        <p:spPr>
          <a:xfrm>
            <a:off x="311700" y="1152475"/>
            <a:ext cx="5385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300">
                <a:solidFill>
                  <a:srgbClr val="202122"/>
                </a:solidFill>
                <a:highlight>
                  <a:srgbClr val="FFFFFF"/>
                </a:highlight>
                <a:latin typeface="Courier New"/>
                <a:ea typeface="Courier New"/>
                <a:cs typeface="Courier New"/>
                <a:sym typeface="Courier New"/>
              </a:rPr>
              <a:t>- 1896 год - французский физик Анри Беккерель начал работы по исследованию эффекта засвечивания фотопластинок при контакте с солями урана. Итогом его работ стало доказательство того что этот эффект не связан с эффектом флюоресценции. Он выяснил что источником неизвестного ранее проникающего излучения является именно уран.</a:t>
            </a:r>
            <a:endParaRPr sz="1300">
              <a:solidFill>
                <a:srgbClr val="202122"/>
              </a:solidFill>
              <a:highlight>
                <a:srgbClr val="FFFFFF"/>
              </a:highlight>
              <a:latin typeface="Courier New"/>
              <a:ea typeface="Courier New"/>
              <a:cs typeface="Courier New"/>
              <a:sym typeface="Courier New"/>
            </a:endParaRPr>
          </a:p>
        </p:txBody>
      </p:sp>
      <p:pic>
        <p:nvPicPr>
          <p:cNvPr id="62" name="Google Shape;62;p14"/>
          <p:cNvPicPr preferRelativeResize="0"/>
          <p:nvPr/>
        </p:nvPicPr>
        <p:blipFill>
          <a:blip r:embed="rId3">
            <a:alphaModFix/>
          </a:blip>
          <a:stretch>
            <a:fillRect/>
          </a:stretch>
        </p:blipFill>
        <p:spPr>
          <a:xfrm>
            <a:off x="6348425" y="514300"/>
            <a:ext cx="2153450" cy="3082475"/>
          </a:xfrm>
          <a:prstGeom prst="rect">
            <a:avLst/>
          </a:prstGeom>
          <a:noFill/>
          <a:ln>
            <a:noFill/>
          </a:ln>
        </p:spPr>
      </p:pic>
      <p:pic>
        <p:nvPicPr>
          <p:cNvPr id="63" name="Google Shape;63;p14"/>
          <p:cNvPicPr preferRelativeResize="0"/>
          <p:nvPr/>
        </p:nvPicPr>
        <p:blipFill>
          <a:blip r:embed="rId4">
            <a:alphaModFix/>
          </a:blip>
          <a:stretch>
            <a:fillRect/>
          </a:stretch>
        </p:blipFill>
        <p:spPr>
          <a:xfrm>
            <a:off x="4940400" y="2894525"/>
            <a:ext cx="2590275" cy="20901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2020">
                <a:latin typeface="Courier New"/>
                <a:ea typeface="Courier New"/>
                <a:cs typeface="Courier New"/>
                <a:sym typeface="Courier New"/>
              </a:rPr>
              <a:t>Водородная бомба</a:t>
            </a:r>
            <a:endParaRPr b="1" sz="2020">
              <a:latin typeface="Courier New"/>
              <a:ea typeface="Courier New"/>
              <a:cs typeface="Courier New"/>
              <a:sym typeface="Courier New"/>
            </a:endParaRPr>
          </a:p>
        </p:txBody>
      </p:sp>
      <p:sp>
        <p:nvSpPr>
          <p:cNvPr id="190" name="Google Shape;190;p32"/>
          <p:cNvSpPr txBox="1"/>
          <p:nvPr>
            <p:ph idx="1" type="body"/>
          </p:nvPr>
        </p:nvSpPr>
        <p:spPr>
          <a:xfrm>
            <a:off x="311700" y="1161500"/>
            <a:ext cx="8520600" cy="301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300">
                <a:solidFill>
                  <a:srgbClr val="202122"/>
                </a:solidFill>
                <a:highlight>
                  <a:schemeClr val="lt1"/>
                </a:highlight>
                <a:latin typeface="Courier New"/>
                <a:ea typeface="Courier New"/>
                <a:cs typeface="Courier New"/>
                <a:sym typeface="Courier New"/>
              </a:rPr>
              <a:t>Термоядерное оружие (водородная бомба) - вид ядерного оружия, основной прикол которого в использовании реакции ядерного синтеза лёгких элементов в более тяжёлые (например, синтеза одного ядра атома гелия из двух ядер атомов дейтерия), а не реакции деления.</a:t>
            </a:r>
            <a:endParaRPr sz="1300">
              <a:solidFill>
                <a:srgbClr val="202122"/>
              </a:solidFill>
              <a:highlight>
                <a:srgbClr val="FFFFFF"/>
              </a:highlight>
              <a:latin typeface="Courier New"/>
              <a:ea typeface="Courier New"/>
              <a:cs typeface="Courier New"/>
              <a:sym typeface="Courier New"/>
            </a:endParaRPr>
          </a:p>
        </p:txBody>
      </p:sp>
      <p:pic>
        <p:nvPicPr>
          <p:cNvPr id="191" name="Google Shape;191;p32"/>
          <p:cNvPicPr preferRelativeResize="0"/>
          <p:nvPr/>
        </p:nvPicPr>
        <p:blipFill>
          <a:blip r:embed="rId3">
            <a:alphaModFix/>
          </a:blip>
          <a:stretch>
            <a:fillRect/>
          </a:stretch>
        </p:blipFill>
        <p:spPr>
          <a:xfrm>
            <a:off x="1752163" y="2437500"/>
            <a:ext cx="5639674" cy="2175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2020">
                <a:latin typeface="Courier New"/>
                <a:ea typeface="Courier New"/>
                <a:cs typeface="Courier New"/>
                <a:sym typeface="Courier New"/>
              </a:rPr>
              <a:t>Первые открытия</a:t>
            </a:r>
            <a:endParaRPr b="1" sz="2020">
              <a:latin typeface="Courier New"/>
              <a:ea typeface="Courier New"/>
              <a:cs typeface="Courier New"/>
              <a:sym typeface="Courier New"/>
            </a:endParaRPr>
          </a:p>
        </p:txBody>
      </p:sp>
      <p:sp>
        <p:nvSpPr>
          <p:cNvPr id="69" name="Google Shape;69;p15"/>
          <p:cNvSpPr txBox="1"/>
          <p:nvPr>
            <p:ph idx="1" type="body"/>
          </p:nvPr>
        </p:nvSpPr>
        <p:spPr>
          <a:xfrm>
            <a:off x="311700" y="1152475"/>
            <a:ext cx="5325600" cy="274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300">
                <a:solidFill>
                  <a:srgbClr val="202122"/>
                </a:solidFill>
                <a:highlight>
                  <a:schemeClr val="lt1"/>
                </a:highlight>
                <a:latin typeface="Courier New"/>
                <a:ea typeface="Courier New"/>
                <a:cs typeface="Courier New"/>
                <a:sym typeface="Courier New"/>
              </a:rPr>
              <a:t>- 1987 год - французский физик Мария Склодовская-Кюри выбрала открытия Беркеля как тему докторской диссертации и начала работу в этом направлении вместе с мужем.</a:t>
            </a:r>
            <a:endParaRPr sz="1300">
              <a:solidFill>
                <a:srgbClr val="202122"/>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rPr lang="ru" sz="1300">
                <a:solidFill>
                  <a:srgbClr val="202122"/>
                </a:solidFill>
                <a:highlight>
                  <a:schemeClr val="lt1"/>
                </a:highlight>
                <a:latin typeface="Courier New"/>
                <a:ea typeface="Courier New"/>
                <a:cs typeface="Courier New"/>
                <a:sym typeface="Courier New"/>
              </a:rPr>
              <a:t>- 1898 год Мария Склодовская-Кюри с мужем Пьером Кюри обнаружили в настуране, минерале урана, некое вещество, выделяющее большое количество радиации. Это открытие дало основание предположить наличие огромного потенциала невиданной ранее энергии, заключённой в атомах радиоактивных элементов.</a:t>
            </a:r>
            <a:endParaRPr sz="1300">
              <a:solidFill>
                <a:srgbClr val="202122"/>
              </a:solidFill>
              <a:highlight>
                <a:srgbClr val="FFFFFF"/>
              </a:highlight>
              <a:latin typeface="Courier New"/>
              <a:ea typeface="Courier New"/>
              <a:cs typeface="Courier New"/>
              <a:sym typeface="Courier New"/>
            </a:endParaRPr>
          </a:p>
        </p:txBody>
      </p:sp>
      <p:pic>
        <p:nvPicPr>
          <p:cNvPr id="70" name="Google Shape;70;p15"/>
          <p:cNvPicPr preferRelativeResize="0"/>
          <p:nvPr/>
        </p:nvPicPr>
        <p:blipFill>
          <a:blip r:embed="rId3">
            <a:alphaModFix/>
          </a:blip>
          <a:stretch>
            <a:fillRect/>
          </a:stretch>
        </p:blipFill>
        <p:spPr>
          <a:xfrm>
            <a:off x="5708550" y="1128755"/>
            <a:ext cx="3123749" cy="2512969"/>
          </a:xfrm>
          <a:prstGeom prst="rect">
            <a:avLst/>
          </a:prstGeom>
          <a:noFill/>
          <a:ln>
            <a:noFill/>
          </a:ln>
        </p:spPr>
      </p:pic>
      <p:sp>
        <p:nvSpPr>
          <p:cNvPr id="71" name="Google Shape;71;p15"/>
          <p:cNvSpPr txBox="1"/>
          <p:nvPr/>
        </p:nvSpPr>
        <p:spPr>
          <a:xfrm>
            <a:off x="311700" y="3914775"/>
            <a:ext cx="86112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ru" sz="1300">
                <a:solidFill>
                  <a:srgbClr val="202122"/>
                </a:solidFill>
                <a:highlight>
                  <a:schemeClr val="lt1"/>
                </a:highlight>
                <a:latin typeface="Courier New"/>
                <a:ea typeface="Courier New"/>
                <a:cs typeface="Courier New"/>
                <a:sym typeface="Courier New"/>
              </a:rPr>
              <a:t>- 1899 год - Мария публикует научную работу по итогам своих исследований в которой вводит новые термины: «радиоактивность» и «радиоактивный элемент». К этому моменту супруги уже успели открыть Полоний, а в 1902 году открыли Радий.</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2020">
                <a:latin typeface="Courier New"/>
                <a:ea typeface="Courier New"/>
                <a:cs typeface="Courier New"/>
                <a:sym typeface="Courier New"/>
              </a:rPr>
              <a:t>Первые открытия</a:t>
            </a:r>
            <a:endParaRPr b="1" sz="2020">
              <a:latin typeface="Courier New"/>
              <a:ea typeface="Courier New"/>
              <a:cs typeface="Courier New"/>
              <a:sym typeface="Courier New"/>
            </a:endParaRPr>
          </a:p>
        </p:txBody>
      </p:sp>
      <p:sp>
        <p:nvSpPr>
          <p:cNvPr id="77" name="Google Shape;77;p16"/>
          <p:cNvSpPr txBox="1"/>
          <p:nvPr>
            <p:ph idx="1" type="body"/>
          </p:nvPr>
        </p:nvSpPr>
        <p:spPr>
          <a:xfrm>
            <a:off x="311700" y="1152475"/>
            <a:ext cx="5274300" cy="365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sz="1300">
                <a:solidFill>
                  <a:srgbClr val="202122"/>
                </a:solidFill>
                <a:highlight>
                  <a:srgbClr val="FFFFFF"/>
                </a:highlight>
                <a:latin typeface="Courier New"/>
                <a:ea typeface="Courier New"/>
                <a:cs typeface="Courier New"/>
                <a:sym typeface="Courier New"/>
              </a:rPr>
              <a:t>- 1905 год эстафету исследований радиоактивности подхватил британский физик Эрнест Резерфорд. </a:t>
            </a:r>
            <a:endParaRPr sz="1300">
              <a:solidFill>
                <a:srgbClr val="202122"/>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ru" sz="1300">
                <a:solidFill>
                  <a:srgbClr val="202122"/>
                </a:solidFill>
                <a:highlight>
                  <a:srgbClr val="FFFFFF"/>
                </a:highlight>
                <a:latin typeface="Courier New"/>
                <a:ea typeface="Courier New"/>
                <a:cs typeface="Courier New"/>
                <a:sym typeface="Courier New"/>
              </a:rPr>
              <a:t>- 1911 - Резерфорд создаёт планетарную модель атома. Согласно этой модели атом состоит из очень маленького положительно заряженного ядра, содержащего большую часть массы атома, и обращающихся вокруг него лёгких электронов.</a:t>
            </a:r>
            <a:endParaRPr sz="1300">
              <a:solidFill>
                <a:srgbClr val="202122"/>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lang="ru" sz="1300">
                <a:solidFill>
                  <a:srgbClr val="202122"/>
                </a:solidFill>
                <a:highlight>
                  <a:srgbClr val="FFFFFF"/>
                </a:highlight>
                <a:latin typeface="Courier New"/>
                <a:ea typeface="Courier New"/>
                <a:cs typeface="Courier New"/>
                <a:sym typeface="Courier New"/>
              </a:rPr>
              <a:t>- 1919 год - Резерфорд проводит опыт по превращению азота в кислород после облучения альфа частицами.</a:t>
            </a:r>
            <a:endParaRPr sz="1300">
              <a:solidFill>
                <a:srgbClr val="202122"/>
              </a:solidFill>
              <a:highlight>
                <a:srgbClr val="FFFFFF"/>
              </a:highlight>
              <a:latin typeface="Courier New"/>
              <a:ea typeface="Courier New"/>
              <a:cs typeface="Courier New"/>
              <a:sym typeface="Courier New"/>
            </a:endParaRPr>
          </a:p>
        </p:txBody>
      </p:sp>
      <p:pic>
        <p:nvPicPr>
          <p:cNvPr id="78" name="Google Shape;78;p16"/>
          <p:cNvPicPr preferRelativeResize="0"/>
          <p:nvPr/>
        </p:nvPicPr>
        <p:blipFill>
          <a:blip r:embed="rId3">
            <a:alphaModFix/>
          </a:blip>
          <a:stretch>
            <a:fillRect/>
          </a:stretch>
        </p:blipFill>
        <p:spPr>
          <a:xfrm>
            <a:off x="6625725" y="661250"/>
            <a:ext cx="2140175" cy="2869526"/>
          </a:xfrm>
          <a:prstGeom prst="rect">
            <a:avLst/>
          </a:prstGeom>
          <a:noFill/>
          <a:ln>
            <a:noFill/>
          </a:ln>
        </p:spPr>
      </p:pic>
      <p:pic>
        <p:nvPicPr>
          <p:cNvPr id="79" name="Google Shape;79;p16"/>
          <p:cNvPicPr preferRelativeResize="0"/>
          <p:nvPr/>
        </p:nvPicPr>
        <p:blipFill>
          <a:blip r:embed="rId4">
            <a:alphaModFix/>
          </a:blip>
          <a:stretch>
            <a:fillRect/>
          </a:stretch>
        </p:blipFill>
        <p:spPr>
          <a:xfrm>
            <a:off x="5754000" y="2446475"/>
            <a:ext cx="1565825" cy="25253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2020">
                <a:latin typeface="Courier New"/>
                <a:ea typeface="Courier New"/>
                <a:cs typeface="Courier New"/>
                <a:sym typeface="Courier New"/>
              </a:rPr>
              <a:t>Первые открытия</a:t>
            </a:r>
            <a:endParaRPr b="1" sz="2020">
              <a:latin typeface="Courier New"/>
              <a:ea typeface="Courier New"/>
              <a:cs typeface="Courier New"/>
              <a:sym typeface="Courier New"/>
            </a:endParaRPr>
          </a:p>
        </p:txBody>
      </p:sp>
      <p:sp>
        <p:nvSpPr>
          <p:cNvPr id="85" name="Google Shape;85;p17"/>
          <p:cNvSpPr txBox="1"/>
          <p:nvPr>
            <p:ph idx="1" type="body"/>
          </p:nvPr>
        </p:nvSpPr>
        <p:spPr>
          <a:xfrm>
            <a:off x="311700" y="1152475"/>
            <a:ext cx="5385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300">
                <a:solidFill>
                  <a:srgbClr val="202122"/>
                </a:solidFill>
                <a:highlight>
                  <a:srgbClr val="FFFFFF"/>
                </a:highlight>
                <a:latin typeface="Courier New"/>
                <a:ea typeface="Courier New"/>
                <a:cs typeface="Courier New"/>
                <a:sym typeface="Courier New"/>
              </a:rPr>
              <a:t>- 1932 год - ирландец Эрнест Уолтон и британец Джон Кокрофт смогли впервые расщепить ядро атома лития путём бомбардировки его протонами. Это было первое в мире успешное искусственное превращение (трансмутация) химических элементов. В этом же году физик Джеймс Чедвик открыл нейтрон.</a:t>
            </a:r>
            <a:endParaRPr sz="1300">
              <a:solidFill>
                <a:srgbClr val="202122"/>
              </a:solidFill>
              <a:highlight>
                <a:srgbClr val="FFFFFF"/>
              </a:highlight>
              <a:latin typeface="Courier New"/>
              <a:ea typeface="Courier New"/>
              <a:cs typeface="Courier New"/>
              <a:sym typeface="Courier New"/>
            </a:endParaRPr>
          </a:p>
        </p:txBody>
      </p:sp>
      <p:pic>
        <p:nvPicPr>
          <p:cNvPr id="86" name="Google Shape;86;p17"/>
          <p:cNvPicPr preferRelativeResize="0"/>
          <p:nvPr/>
        </p:nvPicPr>
        <p:blipFill>
          <a:blip r:embed="rId3">
            <a:alphaModFix/>
          </a:blip>
          <a:stretch>
            <a:fillRect/>
          </a:stretch>
        </p:blipFill>
        <p:spPr>
          <a:xfrm>
            <a:off x="5921700" y="813012"/>
            <a:ext cx="2910600" cy="35174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2020">
                <a:latin typeface="Courier New"/>
                <a:ea typeface="Courier New"/>
                <a:cs typeface="Courier New"/>
                <a:sym typeface="Courier New"/>
              </a:rPr>
              <a:t>Первые открытия</a:t>
            </a:r>
            <a:endParaRPr b="1" sz="2020">
              <a:latin typeface="Courier New"/>
              <a:ea typeface="Courier New"/>
              <a:cs typeface="Courier New"/>
              <a:sym typeface="Courier New"/>
            </a:endParaRPr>
          </a:p>
        </p:txBody>
      </p:sp>
      <p:sp>
        <p:nvSpPr>
          <p:cNvPr id="92" name="Google Shape;92;p18"/>
          <p:cNvSpPr txBox="1"/>
          <p:nvPr>
            <p:ph idx="1" type="body"/>
          </p:nvPr>
        </p:nvSpPr>
        <p:spPr>
          <a:xfrm>
            <a:off x="311700" y="1152475"/>
            <a:ext cx="4117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300">
                <a:solidFill>
                  <a:srgbClr val="202122"/>
                </a:solidFill>
                <a:highlight>
                  <a:srgbClr val="FFFFFF"/>
                </a:highlight>
                <a:latin typeface="Courier New"/>
                <a:ea typeface="Courier New"/>
                <a:cs typeface="Courier New"/>
                <a:sym typeface="Courier New"/>
              </a:rPr>
              <a:t>- 1938 год - немецкие физики Отто Ган и Фриц Штрассман впервые в мире осуществили искусственное расщепление ядра атома урана. Для этого они обстреливали его нейтронами.</a:t>
            </a:r>
            <a:endParaRPr sz="1300">
              <a:solidFill>
                <a:srgbClr val="202122"/>
              </a:solidFill>
              <a:highlight>
                <a:srgbClr val="FFFFFF"/>
              </a:highlight>
              <a:latin typeface="Courier New"/>
              <a:ea typeface="Courier New"/>
              <a:cs typeface="Courier New"/>
              <a:sym typeface="Courier New"/>
            </a:endParaRPr>
          </a:p>
        </p:txBody>
      </p:sp>
      <p:pic>
        <p:nvPicPr>
          <p:cNvPr id="93" name="Google Shape;93;p18"/>
          <p:cNvPicPr preferRelativeResize="0"/>
          <p:nvPr/>
        </p:nvPicPr>
        <p:blipFill>
          <a:blip r:embed="rId3">
            <a:alphaModFix/>
          </a:blip>
          <a:stretch>
            <a:fillRect/>
          </a:stretch>
        </p:blipFill>
        <p:spPr>
          <a:xfrm>
            <a:off x="4732025" y="1152475"/>
            <a:ext cx="1858825" cy="2627800"/>
          </a:xfrm>
          <a:prstGeom prst="rect">
            <a:avLst/>
          </a:prstGeom>
          <a:noFill/>
          <a:ln>
            <a:noFill/>
          </a:ln>
        </p:spPr>
      </p:pic>
      <p:pic>
        <p:nvPicPr>
          <p:cNvPr id="94" name="Google Shape;94;p18"/>
          <p:cNvPicPr preferRelativeResize="0"/>
          <p:nvPr/>
        </p:nvPicPr>
        <p:blipFill>
          <a:blip r:embed="rId4">
            <a:alphaModFix/>
          </a:blip>
          <a:stretch>
            <a:fillRect/>
          </a:stretch>
        </p:blipFill>
        <p:spPr>
          <a:xfrm>
            <a:off x="6773892" y="1152475"/>
            <a:ext cx="2014608" cy="262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2020">
                <a:latin typeface="Courier New"/>
                <a:ea typeface="Courier New"/>
                <a:cs typeface="Courier New"/>
                <a:sym typeface="Courier New"/>
              </a:rPr>
              <a:t>Немецкая ядерная программа</a:t>
            </a:r>
            <a:endParaRPr b="1" sz="2020">
              <a:latin typeface="Courier New"/>
              <a:ea typeface="Courier New"/>
              <a:cs typeface="Courier New"/>
              <a:sym typeface="Courier New"/>
            </a:endParaRPr>
          </a:p>
        </p:txBody>
      </p:sp>
      <p:sp>
        <p:nvSpPr>
          <p:cNvPr id="100" name="Google Shape;100;p19"/>
          <p:cNvSpPr txBox="1"/>
          <p:nvPr>
            <p:ph idx="1" type="body"/>
          </p:nvPr>
        </p:nvSpPr>
        <p:spPr>
          <a:xfrm>
            <a:off x="311700" y="1152475"/>
            <a:ext cx="5551200" cy="384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300">
                <a:solidFill>
                  <a:srgbClr val="202122"/>
                </a:solidFill>
                <a:highlight>
                  <a:srgbClr val="FFFFFF"/>
                </a:highlight>
                <a:latin typeface="Courier New"/>
                <a:ea typeface="Courier New"/>
                <a:cs typeface="Courier New"/>
                <a:sym typeface="Courier New"/>
              </a:rPr>
              <a:t>- 1939 год - в военные инстанции Германии поступило письмо за подписью профессора Гамбургского университета Пауля Хартека, в котором указывалось на принципиальную возможность создания нового вида высокоэффективного взрывчатого вещества. В нём говорилось, что «та страна, которая первой сумеет практически овладеть достижениями ядерной физики, приобретёт абсолютное превосходство над другими». Немецкие учёные до конца войны работали над созданием ядерного реактора и разрабатывали ядерную и термоядерную бомбы. Эти работы не были завершены из-за недостатка ресурсов, вмешательства диверсантов, и банальной нехватки времени.</a:t>
            </a:r>
            <a:endParaRPr sz="1300">
              <a:solidFill>
                <a:srgbClr val="202122"/>
              </a:solidFill>
              <a:highlight>
                <a:srgbClr val="FFFFFF"/>
              </a:highlight>
              <a:latin typeface="Courier New"/>
              <a:ea typeface="Courier New"/>
              <a:cs typeface="Courier New"/>
              <a:sym typeface="Courier New"/>
            </a:endParaRPr>
          </a:p>
        </p:txBody>
      </p:sp>
      <p:pic>
        <p:nvPicPr>
          <p:cNvPr id="101" name="Google Shape;101;p19"/>
          <p:cNvPicPr preferRelativeResize="0"/>
          <p:nvPr/>
        </p:nvPicPr>
        <p:blipFill>
          <a:blip r:embed="rId3">
            <a:alphaModFix/>
          </a:blip>
          <a:stretch>
            <a:fillRect/>
          </a:stretch>
        </p:blipFill>
        <p:spPr>
          <a:xfrm>
            <a:off x="6260825" y="1068948"/>
            <a:ext cx="2407551" cy="3596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2020">
                <a:latin typeface="Courier New"/>
                <a:ea typeface="Courier New"/>
                <a:cs typeface="Courier New"/>
                <a:sym typeface="Courier New"/>
              </a:rPr>
              <a:t>Американская ядерная программа</a:t>
            </a:r>
            <a:endParaRPr b="1" sz="2020">
              <a:latin typeface="Courier New"/>
              <a:ea typeface="Courier New"/>
              <a:cs typeface="Courier New"/>
              <a:sym typeface="Courier New"/>
            </a:endParaRPr>
          </a:p>
        </p:txBody>
      </p:sp>
      <p:sp>
        <p:nvSpPr>
          <p:cNvPr id="107" name="Google Shape;107;p20"/>
          <p:cNvSpPr txBox="1"/>
          <p:nvPr>
            <p:ph idx="1" type="body"/>
          </p:nvPr>
        </p:nvSpPr>
        <p:spPr>
          <a:xfrm>
            <a:off x="311700" y="1152475"/>
            <a:ext cx="5504100" cy="36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300">
                <a:solidFill>
                  <a:srgbClr val="202122"/>
                </a:solidFill>
                <a:highlight>
                  <a:srgbClr val="FFFFFF"/>
                </a:highlight>
                <a:latin typeface="Courier New"/>
                <a:ea typeface="Courier New"/>
                <a:cs typeface="Courier New"/>
                <a:sym typeface="Courier New"/>
              </a:rPr>
              <a:t>В августе 1939 было составлено "письмо Эйнштейна Рузвельту", которое содержало предупреждение о возможной разработке нацистской Германией чрезвычайно мощной бомбы нового типа. В связи с этим авторы письма призывали США обеспечить накопление запасов урановой руды и финансирование исследований Энрико Ферми и других учёных в области цепных ядерных реакций.</a:t>
            </a:r>
            <a:endParaRPr sz="1300">
              <a:solidFill>
                <a:srgbClr val="20212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300">
              <a:solidFill>
                <a:srgbClr val="202122"/>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lang="ru" sz="1300">
                <a:solidFill>
                  <a:srgbClr val="202122"/>
                </a:solidFill>
                <a:highlight>
                  <a:srgbClr val="FFFFFF"/>
                </a:highlight>
                <a:latin typeface="Courier New"/>
                <a:ea typeface="Courier New"/>
                <a:cs typeface="Courier New"/>
                <a:sym typeface="Courier New"/>
              </a:rPr>
              <a:t>Человеком написавшим это письмо был Альберт Эйнштейн.</a:t>
            </a:r>
            <a:endParaRPr sz="1300">
              <a:solidFill>
                <a:srgbClr val="202122"/>
              </a:solidFill>
              <a:highlight>
                <a:srgbClr val="FFFFFF"/>
              </a:highlight>
              <a:latin typeface="Courier New"/>
              <a:ea typeface="Courier New"/>
              <a:cs typeface="Courier New"/>
              <a:sym typeface="Courier New"/>
            </a:endParaRPr>
          </a:p>
        </p:txBody>
      </p:sp>
      <p:pic>
        <p:nvPicPr>
          <p:cNvPr id="108" name="Google Shape;108;p20"/>
          <p:cNvPicPr preferRelativeResize="0"/>
          <p:nvPr/>
        </p:nvPicPr>
        <p:blipFill>
          <a:blip r:embed="rId3">
            <a:alphaModFix/>
          </a:blip>
          <a:stretch>
            <a:fillRect/>
          </a:stretch>
        </p:blipFill>
        <p:spPr>
          <a:xfrm>
            <a:off x="5997625" y="950188"/>
            <a:ext cx="2751102"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2020">
                <a:latin typeface="Courier New"/>
                <a:ea typeface="Courier New"/>
                <a:cs typeface="Courier New"/>
                <a:sym typeface="Courier New"/>
              </a:rPr>
              <a:t>Американская ядерная программа</a:t>
            </a:r>
            <a:endParaRPr b="1" sz="2020">
              <a:latin typeface="Courier New"/>
              <a:ea typeface="Courier New"/>
              <a:cs typeface="Courier New"/>
              <a:sym typeface="Courier New"/>
            </a:endParaRPr>
          </a:p>
        </p:txBody>
      </p:sp>
      <p:sp>
        <p:nvSpPr>
          <p:cNvPr id="114" name="Google Shape;114;p21"/>
          <p:cNvSpPr txBox="1"/>
          <p:nvPr>
            <p:ph idx="1" type="body"/>
          </p:nvPr>
        </p:nvSpPr>
        <p:spPr>
          <a:xfrm>
            <a:off x="311700" y="1152475"/>
            <a:ext cx="8520600" cy="18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300">
                <a:solidFill>
                  <a:srgbClr val="202122"/>
                </a:solidFill>
                <a:highlight>
                  <a:schemeClr val="lt1"/>
                </a:highlight>
                <a:latin typeface="Courier New"/>
                <a:ea typeface="Courier New"/>
                <a:cs typeface="Courier New"/>
                <a:sym typeface="Courier New"/>
              </a:rPr>
              <a:t>- 1941 год - в США учёные пытаются убедить правительство начать работы над созданием ядерного оружия.</a:t>
            </a:r>
            <a:endParaRPr sz="1300">
              <a:solidFill>
                <a:srgbClr val="202122"/>
              </a:solidFill>
              <a:highlight>
                <a:schemeClr val="lt1"/>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ru" sz="1300">
                <a:solidFill>
                  <a:srgbClr val="202122"/>
                </a:solidFill>
                <a:highlight>
                  <a:schemeClr val="lt1"/>
                </a:highlight>
                <a:latin typeface="Courier New"/>
                <a:ea typeface="Courier New"/>
                <a:cs typeface="Courier New"/>
                <a:sym typeface="Courier New"/>
              </a:rPr>
              <a:t>- В декабре 1941 США вступает в войну.</a:t>
            </a:r>
            <a:endParaRPr sz="1300">
              <a:solidFill>
                <a:srgbClr val="202122"/>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sz="1300">
              <a:solidFill>
                <a:srgbClr val="202122"/>
              </a:solidFill>
              <a:highlight>
                <a:srgbClr val="FFFFFF"/>
              </a:highlight>
              <a:latin typeface="Courier New"/>
              <a:ea typeface="Courier New"/>
              <a:cs typeface="Courier New"/>
              <a:sym typeface="Courier New"/>
            </a:endParaRPr>
          </a:p>
        </p:txBody>
      </p:sp>
      <p:pic>
        <p:nvPicPr>
          <p:cNvPr id="115" name="Google Shape;115;p21"/>
          <p:cNvPicPr preferRelativeResize="0"/>
          <p:nvPr/>
        </p:nvPicPr>
        <p:blipFill>
          <a:blip r:embed="rId3">
            <a:alphaModFix/>
          </a:blip>
          <a:stretch>
            <a:fillRect/>
          </a:stretch>
        </p:blipFill>
        <p:spPr>
          <a:xfrm>
            <a:off x="1637200" y="3385575"/>
            <a:ext cx="5869601" cy="1477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