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7" r:id="rId4"/>
    <p:sldId id="258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636" y="-84"/>
      </p:cViewPr>
      <p:guideLst>
        <p:guide orient="horz" pos="21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3222DF-0D8E-41F5-94E7-6E738A65FC0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0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3"/>
          <p:cNvSpPr/>
          <p:nvPr/>
        </p:nvSpPr>
        <p:spPr>
          <a:xfrm>
            <a:off x="2635250" y="2286000"/>
            <a:ext cx="7261225" cy="1963738"/>
          </a:xfrm>
          <a:prstGeom prst="rect">
            <a:avLst/>
          </a:prstGeom>
          <a:solidFill>
            <a:srgbClr val="0D0D0D">
              <a:alpha val="12941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/>
          <p:nvPr/>
        </p:nvGrpSpPr>
        <p:grpSpPr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/>
            <p:nvPr/>
          </p:nvSpPr>
          <p:spPr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/>
            <p:nvPr/>
          </p:nvSpPr>
          <p:spPr>
            <a:xfrm rot="5400000">
              <a:off x="2111239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/>
            <p:nvPr/>
          </p:nvSpPr>
          <p:spPr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/>
          <p:nvPr/>
        </p:nvGrpSpPr>
        <p:grpSpPr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/>
            <p:nvPr/>
          </p:nvSpPr>
          <p:spPr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/>
            <p:nvPr/>
          </p:nvSpPr>
          <p:spPr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/>
            <p:nvPr/>
          </p:nvSpPr>
          <p:spPr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/>
          <p:nvPr/>
        </p:nvSpPr>
        <p:spPr>
          <a:xfrm>
            <a:off x="3427730" y="2663825"/>
            <a:ext cx="68230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OCR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的身份证要素提取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5" name="文本框 13"/>
          <p:cNvSpPr txBox="1"/>
          <p:nvPr/>
        </p:nvSpPr>
        <p:spPr>
          <a:xfrm>
            <a:off x="4308475" y="3651250"/>
            <a:ext cx="2390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人：高尚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6" name="文本框 15"/>
          <p:cNvSpPr txBox="1"/>
          <p:nvPr/>
        </p:nvSpPr>
        <p:spPr>
          <a:xfrm>
            <a:off x="6893560" y="3654425"/>
            <a:ext cx="28146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9" name="椭圆 18"/>
          <p:cNvSpPr/>
          <p:nvPr/>
        </p:nvSpPr>
        <p:spPr>
          <a:xfrm>
            <a:off x="2638425" y="4514850"/>
            <a:ext cx="74613" cy="7302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060" name="椭圆 19"/>
          <p:cNvSpPr/>
          <p:nvPr/>
        </p:nvSpPr>
        <p:spPr>
          <a:xfrm>
            <a:off x="9823450" y="4514850"/>
            <a:ext cx="74613" cy="7302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061" name="文本框 23"/>
          <p:cNvSpPr txBox="1"/>
          <p:nvPr/>
        </p:nvSpPr>
        <p:spPr>
          <a:xfrm>
            <a:off x="4591050" y="4514850"/>
            <a:ext cx="30105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校内导师：李艳玲老师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企业导师：王维庆老师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76" name="组合 10"/>
          <p:cNvGrpSpPr/>
          <p:nvPr/>
        </p:nvGrpSpPr>
        <p:grpSpPr>
          <a:xfrm>
            <a:off x="3784600" y="2220913"/>
            <a:ext cx="508000" cy="765175"/>
            <a:chOff x="0" y="0"/>
            <a:chExt cx="1064175" cy="1605838"/>
          </a:xfrm>
        </p:grpSpPr>
        <p:sp>
          <p:nvSpPr>
            <p:cNvPr id="3097" name="任意多边形 9"/>
            <p:cNvSpPr/>
            <p:nvPr/>
          </p:nvSpPr>
          <p:spPr>
            <a:xfrm rot="919542">
              <a:off x="0" y="0"/>
              <a:ext cx="1035297" cy="1426610"/>
            </a:xfrm>
            <a:custGeom>
              <a:avLst/>
              <a:gdLst/>
              <a:ahLst/>
              <a:cxnLst>
                <a:cxn ang="0">
                  <a:pos x="574808" y="0"/>
                </a:cxn>
                <a:cxn ang="0">
                  <a:pos x="1035297" y="1142885"/>
                </a:cxn>
                <a:cxn ang="0">
                  <a:pos x="0" y="1426610"/>
                </a:cxn>
                <a:cxn ang="0">
                  <a:pos x="574808" y="0"/>
                </a:cxn>
              </a:cxnLst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任意多边形 6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avLst/>
              <a:gdLst/>
              <a:ahLst/>
              <a:cxnLst>
                <a:cxn ang="0">
                  <a:pos x="314251" y="0"/>
                </a:cxn>
                <a:cxn ang="0">
                  <a:pos x="711510" y="1048581"/>
                </a:cxn>
                <a:cxn ang="0">
                  <a:pos x="0" y="829477"/>
                </a:cxn>
                <a:cxn ang="0">
                  <a:pos x="314251" y="0"/>
                </a:cxn>
              </a:cxnLst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7" name="文本框 15"/>
          <p:cNvSpPr txBox="1"/>
          <p:nvPr/>
        </p:nvSpPr>
        <p:spPr>
          <a:xfrm>
            <a:off x="311150" y="668338"/>
            <a:ext cx="5000625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8" name="直接连接符 17"/>
          <p:cNvCxnSpPr/>
          <p:nvPr/>
        </p:nvCxnSpPr>
        <p:spPr>
          <a:xfrm flipV="1">
            <a:off x="419100" y="1727200"/>
            <a:ext cx="4252913" cy="9525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79" name="直接连接符 20"/>
          <p:cNvCxnSpPr/>
          <p:nvPr/>
        </p:nvCxnSpPr>
        <p:spPr>
          <a:xfrm>
            <a:off x="419100" y="1854200"/>
            <a:ext cx="4252913" cy="0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0" name="文本框 21"/>
          <p:cNvSpPr txBox="1"/>
          <p:nvPr/>
        </p:nvSpPr>
        <p:spPr>
          <a:xfrm>
            <a:off x="4672013" y="2317750"/>
            <a:ext cx="85248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2"/>
          <p:cNvSpPr txBox="1"/>
          <p:nvPr/>
        </p:nvSpPr>
        <p:spPr>
          <a:xfrm>
            <a:off x="5592763" y="2379663"/>
            <a:ext cx="40481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选题来源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2" name="组合 23"/>
          <p:cNvGrpSpPr/>
          <p:nvPr/>
        </p:nvGrpSpPr>
        <p:grpSpPr>
          <a:xfrm>
            <a:off x="3784600" y="3346450"/>
            <a:ext cx="508000" cy="765175"/>
            <a:chOff x="0" y="0"/>
            <a:chExt cx="1064175" cy="1605838"/>
          </a:xfrm>
        </p:grpSpPr>
        <p:sp>
          <p:nvSpPr>
            <p:cNvPr id="3095" name="任意多边形 24"/>
            <p:cNvSpPr/>
            <p:nvPr/>
          </p:nvSpPr>
          <p:spPr>
            <a:xfrm rot="919542">
              <a:off x="0" y="0"/>
              <a:ext cx="1035297" cy="1426610"/>
            </a:xfrm>
            <a:custGeom>
              <a:avLst/>
              <a:gdLst/>
              <a:ahLst/>
              <a:cxnLst>
                <a:cxn ang="0">
                  <a:pos x="574808" y="0"/>
                </a:cxn>
                <a:cxn ang="0">
                  <a:pos x="1035297" y="1142885"/>
                </a:cxn>
                <a:cxn ang="0">
                  <a:pos x="0" y="1426610"/>
                </a:cxn>
                <a:cxn ang="0">
                  <a:pos x="574808" y="0"/>
                </a:cxn>
              </a:cxnLst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任意多边形 25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avLst/>
              <a:gdLst/>
              <a:ahLst/>
              <a:cxnLst>
                <a:cxn ang="0">
                  <a:pos x="314251" y="0"/>
                </a:cxn>
                <a:cxn ang="0">
                  <a:pos x="711510" y="1048581"/>
                </a:cxn>
                <a:cxn ang="0">
                  <a:pos x="0" y="829477"/>
                </a:cxn>
                <a:cxn ang="0">
                  <a:pos x="314251" y="0"/>
                </a:cxn>
              </a:cxnLst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83" name="文本框 26"/>
          <p:cNvSpPr txBox="1"/>
          <p:nvPr/>
        </p:nvSpPr>
        <p:spPr>
          <a:xfrm>
            <a:off x="4672013" y="3443288"/>
            <a:ext cx="85248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7"/>
          <p:cNvSpPr txBox="1"/>
          <p:nvPr/>
        </p:nvSpPr>
        <p:spPr>
          <a:xfrm>
            <a:off x="5592763" y="3505200"/>
            <a:ext cx="40481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选题的应用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5" name="组合 28"/>
          <p:cNvGrpSpPr/>
          <p:nvPr/>
        </p:nvGrpSpPr>
        <p:grpSpPr>
          <a:xfrm>
            <a:off x="3784600" y="4500563"/>
            <a:ext cx="508000" cy="763587"/>
            <a:chOff x="0" y="0"/>
            <a:chExt cx="1064175" cy="1605838"/>
          </a:xfrm>
        </p:grpSpPr>
        <p:sp>
          <p:nvSpPr>
            <p:cNvPr id="3093" name="任意多边形 29"/>
            <p:cNvSpPr/>
            <p:nvPr/>
          </p:nvSpPr>
          <p:spPr>
            <a:xfrm rot="919542">
              <a:off x="0" y="0"/>
              <a:ext cx="1035297" cy="1426610"/>
            </a:xfrm>
            <a:custGeom>
              <a:avLst/>
              <a:gdLst/>
              <a:ahLst/>
              <a:cxnLst>
                <a:cxn ang="0">
                  <a:pos x="574808" y="0"/>
                </a:cxn>
                <a:cxn ang="0">
                  <a:pos x="1035297" y="1142885"/>
                </a:cxn>
                <a:cxn ang="0">
                  <a:pos x="0" y="1426610"/>
                </a:cxn>
                <a:cxn ang="0">
                  <a:pos x="574808" y="0"/>
                </a:cxn>
              </a:cxnLst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任意多边形 30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avLst/>
              <a:gdLst/>
              <a:ahLst/>
              <a:cxnLst>
                <a:cxn ang="0">
                  <a:pos x="314251" y="0"/>
                </a:cxn>
                <a:cxn ang="0">
                  <a:pos x="711510" y="1048581"/>
                </a:cxn>
                <a:cxn ang="0">
                  <a:pos x="0" y="829477"/>
                </a:cxn>
                <a:cxn ang="0">
                  <a:pos x="314251" y="0"/>
                </a:cxn>
              </a:cxnLst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86" name="文本框 31"/>
          <p:cNvSpPr txBox="1"/>
          <p:nvPr/>
        </p:nvSpPr>
        <p:spPr>
          <a:xfrm>
            <a:off x="4672013" y="4595813"/>
            <a:ext cx="85248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文本框 32"/>
          <p:cNvSpPr txBox="1"/>
          <p:nvPr/>
        </p:nvSpPr>
        <p:spPr>
          <a:xfrm>
            <a:off x="5568950" y="4657725"/>
            <a:ext cx="57156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结果展示形式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8" name="组合 33"/>
          <p:cNvGrpSpPr/>
          <p:nvPr/>
        </p:nvGrpSpPr>
        <p:grpSpPr>
          <a:xfrm>
            <a:off x="3784600" y="5535613"/>
            <a:ext cx="508000" cy="765175"/>
            <a:chOff x="0" y="0"/>
            <a:chExt cx="1064175" cy="1605838"/>
          </a:xfrm>
        </p:grpSpPr>
        <p:sp>
          <p:nvSpPr>
            <p:cNvPr id="3091" name="任意多边形 34"/>
            <p:cNvSpPr/>
            <p:nvPr/>
          </p:nvSpPr>
          <p:spPr>
            <a:xfrm rot="919542">
              <a:off x="0" y="0"/>
              <a:ext cx="1035297" cy="1426610"/>
            </a:xfrm>
            <a:custGeom>
              <a:avLst/>
              <a:gdLst/>
              <a:ahLst/>
              <a:cxnLst>
                <a:cxn ang="0">
                  <a:pos x="574808" y="0"/>
                </a:cxn>
                <a:cxn ang="0">
                  <a:pos x="1035297" y="1142885"/>
                </a:cxn>
                <a:cxn ang="0">
                  <a:pos x="0" y="1426610"/>
                </a:cxn>
                <a:cxn ang="0">
                  <a:pos x="574808" y="0"/>
                </a:cxn>
              </a:cxnLst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任意多边形 35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avLst/>
              <a:gdLst/>
              <a:ahLst/>
              <a:cxnLst>
                <a:cxn ang="0">
                  <a:pos x="314251" y="0"/>
                </a:cxn>
                <a:cxn ang="0">
                  <a:pos x="711510" y="1048581"/>
                </a:cxn>
                <a:cxn ang="0">
                  <a:pos x="0" y="829477"/>
                </a:cxn>
                <a:cxn ang="0">
                  <a:pos x="314251" y="0"/>
                </a:cxn>
              </a:cxnLst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89" name="文本框 36"/>
          <p:cNvSpPr txBox="1"/>
          <p:nvPr/>
        </p:nvSpPr>
        <p:spPr>
          <a:xfrm>
            <a:off x="4672013" y="5630863"/>
            <a:ext cx="85248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/>
          <p:nvPr/>
        </p:nvSpPr>
        <p:spPr>
          <a:xfrm>
            <a:off x="5592763" y="5692775"/>
            <a:ext cx="40481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" name="矩形 24"/>
          <p:cNvSpPr/>
          <p:nvPr/>
        </p:nvSpPr>
        <p:spPr>
          <a:xfrm>
            <a:off x="1066800" y="2608580"/>
            <a:ext cx="10058400" cy="19145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43" name="TextBox 15"/>
          <p:cNvSpPr txBox="1"/>
          <p:nvPr/>
        </p:nvSpPr>
        <p:spPr>
          <a:xfrm>
            <a:off x="3859530" y="2064385"/>
            <a:ext cx="37547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选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题来自Data Fountain 竞赛题目。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grpSp>
        <p:nvGrpSpPr>
          <p:cNvPr id="5138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选题来源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6755"/>
            <a:ext cx="10058400" cy="186563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3282950" y="5435600"/>
            <a:ext cx="61271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环境：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Windows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操作系统、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Anaconda3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集成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编译环境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工具：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PyCharm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编程软件、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openCV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开源库等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1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5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86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/>
          <p:nvPr/>
        </p:nvSpPr>
        <p:spPr>
          <a:xfrm>
            <a:off x="859155" y="425450"/>
            <a:ext cx="35636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选题的应用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TextBox 11"/>
          <p:cNvSpPr txBox="1"/>
          <p:nvPr/>
        </p:nvSpPr>
        <p:spPr>
          <a:xfrm>
            <a:off x="2919730" y="2385060"/>
            <a:ext cx="635317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现在，OCR 已经逐步进入了人们生活、工作、学习等各个领域。如停车场门口的车牌自动识别系统，票据图像的数字化转化处理，电商货物照片的图像审核处理等。随着我国信息化水平的提高，OCR 技术的应用前景将更加地广阔。就目前从行业需求来看，金融、工商、电子商务等行业对信息识别的需求已经越来越广泛，促进了识别技术的大规模应用。而个人消费者对资料电子化、手写识别技术等各方面需求则拓展了 OCR 识别技术在这一领域的应用之路，另一方面，网络时代的高速发展使个人资料电子化、商务办公自动化等需求的呼声也变得越来越高。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基于以上需求，识别图像中的文字信息是一个具有广泛应用前途的研究方向，具有非常强的现实意义。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3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0263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264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44" name="矩形 23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三、具体研究方案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257" name="Oval 6"/>
          <p:cNvSpPr/>
          <p:nvPr/>
        </p:nvSpPr>
        <p:spPr>
          <a:xfrm>
            <a:off x="1814830" y="1327785"/>
            <a:ext cx="1378585" cy="1378585"/>
          </a:xfrm>
          <a:prstGeom prst="ellipse">
            <a:avLst/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FFFFFF"/>
              </a:solidFill>
              <a:latin typeface="Roboto Regular"/>
              <a:ea typeface="Roboto Regular"/>
            </a:endParaRPr>
          </a:p>
        </p:txBody>
      </p:sp>
      <p:sp>
        <p:nvSpPr>
          <p:cNvPr id="10254" name="Oval 30"/>
          <p:cNvSpPr/>
          <p:nvPr/>
        </p:nvSpPr>
        <p:spPr>
          <a:xfrm>
            <a:off x="1818005" y="3107690"/>
            <a:ext cx="1375410" cy="1375410"/>
          </a:xfrm>
          <a:prstGeom prst="ellipse">
            <a:avLst/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FFFFFF"/>
              </a:solidFill>
              <a:latin typeface="Roboto Regular"/>
              <a:ea typeface="Roboto Regular"/>
            </a:endParaRPr>
          </a:p>
        </p:txBody>
      </p:sp>
      <p:cxnSp>
        <p:nvCxnSpPr>
          <p:cNvPr id="10247" name="Straight Connector 38"/>
          <p:cNvCxnSpPr/>
          <p:nvPr/>
        </p:nvCxnSpPr>
        <p:spPr>
          <a:xfrm>
            <a:off x="1817688" y="2862580"/>
            <a:ext cx="8599487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52" name="文本框 19"/>
          <p:cNvSpPr txBox="1"/>
          <p:nvPr/>
        </p:nvSpPr>
        <p:spPr>
          <a:xfrm>
            <a:off x="3364230" y="1755775"/>
            <a:ext cx="7169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1）采用Open Source Computer Vision Library开源库对图像进行灰度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、二值化处理；2）在字符区域图像呈现出白色，间隙区域为黑色。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文本框 26"/>
          <p:cNvSpPr txBox="1"/>
          <p:nvPr/>
        </p:nvSpPr>
        <p:spPr>
          <a:xfrm>
            <a:off x="3364230" y="3596005"/>
            <a:ext cx="703135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1）通过水平投影的方式将字符区域与间隙其余分割开，确定字符所在行；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2）使用垂直投影分割法，将字符从二值化图像的每一行中分割出来。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8" name="矩形 17"/>
          <p:cNvSpPr/>
          <p:nvPr/>
        </p:nvSpPr>
        <p:spPr>
          <a:xfrm>
            <a:off x="1893570" y="1817370"/>
            <a:ext cx="1221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6" name="矩形 24"/>
          <p:cNvSpPr/>
          <p:nvPr/>
        </p:nvSpPr>
        <p:spPr>
          <a:xfrm>
            <a:off x="1895475" y="3596005"/>
            <a:ext cx="12204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定位区域</a:t>
            </a:r>
            <a:endParaRPr lang="zh-CN" altLang="en-US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6"/>
          <p:cNvSpPr/>
          <p:nvPr/>
        </p:nvSpPr>
        <p:spPr>
          <a:xfrm>
            <a:off x="1818005" y="4846955"/>
            <a:ext cx="1378585" cy="1378585"/>
          </a:xfrm>
          <a:prstGeom prst="ellipse">
            <a:avLst/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FFFFFF"/>
              </a:solidFill>
              <a:latin typeface="Roboto Regular"/>
              <a:ea typeface="Roboto Regular"/>
            </a:endParaRPr>
          </a:p>
        </p:txBody>
      </p:sp>
      <p:sp>
        <p:nvSpPr>
          <p:cNvPr id="8214" name="矩形 27"/>
          <p:cNvSpPr/>
          <p:nvPr/>
        </p:nvSpPr>
        <p:spPr>
          <a:xfrm>
            <a:off x="1905000" y="5337175"/>
            <a:ext cx="1386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文字识别</a:t>
            </a:r>
            <a:endParaRPr lang="zh-CN" altLang="en-US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6"/>
          <p:cNvSpPr txBox="1"/>
          <p:nvPr/>
        </p:nvSpPr>
        <p:spPr>
          <a:xfrm>
            <a:off x="3364230" y="5275580"/>
            <a:ext cx="703135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1）采用Lenet模型，并根据测试结果改进；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2）采用Caffe或TensorFlow深度学习工具训练模型；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8"/>
          <p:cNvCxnSpPr/>
          <p:nvPr/>
        </p:nvCxnSpPr>
        <p:spPr>
          <a:xfrm>
            <a:off x="1817688" y="4629150"/>
            <a:ext cx="8599487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7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1296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297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268" name="矩形 23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69" name="Straight Connector 36"/>
          <p:cNvCxnSpPr/>
          <p:nvPr/>
        </p:nvCxnSpPr>
        <p:spPr>
          <a:xfrm>
            <a:off x="3217545" y="2197735"/>
            <a:ext cx="0" cy="3525838"/>
          </a:xfrm>
          <a:prstGeom prst="line">
            <a:avLst/>
          </a:prstGeom>
          <a:ln w="12700" cap="flat" cmpd="sng">
            <a:solidFill>
              <a:srgbClr val="7E7E7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270" name="Straight Connector 42"/>
          <p:cNvCxnSpPr/>
          <p:nvPr/>
        </p:nvCxnSpPr>
        <p:spPr>
          <a:xfrm>
            <a:off x="6096000" y="2273935"/>
            <a:ext cx="0" cy="3525838"/>
          </a:xfrm>
          <a:prstGeom prst="line">
            <a:avLst/>
          </a:prstGeom>
          <a:ln w="12700" cap="flat" cmpd="sng">
            <a:solidFill>
              <a:srgbClr val="7E7E7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90" name="Oval 6"/>
          <p:cNvSpPr/>
          <p:nvPr/>
        </p:nvSpPr>
        <p:spPr>
          <a:xfrm>
            <a:off x="1220470" y="2273935"/>
            <a:ext cx="1355725" cy="1357630"/>
          </a:xfrm>
          <a:prstGeom prst="ellipse">
            <a:avLst/>
          </a:prstGeom>
          <a:solidFill>
            <a:srgbClr val="D1D9E2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10-12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284" name="Oval 23"/>
          <p:cNvSpPr/>
          <p:nvPr/>
        </p:nvSpPr>
        <p:spPr>
          <a:xfrm>
            <a:off x="3859530" y="2273935"/>
            <a:ext cx="1356995" cy="1357630"/>
          </a:xfrm>
          <a:prstGeom prst="ellipse">
            <a:avLst/>
          </a:prstGeom>
          <a:solidFill>
            <a:srgbClr val="D1D9E2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0" name="Oval 39"/>
          <p:cNvSpPr/>
          <p:nvPr/>
        </p:nvSpPr>
        <p:spPr>
          <a:xfrm>
            <a:off x="6971665" y="2301240"/>
            <a:ext cx="1355725" cy="1357630"/>
          </a:xfrm>
          <a:prstGeom prst="ellipse">
            <a:avLst/>
          </a:prstGeom>
          <a:solidFill>
            <a:srgbClr val="D1D9E2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TextBox 11"/>
          <p:cNvSpPr txBox="1"/>
          <p:nvPr/>
        </p:nvSpPr>
        <p:spPr>
          <a:xfrm>
            <a:off x="874395" y="4020185"/>
            <a:ext cx="2047875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充分准备所需基础知识（包括但不限于：Python语言进行图像处理，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OPCV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开源库，读写像素，深度学习，深层卷积神经网络，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TextBox 11"/>
          <p:cNvSpPr txBox="1"/>
          <p:nvPr/>
        </p:nvSpPr>
        <p:spPr>
          <a:xfrm>
            <a:off x="3696970" y="4020185"/>
            <a:ext cx="2047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完成模型测试与改进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，撰写论文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TextBox 11"/>
          <p:cNvSpPr txBox="1"/>
          <p:nvPr/>
        </p:nvSpPr>
        <p:spPr>
          <a:xfrm>
            <a:off x="6625590" y="4020185"/>
            <a:ext cx="20478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完成项目整体代码，应用软件开发流程编写演示软件，撰写论文。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23"/>
          <p:cNvSpPr/>
          <p:nvPr/>
        </p:nvSpPr>
        <p:spPr>
          <a:xfrm>
            <a:off x="9956800" y="2303780"/>
            <a:ext cx="1356995" cy="1357630"/>
          </a:xfrm>
          <a:prstGeom prst="ellipse">
            <a:avLst/>
          </a:prstGeom>
          <a:solidFill>
            <a:srgbClr val="D1D9E2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Straight Connector 42"/>
          <p:cNvCxnSpPr/>
          <p:nvPr/>
        </p:nvCxnSpPr>
        <p:spPr>
          <a:xfrm>
            <a:off x="9142095" y="2308860"/>
            <a:ext cx="0" cy="3525838"/>
          </a:xfrm>
          <a:prstGeom prst="line">
            <a:avLst/>
          </a:prstGeom>
          <a:ln w="12700" cap="flat" cmpd="sng">
            <a:solidFill>
              <a:srgbClr val="7E7E7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TextBox 11"/>
          <p:cNvSpPr txBox="1"/>
          <p:nvPr/>
        </p:nvSpPr>
        <p:spPr>
          <a:xfrm>
            <a:off x="9611360" y="4020185"/>
            <a:ext cx="20478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完成模型最优解，演示软件编写及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测试完毕，毕业论文校正内容、格式错误。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1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2302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303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292" name="矩形 23"/>
          <p:cNvSpPr/>
          <p:nvPr/>
        </p:nvSpPr>
        <p:spPr>
          <a:xfrm>
            <a:off x="858838" y="425450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8" y="2105025"/>
            <a:ext cx="5499100" cy="3563938"/>
          </a:xfrm>
          <a:prstGeom prst="rect">
            <a:avLst/>
          </a:prstGeom>
          <a:noFill/>
          <a:ln w="9525">
            <a:noFill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</p:pic>
      <p:sp>
        <p:nvSpPr>
          <p:cNvPr id="12295" name="文本框 14"/>
          <p:cNvSpPr txBox="1"/>
          <p:nvPr/>
        </p:nvSpPr>
        <p:spPr>
          <a:xfrm>
            <a:off x="7080885" y="3402330"/>
            <a:ext cx="4329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有计划、有信心、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有能力完成此项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5" name="组合 20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3324" name="矩形 21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3325" name="矩形 22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16" name="矩形 23"/>
          <p:cNvSpPr/>
          <p:nvPr/>
        </p:nvSpPr>
        <p:spPr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极致无岸，向天而歌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319" name="文本框 12"/>
          <p:cNvSpPr txBox="1"/>
          <p:nvPr/>
        </p:nvSpPr>
        <p:spPr>
          <a:xfrm>
            <a:off x="2185670" y="2915920"/>
            <a:ext cx="8221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感谢各位老师聆听！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演示</Application>
  <PresentationFormat>自定义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Gill Sans</vt:lpstr>
      <vt:lpstr>Segoe Print</vt:lpstr>
      <vt:lpstr>Roboto Regular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-我想静静</cp:lastModifiedBy>
  <cp:revision>29</cp:revision>
  <dcterms:created xsi:type="dcterms:W3CDTF">2015-05-15T10:48:00Z</dcterms:created>
  <dcterms:modified xsi:type="dcterms:W3CDTF">2019-11-17T00:41:49Z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