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2545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561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71864" y="0"/>
            <a:ext cx="13335" cy="311150"/>
          </a:xfrm>
          <a:custGeom>
            <a:avLst/>
            <a:gdLst/>
            <a:ahLst/>
            <a:cxnLst/>
            <a:rect l="l" t="t" r="r" b="b"/>
            <a:pathLst>
              <a:path w="13334" h="311150">
                <a:moveTo>
                  <a:pt x="0" y="310667"/>
                </a:moveTo>
                <a:lnTo>
                  <a:pt x="13081" y="310667"/>
                </a:lnTo>
                <a:lnTo>
                  <a:pt x="13081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44940" cy="311150"/>
          </a:xfrm>
          <a:custGeom>
            <a:avLst/>
            <a:gdLst/>
            <a:ahLst/>
            <a:cxnLst/>
            <a:rect l="l" t="t" r="r" b="b"/>
            <a:pathLst>
              <a:path w="9044940" h="311150">
                <a:moveTo>
                  <a:pt x="0" y="310667"/>
                </a:moveTo>
                <a:lnTo>
                  <a:pt x="9044432" y="310667"/>
                </a:lnTo>
                <a:lnTo>
                  <a:pt x="9044432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2571" y="30822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1"/>
                </a:moveTo>
                <a:lnTo>
                  <a:pt x="1428" y="91441"/>
                </a:lnTo>
                <a:lnTo>
                  <a:pt x="1428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71864" y="308227"/>
            <a:ext cx="13335" cy="91440"/>
          </a:xfrm>
          <a:custGeom>
            <a:avLst/>
            <a:gdLst/>
            <a:ahLst/>
            <a:cxnLst/>
            <a:rect l="l" t="t" r="r" b="b"/>
            <a:pathLst>
              <a:path w="13334" h="91439">
                <a:moveTo>
                  <a:pt x="0" y="91441"/>
                </a:moveTo>
                <a:lnTo>
                  <a:pt x="13081" y="91441"/>
                </a:lnTo>
                <a:lnTo>
                  <a:pt x="13081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08227"/>
            <a:ext cx="9044940" cy="91440"/>
          </a:xfrm>
          <a:custGeom>
            <a:avLst/>
            <a:gdLst/>
            <a:ahLst/>
            <a:cxnLst/>
            <a:rect l="l" t="t" r="r" b="b"/>
            <a:pathLst>
              <a:path w="9044940" h="91439">
                <a:moveTo>
                  <a:pt x="0" y="91441"/>
                </a:moveTo>
                <a:lnTo>
                  <a:pt x="9044432" y="91441"/>
                </a:lnTo>
                <a:lnTo>
                  <a:pt x="9044432" y="0"/>
                </a:lnTo>
                <a:lnTo>
                  <a:pt x="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571" y="360271"/>
            <a:ext cx="1905" cy="80010"/>
          </a:xfrm>
          <a:custGeom>
            <a:avLst/>
            <a:gdLst/>
            <a:ahLst/>
            <a:cxnLst/>
            <a:rect l="l" t="t" r="r" b="b"/>
            <a:pathLst>
              <a:path w="1904" h="80009">
                <a:moveTo>
                  <a:pt x="0" y="79834"/>
                </a:moveTo>
                <a:lnTo>
                  <a:pt x="1428" y="79834"/>
                </a:lnTo>
                <a:lnTo>
                  <a:pt x="1428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071864" y="360271"/>
            <a:ext cx="13335" cy="80010"/>
          </a:xfrm>
          <a:custGeom>
            <a:avLst/>
            <a:gdLst/>
            <a:ahLst/>
            <a:cxnLst/>
            <a:rect l="l" t="t" r="r" b="b"/>
            <a:pathLst>
              <a:path w="13334" h="80009">
                <a:moveTo>
                  <a:pt x="0" y="79834"/>
                </a:moveTo>
                <a:lnTo>
                  <a:pt x="13081" y="79834"/>
                </a:lnTo>
                <a:lnTo>
                  <a:pt x="1308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142571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35"/>
                </a:moveTo>
                <a:lnTo>
                  <a:pt x="1428" y="180035"/>
                </a:lnTo>
                <a:lnTo>
                  <a:pt x="1428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71864" y="440105"/>
            <a:ext cx="13335" cy="180340"/>
          </a:xfrm>
          <a:custGeom>
            <a:avLst/>
            <a:gdLst/>
            <a:ahLst/>
            <a:cxnLst/>
            <a:rect l="l" t="t" r="r" b="b"/>
            <a:pathLst>
              <a:path w="13334" h="180340">
                <a:moveTo>
                  <a:pt x="0" y="180035"/>
                </a:moveTo>
                <a:lnTo>
                  <a:pt x="13081" y="180035"/>
                </a:lnTo>
                <a:lnTo>
                  <a:pt x="13081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410200" y="440105"/>
            <a:ext cx="3634740" cy="180340"/>
          </a:xfrm>
          <a:custGeom>
            <a:avLst/>
            <a:gdLst/>
            <a:ahLst/>
            <a:cxnLst/>
            <a:rect l="l" t="t" r="r" b="b"/>
            <a:pathLst>
              <a:path w="3634740" h="180340">
                <a:moveTo>
                  <a:pt x="0" y="180035"/>
                </a:moveTo>
                <a:lnTo>
                  <a:pt x="3634231" y="180035"/>
                </a:lnTo>
                <a:lnTo>
                  <a:pt x="3634231" y="0"/>
                </a:lnTo>
                <a:lnTo>
                  <a:pt x="0" y="0"/>
                </a:lnTo>
                <a:lnTo>
                  <a:pt x="0" y="180035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407278" y="51117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3619" y="6071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29953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8918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943085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7806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473" y="197053"/>
            <a:ext cx="769810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165" y="2046858"/>
            <a:ext cx="808863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9486" y="6626302"/>
            <a:ext cx="230504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75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3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3601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08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541" y="407924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9FB8CD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669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53"/>
                </a:moveTo>
                <a:lnTo>
                  <a:pt x="6414008" y="114553"/>
                </a:lnTo>
                <a:lnTo>
                  <a:pt x="6414008" y="0"/>
                </a:lnTo>
                <a:lnTo>
                  <a:pt x="0" y="0"/>
                </a:lnTo>
                <a:lnTo>
                  <a:pt x="0" y="114553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008" y="3701669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64"/>
                </a:moveTo>
                <a:lnTo>
                  <a:pt x="2729991" y="189864"/>
                </a:lnTo>
                <a:lnTo>
                  <a:pt x="2729991" y="0"/>
                </a:lnTo>
                <a:lnTo>
                  <a:pt x="0" y="0"/>
                </a:lnTo>
                <a:lnTo>
                  <a:pt x="0" y="189864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669"/>
                </a:moveTo>
                <a:lnTo>
                  <a:pt x="9144000" y="3701669"/>
                </a:lnTo>
                <a:lnTo>
                  <a:pt x="9144000" y="0"/>
                </a:lnTo>
                <a:lnTo>
                  <a:pt x="0" y="0"/>
                </a:lnTo>
                <a:lnTo>
                  <a:pt x="0" y="3701669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126994"/>
            <a:ext cx="5485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FF"/>
                </a:solidFill>
                <a:latin typeface="Trebuchet MS"/>
                <a:cs typeface="Trebuchet MS"/>
              </a:rPr>
              <a:t>Диаграммы</a:t>
            </a:r>
            <a:r>
              <a:rPr sz="44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dirty="0">
                <a:solidFill>
                  <a:srgbClr val="FFFFFF"/>
                </a:solidFill>
                <a:latin typeface="Trebuchet MS"/>
                <a:cs typeface="Trebuchet MS"/>
              </a:rPr>
              <a:t>классов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2361" y="3924680"/>
            <a:ext cx="2689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64652"/>
                </a:solidFill>
                <a:latin typeface="Georgia"/>
                <a:cs typeface="Georgia"/>
              </a:rPr>
              <a:t>Встреча 4 (2</a:t>
            </a:r>
            <a:r>
              <a:rPr sz="2400" spc="-114" dirty="0">
                <a:solidFill>
                  <a:srgbClr val="464652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64652"/>
                </a:solidFill>
                <a:latin typeface="Georgia"/>
                <a:cs typeface="Georgia"/>
              </a:rPr>
              <a:t>пары)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84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Класс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64995"/>
            <a:ext cx="1917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2840" algn="l"/>
              </a:tabLst>
            </a:pPr>
            <a:r>
              <a:rPr sz="2000" spc="-5" dirty="0">
                <a:latin typeface="Georgia"/>
                <a:cs typeface="Georgia"/>
              </a:rPr>
              <a:t>Се</a:t>
            </a:r>
            <a:r>
              <a:rPr sz="2000" spc="-15" dirty="0">
                <a:latin typeface="Georgia"/>
                <a:cs typeface="Georgia"/>
              </a:rPr>
              <a:t>к</a:t>
            </a:r>
            <a:r>
              <a:rPr sz="2000" dirty="0">
                <a:latin typeface="Georgia"/>
                <a:cs typeface="Georgia"/>
              </a:rPr>
              <a:t>ция	</a:t>
            </a:r>
            <a:r>
              <a:rPr sz="2000" spc="-5" dirty="0">
                <a:latin typeface="Georgia"/>
                <a:cs typeface="Georgia"/>
              </a:rPr>
              <a:t>имени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0933" y="1364995"/>
            <a:ext cx="5843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6955" algn="l"/>
                <a:tab pos="1416050" algn="l"/>
                <a:tab pos="2460625" algn="l"/>
                <a:tab pos="3495040" algn="l"/>
                <a:tab pos="4445000" algn="l"/>
              </a:tabLst>
            </a:pPr>
            <a:r>
              <a:rPr sz="2000" spc="-5" dirty="0">
                <a:latin typeface="Georgia"/>
                <a:cs typeface="Georgia"/>
              </a:rPr>
              <a:t>класса	</a:t>
            </a:r>
            <a:r>
              <a:rPr sz="2000" dirty="0">
                <a:latin typeface="Georgia"/>
                <a:cs typeface="Georgia"/>
              </a:rPr>
              <a:t>в	</a:t>
            </a:r>
            <a:r>
              <a:rPr sz="2000" spc="-5" dirty="0">
                <a:latin typeface="Georgia"/>
                <a:cs typeface="Georgia"/>
              </a:rPr>
              <a:t>общем	случае	имеет	следующий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004" y="1965578"/>
            <a:ext cx="1282065" cy="0"/>
          </a:xfrm>
          <a:custGeom>
            <a:avLst/>
            <a:gdLst/>
            <a:ahLst/>
            <a:cxnLst/>
            <a:rect l="l" t="t" r="r" b="b"/>
            <a:pathLst>
              <a:path w="1282064">
                <a:moveTo>
                  <a:pt x="0" y="0"/>
                </a:moveTo>
                <a:lnTo>
                  <a:pt x="12816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8350" y="4037076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098" y="1669795"/>
            <a:ext cx="8088630" cy="4232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синтаксис:</a:t>
            </a:r>
            <a:endParaRPr sz="2000">
              <a:latin typeface="Georgia"/>
              <a:cs typeface="Georgia"/>
            </a:endParaRPr>
          </a:p>
          <a:p>
            <a:pPr marL="180213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«</a:t>
            </a:r>
            <a:r>
              <a:rPr sz="2000" spc="-5" dirty="0">
                <a:solidFill>
                  <a:srgbClr val="001F5F"/>
                </a:solidFill>
                <a:latin typeface="Georgia"/>
                <a:cs typeface="Georgia"/>
              </a:rPr>
              <a:t>стереотип</a:t>
            </a:r>
            <a:r>
              <a:rPr sz="2000" spc="-5" dirty="0">
                <a:latin typeface="Georgia"/>
                <a:cs typeface="Georgia"/>
              </a:rPr>
              <a:t>»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ИМЯ </a:t>
            </a:r>
            <a:r>
              <a:rPr sz="2000" spc="-5" dirty="0">
                <a:solidFill>
                  <a:srgbClr val="001F5F"/>
                </a:solidFill>
                <a:latin typeface="Georgia"/>
                <a:cs typeface="Georgia"/>
              </a:rPr>
              <a:t>{свойства}</a:t>
            </a:r>
            <a:r>
              <a:rPr sz="2000" spc="-7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1F5F"/>
                </a:solidFill>
                <a:latin typeface="Georgia"/>
                <a:cs typeface="Georgia"/>
              </a:rPr>
              <a:t>кратность</a:t>
            </a:r>
            <a:endParaRPr sz="200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191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Имя класса может </a:t>
            </a:r>
            <a:r>
              <a:rPr sz="2000" spc="-10" dirty="0">
                <a:latin typeface="Georgia"/>
                <a:cs typeface="Georgia"/>
              </a:rPr>
              <a:t>быть </a:t>
            </a:r>
            <a:r>
              <a:rPr sz="2000" spc="-5" dirty="0">
                <a:latin typeface="Georgia"/>
                <a:cs typeface="Georgia"/>
              </a:rPr>
              <a:t>выделено </a:t>
            </a:r>
            <a:r>
              <a:rPr sz="2000" i="1" spc="-5" dirty="0">
                <a:latin typeface="Georgia"/>
                <a:cs typeface="Georgia"/>
              </a:rPr>
              <a:t>курсивом </a:t>
            </a:r>
            <a:r>
              <a:rPr sz="2000" dirty="0">
                <a:latin typeface="Georgia"/>
                <a:cs typeface="Georgia"/>
              </a:rPr>
              <a:t>- в </a:t>
            </a:r>
            <a:r>
              <a:rPr sz="2000" spc="-5" dirty="0">
                <a:latin typeface="Georgia"/>
                <a:cs typeface="Georgia"/>
              </a:rPr>
              <a:t>этом случае  данный класс является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абстрактным</a:t>
            </a:r>
            <a:r>
              <a:rPr sz="2000" dirty="0">
                <a:latin typeface="Georgia"/>
                <a:cs typeface="Georgia"/>
              </a:rPr>
              <a:t>, </a:t>
            </a:r>
            <a:r>
              <a:rPr sz="2000" spc="-5" dirty="0">
                <a:latin typeface="Georgia"/>
                <a:cs typeface="Georgia"/>
              </a:rPr>
              <a:t>т.е. </a:t>
            </a:r>
            <a:r>
              <a:rPr sz="2000" dirty="0">
                <a:latin typeface="Georgia"/>
                <a:cs typeface="Georgia"/>
              </a:rPr>
              <a:t>не </a:t>
            </a:r>
            <a:r>
              <a:rPr sz="2000" spc="-5" dirty="0">
                <a:latin typeface="Georgia"/>
                <a:cs typeface="Georgia"/>
              </a:rPr>
              <a:t>имеющим  непосредственных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экземпляров;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Если имя подчеркнуто, </a:t>
            </a:r>
            <a:r>
              <a:rPr sz="2000" dirty="0">
                <a:latin typeface="Georgia"/>
                <a:cs typeface="Georgia"/>
              </a:rPr>
              <a:t>то </a:t>
            </a:r>
            <a:r>
              <a:rPr sz="2000" spc="-5" dirty="0">
                <a:latin typeface="Georgia"/>
                <a:cs typeface="Georgia"/>
              </a:rPr>
              <a:t>это уже </a:t>
            </a:r>
            <a:r>
              <a:rPr sz="2000" dirty="0">
                <a:latin typeface="Georgia"/>
                <a:cs typeface="Georgia"/>
              </a:rPr>
              <a:t>не </a:t>
            </a:r>
            <a:r>
              <a:rPr sz="2000" spc="-5" dirty="0">
                <a:latin typeface="Georgia"/>
                <a:cs typeface="Georgia"/>
              </a:rPr>
              <a:t>имя класса, </a:t>
            </a:r>
            <a:r>
              <a:rPr sz="2000" dirty="0">
                <a:latin typeface="Georgia"/>
                <a:cs typeface="Georgia"/>
              </a:rPr>
              <a:t>а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Georgia"/>
                <a:cs typeface="Georgia"/>
              </a:rPr>
              <a:t>имя</a:t>
            </a:r>
            <a:r>
              <a:rPr sz="2000" u="sng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Georgia"/>
                <a:cs typeface="Georgia"/>
              </a:rPr>
              <a:t> </a:t>
            </a:r>
            <a:r>
              <a:rPr sz="20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Georgia"/>
                <a:cs typeface="Georgia"/>
              </a:rPr>
              <a:t>объекта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8605" marR="5715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Класс, </a:t>
            </a:r>
            <a:r>
              <a:rPr sz="2000" dirty="0">
                <a:latin typeface="Georgia"/>
                <a:cs typeface="Georgia"/>
              </a:rPr>
              <a:t>а также </a:t>
            </a:r>
            <a:r>
              <a:rPr sz="2000" spc="-5" dirty="0">
                <a:latin typeface="Georgia"/>
                <a:cs typeface="Georgia"/>
              </a:rPr>
              <a:t>отдельные элементы его описания могут иметь   произвольные </a:t>
            </a:r>
            <a:r>
              <a:rPr sz="2000" dirty="0">
                <a:latin typeface="Georgia"/>
                <a:cs typeface="Georgia"/>
              </a:rPr>
              <a:t>заданные </a:t>
            </a:r>
            <a:r>
              <a:rPr sz="2000" spc="-5" dirty="0">
                <a:latin typeface="Georgia"/>
                <a:cs typeface="Georgia"/>
              </a:rPr>
              <a:t>пользователем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ограничения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именованные</a:t>
            </a:r>
            <a:r>
              <a:rPr sz="2000" i="1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значения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dirty="0">
                <a:latin typeface="Georgia"/>
                <a:cs typeface="Georgia"/>
              </a:rPr>
              <a:t>Для </a:t>
            </a:r>
            <a:r>
              <a:rPr sz="2000" spc="-5" dirty="0">
                <a:latin typeface="Georgia"/>
                <a:cs typeface="Georgia"/>
              </a:rPr>
              <a:t>класса может </a:t>
            </a:r>
            <a:r>
              <a:rPr sz="2000" dirty="0">
                <a:latin typeface="Georgia"/>
                <a:cs typeface="Georgia"/>
              </a:rPr>
              <a:t>задаваться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кратность</a:t>
            </a:r>
            <a:r>
              <a:rPr sz="2000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5350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Помеченные значения </a:t>
            </a:r>
            <a:r>
              <a:rPr dirty="0"/>
              <a:t>и</a:t>
            </a:r>
            <a:r>
              <a:rPr spc="-30" dirty="0"/>
              <a:t> </a:t>
            </a:r>
            <a:r>
              <a:rPr spc="-5" dirty="0"/>
              <a:t>ограничения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293113"/>
            <a:ext cx="80867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Помеченное значение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(tagged value) </a:t>
            </a:r>
            <a:r>
              <a:rPr sz="2000" dirty="0">
                <a:latin typeface="Times New Roman"/>
                <a:cs typeface="Times New Roman"/>
              </a:rPr>
              <a:t>‒ </a:t>
            </a:r>
            <a:r>
              <a:rPr sz="2000" spc="-5" dirty="0">
                <a:latin typeface="Georgia"/>
                <a:cs typeface="Georgia"/>
              </a:rPr>
              <a:t>это пара: имя свойства </a:t>
            </a:r>
            <a:r>
              <a:rPr sz="2000" dirty="0">
                <a:latin typeface="Georgia"/>
                <a:cs typeface="Georgia"/>
              </a:rPr>
              <a:t>и  значение </a:t>
            </a:r>
            <a:r>
              <a:rPr sz="2000" spc="-5" dirty="0">
                <a:latin typeface="Georgia"/>
                <a:cs typeface="Georgia"/>
              </a:rPr>
              <a:t>свойства, которая может быть добавлена </a:t>
            </a:r>
            <a:r>
              <a:rPr sz="2000" dirty="0">
                <a:latin typeface="Georgia"/>
                <a:cs typeface="Georgia"/>
              </a:rPr>
              <a:t>к </a:t>
            </a:r>
            <a:r>
              <a:rPr sz="2000" spc="-10" dirty="0">
                <a:latin typeface="Georgia"/>
                <a:cs typeface="Georgia"/>
              </a:rPr>
              <a:t>любому  </a:t>
            </a:r>
            <a:r>
              <a:rPr sz="2000" spc="-5" dirty="0">
                <a:latin typeface="Georgia"/>
                <a:cs typeface="Georgia"/>
              </a:rPr>
              <a:t>стандартному элементу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модели.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6539" y="3885946"/>
            <a:ext cx="156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Georgia"/>
                <a:cs typeface="Georgia"/>
              </a:rPr>
              <a:t>у</a:t>
            </a:r>
            <a:r>
              <a:rPr sz="2000" dirty="0">
                <a:latin typeface="Georgia"/>
                <a:cs typeface="Georgia"/>
              </a:rPr>
              <a:t>твер</a:t>
            </a:r>
            <a:r>
              <a:rPr sz="2000" spc="-20" dirty="0">
                <a:latin typeface="Georgia"/>
                <a:cs typeface="Georgia"/>
              </a:rPr>
              <a:t>ж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5" dirty="0">
                <a:latin typeface="Georgia"/>
                <a:cs typeface="Georgia"/>
              </a:rPr>
              <a:t>н</a:t>
            </a:r>
            <a:r>
              <a:rPr sz="2000" spc="-15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е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98" y="3885946"/>
            <a:ext cx="6391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1934210" algn="l"/>
                <a:tab pos="3626485" algn="l"/>
                <a:tab pos="4109720" algn="l"/>
                <a:tab pos="4844415" algn="l"/>
              </a:tabLst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Ограничение	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(constraint)	</a:t>
            </a:r>
            <a:r>
              <a:rPr sz="2000" dirty="0">
                <a:latin typeface="Times New Roman"/>
                <a:cs typeface="Times New Roman"/>
              </a:rPr>
              <a:t>‒	</a:t>
            </a:r>
            <a:r>
              <a:rPr sz="2000" spc="-5" dirty="0">
                <a:latin typeface="Georgia"/>
                <a:cs typeface="Georgia"/>
              </a:rPr>
              <a:t>это	логическое  относительно </a:t>
            </a:r>
            <a:r>
              <a:rPr sz="2000" dirty="0">
                <a:latin typeface="Georgia"/>
                <a:cs typeface="Georgia"/>
              </a:rPr>
              <a:t>значений </a:t>
            </a:r>
            <a:r>
              <a:rPr sz="2000" spc="-5" dirty="0">
                <a:latin typeface="Georgia"/>
                <a:cs typeface="Georgia"/>
              </a:rPr>
              <a:t>свойств элементов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модели.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3935" y="4959571"/>
            <a:ext cx="5516195" cy="1130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4807" y="2492967"/>
            <a:ext cx="3638151" cy="1208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4807" y="2492967"/>
            <a:ext cx="3638550" cy="1208405"/>
          </a:xfrm>
          <a:custGeom>
            <a:avLst/>
            <a:gdLst/>
            <a:ahLst/>
            <a:cxnLst/>
            <a:rect l="l" t="t" r="r" b="b"/>
            <a:pathLst>
              <a:path w="3638550" h="1208404">
                <a:moveTo>
                  <a:pt x="3638151" y="603993"/>
                </a:moveTo>
                <a:lnTo>
                  <a:pt x="3632928" y="557874"/>
                </a:lnTo>
                <a:lnTo>
                  <a:pt x="3617510" y="512701"/>
                </a:lnTo>
                <a:lnTo>
                  <a:pt x="3592274" y="468599"/>
                </a:lnTo>
                <a:lnTo>
                  <a:pt x="3557597" y="425692"/>
                </a:lnTo>
                <a:lnTo>
                  <a:pt x="3513856" y="384106"/>
                </a:lnTo>
                <a:lnTo>
                  <a:pt x="3461428" y="343967"/>
                </a:lnTo>
                <a:lnTo>
                  <a:pt x="3400690" y="305398"/>
                </a:lnTo>
                <a:lnTo>
                  <a:pt x="3367322" y="286742"/>
                </a:lnTo>
                <a:lnTo>
                  <a:pt x="3332018" y="268525"/>
                </a:lnTo>
                <a:lnTo>
                  <a:pt x="3294825" y="250764"/>
                </a:lnTo>
                <a:lnTo>
                  <a:pt x="3255789" y="233474"/>
                </a:lnTo>
                <a:lnTo>
                  <a:pt x="3214960" y="216671"/>
                </a:lnTo>
                <a:lnTo>
                  <a:pt x="3172382" y="200369"/>
                </a:lnTo>
                <a:lnTo>
                  <a:pt x="3128103" y="184586"/>
                </a:lnTo>
                <a:lnTo>
                  <a:pt x="3082171" y="169335"/>
                </a:lnTo>
                <a:lnTo>
                  <a:pt x="3034633" y="154634"/>
                </a:lnTo>
                <a:lnTo>
                  <a:pt x="2985535" y="140498"/>
                </a:lnTo>
                <a:lnTo>
                  <a:pt x="2934926" y="126942"/>
                </a:lnTo>
                <a:lnTo>
                  <a:pt x="2882851" y="113982"/>
                </a:lnTo>
                <a:lnTo>
                  <a:pt x="2829358" y="101634"/>
                </a:lnTo>
                <a:lnTo>
                  <a:pt x="2774494" y="89913"/>
                </a:lnTo>
                <a:lnTo>
                  <a:pt x="2718307" y="78835"/>
                </a:lnTo>
                <a:lnTo>
                  <a:pt x="2660843" y="68415"/>
                </a:lnTo>
                <a:lnTo>
                  <a:pt x="2602149" y="58670"/>
                </a:lnTo>
                <a:lnTo>
                  <a:pt x="2542273" y="49614"/>
                </a:lnTo>
                <a:lnTo>
                  <a:pt x="2481262" y="41264"/>
                </a:lnTo>
                <a:lnTo>
                  <a:pt x="2419163" y="33635"/>
                </a:lnTo>
                <a:lnTo>
                  <a:pt x="2356022" y="26742"/>
                </a:lnTo>
                <a:lnTo>
                  <a:pt x="2291888" y="20602"/>
                </a:lnTo>
                <a:lnTo>
                  <a:pt x="2226807" y="15230"/>
                </a:lnTo>
                <a:lnTo>
                  <a:pt x="2160826" y="10641"/>
                </a:lnTo>
                <a:lnTo>
                  <a:pt x="2093992" y="6852"/>
                </a:lnTo>
                <a:lnTo>
                  <a:pt x="2026354" y="3877"/>
                </a:lnTo>
                <a:lnTo>
                  <a:pt x="1957956" y="1733"/>
                </a:lnTo>
                <a:lnTo>
                  <a:pt x="1888848" y="436"/>
                </a:lnTo>
                <a:lnTo>
                  <a:pt x="1819075" y="0"/>
                </a:lnTo>
                <a:lnTo>
                  <a:pt x="1749299" y="436"/>
                </a:lnTo>
                <a:lnTo>
                  <a:pt x="1680188" y="1733"/>
                </a:lnTo>
                <a:lnTo>
                  <a:pt x="1611788" y="3877"/>
                </a:lnTo>
                <a:lnTo>
                  <a:pt x="1544147" y="6852"/>
                </a:lnTo>
                <a:lnTo>
                  <a:pt x="1477312" y="10641"/>
                </a:lnTo>
                <a:lnTo>
                  <a:pt x="1411329" y="15230"/>
                </a:lnTo>
                <a:lnTo>
                  <a:pt x="1346246" y="20602"/>
                </a:lnTo>
                <a:lnTo>
                  <a:pt x="1282111" y="26742"/>
                </a:lnTo>
                <a:lnTo>
                  <a:pt x="1218969" y="33635"/>
                </a:lnTo>
                <a:lnTo>
                  <a:pt x="1156869" y="41264"/>
                </a:lnTo>
                <a:lnTo>
                  <a:pt x="1095857" y="49614"/>
                </a:lnTo>
                <a:lnTo>
                  <a:pt x="1035981" y="58670"/>
                </a:lnTo>
                <a:lnTo>
                  <a:pt x="977287" y="68415"/>
                </a:lnTo>
                <a:lnTo>
                  <a:pt x="919823" y="78835"/>
                </a:lnTo>
                <a:lnTo>
                  <a:pt x="863635" y="89913"/>
                </a:lnTo>
                <a:lnTo>
                  <a:pt x="808772" y="101634"/>
                </a:lnTo>
                <a:lnTo>
                  <a:pt x="755279" y="113982"/>
                </a:lnTo>
                <a:lnTo>
                  <a:pt x="703205" y="126942"/>
                </a:lnTo>
                <a:lnTo>
                  <a:pt x="652595" y="140498"/>
                </a:lnTo>
                <a:lnTo>
                  <a:pt x="603498" y="154634"/>
                </a:lnTo>
                <a:lnTo>
                  <a:pt x="555961" y="169335"/>
                </a:lnTo>
                <a:lnTo>
                  <a:pt x="510030" y="184586"/>
                </a:lnTo>
                <a:lnTo>
                  <a:pt x="465752" y="200369"/>
                </a:lnTo>
                <a:lnTo>
                  <a:pt x="423175" y="216671"/>
                </a:lnTo>
                <a:lnTo>
                  <a:pt x="382346" y="233474"/>
                </a:lnTo>
                <a:lnTo>
                  <a:pt x="343312" y="250764"/>
                </a:lnTo>
                <a:lnTo>
                  <a:pt x="306120" y="268525"/>
                </a:lnTo>
                <a:lnTo>
                  <a:pt x="270817" y="286742"/>
                </a:lnTo>
                <a:lnTo>
                  <a:pt x="237451" y="305398"/>
                </a:lnTo>
                <a:lnTo>
                  <a:pt x="176714" y="343967"/>
                </a:lnTo>
                <a:lnTo>
                  <a:pt x="124288" y="384106"/>
                </a:lnTo>
                <a:lnTo>
                  <a:pt x="80549" y="425692"/>
                </a:lnTo>
                <a:lnTo>
                  <a:pt x="45874" y="468599"/>
                </a:lnTo>
                <a:lnTo>
                  <a:pt x="20639" y="512701"/>
                </a:lnTo>
                <a:lnTo>
                  <a:pt x="5222" y="557874"/>
                </a:lnTo>
                <a:lnTo>
                  <a:pt x="0" y="603993"/>
                </a:lnTo>
                <a:lnTo>
                  <a:pt x="1313" y="627163"/>
                </a:lnTo>
                <a:lnTo>
                  <a:pt x="11680" y="672824"/>
                </a:lnTo>
                <a:lnTo>
                  <a:pt x="32053" y="717477"/>
                </a:lnTo>
                <a:lnTo>
                  <a:pt x="62055" y="760998"/>
                </a:lnTo>
                <a:lnTo>
                  <a:pt x="101309" y="803261"/>
                </a:lnTo>
                <a:lnTo>
                  <a:pt x="149439" y="844140"/>
                </a:lnTo>
                <a:lnTo>
                  <a:pt x="206067" y="883512"/>
                </a:lnTo>
                <a:lnTo>
                  <a:pt x="270817" y="921250"/>
                </a:lnTo>
                <a:lnTo>
                  <a:pt x="306120" y="939468"/>
                </a:lnTo>
                <a:lnTo>
                  <a:pt x="343312" y="957230"/>
                </a:lnTo>
                <a:lnTo>
                  <a:pt x="382346" y="974522"/>
                </a:lnTo>
                <a:lnTo>
                  <a:pt x="423175" y="991327"/>
                </a:lnTo>
                <a:lnTo>
                  <a:pt x="465752" y="1007630"/>
                </a:lnTo>
                <a:lnTo>
                  <a:pt x="510030" y="1023415"/>
                </a:lnTo>
                <a:lnTo>
                  <a:pt x="555961" y="1038666"/>
                </a:lnTo>
                <a:lnTo>
                  <a:pt x="603498" y="1053369"/>
                </a:lnTo>
                <a:lnTo>
                  <a:pt x="652595" y="1067506"/>
                </a:lnTo>
                <a:lnTo>
                  <a:pt x="703205" y="1081064"/>
                </a:lnTo>
                <a:lnTo>
                  <a:pt x="755279" y="1094025"/>
                </a:lnTo>
                <a:lnTo>
                  <a:pt x="808772" y="1106375"/>
                </a:lnTo>
                <a:lnTo>
                  <a:pt x="863635" y="1118097"/>
                </a:lnTo>
                <a:lnTo>
                  <a:pt x="919823" y="1129177"/>
                </a:lnTo>
                <a:lnTo>
                  <a:pt x="977287" y="1139598"/>
                </a:lnTo>
                <a:lnTo>
                  <a:pt x="1035981" y="1149344"/>
                </a:lnTo>
                <a:lnTo>
                  <a:pt x="1095857" y="1158401"/>
                </a:lnTo>
                <a:lnTo>
                  <a:pt x="1156869" y="1166753"/>
                </a:lnTo>
                <a:lnTo>
                  <a:pt x="1218969" y="1174383"/>
                </a:lnTo>
                <a:lnTo>
                  <a:pt x="1282111" y="1181276"/>
                </a:lnTo>
                <a:lnTo>
                  <a:pt x="1346246" y="1187417"/>
                </a:lnTo>
                <a:lnTo>
                  <a:pt x="1411329" y="1192790"/>
                </a:lnTo>
                <a:lnTo>
                  <a:pt x="1477312" y="1197380"/>
                </a:lnTo>
                <a:lnTo>
                  <a:pt x="1544147" y="1201169"/>
                </a:lnTo>
                <a:lnTo>
                  <a:pt x="1611788" y="1204144"/>
                </a:lnTo>
                <a:lnTo>
                  <a:pt x="1680188" y="1206289"/>
                </a:lnTo>
                <a:lnTo>
                  <a:pt x="1749299" y="1207587"/>
                </a:lnTo>
                <a:lnTo>
                  <a:pt x="1819075" y="1208023"/>
                </a:lnTo>
                <a:lnTo>
                  <a:pt x="1888848" y="1207587"/>
                </a:lnTo>
                <a:lnTo>
                  <a:pt x="1957956" y="1206289"/>
                </a:lnTo>
                <a:lnTo>
                  <a:pt x="2026354" y="1204144"/>
                </a:lnTo>
                <a:lnTo>
                  <a:pt x="2093992" y="1201169"/>
                </a:lnTo>
                <a:lnTo>
                  <a:pt x="2160826" y="1197380"/>
                </a:lnTo>
                <a:lnTo>
                  <a:pt x="2226807" y="1192790"/>
                </a:lnTo>
                <a:lnTo>
                  <a:pt x="2291888" y="1187417"/>
                </a:lnTo>
                <a:lnTo>
                  <a:pt x="2356022" y="1181276"/>
                </a:lnTo>
                <a:lnTo>
                  <a:pt x="2419163" y="1174383"/>
                </a:lnTo>
                <a:lnTo>
                  <a:pt x="2481262" y="1166753"/>
                </a:lnTo>
                <a:lnTo>
                  <a:pt x="2542273" y="1158401"/>
                </a:lnTo>
                <a:lnTo>
                  <a:pt x="2602149" y="1149344"/>
                </a:lnTo>
                <a:lnTo>
                  <a:pt x="2660843" y="1139598"/>
                </a:lnTo>
                <a:lnTo>
                  <a:pt x="2718307" y="1129177"/>
                </a:lnTo>
                <a:lnTo>
                  <a:pt x="2774494" y="1118097"/>
                </a:lnTo>
                <a:lnTo>
                  <a:pt x="2829358" y="1106375"/>
                </a:lnTo>
                <a:lnTo>
                  <a:pt x="2882851" y="1094025"/>
                </a:lnTo>
                <a:lnTo>
                  <a:pt x="2934926" y="1081064"/>
                </a:lnTo>
                <a:lnTo>
                  <a:pt x="2985535" y="1067506"/>
                </a:lnTo>
                <a:lnTo>
                  <a:pt x="3034633" y="1053369"/>
                </a:lnTo>
                <a:lnTo>
                  <a:pt x="3082171" y="1038666"/>
                </a:lnTo>
                <a:lnTo>
                  <a:pt x="3128103" y="1023415"/>
                </a:lnTo>
                <a:lnTo>
                  <a:pt x="3172382" y="1007630"/>
                </a:lnTo>
                <a:lnTo>
                  <a:pt x="3214960" y="991327"/>
                </a:lnTo>
                <a:lnTo>
                  <a:pt x="3255789" y="974522"/>
                </a:lnTo>
                <a:lnTo>
                  <a:pt x="3294825" y="957230"/>
                </a:lnTo>
                <a:lnTo>
                  <a:pt x="3332018" y="939468"/>
                </a:lnTo>
                <a:lnTo>
                  <a:pt x="3367322" y="921250"/>
                </a:lnTo>
                <a:lnTo>
                  <a:pt x="3400690" y="902593"/>
                </a:lnTo>
                <a:lnTo>
                  <a:pt x="3461428" y="864023"/>
                </a:lnTo>
                <a:lnTo>
                  <a:pt x="3513856" y="823881"/>
                </a:lnTo>
                <a:lnTo>
                  <a:pt x="3557597" y="782294"/>
                </a:lnTo>
                <a:lnTo>
                  <a:pt x="3592274" y="739387"/>
                </a:lnTo>
                <a:lnTo>
                  <a:pt x="3617510" y="695284"/>
                </a:lnTo>
                <a:lnTo>
                  <a:pt x="3632928" y="650111"/>
                </a:lnTo>
                <a:lnTo>
                  <a:pt x="3638151" y="603993"/>
                </a:lnTo>
                <a:close/>
              </a:path>
            </a:pathLst>
          </a:custGeom>
          <a:ln w="16579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815" y="2723191"/>
            <a:ext cx="257048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Подготовить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презентацию</a:t>
            </a:r>
            <a:endParaRPr sz="1800">
              <a:latin typeface="Calibri"/>
              <a:cs typeface="Calibri"/>
            </a:endParaRPr>
          </a:p>
          <a:p>
            <a:pPr marL="207645" marR="194945" indent="-6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{Важность = </a:t>
            </a:r>
            <a:r>
              <a:rPr sz="1800" spc="-5" dirty="0">
                <a:latin typeface="Calibri"/>
                <a:cs typeface="Calibri"/>
              </a:rPr>
              <a:t>высокая,  Автор </a:t>
            </a:r>
            <a:r>
              <a:rPr sz="1800" dirty="0">
                <a:latin typeface="Calibri"/>
                <a:cs typeface="Calibri"/>
              </a:rPr>
              <a:t>= Сергей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Рубан}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4238" y="2466975"/>
            <a:ext cx="3924300" cy="1276350"/>
          </a:xfrm>
          <a:custGeom>
            <a:avLst/>
            <a:gdLst/>
            <a:ahLst/>
            <a:cxnLst/>
            <a:rect l="l" t="t" r="r" b="b"/>
            <a:pathLst>
              <a:path w="3924300" h="1276350">
                <a:moveTo>
                  <a:pt x="3924300" y="638175"/>
                </a:moveTo>
                <a:lnTo>
                  <a:pt x="3919373" y="592598"/>
                </a:lnTo>
                <a:lnTo>
                  <a:pt x="3904814" y="547886"/>
                </a:lnTo>
                <a:lnTo>
                  <a:pt x="3880956" y="504147"/>
                </a:lnTo>
                <a:lnTo>
                  <a:pt x="3848129" y="461489"/>
                </a:lnTo>
                <a:lnTo>
                  <a:pt x="3806667" y="420021"/>
                </a:lnTo>
                <a:lnTo>
                  <a:pt x="3756901" y="379849"/>
                </a:lnTo>
                <a:lnTo>
                  <a:pt x="3699164" y="341082"/>
                </a:lnTo>
                <a:lnTo>
                  <a:pt x="3633786" y="303828"/>
                </a:lnTo>
                <a:lnTo>
                  <a:pt x="3598336" y="285802"/>
                </a:lnTo>
                <a:lnTo>
                  <a:pt x="3561101" y="268195"/>
                </a:lnTo>
                <a:lnTo>
                  <a:pt x="3522122" y="251021"/>
                </a:lnTo>
                <a:lnTo>
                  <a:pt x="3481441" y="234291"/>
                </a:lnTo>
                <a:lnTo>
                  <a:pt x="3439098" y="218022"/>
                </a:lnTo>
                <a:lnTo>
                  <a:pt x="3395136" y="202224"/>
                </a:lnTo>
                <a:lnTo>
                  <a:pt x="3349597" y="186913"/>
                </a:lnTo>
                <a:lnTo>
                  <a:pt x="3302521" y="172102"/>
                </a:lnTo>
                <a:lnTo>
                  <a:pt x="3253950" y="157804"/>
                </a:lnTo>
                <a:lnTo>
                  <a:pt x="3203925" y="144033"/>
                </a:lnTo>
                <a:lnTo>
                  <a:pt x="3152489" y="130802"/>
                </a:lnTo>
                <a:lnTo>
                  <a:pt x="3099683" y="118124"/>
                </a:lnTo>
                <a:lnTo>
                  <a:pt x="3045547" y="106014"/>
                </a:lnTo>
                <a:lnTo>
                  <a:pt x="2990125" y="94484"/>
                </a:lnTo>
                <a:lnTo>
                  <a:pt x="2933456" y="83549"/>
                </a:lnTo>
                <a:lnTo>
                  <a:pt x="2875583" y="73221"/>
                </a:lnTo>
                <a:lnTo>
                  <a:pt x="2816547" y="63515"/>
                </a:lnTo>
                <a:lnTo>
                  <a:pt x="2756390" y="54443"/>
                </a:lnTo>
                <a:lnTo>
                  <a:pt x="2695153" y="46019"/>
                </a:lnTo>
                <a:lnTo>
                  <a:pt x="2632878" y="38257"/>
                </a:lnTo>
                <a:lnTo>
                  <a:pt x="2569606" y="31171"/>
                </a:lnTo>
                <a:lnTo>
                  <a:pt x="2505379" y="24772"/>
                </a:lnTo>
                <a:lnTo>
                  <a:pt x="2440238" y="19077"/>
                </a:lnTo>
                <a:lnTo>
                  <a:pt x="2374224" y="14096"/>
                </a:lnTo>
                <a:lnTo>
                  <a:pt x="2307380" y="9845"/>
                </a:lnTo>
                <a:lnTo>
                  <a:pt x="2239746" y="6337"/>
                </a:lnTo>
                <a:lnTo>
                  <a:pt x="2171365" y="3584"/>
                </a:lnTo>
                <a:lnTo>
                  <a:pt x="2102277" y="1602"/>
                </a:lnTo>
                <a:lnTo>
                  <a:pt x="2032525" y="402"/>
                </a:lnTo>
                <a:lnTo>
                  <a:pt x="1962150" y="0"/>
                </a:lnTo>
                <a:lnTo>
                  <a:pt x="1891774" y="402"/>
                </a:lnTo>
                <a:lnTo>
                  <a:pt x="1822023" y="1602"/>
                </a:lnTo>
                <a:lnTo>
                  <a:pt x="1752936" y="3584"/>
                </a:lnTo>
                <a:lnTo>
                  <a:pt x="1684555" y="6337"/>
                </a:lnTo>
                <a:lnTo>
                  <a:pt x="1616922" y="9845"/>
                </a:lnTo>
                <a:lnTo>
                  <a:pt x="1550078" y="14096"/>
                </a:lnTo>
                <a:lnTo>
                  <a:pt x="1484065" y="19077"/>
                </a:lnTo>
                <a:lnTo>
                  <a:pt x="1418924" y="24772"/>
                </a:lnTo>
                <a:lnTo>
                  <a:pt x="1354697" y="31171"/>
                </a:lnTo>
                <a:lnTo>
                  <a:pt x="1291425" y="38257"/>
                </a:lnTo>
                <a:lnTo>
                  <a:pt x="1229150" y="46019"/>
                </a:lnTo>
                <a:lnTo>
                  <a:pt x="1167913" y="54443"/>
                </a:lnTo>
                <a:lnTo>
                  <a:pt x="1107756" y="63515"/>
                </a:lnTo>
                <a:lnTo>
                  <a:pt x="1048720" y="73221"/>
                </a:lnTo>
                <a:lnTo>
                  <a:pt x="990847" y="83549"/>
                </a:lnTo>
                <a:lnTo>
                  <a:pt x="934179" y="94484"/>
                </a:lnTo>
                <a:lnTo>
                  <a:pt x="878756" y="106014"/>
                </a:lnTo>
                <a:lnTo>
                  <a:pt x="824620" y="118124"/>
                </a:lnTo>
                <a:lnTo>
                  <a:pt x="771814" y="130802"/>
                </a:lnTo>
                <a:lnTo>
                  <a:pt x="720378" y="144033"/>
                </a:lnTo>
                <a:lnTo>
                  <a:pt x="670353" y="157804"/>
                </a:lnTo>
                <a:lnTo>
                  <a:pt x="621782" y="172102"/>
                </a:lnTo>
                <a:lnTo>
                  <a:pt x="574706" y="186913"/>
                </a:lnTo>
                <a:lnTo>
                  <a:pt x="529166" y="202224"/>
                </a:lnTo>
                <a:lnTo>
                  <a:pt x="485204" y="218022"/>
                </a:lnTo>
                <a:lnTo>
                  <a:pt x="442861" y="234291"/>
                </a:lnTo>
                <a:lnTo>
                  <a:pt x="402180" y="251021"/>
                </a:lnTo>
                <a:lnTo>
                  <a:pt x="363200" y="268195"/>
                </a:lnTo>
                <a:lnTo>
                  <a:pt x="325965" y="285802"/>
                </a:lnTo>
                <a:lnTo>
                  <a:pt x="290515" y="303828"/>
                </a:lnTo>
                <a:lnTo>
                  <a:pt x="256892" y="322259"/>
                </a:lnTo>
                <a:lnTo>
                  <a:pt x="195292" y="360283"/>
                </a:lnTo>
                <a:lnTo>
                  <a:pt x="141499" y="399766"/>
                </a:lnTo>
                <a:lnTo>
                  <a:pt x="95843" y="440600"/>
                </a:lnTo>
                <a:lnTo>
                  <a:pt x="58657" y="482676"/>
                </a:lnTo>
                <a:lnTo>
                  <a:pt x="30273" y="525888"/>
                </a:lnTo>
                <a:lnTo>
                  <a:pt x="11022" y="570127"/>
                </a:lnTo>
                <a:lnTo>
                  <a:pt x="1238" y="615285"/>
                </a:lnTo>
                <a:lnTo>
                  <a:pt x="0" y="638175"/>
                </a:lnTo>
                <a:lnTo>
                  <a:pt x="1238" y="661064"/>
                </a:lnTo>
                <a:lnTo>
                  <a:pt x="11022" y="706222"/>
                </a:lnTo>
                <a:lnTo>
                  <a:pt x="30273" y="750461"/>
                </a:lnTo>
                <a:lnTo>
                  <a:pt x="58657" y="793673"/>
                </a:lnTo>
                <a:lnTo>
                  <a:pt x="95843" y="835749"/>
                </a:lnTo>
                <a:lnTo>
                  <a:pt x="141499" y="876583"/>
                </a:lnTo>
                <a:lnTo>
                  <a:pt x="195292" y="916066"/>
                </a:lnTo>
                <a:lnTo>
                  <a:pt x="256892" y="954090"/>
                </a:lnTo>
                <a:lnTo>
                  <a:pt x="290515" y="972521"/>
                </a:lnTo>
                <a:lnTo>
                  <a:pt x="325965" y="990547"/>
                </a:lnTo>
                <a:lnTo>
                  <a:pt x="363200" y="1008154"/>
                </a:lnTo>
                <a:lnTo>
                  <a:pt x="402180" y="1025328"/>
                </a:lnTo>
                <a:lnTo>
                  <a:pt x="442861" y="1042058"/>
                </a:lnTo>
                <a:lnTo>
                  <a:pt x="485204" y="1058327"/>
                </a:lnTo>
                <a:lnTo>
                  <a:pt x="529166" y="1074125"/>
                </a:lnTo>
                <a:lnTo>
                  <a:pt x="574706" y="1089436"/>
                </a:lnTo>
                <a:lnTo>
                  <a:pt x="621782" y="1104247"/>
                </a:lnTo>
                <a:lnTo>
                  <a:pt x="670353" y="1118545"/>
                </a:lnTo>
                <a:lnTo>
                  <a:pt x="720378" y="1132316"/>
                </a:lnTo>
                <a:lnTo>
                  <a:pt x="771814" y="1145547"/>
                </a:lnTo>
                <a:lnTo>
                  <a:pt x="824620" y="1158225"/>
                </a:lnTo>
                <a:lnTo>
                  <a:pt x="878756" y="1170335"/>
                </a:lnTo>
                <a:lnTo>
                  <a:pt x="934179" y="1181865"/>
                </a:lnTo>
                <a:lnTo>
                  <a:pt x="990847" y="1192800"/>
                </a:lnTo>
                <a:lnTo>
                  <a:pt x="1048720" y="1203128"/>
                </a:lnTo>
                <a:lnTo>
                  <a:pt x="1107756" y="1212834"/>
                </a:lnTo>
                <a:lnTo>
                  <a:pt x="1167913" y="1221906"/>
                </a:lnTo>
                <a:lnTo>
                  <a:pt x="1229150" y="1230330"/>
                </a:lnTo>
                <a:lnTo>
                  <a:pt x="1291425" y="1238092"/>
                </a:lnTo>
                <a:lnTo>
                  <a:pt x="1354697" y="1245178"/>
                </a:lnTo>
                <a:lnTo>
                  <a:pt x="1418924" y="1251577"/>
                </a:lnTo>
                <a:lnTo>
                  <a:pt x="1484065" y="1257272"/>
                </a:lnTo>
                <a:lnTo>
                  <a:pt x="1550078" y="1262253"/>
                </a:lnTo>
                <a:lnTo>
                  <a:pt x="1616922" y="1266504"/>
                </a:lnTo>
                <a:lnTo>
                  <a:pt x="1684555" y="1270012"/>
                </a:lnTo>
                <a:lnTo>
                  <a:pt x="1752936" y="1272765"/>
                </a:lnTo>
                <a:lnTo>
                  <a:pt x="1822023" y="1274747"/>
                </a:lnTo>
                <a:lnTo>
                  <a:pt x="1891774" y="1275947"/>
                </a:lnTo>
                <a:lnTo>
                  <a:pt x="1962150" y="1276350"/>
                </a:lnTo>
                <a:lnTo>
                  <a:pt x="2032525" y="1275947"/>
                </a:lnTo>
                <a:lnTo>
                  <a:pt x="2102277" y="1274747"/>
                </a:lnTo>
                <a:lnTo>
                  <a:pt x="2171365" y="1272765"/>
                </a:lnTo>
                <a:lnTo>
                  <a:pt x="2239746" y="1270012"/>
                </a:lnTo>
                <a:lnTo>
                  <a:pt x="2307380" y="1266504"/>
                </a:lnTo>
                <a:lnTo>
                  <a:pt x="2374224" y="1262253"/>
                </a:lnTo>
                <a:lnTo>
                  <a:pt x="2440238" y="1257272"/>
                </a:lnTo>
                <a:lnTo>
                  <a:pt x="2505379" y="1251577"/>
                </a:lnTo>
                <a:lnTo>
                  <a:pt x="2569606" y="1245178"/>
                </a:lnTo>
                <a:lnTo>
                  <a:pt x="2632878" y="1238092"/>
                </a:lnTo>
                <a:lnTo>
                  <a:pt x="2695153" y="1230330"/>
                </a:lnTo>
                <a:lnTo>
                  <a:pt x="2756390" y="1221906"/>
                </a:lnTo>
                <a:lnTo>
                  <a:pt x="2816547" y="1212834"/>
                </a:lnTo>
                <a:lnTo>
                  <a:pt x="2875583" y="1203128"/>
                </a:lnTo>
                <a:lnTo>
                  <a:pt x="2933456" y="1192800"/>
                </a:lnTo>
                <a:lnTo>
                  <a:pt x="2990125" y="1181865"/>
                </a:lnTo>
                <a:lnTo>
                  <a:pt x="3045547" y="1170335"/>
                </a:lnTo>
                <a:lnTo>
                  <a:pt x="3099683" y="1158225"/>
                </a:lnTo>
                <a:lnTo>
                  <a:pt x="3152489" y="1145547"/>
                </a:lnTo>
                <a:lnTo>
                  <a:pt x="3203925" y="1132316"/>
                </a:lnTo>
                <a:lnTo>
                  <a:pt x="3253950" y="1118545"/>
                </a:lnTo>
                <a:lnTo>
                  <a:pt x="3302521" y="1104247"/>
                </a:lnTo>
                <a:lnTo>
                  <a:pt x="3349597" y="1089436"/>
                </a:lnTo>
                <a:lnTo>
                  <a:pt x="3395136" y="1074125"/>
                </a:lnTo>
                <a:lnTo>
                  <a:pt x="3439098" y="1058327"/>
                </a:lnTo>
                <a:lnTo>
                  <a:pt x="3481441" y="1042058"/>
                </a:lnTo>
                <a:lnTo>
                  <a:pt x="3522122" y="1025328"/>
                </a:lnTo>
                <a:lnTo>
                  <a:pt x="3561101" y="1008154"/>
                </a:lnTo>
                <a:lnTo>
                  <a:pt x="3598336" y="990547"/>
                </a:lnTo>
                <a:lnTo>
                  <a:pt x="3633786" y="972521"/>
                </a:lnTo>
                <a:lnTo>
                  <a:pt x="3667409" y="954090"/>
                </a:lnTo>
                <a:lnTo>
                  <a:pt x="3729008" y="916066"/>
                </a:lnTo>
                <a:lnTo>
                  <a:pt x="3782802" y="876583"/>
                </a:lnTo>
                <a:lnTo>
                  <a:pt x="3828457" y="835749"/>
                </a:lnTo>
                <a:lnTo>
                  <a:pt x="3865643" y="793673"/>
                </a:lnTo>
                <a:lnTo>
                  <a:pt x="3894027" y="750461"/>
                </a:lnTo>
                <a:lnTo>
                  <a:pt x="3913277" y="706222"/>
                </a:lnTo>
                <a:lnTo>
                  <a:pt x="3923061" y="661064"/>
                </a:lnTo>
                <a:lnTo>
                  <a:pt x="3924300" y="638175"/>
                </a:lnTo>
                <a:close/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9925" y="2395537"/>
            <a:ext cx="4267200" cy="1428750"/>
          </a:xfrm>
          <a:custGeom>
            <a:avLst/>
            <a:gdLst/>
            <a:ahLst/>
            <a:cxnLst/>
            <a:rect l="l" t="t" r="r" b="b"/>
            <a:pathLst>
              <a:path w="4267200" h="1428750">
                <a:moveTo>
                  <a:pt x="0" y="0"/>
                </a:moveTo>
                <a:lnTo>
                  <a:pt x="4267200" y="0"/>
                </a:lnTo>
                <a:lnTo>
                  <a:pt x="4267200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479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Стандартные </a:t>
            </a:r>
            <a:r>
              <a:rPr spc="-10" dirty="0"/>
              <a:t>стереотипы </a:t>
            </a:r>
            <a:r>
              <a:rPr spc="-5" dirty="0"/>
              <a:t>классов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830325"/>
          <a:ext cx="8569959" cy="5849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Стереотип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Georgia"/>
                          <a:cs typeface="Georgia"/>
                        </a:rPr>
                        <a:t>Описание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«actor»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Действующее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лицо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«auxiliary»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Вспомогательный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класс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«enumeration»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Перечислимый тип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данных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«exception»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Исключение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(только в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UML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«focus»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Основной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класс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«implementationClass»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Реализация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класса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«interface»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Все составляющие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абстрактные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«metaclass»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Экземпляры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являются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классами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67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«powertype»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590"/>
                        </a:lnSpc>
                        <a:spcBef>
                          <a:spcPts val="59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Метакласс, экземплярами которого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являются все</a:t>
                      </a:r>
                      <a:r>
                        <a:rPr sz="1400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наследники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данного класса (только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UML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3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«process»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Активный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класс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«thread»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Активный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класс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(только в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UML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«signal»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Класс,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экземплярами которого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являются</a:t>
                      </a:r>
                      <a:r>
                        <a:rPr sz="1400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сигналы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«stereotype»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Новый элемент на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основе</a:t>
                      </a:r>
                      <a:r>
                        <a:rPr sz="14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существующего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4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«type»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Тип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данных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45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«dataType»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Тип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данных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144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А</a:t>
            </a:r>
            <a:r>
              <a:rPr b="1" spc="-15" dirty="0">
                <a:latin typeface="Trebuchet MS"/>
                <a:cs typeface="Trebuchet MS"/>
              </a:rPr>
              <a:t>т</a:t>
            </a:r>
            <a:r>
              <a:rPr b="1" dirty="0">
                <a:latin typeface="Trebuchet MS"/>
                <a:cs typeface="Trebuchet MS"/>
              </a:rPr>
              <a:t>рибуты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182" y="2990595"/>
          <a:ext cx="8569959" cy="360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Значение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Описание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75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{changeable}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{unrestricted}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450"/>
                        </a:lnSpc>
                        <a:tabLst>
                          <a:tab pos="1353185" algn="l"/>
                          <a:tab pos="3025140" algn="l"/>
                          <a:tab pos="3542029" algn="l"/>
                          <a:tab pos="496887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Никаких	ограничений	на	изменение	значения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атрибута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не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накладывается.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Данное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значение</a:t>
                      </a:r>
                      <a:r>
                        <a:rPr sz="1800" spc="2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имеет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место по умолчанию,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поэтому указывать в модели</a:t>
                      </a:r>
                      <a:r>
                        <a:rPr sz="1800" spc="3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его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излишне.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 marR="138430">
                        <a:lnSpc>
                          <a:spcPct val="694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Первый вариант используется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UML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1,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второй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UML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{addOnly}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45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При  изменении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значения  атрибута  новое </a:t>
                      </a:r>
                      <a:r>
                        <a:rPr sz="1800" spc="4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значение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добавляется</a:t>
                      </a:r>
                      <a:r>
                        <a:rPr sz="1800" spc="2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800" spc="3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массив</a:t>
                      </a:r>
                      <a:r>
                        <a:rPr sz="1800" spc="2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значений,</a:t>
                      </a:r>
                      <a:r>
                        <a:rPr sz="1800" spc="2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но</a:t>
                      </a:r>
                      <a:r>
                        <a:rPr sz="1800" spc="2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старые</a:t>
                      </a:r>
                      <a:r>
                        <a:rPr sz="1800" spc="2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значения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не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меняются  и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не  исчезают.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Такой  атрибут</a:t>
                      </a:r>
                      <a:r>
                        <a:rPr sz="1800" spc="-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"помнит"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историю своего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изменения.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 marR="136525">
                        <a:lnSpc>
                          <a:spcPct val="695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UML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2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не используется,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т.к.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семантика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определена  нечетко.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{frozen}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{readOnly}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440"/>
                        </a:lnSpc>
                        <a:tabLst>
                          <a:tab pos="1370330" algn="l"/>
                          <a:tab pos="2525395" algn="l"/>
                          <a:tab pos="3641090" algn="l"/>
                          <a:tab pos="424942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Значение	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атрибута	задается	при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инициализации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объекта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не может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меняться.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 marR="138430">
                        <a:lnSpc>
                          <a:spcPct val="694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Первый вариант используется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UML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1,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второй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UML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2437" y="1173861"/>
            <a:ext cx="8267700" cy="170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 marR="5080">
              <a:lnSpc>
                <a:spcPct val="100000"/>
              </a:lnSpc>
              <a:spcBef>
                <a:spcPts val="105"/>
              </a:spcBef>
              <a:tabLst>
                <a:tab pos="1483995" algn="l"/>
                <a:tab pos="1835785" algn="l"/>
                <a:tab pos="2352675" algn="l"/>
                <a:tab pos="4065904" algn="l"/>
                <a:tab pos="4875530" algn="l"/>
                <a:tab pos="5634355" algn="l"/>
                <a:tab pos="6178550" algn="l"/>
                <a:tab pos="7303134" algn="l"/>
                <a:tab pos="8122284" algn="l"/>
              </a:tabLst>
            </a:pP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Ат</a:t>
            </a:r>
            <a:r>
              <a:rPr sz="2000" i="1" spc="5" dirty="0">
                <a:solidFill>
                  <a:srgbClr val="006FC0"/>
                </a:solidFill>
                <a:latin typeface="Georgia"/>
                <a:cs typeface="Georgia"/>
              </a:rPr>
              <a:t>р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ибу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т	</a:t>
            </a:r>
            <a:r>
              <a:rPr sz="2000" dirty="0">
                <a:latin typeface="Georgia"/>
                <a:cs typeface="Georgia"/>
              </a:rPr>
              <a:t>—	</a:t>
            </a:r>
            <a:r>
              <a:rPr sz="2000" spc="-5" dirty="0">
                <a:latin typeface="Georgia"/>
                <a:cs typeface="Georgia"/>
              </a:rPr>
              <a:t>эт</a:t>
            </a:r>
            <a:r>
              <a:rPr sz="2000" dirty="0">
                <a:latin typeface="Georgia"/>
                <a:cs typeface="Georgia"/>
              </a:rPr>
              <a:t>о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0" dirty="0">
                <a:latin typeface="Georgia"/>
                <a:cs typeface="Georgia"/>
              </a:rPr>
              <a:t>ме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ов</a:t>
            </a:r>
            <a:r>
              <a:rPr sz="2000" dirty="0">
                <a:latin typeface="Georgia"/>
                <a:cs typeface="Georgia"/>
              </a:rPr>
              <a:t>а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е	</a:t>
            </a:r>
            <a:r>
              <a:rPr sz="2000" spc="-5" dirty="0">
                <a:latin typeface="Georgia"/>
                <a:cs typeface="Georgia"/>
              </a:rPr>
              <a:t>ме</a:t>
            </a:r>
            <a:r>
              <a:rPr sz="2000" spc="-15" dirty="0">
                <a:latin typeface="Georgia"/>
                <a:cs typeface="Georgia"/>
              </a:rPr>
              <a:t>с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dirty="0">
                <a:latin typeface="Georgia"/>
                <a:cs typeface="Georgia"/>
              </a:rPr>
              <a:t>о	(или,	</a:t>
            </a:r>
            <a:r>
              <a:rPr sz="2000" spc="-5" dirty="0">
                <a:latin typeface="Georgia"/>
                <a:cs typeface="Georgia"/>
              </a:rPr>
              <a:t>ка</a:t>
            </a:r>
            <a:r>
              <a:rPr sz="2000" dirty="0">
                <a:latin typeface="Georgia"/>
                <a:cs typeface="Georgia"/>
              </a:rPr>
              <a:t>к	гов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5" dirty="0">
                <a:latin typeface="Georgia"/>
                <a:cs typeface="Georgia"/>
              </a:rPr>
              <a:t>я</a:t>
            </a:r>
            <a:r>
              <a:rPr sz="2000" dirty="0">
                <a:latin typeface="Georgia"/>
                <a:cs typeface="Georgia"/>
              </a:rPr>
              <a:t>т,	</a:t>
            </a:r>
            <a:r>
              <a:rPr sz="2000" spc="-5" dirty="0">
                <a:latin typeface="Georgia"/>
                <a:cs typeface="Georgia"/>
              </a:rPr>
              <a:t>сл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dirty="0">
                <a:latin typeface="Georgia"/>
                <a:cs typeface="Georgia"/>
              </a:rPr>
              <a:t>),	в  </a:t>
            </a:r>
            <a:r>
              <a:rPr sz="2000" spc="-5" dirty="0">
                <a:latin typeface="Georgia"/>
                <a:cs typeface="Georgia"/>
              </a:rPr>
              <a:t>котором может </a:t>
            </a:r>
            <a:r>
              <a:rPr sz="2000" dirty="0">
                <a:latin typeface="Georgia"/>
                <a:cs typeface="Georgia"/>
              </a:rPr>
              <a:t>храниться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значение.</a:t>
            </a:r>
            <a:endParaRPr sz="2000">
              <a:latin typeface="Georgia"/>
              <a:cs typeface="Georgia"/>
            </a:endParaRPr>
          </a:p>
          <a:p>
            <a:pPr marL="156210">
              <a:lnSpc>
                <a:spcPct val="100000"/>
              </a:lnSpc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Синтаксис:</a:t>
            </a:r>
            <a:endParaRPr sz="2000">
              <a:latin typeface="Georgia"/>
              <a:cs typeface="Georgia"/>
            </a:endParaRPr>
          </a:p>
          <a:p>
            <a:pPr marL="235585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Georgia"/>
                <a:cs typeface="Georgia"/>
              </a:rPr>
              <a:t>видимость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ИМЯ </a:t>
            </a:r>
            <a:r>
              <a:rPr sz="2000" spc="-5" dirty="0">
                <a:solidFill>
                  <a:srgbClr val="001F5F"/>
                </a:solidFill>
                <a:latin typeface="Georgia"/>
                <a:cs typeface="Georgia"/>
              </a:rPr>
              <a:t>кратность </a:t>
            </a:r>
            <a:r>
              <a:rPr sz="2000" dirty="0">
                <a:solidFill>
                  <a:srgbClr val="001F5F"/>
                </a:solidFill>
                <a:latin typeface="Georgia"/>
                <a:cs typeface="Georgia"/>
              </a:rPr>
              <a:t>: тип = начальное_значение</a:t>
            </a:r>
            <a:r>
              <a:rPr sz="2000" spc="-8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1F5F"/>
                </a:solidFill>
                <a:latin typeface="Georgia"/>
                <a:cs typeface="Georgia"/>
              </a:rPr>
              <a:t>{свойства}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b="1" spc="-5" dirty="0">
                <a:latin typeface="Georgia"/>
                <a:cs typeface="Georgia"/>
              </a:rPr>
              <a:t>Значения свойства изменяемости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атрибута: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447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Примеры </a:t>
            </a:r>
            <a:r>
              <a:rPr b="1" dirty="0">
                <a:latin typeface="Trebuchet MS"/>
                <a:cs typeface="Trebuchet MS"/>
              </a:rPr>
              <a:t>описаний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атрибутов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974344"/>
          <a:ext cx="8569325" cy="568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21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Пример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Пояснение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name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5255">
                        <a:lnSpc>
                          <a:spcPct val="69400"/>
                        </a:lnSpc>
                        <a:spcBef>
                          <a:spcPts val="1265"/>
                        </a:spcBef>
                        <a:tabLst>
                          <a:tab pos="1816735" algn="l"/>
                          <a:tab pos="3152140" algn="l"/>
                          <a:tab pos="4302760" algn="l"/>
                          <a:tab pos="455866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Минимал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ь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ное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озмо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ж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ное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описани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	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у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к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зано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только имя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атрибута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+name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  <a:spcBef>
                          <a:spcPts val="1045"/>
                        </a:spcBef>
                        <a:tabLst>
                          <a:tab pos="1371600" algn="l"/>
                          <a:tab pos="2098675" algn="l"/>
                          <a:tab pos="2537460" algn="l"/>
                          <a:tab pos="3847465" algn="l"/>
                          <a:tab pos="5287645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Указаны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имя	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открытая	видимость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3510" marR="135890">
                        <a:lnSpc>
                          <a:spcPct val="69400"/>
                        </a:lnSpc>
                        <a:spcBef>
                          <a:spcPts val="330"/>
                        </a:spcBef>
                        <a:tabLst>
                          <a:tab pos="2070100" algn="l"/>
                          <a:tab pos="2615565" algn="l"/>
                          <a:tab pos="4286250" algn="l"/>
                          <a:tab pos="4572635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пр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е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дп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лаг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ется,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ч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то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пул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я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ции	с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енем  будут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производиться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непосредственно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-name :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 String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  <a:spcBef>
                          <a:spcPts val="1045"/>
                        </a:spcBef>
                        <a:tabLst>
                          <a:tab pos="1248410" algn="l"/>
                          <a:tab pos="1912620" algn="l"/>
                          <a:tab pos="2475230" algn="l"/>
                          <a:tab pos="2790825" algn="l"/>
                          <a:tab pos="3970654" algn="l"/>
                          <a:tab pos="5285740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Указаны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имя,	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тип	и	закрытая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видимость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ts val="1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манипуляции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с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именем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будут  производиться</a:t>
                      </a:r>
                      <a:r>
                        <a:rPr sz="1800" spc="3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с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3510">
                        <a:lnSpc>
                          <a:spcPts val="183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помощью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специальных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операций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-name[1..3]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String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В дополнение к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предыдущему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указана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кратность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3510" marR="135255">
                        <a:lnSpc>
                          <a:spcPct val="69400"/>
                        </a:lnSpc>
                        <a:spcBef>
                          <a:spcPts val="330"/>
                        </a:spcBef>
                        <a:tabLst>
                          <a:tab pos="765175" algn="l"/>
                          <a:tab pos="1932939" algn="l"/>
                          <a:tab pos="2548255" algn="l"/>
                          <a:tab pos="4336415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(для	х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р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ан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е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ния	т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р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ех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сост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вл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я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ющ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х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;	ф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мили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и,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имени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 отчества)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83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-name :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String="Novikov"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Дополнительно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указано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начальное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значение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557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+name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: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String{readOnly}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695"/>
                        </a:lnSpc>
                        <a:tabLst>
                          <a:tab pos="1325880" algn="l"/>
                          <a:tab pos="2638425" algn="l"/>
                          <a:tab pos="3194685" algn="l"/>
                          <a:tab pos="4720590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Атрибут	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объявлен	не	меняющим	своего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3510" marR="137795">
                        <a:lnSpc>
                          <a:spcPct val="69400"/>
                        </a:lnSpc>
                        <a:spcBef>
                          <a:spcPts val="330"/>
                        </a:spcBef>
                        <a:tabLst>
                          <a:tab pos="1336675" algn="l"/>
                          <a:tab pos="2131060" algn="l"/>
                          <a:tab pos="3550920" algn="l"/>
                          <a:tab pos="5258435" algn="l"/>
                        </a:tabLst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з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ч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ения	по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с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л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е	нач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л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ь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ного	присва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ва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н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я	и  открытым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2987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Операции </a:t>
            </a:r>
            <a:r>
              <a:rPr b="1" dirty="0">
                <a:latin typeface="Trebuchet MS"/>
                <a:cs typeface="Trebuchet MS"/>
              </a:rPr>
              <a:t>и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методы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080008"/>
            <a:ext cx="8124825" cy="244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Операция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это спецификация </a:t>
            </a:r>
            <a:r>
              <a:rPr sz="1600" spc="-10" dirty="0">
                <a:latin typeface="Georgia"/>
                <a:cs typeface="Georgia"/>
              </a:rPr>
              <a:t>действия </a:t>
            </a:r>
            <a:r>
              <a:rPr sz="1600" spc="-5" dirty="0">
                <a:latin typeface="Georgia"/>
                <a:cs typeface="Georgia"/>
              </a:rPr>
              <a:t>с объектом: изменение значения </a:t>
            </a:r>
            <a:r>
              <a:rPr sz="1600" spc="-10" dirty="0">
                <a:latin typeface="Georgia"/>
                <a:cs typeface="Georgia"/>
              </a:rPr>
              <a:t>его  </a:t>
            </a:r>
            <a:r>
              <a:rPr sz="1600" spc="-5" dirty="0">
                <a:latin typeface="Georgia"/>
                <a:cs typeface="Georgia"/>
              </a:rPr>
              <a:t>атрибутов, вычисление нового значения по информации, хранящейся в объекте и  т.д.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i="1" spc="-10" dirty="0">
                <a:solidFill>
                  <a:srgbClr val="006FC0"/>
                </a:solidFill>
                <a:latin typeface="Georgia"/>
                <a:cs typeface="Georgia"/>
              </a:rPr>
              <a:t>Метод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это </a:t>
            </a:r>
            <a:r>
              <a:rPr sz="1600" spc="-10" dirty="0">
                <a:latin typeface="Georgia"/>
                <a:cs typeface="Georgia"/>
              </a:rPr>
              <a:t>реализация операции, </a:t>
            </a:r>
            <a:r>
              <a:rPr sz="1600" spc="-5" dirty="0">
                <a:latin typeface="Georgia"/>
                <a:cs typeface="Georgia"/>
              </a:rPr>
              <a:t>т.е. выполняемый</a:t>
            </a:r>
            <a:r>
              <a:rPr sz="1600" spc="1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алгоритм.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описания операций</a:t>
            </a:r>
            <a:r>
              <a:rPr sz="1600" u="sng" spc="9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класса:</a:t>
            </a:r>
            <a:endParaRPr sz="1600">
              <a:latin typeface="Georgia"/>
              <a:cs typeface="Georgia"/>
            </a:endParaRPr>
          </a:p>
          <a:p>
            <a:pPr marL="1879600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видимость 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ИМЯ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(параметры) : тип</a:t>
            </a:r>
            <a:r>
              <a:rPr sz="1600" spc="10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{свойства}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описания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параметров</a:t>
            </a:r>
            <a:r>
              <a:rPr sz="1600" u="sng" spc="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операции: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направление 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ПАРАМЕТР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: тип =</a:t>
            </a:r>
            <a:r>
              <a:rPr sz="1600" spc="9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значение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182" y="3710685"/>
          <a:ext cx="8568689" cy="2914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622935" marR="375920" indent="-241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Georgia"/>
                          <a:cs typeface="Georgia"/>
                        </a:rPr>
                        <a:t>К</a:t>
                      </a:r>
                      <a:r>
                        <a:rPr sz="1600" b="1" spc="-10" dirty="0">
                          <a:latin typeface="Georgia"/>
                          <a:cs typeface="Georgia"/>
                        </a:rPr>
                        <a:t>л</a:t>
                      </a:r>
                      <a:r>
                        <a:rPr sz="1600" b="1" dirty="0">
                          <a:latin typeface="Georgia"/>
                          <a:cs typeface="Georgia"/>
                        </a:rPr>
                        <a:t>ю</a:t>
                      </a:r>
                      <a:r>
                        <a:rPr sz="1600" b="1" spc="5" dirty="0">
                          <a:latin typeface="Georgia"/>
                          <a:cs typeface="Georgia"/>
                        </a:rPr>
                        <a:t>ч</a:t>
                      </a:r>
                      <a:r>
                        <a:rPr sz="1600" b="1" dirty="0">
                          <a:latin typeface="Georgia"/>
                          <a:cs typeface="Georgia"/>
                        </a:rPr>
                        <a:t>е</a:t>
                      </a:r>
                      <a:r>
                        <a:rPr sz="1600" b="1" spc="-5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600" b="1" dirty="0">
                          <a:latin typeface="Georgia"/>
                          <a:cs typeface="Georgia"/>
                        </a:rPr>
                        <a:t>ое  </a:t>
                      </a:r>
                      <a:r>
                        <a:rPr sz="1600" b="1" spc="-10" dirty="0">
                          <a:latin typeface="Georgia"/>
                          <a:cs typeface="Georgia"/>
                        </a:rPr>
                        <a:t>слово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Назначение</a:t>
                      </a:r>
                      <a:r>
                        <a:rPr sz="1600" b="1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5" dirty="0">
                          <a:latin typeface="Georgia"/>
                          <a:cs typeface="Georgia"/>
                        </a:rPr>
                        <a:t>параметра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in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>
                        <a:lnSpc>
                          <a:spcPts val="1500"/>
                        </a:lnSpc>
                        <a:spcBef>
                          <a:spcPts val="400"/>
                        </a:spcBef>
                        <a:tabLst>
                          <a:tab pos="1060450" algn="l"/>
                          <a:tab pos="2048510" algn="l"/>
                          <a:tab pos="2340610" algn="l"/>
                          <a:tab pos="3304540" algn="l"/>
                          <a:tab pos="4140835" algn="l"/>
                          <a:tab pos="4747895" algn="l"/>
                          <a:tab pos="5898515" algn="l"/>
                        </a:tabLst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хо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д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ной	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п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р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ме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тр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‒	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арг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ум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ент	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долж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ен	быть	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з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наче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н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ем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,	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к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отор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используется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операции, но не</a:t>
                      </a:r>
                      <a:r>
                        <a:rPr sz="14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изменяется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out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>
                        <a:lnSpc>
                          <a:spcPts val="1500"/>
                        </a:lnSpc>
                        <a:spcBef>
                          <a:spcPts val="405"/>
                        </a:spcBef>
                        <a:tabLst>
                          <a:tab pos="2031364" algn="l"/>
                          <a:tab pos="2247900" algn="l"/>
                          <a:tab pos="5678805" algn="l"/>
                          <a:tab pos="5898515" algn="l"/>
                        </a:tabLst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ыхо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ной  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п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р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м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етр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‒	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а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рг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у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м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ент  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долж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ен  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быть 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хранил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щ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ем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,	в	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к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отор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операция помещает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значение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inout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 algn="just">
                        <a:lnSpc>
                          <a:spcPts val="1500"/>
                        </a:lnSpc>
                        <a:spcBef>
                          <a:spcPts val="50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Входной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и выходной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параметр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‒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аргумент должен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быть хранилищем, 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содержащим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значение. Операция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использует переданное значение 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аргумента и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помещает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в хранилище</a:t>
                      </a:r>
                      <a:r>
                        <a:rPr sz="1400" spc="-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результат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return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985">
                        <a:lnSpc>
                          <a:spcPts val="15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Значение,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возвращаемое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операцией. Такое значение направления передачи  устанавливается автоматически для возвращаемого</a:t>
                      </a:r>
                      <a:r>
                        <a:rPr sz="14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значения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080008"/>
            <a:ext cx="8339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7225" algn="l"/>
                <a:tab pos="1616075" algn="l"/>
                <a:tab pos="2394585" algn="l"/>
                <a:tab pos="3693160" algn="l"/>
                <a:tab pos="5069840" algn="l"/>
                <a:tab pos="5514975" algn="l"/>
                <a:tab pos="6179820" algn="l"/>
                <a:tab pos="7604759" algn="l"/>
              </a:tabLst>
            </a:pPr>
            <a:r>
              <a:rPr sz="1600" spc="-5" dirty="0">
                <a:latin typeface="Georgia"/>
                <a:cs typeface="Georgia"/>
              </a:rPr>
              <a:t>Все	вместе	(имя	операции,	параметры	и	тип	результата)	</a:t>
            </a:r>
            <a:r>
              <a:rPr sz="1600" spc="-10" dirty="0">
                <a:latin typeface="Georgia"/>
                <a:cs typeface="Georgia"/>
              </a:rPr>
              <a:t>обычно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47038"/>
            <a:ext cx="8341359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Georgia"/>
                <a:cs typeface="Georgia"/>
              </a:rPr>
              <a:t>называют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сигнатурой (signature)</a:t>
            </a:r>
            <a:r>
              <a:rPr sz="1600" i="1" spc="8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операции.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Georgia"/>
                <a:cs typeface="Georgia"/>
              </a:rPr>
              <a:t>Операция </a:t>
            </a:r>
            <a:r>
              <a:rPr sz="1600" spc="-5" dirty="0">
                <a:latin typeface="Georgia"/>
                <a:cs typeface="Georgia"/>
              </a:rPr>
              <a:t>имеет несколько важных </a:t>
            </a:r>
            <a:r>
              <a:rPr sz="1600" spc="-10" dirty="0">
                <a:latin typeface="Georgia"/>
                <a:cs typeface="Georgia"/>
              </a:rPr>
              <a:t>свойств, которые </a:t>
            </a:r>
            <a:r>
              <a:rPr sz="1600" spc="-5" dirty="0">
                <a:latin typeface="Georgia"/>
                <a:cs typeface="Georgia"/>
              </a:rPr>
              <a:t>указываются в списке</a:t>
            </a:r>
            <a:r>
              <a:rPr sz="1600" spc="7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свойств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как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именованные</a:t>
            </a:r>
            <a:r>
              <a:rPr sz="1600" i="1" spc="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значения</a:t>
            </a:r>
            <a:r>
              <a:rPr sz="1600" spc="-5" dirty="0"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031" y="2208022"/>
            <a:ext cx="82302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параллелизм 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(concurrency)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свойство, определяющее семантику одновременного  (параллельного) </a:t>
            </a:r>
            <a:r>
              <a:rPr sz="1600" spc="-10" dirty="0">
                <a:latin typeface="Georgia"/>
                <a:cs typeface="Georgia"/>
              </a:rPr>
              <a:t>вызова </a:t>
            </a:r>
            <a:r>
              <a:rPr sz="1600" spc="-5" dirty="0">
                <a:latin typeface="Georgia"/>
                <a:cs typeface="Georgia"/>
              </a:rPr>
              <a:t>данной</a:t>
            </a:r>
            <a:r>
              <a:rPr sz="1600" spc="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операции;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2987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Операции </a:t>
            </a:r>
            <a:r>
              <a:rPr b="1" dirty="0">
                <a:latin typeface="Trebuchet MS"/>
                <a:cs typeface="Trebuchet MS"/>
              </a:rPr>
              <a:t>и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методы</a:t>
            </a:r>
          </a:p>
        </p:txBody>
      </p:sp>
      <p:sp>
        <p:nvSpPr>
          <p:cNvPr id="6" name="object 6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7182" y="2846577"/>
          <a:ext cx="8568689" cy="2044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Georgia"/>
                          <a:cs typeface="Georgia"/>
                        </a:rPr>
                        <a:t>Значение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Georgia"/>
                          <a:cs typeface="Georgia"/>
                        </a:rPr>
                        <a:t>Описание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{sequential}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58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Операция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не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допускает параллельного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вызова (не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является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повторно-входимой).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Если  параллельный вызов происходит, то дальнейшее поведение системы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не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определено.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{quarded}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3350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Параллельные вызовы допускаются,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но только один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из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них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выполняется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‒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остальные 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блокируются, и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их выполнение задерживается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до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тех пор,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пока не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завершится  выполнение данного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вызова.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{concurrent}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2715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Операция допускает произвольное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число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параллельных вызовов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и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гарантирует  правильность своего выполнения. Такие операции называются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повторно-входимыми 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(reenterable).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56031" y="4969255"/>
            <a:ext cx="8232775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1600" spc="-5" dirty="0">
                <a:latin typeface="Georgia"/>
                <a:cs typeface="Georgia"/>
              </a:rPr>
              <a:t>операция имеет </a:t>
            </a:r>
            <a:r>
              <a:rPr sz="1600" spc="-10" dirty="0">
                <a:latin typeface="Georgia"/>
                <a:cs typeface="Georgia"/>
              </a:rPr>
              <a:t>свойство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{isQuery}</a:t>
            </a:r>
            <a:r>
              <a:rPr sz="1600" spc="-5" dirty="0">
                <a:latin typeface="Georgia"/>
                <a:cs typeface="Georgia"/>
              </a:rPr>
              <a:t>, значение которого указывает, обладает </a:t>
            </a:r>
            <a:r>
              <a:rPr sz="1600" spc="-10" dirty="0">
                <a:latin typeface="Georgia"/>
                <a:cs typeface="Georgia"/>
              </a:rPr>
              <a:t>ли  </a:t>
            </a:r>
            <a:r>
              <a:rPr sz="1600" spc="-5" dirty="0">
                <a:latin typeface="Georgia"/>
                <a:cs typeface="Georgia"/>
              </a:rPr>
              <a:t>операция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побочным эффектом</a:t>
            </a:r>
            <a:r>
              <a:rPr sz="1600" spc="-5" dirty="0">
                <a:latin typeface="Georgia"/>
                <a:cs typeface="Georgia"/>
              </a:rPr>
              <a:t>. Если значение данного </a:t>
            </a:r>
            <a:r>
              <a:rPr sz="1600" spc="-10" dirty="0">
                <a:latin typeface="Georgia"/>
                <a:cs typeface="Georgia"/>
              </a:rPr>
              <a:t>свойства </a:t>
            </a:r>
            <a:r>
              <a:rPr sz="1600" dirty="0">
                <a:latin typeface="Georgia"/>
                <a:cs typeface="Georgia"/>
              </a:rPr>
              <a:t>true, </a:t>
            </a:r>
            <a:r>
              <a:rPr sz="1600" spc="-5" dirty="0">
                <a:latin typeface="Georgia"/>
                <a:cs typeface="Georgia"/>
              </a:rPr>
              <a:t>то  </a:t>
            </a:r>
            <a:r>
              <a:rPr sz="1600" spc="-10" dirty="0">
                <a:latin typeface="Georgia"/>
                <a:cs typeface="Georgia"/>
              </a:rPr>
              <a:t>выполнение </a:t>
            </a:r>
            <a:r>
              <a:rPr sz="1600" spc="-5" dirty="0">
                <a:latin typeface="Georgia"/>
                <a:cs typeface="Georgia"/>
              </a:rPr>
              <a:t>операции </a:t>
            </a:r>
            <a:r>
              <a:rPr sz="1600" dirty="0">
                <a:latin typeface="Georgia"/>
                <a:cs typeface="Georgia"/>
              </a:rPr>
              <a:t>не </a:t>
            </a:r>
            <a:r>
              <a:rPr sz="1600" spc="-5" dirty="0">
                <a:latin typeface="Georgia"/>
                <a:cs typeface="Georgia"/>
              </a:rPr>
              <a:t>меняет состояния </a:t>
            </a:r>
            <a:r>
              <a:rPr sz="1600" spc="-10" dirty="0">
                <a:latin typeface="Georgia"/>
                <a:cs typeface="Georgia"/>
              </a:rPr>
              <a:t>системы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операция только вычисляет  значения, возвращаемые в точку</a:t>
            </a:r>
            <a:r>
              <a:rPr sz="1600" spc="9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вызова;</a:t>
            </a:r>
            <a:endParaRPr sz="1600">
              <a:latin typeface="Georgia"/>
              <a:cs typeface="Georgia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sz="1600" spc="-10" dirty="0">
                <a:latin typeface="Georgia"/>
                <a:cs typeface="Georgia"/>
              </a:rPr>
              <a:t>если </a:t>
            </a:r>
            <a:r>
              <a:rPr sz="1600" dirty="0">
                <a:latin typeface="Georgia"/>
                <a:cs typeface="Georgia"/>
              </a:rPr>
              <a:t>реализация </a:t>
            </a:r>
            <a:r>
              <a:rPr sz="1600" spc="-5" dirty="0">
                <a:latin typeface="Georgia"/>
                <a:cs typeface="Georgia"/>
              </a:rPr>
              <a:t>операции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не </a:t>
            </a:r>
            <a:r>
              <a:rPr sz="1600" i="1" spc="-10" dirty="0">
                <a:solidFill>
                  <a:srgbClr val="006FC0"/>
                </a:solidFill>
                <a:latin typeface="Georgia"/>
                <a:cs typeface="Georgia"/>
              </a:rPr>
              <a:t>должна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переопределяться в подклассах</a:t>
            </a:r>
            <a:r>
              <a:rPr sz="1600" spc="-5" dirty="0">
                <a:latin typeface="Georgia"/>
                <a:cs typeface="Georgia"/>
              </a:rPr>
              <a:t>, то  </a:t>
            </a:r>
            <a:r>
              <a:rPr sz="1600" spc="-10" dirty="0">
                <a:latin typeface="Georgia"/>
                <a:cs typeface="Georgia"/>
              </a:rPr>
              <a:t>используется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ограничение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{leaf}</a:t>
            </a:r>
            <a:r>
              <a:rPr sz="1600" spc="-10" dirty="0">
                <a:latin typeface="Georgia"/>
                <a:cs typeface="Georgia"/>
              </a:rPr>
              <a:t>. По умолчанию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{leaf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=</a:t>
            </a:r>
            <a:r>
              <a:rPr sz="1600" spc="24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false}</a:t>
            </a:r>
            <a:r>
              <a:rPr sz="1600" spc="-10" dirty="0">
                <a:latin typeface="Georgia"/>
                <a:cs typeface="Georgia"/>
              </a:rPr>
              <a:t>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438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Примеры </a:t>
            </a:r>
            <a:r>
              <a:rPr b="1" dirty="0">
                <a:latin typeface="Trebuchet MS"/>
                <a:cs typeface="Trebuchet MS"/>
              </a:rPr>
              <a:t>описания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операций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663445"/>
          <a:ext cx="8569325" cy="4279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0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Пример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Пояснение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96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move()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Минимальное возможное описание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‒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ts val="183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указано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только имя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операции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+move(in from,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to)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43510" marR="292735">
                        <a:lnSpc>
                          <a:spcPct val="694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Указаны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видимость операции, направления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передачи и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имена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параметров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42240" marR="337820">
                        <a:lnSpc>
                          <a:spcPct val="694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+move(in from:Department, 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to:Department)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3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Подробное описание сигнатуры: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указаны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3510" marR="151765">
                        <a:lnSpc>
                          <a:spcPct val="694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видимость операции, направления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передачи,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имена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и типы параметров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+getName():String{isQuery}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43510" marR="251460">
                        <a:lnSpc>
                          <a:spcPct val="695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Функция,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возвращающая значение атрибута  и не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имеющая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побочных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эффектов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421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Интерфейсы </a:t>
            </a:r>
            <a:r>
              <a:rPr b="1" dirty="0">
                <a:latin typeface="Trebuchet MS"/>
                <a:cs typeface="Trebuchet MS"/>
              </a:rPr>
              <a:t>и </a:t>
            </a:r>
            <a:r>
              <a:rPr b="1" spc="-5" dirty="0">
                <a:latin typeface="Trebuchet MS"/>
                <a:cs typeface="Trebuchet MS"/>
              </a:rPr>
              <a:t>типы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данных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4789" y="1175384"/>
            <a:ext cx="159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описывающий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303" y="1175384"/>
            <a:ext cx="63830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60500" algn="l"/>
                <a:tab pos="1745614" algn="l"/>
                <a:tab pos="2259330" algn="l"/>
                <a:tab pos="3937000" algn="l"/>
                <a:tab pos="4742180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Инт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е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рф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е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й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с	</a:t>
            </a:r>
            <a:r>
              <a:rPr sz="1800" dirty="0">
                <a:latin typeface="Times New Roman"/>
                <a:cs typeface="Times New Roman"/>
              </a:rPr>
              <a:t>‒	</a:t>
            </a:r>
            <a:r>
              <a:rPr sz="1800" spc="-5" dirty="0">
                <a:latin typeface="Georgia"/>
                <a:cs typeface="Georgia"/>
              </a:rPr>
              <a:t>э</a:t>
            </a:r>
            <a:r>
              <a:rPr sz="1800" dirty="0">
                <a:latin typeface="Georgia"/>
                <a:cs typeface="Georgia"/>
              </a:rPr>
              <a:t>то	</a:t>
            </a:r>
            <a:r>
              <a:rPr sz="1800" spc="-5" dirty="0">
                <a:latin typeface="Georgia"/>
                <a:cs typeface="Georgia"/>
              </a:rPr>
              <a:t>им</a:t>
            </a:r>
            <a:r>
              <a:rPr sz="1800" spc="1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н</a:t>
            </a:r>
            <a:r>
              <a:rPr sz="1800" spc="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н</a:t>
            </a:r>
            <a:r>
              <a:rPr sz="1800" spc="-10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ый	наб</a:t>
            </a:r>
            <a:r>
              <a:rPr sz="1800" spc="10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р	</a:t>
            </a:r>
            <a:r>
              <a:rPr sz="1800" spc="-5" dirty="0">
                <a:latin typeface="Georgia"/>
                <a:cs typeface="Georgia"/>
              </a:rPr>
              <a:t>сост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вляю</a:t>
            </a:r>
            <a:r>
              <a:rPr sz="1800" spc="5" dirty="0">
                <a:latin typeface="Georgia"/>
                <a:cs typeface="Georgia"/>
              </a:rPr>
              <a:t>щ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х,  </a:t>
            </a:r>
            <a:r>
              <a:rPr sz="1800" spc="-5" dirty="0">
                <a:latin typeface="Georgia"/>
                <a:cs typeface="Georgia"/>
              </a:rPr>
              <a:t>контракт между поставщиками </a:t>
            </a:r>
            <a:r>
              <a:rPr sz="1800" dirty="0">
                <a:latin typeface="Georgia"/>
                <a:cs typeface="Georgia"/>
              </a:rPr>
              <a:t>и </a:t>
            </a:r>
            <a:r>
              <a:rPr sz="1800" spc="-5" dirty="0">
                <a:latin typeface="Georgia"/>
                <a:cs typeface="Georgia"/>
              </a:rPr>
              <a:t>потребителями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услуг.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Синтаксис:</a:t>
            </a:r>
            <a:endParaRPr sz="1800">
              <a:latin typeface="Georgia"/>
              <a:cs typeface="Georgia"/>
            </a:endParaRPr>
          </a:p>
          <a:p>
            <a:pPr marL="20212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«</a:t>
            </a:r>
            <a:r>
              <a:rPr sz="1800" dirty="0">
                <a:solidFill>
                  <a:srgbClr val="001F5F"/>
                </a:solidFill>
                <a:latin typeface="Georgia"/>
                <a:cs typeface="Georgia"/>
              </a:rPr>
              <a:t>interface</a:t>
            </a:r>
            <a:r>
              <a:rPr sz="1800" dirty="0">
                <a:latin typeface="Georgia"/>
                <a:cs typeface="Georgia"/>
              </a:rPr>
              <a:t>»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ИМЯ </a:t>
            </a:r>
            <a:r>
              <a:rPr sz="1800" spc="-5" dirty="0">
                <a:solidFill>
                  <a:srgbClr val="001F5F"/>
                </a:solidFill>
                <a:latin typeface="Georgia"/>
                <a:cs typeface="Georgia"/>
              </a:rPr>
              <a:t>{свойства}</a:t>
            </a:r>
            <a:r>
              <a:rPr sz="1800" spc="-1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001F5F"/>
                </a:solidFill>
                <a:latin typeface="Georgia"/>
                <a:cs typeface="Georgia"/>
              </a:rPr>
              <a:t>кратность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547365"/>
            <a:ext cx="8127365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Тип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данных </a:t>
            </a:r>
            <a:r>
              <a:rPr sz="1800" dirty="0">
                <a:latin typeface="Times New Roman"/>
                <a:cs typeface="Times New Roman"/>
              </a:rPr>
              <a:t>‒ </a:t>
            </a:r>
            <a:r>
              <a:rPr sz="1800" spc="-5" dirty="0">
                <a:latin typeface="Georgia"/>
                <a:cs typeface="Georgia"/>
              </a:rPr>
              <a:t>это совокупность </a:t>
            </a:r>
            <a:r>
              <a:rPr sz="1800" dirty="0">
                <a:latin typeface="Georgia"/>
                <a:cs typeface="Georgia"/>
              </a:rPr>
              <a:t>двух вещей: </a:t>
            </a:r>
            <a:r>
              <a:rPr sz="1800" spc="-5" dirty="0">
                <a:latin typeface="Georgia"/>
                <a:cs typeface="Georgia"/>
              </a:rPr>
              <a:t>множества </a:t>
            </a:r>
            <a:r>
              <a:rPr sz="1800" dirty="0">
                <a:latin typeface="Georgia"/>
                <a:cs typeface="Georgia"/>
              </a:rPr>
              <a:t>значений </a:t>
            </a:r>
            <a:r>
              <a:rPr sz="1800" spc="-5" dirty="0">
                <a:latin typeface="Georgia"/>
                <a:cs typeface="Georgia"/>
              </a:rPr>
              <a:t>(может  </a:t>
            </a:r>
            <a:r>
              <a:rPr sz="1800" dirty="0">
                <a:latin typeface="Georgia"/>
                <a:cs typeface="Georgia"/>
              </a:rPr>
              <a:t>быть </a:t>
            </a:r>
            <a:r>
              <a:rPr sz="1800" spc="-5" dirty="0">
                <a:latin typeface="Georgia"/>
                <a:cs typeface="Georgia"/>
              </a:rPr>
              <a:t>очень большого или </a:t>
            </a:r>
            <a:r>
              <a:rPr sz="1800" dirty="0">
                <a:latin typeface="Georgia"/>
                <a:cs typeface="Georgia"/>
              </a:rPr>
              <a:t>даже потенциально </a:t>
            </a:r>
            <a:r>
              <a:rPr sz="1800" spc="-5" dirty="0">
                <a:latin typeface="Georgia"/>
                <a:cs typeface="Georgia"/>
              </a:rPr>
              <a:t>бесконечного) </a:t>
            </a:r>
            <a:r>
              <a:rPr sz="1800" dirty="0">
                <a:latin typeface="Georgia"/>
                <a:cs typeface="Georgia"/>
              </a:rPr>
              <a:t>и </a:t>
            </a:r>
            <a:r>
              <a:rPr sz="1800" spc="-5" dirty="0">
                <a:latin typeface="Georgia"/>
                <a:cs typeface="Georgia"/>
              </a:rPr>
              <a:t>конечного  множества операций, </a:t>
            </a:r>
            <a:r>
              <a:rPr sz="1800" dirty="0">
                <a:latin typeface="Georgia"/>
                <a:cs typeface="Georgia"/>
              </a:rPr>
              <a:t>применимых к данным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значениям.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модели UML можно использовать </a:t>
            </a:r>
            <a:r>
              <a:rPr sz="1800" dirty="0">
                <a:latin typeface="Georgia"/>
                <a:cs typeface="Georgia"/>
              </a:rPr>
              <a:t>три </a:t>
            </a:r>
            <a:r>
              <a:rPr sz="1800" spc="-5" dirty="0">
                <a:latin typeface="Georgia"/>
                <a:cs typeface="Georgia"/>
              </a:rPr>
              <a:t>вида </a:t>
            </a:r>
            <a:r>
              <a:rPr sz="1800" dirty="0">
                <a:latin typeface="Georgia"/>
                <a:cs typeface="Georgia"/>
              </a:rPr>
              <a:t>типов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данных:</a:t>
            </a:r>
            <a:endParaRPr sz="1800">
              <a:latin typeface="Georgia"/>
              <a:cs typeface="Georgia"/>
            </a:endParaRPr>
          </a:p>
          <a:p>
            <a:pPr marL="378460" marR="5080" indent="-256540" algn="just">
              <a:lnSpc>
                <a:spcPct val="100000"/>
              </a:lnSpc>
              <a:spcBef>
                <a:spcPts val="615"/>
              </a:spcBef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1400" spc="-5" dirty="0">
                <a:latin typeface="Georgia"/>
                <a:cs typeface="Georgia"/>
              </a:rPr>
              <a:t>примитивные типы </a:t>
            </a:r>
            <a:r>
              <a:rPr sz="1400" spc="-5" dirty="0">
                <a:solidFill>
                  <a:srgbClr val="006FC0"/>
                </a:solidFill>
                <a:latin typeface="Georgia"/>
                <a:cs typeface="Georgia"/>
              </a:rPr>
              <a:t>PrimitiveType</a:t>
            </a:r>
            <a:r>
              <a:rPr sz="1400" spc="-5" dirty="0">
                <a:latin typeface="Georgia"/>
                <a:cs typeface="Georgia"/>
              </a:rPr>
              <a:t>, которые считаются предопределенными </a:t>
            </a:r>
            <a:r>
              <a:rPr sz="1400" dirty="0">
                <a:latin typeface="Georgia"/>
                <a:cs typeface="Georgia"/>
              </a:rPr>
              <a:t>в UML  </a:t>
            </a:r>
            <a:r>
              <a:rPr sz="1400" spc="-5" dirty="0">
                <a:latin typeface="Georgia"/>
                <a:cs typeface="Georgia"/>
              </a:rPr>
              <a:t>(целочисленный тип </a:t>
            </a:r>
            <a:r>
              <a:rPr sz="1400" spc="-5" dirty="0">
                <a:solidFill>
                  <a:srgbClr val="006FC0"/>
                </a:solidFill>
                <a:latin typeface="Georgia"/>
                <a:cs typeface="Georgia"/>
              </a:rPr>
              <a:t>Integer</a:t>
            </a:r>
            <a:r>
              <a:rPr sz="1400" spc="-5" dirty="0">
                <a:latin typeface="Georgia"/>
                <a:cs typeface="Georgia"/>
              </a:rPr>
              <a:t>, булевский </a:t>
            </a:r>
            <a:r>
              <a:rPr sz="1400" dirty="0">
                <a:latin typeface="Georgia"/>
                <a:cs typeface="Georgia"/>
              </a:rPr>
              <a:t>тип </a:t>
            </a:r>
            <a:r>
              <a:rPr sz="1400" spc="-5" dirty="0">
                <a:solidFill>
                  <a:srgbClr val="006FC0"/>
                </a:solidFill>
                <a:latin typeface="Georgia"/>
                <a:cs typeface="Georgia"/>
              </a:rPr>
              <a:t>Boolean</a:t>
            </a:r>
            <a:r>
              <a:rPr sz="1400" spc="-5" dirty="0">
                <a:latin typeface="Georgia"/>
                <a:cs typeface="Georgia"/>
              </a:rPr>
              <a:t>, строковый </a:t>
            </a:r>
            <a:r>
              <a:rPr sz="1400" dirty="0">
                <a:latin typeface="Georgia"/>
                <a:cs typeface="Georgia"/>
              </a:rPr>
              <a:t>тип </a:t>
            </a:r>
            <a:r>
              <a:rPr sz="1400" dirty="0">
                <a:solidFill>
                  <a:srgbClr val="006FC0"/>
                </a:solidFill>
                <a:latin typeface="Georgia"/>
                <a:cs typeface="Georgia"/>
              </a:rPr>
              <a:t>String</a:t>
            </a:r>
            <a:r>
              <a:rPr sz="1400" dirty="0">
                <a:latin typeface="Georgia"/>
                <a:cs typeface="Georgia"/>
              </a:rPr>
              <a:t>). </a:t>
            </a:r>
            <a:r>
              <a:rPr sz="1400" spc="-5" dirty="0">
                <a:latin typeface="Georgia"/>
                <a:cs typeface="Georgia"/>
              </a:rPr>
              <a:t>уществует еще  один дополнительный тип, который описывает множество (может </a:t>
            </a:r>
            <a:r>
              <a:rPr sz="1400" dirty="0">
                <a:latin typeface="Georgia"/>
                <a:cs typeface="Georgia"/>
              </a:rPr>
              <a:t>быть </a:t>
            </a:r>
            <a:r>
              <a:rPr sz="1400" spc="-5" dirty="0">
                <a:latin typeface="Georgia"/>
                <a:cs typeface="Georgia"/>
              </a:rPr>
              <a:t>бесконечное)  натуральных чисел </a:t>
            </a:r>
            <a:r>
              <a:rPr sz="1400" spc="-5" dirty="0">
                <a:solidFill>
                  <a:srgbClr val="006FC0"/>
                </a:solidFill>
                <a:latin typeface="Georgia"/>
                <a:cs typeface="Georgia"/>
              </a:rPr>
              <a:t>UnlimitedNatural</a:t>
            </a:r>
            <a:r>
              <a:rPr sz="1400" spc="-5" dirty="0">
                <a:latin typeface="Georgia"/>
                <a:cs typeface="Georgia"/>
              </a:rPr>
              <a:t>. Используется </a:t>
            </a:r>
            <a:r>
              <a:rPr sz="1400" dirty="0">
                <a:latin typeface="Georgia"/>
                <a:cs typeface="Georgia"/>
              </a:rPr>
              <a:t>в </a:t>
            </a:r>
            <a:r>
              <a:rPr sz="1400" spc="-5" dirty="0">
                <a:latin typeface="Georgia"/>
                <a:cs typeface="Georgia"/>
              </a:rPr>
              <a:t>основном для указания кратности </a:t>
            </a:r>
            <a:r>
              <a:rPr sz="1400" spc="-10" dirty="0">
                <a:latin typeface="Georgia"/>
                <a:cs typeface="Georgia"/>
              </a:rPr>
              <a:t>той  </a:t>
            </a:r>
            <a:r>
              <a:rPr sz="1400" dirty="0">
                <a:latin typeface="Georgia"/>
                <a:cs typeface="Georgia"/>
              </a:rPr>
              <a:t>или иной </a:t>
            </a:r>
            <a:r>
              <a:rPr sz="1400" spc="-5" dirty="0">
                <a:latin typeface="Georgia"/>
                <a:cs typeface="Georgia"/>
              </a:rPr>
              <a:t>сущности. Инструменты вправе расширять этот набор </a:t>
            </a:r>
            <a:r>
              <a:rPr sz="1400" dirty="0">
                <a:latin typeface="Georgia"/>
                <a:cs typeface="Georgia"/>
              </a:rPr>
              <a:t>и </a:t>
            </a:r>
            <a:r>
              <a:rPr sz="1400" spc="-5" dirty="0">
                <a:latin typeface="Georgia"/>
                <a:cs typeface="Georgia"/>
              </a:rPr>
              <a:t>использовать другие  подходящие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названия;</a:t>
            </a:r>
            <a:endParaRPr sz="14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120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1400" dirty="0">
                <a:latin typeface="Georgia"/>
                <a:cs typeface="Georgia"/>
              </a:rPr>
              <a:t>типы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данных,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которые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определены</a:t>
            </a:r>
            <a:r>
              <a:rPr sz="1400" spc="2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в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языке</a:t>
            </a:r>
            <a:r>
              <a:rPr sz="1400" spc="22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программирования,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который</a:t>
            </a:r>
            <a:r>
              <a:rPr sz="1400" spc="22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поддерживается</a:t>
            </a:r>
            <a:endParaRPr sz="140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инструментом;</a:t>
            </a:r>
            <a:endParaRPr sz="1400">
              <a:latin typeface="Georgia"/>
              <a:cs typeface="Georgia"/>
            </a:endParaRPr>
          </a:p>
          <a:p>
            <a:pPr marL="378460" marR="7620" indent="-256540" algn="just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1400" dirty="0">
                <a:latin typeface="Georgia"/>
                <a:cs typeface="Georgia"/>
              </a:rPr>
              <a:t>типы данных, </a:t>
            </a:r>
            <a:r>
              <a:rPr sz="1400" spc="-5" dirty="0">
                <a:latin typeface="Georgia"/>
                <a:cs typeface="Georgia"/>
              </a:rPr>
              <a:t>которые определены </a:t>
            </a:r>
            <a:r>
              <a:rPr sz="1400" dirty="0">
                <a:latin typeface="Georgia"/>
                <a:cs typeface="Georgia"/>
              </a:rPr>
              <a:t>в </a:t>
            </a:r>
            <a:r>
              <a:rPr sz="1400" spc="-5" dirty="0">
                <a:latin typeface="Georgia"/>
                <a:cs typeface="Georgia"/>
              </a:rPr>
              <a:t>модели пользователем. Данные </a:t>
            </a:r>
            <a:r>
              <a:rPr sz="1400" dirty="0">
                <a:latin typeface="Georgia"/>
                <a:cs typeface="Georgia"/>
              </a:rPr>
              <a:t>типы </a:t>
            </a:r>
            <a:r>
              <a:rPr sz="1400" spc="-5" dirty="0">
                <a:latin typeface="Georgia"/>
                <a:cs typeface="Georgia"/>
              </a:rPr>
              <a:t>представляются  </a:t>
            </a:r>
            <a:r>
              <a:rPr sz="1400" dirty="0">
                <a:latin typeface="Georgia"/>
                <a:cs typeface="Georgia"/>
              </a:rPr>
              <a:t>в виде </a:t>
            </a:r>
            <a:r>
              <a:rPr sz="1400" spc="-5" dirty="0">
                <a:latin typeface="Georgia"/>
                <a:cs typeface="Georgia"/>
              </a:rPr>
              <a:t>классификаторов со стереотипом </a:t>
            </a:r>
            <a:r>
              <a:rPr sz="1400" dirty="0">
                <a:solidFill>
                  <a:srgbClr val="001F5F"/>
                </a:solidFill>
                <a:latin typeface="Georgia"/>
                <a:cs typeface="Georgia"/>
              </a:rPr>
              <a:t>«enumeration» </a:t>
            </a:r>
            <a:r>
              <a:rPr sz="1400" dirty="0">
                <a:latin typeface="Georgia"/>
                <a:cs typeface="Georgia"/>
              </a:rPr>
              <a:t>или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«</a:t>
            </a:r>
            <a:r>
              <a:rPr sz="1400" spc="-5" dirty="0">
                <a:solidFill>
                  <a:srgbClr val="001F5F"/>
                </a:solidFill>
                <a:latin typeface="Georgia"/>
                <a:cs typeface="Georgia"/>
              </a:rPr>
              <a:t>dataType».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Шаблоны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176909"/>
            <a:ext cx="812673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8615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6FC0"/>
                </a:solidFill>
                <a:latin typeface="Georgia"/>
                <a:cs typeface="Georgia"/>
              </a:rPr>
              <a:t>Шаблон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это </a:t>
            </a:r>
            <a:r>
              <a:rPr sz="1600" spc="-10" dirty="0">
                <a:latin typeface="Georgia"/>
                <a:cs typeface="Georgia"/>
              </a:rPr>
              <a:t>сущность </a:t>
            </a:r>
            <a:r>
              <a:rPr sz="1600" spc="-5" dirty="0">
                <a:latin typeface="Georgia"/>
                <a:cs typeface="Georgia"/>
              </a:rPr>
              <a:t>(чаще </a:t>
            </a:r>
            <a:r>
              <a:rPr sz="1600" spc="-10" dirty="0">
                <a:latin typeface="Georgia"/>
                <a:cs typeface="Georgia"/>
              </a:rPr>
              <a:t>всего классификатор) </a:t>
            </a:r>
            <a:r>
              <a:rPr sz="1600" spc="-5" dirty="0">
                <a:latin typeface="Georgia"/>
                <a:cs typeface="Georgia"/>
              </a:rPr>
              <a:t>с параметрами. 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описания</a:t>
            </a:r>
            <a:r>
              <a:rPr sz="1600" u="sng" spc="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параметров: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ИМЯ ПАРАМЕТРА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: тип = значение по</a:t>
            </a:r>
            <a:r>
              <a:rPr sz="1600" spc="12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умолчанию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latin typeface="Georgia"/>
                <a:cs typeface="Georgia"/>
              </a:rPr>
              <a:t>Сам</a:t>
            </a:r>
            <a:r>
              <a:rPr sz="1600" spc="1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по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себе</a:t>
            </a:r>
            <a:r>
              <a:rPr sz="1600" spc="1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шаблон</a:t>
            </a:r>
            <a:r>
              <a:rPr sz="1600" spc="1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не</a:t>
            </a:r>
            <a:r>
              <a:rPr sz="1600" spc="1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может</a:t>
            </a:r>
            <a:r>
              <a:rPr sz="1600" spc="1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непосредственно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использоваться</a:t>
            </a:r>
            <a:r>
              <a:rPr sz="1600" spc="1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в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модели.</a:t>
            </a:r>
            <a:r>
              <a:rPr sz="1600" spc="17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Для</a:t>
            </a:r>
            <a:r>
              <a:rPr sz="1600" spc="1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того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305049"/>
            <a:ext cx="9950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sz="1600" spc="-10" dirty="0">
                <a:latin typeface="Georgia"/>
                <a:cs typeface="Georgia"/>
              </a:rPr>
              <a:t>чт</a:t>
            </a:r>
            <a:r>
              <a:rPr sz="1600" spc="-5" dirty="0">
                <a:latin typeface="Georgia"/>
                <a:cs typeface="Georgia"/>
              </a:rPr>
              <a:t>обы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на  </a:t>
            </a:r>
            <a:r>
              <a:rPr sz="1600" spc="-10" dirty="0">
                <a:latin typeface="Georgia"/>
                <a:cs typeface="Georgia"/>
              </a:rPr>
              <a:t>который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3972" y="2305049"/>
            <a:ext cx="7115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95"/>
              </a:spcBef>
              <a:tabLst>
                <a:tab pos="810895" algn="l"/>
                <a:tab pos="932815" algn="l"/>
                <a:tab pos="1936114" algn="l"/>
                <a:tab pos="2477135" algn="l"/>
                <a:tab pos="2769235" algn="l"/>
                <a:tab pos="2981325" algn="l"/>
                <a:tab pos="3721100" algn="l"/>
                <a:tab pos="4309110" algn="l"/>
                <a:tab pos="4525645" algn="l"/>
                <a:tab pos="5424805" algn="l"/>
                <a:tab pos="5490210" algn="l"/>
                <a:tab pos="6205220" algn="l"/>
              </a:tabLst>
            </a:pPr>
            <a:r>
              <a:rPr sz="1600" spc="-10" dirty="0">
                <a:latin typeface="Georgia"/>
                <a:cs typeface="Georgia"/>
              </a:rPr>
              <a:t>ос</a:t>
            </a:r>
            <a:r>
              <a:rPr sz="1600" dirty="0">
                <a:latin typeface="Georgia"/>
                <a:cs typeface="Georgia"/>
              </a:rPr>
              <a:t>н</a:t>
            </a:r>
            <a:r>
              <a:rPr sz="1600" spc="-10" dirty="0">
                <a:latin typeface="Georgia"/>
                <a:cs typeface="Georgia"/>
              </a:rPr>
              <a:t>о</a:t>
            </a:r>
            <a:r>
              <a:rPr sz="1600" spc="-5" dirty="0">
                <a:latin typeface="Georgia"/>
                <a:cs typeface="Georgia"/>
              </a:rPr>
              <a:t>ве</a:t>
            </a:r>
            <a:r>
              <a:rPr sz="1600" dirty="0">
                <a:latin typeface="Georgia"/>
                <a:cs typeface="Georgia"/>
              </a:rPr>
              <a:t>		</a:t>
            </a:r>
            <a:r>
              <a:rPr sz="1600" spc="-10" dirty="0">
                <a:latin typeface="Georgia"/>
                <a:cs typeface="Georgia"/>
              </a:rPr>
              <a:t>шабло</a:t>
            </a:r>
            <a:r>
              <a:rPr sz="1600" spc="5" dirty="0">
                <a:latin typeface="Georgia"/>
                <a:cs typeface="Georgia"/>
              </a:rPr>
              <a:t>н</a:t>
            </a:r>
            <a:r>
              <a:rPr sz="1600" spc="-5" dirty="0">
                <a:latin typeface="Georgia"/>
                <a:cs typeface="Georgia"/>
              </a:rPr>
              <a:t>а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пол</a:t>
            </a:r>
            <a:r>
              <a:rPr sz="1600" spc="-10" dirty="0">
                <a:latin typeface="Georgia"/>
                <a:cs typeface="Georgia"/>
              </a:rPr>
              <a:t>уч</a:t>
            </a:r>
            <a:r>
              <a:rPr sz="1600" spc="-15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ть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ко</a:t>
            </a:r>
            <a:r>
              <a:rPr sz="1600" spc="5" dirty="0">
                <a:latin typeface="Georgia"/>
                <a:cs typeface="Georgia"/>
              </a:rPr>
              <a:t>н</a:t>
            </a:r>
            <a:r>
              <a:rPr sz="1600" dirty="0">
                <a:latin typeface="Georgia"/>
                <a:cs typeface="Georgia"/>
              </a:rPr>
              <a:t>к</a:t>
            </a:r>
            <a:r>
              <a:rPr sz="1600" spc="-10" dirty="0">
                <a:latin typeface="Georgia"/>
                <a:cs typeface="Georgia"/>
              </a:rPr>
              <a:t>ретны</a:t>
            </a:r>
            <a:r>
              <a:rPr sz="1600" spc="-5" dirty="0">
                <a:latin typeface="Georgia"/>
                <a:cs typeface="Georgia"/>
              </a:rPr>
              <a:t>й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5" dirty="0">
                <a:latin typeface="Georgia"/>
                <a:cs typeface="Georgia"/>
              </a:rPr>
              <a:t>э</a:t>
            </a:r>
            <a:r>
              <a:rPr sz="1600" dirty="0">
                <a:latin typeface="Georgia"/>
                <a:cs typeface="Georgia"/>
              </a:rPr>
              <a:t>к</a:t>
            </a:r>
            <a:r>
              <a:rPr sz="1600" spc="-5" dirty="0">
                <a:latin typeface="Georgia"/>
                <a:cs typeface="Georgia"/>
              </a:rPr>
              <a:t>з</a:t>
            </a:r>
            <a:r>
              <a:rPr sz="1600" dirty="0">
                <a:latin typeface="Georgia"/>
                <a:cs typeface="Georgia"/>
              </a:rPr>
              <a:t>е</a:t>
            </a:r>
            <a:r>
              <a:rPr sz="1600" spc="-10" dirty="0">
                <a:latin typeface="Georgia"/>
                <a:cs typeface="Georgia"/>
              </a:rPr>
              <a:t>м</a:t>
            </a:r>
            <a:r>
              <a:rPr sz="1600" dirty="0">
                <a:latin typeface="Georgia"/>
                <a:cs typeface="Georgia"/>
              </a:rPr>
              <a:t>п</a:t>
            </a:r>
            <a:r>
              <a:rPr sz="1600" spc="-10" dirty="0">
                <a:latin typeface="Georgia"/>
                <a:cs typeface="Georgia"/>
              </a:rPr>
              <a:t>ля</a:t>
            </a:r>
            <a:r>
              <a:rPr sz="1600" spc="-5" dirty="0">
                <a:latin typeface="Georgia"/>
                <a:cs typeface="Georgia"/>
              </a:rPr>
              <a:t>р</a:t>
            </a:r>
            <a:r>
              <a:rPr sz="1600" dirty="0">
                <a:latin typeface="Georgia"/>
                <a:cs typeface="Georgia"/>
              </a:rPr>
              <a:t>		</a:t>
            </a:r>
            <a:r>
              <a:rPr sz="1600" spc="-10" dirty="0">
                <a:latin typeface="Georgia"/>
                <a:cs typeface="Georgia"/>
              </a:rPr>
              <a:t>к</a:t>
            </a:r>
            <a:r>
              <a:rPr sz="1600" spc="-5" dirty="0">
                <a:latin typeface="Georgia"/>
                <a:cs typeface="Georgia"/>
              </a:rPr>
              <a:t>ла</a:t>
            </a:r>
            <a:r>
              <a:rPr sz="1600" spc="-10" dirty="0">
                <a:latin typeface="Georgia"/>
                <a:cs typeface="Georgia"/>
              </a:rPr>
              <a:t>с</a:t>
            </a:r>
            <a:r>
              <a:rPr sz="1600" dirty="0">
                <a:latin typeface="Georgia"/>
                <a:cs typeface="Georgia"/>
              </a:rPr>
              <a:t>с</a:t>
            </a:r>
            <a:r>
              <a:rPr sz="1600" spc="-10" dirty="0">
                <a:latin typeface="Georgia"/>
                <a:cs typeface="Georgia"/>
              </a:rPr>
              <a:t>и</a:t>
            </a:r>
            <a:r>
              <a:rPr sz="1600" spc="-15" dirty="0">
                <a:latin typeface="Georgia"/>
                <a:cs typeface="Georgia"/>
              </a:rPr>
              <a:t>ф</a:t>
            </a:r>
            <a:r>
              <a:rPr sz="1600" dirty="0">
                <a:latin typeface="Georgia"/>
                <a:cs typeface="Georgia"/>
              </a:rPr>
              <a:t>ик</a:t>
            </a:r>
            <a:r>
              <a:rPr sz="1600" spc="-5" dirty="0">
                <a:latin typeface="Georgia"/>
                <a:cs typeface="Georgia"/>
              </a:rPr>
              <a:t>ат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-10" dirty="0">
                <a:latin typeface="Georgia"/>
                <a:cs typeface="Georgia"/>
              </a:rPr>
              <a:t>ра,  мо</a:t>
            </a:r>
            <a:r>
              <a:rPr sz="1600" spc="10" dirty="0">
                <a:latin typeface="Georgia"/>
                <a:cs typeface="Georgia"/>
              </a:rPr>
              <a:t>ж</a:t>
            </a:r>
            <a:r>
              <a:rPr sz="1600" dirty="0">
                <a:latin typeface="Georgia"/>
                <a:cs typeface="Georgia"/>
              </a:rPr>
              <a:t>е</a:t>
            </a:r>
            <a:r>
              <a:rPr sz="1600" spc="-5" dirty="0">
                <a:latin typeface="Georgia"/>
                <a:cs typeface="Georgia"/>
              </a:rPr>
              <a:t>т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и</a:t>
            </a:r>
            <a:r>
              <a:rPr sz="1600" spc="-20" dirty="0">
                <a:latin typeface="Georgia"/>
                <a:cs typeface="Georgia"/>
              </a:rPr>
              <a:t>с</a:t>
            </a:r>
            <a:r>
              <a:rPr sz="1600" spc="-5" dirty="0">
                <a:latin typeface="Georgia"/>
                <a:cs typeface="Georgia"/>
              </a:rPr>
              <a:t>пользо</a:t>
            </a:r>
            <a:r>
              <a:rPr sz="1600" spc="5" dirty="0">
                <a:latin typeface="Georgia"/>
                <a:cs typeface="Georgia"/>
              </a:rPr>
              <a:t>в</a:t>
            </a:r>
            <a:r>
              <a:rPr sz="1600" spc="-5" dirty="0">
                <a:latin typeface="Georgia"/>
                <a:cs typeface="Georgia"/>
              </a:rPr>
              <a:t>аться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в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м</a:t>
            </a:r>
            <a:r>
              <a:rPr sz="1600" spc="5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д</a:t>
            </a:r>
            <a:r>
              <a:rPr sz="1600" spc="-10" dirty="0">
                <a:latin typeface="Georgia"/>
                <a:cs typeface="Georgia"/>
              </a:rPr>
              <a:t>е</a:t>
            </a:r>
            <a:r>
              <a:rPr sz="1600" spc="-15" dirty="0">
                <a:latin typeface="Georgia"/>
                <a:cs typeface="Georgia"/>
              </a:rPr>
              <a:t>л</a:t>
            </a:r>
            <a:r>
              <a:rPr sz="1600" spc="-10" dirty="0">
                <a:latin typeface="Georgia"/>
                <a:cs typeface="Georgia"/>
              </a:rPr>
              <a:t>и</a:t>
            </a:r>
            <a:r>
              <a:rPr sz="1600" spc="-5" dirty="0">
                <a:latin typeface="Georgia"/>
                <a:cs typeface="Georgia"/>
              </a:rPr>
              <a:t>,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5" dirty="0">
                <a:latin typeface="Georgia"/>
                <a:cs typeface="Georgia"/>
              </a:rPr>
              <a:t>н</a:t>
            </a:r>
            <a:r>
              <a:rPr sz="1600" spc="-15" dirty="0">
                <a:latin typeface="Georgia"/>
                <a:cs typeface="Georgia"/>
              </a:rPr>
              <a:t>у</a:t>
            </a:r>
            <a:r>
              <a:rPr sz="1600" spc="-10" dirty="0">
                <a:latin typeface="Georgia"/>
                <a:cs typeface="Georgia"/>
              </a:rPr>
              <a:t>жн</a:t>
            </a:r>
            <a:r>
              <a:rPr sz="1600" spc="-5" dirty="0">
                <a:latin typeface="Georgia"/>
                <a:cs typeface="Georgia"/>
              </a:rPr>
              <a:t>о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у</a:t>
            </a:r>
            <a:r>
              <a:rPr sz="1600" dirty="0">
                <a:latin typeface="Georgia"/>
                <a:cs typeface="Georgia"/>
              </a:rPr>
              <a:t>ка</a:t>
            </a:r>
            <a:r>
              <a:rPr sz="1600" spc="-5" dirty="0">
                <a:latin typeface="Georgia"/>
                <a:cs typeface="Georgia"/>
              </a:rPr>
              <a:t>з</a:t>
            </a:r>
            <a:r>
              <a:rPr sz="1600" spc="5" dirty="0">
                <a:latin typeface="Georgia"/>
                <a:cs typeface="Georgia"/>
              </a:rPr>
              <a:t>а</a:t>
            </a:r>
            <a:r>
              <a:rPr sz="1600" spc="-5" dirty="0">
                <a:latin typeface="Georgia"/>
                <a:cs typeface="Georgia"/>
              </a:rPr>
              <a:t>ть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явные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" dirty="0">
                <a:latin typeface="Georgia"/>
                <a:cs typeface="Georgia"/>
              </a:rPr>
              <a:t>з</a:t>
            </a:r>
            <a:r>
              <a:rPr sz="1600" spc="5" dirty="0">
                <a:latin typeface="Georgia"/>
                <a:cs typeface="Georgia"/>
              </a:rPr>
              <a:t>н</a:t>
            </a:r>
            <a:r>
              <a:rPr sz="1600" dirty="0">
                <a:latin typeface="Georgia"/>
                <a:cs typeface="Georgia"/>
              </a:rPr>
              <a:t>а</a:t>
            </a:r>
            <a:r>
              <a:rPr sz="1600" spc="-10" dirty="0">
                <a:latin typeface="Georgia"/>
                <a:cs typeface="Georgia"/>
              </a:rPr>
              <a:t>чения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792729"/>
            <a:ext cx="8123555" cy="152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аргументов. Такое указание называется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связыванием </a:t>
            </a:r>
            <a:r>
              <a:rPr sz="1600" dirty="0">
                <a:solidFill>
                  <a:srgbClr val="006FC0"/>
                </a:solidFill>
                <a:latin typeface="Georgia"/>
                <a:cs typeface="Georgia"/>
              </a:rPr>
              <a:t>(binding)</a:t>
            </a:r>
            <a:r>
              <a:rPr sz="1600" dirty="0">
                <a:latin typeface="Georgia"/>
                <a:cs typeface="Georgia"/>
              </a:rPr>
              <a:t>. </a:t>
            </a:r>
            <a:r>
              <a:rPr sz="1600" spc="-5" dirty="0">
                <a:latin typeface="Georgia"/>
                <a:cs typeface="Georgia"/>
              </a:rPr>
              <a:t>В UML применяются  </a:t>
            </a:r>
            <a:r>
              <a:rPr sz="1600" spc="-10" dirty="0">
                <a:latin typeface="Georgia"/>
                <a:cs typeface="Georgia"/>
              </a:rPr>
              <a:t>два способа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связывания:</a:t>
            </a:r>
            <a:endParaRPr sz="1600">
              <a:latin typeface="Georgia"/>
              <a:cs typeface="Georgia"/>
            </a:endParaRPr>
          </a:p>
          <a:p>
            <a:pPr marL="378460" marR="5715" indent="-256540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377825" algn="l"/>
                <a:tab pos="378460" algn="l"/>
              </a:tabLst>
            </a:pP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явное связывание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5" dirty="0">
                <a:latin typeface="Georgia"/>
                <a:cs typeface="Georgia"/>
              </a:rPr>
              <a:t>зависимость со </a:t>
            </a:r>
            <a:r>
              <a:rPr sz="1600" spc="-10" dirty="0">
                <a:latin typeface="Georgia"/>
                <a:cs typeface="Georgia"/>
              </a:rPr>
              <a:t>стереотипом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«bind»</a:t>
            </a:r>
            <a:r>
              <a:rPr sz="1600" spc="-5" dirty="0">
                <a:latin typeface="Georgia"/>
                <a:cs typeface="Georgia"/>
              </a:rPr>
              <a:t>, в которой </a:t>
            </a:r>
            <a:r>
              <a:rPr sz="1600" dirty="0">
                <a:latin typeface="Georgia"/>
                <a:cs typeface="Georgia"/>
              </a:rPr>
              <a:t>указаны  </a:t>
            </a:r>
            <a:r>
              <a:rPr sz="1600" spc="-5" dirty="0">
                <a:latin typeface="Georgia"/>
                <a:cs typeface="Georgia"/>
              </a:rPr>
              <a:t>значения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аргументов;</a:t>
            </a:r>
            <a:endParaRPr sz="1600">
              <a:latin typeface="Georgia"/>
              <a:cs typeface="Georgia"/>
            </a:endParaRPr>
          </a:p>
          <a:p>
            <a:pPr marL="377825" marR="904240" indent="-377825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377825" algn="l"/>
                <a:tab pos="378460" algn="l"/>
              </a:tabLst>
            </a:pPr>
            <a:r>
              <a:rPr sz="1600" i="1" spc="-10" dirty="0">
                <a:solidFill>
                  <a:srgbClr val="006FC0"/>
                </a:solidFill>
                <a:latin typeface="Georgia"/>
                <a:cs typeface="Georgia"/>
              </a:rPr>
              <a:t>неявное </a:t>
            </a:r>
            <a:r>
              <a:rPr sz="1600" i="1" spc="-5" dirty="0">
                <a:solidFill>
                  <a:srgbClr val="006FC0"/>
                </a:solidFill>
                <a:latin typeface="Georgia"/>
                <a:cs typeface="Georgia"/>
              </a:rPr>
              <a:t>связывание </a:t>
            </a:r>
            <a:r>
              <a:rPr sz="1600" spc="-5" dirty="0">
                <a:latin typeface="Times New Roman"/>
                <a:cs typeface="Times New Roman"/>
              </a:rPr>
              <a:t>‒ </a:t>
            </a:r>
            <a:r>
              <a:rPr sz="1600" spc="-10" dirty="0">
                <a:latin typeface="Georgia"/>
                <a:cs typeface="Georgia"/>
              </a:rPr>
              <a:t>определение класса, имя </a:t>
            </a:r>
            <a:r>
              <a:rPr sz="1600" spc="-5" dirty="0">
                <a:latin typeface="Georgia"/>
                <a:cs typeface="Georgia"/>
              </a:rPr>
              <a:t>которого </a:t>
            </a:r>
            <a:r>
              <a:rPr sz="1600" spc="-10" dirty="0">
                <a:latin typeface="Georgia"/>
                <a:cs typeface="Georgia"/>
              </a:rPr>
              <a:t>имеет </a:t>
            </a:r>
            <a:r>
              <a:rPr sz="1600" spc="-5" dirty="0">
                <a:latin typeface="Georgia"/>
                <a:cs typeface="Georgia"/>
              </a:rPr>
              <a:t>формат: 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Georgia"/>
                <a:cs typeface="Georgia"/>
              </a:rPr>
              <a:t>ИМЯ КЛАССИФИКАТОРА </a:t>
            </a:r>
            <a:r>
              <a:rPr sz="1600" spc="-5" dirty="0">
                <a:solidFill>
                  <a:srgbClr val="006FC0"/>
                </a:solidFill>
                <a:latin typeface="Georgia"/>
                <a:cs typeface="Georgia"/>
              </a:rPr>
              <a:t>: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имя_шаблона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&lt; </a:t>
            </a:r>
            <a:r>
              <a:rPr sz="1600" spc="-10" dirty="0">
                <a:solidFill>
                  <a:srgbClr val="001F5F"/>
                </a:solidFill>
                <a:latin typeface="Georgia"/>
                <a:cs typeface="Georgia"/>
              </a:rPr>
              <a:t>аргументы</a:t>
            </a:r>
            <a:r>
              <a:rPr sz="1600" spc="19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Georgia"/>
                <a:cs typeface="Georgia"/>
              </a:rPr>
              <a:t>&gt;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7622" y="4441304"/>
            <a:ext cx="5848350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828" y="3513202"/>
            <a:ext cx="5974250" cy="55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58811" y="3211067"/>
            <a:ext cx="877824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5" y="3508375"/>
            <a:ext cx="5934075" cy="5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511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Отношения </a:t>
            </a:r>
            <a:r>
              <a:rPr b="1" dirty="0">
                <a:latin typeface="Trebuchet MS"/>
                <a:cs typeface="Trebuchet MS"/>
              </a:rPr>
              <a:t>на диаграмме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классов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725295"/>
            <a:ext cx="8197215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Сущности </a:t>
            </a:r>
            <a:r>
              <a:rPr sz="2400" dirty="0">
                <a:latin typeface="Georgia"/>
                <a:cs typeface="Georgia"/>
              </a:rPr>
              <a:t>на </a:t>
            </a:r>
            <a:r>
              <a:rPr sz="2400" spc="-5" dirty="0">
                <a:latin typeface="Georgia"/>
                <a:cs typeface="Georgia"/>
              </a:rPr>
              <a:t>диаграммах классов связываются главным  образом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отношениями:</a:t>
            </a:r>
            <a:endParaRPr sz="2400">
              <a:latin typeface="Georgia"/>
              <a:cs typeface="Georgia"/>
            </a:endParaRPr>
          </a:p>
          <a:p>
            <a:pPr marL="377825" marR="6985" indent="-256540">
              <a:lnSpc>
                <a:spcPct val="100000"/>
              </a:lnSpc>
              <a:spcBef>
                <a:spcPts val="24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2494915" algn="l"/>
                <a:tab pos="3206750" algn="l"/>
                <a:tab pos="4170679" algn="l"/>
                <a:tab pos="5435600" algn="l"/>
                <a:tab pos="7994650" algn="l"/>
              </a:tabLst>
            </a:pPr>
            <a:r>
              <a:rPr sz="2400" dirty="0">
                <a:latin typeface="Georgia"/>
                <a:cs typeface="Georgia"/>
              </a:rPr>
              <a:t>ас</a:t>
            </a:r>
            <a:r>
              <a:rPr sz="2400" spc="5" dirty="0">
                <a:latin typeface="Georgia"/>
                <a:cs typeface="Georgia"/>
              </a:rPr>
              <a:t>с</a:t>
            </a:r>
            <a:r>
              <a:rPr sz="2400" spc="-5" dirty="0">
                <a:latin typeface="Georgia"/>
                <a:cs typeface="Georgia"/>
              </a:rPr>
              <a:t>о</a:t>
            </a:r>
            <a:r>
              <a:rPr sz="2400" dirty="0">
                <a:latin typeface="Georgia"/>
                <a:cs typeface="Georgia"/>
              </a:rPr>
              <a:t>ц</a:t>
            </a:r>
            <a:r>
              <a:rPr sz="2400" spc="-5" dirty="0">
                <a:latin typeface="Georgia"/>
                <a:cs typeface="Georgia"/>
              </a:rPr>
              <a:t>иац</a:t>
            </a:r>
            <a:r>
              <a:rPr sz="2400" spc="5" dirty="0">
                <a:latin typeface="Georgia"/>
                <a:cs typeface="Georgia"/>
              </a:rPr>
              <a:t>и</a:t>
            </a:r>
            <a:r>
              <a:rPr sz="2400" dirty="0">
                <a:latin typeface="Georgia"/>
                <a:cs typeface="Georgia"/>
              </a:rPr>
              <a:t>и	(в	</a:t>
            </a:r>
            <a:r>
              <a:rPr sz="2400" spc="-15" dirty="0">
                <a:latin typeface="Georgia"/>
                <a:cs typeface="Georgia"/>
              </a:rPr>
              <a:t>т</a:t>
            </a:r>
            <a:r>
              <a:rPr sz="2400" spc="-5" dirty="0">
                <a:latin typeface="Georgia"/>
                <a:cs typeface="Georgia"/>
              </a:rPr>
              <a:t>о</a:t>
            </a:r>
            <a:r>
              <a:rPr sz="2400" dirty="0">
                <a:latin typeface="Georgia"/>
                <a:cs typeface="Georgia"/>
              </a:rPr>
              <a:t>м	</a:t>
            </a:r>
            <a:r>
              <a:rPr sz="2400" spc="-5" dirty="0">
                <a:latin typeface="Georgia"/>
                <a:cs typeface="Georgia"/>
              </a:rPr>
              <a:t>ч</a:t>
            </a:r>
            <a:r>
              <a:rPr sz="2400" spc="-15" dirty="0">
                <a:latin typeface="Georgia"/>
                <a:cs typeface="Georgia"/>
              </a:rPr>
              <a:t>и</a:t>
            </a:r>
            <a:r>
              <a:rPr sz="2400" spc="10" dirty="0">
                <a:latin typeface="Georgia"/>
                <a:cs typeface="Georgia"/>
              </a:rPr>
              <a:t>с</a:t>
            </a:r>
            <a:r>
              <a:rPr sz="2400" spc="5" dirty="0">
                <a:latin typeface="Georgia"/>
                <a:cs typeface="Georgia"/>
              </a:rPr>
              <a:t>л</a:t>
            </a:r>
            <a:r>
              <a:rPr sz="2400" dirty="0">
                <a:latin typeface="Georgia"/>
                <a:cs typeface="Georgia"/>
              </a:rPr>
              <a:t>е	агрегиров</a:t>
            </a:r>
            <a:r>
              <a:rPr sz="2400" spc="5" dirty="0">
                <a:latin typeface="Georgia"/>
                <a:cs typeface="Georgia"/>
              </a:rPr>
              <a:t>а</a:t>
            </a:r>
            <a:r>
              <a:rPr sz="2400" dirty="0">
                <a:latin typeface="Georgia"/>
                <a:cs typeface="Georgia"/>
              </a:rPr>
              <a:t>ния	и  </a:t>
            </a:r>
            <a:r>
              <a:rPr sz="2400" spc="-5" dirty="0">
                <a:latin typeface="Georgia"/>
                <a:cs typeface="Georgia"/>
              </a:rPr>
              <a:t>композиции);</a:t>
            </a:r>
            <a:endParaRPr sz="24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2400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400" spc="-5" dirty="0">
                <a:latin typeface="Georgia"/>
                <a:cs typeface="Georgia"/>
              </a:rPr>
              <a:t>обобщения;</a:t>
            </a:r>
            <a:endParaRPr sz="24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240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</a:tabLst>
            </a:pPr>
            <a:r>
              <a:rPr sz="2400" spc="-5" dirty="0">
                <a:latin typeface="Georgia"/>
                <a:cs typeface="Georgia"/>
              </a:rPr>
              <a:t>зависимости </a:t>
            </a:r>
            <a:r>
              <a:rPr sz="2400" dirty="0">
                <a:latin typeface="Georgia"/>
                <a:cs typeface="Georgia"/>
              </a:rPr>
              <a:t>и </a:t>
            </a:r>
            <a:r>
              <a:rPr sz="2400" spc="-5" dirty="0">
                <a:latin typeface="Georgia"/>
                <a:cs typeface="Georgia"/>
              </a:rPr>
              <a:t>реализации.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Стандартные стереотипы </a:t>
            </a:r>
            <a:r>
              <a:rPr spc="-10" dirty="0"/>
              <a:t>зависимостей </a:t>
            </a:r>
            <a:r>
              <a:rPr spc="-5" dirty="0"/>
              <a:t>на</a:t>
            </a:r>
            <a:r>
              <a:rPr spc="55" dirty="0"/>
              <a:t> </a:t>
            </a:r>
            <a:r>
              <a:rPr spc="-5" dirty="0"/>
              <a:t>диаграмме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563117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кл</a:t>
            </a:r>
            <a:r>
              <a:rPr sz="2400" dirty="0">
                <a:solidFill>
                  <a:srgbClr val="464652"/>
                </a:solidFill>
                <a:latin typeface="Trebuchet MS"/>
                <a:cs typeface="Trebuchet MS"/>
              </a:rPr>
              <a:t>а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с</a:t>
            </a:r>
            <a:r>
              <a:rPr sz="2400" spc="-10" dirty="0">
                <a:solidFill>
                  <a:srgbClr val="464652"/>
                </a:solidFill>
                <a:latin typeface="Trebuchet MS"/>
                <a:cs typeface="Trebuchet MS"/>
              </a:rPr>
              <a:t>с</a:t>
            </a:r>
            <a:r>
              <a:rPr sz="2400" spc="-5" dirty="0">
                <a:solidFill>
                  <a:srgbClr val="464652"/>
                </a:solidFill>
                <a:latin typeface="Trebuchet MS"/>
                <a:cs typeface="Trebuchet MS"/>
              </a:rPr>
              <a:t>ов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960500"/>
          <a:ext cx="8712834" cy="5782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Стереотип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Описание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«bind»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4406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Подстановка параметров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шаблон. Независимой сущностью является шаблон  (класс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с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параметрами),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а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зависимой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‒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класс, который получается из шаблона  заданием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аргументов.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«call»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380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Указывает зависимость между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двумя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операциями: операция зависимого класса  вызывает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операцию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независимого</a:t>
                      </a:r>
                      <a:r>
                        <a:rPr sz="12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класса.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«derive»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631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Буквально означает "может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быть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вычислен по". Зависимость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с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данным  стереотипом применяется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не только к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классам,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но и к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другим элементам модели:  атрибутам, ассоциациям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и т.д.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Суть состоит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 том,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зависимый элемент может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быть 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восстановлен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по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информации,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содержащейся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независимом элементе. Таким  образом, данная зависимость показывает, что зависимый элемент, вообще говоря, 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излишен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и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введен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модель из соображений удобства, наглядности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и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т.д.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«friend»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3721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Назначает специальные права видимости. Зависимый класс имеет доступ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к 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составляющим независимого класса, даже если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по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общим правилам видимости  такие права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у него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отсутствуют.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«instanceOf»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1341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Указывает, что зависимый объект (или класс) является экземпляром  независимого класса</a:t>
                      </a:r>
                      <a:r>
                        <a:rPr sz="12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(метакласса).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«instantiate»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1136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3600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Указывает, что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операции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зависимого класса создают экземпляры независимого  класса.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«powertype»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24637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Показывает, что экземплярами зависимого класса являются подклассы  независимого класса. Таким образом,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в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данном случае зависимый класс является  метаклассом.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«refine»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631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Указывает, что зависимый класс уточняет (конкретизирует) независимый. Данная  зависимость показывает, что связанные классы концептуально совпадают,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но 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находятся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на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разных уровнях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абстракции.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«use»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4121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Georgia"/>
                          <a:cs typeface="Georgia"/>
                        </a:rPr>
                        <a:t>Зависимость самого общего вида, показывающая, что зависимый класс каким-  либо образом использует независимый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5" dirty="0">
                          <a:latin typeface="Georgia"/>
                          <a:cs typeface="Georgia"/>
                        </a:rPr>
                        <a:t>класс.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53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Отношение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реализации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0653" y="1175384"/>
            <a:ext cx="115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частности,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175384"/>
            <a:ext cx="677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81710" algn="l"/>
                <a:tab pos="2783205" algn="l"/>
                <a:tab pos="3147695" algn="l"/>
                <a:tab pos="4289425" algn="l"/>
                <a:tab pos="6630670" algn="l"/>
              </a:tabLst>
            </a:pPr>
            <a:r>
              <a:rPr sz="1800" spc="-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жд</a:t>
            </a:r>
            <a:r>
              <a:rPr sz="1800" dirty="0">
                <a:latin typeface="Georgia"/>
                <a:cs typeface="Georgia"/>
              </a:rPr>
              <a:t>у	</a:t>
            </a:r>
            <a:r>
              <a:rPr sz="1800" spc="-5" dirty="0">
                <a:latin typeface="Georgia"/>
                <a:cs typeface="Georgia"/>
              </a:rPr>
              <a:t>инт</a:t>
            </a:r>
            <a:r>
              <a:rPr sz="1800" spc="15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рфейс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м</a:t>
            </a:r>
            <a:r>
              <a:rPr sz="1800" dirty="0">
                <a:latin typeface="Georgia"/>
                <a:cs typeface="Georgia"/>
              </a:rPr>
              <a:t>и	и	др</a:t>
            </a:r>
            <a:r>
              <a:rPr sz="1800" spc="5" dirty="0">
                <a:latin typeface="Georgia"/>
                <a:cs typeface="Georgia"/>
              </a:rPr>
              <a:t>у</a:t>
            </a:r>
            <a:r>
              <a:rPr sz="1800" dirty="0">
                <a:latin typeface="Georgia"/>
                <a:cs typeface="Georgia"/>
              </a:rPr>
              <a:t>гими	</a:t>
            </a:r>
            <a:r>
              <a:rPr sz="1800" spc="-10" dirty="0">
                <a:latin typeface="Georgia"/>
                <a:cs typeface="Georgia"/>
              </a:rPr>
              <a:t>к</a:t>
            </a:r>
            <a:r>
              <a:rPr sz="1800" spc="-5" dirty="0">
                <a:latin typeface="Georgia"/>
                <a:cs typeface="Georgia"/>
              </a:rPr>
              <a:t>лассиф</a:t>
            </a:r>
            <a:r>
              <a:rPr sz="1800" spc="-10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то</a:t>
            </a:r>
            <a:r>
              <a:rPr sz="1800" spc="-10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ами,	в  </a:t>
            </a:r>
            <a:r>
              <a:rPr sz="1800" spc="-5" dirty="0">
                <a:latin typeface="Georgia"/>
                <a:cs typeface="Georgia"/>
              </a:rPr>
              <a:t>классами, на диаграмме классов применяются </a:t>
            </a:r>
            <a:r>
              <a:rPr sz="1800" dirty="0">
                <a:latin typeface="Georgia"/>
                <a:cs typeface="Georgia"/>
              </a:rPr>
              <a:t>два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отношения: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4429" y="1876805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sz="1800" dirty="0">
                <a:latin typeface="Times New Roman"/>
                <a:cs typeface="Times New Roman"/>
              </a:rPr>
              <a:t>‒	</a:t>
            </a:r>
            <a:r>
              <a:rPr sz="1800" spc="-5" dirty="0">
                <a:latin typeface="Georgia"/>
                <a:cs typeface="Georgia"/>
              </a:rPr>
              <a:t>э</a:t>
            </a:r>
            <a:r>
              <a:rPr sz="1800" dirty="0">
                <a:latin typeface="Georgia"/>
                <a:cs typeface="Georgia"/>
              </a:rPr>
              <a:t>то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7665" y="2577846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sz="1800" dirty="0">
                <a:latin typeface="Times New Roman"/>
                <a:cs typeface="Times New Roman"/>
              </a:rPr>
              <a:t>‒	</a:t>
            </a:r>
            <a:r>
              <a:rPr sz="1800" spc="-15" dirty="0">
                <a:latin typeface="Georgia"/>
                <a:cs typeface="Georgia"/>
              </a:rPr>
              <a:t>э</a:t>
            </a:r>
            <a:r>
              <a:rPr sz="1800" dirty="0">
                <a:latin typeface="Georgia"/>
                <a:cs typeface="Georgia"/>
              </a:rPr>
              <a:t>то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031" y="1876805"/>
            <a:ext cx="719074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2086610" algn="l"/>
                <a:tab pos="2473960" algn="l"/>
                <a:tab pos="3792220" algn="l"/>
                <a:tab pos="4643120" algn="l"/>
                <a:tab pos="6019800" algn="l"/>
              </a:tabLst>
            </a:pP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ф</a:t>
            </a:r>
            <a:r>
              <a:rPr sz="1800" spc="-10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р	</a:t>
            </a:r>
            <a:r>
              <a:rPr sz="1800" spc="-5" dirty="0">
                <a:latin typeface="Georgia"/>
                <a:cs typeface="Georgia"/>
              </a:rPr>
              <a:t>(</a:t>
            </a:r>
            <a:r>
              <a:rPr sz="1800" dirty="0">
                <a:latin typeface="Georgia"/>
                <a:cs typeface="Georgia"/>
              </a:rPr>
              <a:t>в	</a:t>
            </a: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стно</a:t>
            </a:r>
            <a:r>
              <a:rPr sz="1800" spc="5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,	</a:t>
            </a: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dirty="0">
                <a:latin typeface="Georgia"/>
                <a:cs typeface="Georgia"/>
              </a:rPr>
              <a:t>)	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спользу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т	</a:t>
            </a:r>
            <a:r>
              <a:rPr sz="1800" spc="10" dirty="0">
                <a:latin typeface="Georgia"/>
                <a:cs typeface="Georgia"/>
              </a:rPr>
              <a:t>и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рфейс  </a:t>
            </a:r>
            <a:r>
              <a:rPr sz="1800" dirty="0">
                <a:latin typeface="Georgia"/>
                <a:cs typeface="Georgia"/>
              </a:rPr>
              <a:t>показывается с помощью </a:t>
            </a:r>
            <a:r>
              <a:rPr sz="1800" spc="-5" dirty="0">
                <a:latin typeface="Georgia"/>
                <a:cs typeface="Georgia"/>
              </a:rPr>
              <a:t>зависимости со стереотипом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«call»;</a:t>
            </a:r>
            <a:endParaRPr sz="1800">
              <a:latin typeface="Georgia"/>
              <a:cs typeface="Georgia"/>
            </a:endParaRPr>
          </a:p>
          <a:p>
            <a:pPr marL="268605" marR="39370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2105025" algn="l"/>
                <a:tab pos="2510790" algn="l"/>
                <a:tab pos="3845560" algn="l"/>
                <a:tab pos="4714875" algn="l"/>
                <a:tab pos="5987415" algn="l"/>
              </a:tabLst>
            </a:pP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ф</a:t>
            </a:r>
            <a:r>
              <a:rPr sz="1800" spc="-10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р	</a:t>
            </a:r>
            <a:r>
              <a:rPr sz="1800" spc="-5" dirty="0">
                <a:latin typeface="Georgia"/>
                <a:cs typeface="Georgia"/>
              </a:rPr>
              <a:t>(</a:t>
            </a:r>
            <a:r>
              <a:rPr sz="1800" dirty="0">
                <a:latin typeface="Georgia"/>
                <a:cs typeface="Georgia"/>
              </a:rPr>
              <a:t>в	</a:t>
            </a: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стност</a:t>
            </a:r>
            <a:r>
              <a:rPr sz="1800" dirty="0">
                <a:latin typeface="Georgia"/>
                <a:cs typeface="Georgia"/>
              </a:rPr>
              <a:t>и,	</a:t>
            </a: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dirty="0">
                <a:latin typeface="Georgia"/>
                <a:cs typeface="Georgia"/>
              </a:rPr>
              <a:t>)	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ализ</a:t>
            </a:r>
            <a:r>
              <a:rPr sz="1800" spc="5" dirty="0">
                <a:latin typeface="Georgia"/>
                <a:cs typeface="Georgia"/>
              </a:rPr>
              <a:t>у</a:t>
            </a:r>
            <a:r>
              <a:rPr sz="1800" dirty="0">
                <a:latin typeface="Georgia"/>
                <a:cs typeface="Georgia"/>
              </a:rPr>
              <a:t>ет	</a:t>
            </a:r>
            <a:r>
              <a:rPr sz="1800" spc="-5" dirty="0">
                <a:latin typeface="Georgia"/>
                <a:cs typeface="Georgia"/>
              </a:rPr>
              <a:t>инт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spc="-5" dirty="0">
                <a:latin typeface="Georgia"/>
                <a:cs typeface="Georgia"/>
              </a:rPr>
              <a:t>рфейс  </a:t>
            </a:r>
            <a:r>
              <a:rPr sz="1800" dirty="0">
                <a:latin typeface="Georgia"/>
                <a:cs typeface="Georgia"/>
              </a:rPr>
              <a:t>показывается с помощью </a:t>
            </a:r>
            <a:r>
              <a:rPr sz="1800" spc="-5" dirty="0">
                <a:latin typeface="Georgia"/>
                <a:cs typeface="Georgia"/>
              </a:rPr>
              <a:t>отношения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реализации.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45" y="3668991"/>
            <a:ext cx="4860544" cy="2328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9801" y="3617396"/>
            <a:ext cx="3098056" cy="2165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5609" y="5949289"/>
            <a:ext cx="648070" cy="64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45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Отношение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обобщения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235" y="1355227"/>
            <a:ext cx="8097775" cy="5048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98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Подмножества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обобщений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170" y="1473474"/>
            <a:ext cx="8383210" cy="47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398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Подмножества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обобщений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164" y="1143761"/>
          <a:ext cx="8712834" cy="5231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Ограничение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Применение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54710" marR="740410" indent="-1066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{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omplete}  полнота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600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Множество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обобщений, входящих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в подмножество, является  полным, т.е.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определяет все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возможные подтипы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для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данной  характеристики суперклассификатора. Каждый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экземпляр  суперклассификатора должен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быть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экземпляром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какого-либо  подклассификатора.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43585" marR="650240" indent="-857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{incomplete}  неполнота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4622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10" dirty="0">
                          <a:latin typeface="Georgia"/>
                          <a:cs typeface="Georgia"/>
                        </a:rPr>
                        <a:t>Множество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обобщений,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входящих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в подмножество, не  является полным, т.е.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определяет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только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часть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возможных 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подклассификаторов для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данной характеристики  суперклассификатора.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Некоторый экземпляр  суперклассификатора может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не являться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экземпляром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ни  одного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подклассификатора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из</a:t>
                      </a:r>
                      <a:r>
                        <a:rPr sz="16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множества.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5459" marR="497840" indent="3111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{disjoint}  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не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с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в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ме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с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тн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сть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6256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spc="-10" dirty="0">
                          <a:latin typeface="Georgia"/>
                          <a:cs typeface="Georgia"/>
                        </a:rPr>
                        <a:t>Области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значений подклассификаторов,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входящих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в данное  подмножество не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пересекаются,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т.е. являются 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взаимоисключающими.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У них не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может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быть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общего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прямого 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или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косвенного</a:t>
                      </a:r>
                      <a:r>
                        <a:rPr sz="16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экземпляра.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669">
                <a:tc>
                  <a:txBody>
                    <a:bodyPr/>
                    <a:lstStyle/>
                    <a:p>
                      <a:pPr marL="615315" marR="608330" indent="889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spc="-10" dirty="0">
                          <a:latin typeface="Georgia"/>
                          <a:cs typeface="Georgia"/>
                        </a:rPr>
                        <a:t>{overlapping}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совме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с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тн</a:t>
                      </a:r>
                      <a:r>
                        <a:rPr sz="1600" spc="5" dirty="0">
                          <a:latin typeface="Georgia"/>
                          <a:cs typeface="Georgia"/>
                        </a:rPr>
                        <a:t>о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сть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329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10" dirty="0">
                          <a:latin typeface="Georgia"/>
                          <a:cs typeface="Georgia"/>
                        </a:rPr>
                        <a:t>Области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значений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подклассификаторов могут пересекаться,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т.е.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они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не являются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взаимоисключающими.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У них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может 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быть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общий </a:t>
                      </a:r>
                      <a:r>
                        <a:rPr sz="1600" spc="-5" dirty="0">
                          <a:latin typeface="Georgia"/>
                          <a:cs typeface="Georgia"/>
                        </a:rPr>
                        <a:t>прямой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или косвенный</a:t>
                      </a:r>
                      <a:r>
                        <a:rPr sz="16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экземпляр.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178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rebuchet MS"/>
                <a:cs typeface="Trebuchet MS"/>
              </a:rPr>
              <a:t>Ассоциации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175384"/>
            <a:ext cx="812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6405" algn="l"/>
                <a:tab pos="2943225" algn="l"/>
                <a:tab pos="3516629" algn="l"/>
                <a:tab pos="5038090" algn="l"/>
                <a:tab pos="5976620" algn="l"/>
                <a:tab pos="6909434" algn="l"/>
                <a:tab pos="8007350" algn="l"/>
              </a:tabLst>
            </a:pP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1800" b="1" dirty="0">
                <a:solidFill>
                  <a:srgbClr val="006FC0"/>
                </a:solidFill>
                <a:latin typeface="Georgia"/>
                <a:cs typeface="Georgia"/>
              </a:rPr>
              <a:t>с</a:t>
            </a: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социа</a:t>
            </a:r>
            <a:r>
              <a:rPr sz="1800" b="1" spc="-10" dirty="0">
                <a:solidFill>
                  <a:srgbClr val="006FC0"/>
                </a:solidFill>
                <a:latin typeface="Georgia"/>
                <a:cs typeface="Georgia"/>
              </a:rPr>
              <a:t>ц</a:t>
            </a:r>
            <a:r>
              <a:rPr sz="1800" b="1" dirty="0">
                <a:solidFill>
                  <a:srgbClr val="006FC0"/>
                </a:solidFill>
                <a:latin typeface="Georgia"/>
                <a:cs typeface="Georgia"/>
              </a:rPr>
              <a:t>ия	</a:t>
            </a:r>
            <a:r>
              <a:rPr sz="1800" spc="-5" dirty="0">
                <a:latin typeface="Georgia"/>
                <a:cs typeface="Georgia"/>
              </a:rPr>
              <a:t>оз</a:t>
            </a:r>
            <a:r>
              <a:rPr sz="1800" spc="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ч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е</a:t>
            </a:r>
            <a:r>
              <a:rPr sz="1800" dirty="0">
                <a:latin typeface="Georgia"/>
                <a:cs typeface="Georgia"/>
              </a:rPr>
              <a:t>т,	</a:t>
            </a:r>
            <a:r>
              <a:rPr sz="1800" spc="-5" dirty="0">
                <a:latin typeface="Georgia"/>
                <a:cs typeface="Georgia"/>
              </a:rPr>
              <a:t>ч</a:t>
            </a:r>
            <a:r>
              <a:rPr sz="1800" dirty="0">
                <a:latin typeface="Georgia"/>
                <a:cs typeface="Georgia"/>
              </a:rPr>
              <a:t>то	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экземпляр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ы	о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дног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о	класса	св</a:t>
            </a:r>
            <a:r>
              <a:rPr sz="1800" i="1" spc="-20" dirty="0">
                <a:solidFill>
                  <a:srgbClr val="006FC0"/>
                </a:solidFill>
                <a:latin typeface="Georgia"/>
                <a:cs typeface="Georgia"/>
              </a:rPr>
              <a:t>я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заны	с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296923"/>
            <a:ext cx="8125459" cy="1428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экземплярами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другого</a:t>
            </a:r>
            <a:r>
              <a:rPr sz="1800" i="1" spc="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класса</a:t>
            </a:r>
            <a:r>
              <a:rPr sz="1800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1205"/>
              </a:spcBef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Связь (link) </a:t>
            </a:r>
            <a:r>
              <a:rPr sz="1800" dirty="0">
                <a:latin typeface="Times New Roman"/>
                <a:cs typeface="Times New Roman"/>
              </a:rPr>
              <a:t>‒ </a:t>
            </a:r>
            <a:r>
              <a:rPr sz="1800" spc="-5" dirty="0">
                <a:latin typeface="Georgia"/>
                <a:cs typeface="Georgia"/>
              </a:rPr>
              <a:t>это экземпляр </a:t>
            </a:r>
            <a:r>
              <a:rPr sz="1800" dirty="0">
                <a:latin typeface="Georgia"/>
                <a:cs typeface="Georgia"/>
              </a:rPr>
              <a:t>ассоциации (или </a:t>
            </a:r>
            <a:r>
              <a:rPr sz="1800" spc="-5" dirty="0">
                <a:latin typeface="Georgia"/>
                <a:cs typeface="Georgia"/>
              </a:rPr>
              <a:t>соединителя), который  представляет собой упорядоченный </a:t>
            </a:r>
            <a:r>
              <a:rPr sz="1800" dirty="0">
                <a:latin typeface="Georgia"/>
                <a:cs typeface="Georgia"/>
              </a:rPr>
              <a:t>набор </a:t>
            </a:r>
            <a:r>
              <a:rPr sz="1800" spc="-5" dirty="0">
                <a:latin typeface="Georgia"/>
                <a:cs typeface="Georgia"/>
              </a:rPr>
              <a:t>(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кортеж, tuple</a:t>
            </a:r>
            <a:r>
              <a:rPr sz="1800" spc="-5" dirty="0">
                <a:latin typeface="Georgia"/>
                <a:cs typeface="Georgia"/>
              </a:rPr>
              <a:t>) ссылок </a:t>
            </a:r>
            <a:r>
              <a:rPr sz="1800" spc="5" dirty="0">
                <a:latin typeface="Georgia"/>
                <a:cs typeface="Georgia"/>
              </a:rPr>
              <a:t>на  </a:t>
            </a:r>
            <a:r>
              <a:rPr sz="1800" spc="-5" dirty="0">
                <a:latin typeface="Georgia"/>
                <a:cs typeface="Georgia"/>
              </a:rPr>
              <a:t>экземпляры классификаторов на полюсах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ассоциации.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114" y="3169141"/>
            <a:ext cx="7376118" cy="1577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303" y="4952491"/>
            <a:ext cx="6621780" cy="1306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Отношение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ассоциации.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Georgia"/>
                <a:cs typeface="Georgia"/>
              </a:rPr>
              <a:t>Имя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ассоциации.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Georgia"/>
                <a:cs typeface="Georgia"/>
              </a:rPr>
              <a:t>Направление </a:t>
            </a:r>
            <a:r>
              <a:rPr sz="1800" spc="-5" dirty="0">
                <a:latin typeface="Georgia"/>
                <a:cs typeface="Georgia"/>
              </a:rPr>
              <a:t>чтения имени </a:t>
            </a:r>
            <a:r>
              <a:rPr sz="1800" dirty="0">
                <a:latin typeface="Georgia"/>
                <a:cs typeface="Georgia"/>
              </a:rPr>
              <a:t>ассоциации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(дополнительно).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453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Кратность полюса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ассоциации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4165" y="1175384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объектов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305" y="1175384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данного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1175384"/>
            <a:ext cx="597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60500" algn="l"/>
                <a:tab pos="2414905" algn="l"/>
                <a:tab pos="3811904" algn="l"/>
                <a:tab pos="5116830" algn="l"/>
              </a:tabLst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Кратность	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п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ол</a:t>
            </a:r>
            <a:r>
              <a:rPr sz="1800" i="1" spc="5" dirty="0">
                <a:solidFill>
                  <a:srgbClr val="006FC0"/>
                </a:solidFill>
                <a:latin typeface="Georgia"/>
                <a:cs typeface="Georgia"/>
              </a:rPr>
              <a:t>ю</a:t>
            </a:r>
            <a:r>
              <a:rPr sz="1800" i="1" spc="-15" dirty="0">
                <a:solidFill>
                  <a:srgbClr val="006FC0"/>
                </a:solidFill>
                <a:latin typeface="Georgia"/>
                <a:cs typeface="Georgia"/>
              </a:rPr>
              <a:t>с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а	</a:t>
            </a:r>
            <a:r>
              <a:rPr sz="1800" i="1" spc="-15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с</a:t>
            </a:r>
            <a:r>
              <a:rPr sz="1800" i="1" spc="-15" dirty="0">
                <a:solidFill>
                  <a:srgbClr val="006FC0"/>
                </a:solidFill>
                <a:latin typeface="Georgia"/>
                <a:cs typeface="Georgia"/>
              </a:rPr>
              <a:t>с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ц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ац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и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и	</a:t>
            </a:r>
            <a:r>
              <a:rPr sz="1800" spc="-5" dirty="0">
                <a:latin typeface="Georgia"/>
                <a:cs typeface="Georgia"/>
              </a:rPr>
              <a:t>у</a:t>
            </a:r>
            <a:r>
              <a:rPr sz="1800" spc="5" dirty="0">
                <a:latin typeface="Georgia"/>
                <a:cs typeface="Georgia"/>
              </a:rPr>
              <a:t>к</a:t>
            </a:r>
            <a:r>
              <a:rPr sz="1800" dirty="0">
                <a:latin typeface="Georgia"/>
                <a:cs typeface="Georgia"/>
              </a:rPr>
              <a:t>аз</a:t>
            </a:r>
            <a:r>
              <a:rPr sz="1800" spc="5" dirty="0">
                <a:latin typeface="Georgia"/>
                <a:cs typeface="Georgia"/>
              </a:rPr>
              <a:t>ы</a:t>
            </a:r>
            <a:r>
              <a:rPr sz="1800" spc="-5" dirty="0">
                <a:latin typeface="Georgia"/>
                <a:cs typeface="Georgia"/>
              </a:rPr>
              <a:t>в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ет,	</a:t>
            </a:r>
            <a:r>
              <a:rPr sz="1800" spc="-5" dirty="0">
                <a:latin typeface="Georgia"/>
                <a:cs typeface="Georgia"/>
              </a:rPr>
              <a:t>скол</a:t>
            </a:r>
            <a:r>
              <a:rPr sz="1800" spc="5" dirty="0">
                <a:latin typeface="Georgia"/>
                <a:cs typeface="Georgia"/>
              </a:rPr>
              <a:t>ь</a:t>
            </a:r>
            <a:r>
              <a:rPr sz="1800" spc="-5" dirty="0">
                <a:latin typeface="Georgia"/>
                <a:cs typeface="Georgia"/>
              </a:rPr>
              <a:t>ко  класса </a:t>
            </a:r>
            <a:r>
              <a:rPr sz="1800" dirty="0">
                <a:latin typeface="Georgia"/>
                <a:cs typeface="Georgia"/>
              </a:rPr>
              <a:t>(со </a:t>
            </a:r>
            <a:r>
              <a:rPr sz="1800" spc="-5" dirty="0">
                <a:latin typeface="Georgia"/>
                <a:cs typeface="Georgia"/>
              </a:rPr>
              <a:t>стороны </a:t>
            </a:r>
            <a:r>
              <a:rPr sz="1800" dirty="0">
                <a:latin typeface="Georgia"/>
                <a:cs typeface="Georgia"/>
              </a:rPr>
              <a:t>данного </a:t>
            </a:r>
            <a:r>
              <a:rPr sz="1800" spc="-5" dirty="0">
                <a:latin typeface="Georgia"/>
                <a:cs typeface="Georgia"/>
              </a:rPr>
              <a:t>полюса) участвуют </a:t>
            </a:r>
            <a:r>
              <a:rPr sz="1800" dirty="0">
                <a:latin typeface="Georgia"/>
                <a:cs typeface="Georgia"/>
              </a:rPr>
              <a:t>в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связи.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268" y="2231560"/>
            <a:ext cx="7786686" cy="1549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8322" y="5381392"/>
            <a:ext cx="6027091" cy="681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3054" y="4895850"/>
            <a:ext cx="467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Использование неопределенной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кратности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70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Агрегация </a:t>
            </a:r>
            <a:r>
              <a:rPr b="1" dirty="0">
                <a:latin typeface="Trebuchet MS"/>
                <a:cs typeface="Trebuchet MS"/>
              </a:rPr>
              <a:t>и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композиция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1175384"/>
            <a:ext cx="81254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Агрегация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(aggregation) </a:t>
            </a:r>
            <a:r>
              <a:rPr sz="1800" dirty="0">
                <a:latin typeface="Times New Roman"/>
                <a:cs typeface="Times New Roman"/>
              </a:rPr>
              <a:t>‒ </a:t>
            </a:r>
            <a:r>
              <a:rPr sz="1800" spc="-5" dirty="0">
                <a:latin typeface="Georgia"/>
                <a:cs typeface="Georgia"/>
              </a:rPr>
              <a:t>это </a:t>
            </a:r>
            <a:r>
              <a:rPr sz="1800" dirty="0">
                <a:latin typeface="Georgia"/>
                <a:cs typeface="Georgia"/>
              </a:rPr>
              <a:t>ассоциация </a:t>
            </a:r>
            <a:r>
              <a:rPr sz="1800" spc="-5" dirty="0">
                <a:latin typeface="Georgia"/>
                <a:cs typeface="Georgia"/>
              </a:rPr>
              <a:t>между классом </a:t>
            </a:r>
            <a:r>
              <a:rPr sz="1800" dirty="0">
                <a:latin typeface="Georgia"/>
                <a:cs typeface="Georgia"/>
              </a:rPr>
              <a:t>A (часть) и  </a:t>
            </a:r>
            <a:r>
              <a:rPr sz="1800" spc="-5" dirty="0">
                <a:latin typeface="Georgia"/>
                <a:cs typeface="Georgia"/>
              </a:rPr>
              <a:t>классом </a:t>
            </a:r>
            <a:r>
              <a:rPr sz="1800" dirty="0">
                <a:latin typeface="Georgia"/>
                <a:cs typeface="Georgia"/>
              </a:rPr>
              <a:t>B (целое), </a:t>
            </a:r>
            <a:r>
              <a:rPr sz="1800" spc="-5" dirty="0">
                <a:latin typeface="Georgia"/>
                <a:cs typeface="Georgia"/>
              </a:rPr>
              <a:t>которая означает, что экземпляры </a:t>
            </a:r>
            <a:r>
              <a:rPr sz="1800" dirty="0">
                <a:latin typeface="Georgia"/>
                <a:cs typeface="Georgia"/>
              </a:rPr>
              <a:t>(один </a:t>
            </a:r>
            <a:r>
              <a:rPr sz="1800" spc="-5" dirty="0">
                <a:latin typeface="Georgia"/>
                <a:cs typeface="Georgia"/>
              </a:rPr>
              <a:t>или  несколько) класса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входят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состав экземпляра класса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364" y="2197180"/>
            <a:ext cx="6652904" cy="126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3" y="3671442"/>
            <a:ext cx="81254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Композиция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(composition) </a:t>
            </a:r>
            <a:r>
              <a:rPr sz="1800" dirty="0">
                <a:latin typeface="Times New Roman"/>
                <a:cs typeface="Times New Roman"/>
              </a:rPr>
              <a:t>‒ </a:t>
            </a:r>
            <a:r>
              <a:rPr sz="1800" spc="-5" dirty="0">
                <a:latin typeface="Georgia"/>
                <a:cs typeface="Georgia"/>
              </a:rPr>
              <a:t>это </a:t>
            </a:r>
            <a:r>
              <a:rPr sz="1800" dirty="0">
                <a:latin typeface="Georgia"/>
                <a:cs typeface="Georgia"/>
              </a:rPr>
              <a:t>ассоциация </a:t>
            </a:r>
            <a:r>
              <a:rPr sz="1800" spc="-5" dirty="0">
                <a:latin typeface="Georgia"/>
                <a:cs typeface="Georgia"/>
              </a:rPr>
              <a:t>между классом </a:t>
            </a:r>
            <a:r>
              <a:rPr sz="1800" dirty="0">
                <a:latin typeface="Georgia"/>
                <a:cs typeface="Georgia"/>
              </a:rPr>
              <a:t>A (часть) и  </a:t>
            </a:r>
            <a:r>
              <a:rPr sz="1800" spc="-5" dirty="0">
                <a:latin typeface="Georgia"/>
                <a:cs typeface="Georgia"/>
              </a:rPr>
              <a:t>классом </a:t>
            </a:r>
            <a:r>
              <a:rPr sz="1800" dirty="0">
                <a:latin typeface="Georgia"/>
                <a:cs typeface="Georgia"/>
              </a:rPr>
              <a:t>B(целое), </a:t>
            </a:r>
            <a:r>
              <a:rPr sz="1800" spc="-5" dirty="0">
                <a:latin typeface="Georgia"/>
                <a:cs typeface="Georgia"/>
              </a:rPr>
              <a:t>которая </a:t>
            </a:r>
            <a:r>
              <a:rPr sz="1800" dirty="0">
                <a:latin typeface="Georgia"/>
                <a:cs typeface="Georgia"/>
              </a:rPr>
              <a:t>дополнительно накладывает более </a:t>
            </a:r>
            <a:r>
              <a:rPr sz="1800" spc="-5" dirty="0">
                <a:latin typeface="Georgia"/>
                <a:cs typeface="Georgia"/>
              </a:rPr>
              <a:t>сильные  ограничения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сравнении </a:t>
            </a:r>
            <a:r>
              <a:rPr sz="1800" dirty="0">
                <a:latin typeface="Georgia"/>
                <a:cs typeface="Georgia"/>
              </a:rPr>
              <a:t>с агрегацией: </a:t>
            </a:r>
            <a:r>
              <a:rPr sz="1800" spc="-5" dirty="0">
                <a:latin typeface="Georgia"/>
                <a:cs typeface="Georgia"/>
              </a:rPr>
              <a:t>композиционно часть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может  входить </a:t>
            </a:r>
            <a:r>
              <a:rPr sz="1800" dirty="0">
                <a:latin typeface="Georgia"/>
                <a:cs typeface="Georgia"/>
              </a:rPr>
              <a:t>только в </a:t>
            </a:r>
            <a:r>
              <a:rPr sz="1800" spc="-5" dirty="0">
                <a:latin typeface="Georgia"/>
                <a:cs typeface="Georgia"/>
              </a:rPr>
              <a:t>одно целое B, часть существует, </a:t>
            </a:r>
            <a:r>
              <a:rPr sz="1800" dirty="0">
                <a:latin typeface="Georgia"/>
                <a:cs typeface="Georgia"/>
              </a:rPr>
              <a:t>только пока </a:t>
            </a:r>
            <a:r>
              <a:rPr sz="1800" spc="-5" dirty="0">
                <a:latin typeface="Georgia"/>
                <a:cs typeface="Georgia"/>
              </a:rPr>
              <a:t>существует  </a:t>
            </a:r>
            <a:r>
              <a:rPr sz="1800" dirty="0">
                <a:latin typeface="Georgia"/>
                <a:cs typeface="Georgia"/>
              </a:rPr>
              <a:t>целое и прекращает </a:t>
            </a:r>
            <a:r>
              <a:rPr sz="1800" spc="-5" dirty="0">
                <a:latin typeface="Georgia"/>
                <a:cs typeface="Georgia"/>
              </a:rPr>
              <a:t>свое существование вместе </a:t>
            </a:r>
            <a:r>
              <a:rPr sz="1800" dirty="0">
                <a:latin typeface="Georgia"/>
                <a:cs typeface="Georgia"/>
              </a:rPr>
              <a:t>с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целым.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0992" y="5169641"/>
            <a:ext cx="6443336" cy="1221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Советы по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проектированию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0629" y="1436877"/>
            <a:ext cx="1564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параллельно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165" y="1436877"/>
            <a:ext cx="42678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  <a:tab pos="1865630" algn="l"/>
                <a:tab pos="3312160" algn="l"/>
              </a:tabLst>
            </a:pP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5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исы</a:t>
            </a:r>
            <a:r>
              <a:rPr sz="2000" spc="5" dirty="0">
                <a:latin typeface="Georgia"/>
                <a:cs typeface="Georgia"/>
              </a:rPr>
              <a:t>в</a:t>
            </a:r>
            <a:r>
              <a:rPr sz="2000" spc="-15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ть	</a:t>
            </a:r>
            <a:r>
              <a:rPr sz="2000" spc="-5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0" dirty="0">
                <a:latin typeface="Georgia"/>
                <a:cs typeface="Georgia"/>
              </a:rPr>
              <a:t>у</a:t>
            </a:r>
            <a:r>
              <a:rPr sz="2000" spc="-5" dirty="0">
                <a:latin typeface="Georgia"/>
                <a:cs typeface="Georgia"/>
              </a:rPr>
              <a:t>ктур</a:t>
            </a:r>
            <a:r>
              <a:rPr sz="2000" dirty="0">
                <a:latin typeface="Georgia"/>
                <a:cs typeface="Georgia"/>
              </a:rPr>
              <a:t>у	</a:t>
            </a:r>
            <a:r>
              <a:rPr sz="2000" spc="5" dirty="0">
                <a:latin typeface="Georgia"/>
                <a:cs typeface="Georgia"/>
              </a:rPr>
              <a:t>у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об</a:t>
            </a:r>
            <a:r>
              <a:rPr sz="2000" spc="-15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ее  поведения.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9825" y="1742058"/>
            <a:ext cx="4494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5870" algn="l"/>
                <a:tab pos="2679700" algn="l"/>
                <a:tab pos="3905250" algn="l"/>
              </a:tabLst>
            </a:pPr>
            <a:r>
              <a:rPr sz="2000" dirty="0">
                <a:latin typeface="Georgia"/>
                <a:cs typeface="Georgia"/>
              </a:rPr>
              <a:t>Ка</a:t>
            </a:r>
            <a:r>
              <a:rPr sz="2000" spc="-10" dirty="0">
                <a:latin typeface="Georgia"/>
                <a:cs typeface="Georgia"/>
              </a:rPr>
              <a:t>ж</a:t>
            </a:r>
            <a:r>
              <a:rPr sz="2000" dirty="0">
                <a:latin typeface="Georgia"/>
                <a:cs typeface="Georgia"/>
              </a:rPr>
              <a:t>дая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5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ераци</a:t>
            </a:r>
            <a:r>
              <a:rPr sz="2000" dirty="0">
                <a:latin typeface="Georgia"/>
                <a:cs typeface="Georgia"/>
              </a:rPr>
              <a:t>я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олжн</a:t>
            </a:r>
            <a:r>
              <a:rPr sz="2000" dirty="0">
                <a:latin typeface="Georgia"/>
                <a:cs typeface="Georgia"/>
              </a:rPr>
              <a:t>а	б</a:t>
            </a:r>
            <a:r>
              <a:rPr sz="2000" spc="-15" dirty="0">
                <a:latin typeface="Georgia"/>
                <a:cs typeface="Georgia"/>
              </a:rPr>
              <a:t>ы</a:t>
            </a:r>
            <a:r>
              <a:rPr sz="2000" dirty="0">
                <a:latin typeface="Georgia"/>
                <a:cs typeface="Georgia"/>
              </a:rPr>
              <a:t>ть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3588" y="1436877"/>
            <a:ext cx="173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105"/>
              </a:spcBef>
              <a:tabLst>
                <a:tab pos="416559" algn="l"/>
              </a:tabLst>
            </a:pPr>
            <a:r>
              <a:rPr sz="2000" dirty="0">
                <a:latin typeface="Georgia"/>
                <a:cs typeface="Georgia"/>
              </a:rPr>
              <a:t>с		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исанием  </a:t>
            </a:r>
            <a:r>
              <a:rPr sz="2000" spc="-10" dirty="0">
                <a:latin typeface="Georgia"/>
                <a:cs typeface="Georgia"/>
              </a:rPr>
              <a:t>н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spc="-15" dirty="0">
                <a:latin typeface="Georgia"/>
                <a:cs typeface="Georgia"/>
              </a:rPr>
              <a:t>б</a:t>
            </a:r>
            <a:r>
              <a:rPr sz="2000" spc="-5" dirty="0">
                <a:latin typeface="Georgia"/>
                <a:cs typeface="Georgia"/>
              </a:rPr>
              <a:t>ол</a:t>
            </a:r>
            <a:r>
              <a:rPr sz="2000" spc="-15" dirty="0">
                <a:latin typeface="Georgia"/>
                <a:cs typeface="Georgia"/>
              </a:rPr>
              <a:t>ь</a:t>
            </a:r>
            <a:r>
              <a:rPr sz="2000" spc="-5" dirty="0">
                <a:latin typeface="Georgia"/>
                <a:cs typeface="Georgia"/>
              </a:rPr>
              <a:t>шим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уточнением, как структуры, </a:t>
            </a:r>
            <a:r>
              <a:rPr dirty="0"/>
              <a:t>так и</a:t>
            </a:r>
            <a:r>
              <a:rPr spc="-50" dirty="0"/>
              <a:t> </a:t>
            </a:r>
            <a:r>
              <a:rPr spc="-5" dirty="0"/>
              <a:t>поведения.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68605" marR="635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dirty="0"/>
              <a:t>Не </a:t>
            </a:r>
            <a:r>
              <a:rPr spc="-5" dirty="0"/>
              <a:t>обязательно включать </a:t>
            </a:r>
            <a:r>
              <a:rPr dirty="0"/>
              <a:t>в </a:t>
            </a:r>
            <a:r>
              <a:rPr spc="-5" dirty="0"/>
              <a:t>модель </a:t>
            </a:r>
            <a:r>
              <a:rPr dirty="0"/>
              <a:t>все </a:t>
            </a:r>
            <a:r>
              <a:rPr spc="-5" dirty="0"/>
              <a:t>классы сразу. </a:t>
            </a:r>
            <a:r>
              <a:rPr dirty="0"/>
              <a:t>На </a:t>
            </a:r>
            <a:r>
              <a:rPr spc="-5" dirty="0"/>
              <a:t>первых  итерациях достаточно идентифицировать очень небольшую  </a:t>
            </a:r>
            <a:r>
              <a:rPr dirty="0"/>
              <a:t>(10%) </a:t>
            </a:r>
            <a:r>
              <a:rPr spc="-5" dirty="0"/>
              <a:t>долю </a:t>
            </a:r>
            <a:r>
              <a:rPr dirty="0"/>
              <a:t>всех </a:t>
            </a:r>
            <a:r>
              <a:rPr spc="-5" dirty="0"/>
              <a:t>классов системы.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8605" marR="635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dirty="0"/>
              <a:t>Не </a:t>
            </a:r>
            <a:r>
              <a:rPr spc="-5" dirty="0"/>
              <a:t>обязательно определять </a:t>
            </a:r>
            <a:r>
              <a:rPr dirty="0"/>
              <a:t>все составляющие </a:t>
            </a:r>
            <a:r>
              <a:rPr spc="-5" dirty="0"/>
              <a:t>класса </a:t>
            </a:r>
            <a:r>
              <a:rPr dirty="0"/>
              <a:t>сразу.  </a:t>
            </a:r>
            <a:r>
              <a:rPr spc="-5" dirty="0"/>
              <a:t>Начните </a:t>
            </a:r>
            <a:r>
              <a:rPr dirty="0"/>
              <a:t>с </a:t>
            </a:r>
            <a:r>
              <a:rPr spc="-5" dirty="0"/>
              <a:t>имени класса </a:t>
            </a:r>
            <a:r>
              <a:rPr dirty="0">
                <a:latin typeface="Times New Roman"/>
                <a:cs typeface="Times New Roman"/>
              </a:rPr>
              <a:t>‒ </a:t>
            </a:r>
            <a:r>
              <a:rPr spc="-5" dirty="0"/>
              <a:t>операции </a:t>
            </a:r>
            <a:r>
              <a:rPr dirty="0"/>
              <a:t>и </a:t>
            </a:r>
            <a:r>
              <a:rPr spc="-5" dirty="0"/>
              <a:t>атрибуты постепенно  выявятся </a:t>
            </a:r>
            <a:r>
              <a:rPr dirty="0"/>
              <a:t>в </a:t>
            </a:r>
            <a:r>
              <a:rPr spc="-5" dirty="0"/>
              <a:t>процессе моделирования</a:t>
            </a:r>
            <a:r>
              <a:rPr spc="-35" dirty="0"/>
              <a:t> </a:t>
            </a:r>
            <a:r>
              <a:rPr spc="-5" dirty="0"/>
              <a:t>поведения.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100000"/>
              </a:lnSpc>
              <a:buClr>
                <a:srgbClr val="D2DA79"/>
              </a:buClr>
              <a:buChar char="•"/>
              <a:tabLst>
                <a:tab pos="269240" algn="l"/>
              </a:tabLst>
            </a:pPr>
            <a:r>
              <a:rPr dirty="0"/>
              <a:t>Не </a:t>
            </a:r>
            <a:r>
              <a:rPr spc="-5" dirty="0"/>
              <a:t>обязательно определять </a:t>
            </a:r>
            <a:r>
              <a:rPr dirty="0"/>
              <a:t>все </a:t>
            </a:r>
            <a:r>
              <a:rPr spc="-5" dirty="0"/>
              <a:t>отношения между классами  сразу. Пусть класс </a:t>
            </a:r>
            <a:r>
              <a:rPr dirty="0"/>
              <a:t>на </a:t>
            </a:r>
            <a:r>
              <a:rPr spc="-5" dirty="0"/>
              <a:t>диаграмме "висит </a:t>
            </a:r>
            <a:r>
              <a:rPr dirty="0"/>
              <a:t>в </a:t>
            </a:r>
            <a:r>
              <a:rPr spc="-5" dirty="0"/>
              <a:t>воздухе" </a:t>
            </a:r>
            <a:r>
              <a:rPr dirty="0">
                <a:latin typeface="Times New Roman"/>
                <a:cs typeface="Times New Roman"/>
              </a:rPr>
              <a:t>‒ </a:t>
            </a:r>
            <a:r>
              <a:rPr dirty="0"/>
              <a:t>ничего с </a:t>
            </a:r>
            <a:r>
              <a:rPr spc="-5" dirty="0"/>
              <a:t>ним  </a:t>
            </a:r>
            <a:r>
              <a:rPr dirty="0"/>
              <a:t>не</a:t>
            </a:r>
            <a:r>
              <a:rPr spc="-20" dirty="0"/>
              <a:t> </a:t>
            </a:r>
            <a:r>
              <a:rPr spc="-5" dirty="0"/>
              <a:t>случится.</a:t>
            </a:r>
          </a:p>
        </p:txBody>
      </p:sp>
      <p:sp>
        <p:nvSpPr>
          <p:cNvPr id="8" name="object 8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242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Классификаторы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165" y="3731767"/>
            <a:ext cx="4139565" cy="258635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29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действующее лицо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(actor);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5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вариант использования (use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case);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артефакт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(artifact);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тип данных </a:t>
            </a:r>
            <a:r>
              <a:rPr sz="1800" spc="-5" dirty="0">
                <a:latin typeface="Georgia"/>
                <a:cs typeface="Georgia"/>
              </a:rPr>
              <a:t>(data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type);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dirty="0">
                <a:latin typeface="Georgia"/>
                <a:cs typeface="Georgia"/>
              </a:rPr>
              <a:t>ассоциация </a:t>
            </a:r>
            <a:r>
              <a:rPr sz="1800" spc="-5" dirty="0">
                <a:latin typeface="Georgia"/>
                <a:cs typeface="Georgia"/>
              </a:rPr>
              <a:t>(association);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класс </a:t>
            </a:r>
            <a:r>
              <a:rPr sz="1800" dirty="0">
                <a:latin typeface="Georgia"/>
                <a:cs typeface="Georgia"/>
              </a:rPr>
              <a:t>ассоциации </a:t>
            </a:r>
            <a:r>
              <a:rPr sz="1800" spc="-5" dirty="0">
                <a:latin typeface="Georgia"/>
                <a:cs typeface="Georgia"/>
              </a:rPr>
              <a:t>(association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class);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37428" y="3735070"/>
            <a:ext cx="3191510" cy="2159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3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интерфейс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(interface);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класс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(class);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кооперация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(collaboration);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компонент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(component);</a:t>
            </a:r>
            <a:endParaRPr sz="1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268605" algn="l"/>
                <a:tab pos="269240" algn="l"/>
              </a:tabLst>
            </a:pPr>
            <a:r>
              <a:rPr sz="1800" spc="-5" dirty="0">
                <a:latin typeface="Georgia"/>
                <a:cs typeface="Georgia"/>
              </a:rPr>
              <a:t>узел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(node);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1153744"/>
            <a:ext cx="8340090" cy="2631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algn="just">
              <a:lnSpc>
                <a:spcPct val="80200"/>
              </a:lnSpc>
              <a:spcBef>
                <a:spcPts val="620"/>
              </a:spcBef>
            </a:pPr>
            <a:r>
              <a:rPr sz="2200" b="1" spc="-5" dirty="0">
                <a:solidFill>
                  <a:srgbClr val="006FC0"/>
                </a:solidFill>
                <a:latin typeface="Georgia"/>
                <a:cs typeface="Georgia"/>
              </a:rPr>
              <a:t>Дескриптор </a:t>
            </a:r>
            <a:r>
              <a:rPr sz="2200" b="1" dirty="0">
                <a:solidFill>
                  <a:srgbClr val="006FC0"/>
                </a:solidFill>
                <a:latin typeface="Georgia"/>
                <a:cs typeface="Georgia"/>
              </a:rPr>
              <a:t>(descriptor) </a:t>
            </a:r>
            <a:r>
              <a:rPr sz="2200" spc="-5" dirty="0">
                <a:latin typeface="Times New Roman"/>
                <a:cs typeface="Times New Roman"/>
              </a:rPr>
              <a:t>‒ </a:t>
            </a:r>
            <a:r>
              <a:rPr sz="2200" dirty="0">
                <a:latin typeface="Georgia"/>
                <a:cs typeface="Georgia"/>
              </a:rPr>
              <a:t>это </a:t>
            </a:r>
            <a:r>
              <a:rPr sz="2200" spc="-5" dirty="0">
                <a:latin typeface="Georgia"/>
                <a:cs typeface="Georgia"/>
              </a:rPr>
              <a:t>описание общих свойств  множества </a:t>
            </a:r>
            <a:r>
              <a:rPr sz="2200" spc="-10" dirty="0">
                <a:latin typeface="Georgia"/>
                <a:cs typeface="Georgia"/>
              </a:rPr>
              <a:t>объектов, </a:t>
            </a:r>
            <a:r>
              <a:rPr sz="2200" spc="-5" dirty="0">
                <a:latin typeface="Georgia"/>
                <a:cs typeface="Georgia"/>
              </a:rPr>
              <a:t>включая их структуру, отношения,  поведение, </a:t>
            </a:r>
            <a:r>
              <a:rPr sz="2200" spc="-10" dirty="0">
                <a:latin typeface="Georgia"/>
                <a:cs typeface="Georgia"/>
              </a:rPr>
              <a:t>ограничения, назначение </a:t>
            </a:r>
            <a:r>
              <a:rPr sz="2200" spc="-5" dirty="0">
                <a:latin typeface="Georgia"/>
                <a:cs typeface="Georgia"/>
              </a:rPr>
              <a:t>и т.</a:t>
            </a:r>
            <a:r>
              <a:rPr sz="2200" spc="9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д.</a:t>
            </a:r>
            <a:endParaRPr sz="2200">
              <a:latin typeface="Georgia"/>
              <a:cs typeface="Georgia"/>
            </a:endParaRPr>
          </a:p>
          <a:p>
            <a:pPr marL="12700" algn="just">
              <a:lnSpc>
                <a:spcPts val="2385"/>
              </a:lnSpc>
              <a:spcBef>
                <a:spcPts val="1570"/>
              </a:spcBef>
            </a:pPr>
            <a:r>
              <a:rPr sz="2200" b="1" spc="-5" dirty="0">
                <a:solidFill>
                  <a:srgbClr val="006FC0"/>
                </a:solidFill>
                <a:latin typeface="Georgia"/>
                <a:cs typeface="Georgia"/>
              </a:rPr>
              <a:t>Классификатор </a:t>
            </a:r>
            <a:r>
              <a:rPr sz="2200" b="1" dirty="0">
                <a:solidFill>
                  <a:srgbClr val="006FC0"/>
                </a:solidFill>
                <a:latin typeface="Georgia"/>
                <a:cs typeface="Georgia"/>
              </a:rPr>
              <a:t>(classifier) </a:t>
            </a:r>
            <a:r>
              <a:rPr sz="2200" spc="-5" dirty="0">
                <a:latin typeface="Times New Roman"/>
                <a:cs typeface="Times New Roman"/>
              </a:rPr>
              <a:t>‒ </a:t>
            </a:r>
            <a:r>
              <a:rPr sz="2200" spc="-10" dirty="0">
                <a:latin typeface="Georgia"/>
                <a:cs typeface="Georgia"/>
              </a:rPr>
              <a:t>это </a:t>
            </a:r>
            <a:r>
              <a:rPr sz="2200" spc="-5" dirty="0">
                <a:latin typeface="Georgia"/>
                <a:cs typeface="Georgia"/>
              </a:rPr>
              <a:t>дескриптор</a:t>
            </a:r>
            <a:r>
              <a:rPr sz="2200" spc="-9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множества</a:t>
            </a:r>
            <a:endParaRPr sz="2200">
              <a:latin typeface="Georgia"/>
              <a:cs typeface="Georgia"/>
            </a:endParaRPr>
          </a:p>
          <a:p>
            <a:pPr marL="12700" algn="just">
              <a:lnSpc>
                <a:spcPts val="2385"/>
              </a:lnSpc>
            </a:pPr>
            <a:r>
              <a:rPr sz="2200" spc="-10" dirty="0">
                <a:latin typeface="Georgia"/>
                <a:cs typeface="Georgia"/>
              </a:rPr>
              <a:t>однотипных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объектов.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59055" algn="just">
              <a:lnSpc>
                <a:spcPct val="100000"/>
              </a:lnSpc>
              <a:spcBef>
                <a:spcPts val="2030"/>
              </a:spcBef>
            </a:pPr>
            <a:r>
              <a:rPr sz="2000" spc="-5" dirty="0">
                <a:latin typeface="Georgia"/>
                <a:cs typeface="Georgia"/>
              </a:rPr>
              <a:t>Примеры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классификаторов: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Пример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3790" y="1153325"/>
            <a:ext cx="7086600" cy="552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255" y="2412856"/>
            <a:ext cx="5843016" cy="47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85659" y="2124455"/>
            <a:ext cx="877824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4472" y="2779776"/>
            <a:ext cx="3186683" cy="120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7923" y="2779776"/>
            <a:ext cx="877824" cy="120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702" y="2405379"/>
            <a:ext cx="5803900" cy="433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5504" y="3074289"/>
            <a:ext cx="2388362" cy="518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5943" y="122301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31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31113" cy="620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Свойства</a:t>
            </a:r>
            <a:r>
              <a:rPr spc="-60" dirty="0"/>
              <a:t> </a:t>
            </a:r>
            <a:r>
              <a:rPr spc="-5" dirty="0"/>
              <a:t>классификаторов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001369"/>
            <a:ext cx="8301990" cy="1992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Классификаторы (как и все </a:t>
            </a:r>
            <a:r>
              <a:rPr sz="2000" spc="-5" dirty="0">
                <a:latin typeface="Georgia"/>
                <a:cs typeface="Georgia"/>
              </a:rPr>
              <a:t>элементы модели)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имеют</a:t>
            </a:r>
            <a:r>
              <a:rPr sz="2000" spc="-8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имена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469900" indent="-45720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Классификатор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может иметь экземпляры</a:t>
            </a:r>
            <a:r>
              <a:rPr sz="2000" spc="-5" dirty="0">
                <a:latin typeface="Georgia"/>
                <a:cs typeface="Georgia"/>
              </a:rPr>
              <a:t>. Экземпляры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бывают</a:t>
            </a:r>
            <a:endParaRPr sz="2000">
              <a:latin typeface="Georgia"/>
              <a:cs typeface="Georgia"/>
            </a:endParaRPr>
          </a:p>
          <a:p>
            <a:pPr marL="469900" algn="just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прямые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 косвенные.</a:t>
            </a:r>
            <a:endParaRPr sz="2000">
              <a:latin typeface="Georgia"/>
              <a:cs typeface="Georgia"/>
            </a:endParaRPr>
          </a:p>
          <a:p>
            <a:pPr marL="927100" marR="5080" lvl="1" indent="-457834" algn="just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927735" algn="l"/>
              </a:tabLst>
            </a:pPr>
            <a:r>
              <a:rPr sz="1800" spc="-5" dirty="0">
                <a:latin typeface="Georgia"/>
                <a:cs typeface="Georgia"/>
              </a:rPr>
              <a:t>Если некоторый объект </a:t>
            </a:r>
            <a:r>
              <a:rPr sz="1800" dirty="0">
                <a:latin typeface="Georgia"/>
                <a:cs typeface="Georgia"/>
              </a:rPr>
              <a:t>непосредственно порожден с помощью  </a:t>
            </a:r>
            <a:r>
              <a:rPr sz="1800" spc="-5" dirty="0">
                <a:latin typeface="Georgia"/>
                <a:cs typeface="Georgia"/>
              </a:rPr>
              <a:t>конструктора классификатора </a:t>
            </a:r>
            <a:r>
              <a:rPr sz="1800" dirty="0">
                <a:latin typeface="Georgia"/>
                <a:cs typeface="Georgia"/>
              </a:rPr>
              <a:t>А, то </a:t>
            </a:r>
            <a:r>
              <a:rPr sz="1800" spc="-5" dirty="0">
                <a:latin typeface="Georgia"/>
                <a:cs typeface="Georgia"/>
              </a:rPr>
              <a:t>этот </a:t>
            </a:r>
            <a:r>
              <a:rPr sz="1800" dirty="0">
                <a:latin typeface="Georgia"/>
                <a:cs typeface="Georgia"/>
              </a:rPr>
              <a:t>объект называется 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прямым 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экземпляром </a:t>
            </a:r>
            <a:r>
              <a:rPr sz="1800" spc="-5" dirty="0">
                <a:latin typeface="Georgia"/>
                <a:cs typeface="Georgia"/>
              </a:rPr>
              <a:t>(direct </a:t>
            </a:r>
            <a:r>
              <a:rPr sz="1800" dirty="0">
                <a:latin typeface="Georgia"/>
                <a:cs typeface="Georgia"/>
              </a:rPr>
              <a:t>instance)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классификатора;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365" y="3045078"/>
            <a:ext cx="332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70534" algn="l"/>
                <a:tab pos="1679575" algn="l"/>
              </a:tabLst>
            </a:pPr>
            <a:r>
              <a:rPr sz="1800" spc="-5" dirty="0">
                <a:latin typeface="Georgia"/>
                <a:cs typeface="Georgia"/>
              </a:rPr>
              <a:t>Если	классификатор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809" y="3045078"/>
            <a:ext cx="385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2486025" algn="l"/>
              </a:tabLst>
            </a:pPr>
            <a:r>
              <a:rPr sz="1800" dirty="0">
                <a:latin typeface="Georgia"/>
                <a:cs typeface="Georgia"/>
              </a:rPr>
              <a:t>А	является	</a:t>
            </a:r>
            <a:r>
              <a:rPr sz="1800" spc="-5" dirty="0">
                <a:latin typeface="Georgia"/>
                <a:cs typeface="Georgia"/>
              </a:rPr>
              <a:t>обобщением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591" y="3319398"/>
            <a:ext cx="738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классификатора</a:t>
            </a:r>
            <a:r>
              <a:rPr sz="1800" spc="1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В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или,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что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то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же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самое,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классификатор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В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является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6591" y="3593719"/>
            <a:ext cx="446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32330" algn="l"/>
                <a:tab pos="2804795" algn="l"/>
                <a:tab pos="4231640" algn="l"/>
              </a:tabLst>
            </a:pPr>
            <a:r>
              <a:rPr sz="1800" spc="-5" dirty="0">
                <a:latin typeface="Georgia"/>
                <a:cs typeface="Georgia"/>
              </a:rPr>
              <a:t>специализ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ц</a:t>
            </a:r>
            <a:r>
              <a:rPr sz="1800" spc="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ей	</a:t>
            </a: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spc="-15" dirty="0">
                <a:latin typeface="Georgia"/>
                <a:cs typeface="Georgia"/>
              </a:rPr>
              <a:t>иф</a:t>
            </a:r>
            <a:r>
              <a:rPr sz="1800" spc="-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ка</a:t>
            </a:r>
            <a:r>
              <a:rPr sz="1800" spc="5" dirty="0">
                <a:latin typeface="Georgia"/>
                <a:cs typeface="Georgia"/>
              </a:rPr>
              <a:t>т</a:t>
            </a:r>
            <a:r>
              <a:rPr sz="1800" spc="-15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а	А,  </a:t>
            </a:r>
            <a:r>
              <a:rPr sz="1800" spc="-5" dirty="0">
                <a:latin typeface="Georgia"/>
                <a:cs typeface="Georgia"/>
              </a:rPr>
              <a:t>классификатора		</a:t>
            </a:r>
            <a:r>
              <a:rPr sz="1800" dirty="0">
                <a:latin typeface="Georgia"/>
                <a:cs typeface="Georgia"/>
              </a:rPr>
              <a:t>В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9438" y="3868039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я</a:t>
            </a:r>
            <a:r>
              <a:rPr sz="1800" spc="10" dirty="0">
                <a:latin typeface="Georgia"/>
                <a:cs typeface="Georgia"/>
              </a:rPr>
              <a:t>в</a:t>
            </a:r>
            <a:r>
              <a:rPr sz="1800" spc="-5" dirty="0">
                <a:latin typeface="Georgia"/>
                <a:cs typeface="Georgia"/>
              </a:rPr>
              <a:t>л</a:t>
            </a:r>
            <a:r>
              <a:rPr sz="1800" spc="5" dirty="0">
                <a:latin typeface="Georgia"/>
                <a:cs typeface="Georgia"/>
              </a:rPr>
              <a:t>я</a:t>
            </a:r>
            <a:r>
              <a:rPr sz="1800" spc="-5" dirty="0">
                <a:latin typeface="Georgia"/>
                <a:cs typeface="Georgia"/>
              </a:rPr>
              <a:t>ю</a:t>
            </a:r>
            <a:r>
              <a:rPr sz="1800" dirty="0">
                <a:latin typeface="Georgia"/>
                <a:cs typeface="Georgia"/>
              </a:rPr>
              <a:t>тся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8267" y="3593719"/>
            <a:ext cx="260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78485" algn="l"/>
                <a:tab pos="1260475" algn="l"/>
              </a:tabLst>
            </a:pPr>
            <a:r>
              <a:rPr sz="1800" dirty="0">
                <a:latin typeface="Georgia"/>
                <a:cs typeface="Georgia"/>
              </a:rPr>
              <a:t>то	</a:t>
            </a:r>
            <a:r>
              <a:rPr sz="1800" spc="-5" dirty="0">
                <a:latin typeface="Georgia"/>
                <a:cs typeface="Georgia"/>
              </a:rPr>
              <a:t>вс</a:t>
            </a:r>
            <a:r>
              <a:rPr sz="1800" dirty="0">
                <a:latin typeface="Georgia"/>
                <a:cs typeface="Georgia"/>
              </a:rPr>
              <a:t>е	</a:t>
            </a:r>
            <a:r>
              <a:rPr sz="1800" spc="-5" dirty="0">
                <a:latin typeface="Georgia"/>
                <a:cs typeface="Georgia"/>
              </a:rPr>
              <a:t>э</a:t>
            </a:r>
            <a:r>
              <a:rPr sz="1800" dirty="0">
                <a:latin typeface="Georgia"/>
                <a:cs typeface="Georgia"/>
              </a:rPr>
              <a:t>кзе</a:t>
            </a:r>
            <a:r>
              <a:rPr sz="1800" spc="-5" dirty="0">
                <a:latin typeface="Georgia"/>
                <a:cs typeface="Georgia"/>
              </a:rPr>
              <a:t>м</a:t>
            </a:r>
            <a:r>
              <a:rPr sz="1800" spc="-10" dirty="0">
                <a:latin typeface="Georgia"/>
                <a:cs typeface="Georgia"/>
              </a:rPr>
              <a:t>п</a:t>
            </a:r>
            <a:r>
              <a:rPr sz="1800" spc="-5" dirty="0">
                <a:latin typeface="Georgia"/>
                <a:cs typeface="Georgia"/>
              </a:rPr>
              <a:t>ляры</a:t>
            </a:r>
            <a:endParaRPr sz="18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косвен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н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ыми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6591" y="4142358"/>
            <a:ext cx="367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экземплярами </a:t>
            </a:r>
            <a:r>
              <a:rPr sz="1800" spc="-5" dirty="0">
                <a:latin typeface="Georgia"/>
                <a:cs typeface="Georgia"/>
              </a:rPr>
              <a:t>классификатора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А.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2653" y="4647806"/>
            <a:ext cx="6600825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Свойства</a:t>
            </a:r>
            <a:r>
              <a:rPr spc="-60" dirty="0"/>
              <a:t> </a:t>
            </a:r>
            <a:r>
              <a:rPr spc="-5" dirty="0"/>
              <a:t>классификаторов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165" y="1134911"/>
            <a:ext cx="8303259" cy="23533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469265" algn="l"/>
              </a:tabLst>
            </a:pPr>
            <a:r>
              <a:rPr sz="2000" dirty="0">
                <a:latin typeface="Georgia"/>
                <a:cs typeface="Georgia"/>
              </a:rPr>
              <a:t>3.	</a:t>
            </a:r>
            <a:r>
              <a:rPr sz="2000" spc="-5" dirty="0">
                <a:latin typeface="Georgia"/>
                <a:cs typeface="Georgia"/>
              </a:rPr>
              <a:t>Классификатор может </a:t>
            </a:r>
            <a:r>
              <a:rPr sz="2000" dirty="0">
                <a:latin typeface="Georgia"/>
                <a:cs typeface="Georgia"/>
              </a:rPr>
              <a:t>быть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абстрактным </a:t>
            </a:r>
            <a:r>
              <a:rPr sz="2000" dirty="0">
                <a:latin typeface="Georgia"/>
                <a:cs typeface="Georgia"/>
              </a:rPr>
              <a:t>или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конкретным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469900" marR="5080" indent="-4572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469265" algn="l"/>
                <a:tab pos="469900" algn="l"/>
                <a:tab pos="2261870" algn="l"/>
                <a:tab pos="3477260" algn="l"/>
                <a:tab pos="5301615" algn="l"/>
                <a:tab pos="5740400" algn="l"/>
                <a:tab pos="6616700" algn="l"/>
                <a:tab pos="7442834" algn="l"/>
              </a:tabLst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1800" i="1" spc="5" dirty="0">
                <a:solidFill>
                  <a:srgbClr val="006FC0"/>
                </a:solidFill>
                <a:latin typeface="Georgia"/>
                <a:cs typeface="Georgia"/>
              </a:rPr>
              <a:t>б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ст</a:t>
            </a:r>
            <a:r>
              <a:rPr sz="1800" i="1" spc="-10" dirty="0">
                <a:solidFill>
                  <a:srgbClr val="006FC0"/>
                </a:solidFill>
                <a:latin typeface="Georgia"/>
                <a:cs typeface="Georgia"/>
              </a:rPr>
              <a:t>р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актный	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(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abstract)	</a:t>
            </a: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ф</a:t>
            </a:r>
            <a:r>
              <a:rPr sz="1800" spc="-10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spc="5" dirty="0">
                <a:latin typeface="Georgia"/>
                <a:cs typeface="Georgia"/>
              </a:rPr>
              <a:t>а</a:t>
            </a:r>
            <a:r>
              <a:rPr sz="1800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р	</a:t>
            </a:r>
            <a:r>
              <a:rPr sz="1800" spc="-5" dirty="0">
                <a:latin typeface="Georgia"/>
                <a:cs typeface="Georgia"/>
              </a:rPr>
              <a:t>н</a:t>
            </a:r>
            <a:r>
              <a:rPr sz="1800" dirty="0">
                <a:latin typeface="Georgia"/>
                <a:cs typeface="Georgia"/>
              </a:rPr>
              <a:t>е	</a:t>
            </a:r>
            <a:r>
              <a:rPr sz="1800" spc="-5" dirty="0">
                <a:latin typeface="Georgia"/>
                <a:cs typeface="Georgia"/>
              </a:rPr>
              <a:t>може</a:t>
            </a:r>
            <a:r>
              <a:rPr sz="1800" dirty="0">
                <a:latin typeface="Georgia"/>
                <a:cs typeface="Georgia"/>
              </a:rPr>
              <a:t>т	</a:t>
            </a:r>
            <a:r>
              <a:rPr sz="1800" spc="-5" dirty="0">
                <a:latin typeface="Georgia"/>
                <a:cs typeface="Georgia"/>
              </a:rPr>
              <a:t>им</a:t>
            </a:r>
            <a:r>
              <a:rPr sz="1800" dirty="0">
                <a:latin typeface="Georgia"/>
                <a:cs typeface="Georgia"/>
              </a:rPr>
              <a:t>еть	пр</a:t>
            </a:r>
            <a:r>
              <a:rPr sz="1800" spc="5" dirty="0">
                <a:latin typeface="Georgia"/>
                <a:cs typeface="Georgia"/>
              </a:rPr>
              <a:t>я</a:t>
            </a:r>
            <a:r>
              <a:rPr sz="1800" spc="-5" dirty="0">
                <a:latin typeface="Georgia"/>
                <a:cs typeface="Georgia"/>
              </a:rPr>
              <a:t>мых  экземпляров </a:t>
            </a:r>
            <a:r>
              <a:rPr sz="1800" dirty="0">
                <a:latin typeface="Georgia"/>
                <a:cs typeface="Georgia"/>
              </a:rPr>
              <a:t>и в </a:t>
            </a:r>
            <a:r>
              <a:rPr sz="1800" spc="-5" dirty="0">
                <a:latin typeface="Georgia"/>
                <a:cs typeface="Georgia"/>
              </a:rPr>
              <a:t>этом случае </a:t>
            </a:r>
            <a:r>
              <a:rPr sz="1800" dirty="0">
                <a:latin typeface="Georgia"/>
                <a:cs typeface="Georgia"/>
              </a:rPr>
              <a:t>его </a:t>
            </a:r>
            <a:r>
              <a:rPr sz="1800" spc="-5" dirty="0">
                <a:latin typeface="Georgia"/>
                <a:cs typeface="Georgia"/>
              </a:rPr>
              <a:t>имя выделяется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курсивом</a:t>
            </a:r>
            <a:r>
              <a:rPr sz="1800" spc="-5" dirty="0">
                <a:latin typeface="Georgia"/>
                <a:cs typeface="Georgia"/>
              </a:rPr>
              <a:t>;</a:t>
            </a:r>
            <a:endParaRPr sz="180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69900" algn="l"/>
                <a:tab pos="2197735" algn="l"/>
                <a:tab pos="3547110" algn="l"/>
                <a:tab pos="5496560" algn="l"/>
                <a:tab pos="6494780" algn="l"/>
                <a:tab pos="7446009" algn="l"/>
              </a:tabLst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Конкре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тны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й	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(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concret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e</a:t>
            </a: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)	</a:t>
            </a:r>
            <a:r>
              <a:rPr sz="1800" spc="-5" dirty="0">
                <a:latin typeface="Georgia"/>
                <a:cs typeface="Georgia"/>
              </a:rPr>
              <a:t>кл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-5" dirty="0">
                <a:latin typeface="Georgia"/>
                <a:cs typeface="Georgia"/>
              </a:rPr>
              <a:t>ссиф</a:t>
            </a:r>
            <a:r>
              <a:rPr sz="1800" spc="-10" dirty="0">
                <a:latin typeface="Georgia"/>
                <a:cs typeface="Georgia"/>
              </a:rPr>
              <a:t>ик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р	</a:t>
            </a:r>
            <a:r>
              <a:rPr sz="1800" spc="-5" dirty="0">
                <a:latin typeface="Georgia"/>
                <a:cs typeface="Georgia"/>
              </a:rPr>
              <a:t>може</a:t>
            </a:r>
            <a:r>
              <a:rPr sz="1800" dirty="0">
                <a:latin typeface="Georgia"/>
                <a:cs typeface="Georgia"/>
              </a:rPr>
              <a:t>т	</a:t>
            </a:r>
            <a:r>
              <a:rPr sz="1800" spc="-5" dirty="0">
                <a:latin typeface="Georgia"/>
                <a:cs typeface="Georgia"/>
              </a:rPr>
              <a:t>им</a:t>
            </a:r>
            <a:r>
              <a:rPr sz="1800" dirty="0">
                <a:latin typeface="Georgia"/>
                <a:cs typeface="Georgia"/>
              </a:rPr>
              <a:t>еть	прямые</a:t>
            </a:r>
            <a:endParaRPr sz="18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экземпляры </a:t>
            </a:r>
            <a:r>
              <a:rPr sz="1800" dirty="0">
                <a:latin typeface="Georgia"/>
                <a:cs typeface="Georgia"/>
              </a:rPr>
              <a:t>и в </a:t>
            </a:r>
            <a:r>
              <a:rPr sz="1800" spc="-5" dirty="0">
                <a:latin typeface="Georgia"/>
                <a:cs typeface="Georgia"/>
              </a:rPr>
              <a:t>этом случае </a:t>
            </a:r>
            <a:r>
              <a:rPr sz="1800" dirty="0">
                <a:latin typeface="Georgia"/>
                <a:cs typeface="Georgia"/>
              </a:rPr>
              <a:t>его </a:t>
            </a:r>
            <a:r>
              <a:rPr sz="1800" spc="-5" dirty="0">
                <a:latin typeface="Georgia"/>
                <a:cs typeface="Georgia"/>
              </a:rPr>
              <a:t>имя </a:t>
            </a:r>
            <a:r>
              <a:rPr sz="1800" dirty="0">
                <a:latin typeface="Georgia"/>
                <a:cs typeface="Georgia"/>
              </a:rPr>
              <a:t>записывается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прямым</a:t>
            </a:r>
            <a:r>
              <a:rPr sz="1800" spc="2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шрифтом.</a:t>
            </a:r>
            <a:endParaRPr sz="1800">
              <a:latin typeface="Georgia"/>
              <a:cs typeface="Georgia"/>
            </a:endParaRPr>
          </a:p>
          <a:p>
            <a:pPr marL="469900" marR="6350" indent="-457200">
              <a:lnSpc>
                <a:spcPct val="100000"/>
              </a:lnSpc>
              <a:spcBef>
                <a:spcPts val="595"/>
              </a:spcBef>
              <a:tabLst>
                <a:tab pos="469265" algn="l"/>
                <a:tab pos="2600325" algn="l"/>
                <a:tab pos="3380740" algn="l"/>
                <a:tab pos="3812540" algn="l"/>
                <a:tab pos="4891405" algn="l"/>
                <a:tab pos="6330315" algn="l"/>
                <a:tab pos="7589520" algn="l"/>
              </a:tabLst>
            </a:pPr>
            <a:r>
              <a:rPr sz="2000" spc="-5" dirty="0">
                <a:latin typeface="Georgia"/>
                <a:cs typeface="Georgia"/>
              </a:rPr>
              <a:t>4</a:t>
            </a:r>
            <a:r>
              <a:rPr sz="2000" dirty="0">
                <a:latin typeface="Georgia"/>
                <a:cs typeface="Georgia"/>
              </a:rPr>
              <a:t>.	Классифик</a:t>
            </a:r>
            <a:r>
              <a:rPr sz="2000" spc="-15" dirty="0">
                <a:latin typeface="Georgia"/>
                <a:cs typeface="Georgia"/>
              </a:rPr>
              <a:t>а</a:t>
            </a:r>
            <a:r>
              <a:rPr sz="2000" dirty="0">
                <a:latin typeface="Georgia"/>
                <a:cs typeface="Georgia"/>
              </a:rPr>
              <a:t>т</a:t>
            </a:r>
            <a:r>
              <a:rPr sz="2000" spc="-10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р	(как	и	</a:t>
            </a:r>
            <a:r>
              <a:rPr sz="2000" spc="-10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р</a:t>
            </a:r>
            <a:r>
              <a:rPr sz="2000" spc="-10" dirty="0">
                <a:latin typeface="Georgia"/>
                <a:cs typeface="Georgia"/>
              </a:rPr>
              <a:t>у</a:t>
            </a:r>
            <a:r>
              <a:rPr sz="2000" dirty="0">
                <a:latin typeface="Georgia"/>
                <a:cs typeface="Georgia"/>
              </a:rPr>
              <a:t>г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е	</a:t>
            </a:r>
            <a:r>
              <a:rPr sz="2000" spc="-5" dirty="0">
                <a:latin typeface="Georgia"/>
                <a:cs typeface="Georgia"/>
              </a:rPr>
              <a:t>эле</a:t>
            </a:r>
            <a:r>
              <a:rPr sz="2000" spc="-20" dirty="0">
                <a:latin typeface="Georgia"/>
                <a:cs typeface="Georgia"/>
              </a:rPr>
              <a:t>м</a:t>
            </a:r>
            <a:r>
              <a:rPr sz="2000" spc="-10" dirty="0">
                <a:latin typeface="Georgia"/>
                <a:cs typeface="Georgia"/>
              </a:rPr>
              <a:t>ент</a:t>
            </a:r>
            <a:r>
              <a:rPr sz="2000" dirty="0">
                <a:latin typeface="Georgia"/>
                <a:cs typeface="Georgia"/>
              </a:rPr>
              <a:t>ы	</a:t>
            </a:r>
            <a:r>
              <a:rPr sz="2000" spc="-5" dirty="0">
                <a:latin typeface="Georgia"/>
                <a:cs typeface="Georgia"/>
              </a:rPr>
              <a:t>мо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ели</a:t>
            </a:r>
            <a:r>
              <a:rPr sz="2000" dirty="0">
                <a:latin typeface="Georgia"/>
                <a:cs typeface="Georgia"/>
              </a:rPr>
              <a:t>)	</a:t>
            </a:r>
            <a:r>
              <a:rPr sz="2000" spc="-15" dirty="0">
                <a:latin typeface="Georgia"/>
                <a:cs typeface="Georgia"/>
              </a:rPr>
              <a:t>и</a:t>
            </a:r>
            <a:r>
              <a:rPr sz="2000" spc="-5" dirty="0">
                <a:latin typeface="Georgia"/>
                <a:cs typeface="Georgia"/>
              </a:rPr>
              <a:t>м</a:t>
            </a:r>
            <a:r>
              <a:rPr sz="2000" spc="-15" dirty="0">
                <a:latin typeface="Georgia"/>
                <a:cs typeface="Georgia"/>
              </a:rPr>
              <a:t>е</a:t>
            </a:r>
            <a:r>
              <a:rPr sz="2000" spc="-10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т 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видимость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165" y="3539490"/>
            <a:ext cx="295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1875155" algn="l"/>
              </a:tabLst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Видимость	</a:t>
            </a: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(visibility)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116" y="3539490"/>
            <a:ext cx="430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308225" algn="l"/>
                <a:tab pos="2743835" algn="l"/>
              </a:tabLst>
            </a:pPr>
            <a:r>
              <a:rPr sz="1800" spc="-5" dirty="0">
                <a:latin typeface="Georgia"/>
                <a:cs typeface="Georgia"/>
              </a:rPr>
              <a:t>определяет,	может	ли	составляющая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8178" y="3539490"/>
            <a:ext cx="786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дн</a:t>
            </a:r>
            <a:r>
              <a:rPr sz="1800" spc="5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го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другом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9365" y="3813759"/>
            <a:ext cx="682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8030" algn="l"/>
                <a:tab pos="2477135" algn="l"/>
                <a:tab pos="3128010" algn="l"/>
                <a:tab pos="4001135" algn="l"/>
                <a:tab pos="4771390" algn="l"/>
                <a:tab pos="6697980" algn="l"/>
              </a:tabLst>
            </a:pPr>
            <a:r>
              <a:rPr sz="1800" spc="-5" dirty="0">
                <a:latin typeface="Georgia"/>
                <a:cs typeface="Georgia"/>
              </a:rPr>
              <a:t>класс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dirty="0">
                <a:latin typeface="Georgia"/>
                <a:cs typeface="Georgia"/>
              </a:rPr>
              <a:t>ф</a:t>
            </a:r>
            <a:r>
              <a:rPr sz="1800" spc="-15" dirty="0">
                <a:latin typeface="Georgia"/>
                <a:cs typeface="Georgia"/>
              </a:rPr>
              <a:t>и</a:t>
            </a:r>
            <a:r>
              <a:rPr sz="1800" spc="-5" dirty="0">
                <a:latin typeface="Georgia"/>
                <a:cs typeface="Georgia"/>
              </a:rPr>
              <a:t>к</a:t>
            </a:r>
            <a:r>
              <a:rPr sz="1800" dirty="0">
                <a:latin typeface="Georgia"/>
                <a:cs typeface="Georgia"/>
              </a:rPr>
              <a:t>ат</a:t>
            </a:r>
            <a:r>
              <a:rPr sz="1800" spc="-10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р</a:t>
            </a:r>
            <a:r>
              <a:rPr sz="1800" dirty="0">
                <a:latin typeface="Georgia"/>
                <a:cs typeface="Georgia"/>
              </a:rPr>
              <a:t>а	</a:t>
            </a:r>
            <a:r>
              <a:rPr sz="1800" spc="-5" dirty="0">
                <a:latin typeface="Georgia"/>
                <a:cs typeface="Georgia"/>
              </a:rPr>
              <a:t>(</a:t>
            </a:r>
            <a:r>
              <a:rPr sz="1800" dirty="0">
                <a:latin typeface="Georgia"/>
                <a:cs typeface="Georgia"/>
              </a:rPr>
              <a:t>в	том	</a:t>
            </a:r>
            <a:r>
              <a:rPr sz="1800" spc="-5" dirty="0">
                <a:latin typeface="Georgia"/>
                <a:cs typeface="Georgia"/>
              </a:rPr>
              <a:t>числ</a:t>
            </a:r>
            <a:r>
              <a:rPr sz="1800" dirty="0">
                <a:latin typeface="Georgia"/>
                <a:cs typeface="Georgia"/>
              </a:rPr>
              <a:t>е	</a:t>
            </a:r>
            <a:r>
              <a:rPr sz="1800" spc="-5" dirty="0">
                <a:latin typeface="Georgia"/>
                <a:cs typeface="Georgia"/>
              </a:rPr>
              <a:t>имя</a:t>
            </a:r>
            <a:r>
              <a:rPr sz="1800" dirty="0">
                <a:latin typeface="Georgia"/>
                <a:cs typeface="Georgia"/>
              </a:rPr>
              <a:t>)	</a:t>
            </a:r>
            <a:r>
              <a:rPr sz="1800" spc="-5" dirty="0">
                <a:latin typeface="Georgia"/>
                <a:cs typeface="Georgia"/>
              </a:rPr>
              <a:t>ис</a:t>
            </a:r>
            <a:r>
              <a:rPr sz="1800" spc="-10" dirty="0">
                <a:latin typeface="Georgia"/>
                <a:cs typeface="Georgia"/>
              </a:rPr>
              <a:t>п</a:t>
            </a:r>
            <a:r>
              <a:rPr sz="1800" spc="10" dirty="0">
                <a:latin typeface="Georgia"/>
                <a:cs typeface="Georgia"/>
              </a:rPr>
              <a:t>о</a:t>
            </a:r>
            <a:r>
              <a:rPr sz="1800" spc="-5" dirty="0">
                <a:latin typeface="Georgia"/>
                <a:cs typeface="Georgia"/>
              </a:rPr>
              <a:t>льзо</a:t>
            </a:r>
            <a:r>
              <a:rPr sz="1800" spc="10" dirty="0">
                <a:latin typeface="Georgia"/>
                <a:cs typeface="Georgia"/>
              </a:rPr>
              <a:t>в</a:t>
            </a:r>
            <a:r>
              <a:rPr sz="1800" dirty="0">
                <a:latin typeface="Georgia"/>
                <a:cs typeface="Georgia"/>
              </a:rPr>
              <a:t>а</a:t>
            </a:r>
            <a:r>
              <a:rPr sz="1800" spc="5" dirty="0">
                <a:latin typeface="Georgia"/>
                <a:cs typeface="Georgia"/>
              </a:rPr>
              <a:t>т</a:t>
            </a:r>
            <a:r>
              <a:rPr sz="1800" spc="-5" dirty="0">
                <a:latin typeface="Georgia"/>
                <a:cs typeface="Georgia"/>
              </a:rPr>
              <a:t>ьс</a:t>
            </a:r>
            <a:r>
              <a:rPr sz="1800" dirty="0">
                <a:latin typeface="Georgia"/>
                <a:cs typeface="Georgia"/>
              </a:rPr>
              <a:t>я	в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классификаторе: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9365" y="4362704"/>
            <a:ext cx="784479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открытый </a:t>
            </a:r>
            <a:r>
              <a:rPr sz="1800" dirty="0">
                <a:latin typeface="Georgia"/>
                <a:cs typeface="Georgia"/>
              </a:rPr>
              <a:t>(обозначается </a:t>
            </a:r>
            <a:r>
              <a:rPr sz="1800" spc="-5" dirty="0">
                <a:latin typeface="Georgia"/>
                <a:cs typeface="Georgia"/>
              </a:rPr>
              <a:t>знаком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+ </a:t>
            </a:r>
            <a:r>
              <a:rPr sz="1800" spc="-5" dirty="0">
                <a:latin typeface="Georgia"/>
                <a:cs typeface="Georgia"/>
              </a:rPr>
              <a:t>или ключевым словом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public</a:t>
            </a:r>
            <a:r>
              <a:rPr sz="1800" spc="-5" dirty="0">
                <a:latin typeface="Georgia"/>
                <a:cs typeface="Georgia"/>
              </a:rPr>
              <a:t>);</a:t>
            </a:r>
            <a:endParaRPr sz="18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70534" algn="l"/>
                <a:tab pos="2294255" algn="l"/>
                <a:tab pos="4196080" algn="l"/>
                <a:tab pos="5360670" algn="l"/>
                <a:tab pos="5894070" algn="l"/>
                <a:tab pos="6694805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защищенный	</a:t>
            </a:r>
            <a:r>
              <a:rPr sz="1800" dirty="0">
                <a:latin typeface="Georgia"/>
                <a:cs typeface="Georgia"/>
              </a:rPr>
              <a:t>(обозначается	знаком	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#	</a:t>
            </a:r>
            <a:r>
              <a:rPr sz="1800" spc="-5" dirty="0">
                <a:latin typeface="Georgia"/>
                <a:cs typeface="Georgia"/>
              </a:rPr>
              <a:t>или	ключевым</a:t>
            </a:r>
            <a:endParaRPr sz="18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словом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protected</a:t>
            </a:r>
            <a:r>
              <a:rPr sz="1800" spc="-5" dirty="0">
                <a:latin typeface="Georgia"/>
                <a:cs typeface="Georgia"/>
              </a:rPr>
              <a:t>);</a:t>
            </a:r>
            <a:endParaRPr sz="18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1800" i="1" dirty="0">
                <a:solidFill>
                  <a:srgbClr val="006FC0"/>
                </a:solidFill>
                <a:latin typeface="Georgia"/>
                <a:cs typeface="Georgia"/>
              </a:rPr>
              <a:t>закрытый </a:t>
            </a:r>
            <a:r>
              <a:rPr sz="1800" dirty="0">
                <a:latin typeface="Georgia"/>
                <a:cs typeface="Georgia"/>
              </a:rPr>
              <a:t>(обозначается </a:t>
            </a:r>
            <a:r>
              <a:rPr sz="1800" spc="-5" dirty="0">
                <a:latin typeface="Georgia"/>
                <a:cs typeface="Georgia"/>
              </a:rPr>
              <a:t>знаком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или ключевым словом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private</a:t>
            </a:r>
            <a:r>
              <a:rPr sz="1800" spc="-5" dirty="0">
                <a:latin typeface="Georgia"/>
                <a:cs typeface="Georgia"/>
              </a:rPr>
              <a:t>).</a:t>
            </a:r>
            <a:endParaRPr sz="18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пакетный </a:t>
            </a:r>
            <a:r>
              <a:rPr sz="1800" dirty="0">
                <a:latin typeface="Georgia"/>
                <a:cs typeface="Georgia"/>
              </a:rPr>
              <a:t>(обозначается </a:t>
            </a:r>
            <a:r>
              <a:rPr sz="1800" spc="-5" dirty="0">
                <a:latin typeface="Georgia"/>
                <a:cs typeface="Georgia"/>
              </a:rPr>
              <a:t>знаком 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~ </a:t>
            </a:r>
            <a:r>
              <a:rPr sz="1800" spc="-5" dirty="0">
                <a:latin typeface="Georgia"/>
                <a:cs typeface="Georgia"/>
              </a:rPr>
              <a:t>или ключевым словом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package</a:t>
            </a:r>
            <a:r>
              <a:rPr sz="1800" spc="-5" dirty="0">
                <a:latin typeface="Georgia"/>
                <a:cs typeface="Georgia"/>
              </a:rPr>
              <a:t>).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Свойства</a:t>
            </a:r>
            <a:r>
              <a:rPr spc="-60" dirty="0"/>
              <a:t> </a:t>
            </a:r>
            <a:r>
              <a:rPr spc="-5" dirty="0"/>
              <a:t>классификаторов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865" y="1495296"/>
            <a:ext cx="8289925" cy="16675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latin typeface="Georgia"/>
                <a:cs typeface="Georgia"/>
              </a:rPr>
              <a:t>5. </a:t>
            </a:r>
            <a:r>
              <a:rPr sz="2000" dirty="0">
                <a:latin typeface="Georgia"/>
                <a:cs typeface="Georgia"/>
              </a:rPr>
              <a:t>Все составляющие </a:t>
            </a:r>
            <a:r>
              <a:rPr sz="2000" spc="-5" dirty="0">
                <a:latin typeface="Georgia"/>
                <a:cs typeface="Georgia"/>
              </a:rPr>
              <a:t>классификатора имеют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область</a:t>
            </a:r>
            <a:r>
              <a:rPr sz="2000" spc="6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действия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457200" marR="5080" indent="-4572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57200" algn="l"/>
              </a:tabLst>
            </a:pPr>
            <a:r>
              <a:rPr sz="1800" i="1" spc="-5" dirty="0">
                <a:solidFill>
                  <a:srgbClr val="006FC0"/>
                </a:solidFill>
                <a:latin typeface="Georgia"/>
                <a:cs typeface="Georgia"/>
              </a:rPr>
              <a:t>Область действия (scope) </a:t>
            </a:r>
            <a:r>
              <a:rPr sz="1800" dirty="0">
                <a:latin typeface="Georgia"/>
                <a:cs typeface="Georgia"/>
              </a:rPr>
              <a:t>определяет, как проявляет себя  </a:t>
            </a:r>
            <a:r>
              <a:rPr sz="1800" spc="-5" dirty="0">
                <a:latin typeface="Georgia"/>
                <a:cs typeface="Georgia"/>
              </a:rPr>
              <a:t>составляющая классификатора </a:t>
            </a:r>
            <a:r>
              <a:rPr sz="1800" dirty="0">
                <a:latin typeface="Georgia"/>
                <a:cs typeface="Georgia"/>
              </a:rPr>
              <a:t>в </a:t>
            </a:r>
            <a:r>
              <a:rPr sz="1800" spc="-5" dirty="0">
                <a:latin typeface="Georgia"/>
                <a:cs typeface="Georgia"/>
              </a:rPr>
              <a:t>экземплярах, </a:t>
            </a:r>
            <a:r>
              <a:rPr sz="1800" dirty="0">
                <a:latin typeface="Georgia"/>
                <a:cs typeface="Georgia"/>
              </a:rPr>
              <a:t>т.е. </a:t>
            </a:r>
            <a:r>
              <a:rPr sz="1800" spc="-5" dirty="0">
                <a:latin typeface="Georgia"/>
                <a:cs typeface="Georgia"/>
              </a:rPr>
              <a:t>имеют экземпляры  свои </a:t>
            </a:r>
            <a:r>
              <a:rPr sz="1800" dirty="0">
                <a:latin typeface="Georgia"/>
                <a:cs typeface="Georgia"/>
              </a:rPr>
              <a:t>значения </a:t>
            </a:r>
            <a:r>
              <a:rPr sz="1800" spc="-5" dirty="0">
                <a:latin typeface="Georgia"/>
                <a:cs typeface="Georgia"/>
              </a:rPr>
              <a:t>составляющей или совместно используют одно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значение:</a:t>
            </a:r>
            <a:endParaRPr sz="1800">
              <a:latin typeface="Georgia"/>
              <a:cs typeface="Georgia"/>
            </a:endParaRPr>
          </a:p>
          <a:p>
            <a:pPr marL="914400" lvl="1" indent="-457834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915035" algn="l"/>
              </a:tabLst>
            </a:pP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экземпляр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(instance) </a:t>
            </a:r>
            <a:r>
              <a:rPr sz="1800" dirty="0">
                <a:latin typeface="Georgia"/>
                <a:cs typeface="Georgia"/>
              </a:rPr>
              <a:t>— никак </a:t>
            </a:r>
            <a:r>
              <a:rPr sz="1800" spc="-5" dirty="0">
                <a:latin typeface="Georgia"/>
                <a:cs typeface="Georgia"/>
              </a:rPr>
              <a:t>специально не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обозначается,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6554" y="3487877"/>
            <a:ext cx="158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составляющей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365" y="3061360"/>
            <a:ext cx="5878195" cy="100139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Georgia"/>
                <a:cs typeface="Georgia"/>
              </a:rPr>
              <a:t>поскольку подразумевается </a:t>
            </a:r>
            <a:r>
              <a:rPr sz="1800" spc="-5" dirty="0">
                <a:latin typeface="Georgia"/>
                <a:cs typeface="Georgia"/>
              </a:rPr>
              <a:t>по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умолчанию;</a:t>
            </a:r>
            <a:endParaRPr sz="1800">
              <a:latin typeface="Georgia"/>
              <a:cs typeface="Georgia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69265" algn="l"/>
                <a:tab pos="470534" algn="l"/>
                <a:tab pos="2783840" algn="l"/>
                <a:tab pos="4252595" algn="l"/>
                <a:tab pos="4853305" algn="l"/>
              </a:tabLst>
            </a:pPr>
            <a:r>
              <a:rPr sz="1800" b="1" spc="-5" dirty="0">
                <a:solidFill>
                  <a:srgbClr val="006FC0"/>
                </a:solidFill>
                <a:latin typeface="Georgia"/>
                <a:cs typeface="Georgia"/>
              </a:rPr>
              <a:t>класс</a:t>
            </a:r>
            <a:r>
              <a:rPr sz="1800" b="1" dirty="0">
                <a:solidFill>
                  <a:srgbClr val="006FC0"/>
                </a:solidFill>
                <a:latin typeface="Georgia"/>
                <a:cs typeface="Georgia"/>
              </a:rPr>
              <a:t>ифик</a:t>
            </a:r>
            <a:r>
              <a:rPr sz="1800" b="1" spc="-10" dirty="0">
                <a:solidFill>
                  <a:srgbClr val="006FC0"/>
                </a:solidFill>
                <a:latin typeface="Georgia"/>
                <a:cs typeface="Georgia"/>
              </a:rPr>
              <a:t>а</a:t>
            </a:r>
            <a:r>
              <a:rPr sz="1800" b="1" dirty="0">
                <a:solidFill>
                  <a:srgbClr val="006FC0"/>
                </a:solidFill>
                <a:latin typeface="Georgia"/>
                <a:cs typeface="Georgia"/>
              </a:rPr>
              <a:t>т</a:t>
            </a:r>
            <a:r>
              <a:rPr sz="1800" b="1" spc="-10" dirty="0">
                <a:solidFill>
                  <a:srgbClr val="006FC0"/>
                </a:solidFill>
                <a:latin typeface="Georgia"/>
                <a:cs typeface="Georgia"/>
              </a:rPr>
              <a:t>о</a:t>
            </a:r>
            <a:r>
              <a:rPr sz="1800" b="1" dirty="0">
                <a:solidFill>
                  <a:srgbClr val="006FC0"/>
                </a:solidFill>
                <a:latin typeface="Georgia"/>
                <a:cs typeface="Georgia"/>
              </a:rPr>
              <a:t>р	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(classif</a:t>
            </a:r>
            <a:r>
              <a:rPr sz="1800" spc="-10" dirty="0">
                <a:solidFill>
                  <a:srgbClr val="006FC0"/>
                </a:solidFill>
                <a:latin typeface="Georgia"/>
                <a:cs typeface="Georgia"/>
              </a:rPr>
              <a:t>i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e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r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)	</a:t>
            </a:r>
            <a:r>
              <a:rPr sz="1800" dirty="0">
                <a:latin typeface="Georgia"/>
                <a:cs typeface="Georgia"/>
              </a:rPr>
              <a:t>—	</a:t>
            </a:r>
            <a:r>
              <a:rPr sz="1800" spc="10" dirty="0">
                <a:latin typeface="Georgia"/>
                <a:cs typeface="Georgia"/>
              </a:rPr>
              <a:t>о</a:t>
            </a:r>
            <a:r>
              <a:rPr sz="1800" dirty="0">
                <a:latin typeface="Georgia"/>
                <a:cs typeface="Georgia"/>
              </a:rPr>
              <a:t>пи</a:t>
            </a:r>
            <a:r>
              <a:rPr sz="1800" spc="-10" dirty="0">
                <a:latin typeface="Georgia"/>
                <a:cs typeface="Georgia"/>
              </a:rPr>
              <a:t>с</a:t>
            </a:r>
            <a:r>
              <a:rPr sz="1800" dirty="0">
                <a:latin typeface="Georgia"/>
                <a:cs typeface="Georgia"/>
              </a:rPr>
              <a:t>ание</a:t>
            </a:r>
            <a:endParaRPr sz="18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классификатора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подчеркивается.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65" y="4492497"/>
            <a:ext cx="78771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Классификаторы </a:t>
            </a:r>
            <a:r>
              <a:rPr sz="2000" spc="-5" dirty="0">
                <a:latin typeface="Georgia"/>
                <a:cs typeface="Georgia"/>
              </a:rPr>
              <a:t>могут </a:t>
            </a:r>
            <a:r>
              <a:rPr sz="2000" dirty="0">
                <a:latin typeface="Georgia"/>
                <a:cs typeface="Georgia"/>
              </a:rPr>
              <a:t>участвовать в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отношении</a:t>
            </a:r>
            <a:r>
              <a:rPr sz="2000" spc="-10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обобщения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Georgia"/>
              <a:buAutoNum type="arabicPeriod" startAt="6"/>
            </a:pPr>
            <a:endParaRPr sz="3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dirty="0">
                <a:latin typeface="Georgia"/>
                <a:cs typeface="Georgia"/>
              </a:rPr>
              <a:t>Классификатор </a:t>
            </a:r>
            <a:r>
              <a:rPr sz="2000" spc="-5" dirty="0">
                <a:latin typeface="Georgia"/>
                <a:cs typeface="Georgia"/>
              </a:rPr>
              <a:t>имеет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Georgia"/>
                <a:cs typeface="Georgia"/>
              </a:rPr>
              <a:t>кратность</a:t>
            </a:r>
            <a:r>
              <a:rPr sz="2000" spc="-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Кратность</a:t>
            </a:r>
          </a:p>
        </p:txBody>
      </p:sp>
      <p:sp>
        <p:nvSpPr>
          <p:cNvPr id="3" name="object 3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932814"/>
            <a:ext cx="8127365" cy="564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Кратность (multiplicity)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множества </a:t>
            </a:r>
            <a:r>
              <a:rPr sz="2000" dirty="0">
                <a:latin typeface="Times New Roman"/>
                <a:cs typeface="Times New Roman"/>
              </a:rPr>
              <a:t>‒ </a:t>
            </a:r>
            <a:r>
              <a:rPr sz="2000" spc="-5" dirty="0">
                <a:latin typeface="Georgia"/>
                <a:cs typeface="Georgia"/>
              </a:rPr>
              <a:t>это множество чисел,  которые </a:t>
            </a:r>
            <a:r>
              <a:rPr sz="2000" dirty="0">
                <a:latin typeface="Georgia"/>
                <a:cs typeface="Georgia"/>
              </a:rPr>
              <a:t>задают </a:t>
            </a:r>
            <a:r>
              <a:rPr sz="2000" spc="-5" dirty="0">
                <a:latin typeface="Georgia"/>
                <a:cs typeface="Georgia"/>
              </a:rPr>
              <a:t>все допустимые </a:t>
            </a:r>
            <a:r>
              <a:rPr sz="2000" dirty="0">
                <a:latin typeface="Georgia"/>
                <a:cs typeface="Georgia"/>
              </a:rPr>
              <a:t>значения </a:t>
            </a:r>
            <a:r>
              <a:rPr sz="2000" spc="-5" dirty="0">
                <a:latin typeface="Georgia"/>
                <a:cs typeface="Georgia"/>
              </a:rPr>
              <a:t>мощности для </a:t>
            </a:r>
            <a:r>
              <a:rPr sz="2000" dirty="0">
                <a:latin typeface="Georgia"/>
                <a:cs typeface="Georgia"/>
              </a:rPr>
              <a:t>данного  </a:t>
            </a:r>
            <a:r>
              <a:rPr sz="2000" spc="-5" dirty="0">
                <a:latin typeface="Georgia"/>
                <a:cs typeface="Georgia"/>
              </a:rPr>
              <a:t>множества.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Синтаксис:</a:t>
            </a:r>
            <a:endParaRPr sz="2000">
              <a:latin typeface="Georgia"/>
              <a:cs typeface="Georgia"/>
            </a:endParaRPr>
          </a:p>
          <a:p>
            <a:pPr marL="1898014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Georgia"/>
                <a:cs typeface="Georgia"/>
              </a:rPr>
              <a:t>Нижняя граница .. Верхняя</a:t>
            </a:r>
            <a:r>
              <a:rPr sz="2000" spc="-3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01F5F"/>
                </a:solidFill>
                <a:latin typeface="Georgia"/>
                <a:cs typeface="Georgia"/>
              </a:rPr>
              <a:t>граница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latin typeface="Georgia"/>
                <a:cs typeface="Georgia"/>
              </a:rPr>
              <a:t>Варианты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кратности:</a:t>
            </a:r>
            <a:endParaRPr sz="2000">
              <a:latin typeface="Georgia"/>
              <a:cs typeface="Georgia"/>
            </a:endParaRPr>
          </a:p>
          <a:p>
            <a:pPr marL="378460" marR="5715" indent="-256540" algn="just">
              <a:lnSpc>
                <a:spcPct val="100000"/>
              </a:lnSpc>
              <a:spcBef>
                <a:spcPts val="600"/>
              </a:spcBef>
              <a:buClr>
                <a:srgbClr val="D2DA79"/>
              </a:buClr>
              <a:buChar char="•"/>
              <a:tabLst>
                <a:tab pos="378460" algn="l"/>
              </a:tabLst>
            </a:pPr>
            <a:r>
              <a:rPr sz="2000" spc="-5" dirty="0">
                <a:latin typeface="Georgia"/>
                <a:cs typeface="Georgia"/>
              </a:rPr>
              <a:t>классификатор не имеет </a:t>
            </a:r>
            <a:r>
              <a:rPr sz="2000" spc="-10" dirty="0">
                <a:latin typeface="Georgia"/>
                <a:cs typeface="Georgia"/>
              </a:rPr>
              <a:t>экземпляров </a:t>
            </a:r>
            <a:r>
              <a:rPr sz="2000" spc="-5" dirty="0">
                <a:latin typeface="Georgia"/>
                <a:cs typeface="Georgia"/>
              </a:rPr>
              <a:t>(кратность 0) </a:t>
            </a:r>
            <a:r>
              <a:rPr sz="2000" dirty="0">
                <a:latin typeface="Times New Roman"/>
                <a:cs typeface="Times New Roman"/>
              </a:rPr>
              <a:t>‒ </a:t>
            </a:r>
            <a:r>
              <a:rPr sz="2000" spc="-5" dirty="0">
                <a:latin typeface="Georgia"/>
                <a:cs typeface="Georgia"/>
              </a:rPr>
              <a:t>такой  классификатор </a:t>
            </a:r>
            <a:r>
              <a:rPr sz="2000" dirty="0">
                <a:latin typeface="Georgia"/>
                <a:cs typeface="Georgia"/>
              </a:rPr>
              <a:t>называется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службой</a:t>
            </a:r>
            <a:r>
              <a:rPr sz="2000" i="1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(utility)</a:t>
            </a:r>
            <a:r>
              <a:rPr sz="2000" spc="-5" dirty="0">
                <a:latin typeface="Georgia"/>
                <a:cs typeface="Georgia"/>
              </a:rPr>
              <a:t>;</a:t>
            </a:r>
            <a:endParaRPr sz="2000">
              <a:latin typeface="Georgia"/>
              <a:cs typeface="Georgia"/>
            </a:endParaRPr>
          </a:p>
          <a:p>
            <a:pPr marL="378460" indent="-256540">
              <a:lnSpc>
                <a:spcPct val="100000"/>
              </a:lnSpc>
              <a:spcBef>
                <a:spcPts val="1205"/>
              </a:spcBef>
              <a:buClr>
                <a:srgbClr val="D2DA79"/>
              </a:buClr>
              <a:buChar char="•"/>
              <a:tabLst>
                <a:tab pos="377825" algn="l"/>
                <a:tab pos="378460" algn="l"/>
                <a:tab pos="2348865" algn="l"/>
                <a:tab pos="3202305" algn="l"/>
                <a:tab pos="4059554" algn="l"/>
                <a:tab pos="4799965" algn="l"/>
                <a:tab pos="6225540" algn="l"/>
                <a:tab pos="7658100" algn="l"/>
                <a:tab pos="8014970" algn="l"/>
              </a:tabLst>
            </a:pPr>
            <a:r>
              <a:rPr sz="2000" spc="-5" dirty="0">
                <a:latin typeface="Georgia"/>
                <a:cs typeface="Georgia"/>
              </a:rPr>
              <a:t>кл</a:t>
            </a:r>
            <a:r>
              <a:rPr sz="2000" spc="-10" dirty="0">
                <a:latin typeface="Georgia"/>
                <a:cs typeface="Georgia"/>
              </a:rPr>
              <a:t>а</a:t>
            </a:r>
            <a:r>
              <a:rPr sz="2000" spc="-5" dirty="0">
                <a:latin typeface="Georgia"/>
                <a:cs typeface="Georgia"/>
              </a:rPr>
              <a:t>ссифик</a:t>
            </a:r>
            <a:r>
              <a:rPr sz="2000" spc="-25" dirty="0">
                <a:latin typeface="Georgia"/>
                <a:cs typeface="Georgia"/>
              </a:rPr>
              <a:t>а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р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5" dirty="0">
                <a:latin typeface="Georgia"/>
                <a:cs typeface="Georgia"/>
              </a:rPr>
              <a:t>мее</a:t>
            </a:r>
            <a:r>
              <a:rPr sz="2000" dirty="0">
                <a:latin typeface="Georgia"/>
                <a:cs typeface="Georgia"/>
              </a:rPr>
              <a:t>т	</a:t>
            </a:r>
            <a:r>
              <a:rPr sz="2000" spc="-20" dirty="0">
                <a:latin typeface="Georgia"/>
                <a:cs typeface="Georgia"/>
              </a:rPr>
              <a:t>р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0" dirty="0">
                <a:latin typeface="Georgia"/>
                <a:cs typeface="Georgia"/>
              </a:rPr>
              <a:t>в</a:t>
            </a:r>
            <a:r>
              <a:rPr sz="2000" dirty="0">
                <a:latin typeface="Georgia"/>
                <a:cs typeface="Georgia"/>
              </a:rPr>
              <a:t>но	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spc="-15" dirty="0">
                <a:latin typeface="Georgia"/>
                <a:cs typeface="Georgia"/>
              </a:rPr>
              <a:t>д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н	</a:t>
            </a:r>
            <a:r>
              <a:rPr sz="2000" spc="-5" dirty="0">
                <a:latin typeface="Georgia"/>
                <a:cs typeface="Georgia"/>
              </a:rPr>
              <a:t>эк</a:t>
            </a:r>
            <a:r>
              <a:rPr sz="2000" spc="-10" dirty="0">
                <a:latin typeface="Georgia"/>
                <a:cs typeface="Georgia"/>
              </a:rPr>
              <a:t>з</a:t>
            </a:r>
            <a:r>
              <a:rPr sz="2000" spc="-5" dirty="0">
                <a:latin typeface="Georgia"/>
                <a:cs typeface="Georgia"/>
              </a:rPr>
              <a:t>ем</a:t>
            </a:r>
            <a:r>
              <a:rPr sz="2000" spc="-15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л</a:t>
            </a:r>
            <a:r>
              <a:rPr sz="2000" spc="-15" dirty="0">
                <a:latin typeface="Georgia"/>
                <a:cs typeface="Georgia"/>
              </a:rPr>
              <a:t>я</a:t>
            </a:r>
            <a:r>
              <a:rPr sz="2000" dirty="0">
                <a:latin typeface="Georgia"/>
                <a:cs typeface="Georgia"/>
              </a:rPr>
              <a:t>р	</a:t>
            </a:r>
            <a:r>
              <a:rPr sz="2000" spc="-10" dirty="0">
                <a:latin typeface="Georgia"/>
                <a:cs typeface="Georgia"/>
              </a:rPr>
              <a:t>(</a:t>
            </a:r>
            <a:r>
              <a:rPr sz="2000" spc="-5" dirty="0">
                <a:latin typeface="Georgia"/>
                <a:cs typeface="Georgia"/>
              </a:rPr>
              <a:t>к</a:t>
            </a:r>
            <a:r>
              <a:rPr sz="2000" spc="-10" dirty="0">
                <a:latin typeface="Georgia"/>
                <a:cs typeface="Georgia"/>
              </a:rPr>
              <a:t>р</a:t>
            </a:r>
            <a:r>
              <a:rPr sz="2000" dirty="0">
                <a:latin typeface="Georgia"/>
                <a:cs typeface="Georgia"/>
              </a:rPr>
              <a:t>а</a:t>
            </a:r>
            <a:r>
              <a:rPr sz="2000" spc="-15" dirty="0">
                <a:latin typeface="Georgia"/>
                <a:cs typeface="Georgia"/>
              </a:rPr>
              <a:t>т</a:t>
            </a:r>
            <a:r>
              <a:rPr sz="2000" dirty="0">
                <a:latin typeface="Georgia"/>
                <a:cs typeface="Georgia"/>
              </a:rPr>
              <a:t>но</a:t>
            </a:r>
            <a:r>
              <a:rPr sz="2000" spc="-10" dirty="0">
                <a:latin typeface="Georgia"/>
                <a:cs typeface="Georgia"/>
              </a:rPr>
              <a:t>с</a:t>
            </a:r>
            <a:r>
              <a:rPr sz="2000" dirty="0">
                <a:latin typeface="Georgia"/>
                <a:cs typeface="Georgia"/>
              </a:rPr>
              <a:t>ть	1)	-</a:t>
            </a:r>
            <a:endParaRPr sz="200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такой </a:t>
            </a:r>
            <a:r>
              <a:rPr sz="2000" spc="-5" dirty="0">
                <a:latin typeface="Georgia"/>
                <a:cs typeface="Georgia"/>
              </a:rPr>
              <a:t>классификатор </a:t>
            </a:r>
            <a:r>
              <a:rPr sz="2000" dirty="0">
                <a:latin typeface="Georgia"/>
                <a:cs typeface="Georgia"/>
              </a:rPr>
              <a:t>называется </a:t>
            </a: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одиночкой</a:t>
            </a:r>
            <a:r>
              <a:rPr sz="2000" i="1" spc="-8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(singleton)</a:t>
            </a:r>
            <a:r>
              <a:rPr sz="2000" dirty="0">
                <a:latin typeface="Georgia"/>
                <a:cs typeface="Georgia"/>
              </a:rPr>
              <a:t>;</a:t>
            </a:r>
            <a:endParaRPr sz="2000">
              <a:latin typeface="Georgia"/>
              <a:cs typeface="Georgia"/>
            </a:endParaRPr>
          </a:p>
          <a:p>
            <a:pPr marL="378460" marR="6985" indent="-256540" algn="just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378460" algn="l"/>
                <a:tab pos="3077845" algn="l"/>
                <a:tab pos="4661535" algn="l"/>
                <a:tab pos="7409180" algn="l"/>
              </a:tabLst>
            </a:pPr>
            <a:r>
              <a:rPr sz="2000" spc="-5" dirty="0">
                <a:latin typeface="Georgia"/>
                <a:cs typeface="Georgia"/>
              </a:rPr>
              <a:t>классифик</a:t>
            </a:r>
            <a:r>
              <a:rPr sz="2000" spc="-15" dirty="0">
                <a:latin typeface="Georgia"/>
                <a:cs typeface="Georgia"/>
              </a:rPr>
              <a:t>а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р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0" dirty="0">
                <a:latin typeface="Georgia"/>
                <a:cs typeface="Georgia"/>
              </a:rPr>
              <a:t>ме</a:t>
            </a:r>
            <a:r>
              <a:rPr sz="2000" spc="-5" dirty="0">
                <a:latin typeface="Georgia"/>
                <a:cs typeface="Georgia"/>
              </a:rPr>
              <a:t>е</a:t>
            </a:r>
            <a:r>
              <a:rPr sz="2000" dirty="0">
                <a:latin typeface="Georgia"/>
                <a:cs typeface="Georgia"/>
              </a:rPr>
              <a:t>т	</a:t>
            </a:r>
            <a:r>
              <a:rPr sz="2000" spc="-10" dirty="0">
                <a:latin typeface="Georgia"/>
                <a:cs typeface="Georgia"/>
              </a:rPr>
              <a:t>ф</a:t>
            </a:r>
            <a:r>
              <a:rPr sz="2000" spc="-5" dirty="0">
                <a:latin typeface="Georgia"/>
                <a:cs typeface="Georgia"/>
              </a:rPr>
              <a:t>икси</a:t>
            </a:r>
            <a:r>
              <a:rPr sz="2000" spc="-10" dirty="0">
                <a:latin typeface="Georgia"/>
                <a:cs typeface="Georgia"/>
              </a:rPr>
              <a:t>р</a:t>
            </a:r>
            <a:r>
              <a:rPr sz="2000" spc="-5" dirty="0">
                <a:latin typeface="Georgia"/>
                <a:cs typeface="Georgia"/>
              </a:rPr>
              <a:t>ов</a:t>
            </a:r>
            <a:r>
              <a:rPr sz="2000" spc="-10" dirty="0">
                <a:latin typeface="Georgia"/>
                <a:cs typeface="Georgia"/>
              </a:rPr>
              <a:t>ан</a:t>
            </a:r>
            <a:r>
              <a:rPr sz="2000" dirty="0">
                <a:latin typeface="Georgia"/>
                <a:cs typeface="Georgia"/>
              </a:rPr>
              <a:t>н</a:t>
            </a:r>
            <a:r>
              <a:rPr sz="2000" spc="-10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е	</a:t>
            </a:r>
            <a:r>
              <a:rPr sz="2000" spc="-5" dirty="0">
                <a:latin typeface="Georgia"/>
                <a:cs typeface="Georgia"/>
              </a:rPr>
              <a:t>число  экземпляров (например, кратность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8);</a:t>
            </a:r>
            <a:endParaRPr sz="2000">
              <a:latin typeface="Georgia"/>
              <a:cs typeface="Georgia"/>
            </a:endParaRPr>
          </a:p>
          <a:p>
            <a:pPr marL="378460" marR="5715" indent="-256540" algn="just">
              <a:lnSpc>
                <a:spcPct val="100000"/>
              </a:lnSpc>
              <a:spcBef>
                <a:spcPts val="1200"/>
              </a:spcBef>
              <a:buClr>
                <a:srgbClr val="D2DA79"/>
              </a:buClr>
              <a:buChar char="•"/>
              <a:tabLst>
                <a:tab pos="378460" algn="l"/>
                <a:tab pos="3144520" algn="l"/>
                <a:tab pos="4794250" algn="l"/>
                <a:tab pos="7407909" algn="l"/>
              </a:tabLst>
            </a:pPr>
            <a:r>
              <a:rPr sz="2000" spc="-5" dirty="0">
                <a:latin typeface="Georgia"/>
                <a:cs typeface="Georgia"/>
              </a:rPr>
              <a:t>классифик</a:t>
            </a:r>
            <a:r>
              <a:rPr sz="2000" spc="-15" dirty="0">
                <a:latin typeface="Georgia"/>
                <a:cs typeface="Georgia"/>
              </a:rPr>
              <a:t>а</a:t>
            </a:r>
            <a:r>
              <a:rPr sz="2000" spc="-10" dirty="0">
                <a:latin typeface="Georgia"/>
                <a:cs typeface="Georgia"/>
              </a:rPr>
              <a:t>т</a:t>
            </a:r>
            <a:r>
              <a:rPr sz="2000" spc="-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р	</a:t>
            </a:r>
            <a:r>
              <a:rPr sz="2000" spc="-5" dirty="0">
                <a:latin typeface="Georgia"/>
                <a:cs typeface="Georgia"/>
              </a:rPr>
              <a:t>и</a:t>
            </a:r>
            <a:r>
              <a:rPr sz="2000" spc="-10" dirty="0">
                <a:latin typeface="Georgia"/>
                <a:cs typeface="Georgia"/>
              </a:rPr>
              <a:t>мее</a:t>
            </a:r>
            <a:r>
              <a:rPr sz="2000" dirty="0">
                <a:latin typeface="Georgia"/>
                <a:cs typeface="Georgia"/>
              </a:rPr>
              <a:t>т	</a:t>
            </a:r>
            <a:r>
              <a:rPr sz="2000" spc="-10" dirty="0">
                <a:latin typeface="Georgia"/>
                <a:cs typeface="Georgia"/>
              </a:rPr>
              <a:t>п</a:t>
            </a:r>
            <a:r>
              <a:rPr sz="2000" spc="-5" dirty="0">
                <a:latin typeface="Georgia"/>
                <a:cs typeface="Georgia"/>
              </a:rPr>
              <a:t>ро</a:t>
            </a:r>
            <a:r>
              <a:rPr sz="2000" spc="-10" dirty="0">
                <a:latin typeface="Georgia"/>
                <a:cs typeface="Georgia"/>
              </a:rPr>
              <a:t>и</a:t>
            </a:r>
            <a:r>
              <a:rPr sz="2000" dirty="0">
                <a:latin typeface="Georgia"/>
                <a:cs typeface="Georgia"/>
              </a:rPr>
              <a:t>звол</a:t>
            </a:r>
            <a:r>
              <a:rPr sz="2000" spc="-10" dirty="0">
                <a:latin typeface="Georgia"/>
                <a:cs typeface="Georgia"/>
              </a:rPr>
              <a:t>ьн</a:t>
            </a:r>
            <a:r>
              <a:rPr sz="2000" spc="-15" dirty="0">
                <a:latin typeface="Georgia"/>
                <a:cs typeface="Georgia"/>
              </a:rPr>
              <a:t>о</a:t>
            </a:r>
            <a:r>
              <a:rPr sz="2000" dirty="0">
                <a:latin typeface="Georgia"/>
                <a:cs typeface="Georgia"/>
              </a:rPr>
              <a:t>е	</a:t>
            </a:r>
            <a:r>
              <a:rPr sz="2000" spc="-5" dirty="0">
                <a:latin typeface="Georgia"/>
                <a:cs typeface="Georgia"/>
              </a:rPr>
              <a:t>число  </a:t>
            </a:r>
            <a:r>
              <a:rPr sz="2000" spc="-10" dirty="0">
                <a:latin typeface="Georgia"/>
                <a:cs typeface="Georgia"/>
              </a:rPr>
              <a:t>экземпляров </a:t>
            </a:r>
            <a:r>
              <a:rPr sz="2000" dirty="0">
                <a:latin typeface="Georgia"/>
                <a:cs typeface="Georgia"/>
              </a:rPr>
              <a:t>(кратность *) – </a:t>
            </a:r>
            <a:r>
              <a:rPr sz="2000" spc="-5" dirty="0">
                <a:latin typeface="Georgia"/>
                <a:cs typeface="Georgia"/>
              </a:rPr>
              <a:t>этот вариант встречается чаще  всего, </a:t>
            </a:r>
            <a:r>
              <a:rPr sz="2000" spc="-10" dirty="0">
                <a:latin typeface="Georgia"/>
                <a:cs typeface="Georgia"/>
              </a:rPr>
              <a:t>он </a:t>
            </a:r>
            <a:r>
              <a:rPr sz="2000" spc="-5" dirty="0">
                <a:latin typeface="Georgia"/>
                <a:cs typeface="Georgia"/>
              </a:rPr>
              <a:t>никак специально </a:t>
            </a:r>
            <a:r>
              <a:rPr sz="2000" dirty="0">
                <a:latin typeface="Georgia"/>
                <a:cs typeface="Georgia"/>
              </a:rPr>
              <a:t>не </a:t>
            </a:r>
            <a:r>
              <a:rPr sz="2000" spc="-5" dirty="0">
                <a:latin typeface="Georgia"/>
                <a:cs typeface="Georgia"/>
              </a:rPr>
              <a:t>указывается </a:t>
            </a:r>
            <a:r>
              <a:rPr sz="2000" dirty="0">
                <a:latin typeface="Georgia"/>
                <a:cs typeface="Georgia"/>
              </a:rPr>
              <a:t>и подразумевается  </a:t>
            </a:r>
            <a:r>
              <a:rPr sz="2000" spc="-5" dirty="0">
                <a:latin typeface="Georgia"/>
                <a:cs typeface="Georgia"/>
              </a:rPr>
              <a:t>по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умолчанию.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80238"/>
            <a:ext cx="314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Выражения</a:t>
            </a:r>
            <a:r>
              <a:rPr spc="-70" dirty="0"/>
              <a:t> </a:t>
            </a:r>
            <a:r>
              <a:rPr spc="-5" dirty="0"/>
              <a:t>кратности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182" y="1118361"/>
          <a:ext cx="8569959" cy="551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908">
                <a:tc>
                  <a:txBody>
                    <a:bodyPr/>
                    <a:lstStyle/>
                    <a:p>
                      <a:pPr marL="586740" marR="485775" indent="-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Вы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ражение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кратности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Множество может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иметь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0..* или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 *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Произвольное число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элементов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1..*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Один или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более</a:t>
                      </a:r>
                      <a:r>
                        <a:rPr sz="1800" spc="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элементов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0..1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Не более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одного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элемента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1..10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От одного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до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десяти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элементов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1..3, 5,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7..10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83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Один,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два, три, пять,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семь, восемь, девять или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десять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83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элементов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5..3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508000">
                        <a:lnSpc>
                          <a:spcPct val="694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Некорректная кратность.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Нижняя граница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больше 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верхней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-1..3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83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Некорректная кратность.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Отрицательные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числа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42875">
                        <a:lnSpc>
                          <a:spcPts val="183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недопустимы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596265"/>
            <a:ext cx="84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Класс</a:t>
            </a:r>
          </a:p>
        </p:txBody>
      </p:sp>
      <p:sp>
        <p:nvSpPr>
          <p:cNvPr id="3" name="object 3"/>
          <p:cNvSpPr/>
          <p:nvPr/>
        </p:nvSpPr>
        <p:spPr>
          <a:xfrm>
            <a:off x="6444234" y="2852902"/>
            <a:ext cx="2330068" cy="273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" y="1220800"/>
            <a:ext cx="8073390" cy="291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В языке </a:t>
            </a:r>
            <a:r>
              <a:rPr sz="2400" spc="-5" dirty="0">
                <a:latin typeface="Georgia"/>
                <a:cs typeface="Georgia"/>
              </a:rPr>
              <a:t>UML предусмотрено </a:t>
            </a:r>
            <a:r>
              <a:rPr sz="2400" dirty="0">
                <a:latin typeface="Georgia"/>
                <a:cs typeface="Georgia"/>
              </a:rPr>
              <a:t>группирование </a:t>
            </a:r>
            <a:r>
              <a:rPr sz="2400" spc="-5" dirty="0">
                <a:latin typeface="Georgia"/>
                <a:cs typeface="Georgia"/>
              </a:rPr>
              <a:t>элементов  описания</a:t>
            </a:r>
            <a:r>
              <a:rPr sz="2400" spc="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класса  по  </a:t>
            </a:r>
            <a:r>
              <a:rPr sz="2400" i="1" dirty="0">
                <a:solidFill>
                  <a:srgbClr val="006FC0"/>
                </a:solidFill>
                <a:latin typeface="Georgia"/>
                <a:cs typeface="Georgia"/>
              </a:rPr>
              <a:t>секциям </a:t>
            </a:r>
            <a:r>
              <a:rPr sz="2400" spc="-5" dirty="0">
                <a:latin typeface="Georgia"/>
                <a:cs typeface="Georgia"/>
              </a:rPr>
              <a:t>(compartment).  Стандартных секций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три:</a:t>
            </a:r>
            <a:endParaRPr sz="2400">
              <a:latin typeface="Georgia"/>
              <a:cs typeface="Georgia"/>
            </a:endParaRPr>
          </a:p>
          <a:p>
            <a:pPr marL="84455" marR="2473325" algn="just">
              <a:lnSpc>
                <a:spcPct val="100000"/>
              </a:lnSpc>
              <a:spcBef>
                <a:spcPts val="2140"/>
              </a:spcBef>
              <a:buSzPct val="95000"/>
              <a:buFont typeface="Arial"/>
              <a:buChar char="•"/>
              <a:tabLst>
                <a:tab pos="174625" algn="l"/>
              </a:tabLst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секция имени </a:t>
            </a:r>
            <a:r>
              <a:rPr sz="2000" dirty="0">
                <a:latin typeface="Times New Roman"/>
                <a:cs typeface="Times New Roman"/>
              </a:rPr>
              <a:t>‒ </a:t>
            </a:r>
            <a:r>
              <a:rPr sz="2000" dirty="0">
                <a:latin typeface="Georgia"/>
                <a:cs typeface="Georgia"/>
              </a:rPr>
              <a:t>наряду с </a:t>
            </a:r>
            <a:r>
              <a:rPr sz="2000" spc="-5" dirty="0">
                <a:solidFill>
                  <a:srgbClr val="C00000"/>
                </a:solidFill>
                <a:latin typeface="Georgia"/>
                <a:cs typeface="Georgia"/>
              </a:rPr>
              <a:t>обязательным </a:t>
            </a:r>
            <a:r>
              <a:rPr sz="2000" spc="-5" dirty="0">
                <a:latin typeface="Georgia"/>
                <a:cs typeface="Georgia"/>
              </a:rPr>
              <a:t> именем может содержать </a:t>
            </a:r>
            <a:r>
              <a:rPr sz="2000" dirty="0">
                <a:latin typeface="Georgia"/>
                <a:cs typeface="Georgia"/>
              </a:rPr>
              <a:t>также </a:t>
            </a:r>
            <a:r>
              <a:rPr sz="2000" spc="-5" dirty="0">
                <a:latin typeface="Georgia"/>
                <a:cs typeface="Georgia"/>
              </a:rPr>
              <a:t>стереотип,  кратность </a:t>
            </a:r>
            <a:r>
              <a:rPr sz="2000" dirty="0">
                <a:latin typeface="Georgia"/>
                <a:cs typeface="Georgia"/>
              </a:rPr>
              <a:t>и </a:t>
            </a:r>
            <a:r>
              <a:rPr sz="2000" spc="-5" dirty="0">
                <a:latin typeface="Georgia"/>
                <a:cs typeface="Georgia"/>
              </a:rPr>
              <a:t>список именованных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значений;</a:t>
            </a:r>
            <a:endParaRPr sz="2000">
              <a:latin typeface="Georgia"/>
              <a:cs typeface="Georgia"/>
            </a:endParaRPr>
          </a:p>
          <a:p>
            <a:pPr marL="84455" marR="2475230" algn="just">
              <a:lnSpc>
                <a:spcPct val="100000"/>
              </a:lnSpc>
              <a:buSzPct val="95000"/>
              <a:buFont typeface="Arial"/>
              <a:buChar char="•"/>
              <a:tabLst>
                <a:tab pos="174625" algn="l"/>
              </a:tabLst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секция </a:t>
            </a:r>
            <a:r>
              <a:rPr sz="2000" i="1" dirty="0">
                <a:solidFill>
                  <a:srgbClr val="006FC0"/>
                </a:solidFill>
                <a:latin typeface="Georgia"/>
                <a:cs typeface="Georgia"/>
              </a:rPr>
              <a:t>атрибутов </a:t>
            </a:r>
            <a:r>
              <a:rPr sz="2000" dirty="0">
                <a:latin typeface="Times New Roman"/>
                <a:cs typeface="Times New Roman"/>
              </a:rPr>
              <a:t>‒ </a:t>
            </a:r>
            <a:r>
              <a:rPr sz="2000" spc="-5" dirty="0">
                <a:latin typeface="Georgia"/>
                <a:cs typeface="Georgia"/>
              </a:rPr>
              <a:t>содержит список  описаний атрибутов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класса;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4113733"/>
            <a:ext cx="5533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  <a:tab pos="1252855" algn="l"/>
                <a:tab pos="2740660" algn="l"/>
                <a:tab pos="3216275" algn="l"/>
                <a:tab pos="4702810" algn="l"/>
              </a:tabLst>
            </a:pPr>
            <a:r>
              <a:rPr sz="2000" i="1" spc="-5" dirty="0">
                <a:solidFill>
                  <a:srgbClr val="006FC0"/>
                </a:solidFill>
                <a:latin typeface="Georgia"/>
                <a:cs typeface="Georgia"/>
              </a:rPr>
              <a:t>секция	операций	</a:t>
            </a:r>
            <a:r>
              <a:rPr sz="2000" dirty="0">
                <a:latin typeface="Times New Roman"/>
                <a:cs typeface="Times New Roman"/>
              </a:rPr>
              <a:t>‒	</a:t>
            </a:r>
            <a:r>
              <a:rPr sz="2000" spc="-5" dirty="0">
                <a:latin typeface="Georgia"/>
                <a:cs typeface="Georgia"/>
              </a:rPr>
              <a:t>содержит	список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4320768"/>
            <a:ext cx="5286375" cy="14420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spc="-5" dirty="0">
                <a:latin typeface="Georgia"/>
                <a:cs typeface="Georgia"/>
              </a:rPr>
              <a:t>описаний операций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класса.</a:t>
            </a:r>
            <a:endParaRPr sz="2000">
              <a:latin typeface="Georgia"/>
              <a:cs typeface="Georgia"/>
            </a:endParaRPr>
          </a:p>
          <a:p>
            <a:pPr marL="12700" marR="6223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latin typeface="Georgia"/>
                <a:cs typeface="Georgia"/>
              </a:rPr>
              <a:t>Секция имени класса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общем случае имеет  следующий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синтаксис:</a:t>
            </a:r>
            <a:endParaRPr sz="2000">
              <a:latin typeface="Georgia"/>
              <a:cs typeface="Georgia"/>
            </a:endParaRPr>
          </a:p>
          <a:p>
            <a:pPr marL="54292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«</a:t>
            </a:r>
            <a:r>
              <a:rPr sz="2000" spc="-5" dirty="0">
                <a:solidFill>
                  <a:srgbClr val="001F5F"/>
                </a:solidFill>
                <a:latin typeface="Georgia"/>
                <a:cs typeface="Georgia"/>
              </a:rPr>
              <a:t>стереотип</a:t>
            </a:r>
            <a:r>
              <a:rPr sz="2000" spc="-5" dirty="0">
                <a:latin typeface="Georgia"/>
                <a:cs typeface="Georgia"/>
              </a:rPr>
              <a:t>» </a:t>
            </a:r>
            <a:r>
              <a:rPr sz="2000" dirty="0">
                <a:solidFill>
                  <a:srgbClr val="006FC0"/>
                </a:solidFill>
                <a:latin typeface="Georgia"/>
                <a:cs typeface="Georgia"/>
              </a:rPr>
              <a:t>ИМЯ </a:t>
            </a:r>
            <a:r>
              <a:rPr sz="2000" dirty="0">
                <a:latin typeface="Georgia"/>
                <a:cs typeface="Georgia"/>
              </a:rPr>
              <a:t>{свойства}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кратность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" y="50"/>
            <a:ext cx="467537" cy="45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Классификаторы</vt:lpstr>
      <vt:lpstr>Свойства классификаторов</vt:lpstr>
      <vt:lpstr>Свойства классификаторов</vt:lpstr>
      <vt:lpstr>Свойства классификаторов</vt:lpstr>
      <vt:lpstr>Кратность</vt:lpstr>
      <vt:lpstr>Выражения кратности</vt:lpstr>
      <vt:lpstr>Класс</vt:lpstr>
      <vt:lpstr>Класс</vt:lpstr>
      <vt:lpstr>Помеченные значения и ограничения</vt:lpstr>
      <vt:lpstr>Стандартные стереотипы классов</vt:lpstr>
      <vt:lpstr>Атрибуты</vt:lpstr>
      <vt:lpstr>Примеры описаний атрибутов</vt:lpstr>
      <vt:lpstr>Операции и методы</vt:lpstr>
      <vt:lpstr>Операции и методы</vt:lpstr>
      <vt:lpstr>Примеры описания операций</vt:lpstr>
      <vt:lpstr>Интерфейсы и типы данных</vt:lpstr>
      <vt:lpstr>Шаблоны</vt:lpstr>
      <vt:lpstr>Отношения на диаграмме классов</vt:lpstr>
      <vt:lpstr>Стандартные стереотипы зависимостей на диаграмме</vt:lpstr>
      <vt:lpstr>Отношение реализации</vt:lpstr>
      <vt:lpstr>Отношение обобщения</vt:lpstr>
      <vt:lpstr>Подмножества обобщений</vt:lpstr>
      <vt:lpstr>Подмножества обобщений</vt:lpstr>
      <vt:lpstr>Ассоциации</vt:lpstr>
      <vt:lpstr>Кратность полюса ассоциации</vt:lpstr>
      <vt:lpstr>Агрегация и композиция</vt:lpstr>
      <vt:lpstr>Советы по проектированию</vt:lpstr>
      <vt:lpstr>Пример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ruban_sa@hotmail.com</dc:creator>
  <cp:revision>1</cp:revision>
  <dcterms:created xsi:type="dcterms:W3CDTF">2020-08-31T06:27:35Z</dcterms:created>
  <dcterms:modified xsi:type="dcterms:W3CDTF">2022-06-08T15:56:42Z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2020-08-31T00:00:00Z</vt:filetime>
  </property>
</Properties>
</file>