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410200" y="3893820"/>
            <a:ext cx="3733800" cy="3175"/>
          </a:xfrm>
          <a:custGeom>
            <a:avLst/>
            <a:gdLst/>
            <a:ahLst/>
            <a:cxnLst/>
            <a:rect l="l" t="t" r="r" b="b"/>
            <a:pathLst>
              <a:path w="3733800" h="3175">
                <a:moveTo>
                  <a:pt x="0" y="3174"/>
                </a:moveTo>
                <a:lnTo>
                  <a:pt x="3733800" y="3174"/>
                </a:lnTo>
                <a:lnTo>
                  <a:pt x="3733800" y="0"/>
                </a:lnTo>
                <a:lnTo>
                  <a:pt x="0" y="0"/>
                </a:lnTo>
                <a:lnTo>
                  <a:pt x="0" y="3174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410200" y="3896995"/>
            <a:ext cx="3733800" cy="192405"/>
          </a:xfrm>
          <a:custGeom>
            <a:avLst/>
            <a:gdLst/>
            <a:ahLst/>
            <a:cxnLst/>
            <a:rect l="l" t="t" r="r" b="b"/>
            <a:pathLst>
              <a:path w="3733800" h="192404">
                <a:moveTo>
                  <a:pt x="0" y="192023"/>
                </a:moveTo>
                <a:lnTo>
                  <a:pt x="3733800" y="192023"/>
                </a:lnTo>
                <a:lnTo>
                  <a:pt x="3733800" y="0"/>
                </a:lnTo>
                <a:lnTo>
                  <a:pt x="0" y="0"/>
                </a:lnTo>
                <a:lnTo>
                  <a:pt x="0" y="192023"/>
                </a:lnTo>
                <a:close/>
              </a:path>
            </a:pathLst>
          </a:custGeom>
          <a:solidFill>
            <a:srgbClr val="9FB8CD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410200" y="4119753"/>
            <a:ext cx="3733800" cy="0"/>
          </a:xfrm>
          <a:custGeom>
            <a:avLst/>
            <a:gdLst/>
            <a:ahLst/>
            <a:cxnLst/>
            <a:rect l="l" t="t" r="r" b="b"/>
            <a:pathLst>
              <a:path w="3733800">
                <a:moveTo>
                  <a:pt x="0" y="0"/>
                </a:moveTo>
                <a:lnTo>
                  <a:pt x="3733800" y="0"/>
                </a:lnTo>
              </a:path>
            </a:pathLst>
          </a:custGeom>
          <a:ln w="9143">
            <a:solidFill>
              <a:srgbClr val="9FB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410200" y="4173601"/>
            <a:ext cx="1965960" cy="0"/>
          </a:xfrm>
          <a:custGeom>
            <a:avLst/>
            <a:gdLst/>
            <a:ahLst/>
            <a:cxnLst/>
            <a:rect l="l" t="t" r="r" b="b"/>
            <a:pathLst>
              <a:path w="1965959">
                <a:moveTo>
                  <a:pt x="0" y="0"/>
                </a:moveTo>
                <a:lnTo>
                  <a:pt x="1965959" y="0"/>
                </a:lnTo>
              </a:path>
            </a:pathLst>
          </a:custGeom>
          <a:ln w="18287">
            <a:solidFill>
              <a:srgbClr val="9FB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410200" y="4204080"/>
            <a:ext cx="1965960" cy="0"/>
          </a:xfrm>
          <a:custGeom>
            <a:avLst/>
            <a:gdLst/>
            <a:ahLst/>
            <a:cxnLst/>
            <a:rect l="l" t="t" r="r" b="b"/>
            <a:pathLst>
              <a:path w="1965959">
                <a:moveTo>
                  <a:pt x="0" y="0"/>
                </a:moveTo>
                <a:lnTo>
                  <a:pt x="1965959" y="0"/>
                </a:lnTo>
              </a:path>
            </a:pathLst>
          </a:custGeom>
          <a:ln w="9143">
            <a:solidFill>
              <a:srgbClr val="9FB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5410200" y="3976115"/>
            <a:ext cx="3063240" cy="0"/>
          </a:xfrm>
          <a:custGeom>
            <a:avLst/>
            <a:gdLst/>
            <a:ahLst/>
            <a:cxnLst/>
            <a:rect l="l" t="t" r="r" b="b"/>
            <a:pathLst>
              <a:path w="3063240">
                <a:moveTo>
                  <a:pt x="0" y="0"/>
                </a:moveTo>
                <a:lnTo>
                  <a:pt x="3063240" y="0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7376541" y="4079240"/>
            <a:ext cx="1600200" cy="0"/>
          </a:xfrm>
          <a:custGeom>
            <a:avLst/>
            <a:gdLst/>
            <a:ahLst/>
            <a:cxnLst/>
            <a:rect l="l" t="t" r="r" b="b"/>
            <a:pathLst>
              <a:path w="1600200">
                <a:moveTo>
                  <a:pt x="0" y="0"/>
                </a:moveTo>
                <a:lnTo>
                  <a:pt x="1600200" y="0"/>
                </a:lnTo>
              </a:path>
            </a:pathLst>
          </a:custGeom>
          <a:ln w="36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0" y="3816222"/>
            <a:ext cx="9144000" cy="78105"/>
          </a:xfrm>
          <a:custGeom>
            <a:avLst/>
            <a:gdLst/>
            <a:ahLst/>
            <a:cxnLst/>
            <a:rect l="l" t="t" r="r" b="b"/>
            <a:pathLst>
              <a:path w="9144000" h="78104">
                <a:moveTo>
                  <a:pt x="0" y="77596"/>
                </a:moveTo>
                <a:lnTo>
                  <a:pt x="9144000" y="77596"/>
                </a:lnTo>
                <a:lnTo>
                  <a:pt x="9144000" y="0"/>
                </a:lnTo>
                <a:lnTo>
                  <a:pt x="0" y="0"/>
                </a:lnTo>
                <a:lnTo>
                  <a:pt x="0" y="77596"/>
                </a:lnTo>
                <a:close/>
              </a:path>
            </a:pathLst>
          </a:custGeom>
          <a:solidFill>
            <a:srgbClr val="9FB8CD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0" y="3701669"/>
            <a:ext cx="6414135" cy="114935"/>
          </a:xfrm>
          <a:custGeom>
            <a:avLst/>
            <a:gdLst/>
            <a:ahLst/>
            <a:cxnLst/>
            <a:rect l="l" t="t" r="r" b="b"/>
            <a:pathLst>
              <a:path w="6414135" h="114935">
                <a:moveTo>
                  <a:pt x="0" y="114553"/>
                </a:moveTo>
                <a:lnTo>
                  <a:pt x="6414008" y="114553"/>
                </a:lnTo>
                <a:lnTo>
                  <a:pt x="6414008" y="0"/>
                </a:lnTo>
                <a:lnTo>
                  <a:pt x="0" y="0"/>
                </a:lnTo>
                <a:lnTo>
                  <a:pt x="0" y="114553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6414008" y="3701669"/>
            <a:ext cx="2730500" cy="189865"/>
          </a:xfrm>
          <a:custGeom>
            <a:avLst/>
            <a:gdLst/>
            <a:ahLst/>
            <a:cxnLst/>
            <a:rect l="l" t="t" r="r" b="b"/>
            <a:pathLst>
              <a:path w="2730500" h="189864">
                <a:moveTo>
                  <a:pt x="0" y="189864"/>
                </a:moveTo>
                <a:lnTo>
                  <a:pt x="2729991" y="189864"/>
                </a:lnTo>
                <a:lnTo>
                  <a:pt x="2729991" y="0"/>
                </a:lnTo>
                <a:lnTo>
                  <a:pt x="0" y="0"/>
                </a:lnTo>
                <a:lnTo>
                  <a:pt x="0" y="189864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0" y="0"/>
            <a:ext cx="9144000" cy="3702050"/>
          </a:xfrm>
          <a:custGeom>
            <a:avLst/>
            <a:gdLst/>
            <a:ahLst/>
            <a:cxnLst/>
            <a:rect l="l" t="t" r="r" b="b"/>
            <a:pathLst>
              <a:path w="9144000" h="3702050">
                <a:moveTo>
                  <a:pt x="0" y="3701669"/>
                </a:moveTo>
                <a:lnTo>
                  <a:pt x="9144000" y="3701669"/>
                </a:lnTo>
                <a:lnTo>
                  <a:pt x="9144000" y="0"/>
                </a:lnTo>
                <a:lnTo>
                  <a:pt x="0" y="0"/>
                </a:lnTo>
                <a:lnTo>
                  <a:pt x="0" y="3701669"/>
                </a:lnTo>
                <a:close/>
              </a:path>
            </a:pathLst>
          </a:custGeom>
          <a:solidFill>
            <a:srgbClr val="464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6244" y="2458338"/>
            <a:ext cx="6129020" cy="69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6465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6465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6465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25450"/>
            <a:ext cx="5410200" cy="0"/>
          </a:xfrm>
          <a:custGeom>
            <a:avLst/>
            <a:gdLst/>
            <a:ahLst/>
            <a:cxnLst/>
            <a:rect l="l" t="t" r="r" b="b"/>
            <a:pathLst>
              <a:path w="5410200">
                <a:moveTo>
                  <a:pt x="0" y="0"/>
                </a:moveTo>
                <a:lnTo>
                  <a:pt x="5410199" y="0"/>
                </a:lnTo>
              </a:path>
            </a:pathLst>
          </a:custGeom>
          <a:ln w="51561">
            <a:solidFill>
              <a:srgbClr val="9FB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142571" y="0"/>
            <a:ext cx="1905" cy="311150"/>
          </a:xfrm>
          <a:custGeom>
            <a:avLst/>
            <a:gdLst/>
            <a:ahLst/>
            <a:cxnLst/>
            <a:rect l="l" t="t" r="r" b="b"/>
            <a:pathLst>
              <a:path w="1904" h="311150">
                <a:moveTo>
                  <a:pt x="0" y="310667"/>
                </a:moveTo>
                <a:lnTo>
                  <a:pt x="1428" y="310667"/>
                </a:lnTo>
                <a:lnTo>
                  <a:pt x="1428" y="0"/>
                </a:lnTo>
                <a:lnTo>
                  <a:pt x="0" y="0"/>
                </a:lnTo>
                <a:lnTo>
                  <a:pt x="0" y="310667"/>
                </a:lnTo>
                <a:close/>
              </a:path>
            </a:pathLst>
          </a:custGeom>
          <a:solidFill>
            <a:srgbClr val="464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071864" y="0"/>
            <a:ext cx="13335" cy="311150"/>
          </a:xfrm>
          <a:custGeom>
            <a:avLst/>
            <a:gdLst/>
            <a:ahLst/>
            <a:cxnLst/>
            <a:rect l="l" t="t" r="r" b="b"/>
            <a:pathLst>
              <a:path w="13334" h="311150">
                <a:moveTo>
                  <a:pt x="0" y="310667"/>
                </a:moveTo>
                <a:lnTo>
                  <a:pt x="13081" y="310667"/>
                </a:lnTo>
                <a:lnTo>
                  <a:pt x="13081" y="0"/>
                </a:lnTo>
                <a:lnTo>
                  <a:pt x="0" y="0"/>
                </a:lnTo>
                <a:lnTo>
                  <a:pt x="0" y="310667"/>
                </a:lnTo>
                <a:close/>
              </a:path>
            </a:pathLst>
          </a:custGeom>
          <a:solidFill>
            <a:srgbClr val="464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0"/>
            <a:ext cx="9044940" cy="311150"/>
          </a:xfrm>
          <a:custGeom>
            <a:avLst/>
            <a:gdLst/>
            <a:ahLst/>
            <a:cxnLst/>
            <a:rect l="l" t="t" r="r" b="b"/>
            <a:pathLst>
              <a:path w="9044940" h="311150">
                <a:moveTo>
                  <a:pt x="0" y="310667"/>
                </a:moveTo>
                <a:lnTo>
                  <a:pt x="9044432" y="310667"/>
                </a:lnTo>
                <a:lnTo>
                  <a:pt x="9044432" y="0"/>
                </a:lnTo>
                <a:lnTo>
                  <a:pt x="0" y="0"/>
                </a:lnTo>
                <a:lnTo>
                  <a:pt x="0" y="310667"/>
                </a:lnTo>
                <a:close/>
              </a:path>
            </a:pathLst>
          </a:custGeom>
          <a:solidFill>
            <a:srgbClr val="464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9142571" y="308227"/>
            <a:ext cx="1905" cy="91440"/>
          </a:xfrm>
          <a:custGeom>
            <a:avLst/>
            <a:gdLst/>
            <a:ahLst/>
            <a:cxnLst/>
            <a:rect l="l" t="t" r="r" b="b"/>
            <a:pathLst>
              <a:path w="1904" h="91439">
                <a:moveTo>
                  <a:pt x="0" y="91441"/>
                </a:moveTo>
                <a:lnTo>
                  <a:pt x="1428" y="91441"/>
                </a:lnTo>
                <a:lnTo>
                  <a:pt x="1428" y="0"/>
                </a:lnTo>
                <a:lnTo>
                  <a:pt x="0" y="0"/>
                </a:lnTo>
                <a:lnTo>
                  <a:pt x="0" y="91441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071864" y="308227"/>
            <a:ext cx="13335" cy="91440"/>
          </a:xfrm>
          <a:custGeom>
            <a:avLst/>
            <a:gdLst/>
            <a:ahLst/>
            <a:cxnLst/>
            <a:rect l="l" t="t" r="r" b="b"/>
            <a:pathLst>
              <a:path w="13334" h="91439">
                <a:moveTo>
                  <a:pt x="0" y="91441"/>
                </a:moveTo>
                <a:lnTo>
                  <a:pt x="13081" y="91441"/>
                </a:lnTo>
                <a:lnTo>
                  <a:pt x="13081" y="0"/>
                </a:lnTo>
                <a:lnTo>
                  <a:pt x="0" y="0"/>
                </a:lnTo>
                <a:lnTo>
                  <a:pt x="0" y="91441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0" y="308227"/>
            <a:ext cx="9044940" cy="91440"/>
          </a:xfrm>
          <a:custGeom>
            <a:avLst/>
            <a:gdLst/>
            <a:ahLst/>
            <a:cxnLst/>
            <a:rect l="l" t="t" r="r" b="b"/>
            <a:pathLst>
              <a:path w="9044940" h="91439">
                <a:moveTo>
                  <a:pt x="0" y="91441"/>
                </a:moveTo>
                <a:lnTo>
                  <a:pt x="9044432" y="91441"/>
                </a:lnTo>
                <a:lnTo>
                  <a:pt x="9044432" y="0"/>
                </a:lnTo>
                <a:lnTo>
                  <a:pt x="0" y="0"/>
                </a:lnTo>
                <a:lnTo>
                  <a:pt x="0" y="91441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9142571" y="360271"/>
            <a:ext cx="1905" cy="80010"/>
          </a:xfrm>
          <a:custGeom>
            <a:avLst/>
            <a:gdLst/>
            <a:ahLst/>
            <a:cxnLst/>
            <a:rect l="l" t="t" r="r" b="b"/>
            <a:pathLst>
              <a:path w="1904" h="80009">
                <a:moveTo>
                  <a:pt x="0" y="79834"/>
                </a:moveTo>
                <a:lnTo>
                  <a:pt x="1428" y="79834"/>
                </a:lnTo>
                <a:lnTo>
                  <a:pt x="1428" y="0"/>
                </a:lnTo>
                <a:lnTo>
                  <a:pt x="0" y="0"/>
                </a:lnTo>
                <a:lnTo>
                  <a:pt x="0" y="79834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9071864" y="360271"/>
            <a:ext cx="13335" cy="80010"/>
          </a:xfrm>
          <a:custGeom>
            <a:avLst/>
            <a:gdLst/>
            <a:ahLst/>
            <a:cxnLst/>
            <a:rect l="l" t="t" r="r" b="b"/>
            <a:pathLst>
              <a:path w="13334" h="80009">
                <a:moveTo>
                  <a:pt x="0" y="79834"/>
                </a:moveTo>
                <a:lnTo>
                  <a:pt x="13081" y="79834"/>
                </a:lnTo>
                <a:lnTo>
                  <a:pt x="13081" y="0"/>
                </a:lnTo>
                <a:lnTo>
                  <a:pt x="0" y="0"/>
                </a:lnTo>
                <a:lnTo>
                  <a:pt x="0" y="79834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5410200" y="360271"/>
            <a:ext cx="3634740" cy="80010"/>
          </a:xfrm>
          <a:custGeom>
            <a:avLst/>
            <a:gdLst/>
            <a:ahLst/>
            <a:cxnLst/>
            <a:rect l="l" t="t" r="r" b="b"/>
            <a:pathLst>
              <a:path w="3634740" h="80009">
                <a:moveTo>
                  <a:pt x="0" y="79834"/>
                </a:moveTo>
                <a:lnTo>
                  <a:pt x="3634231" y="79834"/>
                </a:lnTo>
                <a:lnTo>
                  <a:pt x="3634231" y="0"/>
                </a:lnTo>
                <a:lnTo>
                  <a:pt x="0" y="0"/>
                </a:lnTo>
                <a:lnTo>
                  <a:pt x="0" y="79834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9142571" y="440105"/>
            <a:ext cx="1905" cy="180340"/>
          </a:xfrm>
          <a:custGeom>
            <a:avLst/>
            <a:gdLst/>
            <a:ahLst/>
            <a:cxnLst/>
            <a:rect l="l" t="t" r="r" b="b"/>
            <a:pathLst>
              <a:path w="1904" h="180340">
                <a:moveTo>
                  <a:pt x="0" y="180035"/>
                </a:moveTo>
                <a:lnTo>
                  <a:pt x="1428" y="180035"/>
                </a:lnTo>
                <a:lnTo>
                  <a:pt x="1428" y="0"/>
                </a:lnTo>
                <a:lnTo>
                  <a:pt x="0" y="0"/>
                </a:lnTo>
                <a:lnTo>
                  <a:pt x="0" y="180035"/>
                </a:lnTo>
                <a:close/>
              </a:path>
            </a:pathLst>
          </a:custGeom>
          <a:solidFill>
            <a:srgbClr val="9FB8CD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9071864" y="440105"/>
            <a:ext cx="13335" cy="180340"/>
          </a:xfrm>
          <a:custGeom>
            <a:avLst/>
            <a:gdLst/>
            <a:ahLst/>
            <a:cxnLst/>
            <a:rect l="l" t="t" r="r" b="b"/>
            <a:pathLst>
              <a:path w="13334" h="180340">
                <a:moveTo>
                  <a:pt x="0" y="180035"/>
                </a:moveTo>
                <a:lnTo>
                  <a:pt x="13081" y="180035"/>
                </a:lnTo>
                <a:lnTo>
                  <a:pt x="13081" y="0"/>
                </a:lnTo>
                <a:lnTo>
                  <a:pt x="0" y="0"/>
                </a:lnTo>
                <a:lnTo>
                  <a:pt x="0" y="180035"/>
                </a:lnTo>
                <a:close/>
              </a:path>
            </a:pathLst>
          </a:custGeom>
          <a:solidFill>
            <a:srgbClr val="9FB8CD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5410200" y="440105"/>
            <a:ext cx="3634740" cy="180340"/>
          </a:xfrm>
          <a:custGeom>
            <a:avLst/>
            <a:gdLst/>
            <a:ahLst/>
            <a:cxnLst/>
            <a:rect l="l" t="t" r="r" b="b"/>
            <a:pathLst>
              <a:path w="3634740" h="180340">
                <a:moveTo>
                  <a:pt x="0" y="180035"/>
                </a:moveTo>
                <a:lnTo>
                  <a:pt x="3634231" y="180035"/>
                </a:lnTo>
                <a:lnTo>
                  <a:pt x="3634231" y="0"/>
                </a:lnTo>
                <a:lnTo>
                  <a:pt x="0" y="0"/>
                </a:lnTo>
                <a:lnTo>
                  <a:pt x="0" y="180035"/>
                </a:lnTo>
                <a:close/>
              </a:path>
            </a:pathLst>
          </a:custGeom>
          <a:solidFill>
            <a:srgbClr val="9FB8CD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5407278" y="511175"/>
            <a:ext cx="3063240" cy="0"/>
          </a:xfrm>
          <a:custGeom>
            <a:avLst/>
            <a:gdLst/>
            <a:ahLst/>
            <a:cxnLst/>
            <a:rect l="l" t="t" r="r" b="b"/>
            <a:pathLst>
              <a:path w="3063240">
                <a:moveTo>
                  <a:pt x="0" y="0"/>
                </a:moveTo>
                <a:lnTo>
                  <a:pt x="3063240" y="0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7373619" y="607187"/>
            <a:ext cx="1600200" cy="0"/>
          </a:xfrm>
          <a:custGeom>
            <a:avLst/>
            <a:gdLst/>
            <a:ahLst/>
            <a:cxnLst/>
            <a:rect l="l" t="t" r="r" b="b"/>
            <a:pathLst>
              <a:path w="1600200">
                <a:moveTo>
                  <a:pt x="0" y="0"/>
                </a:moveTo>
                <a:lnTo>
                  <a:pt x="1600200" y="0"/>
                </a:lnTo>
              </a:path>
            </a:pathLst>
          </a:custGeom>
          <a:ln w="36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9029953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8989186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8943085" y="38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5216"/>
                </a:lnTo>
              </a:path>
            </a:pathLst>
          </a:custGeom>
          <a:ln w="5486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8878061" y="38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5216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6576" y="448767"/>
            <a:ext cx="2934335" cy="3917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6465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34592" y="2418080"/>
            <a:ext cx="5960109" cy="2793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image" Target="../media/image23.jp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ml.org/" TargetMode="External"/><Relationship Id="rId2" Type="http://schemas.openxmlformats.org/officeDocument/2006/relationships/hyperlink" Target="http://www.omg.org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hyperlink" Target="http://www.softwarestencils.com/uml/index.html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Диаграммы</a:t>
            </a:r>
            <a:r>
              <a:rPr spc="-5" dirty="0"/>
              <a:t> вариантов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3129152"/>
            <a:ext cx="409257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1" spc="-10" dirty="0">
                <a:solidFill>
                  <a:srgbClr val="FFFFFF"/>
                </a:solidFill>
                <a:latin typeface="Trebuchet MS"/>
                <a:cs typeface="Trebuchet MS"/>
              </a:rPr>
              <a:t>использования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28341" y="3925570"/>
            <a:ext cx="2603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464652"/>
                </a:solidFill>
                <a:latin typeface="Georgia"/>
                <a:cs typeface="Georgia"/>
              </a:rPr>
              <a:t>Встреча </a:t>
            </a:r>
            <a:r>
              <a:rPr sz="2400" dirty="0">
                <a:solidFill>
                  <a:srgbClr val="464652"/>
                </a:solidFill>
                <a:latin typeface="Georgia"/>
                <a:cs typeface="Georgia"/>
              </a:rPr>
              <a:t>3 (2</a:t>
            </a:r>
            <a:r>
              <a:rPr sz="2400" spc="-45" dirty="0">
                <a:solidFill>
                  <a:srgbClr val="464652"/>
                </a:solidFill>
                <a:latin typeface="Georgia"/>
                <a:cs typeface="Georgia"/>
              </a:rPr>
              <a:t> </a:t>
            </a:r>
            <a:r>
              <a:rPr sz="2400" spc="-10" dirty="0">
                <a:solidFill>
                  <a:srgbClr val="464652"/>
                </a:solidFill>
                <a:latin typeface="Georgia"/>
                <a:cs typeface="Georgia"/>
              </a:rPr>
              <a:t>пара)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631113" cy="620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396" y="1560067"/>
            <a:ext cx="8075295" cy="3105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58495">
              <a:lnSpc>
                <a:spcPct val="100000"/>
              </a:lnSpc>
              <a:spcBef>
                <a:spcPts val="100"/>
              </a:spcBef>
              <a:tabLst>
                <a:tab pos="1125220" algn="l"/>
                <a:tab pos="2369185" algn="l"/>
                <a:tab pos="4131945" algn="l"/>
                <a:tab pos="7900034" algn="l"/>
              </a:tabLst>
            </a:pPr>
            <a:r>
              <a:rPr sz="2400" dirty="0">
                <a:latin typeface="Georgia"/>
                <a:cs typeface="Georgia"/>
              </a:rPr>
              <a:t>-	</a:t>
            </a:r>
            <a:r>
              <a:rPr sz="2400" spc="-5" dirty="0">
                <a:latin typeface="Georgia"/>
                <a:cs typeface="Georgia"/>
              </a:rPr>
              <a:t>люб</a:t>
            </a:r>
            <a:r>
              <a:rPr sz="2400" spc="-10" dirty="0">
                <a:latin typeface="Georgia"/>
                <a:cs typeface="Georgia"/>
              </a:rPr>
              <a:t>а</a:t>
            </a:r>
            <a:r>
              <a:rPr sz="2400" dirty="0">
                <a:latin typeface="Georgia"/>
                <a:cs typeface="Georgia"/>
              </a:rPr>
              <a:t>я	</a:t>
            </a:r>
            <a:r>
              <a:rPr sz="2400" spc="-10" dirty="0">
                <a:latin typeface="Georgia"/>
                <a:cs typeface="Georgia"/>
              </a:rPr>
              <a:t>с</a:t>
            </a:r>
            <a:r>
              <a:rPr sz="2400" spc="15" dirty="0">
                <a:latin typeface="Georgia"/>
                <a:cs typeface="Georgia"/>
              </a:rPr>
              <a:t>у</a:t>
            </a:r>
            <a:r>
              <a:rPr sz="2400" spc="-10" dirty="0">
                <a:latin typeface="Georgia"/>
                <a:cs typeface="Georgia"/>
              </a:rPr>
              <a:t>щ</a:t>
            </a:r>
            <a:r>
              <a:rPr sz="2400" spc="25" dirty="0">
                <a:latin typeface="Georgia"/>
                <a:cs typeface="Georgia"/>
              </a:rPr>
              <a:t>н</a:t>
            </a:r>
            <a:r>
              <a:rPr sz="2400" spc="-5" dirty="0">
                <a:latin typeface="Georgia"/>
                <a:cs typeface="Georgia"/>
              </a:rPr>
              <a:t>ос</a:t>
            </a:r>
            <a:r>
              <a:rPr sz="2400" spc="-10" dirty="0">
                <a:latin typeface="Georgia"/>
                <a:cs typeface="Georgia"/>
              </a:rPr>
              <a:t>т</a:t>
            </a:r>
            <a:r>
              <a:rPr sz="2400" spc="-5" dirty="0">
                <a:latin typeface="Georgia"/>
                <a:cs typeface="Georgia"/>
              </a:rPr>
              <a:t>ь</a:t>
            </a:r>
            <a:r>
              <a:rPr sz="2400" dirty="0">
                <a:latin typeface="Georgia"/>
                <a:cs typeface="Georgia"/>
              </a:rPr>
              <a:t>,	</a:t>
            </a:r>
            <a:r>
              <a:rPr sz="2400" b="1" spc="-5" dirty="0">
                <a:solidFill>
                  <a:srgbClr val="006FC0"/>
                </a:solidFill>
                <a:latin typeface="Georgia"/>
                <a:cs typeface="Georgia"/>
              </a:rPr>
              <a:t>вз</a:t>
            </a:r>
            <a:r>
              <a:rPr sz="2400" b="1" spc="10" dirty="0">
                <a:solidFill>
                  <a:srgbClr val="006FC0"/>
                </a:solidFill>
                <a:latin typeface="Georgia"/>
                <a:cs typeface="Georgia"/>
              </a:rPr>
              <a:t>а</a:t>
            </a:r>
            <a:r>
              <a:rPr sz="2400" b="1" spc="5" dirty="0">
                <a:solidFill>
                  <a:srgbClr val="006FC0"/>
                </a:solidFill>
                <a:latin typeface="Georgia"/>
                <a:cs typeface="Georgia"/>
              </a:rPr>
              <a:t>и</a:t>
            </a:r>
            <a:r>
              <a:rPr sz="2400" b="1" dirty="0">
                <a:solidFill>
                  <a:srgbClr val="006FC0"/>
                </a:solidFill>
                <a:latin typeface="Georgia"/>
                <a:cs typeface="Georgia"/>
              </a:rPr>
              <a:t>м</a:t>
            </a:r>
            <a:r>
              <a:rPr sz="2400" b="1" spc="-20" dirty="0">
                <a:solidFill>
                  <a:srgbClr val="006FC0"/>
                </a:solidFill>
                <a:latin typeface="Georgia"/>
                <a:cs typeface="Georgia"/>
              </a:rPr>
              <a:t>о</a:t>
            </a:r>
            <a:r>
              <a:rPr sz="2400" b="1" spc="10" dirty="0">
                <a:solidFill>
                  <a:srgbClr val="006FC0"/>
                </a:solidFill>
                <a:latin typeface="Georgia"/>
                <a:cs typeface="Georgia"/>
              </a:rPr>
              <a:t>д</a:t>
            </a:r>
            <a:r>
              <a:rPr sz="2400" b="1" dirty="0">
                <a:solidFill>
                  <a:srgbClr val="006FC0"/>
                </a:solidFill>
                <a:latin typeface="Georgia"/>
                <a:cs typeface="Georgia"/>
              </a:rPr>
              <a:t>ейс</a:t>
            </a:r>
            <a:r>
              <a:rPr sz="2400" b="1" spc="10" dirty="0">
                <a:solidFill>
                  <a:srgbClr val="006FC0"/>
                </a:solidFill>
                <a:latin typeface="Georgia"/>
                <a:cs typeface="Georgia"/>
              </a:rPr>
              <a:t>т</a:t>
            </a:r>
            <a:r>
              <a:rPr sz="2400" b="1" spc="-5" dirty="0">
                <a:solidFill>
                  <a:srgbClr val="006FC0"/>
                </a:solidFill>
                <a:latin typeface="Georgia"/>
                <a:cs typeface="Georgia"/>
              </a:rPr>
              <a:t>ву</a:t>
            </a:r>
            <a:r>
              <a:rPr sz="2400" b="1" spc="5" dirty="0">
                <a:solidFill>
                  <a:srgbClr val="006FC0"/>
                </a:solidFill>
                <a:latin typeface="Georgia"/>
                <a:cs typeface="Georgia"/>
              </a:rPr>
              <a:t>ю</a:t>
            </a:r>
            <a:r>
              <a:rPr sz="2400" b="1" spc="-5" dirty="0">
                <a:solidFill>
                  <a:srgbClr val="006FC0"/>
                </a:solidFill>
                <a:latin typeface="Georgia"/>
                <a:cs typeface="Georgia"/>
              </a:rPr>
              <a:t>щ</a:t>
            </a:r>
            <a:r>
              <a:rPr sz="2400" b="1" spc="5" dirty="0">
                <a:solidFill>
                  <a:srgbClr val="006FC0"/>
                </a:solidFill>
                <a:latin typeface="Georgia"/>
                <a:cs typeface="Georgia"/>
              </a:rPr>
              <a:t>а</a:t>
            </a:r>
            <a:r>
              <a:rPr sz="2400" b="1" dirty="0">
                <a:solidFill>
                  <a:srgbClr val="006FC0"/>
                </a:solidFill>
                <a:latin typeface="Georgia"/>
                <a:cs typeface="Georgia"/>
              </a:rPr>
              <a:t>я	с  </a:t>
            </a:r>
            <a:r>
              <a:rPr sz="2400" b="1" spc="-5" dirty="0">
                <a:solidFill>
                  <a:srgbClr val="006FC0"/>
                </a:solidFill>
                <a:latin typeface="Georgia"/>
                <a:cs typeface="Georgia"/>
              </a:rPr>
              <a:t>системой извне</a:t>
            </a:r>
            <a:r>
              <a:rPr sz="2400" spc="-5" dirty="0">
                <a:latin typeface="Georgia"/>
                <a:cs typeface="Georgia"/>
              </a:rPr>
              <a:t>. </a:t>
            </a:r>
            <a:r>
              <a:rPr sz="2400" dirty="0">
                <a:latin typeface="Georgia"/>
                <a:cs typeface="Georgia"/>
              </a:rPr>
              <a:t>Это может</a:t>
            </a:r>
            <a:r>
              <a:rPr sz="2400" spc="-4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быть:</a:t>
            </a:r>
            <a:endParaRPr sz="2400">
              <a:latin typeface="Georgia"/>
              <a:cs typeface="Georgia"/>
            </a:endParaRPr>
          </a:p>
          <a:p>
            <a:pPr marL="195580" indent="-183515">
              <a:lnSpc>
                <a:spcPct val="100000"/>
              </a:lnSpc>
              <a:spcBef>
                <a:spcPts val="290"/>
              </a:spcBef>
              <a:buChar char="-"/>
              <a:tabLst>
                <a:tab pos="196215" algn="l"/>
              </a:tabLst>
            </a:pPr>
            <a:r>
              <a:rPr sz="2400" spc="-10" dirty="0">
                <a:latin typeface="Georgia"/>
                <a:cs typeface="Georgia"/>
              </a:rPr>
              <a:t>человек,</a:t>
            </a:r>
            <a:endParaRPr sz="2400">
              <a:latin typeface="Georgia"/>
              <a:cs typeface="Georgia"/>
            </a:endParaRPr>
          </a:p>
          <a:p>
            <a:pPr marL="195580" indent="-183515">
              <a:lnSpc>
                <a:spcPct val="100000"/>
              </a:lnSpc>
              <a:spcBef>
                <a:spcPts val="315"/>
              </a:spcBef>
              <a:buChar char="-"/>
              <a:tabLst>
                <a:tab pos="196215" algn="l"/>
              </a:tabLst>
            </a:pPr>
            <a:r>
              <a:rPr sz="2400" spc="-5" dirty="0">
                <a:latin typeface="Georgia"/>
                <a:cs typeface="Georgia"/>
              </a:rPr>
              <a:t>техническое</a:t>
            </a:r>
            <a:r>
              <a:rPr sz="2400" spc="7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устройство,</a:t>
            </a:r>
            <a:endParaRPr sz="2400">
              <a:latin typeface="Georgia"/>
              <a:cs typeface="Georgia"/>
            </a:endParaRPr>
          </a:p>
          <a:p>
            <a:pPr marL="195580" indent="-183515">
              <a:lnSpc>
                <a:spcPct val="100000"/>
              </a:lnSpc>
              <a:spcBef>
                <a:spcPts val="290"/>
              </a:spcBef>
              <a:buChar char="-"/>
              <a:tabLst>
                <a:tab pos="196215" algn="l"/>
              </a:tabLst>
            </a:pPr>
            <a:r>
              <a:rPr sz="2400" dirty="0">
                <a:latin typeface="Georgia"/>
                <a:cs typeface="Georgia"/>
              </a:rPr>
              <a:t>программа </a:t>
            </a:r>
            <a:r>
              <a:rPr sz="2400" spc="-5" dirty="0">
                <a:latin typeface="Georgia"/>
                <a:cs typeface="Georgia"/>
              </a:rPr>
              <a:t>или</a:t>
            </a:r>
            <a:endParaRPr sz="2400">
              <a:latin typeface="Georgia"/>
              <a:cs typeface="Georgia"/>
            </a:endParaRPr>
          </a:p>
          <a:p>
            <a:pPr marL="12700" marR="8890" algn="just">
              <a:lnSpc>
                <a:spcPct val="100000"/>
              </a:lnSpc>
              <a:spcBef>
                <a:spcPts val="310"/>
              </a:spcBef>
              <a:buChar char="-"/>
              <a:tabLst>
                <a:tab pos="397510" algn="l"/>
              </a:tabLst>
            </a:pPr>
            <a:r>
              <a:rPr sz="2400" dirty="0">
                <a:latin typeface="Georgia"/>
                <a:cs typeface="Georgia"/>
              </a:rPr>
              <a:t>любая другая </a:t>
            </a:r>
            <a:r>
              <a:rPr sz="2400" spc="-5" dirty="0">
                <a:latin typeface="Georgia"/>
                <a:cs typeface="Georgia"/>
              </a:rPr>
              <a:t>система, которая </a:t>
            </a:r>
            <a:r>
              <a:rPr sz="2400" dirty="0">
                <a:latin typeface="Georgia"/>
                <a:cs typeface="Georgia"/>
              </a:rPr>
              <a:t>может </a:t>
            </a:r>
            <a:r>
              <a:rPr sz="2400" spc="-5" dirty="0">
                <a:latin typeface="Georgia"/>
                <a:cs typeface="Georgia"/>
              </a:rPr>
              <a:t>служить  источником воздействия </a:t>
            </a:r>
            <a:r>
              <a:rPr sz="2400" dirty="0">
                <a:latin typeface="Georgia"/>
                <a:cs typeface="Georgia"/>
              </a:rPr>
              <a:t>на </a:t>
            </a:r>
            <a:r>
              <a:rPr sz="2400" spc="-5" dirty="0">
                <a:latin typeface="Georgia"/>
                <a:cs typeface="Georgia"/>
              </a:rPr>
              <a:t>моделируемую </a:t>
            </a:r>
            <a:r>
              <a:rPr sz="2400" spc="-10" dirty="0">
                <a:latin typeface="Georgia"/>
                <a:cs typeface="Georgia"/>
              </a:rPr>
              <a:t>систему </a:t>
            </a:r>
            <a:r>
              <a:rPr sz="2400" dirty="0">
                <a:latin typeface="Georgia"/>
                <a:cs typeface="Georgia"/>
              </a:rPr>
              <a:t>так,  </a:t>
            </a:r>
            <a:r>
              <a:rPr sz="2400" spc="-10" dirty="0">
                <a:latin typeface="Georgia"/>
                <a:cs typeface="Georgia"/>
              </a:rPr>
              <a:t>как </a:t>
            </a:r>
            <a:r>
              <a:rPr sz="2400" spc="-5" dirty="0">
                <a:latin typeface="Georgia"/>
                <a:cs typeface="Georgia"/>
              </a:rPr>
              <a:t>определит </a:t>
            </a:r>
            <a:r>
              <a:rPr sz="2400" spc="-10" dirty="0">
                <a:latin typeface="Georgia"/>
                <a:cs typeface="Georgia"/>
              </a:rPr>
              <a:t>сам</a:t>
            </a:r>
            <a:r>
              <a:rPr sz="2400" spc="4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разработчик.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2074" y="5809589"/>
            <a:ext cx="1075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eorgia"/>
                <a:cs typeface="Georgia"/>
              </a:rPr>
              <a:t>Продавец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30188" y="5824829"/>
            <a:ext cx="235902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Georgia"/>
                <a:cs typeface="Georgia"/>
              </a:rPr>
              <a:t>АСР</a:t>
            </a:r>
            <a:endParaRPr sz="18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Georgia"/>
                <a:cs typeface="Georgia"/>
              </a:rPr>
              <a:t>(автоматизированная</a:t>
            </a:r>
            <a:endParaRPr sz="1800">
              <a:latin typeface="Georgia"/>
              <a:cs typeface="Georgia"/>
            </a:endParaRPr>
          </a:p>
          <a:p>
            <a:pPr marL="55244" algn="ctr">
              <a:lnSpc>
                <a:spcPct val="100000"/>
              </a:lnSpc>
            </a:pPr>
            <a:r>
              <a:rPr sz="1800" spc="-5" dirty="0">
                <a:latin typeface="Georgia"/>
                <a:cs typeface="Georgia"/>
              </a:rPr>
              <a:t>система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расчетов)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45970" y="5711444"/>
            <a:ext cx="158242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064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eorgia"/>
                <a:cs typeface="Georgia"/>
              </a:rPr>
              <a:t>Служба</a:t>
            </a:r>
            <a:endParaRPr sz="1800">
              <a:latin typeface="Georgia"/>
              <a:cs typeface="Georgia"/>
            </a:endParaRPr>
          </a:p>
          <a:p>
            <a:pPr marR="47625" algn="ctr">
              <a:lnSpc>
                <a:spcPct val="100000"/>
              </a:lnSpc>
            </a:pPr>
            <a:r>
              <a:rPr sz="1800" spc="-5" dirty="0">
                <a:latin typeface="Georgia"/>
                <a:cs typeface="Georgia"/>
              </a:rPr>
              <a:t>технического</a:t>
            </a:r>
            <a:endParaRPr sz="18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Georgia"/>
                <a:cs typeface="Georgia"/>
              </a:rPr>
              <a:t>обслуживания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73677" y="5814466"/>
            <a:ext cx="15703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eorgia"/>
                <a:cs typeface="Georgia"/>
              </a:rPr>
              <a:t>Бухгалтерская</a:t>
            </a:r>
            <a:endParaRPr sz="1800">
              <a:latin typeface="Georgia"/>
              <a:cs typeface="Georgia"/>
            </a:endParaRPr>
          </a:p>
          <a:p>
            <a:pPr marL="53975" algn="ctr">
              <a:lnSpc>
                <a:spcPct val="100000"/>
              </a:lnSpc>
            </a:pPr>
            <a:r>
              <a:rPr sz="1800" spc="-10" dirty="0">
                <a:latin typeface="Georgia"/>
                <a:cs typeface="Georgia"/>
              </a:rPr>
              <a:t>система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0473" y="596265"/>
            <a:ext cx="51701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Действующее лицо или</a:t>
            </a:r>
            <a:r>
              <a:rPr spc="-20" dirty="0"/>
              <a:t> </a:t>
            </a:r>
            <a:r>
              <a:rPr dirty="0"/>
              <a:t>актер(actor)</a:t>
            </a:r>
          </a:p>
        </p:txBody>
      </p:sp>
      <p:sp>
        <p:nvSpPr>
          <p:cNvPr id="8" name="object 8"/>
          <p:cNvSpPr/>
          <p:nvPr/>
        </p:nvSpPr>
        <p:spPr>
          <a:xfrm>
            <a:off x="755573" y="1340738"/>
            <a:ext cx="428625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5573" y="5085181"/>
            <a:ext cx="428625" cy="723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27757" y="5085181"/>
            <a:ext cx="428625" cy="723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32045" y="5085181"/>
            <a:ext cx="428625" cy="723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08342" y="5085181"/>
            <a:ext cx="428625" cy="723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881998" y="6613652"/>
            <a:ext cx="1816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Georgia"/>
                <a:cs typeface="Georgia"/>
              </a:rPr>
              <a:t>10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468312" cy="460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73" y="740409"/>
            <a:ext cx="34582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Поиск действующих</a:t>
            </a:r>
            <a:r>
              <a:rPr spc="-80" dirty="0"/>
              <a:t> </a:t>
            </a:r>
            <a:r>
              <a:rPr spc="-5" dirty="0"/>
              <a:t>лиц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12479" y="6613652"/>
            <a:ext cx="1536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Georgia"/>
                <a:cs typeface="Georgia"/>
              </a:rPr>
              <a:t>11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711" y="3457447"/>
            <a:ext cx="647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eorgia"/>
                <a:cs typeface="Georgia"/>
              </a:rPr>
              <a:t>Л</a:t>
            </a:r>
            <a:r>
              <a:rPr sz="1800" spc="-5" dirty="0">
                <a:latin typeface="Georgia"/>
                <a:cs typeface="Georgia"/>
              </a:rPr>
              <a:t>ю</a:t>
            </a:r>
            <a:r>
              <a:rPr sz="1800" dirty="0">
                <a:latin typeface="Georgia"/>
                <a:cs typeface="Georgia"/>
              </a:rPr>
              <a:t>ди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35376" y="3457447"/>
            <a:ext cx="1005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Georgia"/>
                <a:cs typeface="Georgia"/>
              </a:rPr>
              <a:t>М</a:t>
            </a:r>
            <a:r>
              <a:rPr sz="1800" dirty="0">
                <a:latin typeface="Georgia"/>
                <a:cs typeface="Georgia"/>
              </a:rPr>
              <a:t>а</a:t>
            </a:r>
            <a:r>
              <a:rPr sz="1800" spc="5" dirty="0">
                <a:latin typeface="Georgia"/>
                <a:cs typeface="Georgia"/>
              </a:rPr>
              <a:t>ш</a:t>
            </a:r>
            <a:r>
              <a:rPr sz="1800" spc="-5" dirty="0">
                <a:latin typeface="Georgia"/>
                <a:cs typeface="Georgia"/>
              </a:rPr>
              <a:t>и</a:t>
            </a:r>
            <a:r>
              <a:rPr sz="1800" spc="5" dirty="0">
                <a:latin typeface="Georgia"/>
                <a:cs typeface="Georgia"/>
              </a:rPr>
              <a:t>н</a:t>
            </a:r>
            <a:r>
              <a:rPr sz="1800" dirty="0">
                <a:latin typeface="Georgia"/>
                <a:cs typeface="Georgia"/>
              </a:rPr>
              <a:t>ы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45477" y="3457447"/>
            <a:ext cx="949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Georgia"/>
                <a:cs typeface="Georgia"/>
              </a:rPr>
              <a:t>Датчики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1052" y="1447769"/>
            <a:ext cx="1063597" cy="16991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24949" y="1358021"/>
            <a:ext cx="1909678" cy="1918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39946" y="1484757"/>
            <a:ext cx="2410332" cy="17282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04279" y="1124711"/>
            <a:ext cx="1620138" cy="20605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436109" y="3457447"/>
            <a:ext cx="1965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eorgia"/>
                <a:cs typeface="Georgia"/>
              </a:rPr>
              <a:t>Внешние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системы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4370" y="6267094"/>
            <a:ext cx="3030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eorgia"/>
                <a:cs typeface="Georgia"/>
              </a:rPr>
              <a:t>Организационные</a:t>
            </a:r>
            <a:r>
              <a:rPr sz="1800" spc="-10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единицы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5541" y="4077043"/>
            <a:ext cx="3243580" cy="21602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92408" y="4206152"/>
            <a:ext cx="2063789" cy="19903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39946" y="4077080"/>
            <a:ext cx="2088514" cy="2088514"/>
          </a:xfrm>
          <a:custGeom>
            <a:avLst/>
            <a:gdLst/>
            <a:ahLst/>
            <a:cxnLst/>
            <a:rect l="l" t="t" r="r" b="b"/>
            <a:pathLst>
              <a:path w="2088514" h="2088514">
                <a:moveTo>
                  <a:pt x="0" y="0"/>
                </a:moveTo>
                <a:lnTo>
                  <a:pt x="2088261" y="2088222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1954" y="4005071"/>
            <a:ext cx="2016760" cy="2160270"/>
          </a:xfrm>
          <a:custGeom>
            <a:avLst/>
            <a:gdLst/>
            <a:ahLst/>
            <a:cxnLst/>
            <a:rect l="l" t="t" r="r" b="b"/>
            <a:pathLst>
              <a:path w="2016760" h="2160270">
                <a:moveTo>
                  <a:pt x="0" y="2160231"/>
                </a:moveTo>
                <a:lnTo>
                  <a:pt x="2016252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704334" y="6267094"/>
            <a:ext cx="970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eorgia"/>
                <a:cs typeface="Georgia"/>
              </a:rPr>
              <a:t>Принтер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967424" y="4107421"/>
            <a:ext cx="1409801" cy="191386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32269" y="4077080"/>
            <a:ext cx="2088514" cy="2088514"/>
          </a:xfrm>
          <a:custGeom>
            <a:avLst/>
            <a:gdLst/>
            <a:ahLst/>
            <a:cxnLst/>
            <a:rect l="l" t="t" r="r" b="b"/>
            <a:pathLst>
              <a:path w="2088515" h="2088514">
                <a:moveTo>
                  <a:pt x="0" y="0"/>
                </a:moveTo>
                <a:lnTo>
                  <a:pt x="2088260" y="2088222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04279" y="4005071"/>
            <a:ext cx="2016760" cy="2160270"/>
          </a:xfrm>
          <a:custGeom>
            <a:avLst/>
            <a:gdLst/>
            <a:ahLst/>
            <a:cxnLst/>
            <a:rect l="l" t="t" r="r" b="b"/>
            <a:pathLst>
              <a:path w="2016759" h="2160270">
                <a:moveTo>
                  <a:pt x="0" y="2160231"/>
                </a:moveTo>
                <a:lnTo>
                  <a:pt x="2016252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173214" y="6267094"/>
            <a:ext cx="1380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eorgia"/>
                <a:cs typeface="Georgia"/>
              </a:rPr>
              <a:t>База</a:t>
            </a:r>
            <a:r>
              <a:rPr sz="1800" spc="-9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данных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468312" cy="4603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540" y="671829"/>
            <a:ext cx="8144509" cy="5487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64652"/>
                </a:solidFill>
                <a:latin typeface="Trebuchet MS"/>
                <a:cs typeface="Trebuchet MS"/>
              </a:rPr>
              <a:t>Вопросы </a:t>
            </a:r>
            <a:r>
              <a:rPr sz="2400" spc="-5" dirty="0">
                <a:solidFill>
                  <a:srgbClr val="464652"/>
                </a:solidFill>
                <a:latin typeface="Trebuchet MS"/>
                <a:cs typeface="Trebuchet MS"/>
              </a:rPr>
              <a:t>для идентификации актеров </a:t>
            </a:r>
            <a:r>
              <a:rPr sz="2400" dirty="0">
                <a:solidFill>
                  <a:srgbClr val="464652"/>
                </a:solidFill>
                <a:latin typeface="Trebuchet MS"/>
                <a:cs typeface="Trebuchet MS"/>
              </a:rPr>
              <a:t>в</a:t>
            </a:r>
            <a:r>
              <a:rPr sz="2400" spc="-15" dirty="0">
                <a:solidFill>
                  <a:srgbClr val="464652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64652"/>
                </a:solidFill>
                <a:latin typeface="Trebuchet MS"/>
                <a:cs typeface="Trebuchet MS"/>
              </a:rPr>
              <a:t>системе: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700">
              <a:latin typeface="Times New Roman"/>
              <a:cs typeface="Times New Roman"/>
            </a:endParaRPr>
          </a:p>
          <a:p>
            <a:pPr marL="306070" indent="-256540">
              <a:lnSpc>
                <a:spcPts val="2590"/>
              </a:lnSpc>
              <a:buClr>
                <a:srgbClr val="D2DA79"/>
              </a:buClr>
              <a:buChar char="•"/>
              <a:tabLst>
                <a:tab pos="306070" algn="l"/>
                <a:tab pos="306705" algn="l"/>
              </a:tabLst>
            </a:pPr>
            <a:r>
              <a:rPr sz="2400" spc="-10" dirty="0">
                <a:latin typeface="Georgia"/>
                <a:cs typeface="Georgia"/>
              </a:rPr>
              <a:t>Какие организации или </a:t>
            </a:r>
            <a:r>
              <a:rPr sz="2400" spc="-5" dirty="0">
                <a:latin typeface="Georgia"/>
                <a:cs typeface="Georgia"/>
              </a:rPr>
              <a:t>лица будут</a:t>
            </a:r>
            <a:r>
              <a:rPr sz="2400" spc="14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использовать</a:t>
            </a:r>
            <a:endParaRPr sz="2400">
              <a:latin typeface="Georgia"/>
              <a:cs typeface="Georgia"/>
            </a:endParaRPr>
          </a:p>
          <a:p>
            <a:pPr marL="306070">
              <a:lnSpc>
                <a:spcPts val="2590"/>
              </a:lnSpc>
            </a:pPr>
            <a:r>
              <a:rPr sz="2400" spc="-10" dirty="0">
                <a:latin typeface="Georgia"/>
                <a:cs typeface="Georgia"/>
              </a:rPr>
              <a:t>систему?</a:t>
            </a:r>
            <a:endParaRPr sz="2400">
              <a:latin typeface="Georgia"/>
              <a:cs typeface="Georgia"/>
            </a:endParaRPr>
          </a:p>
          <a:p>
            <a:pPr marL="306070" indent="-256540">
              <a:lnSpc>
                <a:spcPct val="100000"/>
              </a:lnSpc>
              <a:spcBef>
                <a:spcPts val="2330"/>
              </a:spcBef>
              <a:buClr>
                <a:srgbClr val="D2DA79"/>
              </a:buClr>
              <a:buChar char="•"/>
              <a:tabLst>
                <a:tab pos="306070" algn="l"/>
                <a:tab pos="306705" algn="l"/>
              </a:tabLst>
            </a:pPr>
            <a:r>
              <a:rPr sz="2400" spc="-5" dirty="0">
                <a:latin typeface="Georgia"/>
                <a:cs typeface="Georgia"/>
              </a:rPr>
              <a:t>Кто будет получать пользу от использования</a:t>
            </a:r>
            <a:r>
              <a:rPr sz="2400" spc="7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системы?</a:t>
            </a:r>
            <a:endParaRPr sz="2400">
              <a:latin typeface="Georgia"/>
              <a:cs typeface="Georgia"/>
            </a:endParaRPr>
          </a:p>
          <a:p>
            <a:pPr marL="306070" indent="-256540">
              <a:lnSpc>
                <a:spcPct val="100000"/>
              </a:lnSpc>
              <a:spcBef>
                <a:spcPts val="2330"/>
              </a:spcBef>
              <a:buClr>
                <a:srgbClr val="D2DA79"/>
              </a:buClr>
              <a:buChar char="•"/>
              <a:tabLst>
                <a:tab pos="306070" algn="l"/>
                <a:tab pos="306705" algn="l"/>
              </a:tabLst>
            </a:pPr>
            <a:r>
              <a:rPr sz="2400" spc="-5" dirty="0">
                <a:latin typeface="Georgia"/>
                <a:cs typeface="Georgia"/>
              </a:rPr>
              <a:t>Кто будет использовать </a:t>
            </a:r>
            <a:r>
              <a:rPr sz="2400" spc="-10" dirty="0">
                <a:latin typeface="Georgia"/>
                <a:cs typeface="Georgia"/>
              </a:rPr>
              <a:t>информацию </a:t>
            </a:r>
            <a:r>
              <a:rPr sz="2400" spc="-5" dirty="0">
                <a:latin typeface="Georgia"/>
                <a:cs typeface="Georgia"/>
              </a:rPr>
              <a:t>от</a:t>
            </a:r>
            <a:r>
              <a:rPr sz="2400" spc="4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системы?</a:t>
            </a:r>
            <a:endParaRPr sz="2400">
              <a:latin typeface="Georgia"/>
              <a:cs typeface="Georgia"/>
            </a:endParaRPr>
          </a:p>
          <a:p>
            <a:pPr marL="306070" indent="-256540">
              <a:lnSpc>
                <a:spcPct val="100000"/>
              </a:lnSpc>
              <a:spcBef>
                <a:spcPts val="2330"/>
              </a:spcBef>
              <a:buClr>
                <a:srgbClr val="D2DA79"/>
              </a:buClr>
              <a:buChar char="•"/>
              <a:tabLst>
                <a:tab pos="306070" algn="l"/>
                <a:tab pos="306705" algn="l"/>
              </a:tabLst>
            </a:pPr>
            <a:r>
              <a:rPr sz="2400" spc="-5" dirty="0">
                <a:latin typeface="Georgia"/>
                <a:cs typeface="Georgia"/>
              </a:rPr>
              <a:t>Будет ли использовать </a:t>
            </a:r>
            <a:r>
              <a:rPr sz="2400" spc="-10" dirty="0">
                <a:latin typeface="Georgia"/>
                <a:cs typeface="Georgia"/>
              </a:rPr>
              <a:t>система </a:t>
            </a:r>
            <a:r>
              <a:rPr sz="2400" spc="-5" dirty="0">
                <a:latin typeface="Georgia"/>
                <a:cs typeface="Georgia"/>
              </a:rPr>
              <a:t>внешние</a:t>
            </a:r>
            <a:r>
              <a:rPr sz="2400" spc="60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ресурсы?</a:t>
            </a:r>
            <a:endParaRPr sz="2400">
              <a:latin typeface="Georgia"/>
              <a:cs typeface="Georgia"/>
            </a:endParaRPr>
          </a:p>
          <a:p>
            <a:pPr marL="306070" indent="-256540">
              <a:lnSpc>
                <a:spcPts val="2590"/>
              </a:lnSpc>
              <a:spcBef>
                <a:spcPts val="2330"/>
              </a:spcBef>
              <a:buClr>
                <a:srgbClr val="D2DA79"/>
              </a:buClr>
              <a:buChar char="•"/>
              <a:tabLst>
                <a:tab pos="306070" algn="l"/>
                <a:tab pos="306705" algn="l"/>
              </a:tabLst>
            </a:pPr>
            <a:r>
              <a:rPr sz="2400" spc="-5" dirty="0">
                <a:latin typeface="Georgia"/>
                <a:cs typeface="Georgia"/>
              </a:rPr>
              <a:t>Может ли один пользователь </a:t>
            </a:r>
            <a:r>
              <a:rPr sz="2400" spc="-10" dirty="0">
                <a:latin typeface="Georgia"/>
                <a:cs typeface="Georgia"/>
              </a:rPr>
              <a:t>играть </a:t>
            </a:r>
            <a:r>
              <a:rPr sz="2400" spc="-5" dirty="0">
                <a:latin typeface="Georgia"/>
                <a:cs typeface="Georgia"/>
              </a:rPr>
              <a:t>несколько</a:t>
            </a:r>
            <a:r>
              <a:rPr sz="2400" spc="2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ролей</a:t>
            </a:r>
            <a:endParaRPr sz="2400">
              <a:latin typeface="Georgia"/>
              <a:cs typeface="Georgia"/>
            </a:endParaRPr>
          </a:p>
          <a:p>
            <a:pPr marL="306070">
              <a:lnSpc>
                <a:spcPts val="2590"/>
              </a:lnSpc>
            </a:pPr>
            <a:r>
              <a:rPr sz="2400" spc="-5" dirty="0">
                <a:latin typeface="Georgia"/>
                <a:cs typeface="Georgia"/>
              </a:rPr>
              <a:t>при взаимодействии </a:t>
            </a:r>
            <a:r>
              <a:rPr sz="2400" dirty="0">
                <a:latin typeface="Georgia"/>
                <a:cs typeface="Georgia"/>
              </a:rPr>
              <a:t>с</a:t>
            </a:r>
            <a:r>
              <a:rPr sz="2400" spc="2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системой?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306070" marR="342900" indent="-256540">
              <a:lnSpc>
                <a:spcPts val="2310"/>
              </a:lnSpc>
              <a:spcBef>
                <a:spcPts val="5"/>
              </a:spcBef>
              <a:buClr>
                <a:srgbClr val="D2DA79"/>
              </a:buClr>
              <a:buChar char="•"/>
              <a:tabLst>
                <a:tab pos="306070" algn="l"/>
                <a:tab pos="306705" algn="l"/>
              </a:tabLst>
            </a:pPr>
            <a:r>
              <a:rPr sz="2400" spc="-5" dirty="0">
                <a:latin typeface="Georgia"/>
                <a:cs typeface="Georgia"/>
              </a:rPr>
              <a:t>Могут ли </a:t>
            </a:r>
            <a:r>
              <a:rPr sz="2400" spc="-10" dirty="0">
                <a:latin typeface="Georgia"/>
                <a:cs typeface="Georgia"/>
              </a:rPr>
              <a:t>различные </a:t>
            </a:r>
            <a:r>
              <a:rPr sz="2400" spc="-5" dirty="0">
                <a:latin typeface="Georgia"/>
                <a:cs typeface="Georgia"/>
              </a:rPr>
              <a:t>пользователи </a:t>
            </a:r>
            <a:r>
              <a:rPr sz="2400" spc="-10" dirty="0">
                <a:latin typeface="Georgia"/>
                <a:cs typeface="Georgia"/>
              </a:rPr>
              <a:t>играть </a:t>
            </a:r>
            <a:r>
              <a:rPr sz="2400" spc="-5" dirty="0">
                <a:latin typeface="Georgia"/>
                <a:cs typeface="Georgia"/>
              </a:rPr>
              <a:t>одну роль  при взаимодействии </a:t>
            </a:r>
            <a:r>
              <a:rPr sz="2400" dirty="0">
                <a:latin typeface="Georgia"/>
                <a:cs typeface="Georgia"/>
              </a:rPr>
              <a:t>с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системой?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68312" cy="460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204847"/>
            <a:ext cx="5816600" cy="3117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9514" y="1124800"/>
            <a:ext cx="8460105" cy="831215"/>
          </a:xfrm>
          <a:custGeom>
            <a:avLst/>
            <a:gdLst/>
            <a:ahLst/>
            <a:cxnLst/>
            <a:rect l="l" t="t" r="r" b="b"/>
            <a:pathLst>
              <a:path w="8460105" h="831214">
                <a:moveTo>
                  <a:pt x="0" y="830999"/>
                </a:moveTo>
                <a:lnTo>
                  <a:pt x="8459724" y="830999"/>
                </a:lnTo>
                <a:lnTo>
                  <a:pt x="8459724" y="0"/>
                </a:lnTo>
                <a:lnTo>
                  <a:pt x="0" y="0"/>
                </a:lnTo>
                <a:lnTo>
                  <a:pt x="0" y="830999"/>
                </a:lnTo>
                <a:close/>
              </a:path>
            </a:pathLst>
          </a:custGeom>
          <a:solidFill>
            <a:srgbClr val="E2E4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9514" y="1124800"/>
            <a:ext cx="8460105" cy="831215"/>
          </a:xfrm>
          <a:custGeom>
            <a:avLst/>
            <a:gdLst/>
            <a:ahLst/>
            <a:cxnLst/>
            <a:rect l="l" t="t" r="r" b="b"/>
            <a:pathLst>
              <a:path w="8460105" h="831214">
                <a:moveTo>
                  <a:pt x="0" y="830999"/>
                </a:moveTo>
                <a:lnTo>
                  <a:pt x="8459724" y="830999"/>
                </a:lnTo>
                <a:lnTo>
                  <a:pt x="8459724" y="0"/>
                </a:lnTo>
                <a:lnTo>
                  <a:pt x="0" y="0"/>
                </a:lnTo>
                <a:lnTo>
                  <a:pt x="0" y="830999"/>
                </a:lnTo>
                <a:close/>
              </a:path>
            </a:pathLst>
          </a:custGeom>
          <a:ln w="9525">
            <a:solidFill>
              <a:srgbClr val="DDE9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4752" y="1152270"/>
            <a:ext cx="8469630" cy="758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5885" marR="12065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Georgia"/>
                <a:cs typeface="Georgia"/>
              </a:rPr>
              <a:t>Стереотип типа «расширение»(«extend») применяется, </a:t>
            </a:r>
            <a:r>
              <a:rPr sz="1600" spc="-5" dirty="0">
                <a:latin typeface="Georgia"/>
                <a:cs typeface="Georgia"/>
              </a:rPr>
              <a:t>когда один прецедент подобен  другому, </a:t>
            </a:r>
            <a:r>
              <a:rPr sz="1600" dirty="0">
                <a:latin typeface="Georgia"/>
                <a:cs typeface="Georgia"/>
              </a:rPr>
              <a:t>но </a:t>
            </a:r>
            <a:r>
              <a:rPr sz="1600" spc="-5" dirty="0">
                <a:latin typeface="Georgia"/>
                <a:cs typeface="Georgia"/>
              </a:rPr>
              <a:t>несет несколько большую </a:t>
            </a:r>
            <a:r>
              <a:rPr sz="1600" dirty="0">
                <a:latin typeface="Georgia"/>
                <a:cs typeface="Georgia"/>
              </a:rPr>
              <a:t>функциональную нагрузку. Ее</a:t>
            </a:r>
            <a:r>
              <a:rPr sz="1600" spc="-110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следует</a:t>
            </a:r>
            <a:endParaRPr sz="1600">
              <a:latin typeface="Georgia"/>
              <a:cs typeface="Georgia"/>
            </a:endParaRPr>
          </a:p>
          <a:p>
            <a:pPr marL="95885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Georgia"/>
                <a:cs typeface="Georgia"/>
              </a:rPr>
              <a:t>применять </a:t>
            </a:r>
            <a:r>
              <a:rPr sz="1600" spc="-5" dirty="0">
                <a:latin typeface="Georgia"/>
                <a:cs typeface="Georgia"/>
              </a:rPr>
              <a:t>при описании </a:t>
            </a:r>
            <a:r>
              <a:rPr sz="1600" dirty="0">
                <a:latin typeface="Georgia"/>
                <a:cs typeface="Georgia"/>
              </a:rPr>
              <a:t>изменений в нормальном </a:t>
            </a:r>
            <a:r>
              <a:rPr sz="1600" spc="-5" dirty="0">
                <a:latin typeface="Georgia"/>
                <a:cs typeface="Georgia"/>
              </a:rPr>
              <a:t>поведении</a:t>
            </a:r>
            <a:r>
              <a:rPr sz="1600" spc="-16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системы.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57044" y="1902586"/>
            <a:ext cx="1138555" cy="528320"/>
          </a:xfrm>
          <a:custGeom>
            <a:avLst/>
            <a:gdLst/>
            <a:ahLst/>
            <a:cxnLst/>
            <a:rect l="l" t="t" r="r" b="b"/>
            <a:pathLst>
              <a:path w="1138554" h="528319">
                <a:moveTo>
                  <a:pt x="970008" y="475994"/>
                </a:moveTo>
                <a:lnTo>
                  <a:pt x="947166" y="528320"/>
                </a:lnTo>
                <a:lnTo>
                  <a:pt x="1138555" y="518287"/>
                </a:lnTo>
                <a:lnTo>
                  <a:pt x="1112784" y="487425"/>
                </a:lnTo>
                <a:lnTo>
                  <a:pt x="996188" y="487425"/>
                </a:lnTo>
                <a:lnTo>
                  <a:pt x="970008" y="475994"/>
                </a:lnTo>
                <a:close/>
              </a:path>
              <a:path w="1138554" h="528319">
                <a:moveTo>
                  <a:pt x="992919" y="423510"/>
                </a:moveTo>
                <a:lnTo>
                  <a:pt x="970008" y="475994"/>
                </a:lnTo>
                <a:lnTo>
                  <a:pt x="996188" y="487425"/>
                </a:lnTo>
                <a:lnTo>
                  <a:pt x="1019175" y="434975"/>
                </a:lnTo>
                <a:lnTo>
                  <a:pt x="992919" y="423510"/>
                </a:lnTo>
                <a:close/>
              </a:path>
              <a:path w="1138554" h="528319">
                <a:moveTo>
                  <a:pt x="1015745" y="371221"/>
                </a:moveTo>
                <a:lnTo>
                  <a:pt x="992919" y="423510"/>
                </a:lnTo>
                <a:lnTo>
                  <a:pt x="1019175" y="434975"/>
                </a:lnTo>
                <a:lnTo>
                  <a:pt x="996188" y="487425"/>
                </a:lnTo>
                <a:lnTo>
                  <a:pt x="1112784" y="487425"/>
                </a:lnTo>
                <a:lnTo>
                  <a:pt x="1015745" y="371221"/>
                </a:lnTo>
                <a:close/>
              </a:path>
              <a:path w="1138554" h="528319">
                <a:moveTo>
                  <a:pt x="22987" y="0"/>
                </a:moveTo>
                <a:lnTo>
                  <a:pt x="0" y="52450"/>
                </a:lnTo>
                <a:lnTo>
                  <a:pt x="970008" y="475994"/>
                </a:lnTo>
                <a:lnTo>
                  <a:pt x="992919" y="423510"/>
                </a:lnTo>
                <a:lnTo>
                  <a:pt x="2298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59225" y="5651500"/>
            <a:ext cx="5077460" cy="1077595"/>
          </a:xfrm>
          <a:custGeom>
            <a:avLst/>
            <a:gdLst/>
            <a:ahLst/>
            <a:cxnLst/>
            <a:rect l="l" t="t" r="r" b="b"/>
            <a:pathLst>
              <a:path w="5077459" h="1077595">
                <a:moveTo>
                  <a:pt x="0" y="1077214"/>
                </a:moveTo>
                <a:lnTo>
                  <a:pt x="5077333" y="1077214"/>
                </a:lnTo>
                <a:lnTo>
                  <a:pt x="5077333" y="0"/>
                </a:lnTo>
                <a:lnTo>
                  <a:pt x="0" y="0"/>
                </a:lnTo>
                <a:lnTo>
                  <a:pt x="0" y="1077214"/>
                </a:lnTo>
                <a:close/>
              </a:path>
            </a:pathLst>
          </a:custGeom>
          <a:solidFill>
            <a:srgbClr val="E2E4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95598" y="4221098"/>
            <a:ext cx="1914525" cy="1453515"/>
          </a:xfrm>
          <a:custGeom>
            <a:avLst/>
            <a:gdLst/>
            <a:ahLst/>
            <a:cxnLst/>
            <a:rect l="l" t="t" r="r" b="b"/>
            <a:pathLst>
              <a:path w="1914525" h="1453514">
                <a:moveTo>
                  <a:pt x="154154" y="80464"/>
                </a:moveTo>
                <a:lnTo>
                  <a:pt x="119758" y="126072"/>
                </a:lnTo>
                <a:lnTo>
                  <a:pt x="1879980" y="1453210"/>
                </a:lnTo>
                <a:lnTo>
                  <a:pt x="1914271" y="1407579"/>
                </a:lnTo>
                <a:lnTo>
                  <a:pt x="154154" y="80464"/>
                </a:lnTo>
                <a:close/>
              </a:path>
              <a:path w="1914525" h="1453514">
                <a:moveTo>
                  <a:pt x="0" y="0"/>
                </a:moveTo>
                <a:lnTo>
                  <a:pt x="85343" y="171703"/>
                </a:lnTo>
                <a:lnTo>
                  <a:pt x="119758" y="126072"/>
                </a:lnTo>
                <a:lnTo>
                  <a:pt x="96900" y="108838"/>
                </a:lnTo>
                <a:lnTo>
                  <a:pt x="131317" y="63245"/>
                </a:lnTo>
                <a:lnTo>
                  <a:pt x="167140" y="63245"/>
                </a:lnTo>
                <a:lnTo>
                  <a:pt x="188595" y="34798"/>
                </a:lnTo>
                <a:lnTo>
                  <a:pt x="0" y="0"/>
                </a:lnTo>
                <a:close/>
              </a:path>
              <a:path w="1914525" h="1453514">
                <a:moveTo>
                  <a:pt x="131317" y="63245"/>
                </a:moveTo>
                <a:lnTo>
                  <a:pt x="96900" y="108838"/>
                </a:lnTo>
                <a:lnTo>
                  <a:pt x="119758" y="126072"/>
                </a:lnTo>
                <a:lnTo>
                  <a:pt x="154154" y="80464"/>
                </a:lnTo>
                <a:lnTo>
                  <a:pt x="131317" y="63245"/>
                </a:lnTo>
                <a:close/>
              </a:path>
              <a:path w="1914525" h="1453514">
                <a:moveTo>
                  <a:pt x="167140" y="63245"/>
                </a:moveTo>
                <a:lnTo>
                  <a:pt x="131317" y="63245"/>
                </a:lnTo>
                <a:lnTo>
                  <a:pt x="154154" y="80464"/>
                </a:lnTo>
                <a:lnTo>
                  <a:pt x="167140" y="6324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508625" y="3794125"/>
            <a:ext cx="3456304" cy="1323975"/>
          </a:xfrm>
          <a:prstGeom prst="rect">
            <a:avLst/>
          </a:prstGeom>
          <a:solidFill>
            <a:srgbClr val="CCEBFF"/>
          </a:solidFill>
        </p:spPr>
        <p:txBody>
          <a:bodyPr vert="horz" wrap="square" lIns="0" tIns="42545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335"/>
              </a:spcBef>
              <a:tabLst>
                <a:tab pos="751840" algn="l"/>
                <a:tab pos="2165985" algn="l"/>
              </a:tabLst>
            </a:pPr>
            <a:r>
              <a:rPr sz="1600" dirty="0">
                <a:latin typeface="Georgia"/>
                <a:cs typeface="Georgia"/>
              </a:rPr>
              <a:t>При	</a:t>
            </a:r>
            <a:r>
              <a:rPr sz="1600" spc="-5" dirty="0">
                <a:latin typeface="Georgia"/>
                <a:cs typeface="Georgia"/>
              </a:rPr>
              <a:t>исполнении	</a:t>
            </a:r>
            <a:r>
              <a:rPr sz="1600" spc="-10" dirty="0">
                <a:latin typeface="Georgia"/>
                <a:cs typeface="Georgia"/>
              </a:rPr>
              <a:t>прецедентов</a:t>
            </a:r>
            <a:endParaRPr sz="1600">
              <a:latin typeface="Georgia"/>
              <a:cs typeface="Georgia"/>
            </a:endParaRPr>
          </a:p>
          <a:p>
            <a:pPr marL="93345">
              <a:lnSpc>
                <a:spcPct val="100000"/>
              </a:lnSpc>
              <a:tabLst>
                <a:tab pos="1330960" algn="l"/>
                <a:tab pos="2120265" algn="l"/>
                <a:tab pos="3242310" algn="l"/>
              </a:tabLst>
            </a:pPr>
            <a:r>
              <a:rPr sz="1600" spc="-5" dirty="0">
                <a:latin typeface="Georgia"/>
                <a:cs typeface="Georgia"/>
              </a:rPr>
              <a:t>«</a:t>
            </a:r>
            <a:r>
              <a:rPr sz="1600" spc="-5" dirty="0">
                <a:solidFill>
                  <a:srgbClr val="212121"/>
                </a:solidFill>
                <a:latin typeface="Georgia"/>
                <a:cs typeface="Georgia"/>
              </a:rPr>
              <a:t>оценить	риск	сделки</a:t>
            </a:r>
            <a:r>
              <a:rPr sz="1600" spc="-5" dirty="0">
                <a:latin typeface="Georgia"/>
                <a:cs typeface="Georgia"/>
              </a:rPr>
              <a:t>»	</a:t>
            </a:r>
            <a:r>
              <a:rPr sz="1600" dirty="0">
                <a:latin typeface="Georgia"/>
                <a:cs typeface="Georgia"/>
              </a:rPr>
              <a:t>и</a:t>
            </a:r>
            <a:endParaRPr sz="1600">
              <a:latin typeface="Georgia"/>
              <a:cs typeface="Georgia"/>
            </a:endParaRPr>
          </a:p>
          <a:p>
            <a:pPr marL="93345">
              <a:lnSpc>
                <a:spcPct val="100000"/>
              </a:lnSpc>
              <a:tabLst>
                <a:tab pos="1495425" algn="l"/>
                <a:tab pos="2221230" algn="l"/>
              </a:tabLst>
            </a:pPr>
            <a:r>
              <a:rPr sz="1600" spc="-5" dirty="0">
                <a:latin typeface="Georgia"/>
                <a:cs typeface="Georgia"/>
              </a:rPr>
              <a:t>«</a:t>
            </a:r>
            <a:r>
              <a:rPr sz="1600" spc="-5" dirty="0">
                <a:solidFill>
                  <a:srgbClr val="212121"/>
                </a:solidFill>
                <a:latin typeface="Georgia"/>
                <a:cs typeface="Georgia"/>
              </a:rPr>
              <a:t>согласовать	цену</a:t>
            </a:r>
            <a:r>
              <a:rPr sz="1600" spc="-5" dirty="0">
                <a:latin typeface="Georgia"/>
                <a:cs typeface="Georgia"/>
              </a:rPr>
              <a:t>»	необходимо</a:t>
            </a:r>
            <a:endParaRPr sz="1600">
              <a:latin typeface="Georgia"/>
              <a:cs typeface="Georgia"/>
            </a:endParaRPr>
          </a:p>
          <a:p>
            <a:pPr marL="93345">
              <a:lnSpc>
                <a:spcPct val="100000"/>
              </a:lnSpc>
            </a:pPr>
            <a:r>
              <a:rPr sz="1600" spc="-5" dirty="0">
                <a:latin typeface="Georgia"/>
                <a:cs typeface="Georgia"/>
              </a:rPr>
              <a:t>выполнить одно </a:t>
            </a:r>
            <a:r>
              <a:rPr sz="1600" spc="5" dirty="0">
                <a:latin typeface="Georgia"/>
                <a:cs typeface="Georgia"/>
              </a:rPr>
              <a:t>и </a:t>
            </a:r>
            <a:r>
              <a:rPr sz="1600" spc="10" dirty="0">
                <a:latin typeface="Georgia"/>
                <a:cs typeface="Georgia"/>
              </a:rPr>
              <a:t>то </a:t>
            </a:r>
            <a:r>
              <a:rPr sz="1600" spc="5" dirty="0">
                <a:latin typeface="Georgia"/>
                <a:cs typeface="Georgia"/>
              </a:rPr>
              <a:t>же </a:t>
            </a:r>
            <a:r>
              <a:rPr sz="1600" spc="120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действие</a:t>
            </a:r>
            <a:endParaRPr sz="1600">
              <a:latin typeface="Georgia"/>
              <a:cs typeface="Georgia"/>
            </a:endParaRPr>
          </a:p>
          <a:p>
            <a:pPr marL="93345">
              <a:lnSpc>
                <a:spcPct val="100000"/>
              </a:lnSpc>
            </a:pPr>
            <a:r>
              <a:rPr sz="1600" spc="5" dirty="0">
                <a:latin typeface="Georgia"/>
                <a:cs typeface="Georgia"/>
              </a:rPr>
              <a:t>— </a:t>
            </a:r>
            <a:r>
              <a:rPr sz="1600" dirty="0">
                <a:latin typeface="Georgia"/>
                <a:cs typeface="Georgia"/>
              </a:rPr>
              <a:t>рассчитать стоимость</a:t>
            </a:r>
            <a:r>
              <a:rPr sz="1600" spc="-125" dirty="0">
                <a:latin typeface="Georgia"/>
                <a:cs typeface="Georgia"/>
              </a:rPr>
              <a:t> </a:t>
            </a:r>
            <a:r>
              <a:rPr sz="1600" spc="5" dirty="0">
                <a:latin typeface="Georgia"/>
                <a:cs typeface="Georgia"/>
              </a:rPr>
              <a:t>заказа.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08116" y="2060829"/>
            <a:ext cx="3488690" cy="1569720"/>
          </a:xfrm>
          <a:prstGeom prst="rect">
            <a:avLst/>
          </a:prstGeom>
          <a:solidFill>
            <a:srgbClr val="CCEBFF"/>
          </a:solidFill>
        </p:spPr>
        <p:txBody>
          <a:bodyPr vert="horz" wrap="square" lIns="0" tIns="4127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25"/>
              </a:spcBef>
            </a:pPr>
            <a:r>
              <a:rPr sz="1600" dirty="0">
                <a:latin typeface="Georgia"/>
                <a:cs typeface="Georgia"/>
              </a:rPr>
              <a:t>При исполнении</a:t>
            </a:r>
            <a:r>
              <a:rPr sz="1600" spc="-90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прецедента</a:t>
            </a:r>
            <a:endParaRPr sz="1600">
              <a:latin typeface="Georgia"/>
              <a:cs typeface="Georgia"/>
            </a:endParaRPr>
          </a:p>
          <a:p>
            <a:pPr marL="92710" marR="208279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Georgia"/>
                <a:cs typeface="Georgia"/>
              </a:rPr>
              <a:t>«с</a:t>
            </a:r>
            <a:r>
              <a:rPr sz="1600" spc="-5" dirty="0">
                <a:solidFill>
                  <a:srgbClr val="212121"/>
                </a:solidFill>
                <a:latin typeface="Georgia"/>
                <a:cs typeface="Georgia"/>
              </a:rPr>
              <a:t>формировать </a:t>
            </a:r>
            <a:r>
              <a:rPr sz="1600" spc="5" dirty="0">
                <a:solidFill>
                  <a:srgbClr val="212121"/>
                </a:solidFill>
                <a:latin typeface="Georgia"/>
                <a:cs typeface="Georgia"/>
              </a:rPr>
              <a:t>заказ</a:t>
            </a:r>
            <a:r>
              <a:rPr sz="1600" spc="5" dirty="0">
                <a:latin typeface="Georgia"/>
                <a:cs typeface="Georgia"/>
              </a:rPr>
              <a:t>»</a:t>
            </a:r>
            <a:r>
              <a:rPr sz="1600" spc="-10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возможно  использование </a:t>
            </a:r>
            <a:r>
              <a:rPr sz="1600" spc="-5" dirty="0">
                <a:latin typeface="Georgia"/>
                <a:cs typeface="Georgia"/>
              </a:rPr>
              <a:t>информации из  предыдущего </a:t>
            </a:r>
            <a:r>
              <a:rPr sz="1600" spc="5" dirty="0">
                <a:latin typeface="Georgia"/>
                <a:cs typeface="Georgia"/>
              </a:rPr>
              <a:t>заказа, </a:t>
            </a:r>
            <a:r>
              <a:rPr sz="1600" dirty="0">
                <a:latin typeface="Georgia"/>
                <a:cs typeface="Georgia"/>
              </a:rPr>
              <a:t>что  позволит не вводить</a:t>
            </a:r>
            <a:r>
              <a:rPr sz="1600" spc="-15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все</a:t>
            </a:r>
            <a:endParaRPr sz="1600">
              <a:latin typeface="Georgia"/>
              <a:cs typeface="Georgia"/>
            </a:endParaRPr>
          </a:p>
          <a:p>
            <a:pPr marL="92710">
              <a:lnSpc>
                <a:spcPct val="100000"/>
              </a:lnSpc>
            </a:pPr>
            <a:r>
              <a:rPr sz="1600" dirty="0">
                <a:latin typeface="Georgia"/>
                <a:cs typeface="Georgia"/>
              </a:rPr>
              <a:t>необходимые</a:t>
            </a:r>
            <a:r>
              <a:rPr sz="1600" spc="-4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данные.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309" y="5733250"/>
            <a:ext cx="3984625" cy="5127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366519" y="6166815"/>
            <a:ext cx="16230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Georgia"/>
                <a:cs typeface="Georgia"/>
              </a:rPr>
              <a:t>З</a:t>
            </a:r>
            <a:r>
              <a:rPr sz="1800" b="1" spc="5" dirty="0">
                <a:latin typeface="Georgia"/>
                <a:cs typeface="Georgia"/>
              </a:rPr>
              <a:t>а</a:t>
            </a:r>
            <a:r>
              <a:rPr sz="1800" b="1" spc="-10" dirty="0">
                <a:latin typeface="Georgia"/>
                <a:cs typeface="Georgia"/>
              </a:rPr>
              <a:t>в</a:t>
            </a:r>
            <a:r>
              <a:rPr sz="1800" b="1" dirty="0">
                <a:latin typeface="Georgia"/>
                <a:cs typeface="Georgia"/>
              </a:rPr>
              <a:t>и</a:t>
            </a:r>
            <a:r>
              <a:rPr sz="1800" b="1" spc="-5" dirty="0">
                <a:latin typeface="Georgia"/>
                <a:cs typeface="Georgia"/>
              </a:rPr>
              <a:t>с</a:t>
            </a:r>
            <a:r>
              <a:rPr sz="1800" b="1" spc="5" dirty="0">
                <a:latin typeface="Georgia"/>
                <a:cs typeface="Georgia"/>
              </a:rPr>
              <a:t>и</a:t>
            </a:r>
            <a:r>
              <a:rPr sz="1800" b="1" dirty="0">
                <a:latin typeface="Georgia"/>
                <a:cs typeface="Georgia"/>
              </a:rPr>
              <a:t>мо</a:t>
            </a:r>
            <a:r>
              <a:rPr sz="1800" b="1" spc="5" dirty="0">
                <a:latin typeface="Georgia"/>
                <a:cs typeface="Georgia"/>
              </a:rPr>
              <a:t>с</a:t>
            </a:r>
            <a:r>
              <a:rPr sz="1800" b="1" dirty="0">
                <a:latin typeface="Georgia"/>
                <a:cs typeface="Georgia"/>
              </a:rPr>
              <a:t>ть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90473" y="596265"/>
            <a:ext cx="3427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Отношения:</a:t>
            </a:r>
            <a:r>
              <a:rPr spc="-90" dirty="0"/>
              <a:t> </a:t>
            </a:r>
            <a:r>
              <a:rPr spc="-5" dirty="0"/>
              <a:t>ассоциация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959225" y="5651500"/>
            <a:ext cx="5102860" cy="107759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2710" marR="95250" algn="just">
              <a:lnSpc>
                <a:spcPct val="100000"/>
              </a:lnSpc>
              <a:spcBef>
                <a:spcPts val="340"/>
              </a:spcBef>
            </a:pPr>
            <a:r>
              <a:rPr sz="1600" spc="-5" dirty="0">
                <a:latin typeface="Georgia"/>
                <a:cs typeface="Georgia"/>
              </a:rPr>
              <a:t>Стереотип </a:t>
            </a:r>
            <a:r>
              <a:rPr sz="1600" dirty="0">
                <a:latin typeface="Georgia"/>
                <a:cs typeface="Georgia"/>
              </a:rPr>
              <a:t>типа </a:t>
            </a:r>
            <a:r>
              <a:rPr sz="1600" spc="-5" dirty="0">
                <a:latin typeface="Georgia"/>
                <a:cs typeface="Georgia"/>
              </a:rPr>
              <a:t>«использование» («include» </a:t>
            </a:r>
            <a:r>
              <a:rPr sz="1600" dirty="0">
                <a:latin typeface="Georgia"/>
                <a:cs typeface="Georgia"/>
              </a:rPr>
              <a:t>-  </a:t>
            </a:r>
            <a:r>
              <a:rPr sz="1600" spc="-5" dirty="0">
                <a:latin typeface="Georgia"/>
                <a:cs typeface="Georgia"/>
              </a:rPr>
              <a:t>включение) позволяет выделить </a:t>
            </a:r>
            <a:r>
              <a:rPr sz="1600" dirty="0">
                <a:latin typeface="Georgia"/>
                <a:cs typeface="Georgia"/>
              </a:rPr>
              <a:t>некий </a:t>
            </a:r>
            <a:r>
              <a:rPr sz="1600" spc="-5" dirty="0">
                <a:latin typeface="Georgia"/>
                <a:cs typeface="Georgia"/>
              </a:rPr>
              <a:t>фрагмент  поведения системы </a:t>
            </a:r>
            <a:r>
              <a:rPr sz="1600" dirty="0">
                <a:latin typeface="Georgia"/>
                <a:cs typeface="Georgia"/>
              </a:rPr>
              <a:t>и </a:t>
            </a:r>
            <a:r>
              <a:rPr sz="1600" spc="-10" dirty="0">
                <a:latin typeface="Georgia"/>
                <a:cs typeface="Georgia"/>
              </a:rPr>
              <a:t>включать </a:t>
            </a:r>
            <a:r>
              <a:rPr sz="1600" spc="-5" dirty="0">
                <a:latin typeface="Georgia"/>
                <a:cs typeface="Georgia"/>
              </a:rPr>
              <a:t>его </a:t>
            </a:r>
            <a:r>
              <a:rPr sz="1600" dirty="0">
                <a:latin typeface="Georgia"/>
                <a:cs typeface="Georgia"/>
              </a:rPr>
              <a:t>в различные  </a:t>
            </a:r>
            <a:r>
              <a:rPr sz="1600" spc="-5" dirty="0">
                <a:latin typeface="Georgia"/>
                <a:cs typeface="Georgia"/>
              </a:rPr>
              <a:t>прецеденты без </a:t>
            </a:r>
            <a:r>
              <a:rPr sz="1600" dirty="0">
                <a:latin typeface="Georgia"/>
                <a:cs typeface="Georgia"/>
              </a:rPr>
              <a:t>повторного</a:t>
            </a:r>
            <a:r>
              <a:rPr sz="1600" spc="-3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описания.</a:t>
            </a:r>
            <a:endParaRPr sz="1600">
              <a:latin typeface="Georgia"/>
              <a:cs typeface="Georgia"/>
            </a:endParaRPr>
          </a:p>
          <a:p>
            <a:pPr algn="r">
              <a:lnSpc>
                <a:spcPts val="459"/>
              </a:lnSpc>
            </a:pPr>
            <a:r>
              <a:rPr sz="1200" spc="-15" dirty="0">
                <a:latin typeface="Georgia"/>
                <a:cs typeface="Georgia"/>
              </a:rPr>
              <a:t>13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468312" cy="4603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73" y="479552"/>
            <a:ext cx="3338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Отношение</a:t>
            </a:r>
            <a:r>
              <a:rPr spc="-85" dirty="0"/>
              <a:t> </a:t>
            </a:r>
            <a:r>
              <a:rPr spc="-5" dirty="0"/>
              <a:t>ассоциации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0232" y="1405254"/>
            <a:ext cx="4146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00"/>
              </a:spcBef>
              <a:buClr>
                <a:srgbClr val="D2DA79"/>
              </a:buClr>
              <a:buFont typeface="Georgia"/>
              <a:buChar char="•"/>
              <a:tabLst>
                <a:tab pos="268605" algn="l"/>
                <a:tab pos="269240" algn="l"/>
                <a:tab pos="2402840" algn="l"/>
              </a:tabLst>
            </a:pPr>
            <a:r>
              <a:rPr sz="2400" i="1" spc="-5" dirty="0">
                <a:latin typeface="Georgia"/>
                <a:cs typeface="Georgia"/>
              </a:rPr>
              <a:t>Ассоциация	</a:t>
            </a:r>
            <a:r>
              <a:rPr sz="2400" spc="-5" dirty="0">
                <a:latin typeface="Georgia"/>
                <a:cs typeface="Georgia"/>
              </a:rPr>
              <a:t>(association)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10658" y="1405254"/>
            <a:ext cx="3444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25930" algn="l"/>
                <a:tab pos="3100705" algn="l"/>
              </a:tabLst>
            </a:pPr>
            <a:r>
              <a:rPr sz="2400" dirty="0">
                <a:latin typeface="Georgia"/>
                <a:cs typeface="Georgia"/>
              </a:rPr>
              <a:t>я</a:t>
            </a:r>
            <a:r>
              <a:rPr sz="2400" spc="5" dirty="0">
                <a:latin typeface="Georgia"/>
                <a:cs typeface="Georgia"/>
              </a:rPr>
              <a:t>в</a:t>
            </a:r>
            <a:r>
              <a:rPr sz="2400" spc="-5" dirty="0">
                <a:latin typeface="Georgia"/>
                <a:cs typeface="Georgia"/>
              </a:rPr>
              <a:t>ляе</a:t>
            </a:r>
            <a:r>
              <a:rPr sz="2400" spc="-10" dirty="0">
                <a:latin typeface="Georgia"/>
                <a:cs typeface="Georgia"/>
              </a:rPr>
              <a:t>тс</a:t>
            </a:r>
            <a:r>
              <a:rPr sz="2400" dirty="0">
                <a:latin typeface="Georgia"/>
                <a:cs typeface="Georgia"/>
              </a:rPr>
              <a:t>я	</a:t>
            </a:r>
            <a:r>
              <a:rPr sz="2400" spc="-5" dirty="0">
                <a:latin typeface="Georgia"/>
                <a:cs typeface="Georgia"/>
              </a:rPr>
              <a:t>одни</a:t>
            </a:r>
            <a:r>
              <a:rPr sz="2400" dirty="0">
                <a:latin typeface="Georgia"/>
                <a:cs typeface="Georgia"/>
              </a:rPr>
              <a:t>м	</a:t>
            </a:r>
            <a:r>
              <a:rPr sz="2400" spc="-10" dirty="0">
                <a:latin typeface="Georgia"/>
                <a:cs typeface="Georgia"/>
              </a:rPr>
              <a:t>из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6264" y="1661236"/>
            <a:ext cx="77609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Georgia"/>
                <a:cs typeface="Georgia"/>
              </a:rPr>
              <a:t>фундаментальных </a:t>
            </a:r>
            <a:r>
              <a:rPr sz="2400" dirty="0">
                <a:latin typeface="Georgia"/>
                <a:cs typeface="Georgia"/>
              </a:rPr>
              <a:t>понятий в </a:t>
            </a:r>
            <a:r>
              <a:rPr sz="2400" spc="-5" dirty="0">
                <a:latin typeface="Georgia"/>
                <a:cs typeface="Georgia"/>
              </a:rPr>
              <a:t>языке </a:t>
            </a:r>
            <a:r>
              <a:rPr sz="2400" dirty="0">
                <a:latin typeface="Georgia"/>
                <a:cs typeface="Georgia"/>
              </a:rPr>
              <a:t>UML 2.х и</a:t>
            </a:r>
            <a:r>
              <a:rPr sz="2400" spc="53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может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6264" y="1917572"/>
            <a:ext cx="77571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59710" algn="l"/>
                <a:tab pos="3622675" algn="l"/>
                <a:tab pos="5726430" algn="l"/>
              </a:tabLst>
            </a:pPr>
            <a:r>
              <a:rPr sz="2400" spc="-5" dirty="0">
                <a:latin typeface="Georgia"/>
                <a:cs typeface="Georgia"/>
              </a:rPr>
              <a:t>использоваться	</a:t>
            </a:r>
            <a:r>
              <a:rPr sz="2400" dirty="0">
                <a:latin typeface="Georgia"/>
                <a:cs typeface="Georgia"/>
              </a:rPr>
              <a:t>на	</a:t>
            </a:r>
            <a:r>
              <a:rPr sz="2400" spc="-5" dirty="0">
                <a:latin typeface="Georgia"/>
                <a:cs typeface="Georgia"/>
              </a:rPr>
              <a:t>различных	</a:t>
            </a:r>
            <a:r>
              <a:rPr sz="2400" dirty="0">
                <a:latin typeface="Georgia"/>
                <a:cs typeface="Georgia"/>
              </a:rPr>
              <a:t>канонических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6264" y="2173604"/>
            <a:ext cx="71608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Georgia"/>
                <a:cs typeface="Georgia"/>
              </a:rPr>
              <a:t>диаграммах при построении визуальных</a:t>
            </a:r>
            <a:r>
              <a:rPr sz="2400" spc="4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моделей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0232" y="2762250"/>
            <a:ext cx="34315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00"/>
              </a:spcBef>
              <a:buClr>
                <a:srgbClr val="D2DA79"/>
              </a:buClr>
              <a:buChar char="•"/>
              <a:tabLst>
                <a:tab pos="268605" algn="l"/>
                <a:tab pos="269240" algn="l"/>
                <a:tab pos="3250565" algn="l"/>
              </a:tabLst>
            </a:pPr>
            <a:r>
              <a:rPr sz="2400" spc="-5" dirty="0">
                <a:latin typeface="Georgia"/>
                <a:cs typeface="Georgia"/>
              </a:rPr>
              <a:t>При</a:t>
            </a:r>
            <a:r>
              <a:rPr sz="2400" spc="5" dirty="0">
                <a:latin typeface="Georgia"/>
                <a:cs typeface="Georgia"/>
              </a:rPr>
              <a:t>м</a:t>
            </a:r>
            <a:r>
              <a:rPr sz="2400" spc="-5" dirty="0">
                <a:latin typeface="Georgia"/>
                <a:cs typeface="Georgia"/>
              </a:rPr>
              <a:t>ен</a:t>
            </a:r>
            <a:r>
              <a:rPr sz="2400" spc="-15" dirty="0">
                <a:latin typeface="Georgia"/>
                <a:cs typeface="Georgia"/>
              </a:rPr>
              <a:t>и</a:t>
            </a:r>
            <a:r>
              <a:rPr sz="2400" dirty="0">
                <a:latin typeface="Georgia"/>
                <a:cs typeface="Georgia"/>
              </a:rPr>
              <a:t>т</a:t>
            </a:r>
            <a:r>
              <a:rPr sz="2400" spc="-10" dirty="0">
                <a:latin typeface="Georgia"/>
                <a:cs typeface="Georgia"/>
              </a:rPr>
              <a:t>е</a:t>
            </a:r>
            <a:r>
              <a:rPr sz="2400" spc="-5" dirty="0">
                <a:latin typeface="Georgia"/>
                <a:cs typeface="Georgia"/>
              </a:rPr>
              <a:t>льн</a:t>
            </a:r>
            <a:r>
              <a:rPr sz="2400" dirty="0">
                <a:latin typeface="Georgia"/>
                <a:cs typeface="Georgia"/>
              </a:rPr>
              <a:t>о	к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10532" y="2762250"/>
            <a:ext cx="39452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57450" algn="l"/>
              </a:tabLst>
            </a:pPr>
            <a:r>
              <a:rPr sz="2400" dirty="0">
                <a:latin typeface="Georgia"/>
                <a:cs typeface="Georgia"/>
              </a:rPr>
              <a:t>ди</a:t>
            </a:r>
            <a:r>
              <a:rPr sz="2400" spc="-15" dirty="0">
                <a:latin typeface="Georgia"/>
                <a:cs typeface="Georgia"/>
              </a:rPr>
              <a:t>а</a:t>
            </a:r>
            <a:r>
              <a:rPr sz="2400" dirty="0">
                <a:latin typeface="Georgia"/>
                <a:cs typeface="Georgia"/>
              </a:rPr>
              <a:t>гр</a:t>
            </a:r>
            <a:r>
              <a:rPr sz="2400" spc="-15" dirty="0">
                <a:latin typeface="Georgia"/>
                <a:cs typeface="Georgia"/>
              </a:rPr>
              <a:t>а</a:t>
            </a:r>
            <a:r>
              <a:rPr sz="2400" spc="5" dirty="0">
                <a:latin typeface="Georgia"/>
                <a:cs typeface="Georgia"/>
              </a:rPr>
              <a:t>мм</a:t>
            </a:r>
            <a:r>
              <a:rPr sz="2400" spc="-10" dirty="0">
                <a:latin typeface="Georgia"/>
                <a:cs typeface="Georgia"/>
              </a:rPr>
              <a:t>а</a:t>
            </a:r>
            <a:r>
              <a:rPr sz="2400" dirty="0">
                <a:latin typeface="Georgia"/>
                <a:cs typeface="Georgia"/>
              </a:rPr>
              <a:t>м	</a:t>
            </a:r>
            <a:r>
              <a:rPr sz="2400" spc="-5" dirty="0">
                <a:latin typeface="Georgia"/>
                <a:cs typeface="Georgia"/>
              </a:rPr>
              <a:t>ва</a:t>
            </a:r>
            <a:r>
              <a:rPr sz="2400" spc="-10" dirty="0">
                <a:latin typeface="Georgia"/>
                <a:cs typeface="Georgia"/>
              </a:rPr>
              <a:t>р</a:t>
            </a:r>
            <a:r>
              <a:rPr sz="2400" spc="-5" dirty="0">
                <a:latin typeface="Georgia"/>
                <a:cs typeface="Georgia"/>
              </a:rPr>
              <a:t>и</a:t>
            </a:r>
            <a:r>
              <a:rPr sz="2400" spc="-20" dirty="0">
                <a:latin typeface="Georgia"/>
                <a:cs typeface="Georgia"/>
              </a:rPr>
              <a:t>а</a:t>
            </a:r>
            <a:r>
              <a:rPr sz="2400" dirty="0">
                <a:latin typeface="Georgia"/>
                <a:cs typeface="Georgia"/>
              </a:rPr>
              <a:t>нтов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6264" y="3018231"/>
            <a:ext cx="77609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37790" algn="l"/>
                <a:tab pos="4689475" algn="l"/>
                <a:tab pos="6832600" algn="l"/>
              </a:tabLst>
            </a:pPr>
            <a:r>
              <a:rPr sz="2400" spc="-5" dirty="0">
                <a:latin typeface="Georgia"/>
                <a:cs typeface="Georgia"/>
              </a:rPr>
              <a:t>использования	отношение	</a:t>
            </a:r>
            <a:r>
              <a:rPr sz="2400" dirty="0">
                <a:latin typeface="Georgia"/>
                <a:cs typeface="Georgia"/>
              </a:rPr>
              <a:t>ассоциации	</a:t>
            </a:r>
            <a:r>
              <a:rPr sz="2400" spc="-5" dirty="0">
                <a:latin typeface="Georgia"/>
                <a:cs typeface="Georgia"/>
              </a:rPr>
              <a:t>может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6264" y="3274567"/>
            <a:ext cx="7759700" cy="64770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 marR="5080">
              <a:lnSpc>
                <a:spcPct val="70000"/>
              </a:lnSpc>
              <a:spcBef>
                <a:spcPts val="960"/>
              </a:spcBef>
              <a:tabLst>
                <a:tab pos="1423670" algn="l"/>
                <a:tab pos="2619375" algn="l"/>
                <a:tab pos="3360420" algn="l"/>
                <a:tab pos="5424170" algn="l"/>
              </a:tabLst>
            </a:pPr>
            <a:r>
              <a:rPr sz="2400" spc="-10" dirty="0">
                <a:latin typeface="Georgia"/>
                <a:cs typeface="Georgia"/>
              </a:rPr>
              <a:t>с</a:t>
            </a:r>
            <a:r>
              <a:rPr sz="2400" spc="-5" dirty="0">
                <a:latin typeface="Georgia"/>
                <a:cs typeface="Georgia"/>
              </a:rPr>
              <a:t>л</a:t>
            </a:r>
            <a:r>
              <a:rPr sz="2400" spc="-10" dirty="0">
                <a:latin typeface="Georgia"/>
                <a:cs typeface="Georgia"/>
              </a:rPr>
              <a:t>у</a:t>
            </a:r>
            <a:r>
              <a:rPr sz="2400" spc="-5" dirty="0">
                <a:latin typeface="Georgia"/>
                <a:cs typeface="Georgia"/>
              </a:rPr>
              <a:t>жит</a:t>
            </a:r>
            <a:r>
              <a:rPr sz="2400" dirty="0">
                <a:latin typeface="Georgia"/>
                <a:cs typeface="Georgia"/>
              </a:rPr>
              <a:t>ь	только	для	</a:t>
            </a:r>
            <a:r>
              <a:rPr sz="2400" spc="-5" dirty="0">
                <a:latin typeface="Georgia"/>
                <a:cs typeface="Georgia"/>
              </a:rPr>
              <a:t>обо</a:t>
            </a:r>
            <a:r>
              <a:rPr sz="2400" spc="-10" dirty="0">
                <a:latin typeface="Georgia"/>
                <a:cs typeface="Georgia"/>
              </a:rPr>
              <a:t>з</a:t>
            </a:r>
            <a:r>
              <a:rPr sz="2400" dirty="0">
                <a:latin typeface="Georgia"/>
                <a:cs typeface="Georgia"/>
              </a:rPr>
              <a:t>н</a:t>
            </a:r>
            <a:r>
              <a:rPr sz="2400" spc="-10" dirty="0">
                <a:latin typeface="Georgia"/>
                <a:cs typeface="Georgia"/>
              </a:rPr>
              <a:t>а</a:t>
            </a:r>
            <a:r>
              <a:rPr sz="2400" spc="-5" dirty="0">
                <a:latin typeface="Georgia"/>
                <a:cs typeface="Georgia"/>
              </a:rPr>
              <a:t>ч</a:t>
            </a:r>
            <a:r>
              <a:rPr sz="2400" spc="-15" dirty="0">
                <a:latin typeface="Georgia"/>
                <a:cs typeface="Georgia"/>
              </a:rPr>
              <a:t>е</a:t>
            </a:r>
            <a:r>
              <a:rPr sz="2400" spc="20" dirty="0">
                <a:latin typeface="Georgia"/>
                <a:cs typeface="Georgia"/>
              </a:rPr>
              <a:t>н</a:t>
            </a:r>
            <a:r>
              <a:rPr sz="2400" spc="-5" dirty="0">
                <a:latin typeface="Georgia"/>
                <a:cs typeface="Georgia"/>
              </a:rPr>
              <a:t>и</a:t>
            </a:r>
            <a:r>
              <a:rPr sz="2400" dirty="0">
                <a:latin typeface="Georgia"/>
                <a:cs typeface="Georgia"/>
              </a:rPr>
              <a:t>я	</a:t>
            </a:r>
            <a:r>
              <a:rPr sz="2400" spc="-5" dirty="0">
                <a:latin typeface="Georgia"/>
                <a:cs typeface="Georgia"/>
              </a:rPr>
              <a:t>вз</a:t>
            </a:r>
            <a:r>
              <a:rPr sz="2400" spc="-15" dirty="0">
                <a:latin typeface="Georgia"/>
                <a:cs typeface="Georgia"/>
              </a:rPr>
              <a:t>а</a:t>
            </a:r>
            <a:r>
              <a:rPr sz="2400" spc="15" dirty="0">
                <a:latin typeface="Georgia"/>
                <a:cs typeface="Georgia"/>
              </a:rPr>
              <a:t>и</a:t>
            </a:r>
            <a:r>
              <a:rPr sz="2400" spc="5" dirty="0">
                <a:latin typeface="Georgia"/>
                <a:cs typeface="Georgia"/>
              </a:rPr>
              <a:t>м</a:t>
            </a:r>
            <a:r>
              <a:rPr sz="2400" spc="-5" dirty="0">
                <a:latin typeface="Georgia"/>
                <a:cs typeface="Georgia"/>
              </a:rPr>
              <a:t>оде</a:t>
            </a:r>
            <a:r>
              <a:rPr sz="2400" spc="-10" dirty="0">
                <a:latin typeface="Georgia"/>
                <a:cs typeface="Georgia"/>
              </a:rPr>
              <a:t>йс</a:t>
            </a:r>
            <a:r>
              <a:rPr sz="2400" dirty="0">
                <a:latin typeface="Georgia"/>
                <a:cs typeface="Georgia"/>
              </a:rPr>
              <a:t>твия  </a:t>
            </a:r>
            <a:r>
              <a:rPr sz="2400" spc="-10" dirty="0">
                <a:latin typeface="Georgia"/>
                <a:cs typeface="Georgia"/>
              </a:rPr>
              <a:t>актера </a:t>
            </a:r>
            <a:r>
              <a:rPr sz="2400" dirty="0">
                <a:latin typeface="Georgia"/>
                <a:cs typeface="Georgia"/>
              </a:rPr>
              <a:t>с </a:t>
            </a:r>
            <a:r>
              <a:rPr sz="2400" spc="-5" dirty="0">
                <a:latin typeface="Georgia"/>
                <a:cs typeface="Georgia"/>
              </a:rPr>
              <a:t>вариантом</a:t>
            </a:r>
            <a:r>
              <a:rPr sz="2400" spc="4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использования.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81855" y="4833124"/>
            <a:ext cx="238125" cy="275590"/>
          </a:xfrm>
          <a:custGeom>
            <a:avLst/>
            <a:gdLst/>
            <a:ahLst/>
            <a:cxnLst/>
            <a:rect l="l" t="t" r="r" b="b"/>
            <a:pathLst>
              <a:path w="238125" h="275589">
                <a:moveTo>
                  <a:pt x="0" y="137479"/>
                </a:moveTo>
                <a:lnTo>
                  <a:pt x="11876" y="83933"/>
                </a:lnTo>
                <a:lnTo>
                  <a:pt x="35628" y="41657"/>
                </a:lnTo>
                <a:lnTo>
                  <a:pt x="77183" y="11912"/>
                </a:lnTo>
                <a:lnTo>
                  <a:pt x="118737" y="0"/>
                </a:lnTo>
                <a:lnTo>
                  <a:pt x="166242" y="11912"/>
                </a:lnTo>
                <a:lnTo>
                  <a:pt x="207821" y="41657"/>
                </a:lnTo>
                <a:lnTo>
                  <a:pt x="231574" y="83933"/>
                </a:lnTo>
                <a:lnTo>
                  <a:pt x="237499" y="137479"/>
                </a:lnTo>
                <a:lnTo>
                  <a:pt x="231574" y="191049"/>
                </a:lnTo>
                <a:lnTo>
                  <a:pt x="207821" y="233301"/>
                </a:lnTo>
                <a:lnTo>
                  <a:pt x="166242" y="263070"/>
                </a:lnTo>
                <a:lnTo>
                  <a:pt x="118737" y="274983"/>
                </a:lnTo>
                <a:lnTo>
                  <a:pt x="77183" y="263070"/>
                </a:lnTo>
                <a:lnTo>
                  <a:pt x="35628" y="233301"/>
                </a:lnTo>
                <a:lnTo>
                  <a:pt x="11876" y="191049"/>
                </a:lnTo>
                <a:lnTo>
                  <a:pt x="0" y="137479"/>
                </a:lnTo>
                <a:close/>
              </a:path>
            </a:pathLst>
          </a:custGeom>
          <a:ln w="178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79983" y="5245587"/>
            <a:ext cx="641350" cy="0"/>
          </a:xfrm>
          <a:custGeom>
            <a:avLst/>
            <a:gdLst/>
            <a:ahLst/>
            <a:cxnLst/>
            <a:rect l="l" t="t" r="r" b="b"/>
            <a:pathLst>
              <a:path w="641350">
                <a:moveTo>
                  <a:pt x="0" y="0"/>
                </a:moveTo>
                <a:lnTo>
                  <a:pt x="641242" y="0"/>
                </a:lnTo>
              </a:path>
            </a:pathLst>
          </a:custGeom>
          <a:ln w="177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00592" y="5711001"/>
            <a:ext cx="238125" cy="358775"/>
          </a:xfrm>
          <a:custGeom>
            <a:avLst/>
            <a:gdLst/>
            <a:ahLst/>
            <a:cxnLst/>
            <a:rect l="l" t="t" r="r" b="b"/>
            <a:pathLst>
              <a:path w="238125" h="358775">
                <a:moveTo>
                  <a:pt x="0" y="0"/>
                </a:moveTo>
                <a:lnTo>
                  <a:pt x="237524" y="358298"/>
                </a:lnTo>
              </a:path>
            </a:pathLst>
          </a:custGeom>
          <a:ln w="178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63092" y="5108108"/>
            <a:ext cx="238125" cy="961390"/>
          </a:xfrm>
          <a:custGeom>
            <a:avLst/>
            <a:gdLst/>
            <a:ahLst/>
            <a:cxnLst/>
            <a:rect l="l" t="t" r="r" b="b"/>
            <a:pathLst>
              <a:path w="238125" h="961389">
                <a:moveTo>
                  <a:pt x="237499" y="0"/>
                </a:moveTo>
                <a:lnTo>
                  <a:pt x="237499" y="602893"/>
                </a:lnTo>
                <a:lnTo>
                  <a:pt x="0" y="961191"/>
                </a:lnTo>
              </a:path>
            </a:pathLst>
          </a:custGeom>
          <a:ln w="17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966976" y="5979927"/>
            <a:ext cx="1862455" cy="4997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356235">
              <a:lnSpc>
                <a:spcPct val="101000"/>
              </a:lnSpc>
              <a:spcBef>
                <a:spcPts val="75"/>
              </a:spcBef>
            </a:pPr>
            <a:r>
              <a:rPr sz="1550" b="1" spc="-25" dirty="0">
                <a:latin typeface="Arial"/>
                <a:cs typeface="Arial"/>
              </a:rPr>
              <a:t>Посетитель  </a:t>
            </a:r>
            <a:r>
              <a:rPr sz="1550" b="1" spc="-45" dirty="0">
                <a:latin typeface="Arial"/>
                <a:cs typeface="Arial"/>
              </a:rPr>
              <a:t>И</a:t>
            </a:r>
            <a:r>
              <a:rPr sz="1550" b="1" spc="-5" dirty="0">
                <a:latin typeface="Arial"/>
                <a:cs typeface="Arial"/>
              </a:rPr>
              <a:t>н</a:t>
            </a:r>
            <a:r>
              <a:rPr sz="1550" b="1" spc="-65" dirty="0">
                <a:latin typeface="Arial"/>
                <a:cs typeface="Arial"/>
              </a:rPr>
              <a:t>т</a:t>
            </a:r>
            <a:r>
              <a:rPr sz="1550" b="1" spc="-25" dirty="0">
                <a:latin typeface="Arial"/>
                <a:cs typeface="Arial"/>
              </a:rPr>
              <a:t>е</a:t>
            </a:r>
            <a:r>
              <a:rPr sz="1550" b="1" spc="-20" dirty="0">
                <a:latin typeface="Arial"/>
                <a:cs typeface="Arial"/>
              </a:rPr>
              <a:t>р</a:t>
            </a:r>
            <a:r>
              <a:rPr sz="1550" b="1" spc="-5" dirty="0">
                <a:latin typeface="Arial"/>
                <a:cs typeface="Arial"/>
              </a:rPr>
              <a:t>н</a:t>
            </a:r>
            <a:r>
              <a:rPr sz="1550" b="1" spc="-25" dirty="0">
                <a:latin typeface="Arial"/>
                <a:cs typeface="Arial"/>
              </a:rPr>
              <a:t>е</a:t>
            </a:r>
            <a:r>
              <a:rPr sz="1550" b="1" spc="-65" dirty="0">
                <a:latin typeface="Arial"/>
                <a:cs typeface="Arial"/>
              </a:rPr>
              <a:t>т</a:t>
            </a:r>
            <a:r>
              <a:rPr sz="1550" b="1" spc="-5" dirty="0">
                <a:latin typeface="Arial"/>
                <a:cs typeface="Arial"/>
              </a:rPr>
              <a:t>-</a:t>
            </a:r>
            <a:r>
              <a:rPr sz="1550" b="1" spc="15" dirty="0">
                <a:latin typeface="Arial"/>
                <a:cs typeface="Arial"/>
              </a:rPr>
              <a:t>м</a:t>
            </a:r>
            <a:r>
              <a:rPr sz="1550" b="1" spc="-25" dirty="0">
                <a:latin typeface="Arial"/>
                <a:cs typeface="Arial"/>
              </a:rPr>
              <a:t>а</a:t>
            </a:r>
            <a:r>
              <a:rPr sz="1550" b="1" dirty="0">
                <a:latin typeface="Arial"/>
                <a:cs typeface="Arial"/>
              </a:rPr>
              <a:t>г</a:t>
            </a:r>
            <a:r>
              <a:rPr sz="1550" b="1" spc="-25" dirty="0">
                <a:latin typeface="Arial"/>
                <a:cs typeface="Arial"/>
              </a:rPr>
              <a:t>а</a:t>
            </a:r>
            <a:r>
              <a:rPr sz="1550" b="1" spc="-30" dirty="0">
                <a:latin typeface="Arial"/>
                <a:cs typeface="Arial"/>
              </a:rPr>
              <a:t>з</a:t>
            </a:r>
            <a:r>
              <a:rPr sz="1550" b="1" spc="-25" dirty="0">
                <a:latin typeface="Arial"/>
                <a:cs typeface="Arial"/>
              </a:rPr>
              <a:t>и</a:t>
            </a:r>
            <a:r>
              <a:rPr sz="1550" b="1" spc="-5" dirty="0">
                <a:latin typeface="Arial"/>
                <a:cs typeface="Arial"/>
              </a:rPr>
              <a:t>на</a:t>
            </a:r>
            <a:endParaRPr sz="15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006752" y="4853953"/>
            <a:ext cx="2733040" cy="1200785"/>
          </a:xfrm>
          <a:custGeom>
            <a:avLst/>
            <a:gdLst/>
            <a:ahLst/>
            <a:cxnLst/>
            <a:rect l="l" t="t" r="r" b="b"/>
            <a:pathLst>
              <a:path w="2733040" h="1200785">
                <a:moveTo>
                  <a:pt x="0" y="597568"/>
                </a:moveTo>
                <a:lnTo>
                  <a:pt x="11901" y="519603"/>
                </a:lnTo>
                <a:lnTo>
                  <a:pt x="47356" y="448176"/>
                </a:lnTo>
                <a:lnTo>
                  <a:pt x="100910" y="370211"/>
                </a:lnTo>
                <a:lnTo>
                  <a:pt x="183970" y="298784"/>
                </a:lnTo>
                <a:lnTo>
                  <a:pt x="278930" y="233326"/>
                </a:lnTo>
                <a:lnTo>
                  <a:pt x="397692" y="179161"/>
                </a:lnTo>
                <a:lnTo>
                  <a:pt x="534306" y="125591"/>
                </a:lnTo>
                <a:lnTo>
                  <a:pt x="682821" y="83933"/>
                </a:lnTo>
                <a:lnTo>
                  <a:pt x="843733" y="48220"/>
                </a:lnTo>
                <a:lnTo>
                  <a:pt x="1015802" y="23825"/>
                </a:lnTo>
                <a:lnTo>
                  <a:pt x="1188119" y="5968"/>
                </a:lnTo>
                <a:lnTo>
                  <a:pt x="1366139" y="0"/>
                </a:lnTo>
                <a:lnTo>
                  <a:pt x="1544406" y="5968"/>
                </a:lnTo>
                <a:lnTo>
                  <a:pt x="1722426" y="23825"/>
                </a:lnTo>
                <a:lnTo>
                  <a:pt x="1888792" y="48220"/>
                </a:lnTo>
                <a:lnTo>
                  <a:pt x="2049704" y="83933"/>
                </a:lnTo>
                <a:lnTo>
                  <a:pt x="2197971" y="125591"/>
                </a:lnTo>
                <a:lnTo>
                  <a:pt x="2334585" y="179161"/>
                </a:lnTo>
                <a:lnTo>
                  <a:pt x="2453347" y="233326"/>
                </a:lnTo>
                <a:lnTo>
                  <a:pt x="2554258" y="298784"/>
                </a:lnTo>
                <a:lnTo>
                  <a:pt x="2631615" y="370211"/>
                </a:lnTo>
                <a:lnTo>
                  <a:pt x="2690872" y="448176"/>
                </a:lnTo>
                <a:lnTo>
                  <a:pt x="2720625" y="519603"/>
                </a:lnTo>
                <a:lnTo>
                  <a:pt x="2732526" y="597568"/>
                </a:lnTo>
                <a:lnTo>
                  <a:pt x="2720625" y="680883"/>
                </a:lnTo>
                <a:lnTo>
                  <a:pt x="2690872" y="752904"/>
                </a:lnTo>
                <a:lnTo>
                  <a:pt x="2631615" y="830275"/>
                </a:lnTo>
                <a:lnTo>
                  <a:pt x="2554258" y="901702"/>
                </a:lnTo>
                <a:lnTo>
                  <a:pt x="2453347" y="967754"/>
                </a:lnTo>
                <a:lnTo>
                  <a:pt x="2334585" y="1021324"/>
                </a:lnTo>
                <a:lnTo>
                  <a:pt x="2197971" y="1074894"/>
                </a:lnTo>
                <a:lnTo>
                  <a:pt x="2049704" y="1117146"/>
                </a:lnTo>
                <a:lnTo>
                  <a:pt x="1888792" y="1152860"/>
                </a:lnTo>
                <a:lnTo>
                  <a:pt x="1722426" y="1176660"/>
                </a:lnTo>
                <a:lnTo>
                  <a:pt x="1544406" y="1194517"/>
                </a:lnTo>
                <a:lnTo>
                  <a:pt x="1366139" y="1200461"/>
                </a:lnTo>
                <a:lnTo>
                  <a:pt x="1188119" y="1194517"/>
                </a:lnTo>
                <a:lnTo>
                  <a:pt x="1015802" y="1176660"/>
                </a:lnTo>
                <a:lnTo>
                  <a:pt x="843733" y="1152860"/>
                </a:lnTo>
                <a:lnTo>
                  <a:pt x="682821" y="1117146"/>
                </a:lnTo>
                <a:lnTo>
                  <a:pt x="534306" y="1074894"/>
                </a:lnTo>
                <a:lnTo>
                  <a:pt x="397692" y="1021324"/>
                </a:lnTo>
                <a:lnTo>
                  <a:pt x="278930" y="967754"/>
                </a:lnTo>
                <a:lnTo>
                  <a:pt x="183970" y="901702"/>
                </a:lnTo>
                <a:lnTo>
                  <a:pt x="100910" y="830275"/>
                </a:lnTo>
                <a:lnTo>
                  <a:pt x="47356" y="752904"/>
                </a:lnTo>
                <a:lnTo>
                  <a:pt x="11901" y="680883"/>
                </a:lnTo>
                <a:lnTo>
                  <a:pt x="0" y="597568"/>
                </a:lnTo>
                <a:close/>
              </a:path>
            </a:pathLst>
          </a:custGeom>
          <a:ln w="59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139344" y="5179396"/>
            <a:ext cx="2503170" cy="500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397510">
              <a:lnSpc>
                <a:spcPct val="101299"/>
              </a:lnSpc>
              <a:spcBef>
                <a:spcPts val="70"/>
              </a:spcBef>
            </a:pPr>
            <a:r>
              <a:rPr sz="1550" b="1" spc="-15" dirty="0">
                <a:latin typeface="Arial"/>
                <a:cs typeface="Arial"/>
              </a:rPr>
              <a:t>Просмотр </a:t>
            </a:r>
            <a:r>
              <a:rPr sz="1550" b="1" spc="-10" dirty="0">
                <a:latin typeface="Arial"/>
                <a:cs typeface="Arial"/>
              </a:rPr>
              <a:t>списка  </a:t>
            </a:r>
            <a:r>
              <a:rPr sz="1550" b="1" spc="-20" dirty="0">
                <a:latin typeface="Arial"/>
                <a:cs typeface="Arial"/>
              </a:rPr>
              <a:t>представленных</a:t>
            </a:r>
            <a:r>
              <a:rPr sz="1550" b="1" spc="-50" dirty="0">
                <a:latin typeface="Arial"/>
                <a:cs typeface="Arial"/>
              </a:rPr>
              <a:t> </a:t>
            </a:r>
            <a:r>
              <a:rPr sz="1550" b="1" spc="-25" dirty="0">
                <a:latin typeface="Arial"/>
                <a:cs typeface="Arial"/>
              </a:rPr>
              <a:t>товаров</a:t>
            </a:r>
            <a:endParaRPr sz="15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179671" y="5448549"/>
            <a:ext cx="1824355" cy="0"/>
          </a:xfrm>
          <a:custGeom>
            <a:avLst/>
            <a:gdLst/>
            <a:ahLst/>
            <a:cxnLst/>
            <a:rect l="l" t="t" r="r" b="b"/>
            <a:pathLst>
              <a:path w="1824354">
                <a:moveTo>
                  <a:pt x="1824105" y="0"/>
                </a:moveTo>
                <a:lnTo>
                  <a:pt x="0" y="0"/>
                </a:lnTo>
              </a:path>
            </a:pathLst>
          </a:custGeom>
          <a:ln w="177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0"/>
            <a:ext cx="468312" cy="460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540" y="482600"/>
            <a:ext cx="3241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Отношение</a:t>
            </a:r>
            <a:r>
              <a:rPr spc="-80" dirty="0"/>
              <a:t> </a:t>
            </a:r>
            <a:r>
              <a:rPr spc="-5" dirty="0"/>
              <a:t>включения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0232" y="1436370"/>
            <a:ext cx="8349615" cy="31026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68605" marR="5080" indent="-256540" algn="just">
              <a:lnSpc>
                <a:spcPct val="80000"/>
              </a:lnSpc>
              <a:spcBef>
                <a:spcPts val="675"/>
              </a:spcBef>
              <a:buClr>
                <a:srgbClr val="D2DA79"/>
              </a:buClr>
              <a:buChar char="•"/>
              <a:tabLst>
                <a:tab pos="269240" algn="l"/>
              </a:tabLst>
            </a:pPr>
            <a:r>
              <a:rPr sz="2400" spc="-5" dirty="0">
                <a:latin typeface="Georgia"/>
                <a:cs typeface="Georgia"/>
              </a:rPr>
              <a:t>Отношение </a:t>
            </a:r>
            <a:r>
              <a:rPr sz="2400" i="1" spc="-5" dirty="0">
                <a:latin typeface="Georgia"/>
                <a:cs typeface="Georgia"/>
              </a:rPr>
              <a:t>зависимости (dependency) </a:t>
            </a:r>
            <a:r>
              <a:rPr sz="2400" spc="-5" dirty="0">
                <a:latin typeface="Georgia"/>
                <a:cs typeface="Georgia"/>
              </a:rPr>
              <a:t>определяется  </a:t>
            </a:r>
            <a:r>
              <a:rPr sz="2400" spc="-10" dirty="0">
                <a:latin typeface="Georgia"/>
                <a:cs typeface="Georgia"/>
              </a:rPr>
              <a:t>как </a:t>
            </a:r>
            <a:r>
              <a:rPr sz="2400" spc="-5" dirty="0">
                <a:latin typeface="Georgia"/>
                <a:cs typeface="Georgia"/>
              </a:rPr>
              <a:t>форма взаимосвязи между </a:t>
            </a:r>
            <a:r>
              <a:rPr sz="2400" dirty="0">
                <a:latin typeface="Georgia"/>
                <a:cs typeface="Georgia"/>
              </a:rPr>
              <a:t>двумя </a:t>
            </a:r>
            <a:r>
              <a:rPr sz="2400" spc="-5" dirty="0">
                <a:latin typeface="Georgia"/>
                <a:cs typeface="Georgia"/>
              </a:rPr>
              <a:t>элементами  модели, </a:t>
            </a:r>
            <a:r>
              <a:rPr sz="2400" dirty="0">
                <a:latin typeface="Georgia"/>
                <a:cs typeface="Georgia"/>
              </a:rPr>
              <a:t>предназначенная для </a:t>
            </a:r>
            <a:r>
              <a:rPr sz="2400" spc="-5" dirty="0">
                <a:latin typeface="Georgia"/>
                <a:cs typeface="Georgia"/>
              </a:rPr>
              <a:t>спецификации </a:t>
            </a:r>
            <a:r>
              <a:rPr sz="2400" dirty="0">
                <a:latin typeface="Georgia"/>
                <a:cs typeface="Georgia"/>
              </a:rPr>
              <a:t>того  </a:t>
            </a:r>
            <a:r>
              <a:rPr sz="2400" spc="-5" dirty="0">
                <a:latin typeface="Georgia"/>
                <a:cs typeface="Georgia"/>
              </a:rPr>
              <a:t>обстоятельства, что изменение одного </a:t>
            </a:r>
            <a:r>
              <a:rPr sz="2400" dirty="0">
                <a:latin typeface="Georgia"/>
                <a:cs typeface="Georgia"/>
              </a:rPr>
              <a:t>элемента </a:t>
            </a:r>
            <a:r>
              <a:rPr sz="2400" spc="-5" dirty="0">
                <a:latin typeface="Georgia"/>
                <a:cs typeface="Georgia"/>
              </a:rPr>
              <a:t>модели  приводит </a:t>
            </a:r>
            <a:r>
              <a:rPr sz="2400" dirty="0">
                <a:latin typeface="Georgia"/>
                <a:cs typeface="Georgia"/>
              </a:rPr>
              <a:t>к </a:t>
            </a:r>
            <a:r>
              <a:rPr sz="2400" spc="-5" dirty="0">
                <a:latin typeface="Georgia"/>
                <a:cs typeface="Georgia"/>
              </a:rPr>
              <a:t>изменению некоторого другого</a:t>
            </a:r>
            <a:r>
              <a:rPr sz="2400" spc="5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элемента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D2DA79"/>
              </a:buClr>
              <a:buFont typeface="Georgia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268605" marR="7620" indent="-256540" algn="just">
              <a:lnSpc>
                <a:spcPct val="80100"/>
              </a:lnSpc>
              <a:buClr>
                <a:srgbClr val="D2DA79"/>
              </a:buClr>
              <a:buChar char="•"/>
              <a:tabLst>
                <a:tab pos="269240" algn="l"/>
              </a:tabLst>
            </a:pPr>
            <a:r>
              <a:rPr sz="2400" spc="-5" dirty="0">
                <a:latin typeface="Georgia"/>
                <a:cs typeface="Georgia"/>
              </a:rPr>
              <a:t>Отношение </a:t>
            </a:r>
            <a:r>
              <a:rPr sz="2400" i="1" dirty="0">
                <a:latin typeface="Georgia"/>
                <a:cs typeface="Georgia"/>
              </a:rPr>
              <a:t>включения </a:t>
            </a:r>
            <a:r>
              <a:rPr sz="2400" i="1" spc="-5" dirty="0">
                <a:latin typeface="Georgia"/>
                <a:cs typeface="Georgia"/>
              </a:rPr>
              <a:t>(include) </a:t>
            </a:r>
            <a:r>
              <a:rPr sz="2400" spc="-5" dirty="0">
                <a:latin typeface="Georgia"/>
                <a:cs typeface="Georgia"/>
              </a:rPr>
              <a:t>специфицирует </a:t>
            </a:r>
            <a:r>
              <a:rPr sz="2400" dirty="0">
                <a:latin typeface="Georgia"/>
                <a:cs typeface="Georgia"/>
              </a:rPr>
              <a:t>тот  </a:t>
            </a:r>
            <a:r>
              <a:rPr sz="2400" spc="-10" dirty="0">
                <a:latin typeface="Georgia"/>
                <a:cs typeface="Georgia"/>
              </a:rPr>
              <a:t>факт, </a:t>
            </a:r>
            <a:r>
              <a:rPr sz="2400" spc="-5" dirty="0">
                <a:latin typeface="Georgia"/>
                <a:cs typeface="Georgia"/>
              </a:rPr>
              <a:t>что некоторый </a:t>
            </a:r>
            <a:r>
              <a:rPr sz="2400" spc="-10" dirty="0">
                <a:latin typeface="Georgia"/>
                <a:cs typeface="Georgia"/>
              </a:rPr>
              <a:t>вариант </a:t>
            </a:r>
            <a:r>
              <a:rPr sz="2400" spc="-5" dirty="0">
                <a:latin typeface="Georgia"/>
                <a:cs typeface="Georgia"/>
              </a:rPr>
              <a:t>использования содержит  поведение,</a:t>
            </a:r>
            <a:r>
              <a:rPr sz="2400" spc="56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определенное  </a:t>
            </a:r>
            <a:r>
              <a:rPr sz="2400" dirty="0">
                <a:latin typeface="Georgia"/>
                <a:cs typeface="Georgia"/>
              </a:rPr>
              <a:t>в </a:t>
            </a:r>
            <a:r>
              <a:rPr sz="2400" spc="-5" dirty="0">
                <a:latin typeface="Georgia"/>
                <a:cs typeface="Georgia"/>
              </a:rPr>
              <a:t>другом варианте  использования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93661" y="5108107"/>
            <a:ext cx="2440305" cy="980440"/>
          </a:xfrm>
          <a:custGeom>
            <a:avLst/>
            <a:gdLst/>
            <a:ahLst/>
            <a:cxnLst/>
            <a:rect l="l" t="t" r="r" b="b"/>
            <a:pathLst>
              <a:path w="2440304" h="980439">
                <a:moveTo>
                  <a:pt x="0" y="492680"/>
                </a:moveTo>
                <a:lnTo>
                  <a:pt x="5517" y="426543"/>
                </a:lnTo>
                <a:lnTo>
                  <a:pt x="38613" y="365382"/>
                </a:lnTo>
                <a:lnTo>
                  <a:pt x="88286" y="304749"/>
                </a:lnTo>
                <a:lnTo>
                  <a:pt x="160008" y="243588"/>
                </a:lnTo>
                <a:lnTo>
                  <a:pt x="248295" y="193985"/>
                </a:lnTo>
                <a:lnTo>
                  <a:pt x="353677" y="143832"/>
                </a:lnTo>
                <a:lnTo>
                  <a:pt x="475048" y="99756"/>
                </a:lnTo>
                <a:lnTo>
                  <a:pt x="607478" y="66687"/>
                </a:lnTo>
                <a:lnTo>
                  <a:pt x="750921" y="38572"/>
                </a:lnTo>
                <a:lnTo>
                  <a:pt x="905423" y="16534"/>
                </a:lnTo>
                <a:lnTo>
                  <a:pt x="1059902" y="5503"/>
                </a:lnTo>
                <a:lnTo>
                  <a:pt x="1219910" y="0"/>
                </a:lnTo>
                <a:lnTo>
                  <a:pt x="1379919" y="5503"/>
                </a:lnTo>
                <a:lnTo>
                  <a:pt x="1534973" y="16534"/>
                </a:lnTo>
                <a:lnTo>
                  <a:pt x="1689452" y="38572"/>
                </a:lnTo>
                <a:lnTo>
                  <a:pt x="1832918" y="66687"/>
                </a:lnTo>
                <a:lnTo>
                  <a:pt x="1965326" y="99756"/>
                </a:lnTo>
                <a:lnTo>
                  <a:pt x="2086720" y="143832"/>
                </a:lnTo>
                <a:lnTo>
                  <a:pt x="2191480" y="193985"/>
                </a:lnTo>
                <a:lnTo>
                  <a:pt x="2279721" y="243588"/>
                </a:lnTo>
                <a:lnTo>
                  <a:pt x="2351603" y="304749"/>
                </a:lnTo>
                <a:lnTo>
                  <a:pt x="2401138" y="365382"/>
                </a:lnTo>
                <a:lnTo>
                  <a:pt x="2434315" y="426543"/>
                </a:lnTo>
                <a:lnTo>
                  <a:pt x="2439844" y="492680"/>
                </a:lnTo>
                <a:lnTo>
                  <a:pt x="2434315" y="553864"/>
                </a:lnTo>
                <a:lnTo>
                  <a:pt x="2401138" y="619978"/>
                </a:lnTo>
                <a:lnTo>
                  <a:pt x="2351603" y="675635"/>
                </a:lnTo>
                <a:lnTo>
                  <a:pt x="2279721" y="736268"/>
                </a:lnTo>
                <a:lnTo>
                  <a:pt x="2191480" y="791926"/>
                </a:lnTo>
                <a:lnTo>
                  <a:pt x="2086720" y="836025"/>
                </a:lnTo>
                <a:lnTo>
                  <a:pt x="1965326" y="880651"/>
                </a:lnTo>
                <a:lnTo>
                  <a:pt x="1832918" y="913720"/>
                </a:lnTo>
                <a:lnTo>
                  <a:pt x="1689452" y="941285"/>
                </a:lnTo>
                <a:lnTo>
                  <a:pt x="1534973" y="963323"/>
                </a:lnTo>
                <a:lnTo>
                  <a:pt x="1379919" y="974330"/>
                </a:lnTo>
                <a:lnTo>
                  <a:pt x="1219910" y="979857"/>
                </a:lnTo>
                <a:lnTo>
                  <a:pt x="1059902" y="974330"/>
                </a:lnTo>
                <a:lnTo>
                  <a:pt x="905423" y="963323"/>
                </a:lnTo>
                <a:lnTo>
                  <a:pt x="750921" y="941285"/>
                </a:lnTo>
                <a:lnTo>
                  <a:pt x="607478" y="913720"/>
                </a:lnTo>
                <a:lnTo>
                  <a:pt x="475048" y="880651"/>
                </a:lnTo>
                <a:lnTo>
                  <a:pt x="353677" y="836025"/>
                </a:lnTo>
                <a:lnTo>
                  <a:pt x="248295" y="791926"/>
                </a:lnTo>
                <a:lnTo>
                  <a:pt x="160008" y="736268"/>
                </a:lnTo>
                <a:lnTo>
                  <a:pt x="88286" y="675635"/>
                </a:lnTo>
                <a:lnTo>
                  <a:pt x="38613" y="619978"/>
                </a:lnTo>
                <a:lnTo>
                  <a:pt x="5517" y="553864"/>
                </a:lnTo>
                <a:lnTo>
                  <a:pt x="0" y="492680"/>
                </a:lnTo>
                <a:close/>
              </a:path>
            </a:pathLst>
          </a:custGeom>
          <a:ln w="54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20962" y="5347897"/>
            <a:ext cx="2013585" cy="4660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56210" marR="5080" indent="-144145">
              <a:lnSpc>
                <a:spcPct val="103800"/>
              </a:lnSpc>
              <a:spcBef>
                <a:spcPts val="70"/>
              </a:spcBef>
            </a:pPr>
            <a:r>
              <a:rPr sz="1400" b="1" spc="5" dirty="0">
                <a:latin typeface="Arial"/>
                <a:cs typeface="Arial"/>
              </a:rPr>
              <a:t>Оформление </a:t>
            </a:r>
            <a:r>
              <a:rPr sz="1400" b="1" spc="10" dirty="0">
                <a:latin typeface="Arial"/>
                <a:cs typeface="Arial"/>
              </a:rPr>
              <a:t>Заказа</a:t>
            </a:r>
            <a:r>
              <a:rPr sz="1400" b="1" spc="-90" dirty="0">
                <a:latin typeface="Arial"/>
                <a:cs typeface="Arial"/>
              </a:rPr>
              <a:t> </a:t>
            </a:r>
            <a:r>
              <a:rPr sz="1400" b="1" spc="25" dirty="0">
                <a:latin typeface="Arial"/>
                <a:cs typeface="Arial"/>
              </a:rPr>
              <a:t>в  </a:t>
            </a:r>
            <a:r>
              <a:rPr sz="1400" b="1" spc="5" dirty="0">
                <a:latin typeface="Arial"/>
                <a:cs typeface="Arial"/>
              </a:rPr>
              <a:t>Интернет-магазине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42142" y="5108107"/>
            <a:ext cx="2446020" cy="980440"/>
          </a:xfrm>
          <a:custGeom>
            <a:avLst/>
            <a:gdLst/>
            <a:ahLst/>
            <a:cxnLst/>
            <a:rect l="l" t="t" r="r" b="b"/>
            <a:pathLst>
              <a:path w="2446020" h="980439">
                <a:moveTo>
                  <a:pt x="0" y="492680"/>
                </a:moveTo>
                <a:lnTo>
                  <a:pt x="11058" y="426543"/>
                </a:lnTo>
                <a:lnTo>
                  <a:pt x="38706" y="365382"/>
                </a:lnTo>
                <a:lnTo>
                  <a:pt x="94000" y="304749"/>
                </a:lnTo>
                <a:lnTo>
                  <a:pt x="160123" y="243588"/>
                </a:lnTo>
                <a:lnTo>
                  <a:pt x="248364" y="193985"/>
                </a:lnTo>
                <a:lnTo>
                  <a:pt x="358722" y="143832"/>
                </a:lnTo>
                <a:lnTo>
                  <a:pt x="474610" y="99756"/>
                </a:lnTo>
                <a:lnTo>
                  <a:pt x="607087" y="66687"/>
                </a:lnTo>
                <a:lnTo>
                  <a:pt x="750391" y="38572"/>
                </a:lnTo>
                <a:lnTo>
                  <a:pt x="904985" y="16534"/>
                </a:lnTo>
                <a:lnTo>
                  <a:pt x="1060040" y="5503"/>
                </a:lnTo>
                <a:lnTo>
                  <a:pt x="1219933" y="0"/>
                </a:lnTo>
                <a:lnTo>
                  <a:pt x="1380057" y="5503"/>
                </a:lnTo>
                <a:lnTo>
                  <a:pt x="1534421" y="16534"/>
                </a:lnTo>
                <a:lnTo>
                  <a:pt x="1689015" y="38572"/>
                </a:lnTo>
                <a:lnTo>
                  <a:pt x="1832550" y="66687"/>
                </a:lnTo>
                <a:lnTo>
                  <a:pt x="1964796" y="99756"/>
                </a:lnTo>
                <a:lnTo>
                  <a:pt x="2086904" y="143832"/>
                </a:lnTo>
                <a:lnTo>
                  <a:pt x="2191733" y="193985"/>
                </a:lnTo>
                <a:lnTo>
                  <a:pt x="2279974" y="243588"/>
                </a:lnTo>
                <a:lnTo>
                  <a:pt x="2351626" y="304749"/>
                </a:lnTo>
                <a:lnTo>
                  <a:pt x="2401391" y="365382"/>
                </a:lnTo>
                <a:lnTo>
                  <a:pt x="2434338" y="426543"/>
                </a:lnTo>
                <a:lnTo>
                  <a:pt x="2445397" y="492680"/>
                </a:lnTo>
                <a:lnTo>
                  <a:pt x="2434338" y="553864"/>
                </a:lnTo>
                <a:lnTo>
                  <a:pt x="2401391" y="619978"/>
                </a:lnTo>
                <a:lnTo>
                  <a:pt x="2351626" y="675635"/>
                </a:lnTo>
                <a:lnTo>
                  <a:pt x="2279974" y="736268"/>
                </a:lnTo>
                <a:lnTo>
                  <a:pt x="2191733" y="791926"/>
                </a:lnTo>
                <a:lnTo>
                  <a:pt x="2086904" y="836025"/>
                </a:lnTo>
                <a:lnTo>
                  <a:pt x="1964796" y="880651"/>
                </a:lnTo>
                <a:lnTo>
                  <a:pt x="1832550" y="913720"/>
                </a:lnTo>
                <a:lnTo>
                  <a:pt x="1689015" y="941285"/>
                </a:lnTo>
                <a:lnTo>
                  <a:pt x="1534421" y="963323"/>
                </a:lnTo>
                <a:lnTo>
                  <a:pt x="1380057" y="974330"/>
                </a:lnTo>
                <a:lnTo>
                  <a:pt x="1219933" y="979857"/>
                </a:lnTo>
                <a:lnTo>
                  <a:pt x="1060040" y="974330"/>
                </a:lnTo>
                <a:lnTo>
                  <a:pt x="904985" y="963323"/>
                </a:lnTo>
                <a:lnTo>
                  <a:pt x="750391" y="941285"/>
                </a:lnTo>
                <a:lnTo>
                  <a:pt x="607087" y="913720"/>
                </a:lnTo>
                <a:lnTo>
                  <a:pt x="474610" y="880651"/>
                </a:lnTo>
                <a:lnTo>
                  <a:pt x="358722" y="836025"/>
                </a:lnTo>
                <a:lnTo>
                  <a:pt x="248364" y="791926"/>
                </a:lnTo>
                <a:lnTo>
                  <a:pt x="160123" y="736268"/>
                </a:lnTo>
                <a:lnTo>
                  <a:pt x="94000" y="675635"/>
                </a:lnTo>
                <a:lnTo>
                  <a:pt x="38706" y="619978"/>
                </a:lnTo>
                <a:lnTo>
                  <a:pt x="11058" y="553864"/>
                </a:lnTo>
                <a:lnTo>
                  <a:pt x="0" y="492680"/>
                </a:lnTo>
                <a:close/>
              </a:path>
            </a:pathLst>
          </a:custGeom>
          <a:ln w="54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05416" y="5347897"/>
            <a:ext cx="1147445" cy="4660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56515" marR="5080" indent="-44450">
              <a:lnSpc>
                <a:spcPct val="103800"/>
              </a:lnSpc>
              <a:spcBef>
                <a:spcPts val="70"/>
              </a:spcBef>
            </a:pPr>
            <a:r>
              <a:rPr sz="1400" b="1" spc="-25" dirty="0">
                <a:latin typeface="Arial"/>
                <a:cs typeface="Arial"/>
              </a:rPr>
              <a:t>Р</a:t>
            </a:r>
            <a:r>
              <a:rPr sz="1400" b="1" spc="-5" dirty="0">
                <a:latin typeface="Arial"/>
                <a:cs typeface="Arial"/>
              </a:rPr>
              <a:t>е</a:t>
            </a:r>
            <a:r>
              <a:rPr sz="1400" b="1" spc="20" dirty="0">
                <a:latin typeface="Arial"/>
                <a:cs typeface="Arial"/>
              </a:rPr>
              <a:t>г</a:t>
            </a:r>
            <a:r>
              <a:rPr sz="1400" b="1" spc="5" dirty="0">
                <a:latin typeface="Arial"/>
                <a:cs typeface="Arial"/>
              </a:rPr>
              <a:t>и</a:t>
            </a:r>
            <a:r>
              <a:rPr sz="1400" b="1" spc="-5" dirty="0">
                <a:latin typeface="Arial"/>
                <a:cs typeface="Arial"/>
              </a:rPr>
              <a:t>с</a:t>
            </a:r>
            <a:r>
              <a:rPr sz="1400" b="1" spc="-35" dirty="0">
                <a:latin typeface="Arial"/>
                <a:cs typeface="Arial"/>
              </a:rPr>
              <a:t>т</a:t>
            </a:r>
            <a:r>
              <a:rPr sz="1400" b="1" spc="10" dirty="0">
                <a:latin typeface="Arial"/>
                <a:cs typeface="Arial"/>
              </a:rPr>
              <a:t>р</a:t>
            </a:r>
            <a:r>
              <a:rPr sz="1400" b="1" spc="-5" dirty="0">
                <a:latin typeface="Arial"/>
                <a:cs typeface="Arial"/>
              </a:rPr>
              <a:t>а</a:t>
            </a:r>
            <a:r>
              <a:rPr sz="1400" b="1" spc="5" dirty="0">
                <a:latin typeface="Arial"/>
                <a:cs typeface="Arial"/>
              </a:rPr>
              <a:t>ци</a:t>
            </a:r>
            <a:r>
              <a:rPr sz="1400" b="1" spc="15" dirty="0">
                <a:latin typeface="Arial"/>
                <a:cs typeface="Arial"/>
              </a:rPr>
              <a:t>я  </a:t>
            </a:r>
            <a:r>
              <a:rPr sz="1400" b="1" spc="10" dirty="0">
                <a:latin typeface="Arial"/>
                <a:cs typeface="Arial"/>
              </a:rPr>
              <a:t>покупателя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30741" y="5626151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>
                <a:moveTo>
                  <a:pt x="0" y="0"/>
                </a:moveTo>
                <a:lnTo>
                  <a:pt x="33176" y="0"/>
                </a:lnTo>
              </a:path>
            </a:pathLst>
          </a:custGeom>
          <a:ln w="164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96864" y="5626151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>
                <a:moveTo>
                  <a:pt x="0" y="0"/>
                </a:moveTo>
                <a:lnTo>
                  <a:pt x="33637" y="0"/>
                </a:lnTo>
              </a:path>
            </a:pathLst>
          </a:custGeom>
          <a:ln w="164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63679" y="5626151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>
                <a:moveTo>
                  <a:pt x="0" y="0"/>
                </a:moveTo>
                <a:lnTo>
                  <a:pt x="33176" y="0"/>
                </a:lnTo>
              </a:path>
            </a:pathLst>
          </a:custGeom>
          <a:ln w="164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29801" y="5626151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>
                <a:moveTo>
                  <a:pt x="0" y="0"/>
                </a:moveTo>
                <a:lnTo>
                  <a:pt x="33176" y="0"/>
                </a:lnTo>
              </a:path>
            </a:pathLst>
          </a:custGeom>
          <a:ln w="164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96155" y="5626151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>
                <a:moveTo>
                  <a:pt x="0" y="0"/>
                </a:moveTo>
                <a:lnTo>
                  <a:pt x="33176" y="0"/>
                </a:lnTo>
              </a:path>
            </a:pathLst>
          </a:custGeom>
          <a:ln w="164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62278" y="5626151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>
                <a:moveTo>
                  <a:pt x="0" y="0"/>
                </a:moveTo>
                <a:lnTo>
                  <a:pt x="33176" y="0"/>
                </a:lnTo>
              </a:path>
            </a:pathLst>
          </a:custGeom>
          <a:ln w="164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28631" y="5626151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0" y="0"/>
                </a:moveTo>
                <a:lnTo>
                  <a:pt x="32946" y="0"/>
                </a:lnTo>
              </a:path>
            </a:pathLst>
          </a:custGeom>
          <a:ln w="164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94754" y="5626151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>
                <a:moveTo>
                  <a:pt x="0" y="0"/>
                </a:moveTo>
                <a:lnTo>
                  <a:pt x="33176" y="0"/>
                </a:lnTo>
              </a:path>
            </a:pathLst>
          </a:custGeom>
          <a:ln w="164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60877" y="5626151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>
                <a:moveTo>
                  <a:pt x="0" y="0"/>
                </a:moveTo>
                <a:lnTo>
                  <a:pt x="33176" y="0"/>
                </a:lnTo>
              </a:path>
            </a:pathLst>
          </a:custGeom>
          <a:ln w="164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27230" y="5626151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0" y="0"/>
                </a:moveTo>
                <a:lnTo>
                  <a:pt x="32946" y="0"/>
                </a:lnTo>
              </a:path>
            </a:pathLst>
          </a:custGeom>
          <a:ln w="164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93353" y="5626151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>
                <a:moveTo>
                  <a:pt x="0" y="0"/>
                </a:moveTo>
                <a:lnTo>
                  <a:pt x="33176" y="0"/>
                </a:lnTo>
              </a:path>
            </a:pathLst>
          </a:custGeom>
          <a:ln w="164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59707" y="5626151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0" y="0"/>
                </a:moveTo>
                <a:lnTo>
                  <a:pt x="32946" y="0"/>
                </a:lnTo>
              </a:path>
            </a:pathLst>
          </a:custGeom>
          <a:ln w="164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25830" y="5626151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>
                <a:moveTo>
                  <a:pt x="0" y="0"/>
                </a:moveTo>
                <a:lnTo>
                  <a:pt x="33176" y="0"/>
                </a:lnTo>
              </a:path>
            </a:pathLst>
          </a:custGeom>
          <a:ln w="164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91952" y="5626151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>
                <a:moveTo>
                  <a:pt x="0" y="0"/>
                </a:moveTo>
                <a:lnTo>
                  <a:pt x="33176" y="0"/>
                </a:lnTo>
              </a:path>
            </a:pathLst>
          </a:custGeom>
          <a:ln w="164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258306" y="5626151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0" y="0"/>
                </a:moveTo>
                <a:lnTo>
                  <a:pt x="32946" y="0"/>
                </a:lnTo>
              </a:path>
            </a:pathLst>
          </a:custGeom>
          <a:ln w="164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24429" y="5626151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>
                <a:moveTo>
                  <a:pt x="0" y="0"/>
                </a:moveTo>
                <a:lnTo>
                  <a:pt x="33176" y="0"/>
                </a:lnTo>
              </a:path>
            </a:pathLst>
          </a:custGeom>
          <a:ln w="164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90552" y="5626151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>
                <a:moveTo>
                  <a:pt x="0" y="0"/>
                </a:moveTo>
                <a:lnTo>
                  <a:pt x="33176" y="0"/>
                </a:lnTo>
              </a:path>
            </a:pathLst>
          </a:custGeom>
          <a:ln w="164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56905" y="5626151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0" y="0"/>
                </a:moveTo>
                <a:lnTo>
                  <a:pt x="32946" y="0"/>
                </a:lnTo>
              </a:path>
            </a:pathLst>
          </a:custGeom>
          <a:ln w="164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23719" y="5626151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0" y="0"/>
                </a:moveTo>
                <a:lnTo>
                  <a:pt x="32946" y="0"/>
                </a:lnTo>
              </a:path>
            </a:pathLst>
          </a:custGeom>
          <a:ln w="164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89842" y="5626151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>
                <a:moveTo>
                  <a:pt x="0" y="0"/>
                </a:moveTo>
                <a:lnTo>
                  <a:pt x="33176" y="0"/>
                </a:lnTo>
              </a:path>
            </a:pathLst>
          </a:custGeom>
          <a:ln w="164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489851" y="5553936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60" h="149860">
                <a:moveTo>
                  <a:pt x="0" y="149358"/>
                </a:moveTo>
                <a:lnTo>
                  <a:pt x="149525" y="72214"/>
                </a:lnTo>
                <a:lnTo>
                  <a:pt x="0" y="0"/>
                </a:lnTo>
              </a:path>
            </a:pathLst>
          </a:custGeom>
          <a:ln w="165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484155" y="5292240"/>
            <a:ext cx="10096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latin typeface="Arial"/>
                <a:cs typeface="Arial"/>
              </a:rPr>
              <a:t>&lt;&lt;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spc="35" dirty="0">
                <a:latin typeface="Arial"/>
                <a:cs typeface="Arial"/>
              </a:rPr>
              <a:t>c</a:t>
            </a:r>
            <a:r>
              <a:rPr sz="1400" spc="-15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ud</a:t>
            </a:r>
            <a:r>
              <a:rPr sz="1400" spc="-4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&gt;</a:t>
            </a:r>
            <a:r>
              <a:rPr sz="1400" spc="2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010627" y="6338765"/>
            <a:ext cx="21628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latin typeface="Arial"/>
                <a:cs typeface="Arial"/>
              </a:rPr>
              <a:t>вариант </a:t>
            </a:r>
            <a:r>
              <a:rPr sz="1400" dirty="0">
                <a:latin typeface="Arial"/>
                <a:cs typeface="Arial"/>
              </a:rPr>
              <a:t>использования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i="1" spc="25" dirty="0">
                <a:latin typeface="Arial"/>
                <a:cs typeface="Arial"/>
              </a:rPr>
              <a:t>А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863982" y="6338765"/>
            <a:ext cx="21602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latin typeface="Arial"/>
                <a:cs typeface="Arial"/>
              </a:rPr>
              <a:t>вариант </a:t>
            </a:r>
            <a:r>
              <a:rPr sz="1400" dirty="0">
                <a:latin typeface="Arial"/>
                <a:cs typeface="Arial"/>
              </a:rPr>
              <a:t>использования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i="1" spc="25" dirty="0">
                <a:latin typeface="Arial"/>
                <a:cs typeface="Arial"/>
              </a:rPr>
              <a:t>Б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0" y="0"/>
            <a:ext cx="468312" cy="460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73" y="410413"/>
            <a:ext cx="34283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Отношение</a:t>
            </a:r>
            <a:r>
              <a:rPr spc="-65" dirty="0"/>
              <a:t> </a:t>
            </a:r>
            <a:r>
              <a:rPr spc="-5" dirty="0"/>
              <a:t>расширения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96514" y="1624710"/>
            <a:ext cx="1794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Georgia"/>
                <a:cs typeface="Georgia"/>
              </a:rPr>
              <a:t>расширения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71540" y="1624710"/>
            <a:ext cx="1158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15" dirty="0">
                <a:latin typeface="Georgia"/>
                <a:cs typeface="Georgia"/>
              </a:rPr>
              <a:t>(</a:t>
            </a:r>
            <a:r>
              <a:rPr sz="2400" i="1" dirty="0">
                <a:latin typeface="Georgia"/>
                <a:cs typeface="Georgia"/>
              </a:rPr>
              <a:t>exten</a:t>
            </a:r>
            <a:r>
              <a:rPr sz="2400" i="1" spc="5" dirty="0">
                <a:latin typeface="Georgia"/>
                <a:cs typeface="Georgia"/>
              </a:rPr>
              <a:t>d</a:t>
            </a:r>
            <a:r>
              <a:rPr sz="2400" i="1" dirty="0">
                <a:latin typeface="Georgia"/>
                <a:cs typeface="Georgia"/>
              </a:rPr>
              <a:t>)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09535" y="1624710"/>
            <a:ext cx="1648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Georgia"/>
                <a:cs typeface="Georgia"/>
              </a:rPr>
              <a:t>определяет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4098" y="1624710"/>
            <a:ext cx="5164455" cy="684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indent="-256540">
              <a:lnSpc>
                <a:spcPts val="2595"/>
              </a:lnSpc>
              <a:spcBef>
                <a:spcPts val="100"/>
              </a:spcBef>
              <a:buClr>
                <a:srgbClr val="D2DA79"/>
              </a:buClr>
              <a:buChar char="•"/>
              <a:tabLst>
                <a:tab pos="268605" algn="l"/>
                <a:tab pos="269240" algn="l"/>
              </a:tabLst>
            </a:pPr>
            <a:r>
              <a:rPr sz="2400" spc="-5" dirty="0">
                <a:latin typeface="Georgia"/>
                <a:cs typeface="Georgia"/>
              </a:rPr>
              <a:t>Отношение</a:t>
            </a:r>
            <a:endParaRPr sz="2400">
              <a:latin typeface="Georgia"/>
              <a:cs typeface="Georgia"/>
            </a:endParaRPr>
          </a:p>
          <a:p>
            <a:pPr marL="268605">
              <a:lnSpc>
                <a:spcPts val="2595"/>
              </a:lnSpc>
              <a:tabLst>
                <a:tab pos="2454910" algn="l"/>
                <a:tab pos="3841750" algn="l"/>
              </a:tabLst>
            </a:pPr>
            <a:r>
              <a:rPr sz="2400" spc="-10" dirty="0">
                <a:latin typeface="Georgia"/>
                <a:cs typeface="Georgia"/>
              </a:rPr>
              <a:t>взаимосвязь	</a:t>
            </a:r>
            <a:r>
              <a:rPr sz="2400" spc="-5" dirty="0">
                <a:latin typeface="Georgia"/>
                <a:cs typeface="Georgia"/>
              </a:rPr>
              <a:t>одного	варианта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27241" y="1917268"/>
            <a:ext cx="21856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Georgia"/>
                <a:cs typeface="Georgia"/>
              </a:rPr>
              <a:t>использования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91498" y="1917268"/>
            <a:ext cx="1644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Georgia"/>
                <a:cs typeface="Georgia"/>
              </a:rPr>
              <a:t>с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0435" y="2210180"/>
            <a:ext cx="5243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34235" algn="l"/>
                <a:tab pos="3695065" algn="l"/>
              </a:tabLst>
            </a:pPr>
            <a:r>
              <a:rPr sz="2400" dirty="0">
                <a:latin typeface="Georgia"/>
                <a:cs typeface="Georgia"/>
              </a:rPr>
              <a:t>не</a:t>
            </a:r>
            <a:r>
              <a:rPr sz="2400" spc="-10" dirty="0">
                <a:latin typeface="Georgia"/>
                <a:cs typeface="Georgia"/>
              </a:rPr>
              <a:t>к</a:t>
            </a:r>
            <a:r>
              <a:rPr sz="2400" spc="-5" dirty="0">
                <a:latin typeface="Georgia"/>
                <a:cs typeface="Georgia"/>
              </a:rPr>
              <a:t>оторы</a:t>
            </a:r>
            <a:r>
              <a:rPr sz="2400" dirty="0">
                <a:latin typeface="Georgia"/>
                <a:cs typeface="Georgia"/>
              </a:rPr>
              <a:t>м	др</a:t>
            </a:r>
            <a:r>
              <a:rPr sz="2400" spc="-10" dirty="0">
                <a:latin typeface="Georgia"/>
                <a:cs typeface="Georgia"/>
              </a:rPr>
              <a:t>у</a:t>
            </a:r>
            <a:r>
              <a:rPr sz="2400" dirty="0">
                <a:latin typeface="Georgia"/>
                <a:cs typeface="Georgia"/>
              </a:rPr>
              <a:t>г</a:t>
            </a:r>
            <a:r>
              <a:rPr sz="2400" spc="15" dirty="0">
                <a:latin typeface="Georgia"/>
                <a:cs typeface="Georgia"/>
              </a:rPr>
              <a:t>и</a:t>
            </a:r>
            <a:r>
              <a:rPr sz="2400" dirty="0">
                <a:latin typeface="Georgia"/>
                <a:cs typeface="Georgia"/>
              </a:rPr>
              <a:t>м	</a:t>
            </a:r>
            <a:r>
              <a:rPr sz="2400" spc="-5" dirty="0">
                <a:latin typeface="Georgia"/>
                <a:cs typeface="Georgia"/>
              </a:rPr>
              <a:t>ва</a:t>
            </a:r>
            <a:r>
              <a:rPr sz="2400" spc="-10" dirty="0">
                <a:latin typeface="Georgia"/>
                <a:cs typeface="Georgia"/>
              </a:rPr>
              <a:t>р</a:t>
            </a:r>
            <a:r>
              <a:rPr sz="2400" spc="-5" dirty="0">
                <a:latin typeface="Georgia"/>
                <a:cs typeface="Georgia"/>
              </a:rPr>
              <a:t>и</a:t>
            </a:r>
            <a:r>
              <a:rPr sz="2400" spc="-20" dirty="0">
                <a:latin typeface="Georgia"/>
                <a:cs typeface="Georgia"/>
              </a:rPr>
              <a:t>а</a:t>
            </a:r>
            <a:r>
              <a:rPr sz="2400" dirty="0">
                <a:latin typeface="Georgia"/>
                <a:cs typeface="Georgia"/>
              </a:rPr>
              <a:t>нтом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84695" y="2210180"/>
            <a:ext cx="2271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Georgia"/>
                <a:cs typeface="Georgia"/>
              </a:rPr>
              <a:t>использования,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0435" y="2502865"/>
            <a:ext cx="8017509" cy="97726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675"/>
              </a:spcBef>
            </a:pPr>
            <a:r>
              <a:rPr sz="2400" spc="-5" dirty="0">
                <a:latin typeface="Georgia"/>
                <a:cs typeface="Georgia"/>
              </a:rPr>
              <a:t>функциональность </a:t>
            </a:r>
            <a:r>
              <a:rPr sz="2400" spc="-10" dirty="0">
                <a:latin typeface="Georgia"/>
                <a:cs typeface="Georgia"/>
              </a:rPr>
              <a:t>или </a:t>
            </a:r>
            <a:r>
              <a:rPr sz="2400" dirty="0">
                <a:latin typeface="Georgia"/>
                <a:cs typeface="Georgia"/>
              </a:rPr>
              <a:t>поведение </a:t>
            </a:r>
            <a:r>
              <a:rPr sz="2400" spc="-5" dirty="0">
                <a:latin typeface="Georgia"/>
                <a:cs typeface="Georgia"/>
              </a:rPr>
              <a:t>которого  задействуется </a:t>
            </a:r>
            <a:r>
              <a:rPr sz="2400" dirty="0">
                <a:latin typeface="Georgia"/>
                <a:cs typeface="Georgia"/>
              </a:rPr>
              <a:t>первым не </a:t>
            </a:r>
            <a:r>
              <a:rPr sz="2400" spc="-5" dirty="0">
                <a:latin typeface="Georgia"/>
                <a:cs typeface="Georgia"/>
              </a:rPr>
              <a:t>всегда, </a:t>
            </a:r>
            <a:r>
              <a:rPr sz="2400" dirty="0">
                <a:latin typeface="Georgia"/>
                <a:cs typeface="Georgia"/>
              </a:rPr>
              <a:t>а только </a:t>
            </a:r>
            <a:r>
              <a:rPr sz="2400" spc="5" dirty="0">
                <a:latin typeface="Georgia"/>
                <a:cs typeface="Georgia"/>
              </a:rPr>
              <a:t>при  </a:t>
            </a:r>
            <a:r>
              <a:rPr sz="2400" spc="-5" dirty="0">
                <a:latin typeface="Georgia"/>
                <a:cs typeface="Georgia"/>
              </a:rPr>
              <a:t>выполнении некоторых дополнительных</a:t>
            </a:r>
            <a:r>
              <a:rPr sz="2400" spc="7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условий.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11626" y="4307240"/>
            <a:ext cx="2687320" cy="1009015"/>
          </a:xfrm>
          <a:custGeom>
            <a:avLst/>
            <a:gdLst/>
            <a:ahLst/>
            <a:cxnLst/>
            <a:rect l="l" t="t" r="r" b="b"/>
            <a:pathLst>
              <a:path w="2687320" h="1009014">
                <a:moveTo>
                  <a:pt x="0" y="507499"/>
                </a:moveTo>
                <a:lnTo>
                  <a:pt x="11350" y="438809"/>
                </a:lnTo>
                <a:lnTo>
                  <a:pt x="45398" y="382047"/>
                </a:lnTo>
                <a:lnTo>
                  <a:pt x="96471" y="319026"/>
                </a:lnTo>
                <a:lnTo>
                  <a:pt x="170805" y="262265"/>
                </a:lnTo>
                <a:lnTo>
                  <a:pt x="261606" y="211172"/>
                </a:lnTo>
                <a:lnTo>
                  <a:pt x="363734" y="159513"/>
                </a:lnTo>
                <a:lnTo>
                  <a:pt x="488586" y="114113"/>
                </a:lnTo>
                <a:lnTo>
                  <a:pt x="624789" y="80051"/>
                </a:lnTo>
                <a:lnTo>
                  <a:pt x="772318" y="45423"/>
                </a:lnTo>
                <a:lnTo>
                  <a:pt x="931766" y="22723"/>
                </a:lnTo>
                <a:lnTo>
                  <a:pt x="1090668" y="11361"/>
                </a:lnTo>
                <a:lnTo>
                  <a:pt x="1260898" y="0"/>
                </a:lnTo>
                <a:lnTo>
                  <a:pt x="1426032" y="0"/>
                </a:lnTo>
                <a:lnTo>
                  <a:pt x="1596285" y="11361"/>
                </a:lnTo>
                <a:lnTo>
                  <a:pt x="1760851" y="22723"/>
                </a:lnTo>
                <a:lnTo>
                  <a:pt x="1914067" y="45423"/>
                </a:lnTo>
                <a:lnTo>
                  <a:pt x="2062165" y="80051"/>
                </a:lnTo>
                <a:lnTo>
                  <a:pt x="2198367" y="114113"/>
                </a:lnTo>
                <a:lnTo>
                  <a:pt x="2323219" y="159513"/>
                </a:lnTo>
                <a:lnTo>
                  <a:pt x="2431034" y="211172"/>
                </a:lnTo>
                <a:lnTo>
                  <a:pt x="2521789" y="262265"/>
                </a:lnTo>
                <a:lnTo>
                  <a:pt x="2589795" y="319026"/>
                </a:lnTo>
                <a:lnTo>
                  <a:pt x="2640978" y="382047"/>
                </a:lnTo>
                <a:lnTo>
                  <a:pt x="2675573" y="438809"/>
                </a:lnTo>
                <a:lnTo>
                  <a:pt x="2686947" y="507499"/>
                </a:lnTo>
                <a:lnTo>
                  <a:pt x="2675573" y="569930"/>
                </a:lnTo>
                <a:lnTo>
                  <a:pt x="2640978" y="632927"/>
                </a:lnTo>
                <a:lnTo>
                  <a:pt x="2589795" y="689712"/>
                </a:lnTo>
                <a:lnTo>
                  <a:pt x="2521789" y="746474"/>
                </a:lnTo>
                <a:lnTo>
                  <a:pt x="2431034" y="803802"/>
                </a:lnTo>
                <a:lnTo>
                  <a:pt x="2323219" y="849202"/>
                </a:lnTo>
                <a:lnTo>
                  <a:pt x="2198367" y="894625"/>
                </a:lnTo>
                <a:lnTo>
                  <a:pt x="2062165" y="929254"/>
                </a:lnTo>
                <a:lnTo>
                  <a:pt x="1914067" y="963316"/>
                </a:lnTo>
                <a:lnTo>
                  <a:pt x="1760851" y="986015"/>
                </a:lnTo>
                <a:lnTo>
                  <a:pt x="1596285" y="1003046"/>
                </a:lnTo>
                <a:lnTo>
                  <a:pt x="1426032" y="1008715"/>
                </a:lnTo>
                <a:lnTo>
                  <a:pt x="1260898" y="1008715"/>
                </a:lnTo>
                <a:lnTo>
                  <a:pt x="1090668" y="1003046"/>
                </a:lnTo>
                <a:lnTo>
                  <a:pt x="931766" y="986015"/>
                </a:lnTo>
                <a:lnTo>
                  <a:pt x="772318" y="963316"/>
                </a:lnTo>
                <a:lnTo>
                  <a:pt x="624789" y="929254"/>
                </a:lnTo>
                <a:lnTo>
                  <a:pt x="488586" y="894625"/>
                </a:lnTo>
                <a:lnTo>
                  <a:pt x="363734" y="849202"/>
                </a:lnTo>
                <a:lnTo>
                  <a:pt x="261606" y="803802"/>
                </a:lnTo>
                <a:lnTo>
                  <a:pt x="170805" y="746474"/>
                </a:lnTo>
                <a:lnTo>
                  <a:pt x="96471" y="689712"/>
                </a:lnTo>
                <a:lnTo>
                  <a:pt x="45398" y="632927"/>
                </a:lnTo>
                <a:lnTo>
                  <a:pt x="11350" y="569930"/>
                </a:lnTo>
                <a:lnTo>
                  <a:pt x="0" y="507499"/>
                </a:lnTo>
                <a:close/>
              </a:path>
            </a:pathLst>
          </a:custGeom>
          <a:ln w="5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237140" y="4554613"/>
            <a:ext cx="2069464" cy="4787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54305" marR="5080" indent="-142240">
              <a:lnSpc>
                <a:spcPct val="103299"/>
              </a:lnSpc>
              <a:spcBef>
                <a:spcPts val="65"/>
              </a:spcBef>
            </a:pPr>
            <a:r>
              <a:rPr sz="1450" b="1" dirty="0">
                <a:latin typeface="Arial"/>
                <a:cs typeface="Arial"/>
              </a:rPr>
              <a:t>Оформление </a:t>
            </a:r>
            <a:r>
              <a:rPr sz="1450" b="1" spc="5" dirty="0">
                <a:latin typeface="Arial"/>
                <a:cs typeface="Arial"/>
              </a:rPr>
              <a:t>Заказа</a:t>
            </a:r>
            <a:r>
              <a:rPr sz="1450" b="1" spc="-105" dirty="0">
                <a:latin typeface="Arial"/>
                <a:cs typeface="Arial"/>
              </a:rPr>
              <a:t> </a:t>
            </a:r>
            <a:r>
              <a:rPr sz="1450" b="1" spc="15" dirty="0">
                <a:latin typeface="Arial"/>
                <a:cs typeface="Arial"/>
              </a:rPr>
              <a:t>в  </a:t>
            </a:r>
            <a:r>
              <a:rPr sz="1450" b="1" dirty="0">
                <a:latin typeface="Arial"/>
                <a:cs typeface="Arial"/>
              </a:rPr>
              <a:t>Интернет-магазине</a:t>
            </a:r>
            <a:endParaRPr sz="14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939034" y="4307240"/>
            <a:ext cx="3186430" cy="1009015"/>
          </a:xfrm>
          <a:custGeom>
            <a:avLst/>
            <a:gdLst/>
            <a:ahLst/>
            <a:cxnLst/>
            <a:rect l="l" t="t" r="r" b="b"/>
            <a:pathLst>
              <a:path w="3186429" h="1009014">
                <a:moveTo>
                  <a:pt x="0" y="507499"/>
                </a:moveTo>
                <a:lnTo>
                  <a:pt x="11136" y="444478"/>
                </a:lnTo>
                <a:lnTo>
                  <a:pt x="45258" y="387716"/>
                </a:lnTo>
                <a:lnTo>
                  <a:pt x="96441" y="330388"/>
                </a:lnTo>
                <a:lnTo>
                  <a:pt x="170134" y="279296"/>
                </a:lnTo>
                <a:lnTo>
                  <a:pt x="260888" y="228203"/>
                </a:lnTo>
                <a:lnTo>
                  <a:pt x="374390" y="182236"/>
                </a:lnTo>
                <a:lnTo>
                  <a:pt x="499266" y="136813"/>
                </a:lnTo>
                <a:lnTo>
                  <a:pt x="641677" y="102751"/>
                </a:lnTo>
                <a:lnTo>
                  <a:pt x="794987" y="68690"/>
                </a:lnTo>
                <a:lnTo>
                  <a:pt x="959435" y="39754"/>
                </a:lnTo>
                <a:lnTo>
                  <a:pt x="1135493" y="22723"/>
                </a:lnTo>
                <a:lnTo>
                  <a:pt x="1317476" y="5692"/>
                </a:lnTo>
                <a:lnTo>
                  <a:pt x="1499221" y="0"/>
                </a:lnTo>
                <a:lnTo>
                  <a:pt x="1686416" y="0"/>
                </a:lnTo>
                <a:lnTo>
                  <a:pt x="1868636" y="5692"/>
                </a:lnTo>
                <a:lnTo>
                  <a:pt x="2050144" y="22723"/>
                </a:lnTo>
                <a:lnTo>
                  <a:pt x="2225965" y="39754"/>
                </a:lnTo>
                <a:lnTo>
                  <a:pt x="2390650" y="68690"/>
                </a:lnTo>
                <a:lnTo>
                  <a:pt x="2544434" y="102751"/>
                </a:lnTo>
                <a:lnTo>
                  <a:pt x="2686371" y="136813"/>
                </a:lnTo>
                <a:lnTo>
                  <a:pt x="2811010" y="182236"/>
                </a:lnTo>
                <a:lnTo>
                  <a:pt x="2924512" y="228203"/>
                </a:lnTo>
                <a:lnTo>
                  <a:pt x="3015503" y="279296"/>
                </a:lnTo>
                <a:lnTo>
                  <a:pt x="3089671" y="330388"/>
                </a:lnTo>
                <a:lnTo>
                  <a:pt x="3146540" y="387716"/>
                </a:lnTo>
                <a:lnTo>
                  <a:pt x="3174738" y="444478"/>
                </a:lnTo>
                <a:lnTo>
                  <a:pt x="3186112" y="507499"/>
                </a:lnTo>
                <a:lnTo>
                  <a:pt x="3174738" y="564261"/>
                </a:lnTo>
                <a:lnTo>
                  <a:pt x="3146540" y="621022"/>
                </a:lnTo>
                <a:lnTo>
                  <a:pt x="3089671" y="678351"/>
                </a:lnTo>
                <a:lnTo>
                  <a:pt x="3015503" y="729443"/>
                </a:lnTo>
                <a:lnTo>
                  <a:pt x="2924512" y="781102"/>
                </a:lnTo>
                <a:lnTo>
                  <a:pt x="2811010" y="832171"/>
                </a:lnTo>
                <a:lnTo>
                  <a:pt x="2686371" y="871926"/>
                </a:lnTo>
                <a:lnTo>
                  <a:pt x="2544434" y="911656"/>
                </a:lnTo>
                <a:lnTo>
                  <a:pt x="2390650" y="940592"/>
                </a:lnTo>
                <a:lnTo>
                  <a:pt x="2225965" y="968985"/>
                </a:lnTo>
                <a:lnTo>
                  <a:pt x="2050144" y="986015"/>
                </a:lnTo>
                <a:lnTo>
                  <a:pt x="1868636" y="1003046"/>
                </a:lnTo>
                <a:lnTo>
                  <a:pt x="1686416" y="1008715"/>
                </a:lnTo>
                <a:lnTo>
                  <a:pt x="1499221" y="1008715"/>
                </a:lnTo>
                <a:lnTo>
                  <a:pt x="1317476" y="1003046"/>
                </a:lnTo>
                <a:lnTo>
                  <a:pt x="1135493" y="986015"/>
                </a:lnTo>
                <a:lnTo>
                  <a:pt x="959435" y="968985"/>
                </a:lnTo>
                <a:lnTo>
                  <a:pt x="794987" y="940592"/>
                </a:lnTo>
                <a:lnTo>
                  <a:pt x="641677" y="911656"/>
                </a:lnTo>
                <a:lnTo>
                  <a:pt x="499266" y="871926"/>
                </a:lnTo>
                <a:lnTo>
                  <a:pt x="374390" y="832171"/>
                </a:lnTo>
                <a:lnTo>
                  <a:pt x="260888" y="781102"/>
                </a:lnTo>
                <a:lnTo>
                  <a:pt x="170134" y="729443"/>
                </a:lnTo>
                <a:lnTo>
                  <a:pt x="96441" y="678351"/>
                </a:lnTo>
                <a:lnTo>
                  <a:pt x="45258" y="621022"/>
                </a:lnTo>
                <a:lnTo>
                  <a:pt x="11136" y="564261"/>
                </a:lnTo>
                <a:lnTo>
                  <a:pt x="0" y="507499"/>
                </a:lnTo>
                <a:close/>
              </a:path>
            </a:pathLst>
          </a:custGeom>
          <a:ln w="5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297881" y="4440523"/>
            <a:ext cx="2506980" cy="70675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algn="ctr">
              <a:lnSpc>
                <a:spcPct val="103299"/>
              </a:lnSpc>
              <a:spcBef>
                <a:spcPts val="65"/>
              </a:spcBef>
            </a:pPr>
            <a:r>
              <a:rPr sz="1450" b="1" dirty="0">
                <a:latin typeface="Arial"/>
                <a:cs typeface="Arial"/>
              </a:rPr>
              <a:t>Предоставление</a:t>
            </a:r>
            <a:r>
              <a:rPr sz="1450" b="1" spc="-70" dirty="0">
                <a:latin typeface="Arial"/>
                <a:cs typeface="Arial"/>
              </a:rPr>
              <a:t> </a:t>
            </a:r>
            <a:r>
              <a:rPr sz="1450" b="1" spc="10" dirty="0">
                <a:latin typeface="Arial"/>
                <a:cs typeface="Arial"/>
              </a:rPr>
              <a:t>бонусной  скидки </a:t>
            </a:r>
            <a:r>
              <a:rPr sz="1450" b="1" spc="5" dirty="0">
                <a:latin typeface="Arial"/>
                <a:cs typeface="Arial"/>
              </a:rPr>
              <a:t>постоянному  покупателю</a:t>
            </a:r>
            <a:endParaRPr sz="14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902069" y="4811881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34121" y="0"/>
                </a:moveTo>
                <a:lnTo>
                  <a:pt x="0" y="0"/>
                </a:lnTo>
              </a:path>
            </a:pathLst>
          </a:custGeom>
          <a:ln w="169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33825" y="4811881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34121" y="0"/>
                </a:moveTo>
                <a:lnTo>
                  <a:pt x="0" y="0"/>
                </a:lnTo>
              </a:path>
            </a:pathLst>
          </a:custGeom>
          <a:ln w="169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65345" y="4811881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33884" y="0"/>
                </a:moveTo>
                <a:lnTo>
                  <a:pt x="0" y="0"/>
                </a:lnTo>
              </a:path>
            </a:pathLst>
          </a:custGeom>
          <a:ln w="169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97102" y="4811881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34121" y="0"/>
                </a:moveTo>
                <a:lnTo>
                  <a:pt x="0" y="0"/>
                </a:lnTo>
              </a:path>
            </a:pathLst>
          </a:custGeom>
          <a:ln w="169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29095" y="4811881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34121" y="0"/>
                </a:moveTo>
                <a:lnTo>
                  <a:pt x="0" y="0"/>
                </a:lnTo>
              </a:path>
            </a:pathLst>
          </a:custGeom>
          <a:ln w="169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61089" y="4811881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33884" y="0"/>
                </a:moveTo>
                <a:lnTo>
                  <a:pt x="0" y="0"/>
                </a:lnTo>
              </a:path>
            </a:pathLst>
          </a:custGeom>
          <a:ln w="169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92845" y="4811881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34121" y="0"/>
                </a:moveTo>
                <a:lnTo>
                  <a:pt x="0" y="0"/>
                </a:lnTo>
              </a:path>
            </a:pathLst>
          </a:custGeom>
          <a:ln w="169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24839" y="4811881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34121" y="0"/>
                </a:moveTo>
                <a:lnTo>
                  <a:pt x="0" y="0"/>
                </a:lnTo>
              </a:path>
            </a:pathLst>
          </a:custGeom>
          <a:ln w="169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56596" y="4811881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34121" y="0"/>
                </a:moveTo>
                <a:lnTo>
                  <a:pt x="0" y="0"/>
                </a:lnTo>
              </a:path>
            </a:pathLst>
          </a:custGeom>
          <a:ln w="169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88589" y="4811881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34121" y="0"/>
                </a:moveTo>
                <a:lnTo>
                  <a:pt x="0" y="0"/>
                </a:lnTo>
              </a:path>
            </a:pathLst>
          </a:custGeom>
          <a:ln w="169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20583" y="4811881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33884" y="0"/>
                </a:moveTo>
                <a:lnTo>
                  <a:pt x="0" y="0"/>
                </a:lnTo>
              </a:path>
            </a:pathLst>
          </a:custGeom>
          <a:ln w="169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51865" y="4811881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34121" y="0"/>
                </a:moveTo>
                <a:lnTo>
                  <a:pt x="0" y="0"/>
                </a:lnTo>
              </a:path>
            </a:pathLst>
          </a:custGeom>
          <a:ln w="169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083859" y="4811881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33884" y="0"/>
                </a:moveTo>
                <a:lnTo>
                  <a:pt x="0" y="0"/>
                </a:lnTo>
              </a:path>
            </a:pathLst>
          </a:custGeom>
          <a:ln w="169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15616" y="4811881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34121" y="0"/>
                </a:moveTo>
                <a:lnTo>
                  <a:pt x="0" y="0"/>
                </a:lnTo>
              </a:path>
            </a:pathLst>
          </a:custGeom>
          <a:ln w="169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47609" y="4811881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33884" y="0"/>
                </a:moveTo>
                <a:lnTo>
                  <a:pt x="0" y="0"/>
                </a:lnTo>
              </a:path>
            </a:pathLst>
          </a:custGeom>
          <a:ln w="169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79366" y="4811881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34121" y="0"/>
                </a:moveTo>
                <a:lnTo>
                  <a:pt x="0" y="0"/>
                </a:lnTo>
              </a:path>
            </a:pathLst>
          </a:custGeom>
          <a:ln w="169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11359" y="4811881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34121" y="0"/>
                </a:moveTo>
                <a:lnTo>
                  <a:pt x="0" y="0"/>
                </a:lnTo>
              </a:path>
            </a:pathLst>
          </a:custGeom>
          <a:ln w="169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743353" y="4811881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33884" y="0"/>
                </a:moveTo>
                <a:lnTo>
                  <a:pt x="0" y="0"/>
                </a:lnTo>
              </a:path>
            </a:pathLst>
          </a:custGeom>
          <a:ln w="169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75110" y="4811881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34121" y="0"/>
                </a:moveTo>
                <a:lnTo>
                  <a:pt x="0" y="0"/>
                </a:lnTo>
              </a:path>
            </a:pathLst>
          </a:custGeom>
          <a:ln w="169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07103" y="4811881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34121" y="0"/>
                </a:moveTo>
                <a:lnTo>
                  <a:pt x="0" y="0"/>
                </a:lnTo>
              </a:path>
            </a:pathLst>
          </a:custGeom>
          <a:ln w="169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595730" y="4731853"/>
            <a:ext cx="153670" cy="154305"/>
          </a:xfrm>
          <a:custGeom>
            <a:avLst/>
            <a:gdLst/>
            <a:ahLst/>
            <a:cxnLst/>
            <a:rect l="l" t="t" r="r" b="b"/>
            <a:pathLst>
              <a:path w="153670" h="154304">
                <a:moveTo>
                  <a:pt x="153310" y="0"/>
                </a:moveTo>
                <a:lnTo>
                  <a:pt x="0" y="80028"/>
                </a:lnTo>
                <a:lnTo>
                  <a:pt x="153310" y="153820"/>
                </a:lnTo>
              </a:path>
            </a:pathLst>
          </a:custGeom>
          <a:ln w="16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906475" y="4497851"/>
            <a:ext cx="992505" cy="250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dirty="0">
                <a:latin typeface="Arial"/>
                <a:cs typeface="Arial"/>
              </a:rPr>
              <a:t>&lt;&lt;</a:t>
            </a:r>
            <a:r>
              <a:rPr sz="1450" spc="-50" dirty="0">
                <a:latin typeface="Arial"/>
                <a:cs typeface="Arial"/>
              </a:rPr>
              <a:t>e</a:t>
            </a:r>
            <a:r>
              <a:rPr sz="1450" spc="-60" dirty="0">
                <a:latin typeface="Arial"/>
                <a:cs typeface="Arial"/>
              </a:rPr>
              <a:t>x</a:t>
            </a:r>
            <a:r>
              <a:rPr sz="1450" spc="-5" dirty="0">
                <a:latin typeface="Arial"/>
                <a:cs typeface="Arial"/>
              </a:rPr>
              <a:t>t</a:t>
            </a:r>
            <a:r>
              <a:rPr sz="1450" spc="-50" dirty="0">
                <a:latin typeface="Arial"/>
                <a:cs typeface="Arial"/>
              </a:rPr>
              <a:t>e</a:t>
            </a:r>
            <a:r>
              <a:rPr sz="1450" spc="-5" dirty="0">
                <a:latin typeface="Arial"/>
                <a:cs typeface="Arial"/>
              </a:rPr>
              <a:t>nd</a:t>
            </a:r>
            <a:r>
              <a:rPr sz="1450" dirty="0">
                <a:latin typeface="Arial"/>
                <a:cs typeface="Arial"/>
              </a:rPr>
              <a:t>&gt;</a:t>
            </a:r>
            <a:r>
              <a:rPr sz="1450" spc="15" dirty="0">
                <a:latin typeface="Arial"/>
                <a:cs typeface="Arial"/>
              </a:rPr>
              <a:t>&gt;</a:t>
            </a:r>
            <a:endParaRPr sz="14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83924" y="5609305"/>
            <a:ext cx="2223770" cy="250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spc="-20" dirty="0">
                <a:latin typeface="Arial"/>
                <a:cs typeface="Arial"/>
              </a:rPr>
              <a:t>вариант </a:t>
            </a:r>
            <a:r>
              <a:rPr sz="1450" spc="-5" dirty="0">
                <a:latin typeface="Arial"/>
                <a:cs typeface="Arial"/>
              </a:rPr>
              <a:t>использования</a:t>
            </a:r>
            <a:r>
              <a:rPr sz="1450" spc="-35" dirty="0">
                <a:latin typeface="Arial"/>
                <a:cs typeface="Arial"/>
              </a:rPr>
              <a:t> </a:t>
            </a:r>
            <a:r>
              <a:rPr sz="1450" i="1" spc="15" dirty="0">
                <a:latin typeface="Arial"/>
                <a:cs typeface="Arial"/>
              </a:rPr>
              <a:t>А</a:t>
            </a:r>
            <a:endParaRPr sz="14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400009" y="5609305"/>
            <a:ext cx="2221865" cy="250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spc="-20" dirty="0">
                <a:latin typeface="Arial"/>
                <a:cs typeface="Arial"/>
              </a:rPr>
              <a:t>вариант </a:t>
            </a:r>
            <a:r>
              <a:rPr sz="1450" spc="-5" dirty="0">
                <a:latin typeface="Arial"/>
                <a:cs typeface="Arial"/>
              </a:rPr>
              <a:t>использования</a:t>
            </a:r>
            <a:r>
              <a:rPr sz="1450" spc="-30" dirty="0">
                <a:latin typeface="Arial"/>
                <a:cs typeface="Arial"/>
              </a:rPr>
              <a:t> </a:t>
            </a:r>
            <a:r>
              <a:rPr sz="1450" i="1" spc="15" dirty="0">
                <a:latin typeface="Arial"/>
                <a:cs typeface="Arial"/>
              </a:rPr>
              <a:t>Б</a:t>
            </a:r>
            <a:endParaRPr sz="145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0" y="0"/>
            <a:ext cx="468312" cy="460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608" y="592963"/>
            <a:ext cx="705548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Изображение отношения расширения </a:t>
            </a:r>
            <a:r>
              <a:rPr dirty="0"/>
              <a:t>с условием  </a:t>
            </a:r>
            <a:r>
              <a:rPr spc="-5" dirty="0"/>
              <a:t>выполнения</a:t>
            </a:r>
          </a:p>
        </p:txBody>
      </p:sp>
      <p:sp>
        <p:nvSpPr>
          <p:cNvPr id="3" name="object 3"/>
          <p:cNvSpPr/>
          <p:nvPr/>
        </p:nvSpPr>
        <p:spPr>
          <a:xfrm>
            <a:off x="5733856" y="3940710"/>
            <a:ext cx="2841625" cy="1096010"/>
          </a:xfrm>
          <a:custGeom>
            <a:avLst/>
            <a:gdLst/>
            <a:ahLst/>
            <a:cxnLst/>
            <a:rect l="l" t="t" r="r" b="b"/>
            <a:pathLst>
              <a:path w="2841625" h="1096010">
                <a:moveTo>
                  <a:pt x="0" y="545349"/>
                </a:moveTo>
                <a:lnTo>
                  <a:pt x="10572" y="481936"/>
                </a:lnTo>
                <a:lnTo>
                  <a:pt x="42290" y="418524"/>
                </a:lnTo>
                <a:lnTo>
                  <a:pt x="89867" y="355111"/>
                </a:lnTo>
                <a:lnTo>
                  <a:pt x="163876" y="291170"/>
                </a:lnTo>
                <a:lnTo>
                  <a:pt x="248457" y="238326"/>
                </a:lnTo>
                <a:lnTo>
                  <a:pt x="354844" y="185482"/>
                </a:lnTo>
                <a:lnTo>
                  <a:pt x="476430" y="137922"/>
                </a:lnTo>
                <a:lnTo>
                  <a:pt x="613874" y="95647"/>
                </a:lnTo>
                <a:lnTo>
                  <a:pt x="761891" y="63941"/>
                </a:lnTo>
                <a:lnTo>
                  <a:pt x="915195" y="37519"/>
                </a:lnTo>
                <a:lnTo>
                  <a:pt x="1079511" y="15853"/>
                </a:lnTo>
                <a:lnTo>
                  <a:pt x="1248674" y="5284"/>
                </a:lnTo>
                <a:lnTo>
                  <a:pt x="1423343" y="0"/>
                </a:lnTo>
                <a:lnTo>
                  <a:pt x="1592505" y="5284"/>
                </a:lnTo>
                <a:lnTo>
                  <a:pt x="1761668" y="15853"/>
                </a:lnTo>
                <a:lnTo>
                  <a:pt x="1925984" y="37519"/>
                </a:lnTo>
                <a:lnTo>
                  <a:pt x="2079288" y="63941"/>
                </a:lnTo>
                <a:lnTo>
                  <a:pt x="2227305" y="95647"/>
                </a:lnTo>
                <a:lnTo>
                  <a:pt x="2364970" y="137922"/>
                </a:lnTo>
                <a:lnTo>
                  <a:pt x="2486555" y="185482"/>
                </a:lnTo>
                <a:lnTo>
                  <a:pt x="2592722" y="238326"/>
                </a:lnTo>
                <a:lnTo>
                  <a:pt x="2677303" y="291170"/>
                </a:lnTo>
                <a:lnTo>
                  <a:pt x="2751312" y="355111"/>
                </a:lnTo>
                <a:lnTo>
                  <a:pt x="2798889" y="418524"/>
                </a:lnTo>
                <a:lnTo>
                  <a:pt x="2830607" y="481936"/>
                </a:lnTo>
                <a:lnTo>
                  <a:pt x="2841179" y="545349"/>
                </a:lnTo>
                <a:lnTo>
                  <a:pt x="2830607" y="614553"/>
                </a:lnTo>
                <a:lnTo>
                  <a:pt x="2798889" y="677965"/>
                </a:lnTo>
                <a:lnTo>
                  <a:pt x="2751312" y="741378"/>
                </a:lnTo>
                <a:lnTo>
                  <a:pt x="2677303" y="804791"/>
                </a:lnTo>
                <a:lnTo>
                  <a:pt x="2592722" y="857635"/>
                </a:lnTo>
                <a:lnTo>
                  <a:pt x="2486555" y="911007"/>
                </a:lnTo>
                <a:lnTo>
                  <a:pt x="2364970" y="958567"/>
                </a:lnTo>
                <a:lnTo>
                  <a:pt x="2227305" y="1000842"/>
                </a:lnTo>
                <a:lnTo>
                  <a:pt x="2079288" y="1032548"/>
                </a:lnTo>
                <a:lnTo>
                  <a:pt x="1925984" y="1058970"/>
                </a:lnTo>
                <a:lnTo>
                  <a:pt x="1761668" y="1080108"/>
                </a:lnTo>
                <a:lnTo>
                  <a:pt x="1592505" y="1090677"/>
                </a:lnTo>
                <a:lnTo>
                  <a:pt x="1423343" y="1095961"/>
                </a:lnTo>
                <a:lnTo>
                  <a:pt x="1248674" y="1090677"/>
                </a:lnTo>
                <a:lnTo>
                  <a:pt x="1079511" y="1080108"/>
                </a:lnTo>
                <a:lnTo>
                  <a:pt x="915195" y="1058970"/>
                </a:lnTo>
                <a:lnTo>
                  <a:pt x="761891" y="1032548"/>
                </a:lnTo>
                <a:lnTo>
                  <a:pt x="613874" y="1000842"/>
                </a:lnTo>
                <a:lnTo>
                  <a:pt x="476430" y="958567"/>
                </a:lnTo>
                <a:lnTo>
                  <a:pt x="354844" y="911007"/>
                </a:lnTo>
                <a:lnTo>
                  <a:pt x="248457" y="857635"/>
                </a:lnTo>
                <a:lnTo>
                  <a:pt x="163876" y="804791"/>
                </a:lnTo>
                <a:lnTo>
                  <a:pt x="89867" y="741378"/>
                </a:lnTo>
                <a:lnTo>
                  <a:pt x="42290" y="677965"/>
                </a:lnTo>
                <a:lnTo>
                  <a:pt x="10572" y="614553"/>
                </a:lnTo>
                <a:lnTo>
                  <a:pt x="0" y="545349"/>
                </a:lnTo>
                <a:close/>
              </a:path>
            </a:pathLst>
          </a:custGeom>
          <a:ln w="52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03974" y="4137250"/>
            <a:ext cx="2337435" cy="4470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71780" marR="5080" indent="-259715">
              <a:lnSpc>
                <a:spcPct val="102699"/>
              </a:lnSpc>
              <a:spcBef>
                <a:spcPts val="80"/>
              </a:spcBef>
            </a:pPr>
            <a:r>
              <a:rPr sz="1350" b="1" dirty="0">
                <a:latin typeface="Arial"/>
                <a:cs typeface="Arial"/>
              </a:rPr>
              <a:t>Предоставление</a:t>
            </a:r>
            <a:r>
              <a:rPr sz="1350" b="1" spc="-60" dirty="0">
                <a:latin typeface="Arial"/>
                <a:cs typeface="Arial"/>
              </a:rPr>
              <a:t> </a:t>
            </a:r>
            <a:r>
              <a:rPr sz="1350" b="1" spc="10" dirty="0">
                <a:latin typeface="Arial"/>
                <a:cs typeface="Arial"/>
              </a:rPr>
              <a:t>бонусной  </a:t>
            </a:r>
            <a:r>
              <a:rPr sz="1350" b="1" spc="15" dirty="0">
                <a:latin typeface="Arial"/>
                <a:cs typeface="Arial"/>
              </a:rPr>
              <a:t>скидки</a:t>
            </a:r>
            <a:r>
              <a:rPr sz="1350" b="1" spc="-35" dirty="0">
                <a:latin typeface="Arial"/>
                <a:cs typeface="Arial"/>
              </a:rPr>
              <a:t> </a:t>
            </a:r>
            <a:r>
              <a:rPr sz="1350" b="1" spc="5" dirty="0">
                <a:latin typeface="Arial"/>
                <a:cs typeface="Arial"/>
              </a:rPr>
              <a:t>постоянному</a:t>
            </a:r>
            <a:endParaRPr sz="13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38994" y="4560508"/>
            <a:ext cx="106299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b="1" spc="5" dirty="0">
                <a:latin typeface="Arial"/>
                <a:cs typeface="Arial"/>
              </a:rPr>
              <a:t>покупателю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21317" y="3692365"/>
            <a:ext cx="3063240" cy="1498600"/>
          </a:xfrm>
          <a:custGeom>
            <a:avLst/>
            <a:gdLst/>
            <a:ahLst/>
            <a:cxnLst/>
            <a:rect l="l" t="t" r="r" b="b"/>
            <a:pathLst>
              <a:path w="3063240" h="1498600">
                <a:moveTo>
                  <a:pt x="0" y="751419"/>
                </a:moveTo>
                <a:lnTo>
                  <a:pt x="10573" y="661584"/>
                </a:lnTo>
                <a:lnTo>
                  <a:pt x="42295" y="577033"/>
                </a:lnTo>
                <a:lnTo>
                  <a:pt x="89878" y="491955"/>
                </a:lnTo>
                <a:lnTo>
                  <a:pt x="163896" y="412689"/>
                </a:lnTo>
                <a:lnTo>
                  <a:pt x="253785" y="338707"/>
                </a:lnTo>
                <a:lnTo>
                  <a:pt x="360041" y="270010"/>
                </a:lnTo>
                <a:lnTo>
                  <a:pt x="481648" y="206091"/>
                </a:lnTo>
                <a:lnTo>
                  <a:pt x="619115" y="147963"/>
                </a:lnTo>
                <a:lnTo>
                  <a:pt x="767154" y="100403"/>
                </a:lnTo>
                <a:lnTo>
                  <a:pt x="925744" y="58128"/>
                </a:lnTo>
                <a:lnTo>
                  <a:pt x="1090170" y="31706"/>
                </a:lnTo>
                <a:lnTo>
                  <a:pt x="1264641" y="10568"/>
                </a:lnTo>
                <a:lnTo>
                  <a:pt x="1444398" y="0"/>
                </a:lnTo>
                <a:lnTo>
                  <a:pt x="1618869" y="0"/>
                </a:lnTo>
                <a:lnTo>
                  <a:pt x="1798626" y="10568"/>
                </a:lnTo>
                <a:lnTo>
                  <a:pt x="1968339" y="31706"/>
                </a:lnTo>
                <a:lnTo>
                  <a:pt x="2137524" y="58128"/>
                </a:lnTo>
                <a:lnTo>
                  <a:pt x="2296246" y="100403"/>
                </a:lnTo>
                <a:lnTo>
                  <a:pt x="2444263" y="147963"/>
                </a:lnTo>
                <a:lnTo>
                  <a:pt x="2582148" y="206091"/>
                </a:lnTo>
                <a:lnTo>
                  <a:pt x="2703733" y="270010"/>
                </a:lnTo>
                <a:lnTo>
                  <a:pt x="2809460" y="338707"/>
                </a:lnTo>
                <a:lnTo>
                  <a:pt x="2899327" y="412689"/>
                </a:lnTo>
                <a:lnTo>
                  <a:pt x="2968049" y="491955"/>
                </a:lnTo>
                <a:lnTo>
                  <a:pt x="3020913" y="577033"/>
                </a:lnTo>
                <a:lnTo>
                  <a:pt x="3052631" y="661584"/>
                </a:lnTo>
                <a:lnTo>
                  <a:pt x="3063203" y="751419"/>
                </a:lnTo>
                <a:lnTo>
                  <a:pt x="3052631" y="835969"/>
                </a:lnTo>
                <a:lnTo>
                  <a:pt x="3020913" y="921026"/>
                </a:lnTo>
                <a:lnTo>
                  <a:pt x="2968049" y="1005576"/>
                </a:lnTo>
                <a:lnTo>
                  <a:pt x="2899327" y="1084842"/>
                </a:lnTo>
                <a:lnTo>
                  <a:pt x="2809460" y="1164636"/>
                </a:lnTo>
                <a:lnTo>
                  <a:pt x="2703733" y="1233333"/>
                </a:lnTo>
                <a:lnTo>
                  <a:pt x="2582148" y="1296746"/>
                </a:lnTo>
                <a:lnTo>
                  <a:pt x="2444263" y="1349590"/>
                </a:lnTo>
                <a:lnTo>
                  <a:pt x="2296246" y="1397150"/>
                </a:lnTo>
                <a:lnTo>
                  <a:pt x="2137524" y="1439425"/>
                </a:lnTo>
                <a:lnTo>
                  <a:pt x="1968339" y="1466353"/>
                </a:lnTo>
                <a:lnTo>
                  <a:pt x="1798626" y="1487491"/>
                </a:lnTo>
                <a:lnTo>
                  <a:pt x="1618869" y="1498060"/>
                </a:lnTo>
                <a:lnTo>
                  <a:pt x="1444398" y="1498060"/>
                </a:lnTo>
                <a:lnTo>
                  <a:pt x="1264641" y="1487491"/>
                </a:lnTo>
                <a:lnTo>
                  <a:pt x="1090170" y="1466353"/>
                </a:lnTo>
                <a:lnTo>
                  <a:pt x="925744" y="1439425"/>
                </a:lnTo>
                <a:lnTo>
                  <a:pt x="767154" y="1397150"/>
                </a:lnTo>
                <a:lnTo>
                  <a:pt x="619115" y="1349590"/>
                </a:lnTo>
                <a:lnTo>
                  <a:pt x="481648" y="1296746"/>
                </a:lnTo>
                <a:lnTo>
                  <a:pt x="360041" y="1233333"/>
                </a:lnTo>
                <a:lnTo>
                  <a:pt x="253785" y="1164636"/>
                </a:lnTo>
                <a:lnTo>
                  <a:pt x="163896" y="1084842"/>
                </a:lnTo>
                <a:lnTo>
                  <a:pt x="89878" y="1005576"/>
                </a:lnTo>
                <a:lnTo>
                  <a:pt x="42295" y="921026"/>
                </a:lnTo>
                <a:lnTo>
                  <a:pt x="10573" y="835969"/>
                </a:lnTo>
                <a:lnTo>
                  <a:pt x="0" y="751419"/>
                </a:lnTo>
                <a:close/>
              </a:path>
            </a:pathLst>
          </a:custGeom>
          <a:ln w="52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03944" y="3883071"/>
            <a:ext cx="1930400" cy="44767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49860" marR="5080" indent="-137795">
              <a:lnSpc>
                <a:spcPct val="103000"/>
              </a:lnSpc>
              <a:spcBef>
                <a:spcPts val="75"/>
              </a:spcBef>
            </a:pPr>
            <a:r>
              <a:rPr sz="1350" b="1" dirty="0">
                <a:latin typeface="Arial"/>
                <a:cs typeface="Arial"/>
              </a:rPr>
              <a:t>Оформление </a:t>
            </a:r>
            <a:r>
              <a:rPr sz="1350" b="1" spc="5" dirty="0">
                <a:latin typeface="Arial"/>
                <a:cs typeface="Arial"/>
              </a:rPr>
              <a:t>Заказа</a:t>
            </a:r>
            <a:r>
              <a:rPr sz="1350" b="1" spc="-100" dirty="0">
                <a:latin typeface="Arial"/>
                <a:cs typeface="Arial"/>
              </a:rPr>
              <a:t> </a:t>
            </a:r>
            <a:r>
              <a:rPr sz="1350" b="1" spc="15" dirty="0">
                <a:latin typeface="Arial"/>
                <a:cs typeface="Arial"/>
              </a:rPr>
              <a:t>в  </a:t>
            </a:r>
            <a:r>
              <a:rPr sz="1350" b="1" dirty="0">
                <a:latin typeface="Arial"/>
                <a:cs typeface="Arial"/>
              </a:rPr>
              <a:t>Интернет-магазине</a:t>
            </a:r>
            <a:endParaRPr sz="13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37004" y="4518233"/>
            <a:ext cx="1263015" cy="44767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25120" marR="5080" indent="-313055">
              <a:lnSpc>
                <a:spcPct val="103000"/>
              </a:lnSpc>
              <a:spcBef>
                <a:spcPts val="75"/>
              </a:spcBef>
            </a:pPr>
            <a:r>
              <a:rPr sz="1350" b="1" dirty="0">
                <a:latin typeface="Arial"/>
                <a:cs typeface="Arial"/>
              </a:rPr>
              <a:t>extention</a:t>
            </a:r>
            <a:r>
              <a:rPr sz="1350" b="1" spc="-70" dirty="0">
                <a:latin typeface="Arial"/>
                <a:cs typeface="Arial"/>
              </a:rPr>
              <a:t> </a:t>
            </a:r>
            <a:r>
              <a:rPr sz="1350" b="1" spc="5" dirty="0">
                <a:latin typeface="Arial"/>
                <a:cs typeface="Arial"/>
              </a:rPr>
              <a:t>point  </a:t>
            </a:r>
            <a:r>
              <a:rPr sz="1350" b="1" spc="15" dirty="0">
                <a:latin typeface="Arial"/>
                <a:cs typeface="Arial"/>
              </a:rPr>
              <a:t>Скидка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55446" y="4430573"/>
            <a:ext cx="142875" cy="143510"/>
          </a:xfrm>
          <a:custGeom>
            <a:avLst/>
            <a:gdLst/>
            <a:ahLst/>
            <a:cxnLst/>
            <a:rect l="l" t="t" r="r" b="b"/>
            <a:pathLst>
              <a:path w="142875" h="143510">
                <a:moveTo>
                  <a:pt x="142730" y="0"/>
                </a:moveTo>
                <a:lnTo>
                  <a:pt x="0" y="68697"/>
                </a:lnTo>
                <a:lnTo>
                  <a:pt x="142730" y="143185"/>
                </a:lnTo>
              </a:path>
            </a:pathLst>
          </a:custGeom>
          <a:ln w="158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47507" y="2056471"/>
            <a:ext cx="196215" cy="238760"/>
          </a:xfrm>
          <a:custGeom>
            <a:avLst/>
            <a:gdLst/>
            <a:ahLst/>
            <a:cxnLst/>
            <a:rect l="l" t="t" r="r" b="b"/>
            <a:pathLst>
              <a:path w="196215" h="238760">
                <a:moveTo>
                  <a:pt x="196034" y="238238"/>
                </a:moveTo>
                <a:lnTo>
                  <a:pt x="0" y="0"/>
                </a:lnTo>
                <a:lnTo>
                  <a:pt x="0" y="238238"/>
                </a:lnTo>
                <a:lnTo>
                  <a:pt x="196034" y="238238"/>
                </a:lnTo>
                <a:close/>
              </a:path>
            </a:pathLst>
          </a:custGeom>
          <a:ln w="52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419194" y="2053828"/>
          <a:ext cx="4123052" cy="2442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4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67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8238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4494">
                <a:tc gridSpan="5">
                  <a:txBody>
                    <a:bodyPr/>
                    <a:lstStyle/>
                    <a:p>
                      <a:pPr marL="161290" marR="494665">
                        <a:lnSpc>
                          <a:spcPct val="103000"/>
                        </a:lnSpc>
                        <a:spcBef>
                          <a:spcPts val="35"/>
                        </a:spcBef>
                      </a:pPr>
                      <a:r>
                        <a:rPr sz="1350" spc="-10" dirty="0">
                          <a:latin typeface="Arial"/>
                          <a:cs typeface="Arial"/>
                        </a:rPr>
                        <a:t>Условие: {клиент </a:t>
                      </a:r>
                      <a:r>
                        <a:rPr sz="1350" spc="-15" dirty="0">
                          <a:latin typeface="Arial"/>
                          <a:cs typeface="Arial"/>
                        </a:rPr>
                        <a:t>имеет бонусную </a:t>
                      </a:r>
                      <a:r>
                        <a:rPr sz="1350" spc="-20" dirty="0">
                          <a:latin typeface="Arial"/>
                          <a:cs typeface="Arial"/>
                        </a:rPr>
                        <a:t>карточку}  </a:t>
                      </a:r>
                      <a:r>
                        <a:rPr sz="1350" spc="-25" dirty="0">
                          <a:latin typeface="Arial"/>
                          <a:cs typeface="Arial"/>
                        </a:rPr>
                        <a:t>extention </a:t>
                      </a:r>
                      <a:r>
                        <a:rPr sz="1350" spc="-5" dirty="0">
                          <a:latin typeface="Arial"/>
                          <a:cs typeface="Arial"/>
                        </a:rPr>
                        <a:t>point:Скидка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00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195580">
                        <a:lnSpc>
                          <a:spcPct val="100000"/>
                        </a:lnSpc>
                      </a:pPr>
                      <a:r>
                        <a:rPr sz="1350" spc="-15" dirty="0">
                          <a:latin typeface="Arial"/>
                          <a:cs typeface="Arial"/>
                        </a:rPr>
                        <a:t>&lt;&lt;extend&gt;&gt;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1358326" y="4316959"/>
            <a:ext cx="3000375" cy="0"/>
          </a:xfrm>
          <a:custGeom>
            <a:avLst/>
            <a:gdLst/>
            <a:ahLst/>
            <a:cxnLst/>
            <a:rect l="l" t="t" r="r" b="b"/>
            <a:pathLst>
              <a:path w="3000375">
                <a:moveTo>
                  <a:pt x="0" y="0"/>
                </a:moveTo>
                <a:lnTo>
                  <a:pt x="2999763" y="0"/>
                </a:lnTo>
              </a:path>
            </a:pathLst>
          </a:custGeom>
          <a:ln w="52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468312" cy="460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73" y="506348"/>
            <a:ext cx="32721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Отношение</a:t>
            </a:r>
            <a:r>
              <a:rPr spc="-100" dirty="0"/>
              <a:t> </a:t>
            </a:r>
            <a:r>
              <a:rPr dirty="0"/>
              <a:t>обобщения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4098" y="1472946"/>
            <a:ext cx="8274684" cy="13792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68605" marR="5080" indent="-256540" algn="just">
              <a:lnSpc>
                <a:spcPct val="90000"/>
              </a:lnSpc>
              <a:spcBef>
                <a:spcPts val="385"/>
              </a:spcBef>
              <a:buClr>
                <a:srgbClr val="D2DA79"/>
              </a:buClr>
              <a:buFont typeface="Georgia"/>
              <a:buChar char="•"/>
              <a:tabLst>
                <a:tab pos="269240" algn="l"/>
              </a:tabLst>
            </a:pPr>
            <a:r>
              <a:rPr sz="2400" i="1" dirty="0">
                <a:latin typeface="Georgia"/>
                <a:cs typeface="Georgia"/>
              </a:rPr>
              <a:t>Отношение </a:t>
            </a:r>
            <a:r>
              <a:rPr sz="2400" i="1" spc="-5" dirty="0">
                <a:latin typeface="Georgia"/>
                <a:cs typeface="Georgia"/>
              </a:rPr>
              <a:t>обобщения (generalization relationship)  </a:t>
            </a:r>
            <a:r>
              <a:rPr sz="2400" spc="-5" dirty="0">
                <a:latin typeface="Georgia"/>
                <a:cs typeface="Georgia"/>
              </a:rPr>
              <a:t>предназначено </a:t>
            </a:r>
            <a:r>
              <a:rPr sz="2400" dirty="0">
                <a:latin typeface="Georgia"/>
                <a:cs typeface="Georgia"/>
              </a:rPr>
              <a:t>для </a:t>
            </a:r>
            <a:r>
              <a:rPr sz="2400" spc="-5" dirty="0">
                <a:latin typeface="Georgia"/>
                <a:cs typeface="Georgia"/>
              </a:rPr>
              <a:t>спецификации </a:t>
            </a:r>
            <a:r>
              <a:rPr sz="2400" spc="5" dirty="0">
                <a:latin typeface="Georgia"/>
                <a:cs typeface="Georgia"/>
              </a:rPr>
              <a:t>того </a:t>
            </a:r>
            <a:r>
              <a:rPr sz="2400" spc="-5" dirty="0">
                <a:latin typeface="Georgia"/>
                <a:cs typeface="Georgia"/>
              </a:rPr>
              <a:t>факта, что  один элемент </a:t>
            </a:r>
            <a:r>
              <a:rPr sz="2400" spc="-10" dirty="0">
                <a:latin typeface="Georgia"/>
                <a:cs typeface="Georgia"/>
              </a:rPr>
              <a:t>модели </a:t>
            </a:r>
            <a:r>
              <a:rPr sz="2400" spc="-5" dirty="0">
                <a:latin typeface="Georgia"/>
                <a:cs typeface="Georgia"/>
              </a:rPr>
              <a:t>является специальным или  частным </a:t>
            </a:r>
            <a:r>
              <a:rPr sz="2400" spc="-10" dirty="0">
                <a:latin typeface="Georgia"/>
                <a:cs typeface="Georgia"/>
              </a:rPr>
              <a:t>случаем </a:t>
            </a:r>
            <a:r>
              <a:rPr sz="2400" spc="-5" dirty="0">
                <a:latin typeface="Georgia"/>
                <a:cs typeface="Georgia"/>
              </a:rPr>
              <a:t>другого элемента</a:t>
            </a:r>
            <a:r>
              <a:rPr sz="2400" spc="6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модели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72420" y="3387853"/>
            <a:ext cx="2592070" cy="1010285"/>
          </a:xfrm>
          <a:custGeom>
            <a:avLst/>
            <a:gdLst/>
            <a:ahLst/>
            <a:cxnLst/>
            <a:rect l="l" t="t" r="r" b="b"/>
            <a:pathLst>
              <a:path w="2592070" h="1010285">
                <a:moveTo>
                  <a:pt x="0" y="502631"/>
                </a:moveTo>
                <a:lnTo>
                  <a:pt x="10971" y="441512"/>
                </a:lnTo>
                <a:lnTo>
                  <a:pt x="38398" y="380965"/>
                </a:lnTo>
                <a:lnTo>
                  <a:pt x="87766" y="320396"/>
                </a:lnTo>
                <a:lnTo>
                  <a:pt x="159630" y="259299"/>
                </a:lnTo>
                <a:lnTo>
                  <a:pt x="247381" y="209748"/>
                </a:lnTo>
                <a:lnTo>
                  <a:pt x="351624" y="160198"/>
                </a:lnTo>
                <a:lnTo>
                  <a:pt x="466816" y="116168"/>
                </a:lnTo>
                <a:lnTo>
                  <a:pt x="598453" y="77613"/>
                </a:lnTo>
                <a:lnTo>
                  <a:pt x="741635" y="49550"/>
                </a:lnTo>
                <a:lnTo>
                  <a:pt x="895217" y="22014"/>
                </a:lnTo>
                <a:lnTo>
                  <a:pt x="1054295" y="11018"/>
                </a:lnTo>
                <a:lnTo>
                  <a:pt x="1213924" y="0"/>
                </a:lnTo>
                <a:lnTo>
                  <a:pt x="1378477" y="0"/>
                </a:lnTo>
                <a:lnTo>
                  <a:pt x="1537555" y="11018"/>
                </a:lnTo>
                <a:lnTo>
                  <a:pt x="1697183" y="22014"/>
                </a:lnTo>
                <a:lnTo>
                  <a:pt x="1845290" y="49550"/>
                </a:lnTo>
                <a:lnTo>
                  <a:pt x="1987923" y="77613"/>
                </a:lnTo>
                <a:lnTo>
                  <a:pt x="2119561" y="116168"/>
                </a:lnTo>
                <a:lnTo>
                  <a:pt x="2240822" y="160198"/>
                </a:lnTo>
                <a:lnTo>
                  <a:pt x="2345042" y="209748"/>
                </a:lnTo>
                <a:lnTo>
                  <a:pt x="2432770" y="259299"/>
                </a:lnTo>
                <a:lnTo>
                  <a:pt x="2504006" y="320396"/>
                </a:lnTo>
                <a:lnTo>
                  <a:pt x="2553482" y="380965"/>
                </a:lnTo>
                <a:lnTo>
                  <a:pt x="2580969" y="441512"/>
                </a:lnTo>
                <a:lnTo>
                  <a:pt x="2591963" y="502631"/>
                </a:lnTo>
                <a:lnTo>
                  <a:pt x="2580969" y="568676"/>
                </a:lnTo>
                <a:lnTo>
                  <a:pt x="2553482" y="629246"/>
                </a:lnTo>
                <a:lnTo>
                  <a:pt x="2504006" y="690342"/>
                </a:lnTo>
                <a:lnTo>
                  <a:pt x="2432770" y="750912"/>
                </a:lnTo>
                <a:lnTo>
                  <a:pt x="2345042" y="800463"/>
                </a:lnTo>
                <a:lnTo>
                  <a:pt x="2240822" y="850540"/>
                </a:lnTo>
                <a:lnTo>
                  <a:pt x="2119561" y="894593"/>
                </a:lnTo>
                <a:lnTo>
                  <a:pt x="1987923" y="933125"/>
                </a:lnTo>
                <a:lnTo>
                  <a:pt x="1845290" y="960661"/>
                </a:lnTo>
                <a:lnTo>
                  <a:pt x="1697183" y="988174"/>
                </a:lnTo>
                <a:lnTo>
                  <a:pt x="1537555" y="999192"/>
                </a:lnTo>
                <a:lnTo>
                  <a:pt x="1378477" y="1010188"/>
                </a:lnTo>
                <a:lnTo>
                  <a:pt x="1213924" y="1010188"/>
                </a:lnTo>
                <a:lnTo>
                  <a:pt x="1054295" y="999192"/>
                </a:lnTo>
                <a:lnTo>
                  <a:pt x="895217" y="988174"/>
                </a:lnTo>
                <a:lnTo>
                  <a:pt x="741635" y="960661"/>
                </a:lnTo>
                <a:lnTo>
                  <a:pt x="598453" y="933125"/>
                </a:lnTo>
                <a:lnTo>
                  <a:pt x="466816" y="894593"/>
                </a:lnTo>
                <a:lnTo>
                  <a:pt x="351624" y="850540"/>
                </a:lnTo>
                <a:lnTo>
                  <a:pt x="247381" y="800463"/>
                </a:lnTo>
                <a:lnTo>
                  <a:pt x="159630" y="750912"/>
                </a:lnTo>
                <a:lnTo>
                  <a:pt x="87766" y="690342"/>
                </a:lnTo>
                <a:lnTo>
                  <a:pt x="38398" y="629246"/>
                </a:lnTo>
                <a:lnTo>
                  <a:pt x="10971" y="568676"/>
                </a:lnTo>
                <a:lnTo>
                  <a:pt x="0" y="502631"/>
                </a:lnTo>
                <a:close/>
              </a:path>
            </a:pathLst>
          </a:custGeom>
          <a:ln w="54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94109" y="3637825"/>
            <a:ext cx="2380615" cy="4648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203200">
              <a:lnSpc>
                <a:spcPct val="103699"/>
              </a:lnSpc>
              <a:spcBef>
                <a:spcPts val="65"/>
              </a:spcBef>
            </a:pPr>
            <a:r>
              <a:rPr sz="1400" b="1" spc="-5" dirty="0">
                <a:latin typeface="Arial"/>
                <a:cs typeface="Arial"/>
              </a:rPr>
              <a:t>Оплата </a:t>
            </a:r>
            <a:r>
              <a:rPr sz="1400" b="1" spc="5" dirty="0">
                <a:latin typeface="Arial"/>
                <a:cs typeface="Arial"/>
              </a:rPr>
              <a:t>выбранного </a:t>
            </a:r>
            <a:r>
              <a:rPr sz="1400" b="1" spc="15" dirty="0">
                <a:latin typeface="Arial"/>
                <a:cs typeface="Arial"/>
              </a:rPr>
              <a:t>в  </a:t>
            </a:r>
            <a:r>
              <a:rPr sz="1400" b="1" dirty="0">
                <a:latin typeface="Arial"/>
                <a:cs typeface="Arial"/>
              </a:rPr>
              <a:t>Интернет-магазине</a:t>
            </a:r>
            <a:r>
              <a:rPr sz="1400" b="1" spc="-7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товара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49179" y="3371336"/>
            <a:ext cx="2856230" cy="1010285"/>
          </a:xfrm>
          <a:custGeom>
            <a:avLst/>
            <a:gdLst/>
            <a:ahLst/>
            <a:cxnLst/>
            <a:rect l="l" t="t" r="r" b="b"/>
            <a:pathLst>
              <a:path w="2856229" h="1010285">
                <a:moveTo>
                  <a:pt x="0" y="508129"/>
                </a:moveTo>
                <a:lnTo>
                  <a:pt x="10994" y="447010"/>
                </a:lnTo>
                <a:lnTo>
                  <a:pt x="38481" y="386463"/>
                </a:lnTo>
                <a:lnTo>
                  <a:pt x="93225" y="325916"/>
                </a:lnTo>
                <a:lnTo>
                  <a:pt x="164690" y="270295"/>
                </a:lnTo>
                <a:lnTo>
                  <a:pt x="252876" y="220767"/>
                </a:lnTo>
                <a:lnTo>
                  <a:pt x="357096" y="171216"/>
                </a:lnTo>
                <a:lnTo>
                  <a:pt x="477808" y="127164"/>
                </a:lnTo>
                <a:lnTo>
                  <a:pt x="615012" y="88632"/>
                </a:lnTo>
                <a:lnTo>
                  <a:pt x="763668" y="55048"/>
                </a:lnTo>
                <a:lnTo>
                  <a:pt x="922632" y="33033"/>
                </a:lnTo>
                <a:lnTo>
                  <a:pt x="1087323" y="16516"/>
                </a:lnTo>
                <a:lnTo>
                  <a:pt x="1252471" y="5498"/>
                </a:lnTo>
                <a:lnTo>
                  <a:pt x="1427927" y="0"/>
                </a:lnTo>
                <a:lnTo>
                  <a:pt x="1597886" y="5498"/>
                </a:lnTo>
                <a:lnTo>
                  <a:pt x="1768532" y="16516"/>
                </a:lnTo>
                <a:lnTo>
                  <a:pt x="1933222" y="33033"/>
                </a:lnTo>
                <a:lnTo>
                  <a:pt x="2092186" y="55048"/>
                </a:lnTo>
                <a:lnTo>
                  <a:pt x="2235345" y="88632"/>
                </a:lnTo>
                <a:lnTo>
                  <a:pt x="2372549" y="127164"/>
                </a:lnTo>
                <a:lnTo>
                  <a:pt x="2493261" y="171216"/>
                </a:lnTo>
                <a:lnTo>
                  <a:pt x="2602978" y="220767"/>
                </a:lnTo>
                <a:lnTo>
                  <a:pt x="2690706" y="270295"/>
                </a:lnTo>
                <a:lnTo>
                  <a:pt x="2762630" y="325916"/>
                </a:lnTo>
                <a:lnTo>
                  <a:pt x="2811876" y="386463"/>
                </a:lnTo>
                <a:lnTo>
                  <a:pt x="2844860" y="447010"/>
                </a:lnTo>
                <a:lnTo>
                  <a:pt x="2855855" y="508129"/>
                </a:lnTo>
                <a:lnTo>
                  <a:pt x="2844860" y="568676"/>
                </a:lnTo>
                <a:lnTo>
                  <a:pt x="2811876" y="623748"/>
                </a:lnTo>
                <a:lnTo>
                  <a:pt x="2762630" y="684844"/>
                </a:lnTo>
                <a:lnTo>
                  <a:pt x="2690706" y="739893"/>
                </a:lnTo>
                <a:lnTo>
                  <a:pt x="2602978" y="794942"/>
                </a:lnTo>
                <a:lnTo>
                  <a:pt x="2493261" y="838994"/>
                </a:lnTo>
                <a:lnTo>
                  <a:pt x="2372549" y="883574"/>
                </a:lnTo>
                <a:lnTo>
                  <a:pt x="2235345" y="922129"/>
                </a:lnTo>
                <a:lnTo>
                  <a:pt x="2092186" y="955140"/>
                </a:lnTo>
                <a:lnTo>
                  <a:pt x="1933222" y="977178"/>
                </a:lnTo>
                <a:lnTo>
                  <a:pt x="1768532" y="993694"/>
                </a:lnTo>
                <a:lnTo>
                  <a:pt x="1597886" y="1004690"/>
                </a:lnTo>
                <a:lnTo>
                  <a:pt x="1427927" y="1010211"/>
                </a:lnTo>
                <a:lnTo>
                  <a:pt x="1252471" y="1004690"/>
                </a:lnTo>
                <a:lnTo>
                  <a:pt x="1087323" y="993694"/>
                </a:lnTo>
                <a:lnTo>
                  <a:pt x="922632" y="977178"/>
                </a:lnTo>
                <a:lnTo>
                  <a:pt x="763668" y="955140"/>
                </a:lnTo>
                <a:lnTo>
                  <a:pt x="615012" y="922129"/>
                </a:lnTo>
                <a:lnTo>
                  <a:pt x="477808" y="883574"/>
                </a:lnTo>
                <a:lnTo>
                  <a:pt x="357096" y="838994"/>
                </a:lnTo>
                <a:lnTo>
                  <a:pt x="252876" y="794942"/>
                </a:lnTo>
                <a:lnTo>
                  <a:pt x="164690" y="739893"/>
                </a:lnTo>
                <a:lnTo>
                  <a:pt x="93225" y="684844"/>
                </a:lnTo>
                <a:lnTo>
                  <a:pt x="38481" y="623748"/>
                </a:lnTo>
                <a:lnTo>
                  <a:pt x="10994" y="568676"/>
                </a:lnTo>
                <a:lnTo>
                  <a:pt x="0" y="508129"/>
                </a:lnTo>
                <a:close/>
              </a:path>
            </a:pathLst>
          </a:custGeom>
          <a:ln w="54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88272" y="3626829"/>
            <a:ext cx="1804670" cy="4648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104139">
              <a:lnSpc>
                <a:spcPct val="103699"/>
              </a:lnSpc>
              <a:spcBef>
                <a:spcPts val="65"/>
              </a:spcBef>
            </a:pPr>
            <a:r>
              <a:rPr sz="1400" b="1" spc="-5" dirty="0">
                <a:latin typeface="Arial"/>
                <a:cs typeface="Arial"/>
              </a:rPr>
              <a:t>Оплата товара </a:t>
            </a:r>
            <a:r>
              <a:rPr sz="1400" b="1" spc="15" dirty="0">
                <a:latin typeface="Arial"/>
                <a:cs typeface="Arial"/>
              </a:rPr>
              <a:t>по  </a:t>
            </a:r>
            <a:r>
              <a:rPr sz="1400" b="1" spc="5" dirty="0">
                <a:latin typeface="Arial"/>
                <a:cs typeface="Arial"/>
              </a:rPr>
              <a:t>кредитной</a:t>
            </a:r>
            <a:r>
              <a:rPr sz="1400" b="1" spc="-90" dirty="0">
                <a:latin typeface="Arial"/>
                <a:cs typeface="Arial"/>
              </a:rPr>
              <a:t> </a:t>
            </a:r>
            <a:r>
              <a:rPr sz="1400" b="1" spc="5" dirty="0">
                <a:latin typeface="Arial"/>
                <a:cs typeface="Arial"/>
              </a:rPr>
              <a:t>карточке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06266" y="3890485"/>
            <a:ext cx="1543050" cy="0"/>
          </a:xfrm>
          <a:custGeom>
            <a:avLst/>
            <a:gdLst/>
            <a:ahLst/>
            <a:cxnLst/>
            <a:rect l="l" t="t" r="r" b="b"/>
            <a:pathLst>
              <a:path w="1543050">
                <a:moveTo>
                  <a:pt x="1542913" y="0"/>
                </a:moveTo>
                <a:lnTo>
                  <a:pt x="653264" y="0"/>
                </a:lnTo>
                <a:lnTo>
                  <a:pt x="0" y="0"/>
                </a:lnTo>
              </a:path>
            </a:pathLst>
          </a:custGeom>
          <a:ln w="54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64384" y="3812849"/>
            <a:ext cx="241935" cy="160655"/>
          </a:xfrm>
          <a:custGeom>
            <a:avLst/>
            <a:gdLst/>
            <a:ahLst/>
            <a:cxnLst/>
            <a:rect l="l" t="t" r="r" b="b"/>
            <a:pathLst>
              <a:path w="241935" h="160654">
                <a:moveTo>
                  <a:pt x="241881" y="0"/>
                </a:moveTo>
                <a:lnTo>
                  <a:pt x="0" y="77636"/>
                </a:lnTo>
                <a:lnTo>
                  <a:pt x="241881" y="160198"/>
                </a:lnTo>
                <a:lnTo>
                  <a:pt x="241881" y="0"/>
                </a:lnTo>
              </a:path>
            </a:pathLst>
          </a:custGeom>
          <a:ln w="54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234805" y="4499391"/>
            <a:ext cx="2148205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-15" dirty="0">
                <a:latin typeface="Arial"/>
                <a:cs typeface="Arial"/>
              </a:rPr>
              <a:t>вариант </a:t>
            </a:r>
            <a:r>
              <a:rPr sz="1400" spc="-5" dirty="0">
                <a:latin typeface="Arial"/>
                <a:cs typeface="Arial"/>
              </a:rPr>
              <a:t>использования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i="1" spc="15" dirty="0">
                <a:latin typeface="Arial"/>
                <a:cs typeface="Arial"/>
              </a:rPr>
              <a:t>Б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93404" y="4499391"/>
            <a:ext cx="2151380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-15" dirty="0">
                <a:latin typeface="Arial"/>
                <a:cs typeface="Arial"/>
              </a:rPr>
              <a:t>вариант </a:t>
            </a:r>
            <a:r>
              <a:rPr sz="1400" spc="-5" dirty="0">
                <a:latin typeface="Arial"/>
                <a:cs typeface="Arial"/>
              </a:rPr>
              <a:t>использования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i="1" spc="15" dirty="0">
                <a:latin typeface="Arial"/>
                <a:cs typeface="Arial"/>
              </a:rPr>
              <a:t>А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043191" y="5455175"/>
            <a:ext cx="1576070" cy="0"/>
          </a:xfrm>
          <a:custGeom>
            <a:avLst/>
            <a:gdLst/>
            <a:ahLst/>
            <a:cxnLst/>
            <a:rect l="l" t="t" r="r" b="b"/>
            <a:pathLst>
              <a:path w="1576070">
                <a:moveTo>
                  <a:pt x="1575936" y="0"/>
                </a:moveTo>
                <a:lnTo>
                  <a:pt x="664724" y="0"/>
                </a:lnTo>
                <a:lnTo>
                  <a:pt x="0" y="0"/>
                </a:lnTo>
              </a:path>
            </a:pathLst>
          </a:custGeom>
          <a:ln w="42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90922" y="5394869"/>
            <a:ext cx="252729" cy="125730"/>
          </a:xfrm>
          <a:custGeom>
            <a:avLst/>
            <a:gdLst/>
            <a:ahLst/>
            <a:cxnLst/>
            <a:rect l="l" t="t" r="r" b="b"/>
            <a:pathLst>
              <a:path w="252729" h="125729">
                <a:moveTo>
                  <a:pt x="252269" y="0"/>
                </a:moveTo>
                <a:lnTo>
                  <a:pt x="0" y="60305"/>
                </a:lnTo>
                <a:lnTo>
                  <a:pt x="252269" y="125324"/>
                </a:lnTo>
                <a:lnTo>
                  <a:pt x="252269" y="0"/>
                </a:lnTo>
              </a:path>
            </a:pathLst>
          </a:custGeom>
          <a:ln w="4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30153" y="5021510"/>
            <a:ext cx="233930" cy="1993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37639" y="5313040"/>
            <a:ext cx="619125" cy="0"/>
          </a:xfrm>
          <a:custGeom>
            <a:avLst/>
            <a:gdLst/>
            <a:ahLst/>
            <a:cxnLst/>
            <a:rect l="l" t="t" r="r" b="b"/>
            <a:pathLst>
              <a:path w="619125">
                <a:moveTo>
                  <a:pt x="0" y="0"/>
                </a:moveTo>
                <a:lnTo>
                  <a:pt x="618956" y="0"/>
                </a:lnTo>
              </a:path>
            </a:pathLst>
          </a:custGeom>
          <a:ln w="42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47118" y="5640787"/>
            <a:ext cx="229870" cy="250825"/>
          </a:xfrm>
          <a:custGeom>
            <a:avLst/>
            <a:gdLst/>
            <a:ahLst/>
            <a:cxnLst/>
            <a:rect l="l" t="t" r="r" b="b"/>
            <a:pathLst>
              <a:path w="229870" h="250825">
                <a:moveTo>
                  <a:pt x="0" y="0"/>
                </a:moveTo>
                <a:lnTo>
                  <a:pt x="229385" y="250218"/>
                </a:lnTo>
              </a:path>
            </a:pathLst>
          </a:custGeom>
          <a:ln w="50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17732" y="5218290"/>
            <a:ext cx="229870" cy="673100"/>
          </a:xfrm>
          <a:custGeom>
            <a:avLst/>
            <a:gdLst/>
            <a:ahLst/>
            <a:cxnLst/>
            <a:rect l="l" t="t" r="r" b="b"/>
            <a:pathLst>
              <a:path w="229870" h="673100">
                <a:moveTo>
                  <a:pt x="229385" y="0"/>
                </a:moveTo>
                <a:lnTo>
                  <a:pt x="229385" y="422497"/>
                </a:lnTo>
                <a:lnTo>
                  <a:pt x="0" y="672716"/>
                </a:lnTo>
              </a:path>
            </a:pathLst>
          </a:custGeom>
          <a:ln w="5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543175" y="5902914"/>
            <a:ext cx="1794510" cy="3676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343535">
              <a:lnSpc>
                <a:spcPct val="102800"/>
              </a:lnSpc>
              <a:spcBef>
                <a:spcPts val="75"/>
              </a:spcBef>
            </a:pPr>
            <a:r>
              <a:rPr sz="1100" b="1" spc="204" dirty="0">
                <a:latin typeface="Arial"/>
                <a:cs typeface="Arial"/>
              </a:rPr>
              <a:t>Посетитель  </a:t>
            </a:r>
            <a:r>
              <a:rPr sz="1100" b="1" spc="240" dirty="0">
                <a:latin typeface="Arial"/>
                <a:cs typeface="Arial"/>
              </a:rPr>
              <a:t>И</a:t>
            </a:r>
            <a:r>
              <a:rPr sz="1100" b="1" spc="229" dirty="0">
                <a:latin typeface="Arial"/>
                <a:cs typeface="Arial"/>
              </a:rPr>
              <a:t>н</a:t>
            </a:r>
            <a:r>
              <a:rPr sz="1100" b="1" spc="135" dirty="0">
                <a:latin typeface="Arial"/>
                <a:cs typeface="Arial"/>
              </a:rPr>
              <a:t>т</a:t>
            </a:r>
            <a:r>
              <a:rPr sz="1100" b="1" spc="190" dirty="0">
                <a:latin typeface="Arial"/>
                <a:cs typeface="Arial"/>
              </a:rPr>
              <a:t>е</a:t>
            </a:r>
            <a:r>
              <a:rPr sz="1100" b="1" spc="225" dirty="0">
                <a:latin typeface="Arial"/>
                <a:cs typeface="Arial"/>
              </a:rPr>
              <a:t>р</a:t>
            </a:r>
            <a:r>
              <a:rPr sz="1100" b="1" spc="229" dirty="0">
                <a:latin typeface="Arial"/>
                <a:cs typeface="Arial"/>
              </a:rPr>
              <a:t>н</a:t>
            </a:r>
            <a:r>
              <a:rPr sz="1100" b="1" spc="195" dirty="0">
                <a:latin typeface="Arial"/>
                <a:cs typeface="Arial"/>
              </a:rPr>
              <a:t>е</a:t>
            </a:r>
            <a:r>
              <a:rPr sz="1100" b="1" spc="130" dirty="0">
                <a:latin typeface="Arial"/>
                <a:cs typeface="Arial"/>
              </a:rPr>
              <a:t>т</a:t>
            </a:r>
            <a:r>
              <a:rPr sz="1100" b="1" spc="125" dirty="0">
                <a:latin typeface="Arial"/>
                <a:cs typeface="Arial"/>
              </a:rPr>
              <a:t>-</a:t>
            </a:r>
            <a:r>
              <a:rPr sz="1100" b="1" spc="310" dirty="0">
                <a:latin typeface="Arial"/>
                <a:cs typeface="Arial"/>
              </a:rPr>
              <a:t>м</a:t>
            </a:r>
            <a:r>
              <a:rPr sz="1100" b="1" spc="190" dirty="0">
                <a:latin typeface="Arial"/>
                <a:cs typeface="Arial"/>
              </a:rPr>
              <a:t>а</a:t>
            </a:r>
            <a:r>
              <a:rPr sz="1100" b="1" spc="165" dirty="0">
                <a:latin typeface="Arial"/>
                <a:cs typeface="Arial"/>
              </a:rPr>
              <a:t>г</a:t>
            </a:r>
            <a:r>
              <a:rPr sz="1100" b="1" spc="180" dirty="0">
                <a:latin typeface="Arial"/>
                <a:cs typeface="Arial"/>
              </a:rPr>
              <a:t>аз</a:t>
            </a:r>
            <a:r>
              <a:rPr sz="1100" b="1" spc="220" dirty="0">
                <a:latin typeface="Arial"/>
                <a:cs typeface="Arial"/>
              </a:rPr>
              <a:t>ина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834669" y="5021511"/>
            <a:ext cx="234406" cy="199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42059" y="5313040"/>
            <a:ext cx="619125" cy="0"/>
          </a:xfrm>
          <a:custGeom>
            <a:avLst/>
            <a:gdLst/>
            <a:ahLst/>
            <a:cxnLst/>
            <a:rect l="l" t="t" r="r" b="b"/>
            <a:pathLst>
              <a:path w="619125">
                <a:moveTo>
                  <a:pt x="0" y="0"/>
                </a:moveTo>
                <a:lnTo>
                  <a:pt x="618909" y="0"/>
                </a:lnTo>
              </a:path>
            </a:pathLst>
          </a:custGeom>
          <a:ln w="42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951633" y="5640787"/>
            <a:ext cx="229870" cy="250825"/>
          </a:xfrm>
          <a:custGeom>
            <a:avLst/>
            <a:gdLst/>
            <a:ahLst/>
            <a:cxnLst/>
            <a:rect l="l" t="t" r="r" b="b"/>
            <a:pathLst>
              <a:path w="229870" h="250825">
                <a:moveTo>
                  <a:pt x="0" y="0"/>
                </a:moveTo>
                <a:lnTo>
                  <a:pt x="229314" y="250218"/>
                </a:lnTo>
              </a:path>
            </a:pathLst>
          </a:custGeom>
          <a:ln w="50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22080" y="5218290"/>
            <a:ext cx="229870" cy="673100"/>
          </a:xfrm>
          <a:custGeom>
            <a:avLst/>
            <a:gdLst/>
            <a:ahLst/>
            <a:cxnLst/>
            <a:rect l="l" t="t" r="r" b="b"/>
            <a:pathLst>
              <a:path w="229870" h="673100">
                <a:moveTo>
                  <a:pt x="229552" y="0"/>
                </a:moveTo>
                <a:lnTo>
                  <a:pt x="229552" y="422497"/>
                </a:lnTo>
                <a:lnTo>
                  <a:pt x="0" y="672716"/>
                </a:lnTo>
              </a:path>
            </a:pathLst>
          </a:custGeom>
          <a:ln w="5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385713" y="5989062"/>
            <a:ext cx="1124585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b="1" spc="285" dirty="0">
                <a:latin typeface="Arial"/>
                <a:cs typeface="Arial"/>
              </a:rPr>
              <a:t>П</a:t>
            </a:r>
            <a:r>
              <a:rPr sz="1100" b="1" spc="225" dirty="0">
                <a:latin typeface="Arial"/>
                <a:cs typeface="Arial"/>
              </a:rPr>
              <a:t>о</a:t>
            </a:r>
            <a:r>
              <a:rPr sz="1100" b="1" spc="210" dirty="0">
                <a:latin typeface="Arial"/>
                <a:cs typeface="Arial"/>
              </a:rPr>
              <a:t>к</a:t>
            </a:r>
            <a:r>
              <a:rPr sz="1100" b="1" spc="235" dirty="0">
                <a:latin typeface="Arial"/>
                <a:cs typeface="Arial"/>
              </a:rPr>
              <a:t>у</a:t>
            </a:r>
            <a:r>
              <a:rPr sz="1100" b="1" spc="229" dirty="0">
                <a:latin typeface="Arial"/>
                <a:cs typeface="Arial"/>
              </a:rPr>
              <a:t>п</a:t>
            </a:r>
            <a:r>
              <a:rPr sz="1100" b="1" spc="195" dirty="0">
                <a:latin typeface="Arial"/>
                <a:cs typeface="Arial"/>
              </a:rPr>
              <a:t>а</a:t>
            </a:r>
            <a:r>
              <a:rPr sz="1100" b="1" spc="130" dirty="0">
                <a:latin typeface="Arial"/>
                <a:cs typeface="Arial"/>
              </a:rPr>
              <a:t>т</a:t>
            </a:r>
            <a:r>
              <a:rPr sz="1100" b="1" spc="190" dirty="0">
                <a:latin typeface="Arial"/>
                <a:cs typeface="Arial"/>
              </a:rPr>
              <a:t>е</a:t>
            </a:r>
            <a:r>
              <a:rPr sz="1100" b="1" spc="235" dirty="0">
                <a:latin typeface="Arial"/>
                <a:cs typeface="Arial"/>
              </a:rPr>
              <a:t>ль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586363" y="6437388"/>
            <a:ext cx="788035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155" dirty="0">
                <a:latin typeface="Arial"/>
                <a:cs typeface="Arial"/>
              </a:rPr>
              <a:t>(актер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i="1" spc="175" dirty="0">
                <a:latin typeface="Arial"/>
                <a:cs typeface="Arial"/>
              </a:rPr>
              <a:t>Б</a:t>
            </a:r>
            <a:r>
              <a:rPr sz="1100" spc="175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47713" y="6437388"/>
            <a:ext cx="793115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155" dirty="0">
                <a:latin typeface="Arial"/>
                <a:cs typeface="Arial"/>
              </a:rPr>
              <a:t>(актер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i="1" spc="190" dirty="0">
                <a:latin typeface="Arial"/>
                <a:cs typeface="Arial"/>
              </a:rPr>
              <a:t>А</a:t>
            </a:r>
            <a:r>
              <a:rPr sz="1100" spc="19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0" y="0"/>
            <a:ext cx="468312" cy="4603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74894" y="4070350"/>
            <a:ext cx="68199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5" dirty="0">
                <a:latin typeface="Georgia"/>
                <a:cs typeface="Georgia"/>
              </a:rPr>
              <a:t>Студент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8597" y="4019550"/>
            <a:ext cx="128079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5" dirty="0">
                <a:latin typeface="Georgia"/>
                <a:cs typeface="Georgia"/>
              </a:rPr>
              <a:t>Преподаватель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15782" y="3976573"/>
            <a:ext cx="915669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5" dirty="0">
                <a:latin typeface="Georgia"/>
                <a:cs typeface="Georgia"/>
              </a:rPr>
              <a:t>Сот</a:t>
            </a:r>
            <a:r>
              <a:rPr sz="1400" spc="-10" dirty="0">
                <a:latin typeface="Georgia"/>
                <a:cs typeface="Georgia"/>
              </a:rPr>
              <a:t>р</a:t>
            </a:r>
            <a:r>
              <a:rPr sz="1400" dirty="0">
                <a:latin typeface="Georgia"/>
                <a:cs typeface="Georgia"/>
              </a:rPr>
              <a:t>у</a:t>
            </a:r>
            <a:r>
              <a:rPr sz="1400" spc="-20" dirty="0">
                <a:latin typeface="Georgia"/>
                <a:cs typeface="Georgia"/>
              </a:rPr>
              <a:t>д</a:t>
            </a:r>
            <a:r>
              <a:rPr sz="1400" spc="-15" dirty="0">
                <a:latin typeface="Georgia"/>
                <a:cs typeface="Georgia"/>
              </a:rPr>
              <a:t>н</a:t>
            </a:r>
            <a:r>
              <a:rPr sz="1400" dirty="0">
                <a:latin typeface="Georgia"/>
                <a:cs typeface="Georgia"/>
              </a:rPr>
              <a:t>и</a:t>
            </a:r>
            <a:r>
              <a:rPr sz="1400" spc="-5" dirty="0">
                <a:latin typeface="Georgia"/>
                <a:cs typeface="Georgia"/>
              </a:rPr>
              <a:t>к</a:t>
            </a:r>
            <a:endParaRPr sz="1400">
              <a:latin typeface="Georgia"/>
              <a:cs typeface="Georgia"/>
            </a:endParaRPr>
          </a:p>
          <a:p>
            <a:pPr marL="88900">
              <a:lnSpc>
                <a:spcPct val="100000"/>
              </a:lnSpc>
            </a:pPr>
            <a:r>
              <a:rPr sz="1400" spc="-15" dirty="0">
                <a:latin typeface="Georgia"/>
                <a:cs typeface="Georgia"/>
              </a:rPr>
              <a:t>деканата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74967" y="1351229"/>
            <a:ext cx="117094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Georgia"/>
                <a:cs typeface="Georgia"/>
              </a:rPr>
              <a:t>Пользователь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54901" y="1651000"/>
            <a:ext cx="263525" cy="542925"/>
          </a:xfrm>
          <a:custGeom>
            <a:avLst/>
            <a:gdLst/>
            <a:ahLst/>
            <a:cxnLst/>
            <a:rect l="l" t="t" r="r" b="b"/>
            <a:pathLst>
              <a:path w="263525" h="542925">
                <a:moveTo>
                  <a:pt x="0" y="542925"/>
                </a:moveTo>
                <a:lnTo>
                  <a:pt x="131699" y="0"/>
                </a:lnTo>
                <a:lnTo>
                  <a:pt x="263525" y="542925"/>
                </a:lnTo>
                <a:lnTo>
                  <a:pt x="0" y="54292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64200" y="2413000"/>
            <a:ext cx="0" cy="652780"/>
          </a:xfrm>
          <a:custGeom>
            <a:avLst/>
            <a:gdLst/>
            <a:ahLst/>
            <a:cxnLst/>
            <a:rect l="l" t="t" r="r" b="b"/>
            <a:pathLst>
              <a:path h="652780">
                <a:moveTo>
                  <a:pt x="0" y="652399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50326" y="2413000"/>
            <a:ext cx="0" cy="652780"/>
          </a:xfrm>
          <a:custGeom>
            <a:avLst/>
            <a:gdLst/>
            <a:ahLst/>
            <a:cxnLst/>
            <a:rect l="l" t="t" r="r" b="b"/>
            <a:pathLst>
              <a:path h="652780">
                <a:moveTo>
                  <a:pt x="0" y="652399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05650" y="2408237"/>
            <a:ext cx="1373505" cy="0"/>
          </a:xfrm>
          <a:custGeom>
            <a:avLst/>
            <a:gdLst/>
            <a:ahLst/>
            <a:cxnLst/>
            <a:rect l="l" t="t" r="r" b="b"/>
            <a:pathLst>
              <a:path w="1373504">
                <a:moveTo>
                  <a:pt x="0" y="0"/>
                </a:moveTo>
                <a:lnTo>
                  <a:pt x="1373251" y="0"/>
                </a:lnTo>
              </a:path>
            </a:pathLst>
          </a:custGeom>
          <a:ln w="476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32450" y="2408237"/>
            <a:ext cx="1419225" cy="0"/>
          </a:xfrm>
          <a:custGeom>
            <a:avLst/>
            <a:gdLst/>
            <a:ahLst/>
            <a:cxnLst/>
            <a:rect l="l" t="t" r="r" b="b"/>
            <a:pathLst>
              <a:path w="1419225">
                <a:moveTo>
                  <a:pt x="0" y="0"/>
                </a:moveTo>
                <a:lnTo>
                  <a:pt x="1419225" y="0"/>
                </a:lnTo>
              </a:path>
            </a:pathLst>
          </a:custGeom>
          <a:ln w="476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51050" y="2060829"/>
            <a:ext cx="263525" cy="544830"/>
          </a:xfrm>
          <a:custGeom>
            <a:avLst/>
            <a:gdLst/>
            <a:ahLst/>
            <a:cxnLst/>
            <a:rect l="l" t="t" r="r" b="b"/>
            <a:pathLst>
              <a:path w="263525" h="544830">
                <a:moveTo>
                  <a:pt x="0" y="544576"/>
                </a:moveTo>
                <a:lnTo>
                  <a:pt x="131825" y="0"/>
                </a:lnTo>
                <a:lnTo>
                  <a:pt x="263525" y="544576"/>
                </a:lnTo>
                <a:lnTo>
                  <a:pt x="0" y="54457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67001" y="2588641"/>
            <a:ext cx="15875" cy="932180"/>
          </a:xfrm>
          <a:custGeom>
            <a:avLst/>
            <a:gdLst/>
            <a:ahLst/>
            <a:cxnLst/>
            <a:rect l="l" t="t" r="r" b="b"/>
            <a:pathLst>
              <a:path w="15875" h="932179">
                <a:moveTo>
                  <a:pt x="15875" y="0"/>
                </a:moveTo>
                <a:lnTo>
                  <a:pt x="0" y="93192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99490" y="1269238"/>
            <a:ext cx="2592705" cy="863600"/>
          </a:xfrm>
          <a:custGeom>
            <a:avLst/>
            <a:gdLst/>
            <a:ahLst/>
            <a:cxnLst/>
            <a:rect l="l" t="t" r="r" b="b"/>
            <a:pathLst>
              <a:path w="2592704" h="863600">
                <a:moveTo>
                  <a:pt x="1296212" y="0"/>
                </a:moveTo>
                <a:lnTo>
                  <a:pt x="1227370" y="598"/>
                </a:lnTo>
                <a:lnTo>
                  <a:pt x="1159464" y="2373"/>
                </a:lnTo>
                <a:lnTo>
                  <a:pt x="1092583" y="5296"/>
                </a:lnTo>
                <a:lnTo>
                  <a:pt x="1026818" y="9336"/>
                </a:lnTo>
                <a:lnTo>
                  <a:pt x="962257" y="14464"/>
                </a:lnTo>
                <a:lnTo>
                  <a:pt x="898991" y="20649"/>
                </a:lnTo>
                <a:lnTo>
                  <a:pt x="837109" y="27862"/>
                </a:lnTo>
                <a:lnTo>
                  <a:pt x="776700" y="36073"/>
                </a:lnTo>
                <a:lnTo>
                  <a:pt x="717854" y="45252"/>
                </a:lnTo>
                <a:lnTo>
                  <a:pt x="660661" y="55370"/>
                </a:lnTo>
                <a:lnTo>
                  <a:pt x="605211" y="66397"/>
                </a:lnTo>
                <a:lnTo>
                  <a:pt x="551592" y="78302"/>
                </a:lnTo>
                <a:lnTo>
                  <a:pt x="499894" y="91056"/>
                </a:lnTo>
                <a:lnTo>
                  <a:pt x="450207" y="104629"/>
                </a:lnTo>
                <a:lnTo>
                  <a:pt x="402621" y="118992"/>
                </a:lnTo>
                <a:lnTo>
                  <a:pt x="357225" y="134114"/>
                </a:lnTo>
                <a:lnTo>
                  <a:pt x="314109" y="149965"/>
                </a:lnTo>
                <a:lnTo>
                  <a:pt x="273361" y="166517"/>
                </a:lnTo>
                <a:lnTo>
                  <a:pt x="235073" y="183738"/>
                </a:lnTo>
                <a:lnTo>
                  <a:pt x="199333" y="201600"/>
                </a:lnTo>
                <a:lnTo>
                  <a:pt x="135856" y="239124"/>
                </a:lnTo>
                <a:lnTo>
                  <a:pt x="83647" y="278852"/>
                </a:lnTo>
                <a:lnTo>
                  <a:pt x="43423" y="320543"/>
                </a:lnTo>
                <a:lnTo>
                  <a:pt x="15901" y="363960"/>
                </a:lnTo>
                <a:lnTo>
                  <a:pt x="1796" y="408864"/>
                </a:lnTo>
                <a:lnTo>
                  <a:pt x="0" y="431800"/>
                </a:lnTo>
                <a:lnTo>
                  <a:pt x="1796" y="454735"/>
                </a:lnTo>
                <a:lnTo>
                  <a:pt x="15901" y="499639"/>
                </a:lnTo>
                <a:lnTo>
                  <a:pt x="43423" y="543056"/>
                </a:lnTo>
                <a:lnTo>
                  <a:pt x="83647" y="584747"/>
                </a:lnTo>
                <a:lnTo>
                  <a:pt x="135856" y="624475"/>
                </a:lnTo>
                <a:lnTo>
                  <a:pt x="199333" y="661999"/>
                </a:lnTo>
                <a:lnTo>
                  <a:pt x="235073" y="679861"/>
                </a:lnTo>
                <a:lnTo>
                  <a:pt x="273361" y="697082"/>
                </a:lnTo>
                <a:lnTo>
                  <a:pt x="314109" y="713634"/>
                </a:lnTo>
                <a:lnTo>
                  <a:pt x="357225" y="729485"/>
                </a:lnTo>
                <a:lnTo>
                  <a:pt x="402621" y="744607"/>
                </a:lnTo>
                <a:lnTo>
                  <a:pt x="450207" y="758970"/>
                </a:lnTo>
                <a:lnTo>
                  <a:pt x="499894" y="772543"/>
                </a:lnTo>
                <a:lnTo>
                  <a:pt x="551592" y="785297"/>
                </a:lnTo>
                <a:lnTo>
                  <a:pt x="605211" y="797202"/>
                </a:lnTo>
                <a:lnTo>
                  <a:pt x="660661" y="808229"/>
                </a:lnTo>
                <a:lnTo>
                  <a:pt x="717854" y="818347"/>
                </a:lnTo>
                <a:lnTo>
                  <a:pt x="776700" y="827526"/>
                </a:lnTo>
                <a:lnTo>
                  <a:pt x="837109" y="835737"/>
                </a:lnTo>
                <a:lnTo>
                  <a:pt x="898991" y="842950"/>
                </a:lnTo>
                <a:lnTo>
                  <a:pt x="962257" y="849135"/>
                </a:lnTo>
                <a:lnTo>
                  <a:pt x="1026818" y="854263"/>
                </a:lnTo>
                <a:lnTo>
                  <a:pt x="1092583" y="858303"/>
                </a:lnTo>
                <a:lnTo>
                  <a:pt x="1159464" y="861226"/>
                </a:lnTo>
                <a:lnTo>
                  <a:pt x="1227370" y="863001"/>
                </a:lnTo>
                <a:lnTo>
                  <a:pt x="1296212" y="863600"/>
                </a:lnTo>
                <a:lnTo>
                  <a:pt x="1365055" y="863001"/>
                </a:lnTo>
                <a:lnTo>
                  <a:pt x="1432960" y="861226"/>
                </a:lnTo>
                <a:lnTo>
                  <a:pt x="1499840" y="858303"/>
                </a:lnTo>
                <a:lnTo>
                  <a:pt x="1565605" y="854263"/>
                </a:lnTo>
                <a:lnTo>
                  <a:pt x="1630164" y="849135"/>
                </a:lnTo>
                <a:lnTo>
                  <a:pt x="1693429" y="842950"/>
                </a:lnTo>
                <a:lnTo>
                  <a:pt x="1755309" y="835737"/>
                </a:lnTo>
                <a:lnTo>
                  <a:pt x="1815716" y="827526"/>
                </a:lnTo>
                <a:lnTo>
                  <a:pt x="1874560" y="818347"/>
                </a:lnTo>
                <a:lnTo>
                  <a:pt x="1931751" y="808229"/>
                </a:lnTo>
                <a:lnTo>
                  <a:pt x="1987199" y="797202"/>
                </a:lnTo>
                <a:lnTo>
                  <a:pt x="2040816" y="785297"/>
                </a:lnTo>
                <a:lnTo>
                  <a:pt x="2092511" y="772543"/>
                </a:lnTo>
                <a:lnTo>
                  <a:pt x="2142196" y="758970"/>
                </a:lnTo>
                <a:lnTo>
                  <a:pt x="2189779" y="744607"/>
                </a:lnTo>
                <a:lnTo>
                  <a:pt x="2235173" y="729485"/>
                </a:lnTo>
                <a:lnTo>
                  <a:pt x="2278287" y="713634"/>
                </a:lnTo>
                <a:lnTo>
                  <a:pt x="2319032" y="697082"/>
                </a:lnTo>
                <a:lnTo>
                  <a:pt x="2357318" y="679861"/>
                </a:lnTo>
                <a:lnTo>
                  <a:pt x="2393056" y="661999"/>
                </a:lnTo>
                <a:lnTo>
                  <a:pt x="2456528" y="624475"/>
                </a:lnTo>
                <a:lnTo>
                  <a:pt x="2508733" y="584747"/>
                </a:lnTo>
                <a:lnTo>
                  <a:pt x="2548954" y="543056"/>
                </a:lnTo>
                <a:lnTo>
                  <a:pt x="2576474" y="499639"/>
                </a:lnTo>
                <a:lnTo>
                  <a:pt x="2590578" y="454735"/>
                </a:lnTo>
                <a:lnTo>
                  <a:pt x="2592374" y="431800"/>
                </a:lnTo>
                <a:lnTo>
                  <a:pt x="2590578" y="408864"/>
                </a:lnTo>
                <a:lnTo>
                  <a:pt x="2576474" y="363960"/>
                </a:lnTo>
                <a:lnTo>
                  <a:pt x="2548954" y="320543"/>
                </a:lnTo>
                <a:lnTo>
                  <a:pt x="2508733" y="278852"/>
                </a:lnTo>
                <a:lnTo>
                  <a:pt x="2456528" y="239124"/>
                </a:lnTo>
                <a:lnTo>
                  <a:pt x="2393056" y="201600"/>
                </a:lnTo>
                <a:lnTo>
                  <a:pt x="2357318" y="183738"/>
                </a:lnTo>
                <a:lnTo>
                  <a:pt x="2319032" y="166517"/>
                </a:lnTo>
                <a:lnTo>
                  <a:pt x="2278287" y="149965"/>
                </a:lnTo>
                <a:lnTo>
                  <a:pt x="2235173" y="134114"/>
                </a:lnTo>
                <a:lnTo>
                  <a:pt x="2189779" y="118992"/>
                </a:lnTo>
                <a:lnTo>
                  <a:pt x="2142196" y="104629"/>
                </a:lnTo>
                <a:lnTo>
                  <a:pt x="2092511" y="91056"/>
                </a:lnTo>
                <a:lnTo>
                  <a:pt x="2040816" y="78302"/>
                </a:lnTo>
                <a:lnTo>
                  <a:pt x="1987199" y="66397"/>
                </a:lnTo>
                <a:lnTo>
                  <a:pt x="1931751" y="55370"/>
                </a:lnTo>
                <a:lnTo>
                  <a:pt x="1874560" y="45252"/>
                </a:lnTo>
                <a:lnTo>
                  <a:pt x="1815716" y="36073"/>
                </a:lnTo>
                <a:lnTo>
                  <a:pt x="1755309" y="27862"/>
                </a:lnTo>
                <a:lnTo>
                  <a:pt x="1693429" y="20649"/>
                </a:lnTo>
                <a:lnTo>
                  <a:pt x="1630164" y="14464"/>
                </a:lnTo>
                <a:lnTo>
                  <a:pt x="1565605" y="9336"/>
                </a:lnTo>
                <a:lnTo>
                  <a:pt x="1499840" y="5296"/>
                </a:lnTo>
                <a:lnTo>
                  <a:pt x="1432960" y="2373"/>
                </a:lnTo>
                <a:lnTo>
                  <a:pt x="1365055" y="598"/>
                </a:lnTo>
                <a:lnTo>
                  <a:pt x="12962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9490" y="1269238"/>
            <a:ext cx="2592705" cy="863600"/>
          </a:xfrm>
          <a:custGeom>
            <a:avLst/>
            <a:gdLst/>
            <a:ahLst/>
            <a:cxnLst/>
            <a:rect l="l" t="t" r="r" b="b"/>
            <a:pathLst>
              <a:path w="2592704" h="863600">
                <a:moveTo>
                  <a:pt x="0" y="431800"/>
                </a:moveTo>
                <a:lnTo>
                  <a:pt x="7126" y="386241"/>
                </a:lnTo>
                <a:lnTo>
                  <a:pt x="28030" y="342051"/>
                </a:lnTo>
                <a:lnTo>
                  <a:pt x="61992" y="299467"/>
                </a:lnTo>
                <a:lnTo>
                  <a:pt x="108298" y="258728"/>
                </a:lnTo>
                <a:lnTo>
                  <a:pt x="166231" y="220072"/>
                </a:lnTo>
                <a:lnTo>
                  <a:pt x="235073" y="183738"/>
                </a:lnTo>
                <a:lnTo>
                  <a:pt x="273361" y="166517"/>
                </a:lnTo>
                <a:lnTo>
                  <a:pt x="314109" y="149965"/>
                </a:lnTo>
                <a:lnTo>
                  <a:pt x="357225" y="134114"/>
                </a:lnTo>
                <a:lnTo>
                  <a:pt x="402621" y="118992"/>
                </a:lnTo>
                <a:lnTo>
                  <a:pt x="450207" y="104629"/>
                </a:lnTo>
                <a:lnTo>
                  <a:pt x="499894" y="91056"/>
                </a:lnTo>
                <a:lnTo>
                  <a:pt x="551592" y="78302"/>
                </a:lnTo>
                <a:lnTo>
                  <a:pt x="605211" y="66397"/>
                </a:lnTo>
                <a:lnTo>
                  <a:pt x="660661" y="55370"/>
                </a:lnTo>
                <a:lnTo>
                  <a:pt x="717854" y="45252"/>
                </a:lnTo>
                <a:lnTo>
                  <a:pt x="776700" y="36073"/>
                </a:lnTo>
                <a:lnTo>
                  <a:pt x="837109" y="27862"/>
                </a:lnTo>
                <a:lnTo>
                  <a:pt x="898991" y="20649"/>
                </a:lnTo>
                <a:lnTo>
                  <a:pt x="962257" y="14464"/>
                </a:lnTo>
                <a:lnTo>
                  <a:pt x="1026818" y="9336"/>
                </a:lnTo>
                <a:lnTo>
                  <a:pt x="1092583" y="5296"/>
                </a:lnTo>
                <a:lnTo>
                  <a:pt x="1159464" y="2373"/>
                </a:lnTo>
                <a:lnTo>
                  <a:pt x="1227370" y="598"/>
                </a:lnTo>
                <a:lnTo>
                  <a:pt x="1296212" y="0"/>
                </a:lnTo>
                <a:lnTo>
                  <a:pt x="1365055" y="598"/>
                </a:lnTo>
                <a:lnTo>
                  <a:pt x="1432960" y="2373"/>
                </a:lnTo>
                <a:lnTo>
                  <a:pt x="1499840" y="5296"/>
                </a:lnTo>
                <a:lnTo>
                  <a:pt x="1565605" y="9336"/>
                </a:lnTo>
                <a:lnTo>
                  <a:pt x="1630164" y="14464"/>
                </a:lnTo>
                <a:lnTo>
                  <a:pt x="1693429" y="20649"/>
                </a:lnTo>
                <a:lnTo>
                  <a:pt x="1755309" y="27862"/>
                </a:lnTo>
                <a:lnTo>
                  <a:pt x="1815716" y="36073"/>
                </a:lnTo>
                <a:lnTo>
                  <a:pt x="1874560" y="45252"/>
                </a:lnTo>
                <a:lnTo>
                  <a:pt x="1931751" y="55370"/>
                </a:lnTo>
                <a:lnTo>
                  <a:pt x="1987199" y="66397"/>
                </a:lnTo>
                <a:lnTo>
                  <a:pt x="2040816" y="78302"/>
                </a:lnTo>
                <a:lnTo>
                  <a:pt x="2092511" y="91056"/>
                </a:lnTo>
                <a:lnTo>
                  <a:pt x="2142196" y="104629"/>
                </a:lnTo>
                <a:lnTo>
                  <a:pt x="2189779" y="118992"/>
                </a:lnTo>
                <a:lnTo>
                  <a:pt x="2235173" y="134114"/>
                </a:lnTo>
                <a:lnTo>
                  <a:pt x="2278287" y="149965"/>
                </a:lnTo>
                <a:lnTo>
                  <a:pt x="2319032" y="166517"/>
                </a:lnTo>
                <a:lnTo>
                  <a:pt x="2357318" y="183738"/>
                </a:lnTo>
                <a:lnTo>
                  <a:pt x="2393056" y="201600"/>
                </a:lnTo>
                <a:lnTo>
                  <a:pt x="2456528" y="239124"/>
                </a:lnTo>
                <a:lnTo>
                  <a:pt x="2508733" y="278852"/>
                </a:lnTo>
                <a:lnTo>
                  <a:pt x="2548954" y="320543"/>
                </a:lnTo>
                <a:lnTo>
                  <a:pt x="2576474" y="363960"/>
                </a:lnTo>
                <a:lnTo>
                  <a:pt x="2590578" y="408864"/>
                </a:lnTo>
                <a:lnTo>
                  <a:pt x="2592374" y="431800"/>
                </a:lnTo>
                <a:lnTo>
                  <a:pt x="2590578" y="454735"/>
                </a:lnTo>
                <a:lnTo>
                  <a:pt x="2585248" y="477358"/>
                </a:lnTo>
                <a:lnTo>
                  <a:pt x="2564347" y="521548"/>
                </a:lnTo>
                <a:lnTo>
                  <a:pt x="2530386" y="564132"/>
                </a:lnTo>
                <a:lnTo>
                  <a:pt x="2484084" y="604871"/>
                </a:lnTo>
                <a:lnTo>
                  <a:pt x="2426156" y="643527"/>
                </a:lnTo>
                <a:lnTo>
                  <a:pt x="2357318" y="679861"/>
                </a:lnTo>
                <a:lnTo>
                  <a:pt x="2319032" y="697082"/>
                </a:lnTo>
                <a:lnTo>
                  <a:pt x="2278287" y="713634"/>
                </a:lnTo>
                <a:lnTo>
                  <a:pt x="2235173" y="729485"/>
                </a:lnTo>
                <a:lnTo>
                  <a:pt x="2189779" y="744607"/>
                </a:lnTo>
                <a:lnTo>
                  <a:pt x="2142196" y="758970"/>
                </a:lnTo>
                <a:lnTo>
                  <a:pt x="2092511" y="772543"/>
                </a:lnTo>
                <a:lnTo>
                  <a:pt x="2040816" y="785297"/>
                </a:lnTo>
                <a:lnTo>
                  <a:pt x="1987199" y="797202"/>
                </a:lnTo>
                <a:lnTo>
                  <a:pt x="1931751" y="808229"/>
                </a:lnTo>
                <a:lnTo>
                  <a:pt x="1874560" y="818347"/>
                </a:lnTo>
                <a:lnTo>
                  <a:pt x="1815716" y="827526"/>
                </a:lnTo>
                <a:lnTo>
                  <a:pt x="1755309" y="835737"/>
                </a:lnTo>
                <a:lnTo>
                  <a:pt x="1693429" y="842950"/>
                </a:lnTo>
                <a:lnTo>
                  <a:pt x="1630164" y="849135"/>
                </a:lnTo>
                <a:lnTo>
                  <a:pt x="1565605" y="854263"/>
                </a:lnTo>
                <a:lnTo>
                  <a:pt x="1499840" y="858303"/>
                </a:lnTo>
                <a:lnTo>
                  <a:pt x="1432960" y="861226"/>
                </a:lnTo>
                <a:lnTo>
                  <a:pt x="1365055" y="863001"/>
                </a:lnTo>
                <a:lnTo>
                  <a:pt x="1296212" y="863600"/>
                </a:lnTo>
                <a:lnTo>
                  <a:pt x="1227370" y="863001"/>
                </a:lnTo>
                <a:lnTo>
                  <a:pt x="1159464" y="861226"/>
                </a:lnTo>
                <a:lnTo>
                  <a:pt x="1092583" y="858303"/>
                </a:lnTo>
                <a:lnTo>
                  <a:pt x="1026818" y="854263"/>
                </a:lnTo>
                <a:lnTo>
                  <a:pt x="962257" y="849135"/>
                </a:lnTo>
                <a:lnTo>
                  <a:pt x="898991" y="842950"/>
                </a:lnTo>
                <a:lnTo>
                  <a:pt x="837109" y="835737"/>
                </a:lnTo>
                <a:lnTo>
                  <a:pt x="776700" y="827526"/>
                </a:lnTo>
                <a:lnTo>
                  <a:pt x="717854" y="818347"/>
                </a:lnTo>
                <a:lnTo>
                  <a:pt x="660661" y="808229"/>
                </a:lnTo>
                <a:lnTo>
                  <a:pt x="605211" y="797202"/>
                </a:lnTo>
                <a:lnTo>
                  <a:pt x="551592" y="785297"/>
                </a:lnTo>
                <a:lnTo>
                  <a:pt x="499894" y="772543"/>
                </a:lnTo>
                <a:lnTo>
                  <a:pt x="450207" y="758970"/>
                </a:lnTo>
                <a:lnTo>
                  <a:pt x="402621" y="744607"/>
                </a:lnTo>
                <a:lnTo>
                  <a:pt x="357225" y="729485"/>
                </a:lnTo>
                <a:lnTo>
                  <a:pt x="314109" y="713634"/>
                </a:lnTo>
                <a:lnTo>
                  <a:pt x="273361" y="697082"/>
                </a:lnTo>
                <a:lnTo>
                  <a:pt x="235073" y="679861"/>
                </a:lnTo>
                <a:lnTo>
                  <a:pt x="199333" y="661999"/>
                </a:lnTo>
                <a:lnTo>
                  <a:pt x="135856" y="624475"/>
                </a:lnTo>
                <a:lnTo>
                  <a:pt x="83647" y="584747"/>
                </a:lnTo>
                <a:lnTo>
                  <a:pt x="43423" y="543056"/>
                </a:lnTo>
                <a:lnTo>
                  <a:pt x="15901" y="499639"/>
                </a:lnTo>
                <a:lnTo>
                  <a:pt x="1796" y="454735"/>
                </a:lnTo>
                <a:lnTo>
                  <a:pt x="0" y="4318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86077" y="1365885"/>
            <a:ext cx="1619885" cy="6648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Georgia"/>
                <a:cs typeface="Georgia"/>
              </a:rPr>
              <a:t>Оформить </a:t>
            </a:r>
            <a:r>
              <a:rPr sz="1400" spc="-15" dirty="0">
                <a:latin typeface="Georgia"/>
                <a:cs typeface="Georgia"/>
              </a:rPr>
              <a:t>заказ </a:t>
            </a:r>
            <a:r>
              <a:rPr sz="1400" spc="-10" dirty="0">
                <a:latin typeface="Georgia"/>
                <a:cs typeface="Georgia"/>
              </a:rPr>
              <a:t>на  приобретение  </a:t>
            </a:r>
            <a:r>
              <a:rPr sz="1400" spc="-15" dirty="0">
                <a:latin typeface="Georgia"/>
                <a:cs typeface="Georgia"/>
              </a:rPr>
              <a:t>товара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87412" y="3501516"/>
            <a:ext cx="2592705" cy="863600"/>
          </a:xfrm>
          <a:custGeom>
            <a:avLst/>
            <a:gdLst/>
            <a:ahLst/>
            <a:cxnLst/>
            <a:rect l="l" t="t" r="r" b="b"/>
            <a:pathLst>
              <a:path w="2592704" h="863600">
                <a:moveTo>
                  <a:pt x="1296225" y="0"/>
                </a:moveTo>
                <a:lnTo>
                  <a:pt x="1227383" y="598"/>
                </a:lnTo>
                <a:lnTo>
                  <a:pt x="1159476" y="2373"/>
                </a:lnTo>
                <a:lnTo>
                  <a:pt x="1092595" y="5296"/>
                </a:lnTo>
                <a:lnTo>
                  <a:pt x="1026830" y="9336"/>
                </a:lnTo>
                <a:lnTo>
                  <a:pt x="962269" y="14464"/>
                </a:lnTo>
                <a:lnTo>
                  <a:pt x="899002" y="20649"/>
                </a:lnTo>
                <a:lnTo>
                  <a:pt x="837120" y="27862"/>
                </a:lnTo>
                <a:lnTo>
                  <a:pt x="776711" y="36073"/>
                </a:lnTo>
                <a:lnTo>
                  <a:pt x="717864" y="45252"/>
                </a:lnTo>
                <a:lnTo>
                  <a:pt x="660671" y="55370"/>
                </a:lnTo>
                <a:lnTo>
                  <a:pt x="605220" y="66397"/>
                </a:lnTo>
                <a:lnTo>
                  <a:pt x="551600" y="78302"/>
                </a:lnTo>
                <a:lnTo>
                  <a:pt x="499902" y="91056"/>
                </a:lnTo>
                <a:lnTo>
                  <a:pt x="450215" y="104629"/>
                </a:lnTo>
                <a:lnTo>
                  <a:pt x="402628" y="118992"/>
                </a:lnTo>
                <a:lnTo>
                  <a:pt x="357231" y="134114"/>
                </a:lnTo>
                <a:lnTo>
                  <a:pt x="314114" y="149965"/>
                </a:lnTo>
                <a:lnTo>
                  <a:pt x="273366" y="166517"/>
                </a:lnTo>
                <a:lnTo>
                  <a:pt x="235077" y="183738"/>
                </a:lnTo>
                <a:lnTo>
                  <a:pt x="199336" y="201600"/>
                </a:lnTo>
                <a:lnTo>
                  <a:pt x="135858" y="239124"/>
                </a:lnTo>
                <a:lnTo>
                  <a:pt x="83649" y="278852"/>
                </a:lnTo>
                <a:lnTo>
                  <a:pt x="43424" y="320543"/>
                </a:lnTo>
                <a:lnTo>
                  <a:pt x="15901" y="363960"/>
                </a:lnTo>
                <a:lnTo>
                  <a:pt x="1796" y="408864"/>
                </a:lnTo>
                <a:lnTo>
                  <a:pt x="0" y="431800"/>
                </a:lnTo>
                <a:lnTo>
                  <a:pt x="1796" y="454735"/>
                </a:lnTo>
                <a:lnTo>
                  <a:pt x="15901" y="499639"/>
                </a:lnTo>
                <a:lnTo>
                  <a:pt x="43424" y="543056"/>
                </a:lnTo>
                <a:lnTo>
                  <a:pt x="83649" y="584747"/>
                </a:lnTo>
                <a:lnTo>
                  <a:pt x="135858" y="624475"/>
                </a:lnTo>
                <a:lnTo>
                  <a:pt x="199336" y="661999"/>
                </a:lnTo>
                <a:lnTo>
                  <a:pt x="235077" y="679861"/>
                </a:lnTo>
                <a:lnTo>
                  <a:pt x="273366" y="697082"/>
                </a:lnTo>
                <a:lnTo>
                  <a:pt x="314114" y="713634"/>
                </a:lnTo>
                <a:lnTo>
                  <a:pt x="357231" y="729485"/>
                </a:lnTo>
                <a:lnTo>
                  <a:pt x="402628" y="744607"/>
                </a:lnTo>
                <a:lnTo>
                  <a:pt x="450215" y="758970"/>
                </a:lnTo>
                <a:lnTo>
                  <a:pt x="499902" y="772543"/>
                </a:lnTo>
                <a:lnTo>
                  <a:pt x="551600" y="785297"/>
                </a:lnTo>
                <a:lnTo>
                  <a:pt x="605220" y="797202"/>
                </a:lnTo>
                <a:lnTo>
                  <a:pt x="660671" y="808229"/>
                </a:lnTo>
                <a:lnTo>
                  <a:pt x="717864" y="818347"/>
                </a:lnTo>
                <a:lnTo>
                  <a:pt x="776711" y="827526"/>
                </a:lnTo>
                <a:lnTo>
                  <a:pt x="837120" y="835737"/>
                </a:lnTo>
                <a:lnTo>
                  <a:pt x="899002" y="842950"/>
                </a:lnTo>
                <a:lnTo>
                  <a:pt x="962269" y="849135"/>
                </a:lnTo>
                <a:lnTo>
                  <a:pt x="1026830" y="854263"/>
                </a:lnTo>
                <a:lnTo>
                  <a:pt x="1092595" y="858303"/>
                </a:lnTo>
                <a:lnTo>
                  <a:pt x="1159476" y="861226"/>
                </a:lnTo>
                <a:lnTo>
                  <a:pt x="1227383" y="863001"/>
                </a:lnTo>
                <a:lnTo>
                  <a:pt x="1296225" y="863600"/>
                </a:lnTo>
                <a:lnTo>
                  <a:pt x="1365067" y="863001"/>
                </a:lnTo>
                <a:lnTo>
                  <a:pt x="1432973" y="861226"/>
                </a:lnTo>
                <a:lnTo>
                  <a:pt x="1499853" y="858303"/>
                </a:lnTo>
                <a:lnTo>
                  <a:pt x="1565617" y="854263"/>
                </a:lnTo>
                <a:lnTo>
                  <a:pt x="1630177" y="849135"/>
                </a:lnTo>
                <a:lnTo>
                  <a:pt x="1693441" y="842950"/>
                </a:lnTo>
                <a:lnTo>
                  <a:pt x="1755322" y="835737"/>
                </a:lnTo>
                <a:lnTo>
                  <a:pt x="1815729" y="827526"/>
                </a:lnTo>
                <a:lnTo>
                  <a:pt x="1874573" y="818347"/>
                </a:lnTo>
                <a:lnTo>
                  <a:pt x="1931763" y="808229"/>
                </a:lnTo>
                <a:lnTo>
                  <a:pt x="1987212" y="797202"/>
                </a:lnTo>
                <a:lnTo>
                  <a:pt x="2040829" y="785297"/>
                </a:lnTo>
                <a:lnTo>
                  <a:pt x="2092524" y="772543"/>
                </a:lnTo>
                <a:lnTo>
                  <a:pt x="2142208" y="758970"/>
                </a:lnTo>
                <a:lnTo>
                  <a:pt x="2189792" y="744607"/>
                </a:lnTo>
                <a:lnTo>
                  <a:pt x="2235186" y="729485"/>
                </a:lnTo>
                <a:lnTo>
                  <a:pt x="2278300" y="713634"/>
                </a:lnTo>
                <a:lnTo>
                  <a:pt x="2319044" y="697082"/>
                </a:lnTo>
                <a:lnTo>
                  <a:pt x="2357331" y="679861"/>
                </a:lnTo>
                <a:lnTo>
                  <a:pt x="2393068" y="661999"/>
                </a:lnTo>
                <a:lnTo>
                  <a:pt x="2456541" y="624475"/>
                </a:lnTo>
                <a:lnTo>
                  <a:pt x="2508746" y="584747"/>
                </a:lnTo>
                <a:lnTo>
                  <a:pt x="2548967" y="543056"/>
                </a:lnTo>
                <a:lnTo>
                  <a:pt x="2576487" y="499639"/>
                </a:lnTo>
                <a:lnTo>
                  <a:pt x="2590590" y="454735"/>
                </a:lnTo>
                <a:lnTo>
                  <a:pt x="2592387" y="431800"/>
                </a:lnTo>
                <a:lnTo>
                  <a:pt x="2590590" y="408864"/>
                </a:lnTo>
                <a:lnTo>
                  <a:pt x="2576487" y="363960"/>
                </a:lnTo>
                <a:lnTo>
                  <a:pt x="2548967" y="320543"/>
                </a:lnTo>
                <a:lnTo>
                  <a:pt x="2508746" y="278852"/>
                </a:lnTo>
                <a:lnTo>
                  <a:pt x="2456541" y="239124"/>
                </a:lnTo>
                <a:lnTo>
                  <a:pt x="2393068" y="201600"/>
                </a:lnTo>
                <a:lnTo>
                  <a:pt x="2357331" y="183738"/>
                </a:lnTo>
                <a:lnTo>
                  <a:pt x="2319044" y="166517"/>
                </a:lnTo>
                <a:lnTo>
                  <a:pt x="2278300" y="149965"/>
                </a:lnTo>
                <a:lnTo>
                  <a:pt x="2235186" y="134114"/>
                </a:lnTo>
                <a:lnTo>
                  <a:pt x="2189792" y="118992"/>
                </a:lnTo>
                <a:lnTo>
                  <a:pt x="2142208" y="104629"/>
                </a:lnTo>
                <a:lnTo>
                  <a:pt x="2092524" y="91056"/>
                </a:lnTo>
                <a:lnTo>
                  <a:pt x="2040829" y="78302"/>
                </a:lnTo>
                <a:lnTo>
                  <a:pt x="1987212" y="66397"/>
                </a:lnTo>
                <a:lnTo>
                  <a:pt x="1931763" y="55370"/>
                </a:lnTo>
                <a:lnTo>
                  <a:pt x="1874573" y="45252"/>
                </a:lnTo>
                <a:lnTo>
                  <a:pt x="1815729" y="36073"/>
                </a:lnTo>
                <a:lnTo>
                  <a:pt x="1755322" y="27862"/>
                </a:lnTo>
                <a:lnTo>
                  <a:pt x="1693441" y="20649"/>
                </a:lnTo>
                <a:lnTo>
                  <a:pt x="1630177" y="14464"/>
                </a:lnTo>
                <a:lnTo>
                  <a:pt x="1565617" y="9336"/>
                </a:lnTo>
                <a:lnTo>
                  <a:pt x="1499853" y="5296"/>
                </a:lnTo>
                <a:lnTo>
                  <a:pt x="1432973" y="2373"/>
                </a:lnTo>
                <a:lnTo>
                  <a:pt x="1365067" y="598"/>
                </a:lnTo>
                <a:lnTo>
                  <a:pt x="1296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87412" y="3501516"/>
            <a:ext cx="2592705" cy="863600"/>
          </a:xfrm>
          <a:custGeom>
            <a:avLst/>
            <a:gdLst/>
            <a:ahLst/>
            <a:cxnLst/>
            <a:rect l="l" t="t" r="r" b="b"/>
            <a:pathLst>
              <a:path w="2592704" h="863600">
                <a:moveTo>
                  <a:pt x="0" y="431800"/>
                </a:moveTo>
                <a:lnTo>
                  <a:pt x="7127" y="386241"/>
                </a:lnTo>
                <a:lnTo>
                  <a:pt x="28030" y="342051"/>
                </a:lnTo>
                <a:lnTo>
                  <a:pt x="61994" y="299467"/>
                </a:lnTo>
                <a:lnTo>
                  <a:pt x="108300" y="258728"/>
                </a:lnTo>
                <a:lnTo>
                  <a:pt x="166234" y="220072"/>
                </a:lnTo>
                <a:lnTo>
                  <a:pt x="235077" y="183738"/>
                </a:lnTo>
                <a:lnTo>
                  <a:pt x="273366" y="166517"/>
                </a:lnTo>
                <a:lnTo>
                  <a:pt x="314114" y="149965"/>
                </a:lnTo>
                <a:lnTo>
                  <a:pt x="357231" y="134114"/>
                </a:lnTo>
                <a:lnTo>
                  <a:pt x="402628" y="118992"/>
                </a:lnTo>
                <a:lnTo>
                  <a:pt x="450215" y="104629"/>
                </a:lnTo>
                <a:lnTo>
                  <a:pt x="499902" y="91056"/>
                </a:lnTo>
                <a:lnTo>
                  <a:pt x="551600" y="78302"/>
                </a:lnTo>
                <a:lnTo>
                  <a:pt x="605220" y="66397"/>
                </a:lnTo>
                <a:lnTo>
                  <a:pt x="660671" y="55370"/>
                </a:lnTo>
                <a:lnTo>
                  <a:pt x="717864" y="45252"/>
                </a:lnTo>
                <a:lnTo>
                  <a:pt x="776711" y="36073"/>
                </a:lnTo>
                <a:lnTo>
                  <a:pt x="837120" y="27862"/>
                </a:lnTo>
                <a:lnTo>
                  <a:pt x="899002" y="20649"/>
                </a:lnTo>
                <a:lnTo>
                  <a:pt x="962269" y="14464"/>
                </a:lnTo>
                <a:lnTo>
                  <a:pt x="1026830" y="9336"/>
                </a:lnTo>
                <a:lnTo>
                  <a:pt x="1092595" y="5296"/>
                </a:lnTo>
                <a:lnTo>
                  <a:pt x="1159476" y="2373"/>
                </a:lnTo>
                <a:lnTo>
                  <a:pt x="1227383" y="598"/>
                </a:lnTo>
                <a:lnTo>
                  <a:pt x="1296225" y="0"/>
                </a:lnTo>
                <a:lnTo>
                  <a:pt x="1365067" y="598"/>
                </a:lnTo>
                <a:lnTo>
                  <a:pt x="1432973" y="2373"/>
                </a:lnTo>
                <a:lnTo>
                  <a:pt x="1499853" y="5296"/>
                </a:lnTo>
                <a:lnTo>
                  <a:pt x="1565617" y="9336"/>
                </a:lnTo>
                <a:lnTo>
                  <a:pt x="1630177" y="14464"/>
                </a:lnTo>
                <a:lnTo>
                  <a:pt x="1693441" y="20649"/>
                </a:lnTo>
                <a:lnTo>
                  <a:pt x="1755322" y="27862"/>
                </a:lnTo>
                <a:lnTo>
                  <a:pt x="1815729" y="36073"/>
                </a:lnTo>
                <a:lnTo>
                  <a:pt x="1874573" y="45252"/>
                </a:lnTo>
                <a:lnTo>
                  <a:pt x="1931763" y="55370"/>
                </a:lnTo>
                <a:lnTo>
                  <a:pt x="1987212" y="66397"/>
                </a:lnTo>
                <a:lnTo>
                  <a:pt x="2040829" y="78302"/>
                </a:lnTo>
                <a:lnTo>
                  <a:pt x="2092524" y="91056"/>
                </a:lnTo>
                <a:lnTo>
                  <a:pt x="2142208" y="104629"/>
                </a:lnTo>
                <a:lnTo>
                  <a:pt x="2189792" y="118992"/>
                </a:lnTo>
                <a:lnTo>
                  <a:pt x="2235186" y="134114"/>
                </a:lnTo>
                <a:lnTo>
                  <a:pt x="2278300" y="149965"/>
                </a:lnTo>
                <a:lnTo>
                  <a:pt x="2319044" y="166517"/>
                </a:lnTo>
                <a:lnTo>
                  <a:pt x="2357331" y="183738"/>
                </a:lnTo>
                <a:lnTo>
                  <a:pt x="2393068" y="201600"/>
                </a:lnTo>
                <a:lnTo>
                  <a:pt x="2456541" y="239124"/>
                </a:lnTo>
                <a:lnTo>
                  <a:pt x="2508746" y="278852"/>
                </a:lnTo>
                <a:lnTo>
                  <a:pt x="2548967" y="320543"/>
                </a:lnTo>
                <a:lnTo>
                  <a:pt x="2576487" y="363960"/>
                </a:lnTo>
                <a:lnTo>
                  <a:pt x="2590590" y="408864"/>
                </a:lnTo>
                <a:lnTo>
                  <a:pt x="2592387" y="431800"/>
                </a:lnTo>
                <a:lnTo>
                  <a:pt x="2590590" y="454735"/>
                </a:lnTo>
                <a:lnTo>
                  <a:pt x="2585261" y="477358"/>
                </a:lnTo>
                <a:lnTo>
                  <a:pt x="2564359" y="521548"/>
                </a:lnTo>
                <a:lnTo>
                  <a:pt x="2530399" y="564132"/>
                </a:lnTo>
                <a:lnTo>
                  <a:pt x="2484097" y="604871"/>
                </a:lnTo>
                <a:lnTo>
                  <a:pt x="2426168" y="643527"/>
                </a:lnTo>
                <a:lnTo>
                  <a:pt x="2357331" y="679861"/>
                </a:lnTo>
                <a:lnTo>
                  <a:pt x="2319044" y="697082"/>
                </a:lnTo>
                <a:lnTo>
                  <a:pt x="2278300" y="713634"/>
                </a:lnTo>
                <a:lnTo>
                  <a:pt x="2235186" y="729485"/>
                </a:lnTo>
                <a:lnTo>
                  <a:pt x="2189792" y="744607"/>
                </a:lnTo>
                <a:lnTo>
                  <a:pt x="2142208" y="758970"/>
                </a:lnTo>
                <a:lnTo>
                  <a:pt x="2092524" y="772543"/>
                </a:lnTo>
                <a:lnTo>
                  <a:pt x="2040829" y="785297"/>
                </a:lnTo>
                <a:lnTo>
                  <a:pt x="1987212" y="797202"/>
                </a:lnTo>
                <a:lnTo>
                  <a:pt x="1931763" y="808229"/>
                </a:lnTo>
                <a:lnTo>
                  <a:pt x="1874573" y="818347"/>
                </a:lnTo>
                <a:lnTo>
                  <a:pt x="1815729" y="827526"/>
                </a:lnTo>
                <a:lnTo>
                  <a:pt x="1755322" y="835737"/>
                </a:lnTo>
                <a:lnTo>
                  <a:pt x="1693441" y="842950"/>
                </a:lnTo>
                <a:lnTo>
                  <a:pt x="1630177" y="849135"/>
                </a:lnTo>
                <a:lnTo>
                  <a:pt x="1565617" y="854263"/>
                </a:lnTo>
                <a:lnTo>
                  <a:pt x="1499853" y="858303"/>
                </a:lnTo>
                <a:lnTo>
                  <a:pt x="1432973" y="861226"/>
                </a:lnTo>
                <a:lnTo>
                  <a:pt x="1365067" y="863001"/>
                </a:lnTo>
                <a:lnTo>
                  <a:pt x="1296225" y="863600"/>
                </a:lnTo>
                <a:lnTo>
                  <a:pt x="1227383" y="863001"/>
                </a:lnTo>
                <a:lnTo>
                  <a:pt x="1159476" y="861226"/>
                </a:lnTo>
                <a:lnTo>
                  <a:pt x="1092595" y="858303"/>
                </a:lnTo>
                <a:lnTo>
                  <a:pt x="1026830" y="854263"/>
                </a:lnTo>
                <a:lnTo>
                  <a:pt x="962269" y="849135"/>
                </a:lnTo>
                <a:lnTo>
                  <a:pt x="899002" y="842950"/>
                </a:lnTo>
                <a:lnTo>
                  <a:pt x="837120" y="835737"/>
                </a:lnTo>
                <a:lnTo>
                  <a:pt x="776711" y="827526"/>
                </a:lnTo>
                <a:lnTo>
                  <a:pt x="717864" y="818347"/>
                </a:lnTo>
                <a:lnTo>
                  <a:pt x="660671" y="808229"/>
                </a:lnTo>
                <a:lnTo>
                  <a:pt x="605220" y="797202"/>
                </a:lnTo>
                <a:lnTo>
                  <a:pt x="551600" y="785297"/>
                </a:lnTo>
                <a:lnTo>
                  <a:pt x="499902" y="772543"/>
                </a:lnTo>
                <a:lnTo>
                  <a:pt x="450215" y="758970"/>
                </a:lnTo>
                <a:lnTo>
                  <a:pt x="402628" y="744607"/>
                </a:lnTo>
                <a:lnTo>
                  <a:pt x="357231" y="729485"/>
                </a:lnTo>
                <a:lnTo>
                  <a:pt x="314114" y="713634"/>
                </a:lnTo>
                <a:lnTo>
                  <a:pt x="273366" y="697082"/>
                </a:lnTo>
                <a:lnTo>
                  <a:pt x="235077" y="679861"/>
                </a:lnTo>
                <a:lnTo>
                  <a:pt x="199336" y="661999"/>
                </a:lnTo>
                <a:lnTo>
                  <a:pt x="135858" y="624475"/>
                </a:lnTo>
                <a:lnTo>
                  <a:pt x="83649" y="584747"/>
                </a:lnTo>
                <a:lnTo>
                  <a:pt x="43424" y="543056"/>
                </a:lnTo>
                <a:lnTo>
                  <a:pt x="15901" y="499639"/>
                </a:lnTo>
                <a:lnTo>
                  <a:pt x="1796" y="454735"/>
                </a:lnTo>
                <a:lnTo>
                  <a:pt x="0" y="4318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373886" y="3599179"/>
            <a:ext cx="1621155" cy="6648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Georgia"/>
                <a:cs typeface="Georgia"/>
              </a:rPr>
              <a:t>Оформить </a:t>
            </a:r>
            <a:r>
              <a:rPr sz="1400" spc="-15" dirty="0">
                <a:latin typeface="Georgia"/>
                <a:cs typeface="Georgia"/>
              </a:rPr>
              <a:t>заказ </a:t>
            </a:r>
            <a:r>
              <a:rPr sz="1400" spc="-10" dirty="0">
                <a:latin typeface="Georgia"/>
                <a:cs typeface="Georgia"/>
              </a:rPr>
              <a:t>на  приобретение  компьютера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070725" y="2195576"/>
            <a:ext cx="15875" cy="930275"/>
          </a:xfrm>
          <a:custGeom>
            <a:avLst/>
            <a:gdLst/>
            <a:ahLst/>
            <a:cxnLst/>
            <a:rect l="l" t="t" r="r" b="b"/>
            <a:pathLst>
              <a:path w="15875" h="930275">
                <a:moveTo>
                  <a:pt x="15875" y="0"/>
                </a:moveTo>
                <a:lnTo>
                  <a:pt x="0" y="93014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3532" y="4653165"/>
            <a:ext cx="4032885" cy="1816100"/>
          </a:xfrm>
          <a:custGeom>
            <a:avLst/>
            <a:gdLst/>
            <a:ahLst/>
            <a:cxnLst/>
            <a:rect l="l" t="t" r="r" b="b"/>
            <a:pathLst>
              <a:path w="4032885" h="1816100">
                <a:moveTo>
                  <a:pt x="0" y="1815845"/>
                </a:moveTo>
                <a:lnTo>
                  <a:pt x="4032504" y="1815845"/>
                </a:lnTo>
                <a:lnTo>
                  <a:pt x="4032504" y="0"/>
                </a:lnTo>
                <a:lnTo>
                  <a:pt x="0" y="0"/>
                </a:lnTo>
                <a:lnTo>
                  <a:pt x="0" y="1815845"/>
                </a:lnTo>
                <a:close/>
              </a:path>
            </a:pathLst>
          </a:custGeom>
          <a:solidFill>
            <a:srgbClr val="E2E4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955038" y="4682109"/>
            <a:ext cx="232029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1688464" algn="l"/>
              </a:tabLst>
            </a:pPr>
            <a:r>
              <a:rPr sz="1600" b="1" spc="10" dirty="0">
                <a:solidFill>
                  <a:srgbClr val="006FC0"/>
                </a:solidFill>
                <a:latin typeface="Georgia"/>
                <a:cs typeface="Georgia"/>
              </a:rPr>
              <a:t>о</a:t>
            </a:r>
            <a:r>
              <a:rPr sz="1600" b="1" spc="-20" dirty="0">
                <a:solidFill>
                  <a:srgbClr val="006FC0"/>
                </a:solidFill>
                <a:latin typeface="Georgia"/>
                <a:cs typeface="Georgia"/>
              </a:rPr>
              <a:t>б</a:t>
            </a:r>
            <a:r>
              <a:rPr sz="1600" b="1" spc="10" dirty="0">
                <a:solidFill>
                  <a:srgbClr val="006FC0"/>
                </a:solidFill>
                <a:latin typeface="Georgia"/>
                <a:cs typeface="Georgia"/>
              </a:rPr>
              <a:t>о</a:t>
            </a:r>
            <a:r>
              <a:rPr sz="1600" b="1" spc="5" dirty="0">
                <a:solidFill>
                  <a:srgbClr val="006FC0"/>
                </a:solidFill>
                <a:latin typeface="Georgia"/>
                <a:cs typeface="Georgia"/>
              </a:rPr>
              <a:t>б</a:t>
            </a:r>
            <a:r>
              <a:rPr sz="1600" b="1" spc="-5" dirty="0">
                <a:solidFill>
                  <a:srgbClr val="006FC0"/>
                </a:solidFill>
                <a:latin typeface="Georgia"/>
                <a:cs typeface="Georgia"/>
              </a:rPr>
              <a:t>щ</a:t>
            </a:r>
            <a:r>
              <a:rPr sz="1600" b="1" spc="-35" dirty="0">
                <a:solidFill>
                  <a:srgbClr val="006FC0"/>
                </a:solidFill>
                <a:latin typeface="Georgia"/>
                <a:cs typeface="Georgia"/>
              </a:rPr>
              <a:t>е</a:t>
            </a:r>
            <a:r>
              <a:rPr sz="1600" b="1" spc="10" dirty="0">
                <a:solidFill>
                  <a:srgbClr val="006FC0"/>
                </a:solidFill>
                <a:latin typeface="Georgia"/>
                <a:cs typeface="Georgia"/>
              </a:rPr>
              <a:t>н</a:t>
            </a:r>
            <a:r>
              <a:rPr sz="1600" b="1" dirty="0">
                <a:solidFill>
                  <a:srgbClr val="006FC0"/>
                </a:solidFill>
                <a:latin typeface="Georgia"/>
                <a:cs typeface="Georgia"/>
              </a:rPr>
              <a:t>и</a:t>
            </a:r>
            <a:r>
              <a:rPr sz="1600" b="1" spc="5" dirty="0">
                <a:solidFill>
                  <a:srgbClr val="006FC0"/>
                </a:solidFill>
                <a:latin typeface="Georgia"/>
                <a:cs typeface="Georgia"/>
              </a:rPr>
              <a:t>я</a:t>
            </a:r>
            <a:r>
              <a:rPr sz="1600" b="1" dirty="0">
                <a:solidFill>
                  <a:srgbClr val="006FC0"/>
                </a:solidFill>
                <a:latin typeface="Georgia"/>
                <a:cs typeface="Georgia"/>
              </a:rPr>
              <a:t>	</a:t>
            </a:r>
            <a:r>
              <a:rPr sz="1600" dirty="0">
                <a:latin typeface="Georgia"/>
                <a:cs typeface="Georgia"/>
              </a:rPr>
              <a:t>м</a:t>
            </a:r>
            <a:r>
              <a:rPr sz="1600" spc="-10" dirty="0">
                <a:latin typeface="Georgia"/>
                <a:cs typeface="Georgia"/>
              </a:rPr>
              <a:t>е</a:t>
            </a:r>
            <a:r>
              <a:rPr sz="1600" spc="5" dirty="0">
                <a:latin typeface="Georgia"/>
                <a:cs typeface="Georgia"/>
              </a:rPr>
              <a:t>ж</a:t>
            </a:r>
            <a:r>
              <a:rPr sz="1600" spc="-15" dirty="0">
                <a:latin typeface="Georgia"/>
                <a:cs typeface="Georgia"/>
              </a:rPr>
              <a:t>д</a:t>
            </a:r>
            <a:r>
              <a:rPr sz="1600" dirty="0">
                <a:latin typeface="Georgia"/>
                <a:cs typeface="Georgia"/>
              </a:rPr>
              <a:t>у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26766" y="4926025"/>
            <a:ext cx="1454150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600" spc="-5" dirty="0">
                <a:solidFill>
                  <a:srgbClr val="006FC0"/>
                </a:solidFill>
                <a:latin typeface="Georgia"/>
                <a:cs typeface="Georgia"/>
              </a:rPr>
              <a:t>использования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90648" y="5170170"/>
            <a:ext cx="162306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341630" algn="l"/>
                <a:tab pos="926465" algn="l"/>
              </a:tabLst>
            </a:pPr>
            <a:r>
              <a:rPr sz="1600" dirty="0">
                <a:latin typeface="Georgia"/>
                <a:cs typeface="Georgia"/>
              </a:rPr>
              <a:t>в	</a:t>
            </a:r>
            <a:r>
              <a:rPr sz="1600" spc="-5" dirty="0">
                <a:latin typeface="Georgia"/>
                <a:cs typeface="Georgia"/>
              </a:rPr>
              <a:t>том	случае,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35323" y="5170170"/>
            <a:ext cx="53911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Georgia"/>
                <a:cs typeface="Georgia"/>
              </a:rPr>
              <a:t>ко</a:t>
            </a:r>
            <a:r>
              <a:rPr sz="1600" spc="-15" dirty="0">
                <a:latin typeface="Georgia"/>
                <a:cs typeface="Georgia"/>
              </a:rPr>
              <a:t>гд</a:t>
            </a:r>
            <a:r>
              <a:rPr sz="1600" dirty="0">
                <a:latin typeface="Georgia"/>
                <a:cs typeface="Georgia"/>
              </a:rPr>
              <a:t>а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5137" y="4682109"/>
            <a:ext cx="1252220" cy="1002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Georgia"/>
                <a:cs typeface="Georgia"/>
              </a:rPr>
              <a:t>Отношение  </a:t>
            </a:r>
            <a:r>
              <a:rPr sz="1600" dirty="0">
                <a:solidFill>
                  <a:srgbClr val="006FC0"/>
                </a:solidFill>
                <a:latin typeface="Georgia"/>
                <a:cs typeface="Georgia"/>
              </a:rPr>
              <a:t>вариантами  </a:t>
            </a:r>
            <a:r>
              <a:rPr sz="1600" spc="-10" dirty="0">
                <a:latin typeface="Georgia"/>
                <a:cs typeface="Georgia"/>
              </a:rPr>
              <a:t>пр</a:t>
            </a:r>
            <a:r>
              <a:rPr sz="1600" dirty="0">
                <a:latin typeface="Georgia"/>
                <a:cs typeface="Georgia"/>
              </a:rPr>
              <a:t>им</a:t>
            </a:r>
            <a:r>
              <a:rPr sz="1600" spc="-10" dirty="0">
                <a:latin typeface="Georgia"/>
                <a:cs typeface="Georgia"/>
              </a:rPr>
              <a:t>е</a:t>
            </a:r>
            <a:r>
              <a:rPr sz="1600" dirty="0">
                <a:latin typeface="Georgia"/>
                <a:cs typeface="Georgia"/>
              </a:rPr>
              <a:t>н</a:t>
            </a:r>
            <a:r>
              <a:rPr sz="1600" spc="5" dirty="0">
                <a:latin typeface="Georgia"/>
                <a:cs typeface="Georgia"/>
              </a:rPr>
              <a:t>я</a:t>
            </a:r>
            <a:r>
              <a:rPr sz="1600" spc="-10" dirty="0">
                <a:latin typeface="Georgia"/>
                <a:cs typeface="Georgia"/>
              </a:rPr>
              <a:t>е</a:t>
            </a:r>
            <a:r>
              <a:rPr sz="1600" spc="10" dirty="0">
                <a:latin typeface="Georgia"/>
                <a:cs typeface="Georgia"/>
              </a:rPr>
              <a:t>т</a:t>
            </a:r>
            <a:r>
              <a:rPr sz="1600" spc="-35" dirty="0">
                <a:latin typeface="Georgia"/>
                <a:cs typeface="Georgia"/>
              </a:rPr>
              <a:t>с</a:t>
            </a:r>
            <a:r>
              <a:rPr sz="1600" dirty="0">
                <a:latin typeface="Georgia"/>
                <a:cs typeface="Georgia"/>
              </a:rPr>
              <a:t>я  </a:t>
            </a:r>
            <a:r>
              <a:rPr sz="1600" spc="-5" dirty="0">
                <a:latin typeface="Georgia"/>
                <a:cs typeface="Georgia"/>
              </a:rPr>
              <a:t>необходимо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15137" y="5657799"/>
            <a:ext cx="2664460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1212850" algn="l"/>
              </a:tabLst>
            </a:pPr>
            <a:r>
              <a:rPr sz="1600" dirty="0">
                <a:latin typeface="Georgia"/>
                <a:cs typeface="Georgia"/>
              </a:rPr>
              <a:t>варианты	</a:t>
            </a:r>
            <a:r>
              <a:rPr sz="1600" spc="-5" dirty="0">
                <a:latin typeface="Georgia"/>
                <a:cs typeface="Georgia"/>
              </a:rPr>
              <a:t>использования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50441" y="5413959"/>
            <a:ext cx="2529205" cy="5149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  <a:tabLst>
                <a:tab pos="1106170" algn="l"/>
                <a:tab pos="1615440" algn="l"/>
              </a:tabLst>
            </a:pPr>
            <a:r>
              <a:rPr sz="1600" spc="-5" dirty="0">
                <a:latin typeface="Georgia"/>
                <a:cs typeface="Georgia"/>
              </a:rPr>
              <a:t>о</a:t>
            </a:r>
            <a:r>
              <a:rPr sz="1600" spc="5" dirty="0">
                <a:latin typeface="Georgia"/>
                <a:cs typeface="Georgia"/>
              </a:rPr>
              <a:t>т</a:t>
            </a:r>
            <a:r>
              <a:rPr sz="1600" dirty="0">
                <a:latin typeface="Georgia"/>
                <a:cs typeface="Georgia"/>
              </a:rPr>
              <a:t>м</a:t>
            </a:r>
            <a:r>
              <a:rPr sz="1600" spc="-35" dirty="0">
                <a:latin typeface="Georgia"/>
                <a:cs typeface="Georgia"/>
              </a:rPr>
              <a:t>е</a:t>
            </a:r>
            <a:r>
              <a:rPr sz="1600" spc="10" dirty="0">
                <a:latin typeface="Georgia"/>
                <a:cs typeface="Georgia"/>
              </a:rPr>
              <a:t>т</a:t>
            </a:r>
            <a:r>
              <a:rPr sz="1600" spc="-25" dirty="0">
                <a:latin typeface="Georgia"/>
                <a:cs typeface="Georgia"/>
              </a:rPr>
              <a:t>и</a:t>
            </a:r>
            <a:r>
              <a:rPr sz="1600" spc="10" dirty="0">
                <a:latin typeface="Georgia"/>
                <a:cs typeface="Georgia"/>
              </a:rPr>
              <a:t>т</a:t>
            </a:r>
            <a:r>
              <a:rPr sz="1600" spc="-10" dirty="0">
                <a:latin typeface="Georgia"/>
                <a:cs typeface="Georgia"/>
              </a:rPr>
              <a:t>ь</a:t>
            </a:r>
            <a:r>
              <a:rPr sz="1600" dirty="0">
                <a:latin typeface="Georgia"/>
                <a:cs typeface="Georgia"/>
              </a:rPr>
              <a:t>,	</a:t>
            </a:r>
            <a:r>
              <a:rPr sz="1600" spc="-10" dirty="0">
                <a:latin typeface="Georgia"/>
                <a:cs typeface="Georgia"/>
              </a:rPr>
              <a:t>ч</a:t>
            </a:r>
            <a:r>
              <a:rPr sz="1600" spc="10" dirty="0">
                <a:latin typeface="Georgia"/>
                <a:cs typeface="Georgia"/>
              </a:rPr>
              <a:t>т</a:t>
            </a:r>
            <a:r>
              <a:rPr sz="1600" dirty="0">
                <a:latin typeface="Georgia"/>
                <a:cs typeface="Georgia"/>
              </a:rPr>
              <a:t>о	</a:t>
            </a:r>
            <a:r>
              <a:rPr sz="1600" spc="-15" dirty="0">
                <a:latin typeface="Georgia"/>
                <a:cs typeface="Georgia"/>
              </a:rPr>
              <a:t>д</a:t>
            </a:r>
            <a:r>
              <a:rPr sz="1600" spc="-5" dirty="0">
                <a:latin typeface="Georgia"/>
                <a:cs typeface="Georgia"/>
              </a:rPr>
              <a:t>о</a:t>
            </a:r>
            <a:r>
              <a:rPr sz="1600" spc="-15" dirty="0">
                <a:latin typeface="Georgia"/>
                <a:cs typeface="Georgia"/>
              </a:rPr>
              <a:t>ч</a:t>
            </a:r>
            <a:r>
              <a:rPr sz="1600" spc="-10" dirty="0">
                <a:latin typeface="Georgia"/>
                <a:cs typeface="Georgia"/>
              </a:rPr>
              <a:t>ер</a:t>
            </a:r>
            <a:r>
              <a:rPr sz="1600" dirty="0">
                <a:latin typeface="Georgia"/>
                <a:cs typeface="Georgia"/>
              </a:rPr>
              <a:t>ние</a:t>
            </a:r>
            <a:endParaRPr sz="1600">
              <a:latin typeface="Georgia"/>
              <a:cs typeface="Georgia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600" spc="-25" dirty="0">
                <a:latin typeface="Georgia"/>
                <a:cs typeface="Georgia"/>
              </a:rPr>
              <a:t>о</a:t>
            </a:r>
            <a:r>
              <a:rPr sz="1600" spc="-5" dirty="0">
                <a:latin typeface="Georgia"/>
                <a:cs typeface="Georgia"/>
              </a:rPr>
              <a:t>б</a:t>
            </a:r>
            <a:r>
              <a:rPr sz="1600" dirty="0">
                <a:latin typeface="Georgia"/>
                <a:cs typeface="Georgia"/>
              </a:rPr>
              <a:t>ла</a:t>
            </a:r>
            <a:r>
              <a:rPr sz="1600" spc="-5" dirty="0">
                <a:latin typeface="Georgia"/>
                <a:cs typeface="Georgia"/>
              </a:rPr>
              <a:t>д</a:t>
            </a:r>
            <a:r>
              <a:rPr sz="1600" spc="5" dirty="0">
                <a:latin typeface="Georgia"/>
                <a:cs typeface="Georgia"/>
              </a:rPr>
              <a:t>ают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15137" y="5901944"/>
            <a:ext cx="386270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5"/>
              </a:spcBef>
              <a:tabLst>
                <a:tab pos="765175" algn="l"/>
                <a:tab pos="2082164" algn="l"/>
                <a:tab pos="2405380" algn="l"/>
              </a:tabLst>
            </a:pPr>
            <a:r>
              <a:rPr sz="1600" dirty="0">
                <a:latin typeface="Georgia"/>
                <a:cs typeface="Georgia"/>
              </a:rPr>
              <a:t>в</a:t>
            </a:r>
            <a:r>
              <a:rPr sz="1600" spc="-10" dirty="0">
                <a:latin typeface="Georgia"/>
                <a:cs typeface="Georgia"/>
              </a:rPr>
              <a:t>се</a:t>
            </a:r>
            <a:r>
              <a:rPr sz="1600" dirty="0">
                <a:latin typeface="Georgia"/>
                <a:cs typeface="Georgia"/>
              </a:rPr>
              <a:t>ми	а</a:t>
            </a:r>
            <a:r>
              <a:rPr sz="1600" spc="10" dirty="0">
                <a:latin typeface="Georgia"/>
                <a:cs typeface="Georgia"/>
              </a:rPr>
              <a:t>т</a:t>
            </a:r>
            <a:r>
              <a:rPr sz="1600" spc="-10" dirty="0">
                <a:latin typeface="Georgia"/>
                <a:cs typeface="Georgia"/>
              </a:rPr>
              <a:t>р</a:t>
            </a:r>
            <a:r>
              <a:rPr sz="1600" spc="-5" dirty="0">
                <a:latin typeface="Georgia"/>
                <a:cs typeface="Georgia"/>
              </a:rPr>
              <a:t>и</a:t>
            </a:r>
            <a:r>
              <a:rPr sz="1600" spc="-35" dirty="0">
                <a:latin typeface="Georgia"/>
                <a:cs typeface="Georgia"/>
              </a:rPr>
              <a:t>б</a:t>
            </a:r>
            <a:r>
              <a:rPr sz="1600" spc="-5" dirty="0">
                <a:latin typeface="Georgia"/>
                <a:cs typeface="Georgia"/>
              </a:rPr>
              <a:t>у</a:t>
            </a:r>
            <a:r>
              <a:rPr sz="1600" spc="-15" dirty="0">
                <a:latin typeface="Georgia"/>
                <a:cs typeface="Georgia"/>
              </a:rPr>
              <a:t>т</a:t>
            </a:r>
            <a:r>
              <a:rPr sz="1600" dirty="0">
                <a:latin typeface="Georgia"/>
                <a:cs typeface="Georgia"/>
              </a:rPr>
              <a:t>ами	и	</a:t>
            </a:r>
            <a:r>
              <a:rPr sz="1600" spc="-5" dirty="0">
                <a:latin typeface="Georgia"/>
                <a:cs typeface="Georgia"/>
              </a:rPr>
              <a:t>о</a:t>
            </a:r>
            <a:r>
              <a:rPr sz="1600" spc="-15" dirty="0">
                <a:latin typeface="Georgia"/>
                <a:cs typeface="Georgia"/>
              </a:rPr>
              <a:t>с</a:t>
            </a:r>
            <a:r>
              <a:rPr sz="1600" spc="-5" dirty="0">
                <a:latin typeface="Georgia"/>
                <a:cs typeface="Georgia"/>
              </a:rPr>
              <a:t>о</a:t>
            </a:r>
            <a:r>
              <a:rPr sz="1600" spc="-10" dirty="0">
                <a:latin typeface="Georgia"/>
                <a:cs typeface="Georgia"/>
              </a:rPr>
              <a:t>бе</a:t>
            </a:r>
            <a:r>
              <a:rPr sz="1600" spc="-20" dirty="0">
                <a:latin typeface="Georgia"/>
                <a:cs typeface="Georgia"/>
              </a:rPr>
              <a:t>н</a:t>
            </a:r>
            <a:r>
              <a:rPr sz="1600" dirty="0">
                <a:latin typeface="Georgia"/>
                <a:cs typeface="Georgia"/>
              </a:rPr>
              <a:t>но</a:t>
            </a:r>
            <a:r>
              <a:rPr sz="1600" spc="-10" dirty="0">
                <a:latin typeface="Georgia"/>
                <a:cs typeface="Georgia"/>
              </a:rPr>
              <a:t>с</a:t>
            </a:r>
            <a:r>
              <a:rPr sz="1600" spc="-15" dirty="0">
                <a:latin typeface="Georgia"/>
                <a:cs typeface="Georgia"/>
              </a:rPr>
              <a:t>т</a:t>
            </a:r>
            <a:r>
              <a:rPr sz="1600" spc="5" dirty="0">
                <a:latin typeface="Georgia"/>
                <a:cs typeface="Georgia"/>
              </a:rPr>
              <a:t>я</a:t>
            </a:r>
            <a:r>
              <a:rPr sz="1600" spc="-5" dirty="0">
                <a:latin typeface="Georgia"/>
                <a:cs typeface="Georgia"/>
              </a:rPr>
              <a:t>ми  поведения родительских</a:t>
            </a:r>
            <a:r>
              <a:rPr sz="1600" spc="-3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вариантов.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762711" y="452069"/>
            <a:ext cx="338327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Отношения:</a:t>
            </a:r>
            <a:r>
              <a:rPr spc="-60" dirty="0"/>
              <a:t> </a:t>
            </a:r>
            <a:r>
              <a:rPr spc="-5" dirty="0"/>
              <a:t>обобщение</a:t>
            </a:r>
          </a:p>
        </p:txBody>
      </p:sp>
      <p:sp>
        <p:nvSpPr>
          <p:cNvPr id="30" name="object 30"/>
          <p:cNvSpPr/>
          <p:nvPr/>
        </p:nvSpPr>
        <p:spPr>
          <a:xfrm>
            <a:off x="6876288" y="688848"/>
            <a:ext cx="428625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436108" y="3209163"/>
            <a:ext cx="428625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76288" y="3281171"/>
            <a:ext cx="428625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247888" y="3140964"/>
            <a:ext cx="428625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860035" y="4653076"/>
            <a:ext cx="4032885" cy="1569720"/>
          </a:xfrm>
          <a:custGeom>
            <a:avLst/>
            <a:gdLst/>
            <a:ahLst/>
            <a:cxnLst/>
            <a:rect l="l" t="t" r="r" b="b"/>
            <a:pathLst>
              <a:path w="4032884" h="1569720">
                <a:moveTo>
                  <a:pt x="0" y="1569720"/>
                </a:moveTo>
                <a:lnTo>
                  <a:pt x="4032504" y="1569720"/>
                </a:lnTo>
                <a:lnTo>
                  <a:pt x="4032504" y="0"/>
                </a:lnTo>
                <a:lnTo>
                  <a:pt x="0" y="0"/>
                </a:lnTo>
                <a:lnTo>
                  <a:pt x="0" y="1569720"/>
                </a:lnTo>
                <a:close/>
              </a:path>
            </a:pathLst>
          </a:custGeom>
          <a:solidFill>
            <a:srgbClr val="E2E4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953000" y="4682109"/>
            <a:ext cx="3865879" cy="1490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just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Georgia"/>
                <a:cs typeface="Georgia"/>
              </a:rPr>
              <a:t>Отношение </a:t>
            </a:r>
            <a:r>
              <a:rPr sz="1600" b="1" spc="-5" dirty="0">
                <a:solidFill>
                  <a:srgbClr val="006FC0"/>
                </a:solidFill>
                <a:latin typeface="Georgia"/>
                <a:cs typeface="Georgia"/>
              </a:rPr>
              <a:t>обобщения </a:t>
            </a:r>
            <a:r>
              <a:rPr sz="1600" spc="-5" dirty="0">
                <a:latin typeface="Georgia"/>
                <a:cs typeface="Georgia"/>
              </a:rPr>
              <a:t>между  </a:t>
            </a:r>
            <a:r>
              <a:rPr sz="1600" spc="-5" dirty="0">
                <a:solidFill>
                  <a:srgbClr val="006FC0"/>
                </a:solidFill>
                <a:latin typeface="Georgia"/>
                <a:cs typeface="Georgia"/>
              </a:rPr>
              <a:t>действующими </a:t>
            </a:r>
            <a:r>
              <a:rPr sz="1600" dirty="0">
                <a:solidFill>
                  <a:srgbClr val="006FC0"/>
                </a:solidFill>
                <a:latin typeface="Georgia"/>
                <a:cs typeface="Georgia"/>
              </a:rPr>
              <a:t>лицами </a:t>
            </a:r>
            <a:r>
              <a:rPr sz="1600" spc="-5" dirty="0">
                <a:latin typeface="Georgia"/>
                <a:cs typeface="Georgia"/>
              </a:rPr>
              <a:t>показывает, </a:t>
            </a:r>
            <a:r>
              <a:rPr sz="1600" dirty="0">
                <a:latin typeface="Georgia"/>
                <a:cs typeface="Georgia"/>
              </a:rPr>
              <a:t>что  </a:t>
            </a:r>
            <a:r>
              <a:rPr sz="1600" spc="-5" dirty="0">
                <a:latin typeface="Georgia"/>
                <a:cs typeface="Georgia"/>
              </a:rPr>
              <a:t>одно действующее лицо наследует </a:t>
            </a:r>
            <a:r>
              <a:rPr sz="1600" dirty="0">
                <a:latin typeface="Georgia"/>
                <a:cs typeface="Georgia"/>
              </a:rPr>
              <a:t>все  </a:t>
            </a:r>
            <a:r>
              <a:rPr sz="1600" spc="-5" dirty="0">
                <a:latin typeface="Georgia"/>
                <a:cs typeface="Georgia"/>
              </a:rPr>
              <a:t>свойства </a:t>
            </a:r>
            <a:r>
              <a:rPr sz="1600" spc="-15" dirty="0">
                <a:latin typeface="Georgia"/>
                <a:cs typeface="Georgia"/>
              </a:rPr>
              <a:t>(в </a:t>
            </a:r>
            <a:r>
              <a:rPr sz="1600" spc="-5" dirty="0">
                <a:latin typeface="Georgia"/>
                <a:cs typeface="Georgia"/>
              </a:rPr>
              <a:t>частности, участие </a:t>
            </a:r>
            <a:r>
              <a:rPr sz="1600" dirty="0">
                <a:latin typeface="Georgia"/>
                <a:cs typeface="Georgia"/>
              </a:rPr>
              <a:t>в  </a:t>
            </a:r>
            <a:r>
              <a:rPr sz="1600" spc="-5" dirty="0">
                <a:latin typeface="Georgia"/>
                <a:cs typeface="Georgia"/>
              </a:rPr>
              <a:t>ассоциациях) другого действующего  лица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891143" y="6613652"/>
            <a:ext cx="1746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Georgia"/>
                <a:cs typeface="Georgia"/>
              </a:rPr>
              <a:t>19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0" y="0"/>
            <a:ext cx="468312" cy="460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82624" y="2557272"/>
            <a:ext cx="877824" cy="877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44167" y="2557272"/>
            <a:ext cx="6851904" cy="877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58567" y="3212592"/>
            <a:ext cx="4700015" cy="8778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42303" y="3212592"/>
            <a:ext cx="880872" cy="8778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03577" y="2854960"/>
            <a:ext cx="5955284" cy="5140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45664" y="3608323"/>
            <a:ext cx="3924680" cy="3107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762745" y="120777"/>
            <a:ext cx="984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eorgia"/>
                <a:cs typeface="Georgia"/>
              </a:rPr>
              <a:t>2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631113" cy="6206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955151" y="6613652"/>
            <a:ext cx="111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eorgia"/>
                <a:cs typeface="Georgia"/>
              </a:rPr>
              <a:t>2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33621" y="4488891"/>
            <a:ext cx="4754880" cy="14789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just">
              <a:lnSpc>
                <a:spcPts val="1730"/>
              </a:lnSpc>
              <a:spcBef>
                <a:spcPts val="110"/>
              </a:spcBef>
            </a:pPr>
            <a:r>
              <a:rPr sz="1600" i="1" dirty="0">
                <a:solidFill>
                  <a:srgbClr val="464652"/>
                </a:solidFill>
                <a:latin typeface="Georgia"/>
                <a:cs typeface="Georgia"/>
              </a:rPr>
              <a:t>Были </a:t>
            </a:r>
            <a:r>
              <a:rPr sz="1600" i="1" spc="-5" dirty="0">
                <a:solidFill>
                  <a:srgbClr val="464652"/>
                </a:solidFill>
                <a:latin typeface="Georgia"/>
                <a:cs typeface="Georgia"/>
              </a:rPr>
              <a:t>предложены Иваром Якобсоном </a:t>
            </a:r>
            <a:r>
              <a:rPr sz="1600" i="1" spc="5" dirty="0">
                <a:solidFill>
                  <a:srgbClr val="464652"/>
                </a:solidFill>
                <a:latin typeface="Georgia"/>
                <a:cs typeface="Georgia"/>
              </a:rPr>
              <a:t>в</a:t>
            </a:r>
            <a:r>
              <a:rPr sz="1600" i="1" spc="204" dirty="0">
                <a:solidFill>
                  <a:srgbClr val="464652"/>
                </a:solidFill>
                <a:latin typeface="Georgia"/>
                <a:cs typeface="Georgia"/>
              </a:rPr>
              <a:t> </a:t>
            </a:r>
            <a:r>
              <a:rPr sz="1600" i="1" spc="10" dirty="0">
                <a:solidFill>
                  <a:srgbClr val="464652"/>
                </a:solidFill>
                <a:latin typeface="Georgia"/>
                <a:cs typeface="Georgia"/>
              </a:rPr>
              <a:t>их</a:t>
            </a:r>
            <a:endParaRPr sz="1600">
              <a:latin typeface="Georgia"/>
              <a:cs typeface="Georgia"/>
            </a:endParaRPr>
          </a:p>
          <a:p>
            <a:pPr marL="12700" algn="just">
              <a:lnSpc>
                <a:spcPts val="1680"/>
              </a:lnSpc>
            </a:pPr>
            <a:r>
              <a:rPr sz="1600" i="1" spc="-5" dirty="0">
                <a:solidFill>
                  <a:srgbClr val="464652"/>
                </a:solidFill>
                <a:latin typeface="Georgia"/>
                <a:cs typeface="Georgia"/>
              </a:rPr>
              <a:t>нынешней </a:t>
            </a:r>
            <a:r>
              <a:rPr sz="1600" i="1" dirty="0">
                <a:solidFill>
                  <a:srgbClr val="464652"/>
                </a:solidFill>
                <a:latin typeface="Georgia"/>
                <a:cs typeface="Georgia"/>
              </a:rPr>
              <a:t>графической </a:t>
            </a:r>
            <a:r>
              <a:rPr sz="1600" i="1" spc="5" dirty="0">
                <a:solidFill>
                  <a:srgbClr val="464652"/>
                </a:solidFill>
                <a:latin typeface="Georgia"/>
                <a:cs typeface="Georgia"/>
              </a:rPr>
              <a:t>форме </a:t>
            </a:r>
            <a:r>
              <a:rPr sz="1600" i="1" dirty="0">
                <a:solidFill>
                  <a:srgbClr val="464652"/>
                </a:solidFill>
                <a:latin typeface="Georgia"/>
                <a:cs typeface="Georgia"/>
              </a:rPr>
              <a:t>еще в 1986</a:t>
            </a:r>
            <a:r>
              <a:rPr sz="1600" i="1" spc="-190" dirty="0">
                <a:solidFill>
                  <a:srgbClr val="464652"/>
                </a:solidFill>
                <a:latin typeface="Georgia"/>
                <a:cs typeface="Georgia"/>
              </a:rPr>
              <a:t> </a:t>
            </a:r>
            <a:r>
              <a:rPr sz="1600" i="1" dirty="0">
                <a:solidFill>
                  <a:srgbClr val="464652"/>
                </a:solidFill>
                <a:latin typeface="Georgia"/>
                <a:cs typeface="Georgia"/>
              </a:rPr>
              <a:t>году.</a:t>
            </a:r>
            <a:endParaRPr sz="1600">
              <a:latin typeface="Georgia"/>
              <a:cs typeface="Georgia"/>
            </a:endParaRPr>
          </a:p>
          <a:p>
            <a:pPr marL="12700" marR="6350" algn="just">
              <a:lnSpc>
                <a:spcPct val="80000"/>
              </a:lnSpc>
              <a:spcBef>
                <a:spcPts val="335"/>
              </a:spcBef>
            </a:pPr>
            <a:r>
              <a:rPr sz="1600" i="1" dirty="0">
                <a:solidFill>
                  <a:srgbClr val="464652"/>
                </a:solidFill>
                <a:latin typeface="Georgia"/>
                <a:cs typeface="Georgia"/>
              </a:rPr>
              <a:t>Являются, </a:t>
            </a:r>
            <a:r>
              <a:rPr sz="1600" i="1" spc="-5" dirty="0">
                <a:solidFill>
                  <a:srgbClr val="464652"/>
                </a:solidFill>
                <a:latin typeface="Georgia"/>
                <a:cs typeface="Georgia"/>
              </a:rPr>
              <a:t>безусловно, </a:t>
            </a:r>
            <a:r>
              <a:rPr sz="1600" i="1" dirty="0">
                <a:solidFill>
                  <a:srgbClr val="464652"/>
                </a:solidFill>
                <a:latin typeface="Georgia"/>
                <a:cs typeface="Georgia"/>
              </a:rPr>
              <a:t>самым </a:t>
            </a:r>
            <a:r>
              <a:rPr sz="1600" i="1" spc="-5" dirty="0">
                <a:solidFill>
                  <a:srgbClr val="464652"/>
                </a:solidFill>
                <a:latin typeface="Georgia"/>
                <a:cs typeface="Georgia"/>
              </a:rPr>
              <a:t>стабильным  элементом </a:t>
            </a:r>
            <a:r>
              <a:rPr sz="1600" i="1" spc="5" dirty="0">
                <a:solidFill>
                  <a:srgbClr val="464652"/>
                </a:solidFill>
                <a:latin typeface="Georgia"/>
                <a:cs typeface="Georgia"/>
              </a:rPr>
              <a:t>UML  —</a:t>
            </a:r>
            <a:r>
              <a:rPr sz="1600" i="1" spc="395" dirty="0">
                <a:solidFill>
                  <a:srgbClr val="464652"/>
                </a:solidFill>
                <a:latin typeface="Georgia"/>
                <a:cs typeface="Georgia"/>
              </a:rPr>
              <a:t> </a:t>
            </a:r>
            <a:r>
              <a:rPr sz="1600" i="1" spc="-5" dirty="0">
                <a:solidFill>
                  <a:srgbClr val="464652"/>
                </a:solidFill>
                <a:latin typeface="Georgia"/>
                <a:cs typeface="Georgia"/>
              </a:rPr>
              <a:t>они не менялись </a:t>
            </a:r>
            <a:r>
              <a:rPr sz="1600" i="1" dirty="0">
                <a:solidFill>
                  <a:srgbClr val="464652"/>
                </a:solidFill>
                <a:latin typeface="Georgia"/>
                <a:cs typeface="Georgia"/>
              </a:rPr>
              <a:t>уже  </a:t>
            </a:r>
            <a:r>
              <a:rPr sz="1600" i="1" spc="-5" dirty="0">
                <a:solidFill>
                  <a:srgbClr val="464652"/>
                </a:solidFill>
                <a:latin typeface="Georgia"/>
                <a:cs typeface="Georgia"/>
              </a:rPr>
              <a:t>двадцать </a:t>
            </a:r>
            <a:r>
              <a:rPr sz="1600" i="1" dirty="0">
                <a:solidFill>
                  <a:srgbClr val="464652"/>
                </a:solidFill>
                <a:latin typeface="Georgia"/>
                <a:cs typeface="Georgia"/>
              </a:rPr>
              <a:t>лет с лишним, </a:t>
            </a:r>
            <a:r>
              <a:rPr sz="1600" i="1" spc="-5" dirty="0">
                <a:solidFill>
                  <a:srgbClr val="464652"/>
                </a:solidFill>
                <a:latin typeface="Georgia"/>
                <a:cs typeface="Georgia"/>
              </a:rPr>
              <a:t>фактически, приняли  законченную </a:t>
            </a:r>
            <a:r>
              <a:rPr sz="1600" i="1" dirty="0">
                <a:solidFill>
                  <a:srgbClr val="464652"/>
                </a:solidFill>
                <a:latin typeface="Georgia"/>
                <a:cs typeface="Georgia"/>
              </a:rPr>
              <a:t>форму </a:t>
            </a:r>
            <a:r>
              <a:rPr sz="1600" i="1" spc="-5" dirty="0">
                <a:solidFill>
                  <a:srgbClr val="464652"/>
                </a:solidFill>
                <a:latin typeface="Georgia"/>
                <a:cs typeface="Georgia"/>
              </a:rPr>
              <a:t>задолго </a:t>
            </a:r>
            <a:r>
              <a:rPr sz="1600" i="1" spc="5" dirty="0">
                <a:solidFill>
                  <a:srgbClr val="464652"/>
                </a:solidFill>
                <a:latin typeface="Georgia"/>
                <a:cs typeface="Georgia"/>
              </a:rPr>
              <a:t>до </a:t>
            </a:r>
            <a:r>
              <a:rPr sz="1600" i="1" spc="-5" dirty="0">
                <a:solidFill>
                  <a:srgbClr val="464652"/>
                </a:solidFill>
                <a:latin typeface="Georgia"/>
                <a:cs typeface="Georgia"/>
              </a:rPr>
              <a:t>появления  </a:t>
            </a:r>
            <a:r>
              <a:rPr sz="1600" i="1" dirty="0">
                <a:solidFill>
                  <a:srgbClr val="464652"/>
                </a:solidFill>
                <a:latin typeface="Georgia"/>
                <a:cs typeface="Georgia"/>
              </a:rPr>
              <a:t>языка.</a:t>
            </a:r>
            <a:endParaRPr sz="1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92136" y="1540891"/>
            <a:ext cx="1417320" cy="603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90"/>
              </a:spcBef>
            </a:pPr>
            <a:r>
              <a:rPr sz="2000" spc="-10" dirty="0">
                <a:latin typeface="Georgia"/>
                <a:cs typeface="Georgia"/>
              </a:rPr>
              <a:t>параметров</a:t>
            </a:r>
            <a:endParaRPr sz="2000">
              <a:latin typeface="Georgia"/>
              <a:cs typeface="Georgia"/>
            </a:endParaRPr>
          </a:p>
          <a:p>
            <a:pPr marL="21590">
              <a:lnSpc>
                <a:spcPts val="2280"/>
              </a:lnSpc>
            </a:pPr>
            <a:r>
              <a:rPr sz="2000" spc="-10" dirty="0">
                <a:latin typeface="Georgia"/>
                <a:cs typeface="Georgia"/>
              </a:rPr>
              <a:t>внутренней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1540891"/>
            <a:ext cx="6501765" cy="87820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5080" algn="just">
              <a:lnSpc>
                <a:spcPts val="2160"/>
              </a:lnSpc>
              <a:spcBef>
                <a:spcPts val="365"/>
              </a:spcBef>
            </a:pPr>
            <a:r>
              <a:rPr sz="2000" b="1" i="1" spc="-10" dirty="0">
                <a:solidFill>
                  <a:srgbClr val="006FC0"/>
                </a:solidFill>
                <a:latin typeface="Georgia"/>
                <a:cs typeface="Georgia"/>
              </a:rPr>
              <a:t>Интерфейсы </a:t>
            </a:r>
            <a:r>
              <a:rPr sz="2000" spc="-5" dirty="0">
                <a:latin typeface="Georgia"/>
                <a:cs typeface="Georgia"/>
              </a:rPr>
              <a:t>используются для спецификации  </a:t>
            </a:r>
            <a:r>
              <a:rPr sz="2000" spc="-10" dirty="0">
                <a:latin typeface="Georgia"/>
                <a:cs typeface="Georgia"/>
              </a:rPr>
              <a:t>модели, </a:t>
            </a:r>
            <a:r>
              <a:rPr sz="2000" spc="-5" dirty="0">
                <a:latin typeface="Georgia"/>
                <a:cs typeface="Georgia"/>
              </a:rPr>
              <a:t>которые видимы </a:t>
            </a:r>
            <a:r>
              <a:rPr sz="2000" spc="-10" dirty="0">
                <a:latin typeface="Georgia"/>
                <a:cs typeface="Georgia"/>
              </a:rPr>
              <a:t>извне </a:t>
            </a:r>
            <a:r>
              <a:rPr sz="2000" spc="-5" dirty="0">
                <a:latin typeface="Georgia"/>
                <a:cs typeface="Georgia"/>
              </a:rPr>
              <a:t>без </a:t>
            </a:r>
            <a:r>
              <a:rPr sz="2000" dirty="0">
                <a:latin typeface="Georgia"/>
                <a:cs typeface="Georgia"/>
              </a:rPr>
              <a:t>указания </a:t>
            </a:r>
            <a:r>
              <a:rPr sz="2000" spc="-5" dirty="0">
                <a:latin typeface="Georgia"/>
                <a:cs typeface="Georgia"/>
              </a:rPr>
              <a:t>их  </a:t>
            </a:r>
            <a:r>
              <a:rPr sz="2000" spc="-10" dirty="0">
                <a:latin typeface="Georgia"/>
                <a:cs typeface="Georgia"/>
              </a:rPr>
              <a:t>структуры.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244" y="2400757"/>
            <a:ext cx="8073390" cy="232664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6985" algn="just">
              <a:lnSpc>
                <a:spcPts val="2160"/>
              </a:lnSpc>
              <a:spcBef>
                <a:spcPts val="365"/>
              </a:spcBef>
            </a:pPr>
            <a:r>
              <a:rPr sz="2000" spc="-5" dirty="0">
                <a:latin typeface="Georgia"/>
                <a:cs typeface="Georgia"/>
              </a:rPr>
              <a:t>На </a:t>
            </a:r>
            <a:r>
              <a:rPr sz="2000" spc="-10" dirty="0">
                <a:latin typeface="Georgia"/>
                <a:cs typeface="Georgia"/>
              </a:rPr>
              <a:t>диаграмме вариантов </a:t>
            </a:r>
            <a:r>
              <a:rPr sz="2000" spc="-5" dirty="0">
                <a:latin typeface="Georgia"/>
                <a:cs typeface="Georgia"/>
              </a:rPr>
              <a:t>использования </a:t>
            </a:r>
            <a:r>
              <a:rPr sz="2000" spc="-10" dirty="0">
                <a:latin typeface="Georgia"/>
                <a:cs typeface="Georgia"/>
              </a:rPr>
              <a:t>интерфейсы </a:t>
            </a:r>
            <a:r>
              <a:rPr sz="2000" spc="-5" dirty="0">
                <a:latin typeface="Georgia"/>
                <a:cs typeface="Georgia"/>
              </a:rPr>
              <a:t>определяют  </a:t>
            </a:r>
            <a:r>
              <a:rPr sz="2000" spc="-5" dirty="0">
                <a:solidFill>
                  <a:srgbClr val="006FC0"/>
                </a:solidFill>
                <a:latin typeface="Georgia"/>
                <a:cs typeface="Georgia"/>
              </a:rPr>
              <a:t>совокупность операций</a:t>
            </a:r>
            <a:r>
              <a:rPr sz="2000" spc="-5" dirty="0">
                <a:latin typeface="Georgia"/>
                <a:cs typeface="Georgia"/>
              </a:rPr>
              <a:t>, которые обеспечивают </a:t>
            </a:r>
            <a:r>
              <a:rPr sz="2000" spc="-10" dirty="0">
                <a:solidFill>
                  <a:srgbClr val="006FC0"/>
                </a:solidFill>
                <a:latin typeface="Georgia"/>
                <a:cs typeface="Georgia"/>
              </a:rPr>
              <a:t>необходимый  </a:t>
            </a:r>
            <a:r>
              <a:rPr sz="2000" spc="-5" dirty="0">
                <a:solidFill>
                  <a:srgbClr val="006FC0"/>
                </a:solidFill>
                <a:latin typeface="Georgia"/>
                <a:cs typeface="Georgia"/>
              </a:rPr>
              <a:t>набор </a:t>
            </a:r>
            <a:r>
              <a:rPr sz="2000" spc="-10" dirty="0">
                <a:solidFill>
                  <a:srgbClr val="006FC0"/>
                </a:solidFill>
                <a:latin typeface="Georgia"/>
                <a:cs typeface="Georgia"/>
              </a:rPr>
              <a:t>сервисов или </a:t>
            </a:r>
            <a:r>
              <a:rPr sz="2000" spc="-5" dirty="0">
                <a:solidFill>
                  <a:srgbClr val="006FC0"/>
                </a:solidFill>
                <a:latin typeface="Georgia"/>
                <a:cs typeface="Georgia"/>
              </a:rPr>
              <a:t>функциональности </a:t>
            </a:r>
            <a:r>
              <a:rPr sz="2000" spc="-15" dirty="0">
                <a:latin typeface="Georgia"/>
                <a:cs typeface="Georgia"/>
              </a:rPr>
              <a:t>для</a:t>
            </a:r>
            <a:r>
              <a:rPr sz="2000" spc="120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актеров.</a:t>
            </a:r>
            <a:endParaRPr sz="2000">
              <a:latin typeface="Georgia"/>
              <a:cs typeface="Georgia"/>
            </a:endParaRPr>
          </a:p>
          <a:p>
            <a:pPr marL="12700" marR="5080" algn="just">
              <a:lnSpc>
                <a:spcPct val="90000"/>
              </a:lnSpc>
              <a:spcBef>
                <a:spcPts val="280"/>
              </a:spcBef>
            </a:pPr>
            <a:r>
              <a:rPr sz="2000" spc="-10" dirty="0">
                <a:latin typeface="Georgia"/>
                <a:cs typeface="Georgia"/>
              </a:rPr>
              <a:t>Интерфейсы </a:t>
            </a:r>
            <a:r>
              <a:rPr sz="2000" dirty="0">
                <a:latin typeface="Georgia"/>
                <a:cs typeface="Georgia"/>
              </a:rPr>
              <a:t>не </a:t>
            </a:r>
            <a:r>
              <a:rPr sz="2000" spc="-10" dirty="0">
                <a:latin typeface="Georgia"/>
                <a:cs typeface="Georgia"/>
              </a:rPr>
              <a:t>могут </a:t>
            </a:r>
            <a:r>
              <a:rPr sz="2000" spc="-5" dirty="0">
                <a:latin typeface="Georgia"/>
                <a:cs typeface="Georgia"/>
              </a:rPr>
              <a:t>содержать </a:t>
            </a:r>
            <a:r>
              <a:rPr sz="2000" dirty="0">
                <a:latin typeface="Georgia"/>
                <a:cs typeface="Georgia"/>
              </a:rPr>
              <a:t>ни </a:t>
            </a:r>
            <a:r>
              <a:rPr sz="2000" spc="-5" dirty="0">
                <a:latin typeface="Georgia"/>
                <a:cs typeface="Georgia"/>
              </a:rPr>
              <a:t>атрибутов, </a:t>
            </a:r>
            <a:r>
              <a:rPr sz="2000" dirty="0">
                <a:latin typeface="Georgia"/>
                <a:cs typeface="Georgia"/>
              </a:rPr>
              <a:t>ни </a:t>
            </a:r>
            <a:r>
              <a:rPr sz="2000" spc="-5" dirty="0">
                <a:latin typeface="Georgia"/>
                <a:cs typeface="Georgia"/>
              </a:rPr>
              <a:t>состояний, </a:t>
            </a:r>
            <a:r>
              <a:rPr sz="2000" spc="5" dirty="0">
                <a:latin typeface="Georgia"/>
                <a:cs typeface="Georgia"/>
              </a:rPr>
              <a:t>ни  </a:t>
            </a:r>
            <a:r>
              <a:rPr sz="2000" spc="-5" dirty="0">
                <a:latin typeface="Georgia"/>
                <a:cs typeface="Georgia"/>
              </a:rPr>
              <a:t>направленных </a:t>
            </a:r>
            <a:r>
              <a:rPr sz="2000" dirty="0">
                <a:latin typeface="Georgia"/>
                <a:cs typeface="Georgia"/>
              </a:rPr>
              <a:t>ассоциаций. </a:t>
            </a:r>
            <a:r>
              <a:rPr sz="2000" spc="-5" dirty="0">
                <a:latin typeface="Georgia"/>
                <a:cs typeface="Georgia"/>
              </a:rPr>
              <a:t>Они содержат </a:t>
            </a:r>
            <a:r>
              <a:rPr sz="2000" dirty="0">
                <a:latin typeface="Georgia"/>
                <a:cs typeface="Georgia"/>
              </a:rPr>
              <a:t>только </a:t>
            </a:r>
            <a:r>
              <a:rPr sz="2000" spc="-10" dirty="0">
                <a:latin typeface="Georgia"/>
                <a:cs typeface="Georgia"/>
              </a:rPr>
              <a:t>операции </a:t>
            </a:r>
            <a:r>
              <a:rPr sz="2000" spc="-5" dirty="0">
                <a:latin typeface="Georgia"/>
                <a:cs typeface="Georgia"/>
              </a:rPr>
              <a:t>без  указания особенностей их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реализации.</a:t>
            </a:r>
            <a:endParaRPr sz="2000">
              <a:latin typeface="Georgia"/>
              <a:cs typeface="Georgia"/>
            </a:endParaRPr>
          </a:p>
          <a:p>
            <a:pPr marL="12700" marR="5080" algn="just">
              <a:lnSpc>
                <a:spcPts val="2160"/>
              </a:lnSpc>
              <a:spcBef>
                <a:spcPts val="320"/>
              </a:spcBef>
            </a:pPr>
            <a:r>
              <a:rPr sz="2000" spc="-10" dirty="0">
                <a:latin typeface="Georgia"/>
                <a:cs typeface="Georgia"/>
              </a:rPr>
              <a:t>Формально интерфейс </a:t>
            </a:r>
            <a:r>
              <a:rPr sz="2000" spc="-5" dirty="0">
                <a:latin typeface="Georgia"/>
                <a:cs typeface="Georgia"/>
              </a:rPr>
              <a:t>эквивалентен </a:t>
            </a:r>
            <a:r>
              <a:rPr sz="2000" spc="-10" dirty="0">
                <a:latin typeface="Georgia"/>
                <a:cs typeface="Georgia"/>
              </a:rPr>
              <a:t>абстрактному </a:t>
            </a:r>
            <a:r>
              <a:rPr sz="2000" spc="-5" dirty="0">
                <a:latin typeface="Georgia"/>
                <a:cs typeface="Georgia"/>
              </a:rPr>
              <a:t>классу без  </a:t>
            </a:r>
            <a:r>
              <a:rPr sz="2000" spc="-10" dirty="0">
                <a:latin typeface="Georgia"/>
                <a:cs typeface="Georgia"/>
              </a:rPr>
              <a:t>атрибутов </a:t>
            </a:r>
            <a:r>
              <a:rPr sz="2000" spc="-5" dirty="0">
                <a:latin typeface="Georgia"/>
                <a:cs typeface="Georgia"/>
              </a:rPr>
              <a:t>и </a:t>
            </a:r>
            <a:r>
              <a:rPr sz="2000" spc="-15" dirty="0">
                <a:latin typeface="Georgia"/>
                <a:cs typeface="Georgia"/>
              </a:rPr>
              <a:t>методов </a:t>
            </a:r>
            <a:r>
              <a:rPr sz="2000" spc="-5" dirty="0">
                <a:latin typeface="Georgia"/>
                <a:cs typeface="Georgia"/>
              </a:rPr>
              <a:t>с </a:t>
            </a:r>
            <a:r>
              <a:rPr sz="2000" spc="-10" dirty="0">
                <a:latin typeface="Georgia"/>
                <a:cs typeface="Georgia"/>
              </a:rPr>
              <a:t>наличием только </a:t>
            </a:r>
            <a:r>
              <a:rPr sz="2000" spc="-5" dirty="0">
                <a:latin typeface="Georgia"/>
                <a:cs typeface="Georgia"/>
              </a:rPr>
              <a:t>абстрактных</a:t>
            </a:r>
            <a:r>
              <a:rPr sz="2000" spc="24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операций.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91865" y="5203520"/>
            <a:ext cx="5184775" cy="1380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87165" y="5198770"/>
            <a:ext cx="5194300" cy="1403350"/>
          </a:xfrm>
          <a:custGeom>
            <a:avLst/>
            <a:gdLst/>
            <a:ahLst/>
            <a:cxnLst/>
            <a:rect l="l" t="t" r="r" b="b"/>
            <a:pathLst>
              <a:path w="5194300" h="1403350">
                <a:moveTo>
                  <a:pt x="0" y="1403350"/>
                </a:moveTo>
                <a:lnTo>
                  <a:pt x="5194299" y="1403350"/>
                </a:lnTo>
                <a:lnTo>
                  <a:pt x="5194299" y="0"/>
                </a:lnTo>
                <a:lnTo>
                  <a:pt x="0" y="0"/>
                </a:lnTo>
                <a:lnTo>
                  <a:pt x="0" y="14033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1523" y="5347538"/>
            <a:ext cx="3132455" cy="1200785"/>
          </a:xfrm>
          <a:prstGeom prst="rect">
            <a:avLst/>
          </a:prstGeom>
          <a:solidFill>
            <a:srgbClr val="E2E4EC"/>
          </a:solidFill>
        </p:spPr>
        <p:txBody>
          <a:bodyPr vert="horz" wrap="square" lIns="0" tIns="419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latin typeface="Georgia"/>
                <a:cs typeface="Georgia"/>
              </a:rPr>
              <a:t>Графическое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изображение</a:t>
            </a:r>
            <a:endParaRPr sz="1800">
              <a:latin typeface="Georgia"/>
              <a:cs typeface="Georgia"/>
            </a:endParaRPr>
          </a:p>
          <a:p>
            <a:pPr marL="91440">
              <a:lnSpc>
                <a:spcPct val="100000"/>
              </a:lnSpc>
            </a:pPr>
            <a:r>
              <a:rPr sz="1800" spc="-10" dirty="0">
                <a:latin typeface="Georgia"/>
                <a:cs typeface="Georgia"/>
              </a:rPr>
              <a:t>интерфейсов</a:t>
            </a:r>
            <a:r>
              <a:rPr sz="1800" spc="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на</a:t>
            </a:r>
            <a:endParaRPr sz="1800">
              <a:latin typeface="Georgia"/>
              <a:cs typeface="Georgia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Georgia"/>
                <a:cs typeface="Georgia"/>
              </a:rPr>
              <a:t>диаграммах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вариантов</a:t>
            </a:r>
            <a:endParaRPr sz="1800">
              <a:latin typeface="Georgia"/>
              <a:cs typeface="Georgia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Georgia"/>
                <a:cs typeface="Georgia"/>
              </a:rPr>
              <a:t>использования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90473" y="521284"/>
            <a:ext cx="77139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Использование </a:t>
            </a:r>
            <a:r>
              <a:rPr dirty="0"/>
              <a:t>интерфейсов </a:t>
            </a:r>
            <a:r>
              <a:rPr spc="-5" dirty="0"/>
              <a:t>на </a:t>
            </a:r>
            <a:r>
              <a:rPr spc="-10" dirty="0"/>
              <a:t>диаграмме</a:t>
            </a:r>
            <a:r>
              <a:rPr spc="-20" dirty="0"/>
              <a:t> </a:t>
            </a:r>
            <a:r>
              <a:rPr spc="-10" dirty="0"/>
              <a:t>вариантов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использования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860663" y="6613652"/>
            <a:ext cx="20510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eorgia"/>
                <a:cs typeface="Georgia"/>
              </a:rPr>
              <a:t>20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8312" cy="460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5262" y="1745107"/>
            <a:ext cx="8753475" cy="1539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5262" y="3356990"/>
            <a:ext cx="4105275" cy="3140075"/>
          </a:xfrm>
          <a:custGeom>
            <a:avLst/>
            <a:gdLst/>
            <a:ahLst/>
            <a:cxnLst/>
            <a:rect l="l" t="t" r="r" b="b"/>
            <a:pathLst>
              <a:path w="4105275" h="3140075">
                <a:moveTo>
                  <a:pt x="0" y="3140075"/>
                </a:moveTo>
                <a:lnTo>
                  <a:pt x="4105275" y="3140075"/>
                </a:lnTo>
                <a:lnTo>
                  <a:pt x="4105275" y="0"/>
                </a:lnTo>
                <a:lnTo>
                  <a:pt x="0" y="0"/>
                </a:lnTo>
                <a:lnTo>
                  <a:pt x="0" y="3140075"/>
                </a:lnTo>
                <a:close/>
              </a:path>
            </a:pathLst>
          </a:custGeom>
          <a:solidFill>
            <a:srgbClr val="E2E4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21002" y="3385566"/>
            <a:ext cx="1217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Georgia"/>
                <a:cs typeface="Georgia"/>
              </a:rPr>
              <a:t>о</a:t>
            </a:r>
            <a:r>
              <a:rPr sz="1800" spc="10" dirty="0">
                <a:latin typeface="Georgia"/>
                <a:cs typeface="Georgia"/>
              </a:rPr>
              <a:t>т</a:t>
            </a:r>
            <a:r>
              <a:rPr sz="1800" dirty="0">
                <a:latin typeface="Georgia"/>
                <a:cs typeface="Georgia"/>
              </a:rPr>
              <a:t>д</a:t>
            </a:r>
            <a:r>
              <a:rPr sz="1800" spc="-5" dirty="0">
                <a:latin typeface="Georgia"/>
                <a:cs typeface="Georgia"/>
              </a:rPr>
              <a:t>е</a:t>
            </a:r>
            <a:r>
              <a:rPr sz="1800" spc="5" dirty="0">
                <a:latin typeface="Georgia"/>
                <a:cs typeface="Georgia"/>
              </a:rPr>
              <a:t>л</a:t>
            </a:r>
            <a:r>
              <a:rPr sz="1800" spc="-10" dirty="0">
                <a:latin typeface="Georgia"/>
                <a:cs typeface="Georgia"/>
              </a:rPr>
              <a:t>ь</a:t>
            </a:r>
            <a:r>
              <a:rPr sz="1800" spc="30" dirty="0">
                <a:latin typeface="Georgia"/>
                <a:cs typeface="Georgia"/>
              </a:rPr>
              <a:t>н</a:t>
            </a:r>
            <a:r>
              <a:rPr sz="1800" spc="-15" dirty="0">
                <a:latin typeface="Georgia"/>
                <a:cs typeface="Georgia"/>
              </a:rPr>
              <a:t>о</a:t>
            </a:r>
            <a:r>
              <a:rPr sz="1800" dirty="0">
                <a:latin typeface="Georgia"/>
                <a:cs typeface="Georgia"/>
              </a:rPr>
              <a:t>го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6816" y="3385566"/>
            <a:ext cx="21799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eorgia"/>
                <a:cs typeface="Georgia"/>
              </a:rPr>
              <a:t>Cимвол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tabLst>
                <a:tab pos="843915" algn="l"/>
              </a:tabLst>
            </a:pPr>
            <a:r>
              <a:rPr sz="1800" spc="-5" dirty="0">
                <a:latin typeface="Georgia"/>
                <a:cs typeface="Georgia"/>
              </a:rPr>
              <a:t>может	соединяться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19120" y="3385566"/>
            <a:ext cx="1604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316865">
              <a:lnSpc>
                <a:spcPct val="100000"/>
              </a:lnSpc>
              <a:spcBef>
                <a:spcPts val="100"/>
              </a:spcBef>
              <a:tabLst>
                <a:tab pos="417830" algn="l"/>
              </a:tabLst>
            </a:pPr>
            <a:r>
              <a:rPr sz="1800" spc="-5" dirty="0">
                <a:latin typeface="Georgia"/>
                <a:cs typeface="Georgia"/>
              </a:rPr>
              <a:t>и</a:t>
            </a:r>
            <a:r>
              <a:rPr sz="1800" spc="5" dirty="0">
                <a:latin typeface="Georgia"/>
                <a:cs typeface="Georgia"/>
              </a:rPr>
              <a:t>н</a:t>
            </a:r>
            <a:r>
              <a:rPr sz="1800" spc="10" dirty="0">
                <a:latin typeface="Georgia"/>
                <a:cs typeface="Georgia"/>
              </a:rPr>
              <a:t>т</a:t>
            </a:r>
            <a:r>
              <a:rPr sz="1800" spc="-5" dirty="0">
                <a:latin typeface="Georgia"/>
                <a:cs typeface="Georgia"/>
              </a:rPr>
              <a:t>ер</a:t>
            </a:r>
            <a:r>
              <a:rPr sz="1800" spc="-15" dirty="0">
                <a:latin typeface="Georgia"/>
                <a:cs typeface="Georgia"/>
              </a:rPr>
              <a:t>ф</a:t>
            </a:r>
            <a:r>
              <a:rPr sz="1800" spc="-5" dirty="0">
                <a:latin typeface="Georgia"/>
                <a:cs typeface="Georgia"/>
              </a:rPr>
              <a:t>ейса  </a:t>
            </a:r>
            <a:r>
              <a:rPr sz="1800" spc="5" dirty="0">
                <a:latin typeface="Georgia"/>
                <a:cs typeface="Georgia"/>
              </a:rPr>
              <a:t>н</a:t>
            </a:r>
            <a:r>
              <a:rPr sz="1800" dirty="0">
                <a:latin typeface="Georgia"/>
                <a:cs typeface="Georgia"/>
              </a:rPr>
              <a:t>а	д</a:t>
            </a:r>
            <a:r>
              <a:rPr sz="1800" spc="25" dirty="0">
                <a:latin typeface="Georgia"/>
                <a:cs typeface="Georgia"/>
              </a:rPr>
              <a:t>и</a:t>
            </a:r>
            <a:r>
              <a:rPr sz="1800" dirty="0">
                <a:latin typeface="Georgia"/>
                <a:cs typeface="Georgia"/>
              </a:rPr>
              <a:t>аг</a:t>
            </a:r>
            <a:r>
              <a:rPr sz="1800" spc="5" dirty="0">
                <a:latin typeface="Georgia"/>
                <a:cs typeface="Georgia"/>
              </a:rPr>
              <a:t>р</a:t>
            </a:r>
            <a:r>
              <a:rPr sz="1800" dirty="0">
                <a:latin typeface="Georgia"/>
                <a:cs typeface="Georgia"/>
              </a:rPr>
              <a:t>а</a:t>
            </a:r>
            <a:r>
              <a:rPr sz="1800" spc="10" dirty="0">
                <a:latin typeface="Georgia"/>
                <a:cs typeface="Georgia"/>
              </a:rPr>
              <a:t>м</a:t>
            </a:r>
            <a:r>
              <a:rPr sz="1800" spc="5" dirty="0">
                <a:latin typeface="Georgia"/>
                <a:cs typeface="Georgia"/>
              </a:rPr>
              <a:t>м</a:t>
            </a:r>
            <a:r>
              <a:rPr sz="1800" dirty="0">
                <a:latin typeface="Georgia"/>
                <a:cs typeface="Georgia"/>
              </a:rPr>
              <a:t>е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6816" y="3934155"/>
            <a:ext cx="3937000" cy="1672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eorgia"/>
                <a:cs typeface="Georgia"/>
              </a:rPr>
              <a:t>сплошной линией </a:t>
            </a:r>
            <a:r>
              <a:rPr sz="1800" dirty="0">
                <a:latin typeface="Georgia"/>
                <a:cs typeface="Georgia"/>
              </a:rPr>
              <a:t>с </a:t>
            </a:r>
            <a:r>
              <a:rPr sz="1800" spc="-10" dirty="0">
                <a:latin typeface="Georgia"/>
                <a:cs typeface="Georgia"/>
              </a:rPr>
              <a:t>тем </a:t>
            </a:r>
            <a:r>
              <a:rPr sz="1800" spc="-5" dirty="0">
                <a:latin typeface="Georgia"/>
                <a:cs typeface="Georgia"/>
              </a:rPr>
              <a:t>вариантом  использования, который его  поддерживает. </a:t>
            </a:r>
            <a:r>
              <a:rPr sz="1800" dirty="0">
                <a:latin typeface="Georgia"/>
                <a:cs typeface="Georgia"/>
              </a:rPr>
              <a:t>Сплошная линия в  </a:t>
            </a:r>
            <a:r>
              <a:rPr sz="1800" spc="-5" dirty="0">
                <a:latin typeface="Georgia"/>
                <a:cs typeface="Georgia"/>
              </a:rPr>
              <a:t>этом случае </a:t>
            </a:r>
            <a:r>
              <a:rPr sz="1800" dirty="0">
                <a:latin typeface="Georgia"/>
                <a:cs typeface="Georgia"/>
              </a:rPr>
              <a:t>указывает на </a:t>
            </a:r>
            <a:r>
              <a:rPr sz="1800" spc="-10" dirty="0">
                <a:latin typeface="Georgia"/>
                <a:cs typeface="Georgia"/>
              </a:rPr>
              <a:t>тот </a:t>
            </a:r>
            <a:r>
              <a:rPr sz="1800" spc="-5" dirty="0">
                <a:latin typeface="Georgia"/>
                <a:cs typeface="Georgia"/>
              </a:rPr>
              <a:t>факт,  что </a:t>
            </a:r>
            <a:r>
              <a:rPr sz="1800" dirty="0">
                <a:latin typeface="Georgia"/>
                <a:cs typeface="Georgia"/>
              </a:rPr>
              <a:t>связанный с </a:t>
            </a:r>
            <a:r>
              <a:rPr sz="1800" spc="-10" dirty="0">
                <a:latin typeface="Georgia"/>
                <a:cs typeface="Georgia"/>
              </a:rPr>
              <a:t>интерфейсом  </a:t>
            </a:r>
            <a:r>
              <a:rPr sz="1800" spc="-5" dirty="0">
                <a:latin typeface="Georgia"/>
                <a:cs typeface="Georgia"/>
              </a:rPr>
              <a:t>вариант</a:t>
            </a:r>
            <a:r>
              <a:rPr sz="1800" spc="23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использования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6816" y="5580989"/>
            <a:ext cx="24555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048510" algn="l"/>
              </a:tabLst>
            </a:pPr>
            <a:r>
              <a:rPr sz="1800" spc="-5" dirty="0">
                <a:latin typeface="Georgia"/>
                <a:cs typeface="Georgia"/>
              </a:rPr>
              <a:t>реализовывать	все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tabLst>
                <a:tab pos="2054860" algn="l"/>
              </a:tabLst>
            </a:pPr>
            <a:r>
              <a:rPr sz="1800" spc="5" dirty="0">
                <a:latin typeface="Georgia"/>
                <a:cs typeface="Georgia"/>
              </a:rPr>
              <a:t>н</a:t>
            </a:r>
            <a:r>
              <a:rPr sz="1800" spc="-10" dirty="0">
                <a:latin typeface="Georgia"/>
                <a:cs typeface="Georgia"/>
              </a:rPr>
              <a:t>е</a:t>
            </a:r>
            <a:r>
              <a:rPr sz="1800" spc="-15" dirty="0">
                <a:latin typeface="Georgia"/>
                <a:cs typeface="Georgia"/>
              </a:rPr>
              <a:t>о</a:t>
            </a:r>
            <a:r>
              <a:rPr sz="1800" spc="5" dirty="0">
                <a:latin typeface="Georgia"/>
                <a:cs typeface="Georgia"/>
              </a:rPr>
              <a:t>б</a:t>
            </a:r>
            <a:r>
              <a:rPr sz="1800" dirty="0">
                <a:latin typeface="Georgia"/>
                <a:cs typeface="Georgia"/>
              </a:rPr>
              <a:t>х</a:t>
            </a:r>
            <a:r>
              <a:rPr sz="1800" spc="-10" dirty="0">
                <a:latin typeface="Georgia"/>
                <a:cs typeface="Georgia"/>
              </a:rPr>
              <a:t>о</a:t>
            </a:r>
            <a:r>
              <a:rPr sz="1800" dirty="0">
                <a:latin typeface="Georgia"/>
                <a:cs typeface="Georgia"/>
              </a:rPr>
              <a:t>ди</a:t>
            </a:r>
            <a:r>
              <a:rPr sz="1800" spc="5" dirty="0">
                <a:latin typeface="Georgia"/>
                <a:cs typeface="Georgia"/>
              </a:rPr>
              <a:t>м</a:t>
            </a:r>
            <a:r>
              <a:rPr sz="1800" dirty="0">
                <a:latin typeface="Georgia"/>
                <a:cs typeface="Georgia"/>
              </a:rPr>
              <a:t>ые	д</a:t>
            </a:r>
            <a:r>
              <a:rPr sz="1800" spc="5" dirty="0">
                <a:latin typeface="Georgia"/>
                <a:cs typeface="Georgia"/>
              </a:rPr>
              <a:t>л</a:t>
            </a:r>
            <a:r>
              <a:rPr sz="1800" dirty="0">
                <a:latin typeface="Georgia"/>
                <a:cs typeface="Georgia"/>
              </a:rPr>
              <a:t>я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10229" y="5306390"/>
            <a:ext cx="1111885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283210" algn="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eorgia"/>
                <a:cs typeface="Georgia"/>
              </a:rPr>
              <a:t>д</a:t>
            </a:r>
            <a:r>
              <a:rPr sz="1800" spc="-15" dirty="0">
                <a:latin typeface="Georgia"/>
                <a:cs typeface="Georgia"/>
              </a:rPr>
              <a:t>о</a:t>
            </a:r>
            <a:r>
              <a:rPr sz="1800" spc="5" dirty="0">
                <a:latin typeface="Georgia"/>
                <a:cs typeface="Georgia"/>
              </a:rPr>
              <a:t>л</a:t>
            </a:r>
            <a:r>
              <a:rPr sz="1800" spc="-5" dirty="0">
                <a:latin typeface="Georgia"/>
                <a:cs typeface="Georgia"/>
              </a:rPr>
              <a:t>ж</a:t>
            </a:r>
            <a:r>
              <a:rPr sz="1800" spc="-10" dirty="0">
                <a:latin typeface="Georgia"/>
                <a:cs typeface="Georgia"/>
              </a:rPr>
              <a:t>е</a:t>
            </a:r>
            <a:r>
              <a:rPr sz="1800" dirty="0">
                <a:latin typeface="Georgia"/>
                <a:cs typeface="Georgia"/>
              </a:rPr>
              <a:t>н  </a:t>
            </a:r>
            <a:r>
              <a:rPr sz="1800" spc="-15" dirty="0">
                <a:latin typeface="Georgia"/>
                <a:cs typeface="Georgia"/>
              </a:rPr>
              <a:t>о</a:t>
            </a:r>
            <a:r>
              <a:rPr sz="1800" spc="15" dirty="0">
                <a:latin typeface="Georgia"/>
                <a:cs typeface="Georgia"/>
              </a:rPr>
              <a:t>п</a:t>
            </a:r>
            <a:r>
              <a:rPr sz="1800" spc="-5" dirty="0">
                <a:latin typeface="Georgia"/>
                <a:cs typeface="Georgia"/>
              </a:rPr>
              <a:t>ерации,  </a:t>
            </a:r>
            <a:r>
              <a:rPr sz="1800" dirty="0">
                <a:latin typeface="Georgia"/>
                <a:cs typeface="Georgia"/>
              </a:rPr>
              <a:t>да</a:t>
            </a:r>
            <a:r>
              <a:rPr sz="1800" spc="5" dirty="0">
                <a:latin typeface="Georgia"/>
                <a:cs typeface="Georgia"/>
              </a:rPr>
              <a:t>нн</a:t>
            </a:r>
            <a:r>
              <a:rPr sz="1800" spc="-15" dirty="0">
                <a:latin typeface="Georgia"/>
                <a:cs typeface="Georgia"/>
              </a:rPr>
              <a:t>о</a:t>
            </a:r>
            <a:r>
              <a:rPr sz="1800" dirty="0">
                <a:latin typeface="Georgia"/>
                <a:cs typeface="Georgia"/>
              </a:rPr>
              <a:t>го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6816" y="6129934"/>
            <a:ext cx="3763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eorgia"/>
                <a:cs typeface="Georgia"/>
              </a:rPr>
              <a:t>интерфейса, </a:t>
            </a:r>
            <a:r>
              <a:rPr sz="1800" dirty="0">
                <a:latin typeface="Georgia"/>
                <a:cs typeface="Georgia"/>
              </a:rPr>
              <a:t>а </a:t>
            </a:r>
            <a:r>
              <a:rPr sz="1800" spc="-5" dirty="0">
                <a:latin typeface="Georgia"/>
                <a:cs typeface="Georgia"/>
              </a:rPr>
              <a:t>возможно </a:t>
            </a:r>
            <a:r>
              <a:rPr sz="1800" dirty="0">
                <a:latin typeface="Georgia"/>
                <a:cs typeface="Georgia"/>
              </a:rPr>
              <a:t>и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больше.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72000" y="3356990"/>
            <a:ext cx="4378325" cy="2308225"/>
          </a:xfrm>
          <a:custGeom>
            <a:avLst/>
            <a:gdLst/>
            <a:ahLst/>
            <a:cxnLst/>
            <a:rect l="l" t="t" r="r" b="b"/>
            <a:pathLst>
              <a:path w="4378325" h="2308225">
                <a:moveTo>
                  <a:pt x="0" y="2308225"/>
                </a:moveTo>
                <a:lnTo>
                  <a:pt x="4378325" y="2308225"/>
                </a:lnTo>
                <a:lnTo>
                  <a:pt x="4378325" y="0"/>
                </a:lnTo>
                <a:lnTo>
                  <a:pt x="0" y="0"/>
                </a:lnTo>
                <a:lnTo>
                  <a:pt x="0" y="2308225"/>
                </a:lnTo>
                <a:close/>
              </a:path>
            </a:pathLst>
          </a:custGeom>
          <a:solidFill>
            <a:srgbClr val="E2E4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664964" y="3385566"/>
            <a:ext cx="420624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just">
              <a:lnSpc>
                <a:spcPct val="100000"/>
              </a:lnSpc>
              <a:spcBef>
                <a:spcPts val="100"/>
              </a:spcBef>
              <a:tabLst>
                <a:tab pos="691515" algn="l"/>
                <a:tab pos="2569845" algn="l"/>
              </a:tabLst>
            </a:pPr>
            <a:r>
              <a:rPr sz="1800" spc="-5" dirty="0">
                <a:latin typeface="Georgia"/>
                <a:cs typeface="Georgia"/>
              </a:rPr>
              <a:t>Интерфейсы также </a:t>
            </a:r>
            <a:r>
              <a:rPr sz="1800" dirty="0">
                <a:latin typeface="Georgia"/>
                <a:cs typeface="Georgia"/>
              </a:rPr>
              <a:t>могут </a:t>
            </a:r>
            <a:r>
              <a:rPr sz="1800" spc="-5" dirty="0">
                <a:latin typeface="Georgia"/>
                <a:cs typeface="Georgia"/>
              </a:rPr>
              <a:t>соединяться  </a:t>
            </a:r>
            <a:r>
              <a:rPr sz="1800" dirty="0">
                <a:latin typeface="Georgia"/>
                <a:cs typeface="Georgia"/>
              </a:rPr>
              <a:t>с	</a:t>
            </a:r>
            <a:r>
              <a:rPr sz="1800" spc="-5" dirty="0">
                <a:latin typeface="Georgia"/>
                <a:cs typeface="Georgia"/>
              </a:rPr>
              <a:t>в</a:t>
            </a:r>
            <a:r>
              <a:rPr sz="1800" spc="5" dirty="0">
                <a:latin typeface="Georgia"/>
                <a:cs typeface="Georgia"/>
              </a:rPr>
              <a:t>а</a:t>
            </a:r>
            <a:r>
              <a:rPr sz="1800" spc="-5" dirty="0">
                <a:latin typeface="Georgia"/>
                <a:cs typeface="Georgia"/>
              </a:rPr>
              <a:t>р</a:t>
            </a:r>
            <a:r>
              <a:rPr sz="1800" dirty="0">
                <a:latin typeface="Georgia"/>
                <a:cs typeface="Georgia"/>
              </a:rPr>
              <a:t>иа</a:t>
            </a:r>
            <a:r>
              <a:rPr sz="1800" spc="10" dirty="0">
                <a:latin typeface="Georgia"/>
                <a:cs typeface="Georgia"/>
              </a:rPr>
              <a:t>н</a:t>
            </a:r>
            <a:r>
              <a:rPr sz="1800" spc="-10" dirty="0">
                <a:latin typeface="Georgia"/>
                <a:cs typeface="Georgia"/>
              </a:rPr>
              <a:t>т</a:t>
            </a:r>
            <a:r>
              <a:rPr sz="1800" dirty="0">
                <a:latin typeface="Georgia"/>
                <a:cs typeface="Georgia"/>
              </a:rPr>
              <a:t>а</a:t>
            </a:r>
            <a:r>
              <a:rPr sz="1800" spc="10" dirty="0">
                <a:latin typeface="Georgia"/>
                <a:cs typeface="Georgia"/>
              </a:rPr>
              <a:t>м</a:t>
            </a:r>
            <a:r>
              <a:rPr sz="1800" dirty="0">
                <a:latin typeface="Georgia"/>
                <a:cs typeface="Georgia"/>
              </a:rPr>
              <a:t>и	</a:t>
            </a:r>
            <a:r>
              <a:rPr sz="1800" spc="-5" dirty="0">
                <a:latin typeface="Georgia"/>
                <a:cs typeface="Georgia"/>
              </a:rPr>
              <a:t>исп</a:t>
            </a:r>
            <a:r>
              <a:rPr sz="1800" spc="5" dirty="0">
                <a:latin typeface="Georgia"/>
                <a:cs typeface="Georgia"/>
              </a:rPr>
              <a:t>ол</a:t>
            </a:r>
            <a:r>
              <a:rPr sz="1800" spc="-10" dirty="0">
                <a:latin typeface="Georgia"/>
                <a:cs typeface="Georgia"/>
              </a:rPr>
              <a:t>ь</a:t>
            </a:r>
            <a:r>
              <a:rPr sz="1800" spc="5" dirty="0">
                <a:latin typeface="Georgia"/>
                <a:cs typeface="Georgia"/>
              </a:rPr>
              <a:t>з</a:t>
            </a:r>
            <a:r>
              <a:rPr sz="1800" spc="-15" dirty="0">
                <a:latin typeface="Georgia"/>
                <a:cs typeface="Georgia"/>
              </a:rPr>
              <a:t>о</a:t>
            </a:r>
            <a:r>
              <a:rPr sz="1800" spc="-5" dirty="0">
                <a:latin typeface="Georgia"/>
                <a:cs typeface="Georgia"/>
              </a:rPr>
              <a:t>в</a:t>
            </a:r>
            <a:r>
              <a:rPr sz="1800" spc="5" dirty="0">
                <a:latin typeface="Georgia"/>
                <a:cs typeface="Georgia"/>
              </a:rPr>
              <a:t>ан</a:t>
            </a:r>
            <a:r>
              <a:rPr sz="1800" spc="-5" dirty="0">
                <a:latin typeface="Georgia"/>
                <a:cs typeface="Georgia"/>
              </a:rPr>
              <a:t>ия  пунктирной линией</a:t>
            </a:r>
            <a:r>
              <a:rPr sz="1800" spc="6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со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57110" y="4208779"/>
            <a:ext cx="376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eorgia"/>
                <a:cs typeface="Georgia"/>
              </a:rPr>
              <a:t>ч</a:t>
            </a:r>
            <a:r>
              <a:rPr sz="1800" spc="15" dirty="0">
                <a:latin typeface="Georgia"/>
                <a:cs typeface="Georgia"/>
              </a:rPr>
              <a:t>т</a:t>
            </a:r>
            <a:r>
              <a:rPr sz="1800" dirty="0">
                <a:latin typeface="Georgia"/>
                <a:cs typeface="Georgia"/>
              </a:rPr>
              <a:t>о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23581" y="3934155"/>
            <a:ext cx="10496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7620" algn="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eorgia"/>
                <a:cs typeface="Georgia"/>
              </a:rPr>
              <a:t>с</a:t>
            </a:r>
            <a:r>
              <a:rPr sz="1800" spc="-15" dirty="0">
                <a:latin typeface="Georgia"/>
                <a:cs typeface="Georgia"/>
              </a:rPr>
              <a:t>т</a:t>
            </a:r>
            <a:r>
              <a:rPr sz="1800" spc="-5" dirty="0">
                <a:latin typeface="Georgia"/>
                <a:cs typeface="Georgia"/>
              </a:rPr>
              <a:t>релк</a:t>
            </a:r>
            <a:r>
              <a:rPr sz="1800" spc="-20" dirty="0">
                <a:latin typeface="Georgia"/>
                <a:cs typeface="Georgia"/>
              </a:rPr>
              <a:t>о</a:t>
            </a:r>
            <a:r>
              <a:rPr sz="1800" spc="-5" dirty="0">
                <a:latin typeface="Georgia"/>
                <a:cs typeface="Georgia"/>
              </a:rPr>
              <a:t>й,</a:t>
            </a:r>
            <a:endParaRPr sz="1800">
              <a:latin typeface="Georgia"/>
              <a:cs typeface="Georgia"/>
            </a:endParaRPr>
          </a:p>
          <a:p>
            <a:pPr marR="5080" algn="r">
              <a:lnSpc>
                <a:spcPct val="100000"/>
              </a:lnSpc>
            </a:pPr>
            <a:r>
              <a:rPr sz="1800" spc="-5" dirty="0">
                <a:latin typeface="Georgia"/>
                <a:cs typeface="Georgia"/>
              </a:rPr>
              <a:t>в</a:t>
            </a:r>
            <a:r>
              <a:rPr sz="1800" spc="5" dirty="0">
                <a:latin typeface="Georgia"/>
                <a:cs typeface="Georgia"/>
              </a:rPr>
              <a:t>а</a:t>
            </a:r>
            <a:r>
              <a:rPr sz="1800" spc="-5" dirty="0">
                <a:latin typeface="Georgia"/>
                <a:cs typeface="Georgia"/>
              </a:rPr>
              <a:t>р</a:t>
            </a:r>
            <a:r>
              <a:rPr sz="1800" dirty="0">
                <a:latin typeface="Georgia"/>
                <a:cs typeface="Georgia"/>
              </a:rPr>
              <a:t>иа</a:t>
            </a:r>
            <a:r>
              <a:rPr sz="1800" spc="10" dirty="0">
                <a:latin typeface="Georgia"/>
                <a:cs typeface="Georgia"/>
              </a:rPr>
              <a:t>н</a:t>
            </a:r>
            <a:r>
              <a:rPr sz="1800" dirty="0">
                <a:latin typeface="Georgia"/>
                <a:cs typeface="Georgia"/>
              </a:rPr>
              <a:t>т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25463" y="4483049"/>
            <a:ext cx="22453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844039" algn="l"/>
              </a:tabLst>
            </a:pPr>
            <a:r>
              <a:rPr sz="1800" dirty="0">
                <a:latin typeface="Georgia"/>
                <a:cs typeface="Georgia"/>
              </a:rPr>
              <a:t>пр</a:t>
            </a:r>
            <a:r>
              <a:rPr sz="1800" spc="-10" dirty="0">
                <a:latin typeface="Georgia"/>
                <a:cs typeface="Georgia"/>
              </a:rPr>
              <a:t>е</a:t>
            </a:r>
            <a:r>
              <a:rPr sz="1800" dirty="0">
                <a:latin typeface="Georgia"/>
                <a:cs typeface="Georgia"/>
              </a:rPr>
              <a:t>дн</a:t>
            </a:r>
            <a:r>
              <a:rPr sz="1800" spc="5" dirty="0">
                <a:latin typeface="Georgia"/>
                <a:cs typeface="Georgia"/>
              </a:rPr>
              <a:t>азн</a:t>
            </a:r>
            <a:r>
              <a:rPr sz="1800" dirty="0">
                <a:latin typeface="Georgia"/>
                <a:cs typeface="Georgia"/>
              </a:rPr>
              <a:t>ачен	д</a:t>
            </a:r>
            <a:r>
              <a:rPr sz="1800" spc="5" dirty="0">
                <a:latin typeface="Georgia"/>
                <a:cs typeface="Georgia"/>
              </a:rPr>
              <a:t>л</a:t>
            </a:r>
            <a:r>
              <a:rPr sz="1800" dirty="0">
                <a:latin typeface="Georgia"/>
                <a:cs typeface="Georgia"/>
              </a:rPr>
              <a:t>я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64964" y="4208779"/>
            <a:ext cx="163385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eorgia"/>
                <a:cs typeface="Georgia"/>
              </a:rPr>
              <a:t>означающей,  </a:t>
            </a:r>
            <a:r>
              <a:rPr sz="1800" spc="-5" dirty="0">
                <a:latin typeface="Georgia"/>
                <a:cs typeface="Georgia"/>
              </a:rPr>
              <a:t>ис</a:t>
            </a:r>
            <a:r>
              <a:rPr sz="1800" spc="-10" dirty="0">
                <a:latin typeface="Georgia"/>
                <a:cs typeface="Georgia"/>
              </a:rPr>
              <a:t>п</a:t>
            </a:r>
            <a:r>
              <a:rPr sz="1800" spc="-15" dirty="0">
                <a:latin typeface="Georgia"/>
                <a:cs typeface="Georgia"/>
              </a:rPr>
              <a:t>о</a:t>
            </a:r>
            <a:r>
              <a:rPr sz="1800" spc="5" dirty="0">
                <a:latin typeface="Georgia"/>
                <a:cs typeface="Georgia"/>
              </a:rPr>
              <a:t>л</a:t>
            </a:r>
            <a:r>
              <a:rPr sz="1800" spc="-10" dirty="0">
                <a:latin typeface="Georgia"/>
                <a:cs typeface="Georgia"/>
              </a:rPr>
              <a:t>ь</a:t>
            </a:r>
            <a:r>
              <a:rPr sz="1800" spc="5" dirty="0">
                <a:latin typeface="Georgia"/>
                <a:cs typeface="Georgia"/>
              </a:rPr>
              <a:t>з</a:t>
            </a:r>
            <a:r>
              <a:rPr sz="1800" spc="-15" dirty="0">
                <a:latin typeface="Georgia"/>
                <a:cs typeface="Georgia"/>
              </a:rPr>
              <a:t>о</a:t>
            </a:r>
            <a:r>
              <a:rPr sz="1800" spc="-5" dirty="0">
                <a:latin typeface="Georgia"/>
                <a:cs typeface="Georgia"/>
              </a:rPr>
              <a:t>в</a:t>
            </a:r>
            <a:r>
              <a:rPr sz="1800" dirty="0">
                <a:latin typeface="Georgia"/>
                <a:cs typeface="Georgia"/>
              </a:rPr>
              <a:t>а</a:t>
            </a:r>
            <a:r>
              <a:rPr sz="1800" spc="5" dirty="0">
                <a:latin typeface="Georgia"/>
                <a:cs typeface="Georgia"/>
              </a:rPr>
              <a:t>н</a:t>
            </a:r>
            <a:r>
              <a:rPr sz="1800" spc="-5" dirty="0">
                <a:latin typeface="Georgia"/>
                <a:cs typeface="Georgia"/>
              </a:rPr>
              <a:t>ия  спецификации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39534" y="4757673"/>
            <a:ext cx="2430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02335" algn="l"/>
                <a:tab pos="1532890" algn="l"/>
              </a:tabLst>
            </a:pPr>
            <a:r>
              <a:rPr sz="1800" spc="10" dirty="0">
                <a:latin typeface="Georgia"/>
                <a:cs typeface="Georgia"/>
              </a:rPr>
              <a:t>т</a:t>
            </a:r>
            <a:r>
              <a:rPr sz="1800" spc="-15" dirty="0">
                <a:latin typeface="Georgia"/>
                <a:cs typeface="Georgia"/>
              </a:rPr>
              <a:t>о</a:t>
            </a:r>
            <a:r>
              <a:rPr sz="1800" spc="5" dirty="0">
                <a:latin typeface="Georgia"/>
                <a:cs typeface="Georgia"/>
              </a:rPr>
              <a:t>л</a:t>
            </a:r>
            <a:r>
              <a:rPr sz="1800" spc="-10" dirty="0">
                <a:latin typeface="Georgia"/>
                <a:cs typeface="Georgia"/>
              </a:rPr>
              <a:t>ь</a:t>
            </a:r>
            <a:r>
              <a:rPr sz="1800" spc="10" dirty="0">
                <a:latin typeface="Georgia"/>
                <a:cs typeface="Georgia"/>
              </a:rPr>
              <a:t>к</a:t>
            </a:r>
            <a:r>
              <a:rPr sz="1800" dirty="0">
                <a:latin typeface="Georgia"/>
                <a:cs typeface="Georgia"/>
              </a:rPr>
              <a:t>о	</a:t>
            </a:r>
            <a:r>
              <a:rPr sz="1800" spc="10" dirty="0">
                <a:latin typeface="Georgia"/>
                <a:cs typeface="Georgia"/>
              </a:rPr>
              <a:t>т</a:t>
            </a:r>
            <a:r>
              <a:rPr sz="1800" spc="-15" dirty="0">
                <a:latin typeface="Georgia"/>
                <a:cs typeface="Georgia"/>
              </a:rPr>
              <a:t>о</a:t>
            </a:r>
            <a:r>
              <a:rPr sz="1800" spc="20" dirty="0">
                <a:latin typeface="Georgia"/>
                <a:cs typeface="Georgia"/>
              </a:rPr>
              <a:t>г</a:t>
            </a:r>
            <a:r>
              <a:rPr sz="1800" dirty="0">
                <a:latin typeface="Georgia"/>
                <a:cs typeface="Georgia"/>
              </a:rPr>
              <a:t>о	</a:t>
            </a:r>
            <a:r>
              <a:rPr sz="1800" spc="-5" dirty="0">
                <a:latin typeface="Georgia"/>
                <a:cs typeface="Georgia"/>
              </a:rPr>
              <a:t>с</a:t>
            </a:r>
            <a:r>
              <a:rPr sz="1800" spc="-10" dirty="0">
                <a:latin typeface="Georgia"/>
                <a:cs typeface="Georgia"/>
              </a:rPr>
              <a:t>е</a:t>
            </a:r>
            <a:r>
              <a:rPr sz="1800" spc="-5" dirty="0">
                <a:latin typeface="Georgia"/>
                <a:cs typeface="Georgia"/>
              </a:rPr>
              <a:t>р</a:t>
            </a:r>
            <a:r>
              <a:rPr sz="1800" dirty="0">
                <a:latin typeface="Georgia"/>
                <a:cs typeface="Georgia"/>
              </a:rPr>
              <a:t>в</a:t>
            </a:r>
            <a:r>
              <a:rPr sz="1800" spc="-5" dirty="0">
                <a:latin typeface="Georgia"/>
                <a:cs typeface="Georgia"/>
              </a:rPr>
              <a:t>ис</a:t>
            </a:r>
            <a:r>
              <a:rPr sz="1800" dirty="0">
                <a:latin typeface="Georgia"/>
                <a:cs typeface="Georgia"/>
              </a:rPr>
              <a:t>а,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64964" y="5031994"/>
            <a:ext cx="42094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069975" algn="l"/>
                <a:tab pos="2386965" algn="l"/>
                <a:tab pos="2920365" algn="l"/>
              </a:tabLst>
            </a:pPr>
            <a:r>
              <a:rPr sz="1800" spc="-5" dirty="0">
                <a:latin typeface="Georgia"/>
                <a:cs typeface="Georgia"/>
              </a:rPr>
              <a:t>который	необходим	</a:t>
            </a:r>
            <a:r>
              <a:rPr sz="1800" dirty="0">
                <a:latin typeface="Georgia"/>
                <a:cs typeface="Georgia"/>
              </a:rPr>
              <a:t>для	реализации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Georgia"/>
                <a:cs typeface="Georgia"/>
              </a:rPr>
              <a:t>данного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интерфейса.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690473" y="452069"/>
            <a:ext cx="51587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Связи </a:t>
            </a:r>
            <a:r>
              <a:rPr dirty="0"/>
              <a:t>интерфейсов с</a:t>
            </a:r>
            <a:r>
              <a:rPr spc="-75" dirty="0"/>
              <a:t> </a:t>
            </a:r>
            <a:r>
              <a:rPr spc="-5" dirty="0"/>
              <a:t>прецедентами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8891143" y="6613652"/>
            <a:ext cx="1765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eorgia"/>
                <a:cs typeface="Georgia"/>
              </a:rPr>
              <a:t>21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0"/>
            <a:ext cx="468312" cy="460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540" y="336296"/>
            <a:ext cx="7916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Пример </a:t>
            </a:r>
            <a:r>
              <a:rPr spc="-10" dirty="0"/>
              <a:t>диаграммы </a:t>
            </a:r>
            <a:r>
              <a:rPr dirty="0"/>
              <a:t>ВИ </a:t>
            </a:r>
            <a:r>
              <a:rPr spc="-5" dirty="0"/>
              <a:t>для системы продажи товаров</a:t>
            </a:r>
            <a:r>
              <a:rPr spc="10" dirty="0"/>
              <a:t> </a:t>
            </a:r>
            <a:r>
              <a:rPr dirty="0"/>
              <a:t>в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540" y="702309"/>
            <a:ext cx="2762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64652"/>
                </a:solidFill>
                <a:latin typeface="Trebuchet MS"/>
                <a:cs typeface="Trebuchet MS"/>
              </a:rPr>
              <a:t>Интернет-магазине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04317" y="1313770"/>
            <a:ext cx="3206750" cy="5458460"/>
          </a:xfrm>
          <a:custGeom>
            <a:avLst/>
            <a:gdLst/>
            <a:ahLst/>
            <a:cxnLst/>
            <a:rect l="l" t="t" r="r" b="b"/>
            <a:pathLst>
              <a:path w="3206750" h="5458459">
                <a:moveTo>
                  <a:pt x="0" y="5457912"/>
                </a:moveTo>
                <a:lnTo>
                  <a:pt x="3206500" y="5457912"/>
                </a:lnTo>
                <a:lnTo>
                  <a:pt x="3206500" y="0"/>
                </a:lnTo>
                <a:lnTo>
                  <a:pt x="0" y="0"/>
                </a:lnTo>
                <a:lnTo>
                  <a:pt x="0" y="5457912"/>
                </a:lnTo>
                <a:close/>
              </a:path>
            </a:pathLst>
          </a:custGeom>
          <a:ln w="10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58184" y="2001565"/>
            <a:ext cx="146310" cy="1681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38651" y="2250224"/>
            <a:ext cx="385445" cy="0"/>
          </a:xfrm>
          <a:custGeom>
            <a:avLst/>
            <a:gdLst/>
            <a:ahLst/>
            <a:cxnLst/>
            <a:rect l="l" t="t" r="r" b="b"/>
            <a:pathLst>
              <a:path w="385444">
                <a:moveTo>
                  <a:pt x="0" y="0"/>
                </a:moveTo>
                <a:lnTo>
                  <a:pt x="385376" y="0"/>
                </a:lnTo>
              </a:path>
            </a:pathLst>
          </a:custGeom>
          <a:ln w="35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31339" y="2529708"/>
            <a:ext cx="142875" cy="215265"/>
          </a:xfrm>
          <a:custGeom>
            <a:avLst/>
            <a:gdLst/>
            <a:ahLst/>
            <a:cxnLst/>
            <a:rect l="l" t="t" r="r" b="b"/>
            <a:pathLst>
              <a:path w="142875" h="215264">
                <a:moveTo>
                  <a:pt x="0" y="0"/>
                </a:moveTo>
                <a:lnTo>
                  <a:pt x="142728" y="214713"/>
                </a:lnTo>
              </a:path>
            </a:pathLst>
          </a:custGeom>
          <a:ln w="35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88611" y="2167883"/>
            <a:ext cx="142875" cy="576580"/>
          </a:xfrm>
          <a:custGeom>
            <a:avLst/>
            <a:gdLst/>
            <a:ahLst/>
            <a:cxnLst/>
            <a:rect l="l" t="t" r="r" b="b"/>
            <a:pathLst>
              <a:path w="142875" h="576580">
                <a:moveTo>
                  <a:pt x="142728" y="0"/>
                </a:moveTo>
                <a:lnTo>
                  <a:pt x="142728" y="361825"/>
                </a:lnTo>
                <a:lnTo>
                  <a:pt x="0" y="576539"/>
                </a:lnTo>
              </a:path>
            </a:pathLst>
          </a:custGeom>
          <a:ln w="35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77512" y="2680606"/>
            <a:ext cx="701040" cy="45339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ctr">
              <a:lnSpc>
                <a:spcPct val="104299"/>
              </a:lnSpc>
              <a:spcBef>
                <a:spcPts val="80"/>
              </a:spcBef>
            </a:pPr>
            <a:r>
              <a:rPr sz="900" b="1" spc="20" dirty="0">
                <a:latin typeface="Arial"/>
                <a:cs typeface="Arial"/>
              </a:rPr>
              <a:t>П</a:t>
            </a:r>
            <a:r>
              <a:rPr sz="900" b="1" spc="10" dirty="0">
                <a:latin typeface="Arial"/>
                <a:cs typeface="Arial"/>
              </a:rPr>
              <a:t>о</a:t>
            </a:r>
            <a:r>
              <a:rPr sz="900" b="1" dirty="0">
                <a:latin typeface="Arial"/>
                <a:cs typeface="Arial"/>
              </a:rPr>
              <a:t>се</a:t>
            </a:r>
            <a:r>
              <a:rPr sz="900" b="1" spc="-25" dirty="0">
                <a:latin typeface="Arial"/>
                <a:cs typeface="Arial"/>
              </a:rPr>
              <a:t>т</a:t>
            </a:r>
            <a:r>
              <a:rPr sz="900" b="1" spc="5" dirty="0">
                <a:latin typeface="Arial"/>
                <a:cs typeface="Arial"/>
              </a:rPr>
              <a:t>и</a:t>
            </a:r>
            <a:r>
              <a:rPr sz="900" b="1" spc="-25" dirty="0">
                <a:latin typeface="Arial"/>
                <a:cs typeface="Arial"/>
              </a:rPr>
              <a:t>т</a:t>
            </a:r>
            <a:r>
              <a:rPr sz="900" b="1" dirty="0">
                <a:latin typeface="Arial"/>
                <a:cs typeface="Arial"/>
              </a:rPr>
              <a:t>е</a:t>
            </a:r>
            <a:r>
              <a:rPr sz="900" b="1" spc="5" dirty="0">
                <a:latin typeface="Arial"/>
                <a:cs typeface="Arial"/>
              </a:rPr>
              <a:t>ль  </a:t>
            </a:r>
            <a:r>
              <a:rPr sz="900" b="1" dirty="0">
                <a:latin typeface="Arial"/>
                <a:cs typeface="Arial"/>
              </a:rPr>
              <a:t>Интернет-  </a:t>
            </a:r>
            <a:r>
              <a:rPr sz="900" b="1" spc="10" dirty="0">
                <a:latin typeface="Arial"/>
                <a:cs typeface="Arial"/>
              </a:rPr>
              <a:t>магазина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81814" y="3469714"/>
            <a:ext cx="146608" cy="1756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62310" y="3725819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>
                <a:moveTo>
                  <a:pt x="0" y="0"/>
                </a:moveTo>
                <a:lnTo>
                  <a:pt x="385614" y="0"/>
                </a:lnTo>
              </a:path>
            </a:pathLst>
          </a:custGeom>
          <a:ln w="35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55266" y="4015726"/>
            <a:ext cx="142875" cy="219075"/>
          </a:xfrm>
          <a:custGeom>
            <a:avLst/>
            <a:gdLst/>
            <a:ahLst/>
            <a:cxnLst/>
            <a:rect l="l" t="t" r="r" b="b"/>
            <a:pathLst>
              <a:path w="142875" h="219075">
                <a:moveTo>
                  <a:pt x="0" y="0"/>
                </a:moveTo>
                <a:lnTo>
                  <a:pt x="142742" y="218584"/>
                </a:lnTo>
              </a:path>
            </a:pathLst>
          </a:custGeom>
          <a:ln w="35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12226" y="3643626"/>
            <a:ext cx="143510" cy="591185"/>
          </a:xfrm>
          <a:custGeom>
            <a:avLst/>
            <a:gdLst/>
            <a:ahLst/>
            <a:cxnLst/>
            <a:rect l="l" t="t" r="r" b="b"/>
            <a:pathLst>
              <a:path w="143509" h="591185">
                <a:moveTo>
                  <a:pt x="143040" y="0"/>
                </a:moveTo>
                <a:lnTo>
                  <a:pt x="143040" y="372099"/>
                </a:lnTo>
                <a:lnTo>
                  <a:pt x="0" y="590684"/>
                </a:lnTo>
              </a:path>
            </a:pathLst>
          </a:custGeom>
          <a:ln w="35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640690" y="4241669"/>
            <a:ext cx="622300" cy="1670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b="1" spc="60" dirty="0">
                <a:latin typeface="Arial"/>
                <a:cs typeface="Arial"/>
              </a:rPr>
              <a:t>М</a:t>
            </a:r>
            <a:r>
              <a:rPr sz="900" b="1" dirty="0">
                <a:latin typeface="Arial"/>
                <a:cs typeface="Arial"/>
              </a:rPr>
              <a:t>е</a:t>
            </a:r>
            <a:r>
              <a:rPr sz="900" b="1" spc="15" dirty="0">
                <a:latin typeface="Arial"/>
                <a:cs typeface="Arial"/>
              </a:rPr>
              <a:t>н</a:t>
            </a:r>
            <a:r>
              <a:rPr sz="900" b="1" spc="5" dirty="0">
                <a:latin typeface="Arial"/>
                <a:cs typeface="Arial"/>
              </a:rPr>
              <a:t>е</a:t>
            </a:r>
            <a:r>
              <a:rPr sz="900" b="1" spc="15" dirty="0">
                <a:latin typeface="Arial"/>
                <a:cs typeface="Arial"/>
              </a:rPr>
              <a:t>д</a:t>
            </a:r>
            <a:r>
              <a:rPr sz="900" b="1" spc="5" dirty="0">
                <a:latin typeface="Arial"/>
                <a:cs typeface="Arial"/>
              </a:rPr>
              <a:t>ж</a:t>
            </a:r>
            <a:r>
              <a:rPr sz="900" b="1" dirty="0">
                <a:latin typeface="Arial"/>
                <a:cs typeface="Arial"/>
              </a:rPr>
              <a:t>е</a:t>
            </a:r>
            <a:r>
              <a:rPr sz="900" b="1" spc="15" dirty="0">
                <a:latin typeface="Arial"/>
                <a:cs typeface="Arial"/>
              </a:rPr>
              <a:t>р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23679" y="4574695"/>
            <a:ext cx="1513840" cy="504825"/>
          </a:xfrm>
          <a:custGeom>
            <a:avLst/>
            <a:gdLst/>
            <a:ahLst/>
            <a:cxnLst/>
            <a:rect l="l" t="t" r="r" b="b"/>
            <a:pathLst>
              <a:path w="1513839" h="504825">
                <a:moveTo>
                  <a:pt x="0" y="250449"/>
                </a:moveTo>
                <a:lnTo>
                  <a:pt x="28608" y="182401"/>
                </a:lnTo>
                <a:lnTo>
                  <a:pt x="64219" y="150239"/>
                </a:lnTo>
                <a:lnTo>
                  <a:pt x="110707" y="118077"/>
                </a:lnTo>
                <a:lnTo>
                  <a:pt x="171351" y="92913"/>
                </a:lnTo>
                <a:lnTo>
                  <a:pt x="242722" y="67898"/>
                </a:lnTo>
                <a:lnTo>
                  <a:pt x="321097" y="42883"/>
                </a:lnTo>
                <a:lnTo>
                  <a:pt x="410348" y="25015"/>
                </a:lnTo>
                <a:lnTo>
                  <a:pt x="503474" y="14294"/>
                </a:lnTo>
                <a:lnTo>
                  <a:pt x="603453" y="3573"/>
                </a:lnTo>
                <a:lnTo>
                  <a:pt x="706860" y="0"/>
                </a:lnTo>
                <a:lnTo>
                  <a:pt x="810416" y="0"/>
                </a:lnTo>
                <a:lnTo>
                  <a:pt x="910246" y="3573"/>
                </a:lnTo>
                <a:lnTo>
                  <a:pt x="1010226" y="14294"/>
                </a:lnTo>
                <a:lnTo>
                  <a:pt x="1106928" y="25015"/>
                </a:lnTo>
                <a:lnTo>
                  <a:pt x="1192603" y="42883"/>
                </a:lnTo>
                <a:lnTo>
                  <a:pt x="1274554" y="67898"/>
                </a:lnTo>
                <a:lnTo>
                  <a:pt x="1345925" y="92913"/>
                </a:lnTo>
                <a:lnTo>
                  <a:pt x="1402992" y="118077"/>
                </a:lnTo>
                <a:lnTo>
                  <a:pt x="1453057" y="150239"/>
                </a:lnTo>
                <a:lnTo>
                  <a:pt x="1485092" y="182401"/>
                </a:lnTo>
                <a:lnTo>
                  <a:pt x="1506548" y="218137"/>
                </a:lnTo>
                <a:lnTo>
                  <a:pt x="1513700" y="250449"/>
                </a:lnTo>
                <a:lnTo>
                  <a:pt x="1506548" y="286184"/>
                </a:lnTo>
                <a:lnTo>
                  <a:pt x="1485092" y="318793"/>
                </a:lnTo>
                <a:lnTo>
                  <a:pt x="1453057" y="354529"/>
                </a:lnTo>
                <a:lnTo>
                  <a:pt x="1402992" y="383118"/>
                </a:lnTo>
                <a:lnTo>
                  <a:pt x="1345925" y="411856"/>
                </a:lnTo>
                <a:lnTo>
                  <a:pt x="1274554" y="436871"/>
                </a:lnTo>
                <a:lnTo>
                  <a:pt x="1192603" y="458312"/>
                </a:lnTo>
                <a:lnTo>
                  <a:pt x="1106928" y="476180"/>
                </a:lnTo>
                <a:lnTo>
                  <a:pt x="1010226" y="490475"/>
                </a:lnTo>
                <a:lnTo>
                  <a:pt x="910246" y="501195"/>
                </a:lnTo>
                <a:lnTo>
                  <a:pt x="810416" y="504769"/>
                </a:lnTo>
                <a:lnTo>
                  <a:pt x="706860" y="504769"/>
                </a:lnTo>
                <a:lnTo>
                  <a:pt x="603453" y="501195"/>
                </a:lnTo>
                <a:lnTo>
                  <a:pt x="503474" y="490475"/>
                </a:lnTo>
                <a:lnTo>
                  <a:pt x="410348" y="476180"/>
                </a:lnTo>
                <a:lnTo>
                  <a:pt x="321097" y="458312"/>
                </a:lnTo>
                <a:lnTo>
                  <a:pt x="242722" y="436871"/>
                </a:lnTo>
                <a:lnTo>
                  <a:pt x="171351" y="411856"/>
                </a:lnTo>
                <a:lnTo>
                  <a:pt x="110707" y="383118"/>
                </a:lnTo>
                <a:lnTo>
                  <a:pt x="64219" y="354529"/>
                </a:lnTo>
                <a:lnTo>
                  <a:pt x="28608" y="318793"/>
                </a:lnTo>
                <a:lnTo>
                  <a:pt x="7152" y="286184"/>
                </a:lnTo>
                <a:lnTo>
                  <a:pt x="0" y="250449"/>
                </a:lnTo>
                <a:close/>
              </a:path>
            </a:pathLst>
          </a:custGeom>
          <a:ln w="35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45439" y="1866957"/>
            <a:ext cx="967740" cy="505459"/>
          </a:xfrm>
          <a:custGeom>
            <a:avLst/>
            <a:gdLst/>
            <a:ahLst/>
            <a:cxnLst/>
            <a:rect l="l" t="t" r="r" b="b"/>
            <a:pathLst>
              <a:path w="967739" h="505460">
                <a:moveTo>
                  <a:pt x="967716" y="0"/>
                </a:moveTo>
                <a:lnTo>
                  <a:pt x="0" y="505216"/>
                </a:lnTo>
              </a:path>
            </a:pathLst>
          </a:custGeom>
          <a:ln w="35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73181" y="2328992"/>
            <a:ext cx="668020" cy="1525905"/>
          </a:xfrm>
          <a:custGeom>
            <a:avLst/>
            <a:gdLst/>
            <a:ahLst/>
            <a:cxnLst/>
            <a:rect l="l" t="t" r="r" b="b"/>
            <a:pathLst>
              <a:path w="668020" h="1525904">
                <a:moveTo>
                  <a:pt x="0" y="0"/>
                </a:moveTo>
                <a:lnTo>
                  <a:pt x="667673" y="1525624"/>
                </a:lnTo>
              </a:path>
            </a:pathLst>
          </a:custGeom>
          <a:ln w="35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64512" y="4551317"/>
            <a:ext cx="14604" cy="18415"/>
          </a:xfrm>
          <a:custGeom>
            <a:avLst/>
            <a:gdLst/>
            <a:ahLst/>
            <a:cxnLst/>
            <a:rect l="l" t="t" r="r" b="b"/>
            <a:pathLst>
              <a:path w="14604" h="18414">
                <a:moveTo>
                  <a:pt x="14304" y="18016"/>
                </a:moveTo>
                <a:lnTo>
                  <a:pt x="0" y="0"/>
                </a:lnTo>
              </a:path>
            </a:pathLst>
          </a:custGeom>
          <a:ln w="10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35904" y="4515582"/>
            <a:ext cx="14604" cy="18415"/>
          </a:xfrm>
          <a:custGeom>
            <a:avLst/>
            <a:gdLst/>
            <a:ahLst/>
            <a:cxnLst/>
            <a:rect l="l" t="t" r="r" b="b"/>
            <a:pathLst>
              <a:path w="14604" h="18414">
                <a:moveTo>
                  <a:pt x="14304" y="17867"/>
                </a:moveTo>
                <a:lnTo>
                  <a:pt x="0" y="0"/>
                </a:lnTo>
              </a:path>
            </a:pathLst>
          </a:custGeom>
          <a:ln w="10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11021" y="4479846"/>
            <a:ext cx="14604" cy="18415"/>
          </a:xfrm>
          <a:custGeom>
            <a:avLst/>
            <a:gdLst/>
            <a:ahLst/>
            <a:cxnLst/>
            <a:rect l="l" t="t" r="r" b="b"/>
            <a:pathLst>
              <a:path w="14604" h="18414">
                <a:moveTo>
                  <a:pt x="14155" y="17867"/>
                </a:moveTo>
                <a:lnTo>
                  <a:pt x="0" y="0"/>
                </a:lnTo>
              </a:path>
            </a:pathLst>
          </a:custGeom>
          <a:ln w="10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82412" y="4443663"/>
            <a:ext cx="14604" cy="18415"/>
          </a:xfrm>
          <a:custGeom>
            <a:avLst/>
            <a:gdLst/>
            <a:ahLst/>
            <a:cxnLst/>
            <a:rect l="l" t="t" r="r" b="b"/>
            <a:pathLst>
              <a:path w="14604" h="18414">
                <a:moveTo>
                  <a:pt x="14304" y="18314"/>
                </a:moveTo>
                <a:lnTo>
                  <a:pt x="0" y="0"/>
                </a:lnTo>
              </a:path>
            </a:pathLst>
          </a:custGeom>
          <a:ln w="10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53804" y="4407927"/>
            <a:ext cx="14604" cy="18415"/>
          </a:xfrm>
          <a:custGeom>
            <a:avLst/>
            <a:gdLst/>
            <a:ahLst/>
            <a:cxnLst/>
            <a:rect l="l" t="t" r="r" b="b"/>
            <a:pathLst>
              <a:path w="14604" h="18414">
                <a:moveTo>
                  <a:pt x="14304" y="17867"/>
                </a:moveTo>
                <a:lnTo>
                  <a:pt x="0" y="0"/>
                </a:lnTo>
              </a:path>
            </a:pathLst>
          </a:custGeom>
          <a:ln w="10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28921" y="4372042"/>
            <a:ext cx="10795" cy="18415"/>
          </a:xfrm>
          <a:custGeom>
            <a:avLst/>
            <a:gdLst/>
            <a:ahLst/>
            <a:cxnLst/>
            <a:rect l="l" t="t" r="r" b="b"/>
            <a:pathLst>
              <a:path w="10795" h="18414">
                <a:moveTo>
                  <a:pt x="10728" y="18016"/>
                </a:moveTo>
                <a:lnTo>
                  <a:pt x="0" y="0"/>
                </a:lnTo>
              </a:path>
            </a:pathLst>
          </a:custGeom>
          <a:ln w="10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03889" y="4339880"/>
            <a:ext cx="10795" cy="18415"/>
          </a:xfrm>
          <a:custGeom>
            <a:avLst/>
            <a:gdLst/>
            <a:ahLst/>
            <a:cxnLst/>
            <a:rect l="l" t="t" r="r" b="b"/>
            <a:pathLst>
              <a:path w="10795" h="18414">
                <a:moveTo>
                  <a:pt x="10728" y="17867"/>
                </a:moveTo>
                <a:lnTo>
                  <a:pt x="0" y="0"/>
                </a:lnTo>
              </a:path>
            </a:pathLst>
          </a:custGeom>
          <a:ln w="10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278857" y="4307718"/>
            <a:ext cx="10795" cy="18415"/>
          </a:xfrm>
          <a:custGeom>
            <a:avLst/>
            <a:gdLst/>
            <a:ahLst/>
            <a:cxnLst/>
            <a:rect l="l" t="t" r="r" b="b"/>
            <a:pathLst>
              <a:path w="10795" h="18414">
                <a:moveTo>
                  <a:pt x="10728" y="17867"/>
                </a:moveTo>
                <a:lnTo>
                  <a:pt x="0" y="0"/>
                </a:lnTo>
              </a:path>
            </a:pathLst>
          </a:custGeom>
          <a:ln w="10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250398" y="4271982"/>
            <a:ext cx="14604" cy="18415"/>
          </a:xfrm>
          <a:custGeom>
            <a:avLst/>
            <a:gdLst/>
            <a:ahLst/>
            <a:cxnLst/>
            <a:rect l="l" t="t" r="r" b="b"/>
            <a:pathLst>
              <a:path w="14604" h="18414">
                <a:moveTo>
                  <a:pt x="14304" y="17867"/>
                </a:moveTo>
                <a:lnTo>
                  <a:pt x="0" y="0"/>
                </a:lnTo>
              </a:path>
            </a:pathLst>
          </a:custGeom>
          <a:ln w="10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221790" y="4236097"/>
            <a:ext cx="14604" cy="18415"/>
          </a:xfrm>
          <a:custGeom>
            <a:avLst/>
            <a:gdLst/>
            <a:ahLst/>
            <a:cxnLst/>
            <a:rect l="l" t="t" r="r" b="b"/>
            <a:pathLst>
              <a:path w="14604" h="18414">
                <a:moveTo>
                  <a:pt x="14304" y="17867"/>
                </a:moveTo>
                <a:lnTo>
                  <a:pt x="0" y="0"/>
                </a:lnTo>
              </a:path>
            </a:pathLst>
          </a:custGeom>
          <a:ln w="10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193331" y="4200361"/>
            <a:ext cx="14604" cy="18415"/>
          </a:xfrm>
          <a:custGeom>
            <a:avLst/>
            <a:gdLst/>
            <a:ahLst/>
            <a:cxnLst/>
            <a:rect l="l" t="t" r="r" b="b"/>
            <a:pathLst>
              <a:path w="14604" h="18414">
                <a:moveTo>
                  <a:pt x="14155" y="17867"/>
                </a:moveTo>
                <a:lnTo>
                  <a:pt x="0" y="0"/>
                </a:lnTo>
              </a:path>
            </a:pathLst>
          </a:custGeom>
          <a:ln w="10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68000" y="4168199"/>
            <a:ext cx="14604" cy="14604"/>
          </a:xfrm>
          <a:custGeom>
            <a:avLst/>
            <a:gdLst/>
            <a:ahLst/>
            <a:cxnLst/>
            <a:rect l="l" t="t" r="r" b="b"/>
            <a:pathLst>
              <a:path w="14604" h="14604">
                <a:moveTo>
                  <a:pt x="14602" y="14294"/>
                </a:moveTo>
                <a:lnTo>
                  <a:pt x="0" y="0"/>
                </a:lnTo>
              </a:path>
            </a:pathLst>
          </a:custGeom>
          <a:ln w="10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42968" y="4135888"/>
            <a:ext cx="14604" cy="14604"/>
          </a:xfrm>
          <a:custGeom>
            <a:avLst/>
            <a:gdLst/>
            <a:ahLst/>
            <a:cxnLst/>
            <a:rect l="l" t="t" r="r" b="b"/>
            <a:pathLst>
              <a:path w="14604" h="14604">
                <a:moveTo>
                  <a:pt x="14304" y="14294"/>
                </a:moveTo>
                <a:lnTo>
                  <a:pt x="0" y="0"/>
                </a:lnTo>
              </a:path>
            </a:pathLst>
          </a:custGeom>
          <a:ln w="10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17936" y="4100152"/>
            <a:ext cx="14604" cy="18415"/>
          </a:xfrm>
          <a:custGeom>
            <a:avLst/>
            <a:gdLst/>
            <a:ahLst/>
            <a:cxnLst/>
            <a:rect l="l" t="t" r="r" b="b"/>
            <a:pathLst>
              <a:path w="14604" h="18414">
                <a:moveTo>
                  <a:pt x="14304" y="17867"/>
                </a:moveTo>
                <a:lnTo>
                  <a:pt x="0" y="0"/>
                </a:lnTo>
              </a:path>
            </a:pathLst>
          </a:custGeom>
          <a:ln w="10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89477" y="4064416"/>
            <a:ext cx="14604" cy="18415"/>
          </a:xfrm>
          <a:custGeom>
            <a:avLst/>
            <a:gdLst/>
            <a:ahLst/>
            <a:cxnLst/>
            <a:rect l="l" t="t" r="r" b="b"/>
            <a:pathLst>
              <a:path w="14604" h="18414">
                <a:moveTo>
                  <a:pt x="14304" y="17867"/>
                </a:moveTo>
                <a:lnTo>
                  <a:pt x="0" y="0"/>
                </a:lnTo>
              </a:path>
            </a:pathLst>
          </a:custGeom>
          <a:ln w="10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60868" y="4028531"/>
            <a:ext cx="14604" cy="18415"/>
          </a:xfrm>
          <a:custGeom>
            <a:avLst/>
            <a:gdLst/>
            <a:ahLst/>
            <a:cxnLst/>
            <a:rect l="l" t="t" r="r" b="b"/>
            <a:pathLst>
              <a:path w="14604" h="18414">
                <a:moveTo>
                  <a:pt x="14304" y="18016"/>
                </a:moveTo>
                <a:lnTo>
                  <a:pt x="0" y="0"/>
                </a:lnTo>
              </a:path>
            </a:pathLst>
          </a:custGeom>
          <a:ln w="10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35986" y="3992498"/>
            <a:ext cx="10795" cy="18415"/>
          </a:xfrm>
          <a:custGeom>
            <a:avLst/>
            <a:gdLst/>
            <a:ahLst/>
            <a:cxnLst/>
            <a:rect l="l" t="t" r="r" b="b"/>
            <a:pathLst>
              <a:path w="10795" h="18414">
                <a:moveTo>
                  <a:pt x="10579" y="17867"/>
                </a:moveTo>
                <a:lnTo>
                  <a:pt x="0" y="0"/>
                </a:lnTo>
              </a:path>
            </a:pathLst>
          </a:custGeom>
          <a:ln w="10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10953" y="3960186"/>
            <a:ext cx="10795" cy="18415"/>
          </a:xfrm>
          <a:custGeom>
            <a:avLst/>
            <a:gdLst/>
            <a:ahLst/>
            <a:cxnLst/>
            <a:rect l="l" t="t" r="r" b="b"/>
            <a:pathLst>
              <a:path w="10795" h="18414">
                <a:moveTo>
                  <a:pt x="10728" y="18016"/>
                </a:moveTo>
                <a:lnTo>
                  <a:pt x="0" y="0"/>
                </a:lnTo>
              </a:path>
            </a:pathLst>
          </a:custGeom>
          <a:ln w="10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985921" y="3928024"/>
            <a:ext cx="10795" cy="18415"/>
          </a:xfrm>
          <a:custGeom>
            <a:avLst/>
            <a:gdLst/>
            <a:ahLst/>
            <a:cxnLst/>
            <a:rect l="l" t="t" r="r" b="b"/>
            <a:pathLst>
              <a:path w="10795" h="18414">
                <a:moveTo>
                  <a:pt x="10728" y="17867"/>
                </a:moveTo>
                <a:lnTo>
                  <a:pt x="0" y="0"/>
                </a:lnTo>
              </a:path>
            </a:pathLst>
          </a:custGeom>
          <a:ln w="10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957462" y="3892288"/>
            <a:ext cx="14604" cy="18415"/>
          </a:xfrm>
          <a:custGeom>
            <a:avLst/>
            <a:gdLst/>
            <a:ahLst/>
            <a:cxnLst/>
            <a:rect l="l" t="t" r="r" b="b"/>
            <a:pathLst>
              <a:path w="14604" h="18414">
                <a:moveTo>
                  <a:pt x="14304" y="17867"/>
                </a:moveTo>
                <a:lnTo>
                  <a:pt x="0" y="0"/>
                </a:lnTo>
              </a:path>
            </a:pathLst>
          </a:custGeom>
          <a:ln w="10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928854" y="3856403"/>
            <a:ext cx="14604" cy="18415"/>
          </a:xfrm>
          <a:custGeom>
            <a:avLst/>
            <a:gdLst/>
            <a:ahLst/>
            <a:cxnLst/>
            <a:rect l="l" t="t" r="r" b="b"/>
            <a:pathLst>
              <a:path w="14604" h="18414">
                <a:moveTo>
                  <a:pt x="14304" y="18016"/>
                </a:moveTo>
                <a:lnTo>
                  <a:pt x="0" y="0"/>
                </a:lnTo>
              </a:path>
            </a:pathLst>
          </a:custGeom>
          <a:ln w="10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900395" y="3820667"/>
            <a:ext cx="14604" cy="18415"/>
          </a:xfrm>
          <a:custGeom>
            <a:avLst/>
            <a:gdLst/>
            <a:ahLst/>
            <a:cxnLst/>
            <a:rect l="l" t="t" r="r" b="b"/>
            <a:pathLst>
              <a:path w="14604" h="18414">
                <a:moveTo>
                  <a:pt x="14155" y="17867"/>
                </a:moveTo>
                <a:lnTo>
                  <a:pt x="0" y="0"/>
                </a:lnTo>
              </a:path>
            </a:pathLst>
          </a:custGeom>
          <a:ln w="10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893243" y="3809947"/>
            <a:ext cx="96520" cy="104139"/>
          </a:xfrm>
          <a:custGeom>
            <a:avLst/>
            <a:gdLst/>
            <a:ahLst/>
            <a:cxnLst/>
            <a:rect l="l" t="t" r="r" b="b"/>
            <a:pathLst>
              <a:path w="96520" h="104139">
                <a:moveTo>
                  <a:pt x="96254" y="46456"/>
                </a:moveTo>
                <a:lnTo>
                  <a:pt x="0" y="0"/>
                </a:lnTo>
                <a:lnTo>
                  <a:pt x="21307" y="103782"/>
                </a:lnTo>
              </a:path>
            </a:pathLst>
          </a:custGeom>
          <a:ln w="10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3561472" y="3948337"/>
            <a:ext cx="648970" cy="1670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900" dirty="0">
                <a:latin typeface="Arial"/>
                <a:cs typeface="Arial"/>
              </a:rPr>
              <a:t>&lt;&lt;include&gt;&gt;</a:t>
            </a:r>
            <a:endParaRPr sz="9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713155" y="2626344"/>
            <a:ext cx="1603375" cy="508634"/>
          </a:xfrm>
          <a:custGeom>
            <a:avLst/>
            <a:gdLst/>
            <a:ahLst/>
            <a:cxnLst/>
            <a:rect l="l" t="t" r="r" b="b"/>
            <a:pathLst>
              <a:path w="1603375" h="508635">
                <a:moveTo>
                  <a:pt x="0" y="254320"/>
                </a:moveTo>
                <a:lnTo>
                  <a:pt x="28608" y="189995"/>
                </a:lnTo>
                <a:lnTo>
                  <a:pt x="60643" y="157684"/>
                </a:lnTo>
                <a:lnTo>
                  <a:pt x="106982" y="128798"/>
                </a:lnTo>
                <a:lnTo>
                  <a:pt x="164199" y="100060"/>
                </a:lnTo>
                <a:lnTo>
                  <a:pt x="235570" y="75045"/>
                </a:lnTo>
                <a:lnTo>
                  <a:pt x="313944" y="53603"/>
                </a:lnTo>
                <a:lnTo>
                  <a:pt x="400067" y="35735"/>
                </a:lnTo>
                <a:lnTo>
                  <a:pt x="496322" y="21441"/>
                </a:lnTo>
                <a:lnTo>
                  <a:pt x="592725" y="10720"/>
                </a:lnTo>
                <a:lnTo>
                  <a:pt x="696132" y="3573"/>
                </a:lnTo>
                <a:lnTo>
                  <a:pt x="799688" y="0"/>
                </a:lnTo>
                <a:lnTo>
                  <a:pt x="907117" y="3573"/>
                </a:lnTo>
                <a:lnTo>
                  <a:pt x="1006948" y="10720"/>
                </a:lnTo>
                <a:lnTo>
                  <a:pt x="1106928" y="21441"/>
                </a:lnTo>
                <a:lnTo>
                  <a:pt x="1203182" y="35735"/>
                </a:lnTo>
                <a:lnTo>
                  <a:pt x="1288858" y="53603"/>
                </a:lnTo>
                <a:lnTo>
                  <a:pt x="1367381" y="75045"/>
                </a:lnTo>
                <a:lnTo>
                  <a:pt x="1435177" y="100060"/>
                </a:lnTo>
                <a:lnTo>
                  <a:pt x="1496118" y="128798"/>
                </a:lnTo>
                <a:lnTo>
                  <a:pt x="1542606" y="157684"/>
                </a:lnTo>
                <a:lnTo>
                  <a:pt x="1574641" y="189995"/>
                </a:lnTo>
                <a:lnTo>
                  <a:pt x="1596098" y="222158"/>
                </a:lnTo>
                <a:lnTo>
                  <a:pt x="1603250" y="254320"/>
                </a:lnTo>
                <a:lnTo>
                  <a:pt x="1596098" y="286482"/>
                </a:lnTo>
                <a:lnTo>
                  <a:pt x="1574641" y="318793"/>
                </a:lnTo>
                <a:lnTo>
                  <a:pt x="1542606" y="350956"/>
                </a:lnTo>
                <a:lnTo>
                  <a:pt x="1496118" y="379544"/>
                </a:lnTo>
                <a:lnTo>
                  <a:pt x="1435177" y="408133"/>
                </a:lnTo>
                <a:lnTo>
                  <a:pt x="1367381" y="433297"/>
                </a:lnTo>
                <a:lnTo>
                  <a:pt x="1288858" y="454739"/>
                </a:lnTo>
                <a:lnTo>
                  <a:pt x="1203182" y="472607"/>
                </a:lnTo>
                <a:lnTo>
                  <a:pt x="1106928" y="486901"/>
                </a:lnTo>
                <a:lnTo>
                  <a:pt x="1006948" y="497622"/>
                </a:lnTo>
                <a:lnTo>
                  <a:pt x="907117" y="504769"/>
                </a:lnTo>
                <a:lnTo>
                  <a:pt x="799688" y="508343"/>
                </a:lnTo>
                <a:lnTo>
                  <a:pt x="696132" y="504769"/>
                </a:lnTo>
                <a:lnTo>
                  <a:pt x="592725" y="497622"/>
                </a:lnTo>
                <a:lnTo>
                  <a:pt x="496322" y="486901"/>
                </a:lnTo>
                <a:lnTo>
                  <a:pt x="400067" y="472607"/>
                </a:lnTo>
                <a:lnTo>
                  <a:pt x="313944" y="454739"/>
                </a:lnTo>
                <a:lnTo>
                  <a:pt x="235570" y="433297"/>
                </a:lnTo>
                <a:lnTo>
                  <a:pt x="164199" y="408133"/>
                </a:lnTo>
                <a:lnTo>
                  <a:pt x="106982" y="379544"/>
                </a:lnTo>
                <a:lnTo>
                  <a:pt x="60643" y="350956"/>
                </a:lnTo>
                <a:lnTo>
                  <a:pt x="28608" y="318793"/>
                </a:lnTo>
                <a:lnTo>
                  <a:pt x="7152" y="286482"/>
                </a:lnTo>
                <a:lnTo>
                  <a:pt x="0" y="254320"/>
                </a:lnTo>
                <a:close/>
              </a:path>
            </a:pathLst>
          </a:custGeom>
          <a:ln w="35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3839806" y="2712768"/>
            <a:ext cx="1383665" cy="3098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31800" marR="5080" indent="-432434">
              <a:lnSpc>
                <a:spcPct val="104299"/>
              </a:lnSpc>
              <a:spcBef>
                <a:spcPts val="80"/>
              </a:spcBef>
            </a:pPr>
            <a:r>
              <a:rPr sz="900" b="1" spc="5" dirty="0">
                <a:latin typeface="Arial"/>
                <a:cs typeface="Arial"/>
              </a:rPr>
              <a:t>Изменение содержания  </a:t>
            </a:r>
            <a:r>
              <a:rPr sz="900" b="1" spc="10" dirty="0">
                <a:latin typeface="Arial"/>
                <a:cs typeface="Arial"/>
              </a:rPr>
              <a:t>корзины</a:t>
            </a:r>
            <a:endParaRPr sz="9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084628" y="3804595"/>
            <a:ext cx="306916" cy="4763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5200482" y="3991220"/>
            <a:ext cx="620395" cy="1670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900" spc="5" dirty="0">
                <a:latin typeface="Arial"/>
                <a:cs typeface="Arial"/>
              </a:rPr>
              <a:t>&lt;&lt;</a:t>
            </a:r>
            <a:r>
              <a:rPr sz="900" spc="-25" dirty="0">
                <a:latin typeface="Arial"/>
                <a:cs typeface="Arial"/>
              </a:rPr>
              <a:t>e</a:t>
            </a:r>
            <a:r>
              <a:rPr sz="900" spc="-35" dirty="0">
                <a:latin typeface="Arial"/>
                <a:cs typeface="Arial"/>
              </a:rPr>
              <a:t>x</a:t>
            </a:r>
            <a:r>
              <a:rPr sz="900" dirty="0">
                <a:latin typeface="Arial"/>
                <a:cs typeface="Arial"/>
              </a:rPr>
              <a:t>t</a:t>
            </a:r>
            <a:r>
              <a:rPr sz="900" spc="-25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nd</a:t>
            </a:r>
            <a:r>
              <a:rPr sz="900" spc="5" dirty="0">
                <a:latin typeface="Arial"/>
                <a:cs typeface="Arial"/>
              </a:rPr>
              <a:t>&gt;</a:t>
            </a:r>
            <a:r>
              <a:rPr sz="900" spc="15" dirty="0">
                <a:latin typeface="Arial"/>
                <a:cs typeface="Arial"/>
              </a:rPr>
              <a:t>&gt;</a:t>
            </a:r>
            <a:endParaRPr sz="9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373820" y="4277342"/>
            <a:ext cx="1435735" cy="465455"/>
          </a:xfrm>
          <a:custGeom>
            <a:avLst/>
            <a:gdLst/>
            <a:ahLst/>
            <a:cxnLst/>
            <a:rect l="l" t="t" r="r" b="b"/>
            <a:pathLst>
              <a:path w="1435735" h="465454">
                <a:moveTo>
                  <a:pt x="767861" y="0"/>
                </a:moveTo>
                <a:lnTo>
                  <a:pt x="671606" y="0"/>
                </a:lnTo>
                <a:lnTo>
                  <a:pt x="571329" y="3573"/>
                </a:lnTo>
                <a:lnTo>
                  <a:pt x="389250" y="25015"/>
                </a:lnTo>
                <a:lnTo>
                  <a:pt x="303723" y="42883"/>
                </a:lnTo>
                <a:lnTo>
                  <a:pt x="228776" y="60751"/>
                </a:lnTo>
                <a:lnTo>
                  <a:pt x="164497" y="85766"/>
                </a:lnTo>
                <a:lnTo>
                  <a:pt x="107399" y="110930"/>
                </a:lnTo>
                <a:lnTo>
                  <a:pt x="60658" y="139518"/>
                </a:lnTo>
                <a:lnTo>
                  <a:pt x="28533" y="168107"/>
                </a:lnTo>
                <a:lnTo>
                  <a:pt x="7122" y="200716"/>
                </a:lnTo>
                <a:lnTo>
                  <a:pt x="0" y="232878"/>
                </a:lnTo>
                <a:lnTo>
                  <a:pt x="7122" y="265041"/>
                </a:lnTo>
                <a:lnTo>
                  <a:pt x="60658" y="325941"/>
                </a:lnTo>
                <a:lnTo>
                  <a:pt x="107399" y="350956"/>
                </a:lnTo>
                <a:lnTo>
                  <a:pt x="164497" y="379544"/>
                </a:lnTo>
                <a:lnTo>
                  <a:pt x="228776" y="400986"/>
                </a:lnTo>
                <a:lnTo>
                  <a:pt x="303723" y="422576"/>
                </a:lnTo>
                <a:lnTo>
                  <a:pt x="478501" y="451165"/>
                </a:lnTo>
                <a:lnTo>
                  <a:pt x="671606" y="465459"/>
                </a:lnTo>
                <a:lnTo>
                  <a:pt x="767861" y="465459"/>
                </a:lnTo>
                <a:lnTo>
                  <a:pt x="960519" y="451165"/>
                </a:lnTo>
                <a:lnTo>
                  <a:pt x="1049771" y="436871"/>
                </a:lnTo>
                <a:lnTo>
                  <a:pt x="1131870" y="422576"/>
                </a:lnTo>
                <a:lnTo>
                  <a:pt x="1206818" y="400986"/>
                </a:lnTo>
                <a:lnTo>
                  <a:pt x="1274911" y="379544"/>
                </a:lnTo>
                <a:lnTo>
                  <a:pt x="1331979" y="350956"/>
                </a:lnTo>
                <a:lnTo>
                  <a:pt x="1374891" y="325941"/>
                </a:lnTo>
                <a:lnTo>
                  <a:pt x="1410502" y="293778"/>
                </a:lnTo>
                <a:lnTo>
                  <a:pt x="1435534" y="232878"/>
                </a:lnTo>
                <a:lnTo>
                  <a:pt x="1428382" y="200716"/>
                </a:lnTo>
                <a:lnTo>
                  <a:pt x="1374891" y="139518"/>
                </a:lnTo>
                <a:lnTo>
                  <a:pt x="1331979" y="110930"/>
                </a:lnTo>
                <a:lnTo>
                  <a:pt x="1274911" y="85766"/>
                </a:lnTo>
                <a:lnTo>
                  <a:pt x="1206818" y="60751"/>
                </a:lnTo>
                <a:lnTo>
                  <a:pt x="1131870" y="42883"/>
                </a:lnTo>
                <a:lnTo>
                  <a:pt x="1049771" y="25015"/>
                </a:lnTo>
                <a:lnTo>
                  <a:pt x="864265" y="3573"/>
                </a:lnTo>
                <a:lnTo>
                  <a:pt x="767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73820" y="4277342"/>
            <a:ext cx="1435735" cy="465455"/>
          </a:xfrm>
          <a:custGeom>
            <a:avLst/>
            <a:gdLst/>
            <a:ahLst/>
            <a:cxnLst/>
            <a:rect l="l" t="t" r="r" b="b"/>
            <a:pathLst>
              <a:path w="1435735" h="465454">
                <a:moveTo>
                  <a:pt x="0" y="232878"/>
                </a:moveTo>
                <a:lnTo>
                  <a:pt x="28533" y="168107"/>
                </a:lnTo>
                <a:lnTo>
                  <a:pt x="60658" y="139518"/>
                </a:lnTo>
                <a:lnTo>
                  <a:pt x="107399" y="110930"/>
                </a:lnTo>
                <a:lnTo>
                  <a:pt x="164497" y="85766"/>
                </a:lnTo>
                <a:lnTo>
                  <a:pt x="228776" y="60751"/>
                </a:lnTo>
                <a:lnTo>
                  <a:pt x="303723" y="42883"/>
                </a:lnTo>
                <a:lnTo>
                  <a:pt x="389250" y="25015"/>
                </a:lnTo>
                <a:lnTo>
                  <a:pt x="478501" y="14294"/>
                </a:lnTo>
                <a:lnTo>
                  <a:pt x="571329" y="3573"/>
                </a:lnTo>
                <a:lnTo>
                  <a:pt x="671606" y="0"/>
                </a:lnTo>
                <a:lnTo>
                  <a:pt x="767861" y="0"/>
                </a:lnTo>
                <a:lnTo>
                  <a:pt x="864265" y="3573"/>
                </a:lnTo>
                <a:lnTo>
                  <a:pt x="960519" y="14294"/>
                </a:lnTo>
                <a:lnTo>
                  <a:pt x="1049771" y="25015"/>
                </a:lnTo>
                <a:lnTo>
                  <a:pt x="1131870" y="42883"/>
                </a:lnTo>
                <a:lnTo>
                  <a:pt x="1206818" y="60751"/>
                </a:lnTo>
                <a:lnTo>
                  <a:pt x="1274911" y="85766"/>
                </a:lnTo>
                <a:lnTo>
                  <a:pt x="1331979" y="110930"/>
                </a:lnTo>
                <a:lnTo>
                  <a:pt x="1374891" y="139518"/>
                </a:lnTo>
                <a:lnTo>
                  <a:pt x="1410502" y="168107"/>
                </a:lnTo>
                <a:lnTo>
                  <a:pt x="1435534" y="232878"/>
                </a:lnTo>
                <a:lnTo>
                  <a:pt x="1428382" y="265041"/>
                </a:lnTo>
                <a:lnTo>
                  <a:pt x="1374891" y="325941"/>
                </a:lnTo>
                <a:lnTo>
                  <a:pt x="1331979" y="350956"/>
                </a:lnTo>
                <a:lnTo>
                  <a:pt x="1274911" y="379544"/>
                </a:lnTo>
                <a:lnTo>
                  <a:pt x="1206818" y="400986"/>
                </a:lnTo>
                <a:lnTo>
                  <a:pt x="1131870" y="422576"/>
                </a:lnTo>
                <a:lnTo>
                  <a:pt x="1049771" y="436871"/>
                </a:lnTo>
                <a:lnTo>
                  <a:pt x="960519" y="451165"/>
                </a:lnTo>
                <a:lnTo>
                  <a:pt x="864265" y="458312"/>
                </a:lnTo>
                <a:lnTo>
                  <a:pt x="767861" y="465459"/>
                </a:lnTo>
                <a:lnTo>
                  <a:pt x="671606" y="465459"/>
                </a:lnTo>
                <a:lnTo>
                  <a:pt x="571329" y="458312"/>
                </a:lnTo>
                <a:lnTo>
                  <a:pt x="478501" y="451165"/>
                </a:lnTo>
                <a:lnTo>
                  <a:pt x="389250" y="436871"/>
                </a:lnTo>
                <a:lnTo>
                  <a:pt x="303723" y="422576"/>
                </a:lnTo>
                <a:lnTo>
                  <a:pt x="228776" y="400986"/>
                </a:lnTo>
                <a:lnTo>
                  <a:pt x="164497" y="379544"/>
                </a:lnTo>
                <a:lnTo>
                  <a:pt x="107399" y="350956"/>
                </a:lnTo>
                <a:lnTo>
                  <a:pt x="60658" y="325941"/>
                </a:lnTo>
                <a:lnTo>
                  <a:pt x="28533" y="293778"/>
                </a:lnTo>
                <a:lnTo>
                  <a:pt x="0" y="232878"/>
                </a:lnTo>
                <a:close/>
              </a:path>
            </a:pathLst>
          </a:custGeom>
          <a:ln w="35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739975" y="4342325"/>
            <a:ext cx="2262505" cy="62547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7940" marR="1529080" indent="-28575">
              <a:lnSpc>
                <a:spcPct val="104299"/>
              </a:lnSpc>
              <a:spcBef>
                <a:spcPts val="80"/>
              </a:spcBef>
            </a:pPr>
            <a:r>
              <a:rPr sz="900" b="1" spc="-15" dirty="0">
                <a:latin typeface="Arial"/>
                <a:cs typeface="Arial"/>
              </a:rPr>
              <a:t>Р</a:t>
            </a:r>
            <a:r>
              <a:rPr sz="900" b="1" dirty="0">
                <a:latin typeface="Arial"/>
                <a:cs typeface="Arial"/>
              </a:rPr>
              <a:t>е</a:t>
            </a:r>
            <a:r>
              <a:rPr sz="900" b="1" spc="15" dirty="0">
                <a:latin typeface="Arial"/>
                <a:cs typeface="Arial"/>
              </a:rPr>
              <a:t>г</a:t>
            </a:r>
            <a:r>
              <a:rPr sz="900" b="1" spc="5" dirty="0">
                <a:latin typeface="Arial"/>
                <a:cs typeface="Arial"/>
              </a:rPr>
              <a:t>и</a:t>
            </a:r>
            <a:r>
              <a:rPr sz="900" b="1" dirty="0">
                <a:latin typeface="Arial"/>
                <a:cs typeface="Arial"/>
              </a:rPr>
              <a:t>с</a:t>
            </a:r>
            <a:r>
              <a:rPr sz="900" b="1" spc="-25" dirty="0">
                <a:latin typeface="Arial"/>
                <a:cs typeface="Arial"/>
              </a:rPr>
              <a:t>т</a:t>
            </a:r>
            <a:r>
              <a:rPr sz="900" b="1" spc="10" dirty="0">
                <a:latin typeface="Arial"/>
                <a:cs typeface="Arial"/>
              </a:rPr>
              <a:t>р</a:t>
            </a:r>
            <a:r>
              <a:rPr sz="900" b="1" dirty="0">
                <a:latin typeface="Arial"/>
                <a:cs typeface="Arial"/>
              </a:rPr>
              <a:t>а</a:t>
            </a:r>
            <a:r>
              <a:rPr sz="900" b="1" spc="5" dirty="0">
                <a:latin typeface="Arial"/>
                <a:cs typeface="Arial"/>
              </a:rPr>
              <a:t>ци</a:t>
            </a:r>
            <a:r>
              <a:rPr sz="900" b="1" spc="10" dirty="0">
                <a:latin typeface="Arial"/>
                <a:cs typeface="Arial"/>
              </a:rPr>
              <a:t>я  покупателя</a:t>
            </a:r>
            <a:endParaRPr sz="900">
              <a:latin typeface="Arial"/>
              <a:cs typeface="Arial"/>
            </a:endParaRPr>
          </a:p>
          <a:p>
            <a:pPr marL="1252855" marR="5080" indent="13970">
              <a:lnSpc>
                <a:spcPct val="104700"/>
              </a:lnSpc>
              <a:spcBef>
                <a:spcPts val="220"/>
              </a:spcBef>
            </a:pPr>
            <a:r>
              <a:rPr sz="900" b="1" spc="5" dirty="0">
                <a:latin typeface="Arial"/>
                <a:cs typeface="Arial"/>
              </a:rPr>
              <a:t>Предоставление  </a:t>
            </a:r>
            <a:r>
              <a:rPr sz="900" b="1" spc="10" dirty="0">
                <a:latin typeface="Arial"/>
                <a:cs typeface="Arial"/>
              </a:rPr>
              <a:t>бонусной</a:t>
            </a:r>
            <a:r>
              <a:rPr sz="900" b="1" spc="-70" dirty="0">
                <a:latin typeface="Arial"/>
                <a:cs typeface="Arial"/>
              </a:rPr>
              <a:t> </a:t>
            </a:r>
            <a:r>
              <a:rPr sz="900" b="1" spc="15" dirty="0">
                <a:latin typeface="Arial"/>
                <a:cs typeface="Arial"/>
              </a:rPr>
              <a:t>скидки</a:t>
            </a:r>
            <a:endParaRPr sz="9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879142" y="5804843"/>
            <a:ext cx="346710" cy="415925"/>
          </a:xfrm>
          <a:custGeom>
            <a:avLst/>
            <a:gdLst/>
            <a:ahLst/>
            <a:cxnLst/>
            <a:rect l="l" t="t" r="r" b="b"/>
            <a:pathLst>
              <a:path w="346710" h="415925">
                <a:moveTo>
                  <a:pt x="0" y="415429"/>
                </a:moveTo>
                <a:lnTo>
                  <a:pt x="346427" y="0"/>
                </a:lnTo>
              </a:path>
            </a:pathLst>
          </a:custGeom>
          <a:ln w="10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182806" y="5711796"/>
            <a:ext cx="118110" cy="128905"/>
          </a:xfrm>
          <a:custGeom>
            <a:avLst/>
            <a:gdLst/>
            <a:ahLst/>
            <a:cxnLst/>
            <a:rect l="l" t="t" r="r" b="b"/>
            <a:pathLst>
              <a:path w="118110" h="128904">
                <a:moveTo>
                  <a:pt x="89102" y="128827"/>
                </a:moveTo>
                <a:lnTo>
                  <a:pt x="117710" y="0"/>
                </a:lnTo>
                <a:lnTo>
                  <a:pt x="0" y="53678"/>
                </a:lnTo>
                <a:lnTo>
                  <a:pt x="89102" y="128827"/>
                </a:lnTo>
              </a:path>
            </a:pathLst>
          </a:custGeom>
          <a:ln w="10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458184" y="4293427"/>
            <a:ext cx="146310" cy="1649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338651" y="4538810"/>
            <a:ext cx="385445" cy="0"/>
          </a:xfrm>
          <a:custGeom>
            <a:avLst/>
            <a:gdLst/>
            <a:ahLst/>
            <a:cxnLst/>
            <a:rect l="l" t="t" r="r" b="b"/>
            <a:pathLst>
              <a:path w="385444">
                <a:moveTo>
                  <a:pt x="0" y="0"/>
                </a:moveTo>
                <a:lnTo>
                  <a:pt x="385376" y="0"/>
                </a:lnTo>
              </a:path>
            </a:pathLst>
          </a:custGeom>
          <a:ln w="35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531339" y="4810849"/>
            <a:ext cx="142875" cy="208279"/>
          </a:xfrm>
          <a:custGeom>
            <a:avLst/>
            <a:gdLst/>
            <a:ahLst/>
            <a:cxnLst/>
            <a:rect l="l" t="t" r="r" b="b"/>
            <a:pathLst>
              <a:path w="142875" h="208279">
                <a:moveTo>
                  <a:pt x="0" y="0"/>
                </a:moveTo>
                <a:lnTo>
                  <a:pt x="142728" y="207863"/>
                </a:lnTo>
              </a:path>
            </a:pathLst>
          </a:custGeom>
          <a:ln w="35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388611" y="4456617"/>
            <a:ext cx="142875" cy="562610"/>
          </a:xfrm>
          <a:custGeom>
            <a:avLst/>
            <a:gdLst/>
            <a:ahLst/>
            <a:cxnLst/>
            <a:rect l="l" t="t" r="r" b="b"/>
            <a:pathLst>
              <a:path w="142875" h="562610">
                <a:moveTo>
                  <a:pt x="142728" y="0"/>
                </a:moveTo>
                <a:lnTo>
                  <a:pt x="142728" y="354232"/>
                </a:lnTo>
                <a:lnTo>
                  <a:pt x="0" y="562095"/>
                </a:lnTo>
              </a:path>
            </a:pathLst>
          </a:custGeom>
          <a:ln w="35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2170376" y="5097692"/>
            <a:ext cx="711200" cy="1670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b="1" spc="20" dirty="0">
                <a:latin typeface="Arial"/>
                <a:cs typeface="Arial"/>
              </a:rPr>
              <a:t>П</a:t>
            </a:r>
            <a:r>
              <a:rPr sz="900" b="1" spc="10" dirty="0">
                <a:latin typeface="Arial"/>
                <a:cs typeface="Arial"/>
              </a:rPr>
              <a:t>о</a:t>
            </a:r>
            <a:r>
              <a:rPr sz="900" b="1" spc="20" dirty="0">
                <a:latin typeface="Arial"/>
                <a:cs typeface="Arial"/>
              </a:rPr>
              <a:t>к</a:t>
            </a:r>
            <a:r>
              <a:rPr sz="900" b="1" spc="30" dirty="0">
                <a:latin typeface="Arial"/>
                <a:cs typeface="Arial"/>
              </a:rPr>
              <a:t>у</a:t>
            </a:r>
            <a:r>
              <a:rPr sz="900" b="1" spc="15" dirty="0">
                <a:latin typeface="Arial"/>
                <a:cs typeface="Arial"/>
              </a:rPr>
              <a:t>п</a:t>
            </a:r>
            <a:r>
              <a:rPr sz="900" b="1" spc="5" dirty="0">
                <a:latin typeface="Arial"/>
                <a:cs typeface="Arial"/>
              </a:rPr>
              <a:t>а</a:t>
            </a:r>
            <a:r>
              <a:rPr sz="900" b="1" spc="-25" dirty="0">
                <a:latin typeface="Arial"/>
                <a:cs typeface="Arial"/>
              </a:rPr>
              <a:t>т</a:t>
            </a:r>
            <a:r>
              <a:rPr sz="900" b="1" dirty="0">
                <a:latin typeface="Arial"/>
                <a:cs typeface="Arial"/>
              </a:rPr>
              <a:t>е</a:t>
            </a:r>
            <a:r>
              <a:rPr sz="900" b="1" spc="10" dirty="0">
                <a:latin typeface="Arial"/>
                <a:cs typeface="Arial"/>
              </a:rPr>
              <a:t>ль</a:t>
            </a:r>
            <a:endParaRPr sz="9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531339" y="3288947"/>
            <a:ext cx="0" cy="945515"/>
          </a:xfrm>
          <a:custGeom>
            <a:avLst/>
            <a:gdLst/>
            <a:ahLst/>
            <a:cxnLst/>
            <a:rect l="l" t="t" r="r" b="b"/>
            <a:pathLst>
              <a:path h="945514">
                <a:moveTo>
                  <a:pt x="0" y="945363"/>
                </a:moveTo>
                <a:lnTo>
                  <a:pt x="0" y="393988"/>
                </a:lnTo>
                <a:lnTo>
                  <a:pt x="0" y="0"/>
                </a:lnTo>
              </a:path>
            </a:pathLst>
          </a:custGeom>
          <a:ln w="35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481379" y="3134687"/>
            <a:ext cx="103505" cy="154305"/>
          </a:xfrm>
          <a:custGeom>
            <a:avLst/>
            <a:gdLst/>
            <a:ahLst/>
            <a:cxnLst/>
            <a:rect l="l" t="t" r="r" b="b"/>
            <a:pathLst>
              <a:path w="103505" h="154304">
                <a:moveTo>
                  <a:pt x="103481" y="154259"/>
                </a:moveTo>
                <a:lnTo>
                  <a:pt x="49960" y="0"/>
                </a:lnTo>
                <a:lnTo>
                  <a:pt x="0" y="154259"/>
                </a:lnTo>
                <a:lnTo>
                  <a:pt x="103481" y="154259"/>
                </a:lnTo>
              </a:path>
            </a:pathLst>
          </a:custGeom>
          <a:ln w="35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88102" y="3292521"/>
            <a:ext cx="1528445" cy="530225"/>
          </a:xfrm>
          <a:custGeom>
            <a:avLst/>
            <a:gdLst/>
            <a:ahLst/>
            <a:cxnLst/>
            <a:rect l="l" t="t" r="r" b="b"/>
            <a:pathLst>
              <a:path w="1528445" h="530225">
                <a:moveTo>
                  <a:pt x="813843" y="0"/>
                </a:moveTo>
                <a:lnTo>
                  <a:pt x="710436" y="0"/>
                </a:lnTo>
                <a:lnTo>
                  <a:pt x="507050" y="14294"/>
                </a:lnTo>
                <a:lnTo>
                  <a:pt x="410646" y="28588"/>
                </a:lnTo>
                <a:lnTo>
                  <a:pt x="321544" y="50179"/>
                </a:lnTo>
                <a:lnTo>
                  <a:pt x="242573" y="71620"/>
                </a:lnTo>
                <a:lnTo>
                  <a:pt x="171202" y="96635"/>
                </a:lnTo>
                <a:lnTo>
                  <a:pt x="110558" y="128798"/>
                </a:lnTo>
                <a:lnTo>
                  <a:pt x="64219" y="161109"/>
                </a:lnTo>
                <a:lnTo>
                  <a:pt x="28608" y="193271"/>
                </a:lnTo>
                <a:lnTo>
                  <a:pt x="7152" y="229007"/>
                </a:lnTo>
                <a:lnTo>
                  <a:pt x="0" y="264743"/>
                </a:lnTo>
                <a:lnTo>
                  <a:pt x="7152" y="300628"/>
                </a:lnTo>
                <a:lnTo>
                  <a:pt x="28608" y="336810"/>
                </a:lnTo>
                <a:lnTo>
                  <a:pt x="64219" y="368973"/>
                </a:lnTo>
                <a:lnTo>
                  <a:pt x="110558" y="401135"/>
                </a:lnTo>
                <a:lnTo>
                  <a:pt x="171202" y="433297"/>
                </a:lnTo>
                <a:lnTo>
                  <a:pt x="242573" y="458461"/>
                </a:lnTo>
                <a:lnTo>
                  <a:pt x="321544" y="479903"/>
                </a:lnTo>
                <a:lnTo>
                  <a:pt x="410646" y="501344"/>
                </a:lnTo>
                <a:lnTo>
                  <a:pt x="507050" y="515639"/>
                </a:lnTo>
                <a:lnTo>
                  <a:pt x="710436" y="529933"/>
                </a:lnTo>
                <a:lnTo>
                  <a:pt x="813843" y="529933"/>
                </a:lnTo>
                <a:lnTo>
                  <a:pt x="1017676" y="515639"/>
                </a:lnTo>
                <a:lnTo>
                  <a:pt x="1114080" y="501344"/>
                </a:lnTo>
                <a:lnTo>
                  <a:pt x="1203182" y="479903"/>
                </a:lnTo>
                <a:lnTo>
                  <a:pt x="1285282" y="458461"/>
                </a:lnTo>
                <a:lnTo>
                  <a:pt x="1356653" y="433297"/>
                </a:lnTo>
                <a:lnTo>
                  <a:pt x="1417595" y="401135"/>
                </a:lnTo>
                <a:lnTo>
                  <a:pt x="1464083" y="368973"/>
                </a:lnTo>
                <a:lnTo>
                  <a:pt x="1499694" y="336810"/>
                </a:lnTo>
                <a:lnTo>
                  <a:pt x="1521150" y="300628"/>
                </a:lnTo>
                <a:lnTo>
                  <a:pt x="1528302" y="264743"/>
                </a:lnTo>
                <a:lnTo>
                  <a:pt x="1521150" y="229007"/>
                </a:lnTo>
                <a:lnTo>
                  <a:pt x="1499694" y="193271"/>
                </a:lnTo>
                <a:lnTo>
                  <a:pt x="1464083" y="161109"/>
                </a:lnTo>
                <a:lnTo>
                  <a:pt x="1417595" y="128798"/>
                </a:lnTo>
                <a:lnTo>
                  <a:pt x="1356653" y="96635"/>
                </a:lnTo>
                <a:lnTo>
                  <a:pt x="1285282" y="71620"/>
                </a:lnTo>
                <a:lnTo>
                  <a:pt x="1203182" y="50179"/>
                </a:lnTo>
                <a:lnTo>
                  <a:pt x="1114080" y="28588"/>
                </a:lnTo>
                <a:lnTo>
                  <a:pt x="1017676" y="14294"/>
                </a:lnTo>
                <a:lnTo>
                  <a:pt x="8138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788102" y="3292521"/>
            <a:ext cx="1528445" cy="530225"/>
          </a:xfrm>
          <a:custGeom>
            <a:avLst/>
            <a:gdLst/>
            <a:ahLst/>
            <a:cxnLst/>
            <a:rect l="l" t="t" r="r" b="b"/>
            <a:pathLst>
              <a:path w="1528445" h="530225">
                <a:moveTo>
                  <a:pt x="0" y="264743"/>
                </a:moveTo>
                <a:lnTo>
                  <a:pt x="28608" y="193271"/>
                </a:lnTo>
                <a:lnTo>
                  <a:pt x="64219" y="161109"/>
                </a:lnTo>
                <a:lnTo>
                  <a:pt x="110558" y="128798"/>
                </a:lnTo>
                <a:lnTo>
                  <a:pt x="171202" y="96635"/>
                </a:lnTo>
                <a:lnTo>
                  <a:pt x="242573" y="71620"/>
                </a:lnTo>
                <a:lnTo>
                  <a:pt x="321544" y="50179"/>
                </a:lnTo>
                <a:lnTo>
                  <a:pt x="410646" y="28588"/>
                </a:lnTo>
                <a:lnTo>
                  <a:pt x="507050" y="14294"/>
                </a:lnTo>
                <a:lnTo>
                  <a:pt x="606880" y="7147"/>
                </a:lnTo>
                <a:lnTo>
                  <a:pt x="710436" y="0"/>
                </a:lnTo>
                <a:lnTo>
                  <a:pt x="813843" y="0"/>
                </a:lnTo>
                <a:lnTo>
                  <a:pt x="917696" y="7147"/>
                </a:lnTo>
                <a:lnTo>
                  <a:pt x="1017676" y="14294"/>
                </a:lnTo>
                <a:lnTo>
                  <a:pt x="1114080" y="28588"/>
                </a:lnTo>
                <a:lnTo>
                  <a:pt x="1203182" y="50179"/>
                </a:lnTo>
                <a:lnTo>
                  <a:pt x="1285282" y="71620"/>
                </a:lnTo>
                <a:lnTo>
                  <a:pt x="1356653" y="96635"/>
                </a:lnTo>
                <a:lnTo>
                  <a:pt x="1417594" y="128798"/>
                </a:lnTo>
                <a:lnTo>
                  <a:pt x="1464083" y="161109"/>
                </a:lnTo>
                <a:lnTo>
                  <a:pt x="1499694" y="193271"/>
                </a:lnTo>
                <a:lnTo>
                  <a:pt x="1521150" y="229007"/>
                </a:lnTo>
                <a:lnTo>
                  <a:pt x="1528302" y="264743"/>
                </a:lnTo>
                <a:lnTo>
                  <a:pt x="1521150" y="300628"/>
                </a:lnTo>
                <a:lnTo>
                  <a:pt x="1499694" y="336810"/>
                </a:lnTo>
                <a:lnTo>
                  <a:pt x="1464083" y="368973"/>
                </a:lnTo>
                <a:lnTo>
                  <a:pt x="1417594" y="401135"/>
                </a:lnTo>
                <a:lnTo>
                  <a:pt x="1356653" y="433297"/>
                </a:lnTo>
                <a:lnTo>
                  <a:pt x="1285282" y="458461"/>
                </a:lnTo>
                <a:lnTo>
                  <a:pt x="1203182" y="479903"/>
                </a:lnTo>
                <a:lnTo>
                  <a:pt x="1114080" y="501344"/>
                </a:lnTo>
                <a:lnTo>
                  <a:pt x="1017676" y="515639"/>
                </a:lnTo>
                <a:lnTo>
                  <a:pt x="917696" y="522786"/>
                </a:lnTo>
                <a:lnTo>
                  <a:pt x="813843" y="529933"/>
                </a:lnTo>
                <a:lnTo>
                  <a:pt x="710436" y="529933"/>
                </a:lnTo>
                <a:lnTo>
                  <a:pt x="606880" y="522786"/>
                </a:lnTo>
                <a:lnTo>
                  <a:pt x="507050" y="515639"/>
                </a:lnTo>
                <a:lnTo>
                  <a:pt x="410646" y="501344"/>
                </a:lnTo>
                <a:lnTo>
                  <a:pt x="321544" y="479903"/>
                </a:lnTo>
                <a:lnTo>
                  <a:pt x="242573" y="458461"/>
                </a:lnTo>
                <a:lnTo>
                  <a:pt x="171202" y="433297"/>
                </a:lnTo>
                <a:lnTo>
                  <a:pt x="110558" y="401135"/>
                </a:lnTo>
                <a:lnTo>
                  <a:pt x="64219" y="368973"/>
                </a:lnTo>
                <a:lnTo>
                  <a:pt x="28608" y="336810"/>
                </a:lnTo>
                <a:lnTo>
                  <a:pt x="7152" y="300628"/>
                </a:lnTo>
                <a:lnTo>
                  <a:pt x="0" y="264743"/>
                </a:lnTo>
                <a:close/>
              </a:path>
            </a:pathLst>
          </a:custGeom>
          <a:ln w="35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3968244" y="3389368"/>
            <a:ext cx="1195070" cy="310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7780" marR="5080" indent="-18415">
              <a:lnSpc>
                <a:spcPct val="104700"/>
              </a:lnSpc>
              <a:spcBef>
                <a:spcPts val="75"/>
              </a:spcBef>
            </a:pPr>
            <a:r>
              <a:rPr sz="900" b="1" spc="5" dirty="0">
                <a:latin typeface="Arial"/>
                <a:cs typeface="Arial"/>
              </a:rPr>
              <a:t>Оформление</a:t>
            </a:r>
            <a:r>
              <a:rPr sz="900" b="1" spc="-40" dirty="0">
                <a:latin typeface="Arial"/>
                <a:cs typeface="Arial"/>
              </a:rPr>
              <a:t> </a:t>
            </a:r>
            <a:r>
              <a:rPr sz="900" b="1" spc="5" dirty="0">
                <a:latin typeface="Arial"/>
                <a:cs typeface="Arial"/>
              </a:rPr>
              <a:t>Заказа  </a:t>
            </a:r>
            <a:r>
              <a:rPr sz="900" b="1" spc="15" dirty="0">
                <a:latin typeface="Arial"/>
                <a:cs typeface="Arial"/>
              </a:rPr>
              <a:t>на </a:t>
            </a:r>
            <a:r>
              <a:rPr sz="900" b="1" spc="20" dirty="0">
                <a:latin typeface="Arial"/>
                <a:cs typeface="Arial"/>
              </a:rPr>
              <a:t>покупку</a:t>
            </a:r>
            <a:r>
              <a:rPr sz="900" b="1" spc="-75" dirty="0">
                <a:latin typeface="Arial"/>
                <a:cs typeface="Arial"/>
              </a:rPr>
              <a:t> </a:t>
            </a:r>
            <a:r>
              <a:rPr sz="900" b="1" spc="5" dirty="0">
                <a:latin typeface="Arial"/>
                <a:cs typeface="Arial"/>
              </a:rPr>
              <a:t>товаров</a:t>
            </a:r>
            <a:endParaRPr sz="9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3702427" y="1641523"/>
            <a:ext cx="1446530" cy="447675"/>
          </a:xfrm>
          <a:custGeom>
            <a:avLst/>
            <a:gdLst/>
            <a:ahLst/>
            <a:cxnLst/>
            <a:rect l="l" t="t" r="r" b="b"/>
            <a:pathLst>
              <a:path w="1446529" h="447675">
                <a:moveTo>
                  <a:pt x="771079" y="0"/>
                </a:moveTo>
                <a:lnTo>
                  <a:pt x="674825" y="0"/>
                </a:lnTo>
                <a:lnTo>
                  <a:pt x="574845" y="3573"/>
                </a:lnTo>
                <a:lnTo>
                  <a:pt x="482167" y="10720"/>
                </a:lnTo>
                <a:lnTo>
                  <a:pt x="389339" y="25015"/>
                </a:lnTo>
                <a:lnTo>
                  <a:pt x="306941" y="39309"/>
                </a:lnTo>
                <a:lnTo>
                  <a:pt x="228418" y="60899"/>
                </a:lnTo>
                <a:lnTo>
                  <a:pt x="164199" y="82341"/>
                </a:lnTo>
                <a:lnTo>
                  <a:pt x="107131" y="107356"/>
                </a:lnTo>
                <a:lnTo>
                  <a:pt x="60643" y="135945"/>
                </a:lnTo>
                <a:lnTo>
                  <a:pt x="28608" y="164682"/>
                </a:lnTo>
                <a:lnTo>
                  <a:pt x="0" y="225433"/>
                </a:lnTo>
                <a:lnTo>
                  <a:pt x="7152" y="254022"/>
                </a:lnTo>
                <a:lnTo>
                  <a:pt x="60643" y="315220"/>
                </a:lnTo>
                <a:lnTo>
                  <a:pt x="107131" y="340235"/>
                </a:lnTo>
                <a:lnTo>
                  <a:pt x="164199" y="365399"/>
                </a:lnTo>
                <a:lnTo>
                  <a:pt x="228418" y="386840"/>
                </a:lnTo>
                <a:lnTo>
                  <a:pt x="306941" y="408282"/>
                </a:lnTo>
                <a:lnTo>
                  <a:pt x="389339" y="422576"/>
                </a:lnTo>
                <a:lnTo>
                  <a:pt x="482167" y="436871"/>
                </a:lnTo>
                <a:lnTo>
                  <a:pt x="574845" y="444018"/>
                </a:lnTo>
                <a:lnTo>
                  <a:pt x="674825" y="447592"/>
                </a:lnTo>
                <a:lnTo>
                  <a:pt x="771079" y="447592"/>
                </a:lnTo>
                <a:lnTo>
                  <a:pt x="871059" y="444018"/>
                </a:lnTo>
                <a:lnTo>
                  <a:pt x="964185" y="436871"/>
                </a:lnTo>
                <a:lnTo>
                  <a:pt x="1138963" y="408282"/>
                </a:lnTo>
                <a:lnTo>
                  <a:pt x="1213910" y="386840"/>
                </a:lnTo>
                <a:lnTo>
                  <a:pt x="1281706" y="365399"/>
                </a:lnTo>
                <a:lnTo>
                  <a:pt x="1338773" y="340235"/>
                </a:lnTo>
                <a:lnTo>
                  <a:pt x="1385261" y="315220"/>
                </a:lnTo>
                <a:lnTo>
                  <a:pt x="1417297" y="282760"/>
                </a:lnTo>
                <a:lnTo>
                  <a:pt x="1445905" y="225433"/>
                </a:lnTo>
                <a:lnTo>
                  <a:pt x="1438753" y="193271"/>
                </a:lnTo>
                <a:lnTo>
                  <a:pt x="1385261" y="135945"/>
                </a:lnTo>
                <a:lnTo>
                  <a:pt x="1338773" y="107356"/>
                </a:lnTo>
                <a:lnTo>
                  <a:pt x="1281706" y="82341"/>
                </a:lnTo>
                <a:lnTo>
                  <a:pt x="1213910" y="60899"/>
                </a:lnTo>
                <a:lnTo>
                  <a:pt x="1138963" y="39309"/>
                </a:lnTo>
                <a:lnTo>
                  <a:pt x="964185" y="10720"/>
                </a:lnTo>
                <a:lnTo>
                  <a:pt x="871059" y="3573"/>
                </a:lnTo>
                <a:lnTo>
                  <a:pt x="7710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702427" y="1641523"/>
            <a:ext cx="1446530" cy="447675"/>
          </a:xfrm>
          <a:custGeom>
            <a:avLst/>
            <a:gdLst/>
            <a:ahLst/>
            <a:cxnLst/>
            <a:rect l="l" t="t" r="r" b="b"/>
            <a:pathLst>
              <a:path w="1446529" h="447675">
                <a:moveTo>
                  <a:pt x="0" y="225433"/>
                </a:moveTo>
                <a:lnTo>
                  <a:pt x="28608" y="164682"/>
                </a:lnTo>
                <a:lnTo>
                  <a:pt x="60643" y="135945"/>
                </a:lnTo>
                <a:lnTo>
                  <a:pt x="107131" y="107356"/>
                </a:lnTo>
                <a:lnTo>
                  <a:pt x="164199" y="82341"/>
                </a:lnTo>
                <a:lnTo>
                  <a:pt x="228418" y="60899"/>
                </a:lnTo>
                <a:lnTo>
                  <a:pt x="306941" y="39309"/>
                </a:lnTo>
                <a:lnTo>
                  <a:pt x="389339" y="25015"/>
                </a:lnTo>
                <a:lnTo>
                  <a:pt x="482167" y="10720"/>
                </a:lnTo>
                <a:lnTo>
                  <a:pt x="574845" y="3573"/>
                </a:lnTo>
                <a:lnTo>
                  <a:pt x="674825" y="0"/>
                </a:lnTo>
                <a:lnTo>
                  <a:pt x="771079" y="0"/>
                </a:lnTo>
                <a:lnTo>
                  <a:pt x="871059" y="3573"/>
                </a:lnTo>
                <a:lnTo>
                  <a:pt x="964185" y="10720"/>
                </a:lnTo>
                <a:lnTo>
                  <a:pt x="1053436" y="25015"/>
                </a:lnTo>
                <a:lnTo>
                  <a:pt x="1138963" y="39309"/>
                </a:lnTo>
                <a:lnTo>
                  <a:pt x="1213910" y="60899"/>
                </a:lnTo>
                <a:lnTo>
                  <a:pt x="1281706" y="82341"/>
                </a:lnTo>
                <a:lnTo>
                  <a:pt x="1338773" y="107356"/>
                </a:lnTo>
                <a:lnTo>
                  <a:pt x="1385261" y="135945"/>
                </a:lnTo>
                <a:lnTo>
                  <a:pt x="1417296" y="164682"/>
                </a:lnTo>
                <a:lnTo>
                  <a:pt x="1445905" y="225433"/>
                </a:lnTo>
                <a:lnTo>
                  <a:pt x="1438753" y="254022"/>
                </a:lnTo>
                <a:lnTo>
                  <a:pt x="1385261" y="315220"/>
                </a:lnTo>
                <a:lnTo>
                  <a:pt x="1338773" y="340235"/>
                </a:lnTo>
                <a:lnTo>
                  <a:pt x="1281706" y="365399"/>
                </a:lnTo>
                <a:lnTo>
                  <a:pt x="1213910" y="386841"/>
                </a:lnTo>
                <a:lnTo>
                  <a:pt x="1138963" y="408282"/>
                </a:lnTo>
                <a:lnTo>
                  <a:pt x="1053436" y="422576"/>
                </a:lnTo>
                <a:lnTo>
                  <a:pt x="964185" y="436871"/>
                </a:lnTo>
                <a:lnTo>
                  <a:pt x="871059" y="444018"/>
                </a:lnTo>
                <a:lnTo>
                  <a:pt x="771079" y="447592"/>
                </a:lnTo>
                <a:lnTo>
                  <a:pt x="674825" y="447592"/>
                </a:lnTo>
                <a:lnTo>
                  <a:pt x="574845" y="444018"/>
                </a:lnTo>
                <a:lnTo>
                  <a:pt x="482167" y="436871"/>
                </a:lnTo>
                <a:lnTo>
                  <a:pt x="389339" y="422576"/>
                </a:lnTo>
                <a:lnTo>
                  <a:pt x="306941" y="408282"/>
                </a:lnTo>
                <a:lnTo>
                  <a:pt x="228418" y="386841"/>
                </a:lnTo>
                <a:lnTo>
                  <a:pt x="164199" y="365399"/>
                </a:lnTo>
                <a:lnTo>
                  <a:pt x="107131" y="340235"/>
                </a:lnTo>
                <a:lnTo>
                  <a:pt x="60643" y="315220"/>
                </a:lnTo>
                <a:lnTo>
                  <a:pt x="28608" y="282760"/>
                </a:lnTo>
                <a:lnTo>
                  <a:pt x="0" y="225433"/>
                </a:lnTo>
                <a:close/>
              </a:path>
            </a:pathLst>
          </a:custGeom>
          <a:ln w="35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745439" y="3557264"/>
            <a:ext cx="1053465" cy="1099820"/>
          </a:xfrm>
          <a:custGeom>
            <a:avLst/>
            <a:gdLst/>
            <a:ahLst/>
            <a:cxnLst/>
            <a:rect l="l" t="t" r="r" b="b"/>
            <a:pathLst>
              <a:path w="1053464" h="1099820">
                <a:moveTo>
                  <a:pt x="1053391" y="0"/>
                </a:moveTo>
                <a:lnTo>
                  <a:pt x="0" y="1099623"/>
                </a:lnTo>
              </a:path>
            </a:pathLst>
          </a:custGeom>
          <a:ln w="35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745439" y="2372173"/>
            <a:ext cx="967740" cy="508634"/>
          </a:xfrm>
          <a:custGeom>
            <a:avLst/>
            <a:gdLst/>
            <a:ahLst/>
            <a:cxnLst/>
            <a:rect l="l" t="t" r="r" b="b"/>
            <a:pathLst>
              <a:path w="967739" h="508635">
                <a:moveTo>
                  <a:pt x="967716" y="508491"/>
                </a:moveTo>
                <a:lnTo>
                  <a:pt x="0" y="0"/>
                </a:lnTo>
              </a:path>
            </a:pathLst>
          </a:custGeom>
          <a:ln w="35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680916" y="6179117"/>
            <a:ext cx="1392555" cy="466090"/>
          </a:xfrm>
          <a:custGeom>
            <a:avLst/>
            <a:gdLst/>
            <a:ahLst/>
            <a:cxnLst/>
            <a:rect l="l" t="t" r="r" b="b"/>
            <a:pathLst>
              <a:path w="1392554" h="466090">
                <a:moveTo>
                  <a:pt x="0" y="232595"/>
                </a:moveTo>
                <a:lnTo>
                  <a:pt x="28459" y="168182"/>
                </a:lnTo>
                <a:lnTo>
                  <a:pt x="64219" y="135975"/>
                </a:lnTo>
                <a:lnTo>
                  <a:pt x="110558" y="107356"/>
                </a:lnTo>
                <a:lnTo>
                  <a:pt x="171202" y="82311"/>
                </a:lnTo>
                <a:lnTo>
                  <a:pt x="238997" y="57251"/>
                </a:lnTo>
                <a:lnTo>
                  <a:pt x="321097" y="39369"/>
                </a:lnTo>
                <a:lnTo>
                  <a:pt x="406772" y="21471"/>
                </a:lnTo>
                <a:lnTo>
                  <a:pt x="499898" y="10735"/>
                </a:lnTo>
                <a:lnTo>
                  <a:pt x="596152" y="3588"/>
                </a:lnTo>
                <a:lnTo>
                  <a:pt x="696132" y="0"/>
                </a:lnTo>
                <a:lnTo>
                  <a:pt x="796112" y="3588"/>
                </a:lnTo>
                <a:lnTo>
                  <a:pt x="892366" y="10735"/>
                </a:lnTo>
                <a:lnTo>
                  <a:pt x="985194" y="21471"/>
                </a:lnTo>
                <a:lnTo>
                  <a:pt x="1074743" y="39369"/>
                </a:lnTo>
                <a:lnTo>
                  <a:pt x="1153267" y="57251"/>
                </a:lnTo>
                <a:lnTo>
                  <a:pt x="1224638" y="82311"/>
                </a:lnTo>
                <a:lnTo>
                  <a:pt x="1281706" y="107356"/>
                </a:lnTo>
                <a:lnTo>
                  <a:pt x="1331621" y="135975"/>
                </a:lnTo>
                <a:lnTo>
                  <a:pt x="1363805" y="168182"/>
                </a:lnTo>
                <a:lnTo>
                  <a:pt x="1385112" y="200388"/>
                </a:lnTo>
                <a:lnTo>
                  <a:pt x="1392264" y="232595"/>
                </a:lnTo>
                <a:lnTo>
                  <a:pt x="1385112" y="264802"/>
                </a:lnTo>
                <a:lnTo>
                  <a:pt x="1363805" y="300583"/>
                </a:lnTo>
                <a:lnTo>
                  <a:pt x="1331621" y="329201"/>
                </a:lnTo>
                <a:lnTo>
                  <a:pt x="1281706" y="357835"/>
                </a:lnTo>
                <a:lnTo>
                  <a:pt x="1224638" y="386811"/>
                </a:lnTo>
                <a:lnTo>
                  <a:pt x="1153267" y="408282"/>
                </a:lnTo>
                <a:lnTo>
                  <a:pt x="1074743" y="429753"/>
                </a:lnTo>
                <a:lnTo>
                  <a:pt x="985194" y="444063"/>
                </a:lnTo>
                <a:lnTo>
                  <a:pt x="892366" y="458387"/>
                </a:lnTo>
                <a:lnTo>
                  <a:pt x="796112" y="465534"/>
                </a:lnTo>
                <a:lnTo>
                  <a:pt x="696132" y="465534"/>
                </a:lnTo>
                <a:lnTo>
                  <a:pt x="596152" y="465534"/>
                </a:lnTo>
                <a:lnTo>
                  <a:pt x="499898" y="458387"/>
                </a:lnTo>
                <a:lnTo>
                  <a:pt x="406772" y="444063"/>
                </a:lnTo>
                <a:lnTo>
                  <a:pt x="321097" y="429753"/>
                </a:lnTo>
                <a:lnTo>
                  <a:pt x="238997" y="408282"/>
                </a:lnTo>
                <a:lnTo>
                  <a:pt x="171202" y="386811"/>
                </a:lnTo>
                <a:lnTo>
                  <a:pt x="110558" y="357835"/>
                </a:lnTo>
                <a:lnTo>
                  <a:pt x="64219" y="329201"/>
                </a:lnTo>
                <a:lnTo>
                  <a:pt x="28459" y="300583"/>
                </a:lnTo>
                <a:lnTo>
                  <a:pt x="7152" y="264802"/>
                </a:lnTo>
                <a:lnTo>
                  <a:pt x="0" y="232595"/>
                </a:lnTo>
                <a:close/>
              </a:path>
            </a:pathLst>
          </a:custGeom>
          <a:ln w="35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4807567" y="6243772"/>
            <a:ext cx="1169670" cy="3098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080" indent="67310">
              <a:lnSpc>
                <a:spcPct val="104299"/>
              </a:lnSpc>
              <a:spcBef>
                <a:spcPts val="80"/>
              </a:spcBef>
            </a:pPr>
            <a:r>
              <a:rPr sz="900" b="1" dirty="0">
                <a:latin typeface="Arial"/>
                <a:cs typeface="Arial"/>
              </a:rPr>
              <a:t>Оплата товара </a:t>
            </a:r>
            <a:r>
              <a:rPr sz="900" b="1" spc="15" dirty="0">
                <a:latin typeface="Arial"/>
                <a:cs typeface="Arial"/>
              </a:rPr>
              <a:t>по  </a:t>
            </a:r>
            <a:r>
              <a:rPr sz="900" b="1" spc="5" dirty="0">
                <a:latin typeface="Arial"/>
                <a:cs typeface="Arial"/>
              </a:rPr>
              <a:t>кредитной</a:t>
            </a:r>
            <a:r>
              <a:rPr sz="900" b="1" spc="-30" dirty="0">
                <a:latin typeface="Arial"/>
                <a:cs typeface="Arial"/>
              </a:rPr>
              <a:t> </a:t>
            </a:r>
            <a:r>
              <a:rPr sz="900" b="1" spc="5" dirty="0">
                <a:latin typeface="Arial"/>
                <a:cs typeface="Arial"/>
              </a:rPr>
              <a:t>карточке</a:t>
            </a:r>
            <a:endParaRPr sz="90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3245352" y="6222060"/>
            <a:ext cx="1268095" cy="419100"/>
          </a:xfrm>
          <a:custGeom>
            <a:avLst/>
            <a:gdLst/>
            <a:ahLst/>
            <a:cxnLst/>
            <a:rect l="l" t="t" r="r" b="b"/>
            <a:pathLst>
              <a:path w="1268095" h="419100">
                <a:moveTo>
                  <a:pt x="0" y="211124"/>
                </a:moveTo>
                <a:lnTo>
                  <a:pt x="28548" y="146710"/>
                </a:lnTo>
                <a:lnTo>
                  <a:pt x="64234" y="118092"/>
                </a:lnTo>
                <a:lnTo>
                  <a:pt x="110618" y="93032"/>
                </a:lnTo>
                <a:lnTo>
                  <a:pt x="171276" y="67987"/>
                </a:lnTo>
                <a:lnTo>
                  <a:pt x="239429" y="46516"/>
                </a:lnTo>
                <a:lnTo>
                  <a:pt x="317908" y="28633"/>
                </a:lnTo>
                <a:lnTo>
                  <a:pt x="403583" y="14309"/>
                </a:lnTo>
                <a:lnTo>
                  <a:pt x="492835" y="7162"/>
                </a:lnTo>
                <a:lnTo>
                  <a:pt x="585514" y="0"/>
                </a:lnTo>
                <a:lnTo>
                  <a:pt x="681917" y="0"/>
                </a:lnTo>
                <a:lnTo>
                  <a:pt x="774745" y="7162"/>
                </a:lnTo>
                <a:lnTo>
                  <a:pt x="864294" y="14309"/>
                </a:lnTo>
                <a:lnTo>
                  <a:pt x="949821" y="28633"/>
                </a:lnTo>
                <a:lnTo>
                  <a:pt x="1028344" y="46516"/>
                </a:lnTo>
                <a:lnTo>
                  <a:pt x="1099716" y="67987"/>
                </a:lnTo>
                <a:lnTo>
                  <a:pt x="1156783" y="93032"/>
                </a:lnTo>
                <a:lnTo>
                  <a:pt x="1203272" y="118092"/>
                </a:lnTo>
                <a:lnTo>
                  <a:pt x="1238883" y="146710"/>
                </a:lnTo>
                <a:lnTo>
                  <a:pt x="1260339" y="178917"/>
                </a:lnTo>
                <a:lnTo>
                  <a:pt x="1267491" y="211124"/>
                </a:lnTo>
                <a:lnTo>
                  <a:pt x="1260339" y="239743"/>
                </a:lnTo>
                <a:lnTo>
                  <a:pt x="1238883" y="271950"/>
                </a:lnTo>
                <a:lnTo>
                  <a:pt x="1203272" y="300568"/>
                </a:lnTo>
                <a:lnTo>
                  <a:pt x="1156783" y="329201"/>
                </a:lnTo>
                <a:lnTo>
                  <a:pt x="1099716" y="354604"/>
                </a:lnTo>
                <a:lnTo>
                  <a:pt x="1028344" y="372501"/>
                </a:lnTo>
                <a:lnTo>
                  <a:pt x="949821" y="390384"/>
                </a:lnTo>
                <a:lnTo>
                  <a:pt x="864294" y="404708"/>
                </a:lnTo>
                <a:lnTo>
                  <a:pt x="774745" y="415444"/>
                </a:lnTo>
                <a:lnTo>
                  <a:pt x="681917" y="419018"/>
                </a:lnTo>
                <a:lnTo>
                  <a:pt x="585514" y="419018"/>
                </a:lnTo>
                <a:lnTo>
                  <a:pt x="492835" y="415444"/>
                </a:lnTo>
                <a:lnTo>
                  <a:pt x="403583" y="404708"/>
                </a:lnTo>
                <a:lnTo>
                  <a:pt x="317908" y="390384"/>
                </a:lnTo>
                <a:lnTo>
                  <a:pt x="239429" y="372501"/>
                </a:lnTo>
                <a:lnTo>
                  <a:pt x="171276" y="354604"/>
                </a:lnTo>
                <a:lnTo>
                  <a:pt x="110618" y="329201"/>
                </a:lnTo>
                <a:lnTo>
                  <a:pt x="64234" y="300568"/>
                </a:lnTo>
                <a:lnTo>
                  <a:pt x="28548" y="271950"/>
                </a:lnTo>
                <a:lnTo>
                  <a:pt x="7137" y="239743"/>
                </a:lnTo>
                <a:lnTo>
                  <a:pt x="0" y="211124"/>
                </a:lnTo>
                <a:close/>
              </a:path>
            </a:pathLst>
          </a:custGeom>
          <a:ln w="35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3464800" y="6265228"/>
            <a:ext cx="859790" cy="3098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81915" marR="5080" indent="-82550">
              <a:lnSpc>
                <a:spcPct val="104400"/>
              </a:lnSpc>
              <a:spcBef>
                <a:spcPts val="80"/>
              </a:spcBef>
            </a:pPr>
            <a:r>
              <a:rPr sz="900" b="1" dirty="0">
                <a:latin typeface="Arial"/>
                <a:cs typeface="Arial"/>
              </a:rPr>
              <a:t>Оплата</a:t>
            </a:r>
            <a:r>
              <a:rPr sz="900" b="1" spc="-55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товара  </a:t>
            </a:r>
            <a:r>
              <a:rPr sz="900" b="1" spc="15" dirty="0">
                <a:latin typeface="Arial"/>
                <a:cs typeface="Arial"/>
              </a:rPr>
              <a:t>наличными</a:t>
            </a:r>
            <a:endParaRPr sz="90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3966457" y="5251294"/>
            <a:ext cx="1517650" cy="505459"/>
          </a:xfrm>
          <a:custGeom>
            <a:avLst/>
            <a:gdLst/>
            <a:ahLst/>
            <a:cxnLst/>
            <a:rect l="l" t="t" r="r" b="b"/>
            <a:pathLst>
              <a:path w="1517650" h="505460">
                <a:moveTo>
                  <a:pt x="810714" y="0"/>
                </a:moveTo>
                <a:lnTo>
                  <a:pt x="707307" y="0"/>
                </a:lnTo>
                <a:lnTo>
                  <a:pt x="603453" y="3573"/>
                </a:lnTo>
                <a:lnTo>
                  <a:pt x="410795" y="25015"/>
                </a:lnTo>
                <a:lnTo>
                  <a:pt x="321544" y="43329"/>
                </a:lnTo>
                <a:lnTo>
                  <a:pt x="239444" y="64771"/>
                </a:lnTo>
                <a:lnTo>
                  <a:pt x="111005" y="118434"/>
                </a:lnTo>
                <a:lnTo>
                  <a:pt x="60643" y="150626"/>
                </a:lnTo>
                <a:lnTo>
                  <a:pt x="28608" y="182833"/>
                </a:lnTo>
                <a:lnTo>
                  <a:pt x="7152" y="218614"/>
                </a:lnTo>
                <a:lnTo>
                  <a:pt x="0" y="250821"/>
                </a:lnTo>
                <a:lnTo>
                  <a:pt x="7152" y="286601"/>
                </a:lnTo>
                <a:lnTo>
                  <a:pt x="28608" y="318808"/>
                </a:lnTo>
                <a:lnTo>
                  <a:pt x="60643" y="354589"/>
                </a:lnTo>
                <a:lnTo>
                  <a:pt x="111005" y="383222"/>
                </a:lnTo>
                <a:lnTo>
                  <a:pt x="171649" y="411841"/>
                </a:lnTo>
                <a:lnTo>
                  <a:pt x="239444" y="436886"/>
                </a:lnTo>
                <a:lnTo>
                  <a:pt x="321544" y="458357"/>
                </a:lnTo>
                <a:lnTo>
                  <a:pt x="410795" y="476612"/>
                </a:lnTo>
                <a:lnTo>
                  <a:pt x="503474" y="490921"/>
                </a:lnTo>
                <a:lnTo>
                  <a:pt x="603453" y="501657"/>
                </a:lnTo>
                <a:lnTo>
                  <a:pt x="707307" y="505231"/>
                </a:lnTo>
                <a:lnTo>
                  <a:pt x="810714" y="505231"/>
                </a:lnTo>
                <a:lnTo>
                  <a:pt x="914269" y="501657"/>
                </a:lnTo>
                <a:lnTo>
                  <a:pt x="1014100" y="490921"/>
                </a:lnTo>
                <a:lnTo>
                  <a:pt x="1106928" y="476612"/>
                </a:lnTo>
                <a:lnTo>
                  <a:pt x="1196179" y="458357"/>
                </a:lnTo>
                <a:lnTo>
                  <a:pt x="1278577" y="436886"/>
                </a:lnTo>
                <a:lnTo>
                  <a:pt x="1346372" y="411841"/>
                </a:lnTo>
                <a:lnTo>
                  <a:pt x="1407015" y="383222"/>
                </a:lnTo>
                <a:lnTo>
                  <a:pt x="1453355" y="354589"/>
                </a:lnTo>
                <a:lnTo>
                  <a:pt x="1489115" y="318808"/>
                </a:lnTo>
                <a:lnTo>
                  <a:pt x="1510571" y="286601"/>
                </a:lnTo>
                <a:lnTo>
                  <a:pt x="1517574" y="250821"/>
                </a:lnTo>
                <a:lnTo>
                  <a:pt x="1510571" y="218614"/>
                </a:lnTo>
                <a:lnTo>
                  <a:pt x="1489115" y="182833"/>
                </a:lnTo>
                <a:lnTo>
                  <a:pt x="1453355" y="150626"/>
                </a:lnTo>
                <a:lnTo>
                  <a:pt x="1407015" y="118434"/>
                </a:lnTo>
                <a:lnTo>
                  <a:pt x="1278577" y="64771"/>
                </a:lnTo>
                <a:lnTo>
                  <a:pt x="1196179" y="43329"/>
                </a:lnTo>
                <a:lnTo>
                  <a:pt x="1106928" y="25015"/>
                </a:lnTo>
                <a:lnTo>
                  <a:pt x="914269" y="3573"/>
                </a:lnTo>
                <a:lnTo>
                  <a:pt x="8107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966457" y="5251294"/>
            <a:ext cx="1517650" cy="505459"/>
          </a:xfrm>
          <a:custGeom>
            <a:avLst/>
            <a:gdLst/>
            <a:ahLst/>
            <a:cxnLst/>
            <a:rect l="l" t="t" r="r" b="b"/>
            <a:pathLst>
              <a:path w="1517650" h="505460">
                <a:moveTo>
                  <a:pt x="0" y="250821"/>
                </a:moveTo>
                <a:lnTo>
                  <a:pt x="28608" y="182833"/>
                </a:lnTo>
                <a:lnTo>
                  <a:pt x="60643" y="150626"/>
                </a:lnTo>
                <a:lnTo>
                  <a:pt x="111005" y="118434"/>
                </a:lnTo>
                <a:lnTo>
                  <a:pt x="171649" y="93374"/>
                </a:lnTo>
                <a:lnTo>
                  <a:pt x="239444" y="64771"/>
                </a:lnTo>
                <a:lnTo>
                  <a:pt x="321544" y="43329"/>
                </a:lnTo>
                <a:lnTo>
                  <a:pt x="410795" y="25015"/>
                </a:lnTo>
                <a:lnTo>
                  <a:pt x="503474" y="14294"/>
                </a:lnTo>
                <a:lnTo>
                  <a:pt x="603453" y="3573"/>
                </a:lnTo>
                <a:lnTo>
                  <a:pt x="707307" y="0"/>
                </a:lnTo>
                <a:lnTo>
                  <a:pt x="810714" y="0"/>
                </a:lnTo>
                <a:lnTo>
                  <a:pt x="914269" y="3573"/>
                </a:lnTo>
                <a:lnTo>
                  <a:pt x="1014100" y="14294"/>
                </a:lnTo>
                <a:lnTo>
                  <a:pt x="1106928" y="25015"/>
                </a:lnTo>
                <a:lnTo>
                  <a:pt x="1196179" y="43329"/>
                </a:lnTo>
                <a:lnTo>
                  <a:pt x="1278577" y="64771"/>
                </a:lnTo>
                <a:lnTo>
                  <a:pt x="1346372" y="93374"/>
                </a:lnTo>
                <a:lnTo>
                  <a:pt x="1407015" y="118434"/>
                </a:lnTo>
                <a:lnTo>
                  <a:pt x="1453355" y="150626"/>
                </a:lnTo>
                <a:lnTo>
                  <a:pt x="1489115" y="182833"/>
                </a:lnTo>
                <a:lnTo>
                  <a:pt x="1510571" y="218614"/>
                </a:lnTo>
                <a:lnTo>
                  <a:pt x="1517574" y="250821"/>
                </a:lnTo>
                <a:lnTo>
                  <a:pt x="1510571" y="286601"/>
                </a:lnTo>
                <a:lnTo>
                  <a:pt x="1489115" y="318808"/>
                </a:lnTo>
                <a:lnTo>
                  <a:pt x="1453355" y="354589"/>
                </a:lnTo>
                <a:lnTo>
                  <a:pt x="1407015" y="383222"/>
                </a:lnTo>
                <a:lnTo>
                  <a:pt x="1346372" y="411841"/>
                </a:lnTo>
                <a:lnTo>
                  <a:pt x="1278577" y="436886"/>
                </a:lnTo>
                <a:lnTo>
                  <a:pt x="1196179" y="458357"/>
                </a:lnTo>
                <a:lnTo>
                  <a:pt x="1106928" y="476612"/>
                </a:lnTo>
                <a:lnTo>
                  <a:pt x="1014100" y="490921"/>
                </a:lnTo>
                <a:lnTo>
                  <a:pt x="914269" y="501657"/>
                </a:lnTo>
                <a:lnTo>
                  <a:pt x="810714" y="505231"/>
                </a:lnTo>
                <a:lnTo>
                  <a:pt x="707307" y="505231"/>
                </a:lnTo>
                <a:lnTo>
                  <a:pt x="603453" y="501657"/>
                </a:lnTo>
                <a:lnTo>
                  <a:pt x="503474" y="490921"/>
                </a:lnTo>
                <a:lnTo>
                  <a:pt x="410795" y="476612"/>
                </a:lnTo>
                <a:lnTo>
                  <a:pt x="321544" y="458357"/>
                </a:lnTo>
                <a:lnTo>
                  <a:pt x="239444" y="436886"/>
                </a:lnTo>
                <a:lnTo>
                  <a:pt x="171649" y="411841"/>
                </a:lnTo>
                <a:lnTo>
                  <a:pt x="111005" y="383222"/>
                </a:lnTo>
                <a:lnTo>
                  <a:pt x="60643" y="354589"/>
                </a:lnTo>
                <a:lnTo>
                  <a:pt x="28608" y="318808"/>
                </a:lnTo>
                <a:lnTo>
                  <a:pt x="7152" y="286601"/>
                </a:lnTo>
                <a:lnTo>
                  <a:pt x="0" y="250821"/>
                </a:lnTo>
                <a:close/>
              </a:path>
            </a:pathLst>
          </a:custGeom>
          <a:ln w="35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4150622" y="5334174"/>
            <a:ext cx="1176020" cy="3098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4810" marR="5080" indent="-385445">
              <a:lnSpc>
                <a:spcPct val="104299"/>
              </a:lnSpc>
              <a:spcBef>
                <a:spcPts val="80"/>
              </a:spcBef>
            </a:pPr>
            <a:r>
              <a:rPr sz="900" b="1" dirty="0">
                <a:latin typeface="Arial"/>
                <a:cs typeface="Arial"/>
              </a:rPr>
              <a:t>Оплата</a:t>
            </a:r>
            <a:r>
              <a:rPr sz="900" b="1" spc="-65" dirty="0">
                <a:latin typeface="Arial"/>
                <a:cs typeface="Arial"/>
              </a:rPr>
              <a:t> </a:t>
            </a:r>
            <a:r>
              <a:rPr sz="900" b="1" spc="10" dirty="0">
                <a:latin typeface="Arial"/>
                <a:cs typeface="Arial"/>
              </a:rPr>
              <a:t>выбранного  </a:t>
            </a:r>
            <a:r>
              <a:rPr sz="900" b="1" dirty="0">
                <a:latin typeface="Arial"/>
                <a:cs typeface="Arial"/>
              </a:rPr>
              <a:t>товара</a:t>
            </a:r>
            <a:endParaRPr sz="9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5125088" y="5811990"/>
            <a:ext cx="250190" cy="365760"/>
          </a:xfrm>
          <a:custGeom>
            <a:avLst/>
            <a:gdLst/>
            <a:ahLst/>
            <a:cxnLst/>
            <a:rect l="l" t="t" r="r" b="b"/>
            <a:pathLst>
              <a:path w="250189" h="365760">
                <a:moveTo>
                  <a:pt x="250172" y="365339"/>
                </a:moveTo>
                <a:lnTo>
                  <a:pt x="0" y="0"/>
                </a:lnTo>
              </a:path>
            </a:pathLst>
          </a:custGeom>
          <a:ln w="10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060868" y="5711796"/>
            <a:ext cx="114300" cy="132715"/>
          </a:xfrm>
          <a:custGeom>
            <a:avLst/>
            <a:gdLst/>
            <a:ahLst/>
            <a:cxnLst/>
            <a:rect l="l" t="t" r="r" b="b"/>
            <a:pathLst>
              <a:path w="114300" h="132714">
                <a:moveTo>
                  <a:pt x="114283" y="64413"/>
                </a:moveTo>
                <a:lnTo>
                  <a:pt x="0" y="0"/>
                </a:lnTo>
                <a:lnTo>
                  <a:pt x="17880" y="132401"/>
                </a:lnTo>
                <a:lnTo>
                  <a:pt x="114283" y="64413"/>
                </a:lnTo>
              </a:path>
            </a:pathLst>
          </a:custGeom>
          <a:ln w="10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745439" y="4656887"/>
            <a:ext cx="1221105" cy="845819"/>
          </a:xfrm>
          <a:custGeom>
            <a:avLst/>
            <a:gdLst/>
            <a:ahLst/>
            <a:cxnLst/>
            <a:rect l="l" t="t" r="r" b="b"/>
            <a:pathLst>
              <a:path w="1221104" h="845820">
                <a:moveTo>
                  <a:pt x="1221018" y="845228"/>
                </a:moveTo>
                <a:lnTo>
                  <a:pt x="0" y="0"/>
                </a:lnTo>
              </a:path>
            </a:pathLst>
          </a:custGeom>
          <a:ln w="35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641580" y="2092688"/>
            <a:ext cx="1442720" cy="448309"/>
          </a:xfrm>
          <a:custGeom>
            <a:avLst/>
            <a:gdLst/>
            <a:ahLst/>
            <a:cxnLst/>
            <a:rect l="l" t="t" r="r" b="b"/>
            <a:pathLst>
              <a:path w="1442720" h="448310">
                <a:moveTo>
                  <a:pt x="771079" y="0"/>
                </a:moveTo>
                <a:lnTo>
                  <a:pt x="671249" y="0"/>
                </a:lnTo>
                <a:lnTo>
                  <a:pt x="574845" y="3573"/>
                </a:lnTo>
                <a:lnTo>
                  <a:pt x="389041" y="25164"/>
                </a:lnTo>
                <a:lnTo>
                  <a:pt x="303365" y="43031"/>
                </a:lnTo>
                <a:lnTo>
                  <a:pt x="228418" y="60899"/>
                </a:lnTo>
                <a:lnTo>
                  <a:pt x="160623" y="82341"/>
                </a:lnTo>
                <a:lnTo>
                  <a:pt x="103555" y="107356"/>
                </a:lnTo>
                <a:lnTo>
                  <a:pt x="60643" y="136094"/>
                </a:lnTo>
                <a:lnTo>
                  <a:pt x="25032" y="164682"/>
                </a:lnTo>
                <a:lnTo>
                  <a:pt x="0" y="225433"/>
                </a:lnTo>
                <a:lnTo>
                  <a:pt x="7152" y="254469"/>
                </a:lnTo>
                <a:lnTo>
                  <a:pt x="60643" y="315369"/>
                </a:lnTo>
                <a:lnTo>
                  <a:pt x="103555" y="340384"/>
                </a:lnTo>
                <a:lnTo>
                  <a:pt x="160623" y="365399"/>
                </a:lnTo>
                <a:lnTo>
                  <a:pt x="228418" y="390414"/>
                </a:lnTo>
                <a:lnTo>
                  <a:pt x="303365" y="408282"/>
                </a:lnTo>
                <a:lnTo>
                  <a:pt x="478144" y="437020"/>
                </a:lnTo>
                <a:lnTo>
                  <a:pt x="574845" y="444167"/>
                </a:lnTo>
                <a:lnTo>
                  <a:pt x="671249" y="447740"/>
                </a:lnTo>
                <a:lnTo>
                  <a:pt x="771079" y="447740"/>
                </a:lnTo>
                <a:lnTo>
                  <a:pt x="867483" y="444167"/>
                </a:lnTo>
                <a:lnTo>
                  <a:pt x="963887" y="437020"/>
                </a:lnTo>
                <a:lnTo>
                  <a:pt x="1139112" y="408282"/>
                </a:lnTo>
                <a:lnTo>
                  <a:pt x="1213910" y="390414"/>
                </a:lnTo>
                <a:lnTo>
                  <a:pt x="1281706" y="365399"/>
                </a:lnTo>
                <a:lnTo>
                  <a:pt x="1338922" y="340384"/>
                </a:lnTo>
                <a:lnTo>
                  <a:pt x="1381685" y="315369"/>
                </a:lnTo>
                <a:lnTo>
                  <a:pt x="1417297" y="286631"/>
                </a:lnTo>
                <a:lnTo>
                  <a:pt x="1442329" y="225433"/>
                </a:lnTo>
                <a:lnTo>
                  <a:pt x="1435177" y="193271"/>
                </a:lnTo>
                <a:lnTo>
                  <a:pt x="1381685" y="136094"/>
                </a:lnTo>
                <a:lnTo>
                  <a:pt x="1338922" y="107356"/>
                </a:lnTo>
                <a:lnTo>
                  <a:pt x="1281706" y="82341"/>
                </a:lnTo>
                <a:lnTo>
                  <a:pt x="1213910" y="60899"/>
                </a:lnTo>
                <a:lnTo>
                  <a:pt x="1139112" y="43031"/>
                </a:lnTo>
                <a:lnTo>
                  <a:pt x="1052989" y="25164"/>
                </a:lnTo>
                <a:lnTo>
                  <a:pt x="867483" y="3573"/>
                </a:lnTo>
                <a:lnTo>
                  <a:pt x="7710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641580" y="2092688"/>
            <a:ext cx="1442720" cy="448309"/>
          </a:xfrm>
          <a:custGeom>
            <a:avLst/>
            <a:gdLst/>
            <a:ahLst/>
            <a:cxnLst/>
            <a:rect l="l" t="t" r="r" b="b"/>
            <a:pathLst>
              <a:path w="1442720" h="448310">
                <a:moveTo>
                  <a:pt x="0" y="225433"/>
                </a:moveTo>
                <a:lnTo>
                  <a:pt x="25032" y="164682"/>
                </a:lnTo>
                <a:lnTo>
                  <a:pt x="60643" y="136094"/>
                </a:lnTo>
                <a:lnTo>
                  <a:pt x="103555" y="107356"/>
                </a:lnTo>
                <a:lnTo>
                  <a:pt x="160623" y="82341"/>
                </a:lnTo>
                <a:lnTo>
                  <a:pt x="228418" y="60899"/>
                </a:lnTo>
                <a:lnTo>
                  <a:pt x="303365" y="43031"/>
                </a:lnTo>
                <a:lnTo>
                  <a:pt x="389041" y="25164"/>
                </a:lnTo>
                <a:lnTo>
                  <a:pt x="478144" y="14443"/>
                </a:lnTo>
                <a:lnTo>
                  <a:pt x="574845" y="3573"/>
                </a:lnTo>
                <a:lnTo>
                  <a:pt x="671249" y="0"/>
                </a:lnTo>
                <a:lnTo>
                  <a:pt x="771079" y="0"/>
                </a:lnTo>
                <a:lnTo>
                  <a:pt x="867483" y="3573"/>
                </a:lnTo>
                <a:lnTo>
                  <a:pt x="963887" y="14443"/>
                </a:lnTo>
                <a:lnTo>
                  <a:pt x="1052989" y="25164"/>
                </a:lnTo>
                <a:lnTo>
                  <a:pt x="1139112" y="43031"/>
                </a:lnTo>
                <a:lnTo>
                  <a:pt x="1213910" y="60899"/>
                </a:lnTo>
                <a:lnTo>
                  <a:pt x="1281706" y="82341"/>
                </a:lnTo>
                <a:lnTo>
                  <a:pt x="1338922" y="107356"/>
                </a:lnTo>
                <a:lnTo>
                  <a:pt x="1381685" y="136094"/>
                </a:lnTo>
                <a:lnTo>
                  <a:pt x="1417296" y="164682"/>
                </a:lnTo>
                <a:lnTo>
                  <a:pt x="1442329" y="225433"/>
                </a:lnTo>
                <a:lnTo>
                  <a:pt x="1435177" y="254469"/>
                </a:lnTo>
                <a:lnTo>
                  <a:pt x="1381685" y="315369"/>
                </a:lnTo>
                <a:lnTo>
                  <a:pt x="1338922" y="340384"/>
                </a:lnTo>
                <a:lnTo>
                  <a:pt x="1281706" y="365399"/>
                </a:lnTo>
                <a:lnTo>
                  <a:pt x="1213910" y="390414"/>
                </a:lnTo>
                <a:lnTo>
                  <a:pt x="1139112" y="408282"/>
                </a:lnTo>
                <a:lnTo>
                  <a:pt x="1052989" y="422725"/>
                </a:lnTo>
                <a:lnTo>
                  <a:pt x="963887" y="437020"/>
                </a:lnTo>
                <a:lnTo>
                  <a:pt x="867483" y="444167"/>
                </a:lnTo>
                <a:lnTo>
                  <a:pt x="771079" y="447740"/>
                </a:lnTo>
                <a:lnTo>
                  <a:pt x="671249" y="447740"/>
                </a:lnTo>
                <a:lnTo>
                  <a:pt x="574845" y="444167"/>
                </a:lnTo>
                <a:lnTo>
                  <a:pt x="478144" y="437020"/>
                </a:lnTo>
                <a:lnTo>
                  <a:pt x="389041" y="422725"/>
                </a:lnTo>
                <a:lnTo>
                  <a:pt x="303365" y="408282"/>
                </a:lnTo>
                <a:lnTo>
                  <a:pt x="228418" y="390414"/>
                </a:lnTo>
                <a:lnTo>
                  <a:pt x="160623" y="365399"/>
                </a:lnTo>
                <a:lnTo>
                  <a:pt x="103555" y="340384"/>
                </a:lnTo>
                <a:lnTo>
                  <a:pt x="60643" y="315369"/>
                </a:lnTo>
                <a:lnTo>
                  <a:pt x="25032" y="286631"/>
                </a:lnTo>
                <a:lnTo>
                  <a:pt x="0" y="225433"/>
                </a:lnTo>
                <a:close/>
              </a:path>
            </a:pathLst>
          </a:custGeom>
          <a:ln w="35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3293524" y="1344381"/>
            <a:ext cx="2789555" cy="11163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900" b="1" spc="5" dirty="0">
                <a:latin typeface="Arial"/>
                <a:cs typeface="Arial"/>
              </a:rPr>
              <a:t>Система </a:t>
            </a:r>
            <a:r>
              <a:rPr sz="900" b="1" spc="10" dirty="0">
                <a:latin typeface="Arial"/>
                <a:cs typeface="Arial"/>
              </a:rPr>
              <a:t>продажи </a:t>
            </a:r>
            <a:r>
              <a:rPr sz="900" b="1" spc="5" dirty="0">
                <a:latin typeface="Arial"/>
                <a:cs typeface="Arial"/>
              </a:rPr>
              <a:t>товаров </a:t>
            </a:r>
            <a:r>
              <a:rPr sz="900" b="1" spc="15" dirty="0">
                <a:latin typeface="Arial"/>
                <a:cs typeface="Arial"/>
              </a:rPr>
              <a:t>в</a:t>
            </a:r>
            <a:r>
              <a:rPr sz="900" b="1" spc="-90" dirty="0">
                <a:latin typeface="Arial"/>
                <a:cs typeface="Arial"/>
              </a:rPr>
              <a:t> </a:t>
            </a:r>
            <a:r>
              <a:rPr sz="900" b="1" spc="5" dirty="0">
                <a:latin typeface="Arial"/>
                <a:cs typeface="Arial"/>
              </a:rPr>
              <a:t>Интернет-магазине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Times New Roman"/>
              <a:cs typeface="Times New Roman"/>
            </a:endParaRPr>
          </a:p>
          <a:p>
            <a:pPr marL="902969" marR="1138555" indent="-267970">
              <a:lnSpc>
                <a:spcPct val="104500"/>
              </a:lnSpc>
            </a:pPr>
            <a:r>
              <a:rPr sz="900" b="1" spc="10" dirty="0">
                <a:latin typeface="Arial"/>
                <a:cs typeface="Arial"/>
              </a:rPr>
              <a:t>Просмотр</a:t>
            </a:r>
            <a:r>
              <a:rPr sz="900" b="1" spc="-80" dirty="0">
                <a:latin typeface="Arial"/>
                <a:cs typeface="Arial"/>
              </a:rPr>
              <a:t> </a:t>
            </a:r>
            <a:r>
              <a:rPr sz="900" b="1" spc="10" dirty="0">
                <a:latin typeface="Arial"/>
                <a:cs typeface="Arial"/>
              </a:rPr>
              <a:t>списка  </a:t>
            </a:r>
            <a:r>
              <a:rPr sz="900" b="1" spc="5" dirty="0">
                <a:latin typeface="Arial"/>
                <a:cs typeface="Arial"/>
              </a:rPr>
              <a:t>товаров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Times New Roman"/>
              <a:cs typeface="Times New Roman"/>
            </a:endParaRPr>
          </a:p>
          <a:p>
            <a:pPr marL="1838325" marR="170815" indent="-292735">
              <a:lnSpc>
                <a:spcPct val="104700"/>
              </a:lnSpc>
            </a:pPr>
            <a:r>
              <a:rPr sz="900" b="1" spc="5" dirty="0">
                <a:latin typeface="Arial"/>
                <a:cs typeface="Arial"/>
              </a:rPr>
              <a:t>Изменение</a:t>
            </a:r>
            <a:r>
              <a:rPr sz="900" b="1" spc="-55" dirty="0">
                <a:latin typeface="Arial"/>
                <a:cs typeface="Arial"/>
              </a:rPr>
              <a:t> </a:t>
            </a:r>
            <a:r>
              <a:rPr sz="900" b="1" spc="10" dirty="0">
                <a:latin typeface="Arial"/>
                <a:cs typeface="Arial"/>
              </a:rPr>
              <a:t>списка  </a:t>
            </a:r>
            <a:r>
              <a:rPr sz="900" b="1" spc="5" dirty="0">
                <a:latin typeface="Arial"/>
                <a:cs typeface="Arial"/>
              </a:rPr>
              <a:t>товаров</a:t>
            </a:r>
            <a:endParaRPr sz="900">
              <a:latin typeface="Arial"/>
              <a:cs typeface="Arial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6756951" y="5131433"/>
            <a:ext cx="146608" cy="1685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637298" y="5380450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>
                <a:moveTo>
                  <a:pt x="0" y="0"/>
                </a:moveTo>
                <a:lnTo>
                  <a:pt x="385763" y="0"/>
                </a:lnTo>
              </a:path>
            </a:pathLst>
          </a:custGeom>
          <a:ln w="35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830106" y="5659562"/>
            <a:ext cx="143510" cy="215265"/>
          </a:xfrm>
          <a:custGeom>
            <a:avLst/>
            <a:gdLst/>
            <a:ahLst/>
            <a:cxnLst/>
            <a:rect l="l" t="t" r="r" b="b"/>
            <a:pathLst>
              <a:path w="143509" h="215264">
                <a:moveTo>
                  <a:pt x="0" y="0"/>
                </a:moveTo>
                <a:lnTo>
                  <a:pt x="143040" y="215055"/>
                </a:lnTo>
              </a:path>
            </a:pathLst>
          </a:custGeom>
          <a:ln w="35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687363" y="5298198"/>
            <a:ext cx="142875" cy="576580"/>
          </a:xfrm>
          <a:custGeom>
            <a:avLst/>
            <a:gdLst/>
            <a:ahLst/>
            <a:cxnLst/>
            <a:rect l="l" t="t" r="r" b="b"/>
            <a:pathLst>
              <a:path w="142875" h="576579">
                <a:moveTo>
                  <a:pt x="142742" y="0"/>
                </a:moveTo>
                <a:lnTo>
                  <a:pt x="142742" y="361364"/>
                </a:lnTo>
                <a:lnTo>
                  <a:pt x="0" y="576419"/>
                </a:lnTo>
              </a:path>
            </a:pathLst>
          </a:custGeom>
          <a:ln w="35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6515828" y="5882006"/>
            <a:ext cx="621665" cy="1670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b="1" spc="5" dirty="0">
                <a:latin typeface="Arial"/>
                <a:cs typeface="Arial"/>
              </a:rPr>
              <a:t>Бухгалтер</a:t>
            </a:r>
            <a:endParaRPr sz="900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5484031" y="5502116"/>
            <a:ext cx="1132205" cy="0"/>
          </a:xfrm>
          <a:custGeom>
            <a:avLst/>
            <a:gdLst/>
            <a:ahLst/>
            <a:cxnLst/>
            <a:rect l="l" t="t" r="r" b="b"/>
            <a:pathLst>
              <a:path w="1132204">
                <a:moveTo>
                  <a:pt x="0" y="0"/>
                </a:moveTo>
                <a:lnTo>
                  <a:pt x="1131960" y="0"/>
                </a:lnTo>
              </a:path>
            </a:pathLst>
          </a:custGeom>
          <a:ln w="35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244532" y="3854617"/>
            <a:ext cx="496570" cy="970915"/>
          </a:xfrm>
          <a:custGeom>
            <a:avLst/>
            <a:gdLst/>
            <a:ahLst/>
            <a:cxnLst/>
            <a:rect l="l" t="t" r="r" b="b"/>
            <a:pathLst>
              <a:path w="496570" h="970914">
                <a:moveTo>
                  <a:pt x="496322" y="0"/>
                </a:moveTo>
                <a:lnTo>
                  <a:pt x="0" y="970527"/>
                </a:lnTo>
              </a:path>
            </a:pathLst>
          </a:custGeom>
          <a:ln w="35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0" y="0"/>
            <a:ext cx="468312" cy="4603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711" y="516712"/>
            <a:ext cx="790638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15565" algn="l"/>
                <a:tab pos="5567045" algn="l"/>
                <a:tab pos="7741284" algn="l"/>
              </a:tabLst>
            </a:pPr>
            <a:r>
              <a:rPr dirty="0"/>
              <a:t>Ф</a:t>
            </a:r>
            <a:r>
              <a:rPr spc="5" dirty="0"/>
              <a:t>о</a:t>
            </a:r>
            <a:r>
              <a:rPr spc="-5" dirty="0"/>
              <a:t>рм</a:t>
            </a:r>
            <a:r>
              <a:rPr spc="-10" dirty="0"/>
              <a:t>ал</a:t>
            </a:r>
            <a:r>
              <a:rPr dirty="0"/>
              <a:t>изац</a:t>
            </a:r>
            <a:r>
              <a:rPr spc="10" dirty="0"/>
              <a:t>и</a:t>
            </a:r>
            <a:r>
              <a:rPr dirty="0"/>
              <a:t>я	ф</a:t>
            </a:r>
            <a:r>
              <a:rPr spc="10" dirty="0"/>
              <a:t>у</a:t>
            </a:r>
            <a:r>
              <a:rPr spc="-5" dirty="0"/>
              <a:t>н</a:t>
            </a:r>
            <a:r>
              <a:rPr spc="5" dirty="0"/>
              <a:t>к</a:t>
            </a:r>
            <a:r>
              <a:rPr dirty="0"/>
              <a:t>ц</a:t>
            </a:r>
            <a:r>
              <a:rPr spc="-10" dirty="0"/>
              <a:t>и</a:t>
            </a:r>
            <a:r>
              <a:rPr spc="-5" dirty="0"/>
              <a:t>она</a:t>
            </a:r>
            <a:r>
              <a:rPr spc="-10" dirty="0"/>
              <a:t>л</a:t>
            </a:r>
            <a:r>
              <a:rPr spc="5" dirty="0"/>
              <a:t>ь</a:t>
            </a:r>
            <a:r>
              <a:rPr spc="-5" dirty="0"/>
              <a:t>н</a:t>
            </a:r>
            <a:r>
              <a:rPr spc="5" dirty="0"/>
              <a:t>ы</a:t>
            </a:r>
            <a:r>
              <a:rPr dirty="0"/>
              <a:t>х	</a:t>
            </a:r>
            <a:r>
              <a:rPr spc="-10" dirty="0"/>
              <a:t>т</a:t>
            </a:r>
            <a:r>
              <a:rPr spc="-5" dirty="0"/>
              <a:t>р</a:t>
            </a:r>
            <a:r>
              <a:rPr spc="-15" dirty="0"/>
              <a:t>е</a:t>
            </a:r>
            <a:r>
              <a:rPr dirty="0"/>
              <a:t>бо</a:t>
            </a:r>
            <a:r>
              <a:rPr spc="5" dirty="0"/>
              <a:t>в</a:t>
            </a:r>
            <a:r>
              <a:rPr spc="-15" dirty="0"/>
              <a:t>а</a:t>
            </a:r>
            <a:r>
              <a:rPr spc="-5" dirty="0"/>
              <a:t>ни</a:t>
            </a:r>
            <a:r>
              <a:rPr dirty="0"/>
              <a:t>й	с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помощью </a:t>
            </a:r>
            <a:r>
              <a:rPr spc="-10" dirty="0"/>
              <a:t>диаграммы</a:t>
            </a:r>
            <a:r>
              <a:rPr spc="10" dirty="0"/>
              <a:t> </a:t>
            </a:r>
            <a:r>
              <a:rPr spc="5" dirty="0"/>
              <a:t>ВИ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0201" y="1595450"/>
            <a:ext cx="7442200" cy="407416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268605" marR="8890" indent="-256540" algn="just">
              <a:lnSpc>
                <a:spcPct val="80000"/>
              </a:lnSpc>
              <a:spcBef>
                <a:spcPts val="575"/>
              </a:spcBef>
              <a:buClr>
                <a:srgbClr val="D2DA79"/>
              </a:buClr>
              <a:buFont typeface="Georgia"/>
              <a:buChar char="•"/>
              <a:tabLst>
                <a:tab pos="269240" algn="l"/>
              </a:tabLst>
            </a:pPr>
            <a:r>
              <a:rPr sz="2000" i="1" spc="-5" dirty="0">
                <a:latin typeface="Georgia"/>
                <a:cs typeface="Georgia"/>
              </a:rPr>
              <a:t>Требование (requirement) </a:t>
            </a:r>
            <a:r>
              <a:rPr sz="2000" spc="-5" dirty="0">
                <a:latin typeface="Georgia"/>
                <a:cs typeface="Georgia"/>
              </a:rPr>
              <a:t>– желательное свойство,  характеристика  </a:t>
            </a:r>
            <a:r>
              <a:rPr sz="2000" spc="-10" dirty="0">
                <a:latin typeface="Georgia"/>
                <a:cs typeface="Georgia"/>
              </a:rPr>
              <a:t>или условие, </a:t>
            </a:r>
            <a:r>
              <a:rPr sz="2000" spc="-5" dirty="0">
                <a:latin typeface="Georgia"/>
                <a:cs typeface="Georgia"/>
              </a:rPr>
              <a:t>которым  </a:t>
            </a:r>
            <a:r>
              <a:rPr sz="2000" spc="-10" dirty="0">
                <a:latin typeface="Georgia"/>
                <a:cs typeface="Georgia"/>
              </a:rPr>
              <a:t>должна  удовлетворять система </a:t>
            </a:r>
            <a:r>
              <a:rPr sz="2000" spc="-5" dirty="0">
                <a:latin typeface="Georgia"/>
                <a:cs typeface="Georgia"/>
              </a:rPr>
              <a:t>в процессе </a:t>
            </a:r>
            <a:r>
              <a:rPr sz="2000" spc="-10" dirty="0">
                <a:latin typeface="Georgia"/>
                <a:cs typeface="Georgia"/>
              </a:rPr>
              <a:t>своей</a:t>
            </a:r>
            <a:r>
              <a:rPr sz="2000" spc="15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эксплуатации.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D2DA79"/>
              </a:buClr>
              <a:buFont typeface="Georgia"/>
              <a:buChar char="•"/>
            </a:pPr>
            <a:endParaRPr sz="2450">
              <a:latin typeface="Times New Roman"/>
              <a:cs typeface="Times New Roman"/>
            </a:endParaRPr>
          </a:p>
          <a:p>
            <a:pPr marL="268605" marR="6985" indent="-256540" algn="just">
              <a:lnSpc>
                <a:spcPct val="75000"/>
              </a:lnSpc>
              <a:buClr>
                <a:srgbClr val="D2DA79"/>
              </a:buClr>
              <a:buFont typeface="Georgia"/>
              <a:buChar char="•"/>
              <a:tabLst>
                <a:tab pos="269240" algn="l"/>
              </a:tabLst>
            </a:pPr>
            <a:r>
              <a:rPr sz="2000" i="1" spc="-10" dirty="0">
                <a:solidFill>
                  <a:srgbClr val="464652"/>
                </a:solidFill>
                <a:latin typeface="Georgia"/>
                <a:cs typeface="Georgia"/>
              </a:rPr>
              <a:t>Требование </a:t>
            </a:r>
            <a:r>
              <a:rPr sz="2000" i="1" spc="-5" dirty="0">
                <a:solidFill>
                  <a:srgbClr val="464652"/>
                </a:solidFill>
                <a:latin typeface="Georgia"/>
                <a:cs typeface="Georgia"/>
              </a:rPr>
              <a:t>к </a:t>
            </a:r>
            <a:r>
              <a:rPr sz="2000" i="1" spc="-10" dirty="0">
                <a:solidFill>
                  <a:srgbClr val="464652"/>
                </a:solidFill>
                <a:latin typeface="Georgia"/>
                <a:cs typeface="Georgia"/>
              </a:rPr>
              <a:t>ПО </a:t>
            </a:r>
            <a:r>
              <a:rPr sz="2000" spc="-10" dirty="0">
                <a:latin typeface="Georgia"/>
                <a:cs typeface="Georgia"/>
              </a:rPr>
              <a:t>– </a:t>
            </a:r>
            <a:r>
              <a:rPr sz="2000" spc="-5" dirty="0">
                <a:latin typeface="Georgia"/>
                <a:cs typeface="Georgia"/>
              </a:rPr>
              <a:t>некоторое свойство </a:t>
            </a:r>
            <a:r>
              <a:rPr sz="2000" dirty="0">
                <a:latin typeface="Georgia"/>
                <a:cs typeface="Georgia"/>
              </a:rPr>
              <a:t>ПО, </a:t>
            </a:r>
            <a:r>
              <a:rPr sz="2000" spc="-5" dirty="0">
                <a:latin typeface="Georgia"/>
                <a:cs typeface="Georgia"/>
              </a:rPr>
              <a:t>которым  </a:t>
            </a:r>
            <a:r>
              <a:rPr sz="2000" spc="-10" dirty="0">
                <a:latin typeface="Georgia"/>
                <a:cs typeface="Georgia"/>
              </a:rPr>
              <a:t>должна </a:t>
            </a:r>
            <a:r>
              <a:rPr sz="2000" spc="-5" dirty="0">
                <a:latin typeface="Georgia"/>
                <a:cs typeface="Georgia"/>
              </a:rPr>
              <a:t>обладать </a:t>
            </a:r>
            <a:r>
              <a:rPr sz="2000" dirty="0">
                <a:latin typeface="Georgia"/>
                <a:cs typeface="Georgia"/>
              </a:rPr>
              <a:t>система </a:t>
            </a:r>
            <a:r>
              <a:rPr sz="2000" spc="-10" dirty="0">
                <a:latin typeface="Georgia"/>
                <a:cs typeface="Georgia"/>
              </a:rPr>
              <a:t>или ее </a:t>
            </a:r>
            <a:r>
              <a:rPr sz="2000" spc="-5" dirty="0">
                <a:latin typeface="Georgia"/>
                <a:cs typeface="Georgia"/>
              </a:rPr>
              <a:t>компонент, </a:t>
            </a:r>
            <a:r>
              <a:rPr sz="2000" spc="-10" dirty="0">
                <a:latin typeface="Georgia"/>
                <a:cs typeface="Georgia"/>
              </a:rPr>
              <a:t>чтобы  </a:t>
            </a:r>
            <a:r>
              <a:rPr sz="2000" spc="-5" dirty="0">
                <a:latin typeface="Georgia"/>
                <a:cs typeface="Georgia"/>
              </a:rPr>
              <a:t>удовлетворять условиям контракта, положениям  стандартов, формальной спецификации </a:t>
            </a:r>
            <a:r>
              <a:rPr sz="2000" spc="-10" dirty="0">
                <a:latin typeface="Georgia"/>
                <a:cs typeface="Georgia"/>
              </a:rPr>
              <a:t>или </a:t>
            </a:r>
            <a:r>
              <a:rPr sz="2000" spc="-5" dirty="0">
                <a:latin typeface="Georgia"/>
                <a:cs typeface="Georgia"/>
              </a:rPr>
              <a:t>технической  </a:t>
            </a:r>
            <a:r>
              <a:rPr sz="2000" spc="-10" dirty="0">
                <a:latin typeface="Georgia"/>
                <a:cs typeface="Georgia"/>
              </a:rPr>
              <a:t>документации.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D2DA79"/>
              </a:buClr>
              <a:buFont typeface="Georgia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268605" marR="5080" indent="-256540" algn="just">
              <a:lnSpc>
                <a:spcPct val="75000"/>
              </a:lnSpc>
              <a:buClr>
                <a:srgbClr val="D2DA79"/>
              </a:buClr>
              <a:buFont typeface="Georgia"/>
              <a:buChar char="•"/>
              <a:tabLst>
                <a:tab pos="269240" algn="l"/>
              </a:tabLst>
            </a:pPr>
            <a:r>
              <a:rPr sz="2000" i="1" spc="-5" dirty="0">
                <a:solidFill>
                  <a:srgbClr val="464652"/>
                </a:solidFill>
                <a:latin typeface="Georgia"/>
                <a:cs typeface="Georgia"/>
              </a:rPr>
              <a:t>Управление </a:t>
            </a:r>
            <a:r>
              <a:rPr sz="2000" i="1" spc="-10" dirty="0">
                <a:solidFill>
                  <a:srgbClr val="464652"/>
                </a:solidFill>
                <a:latin typeface="Georgia"/>
                <a:cs typeface="Georgia"/>
              </a:rPr>
              <a:t>требованиями </a:t>
            </a:r>
            <a:r>
              <a:rPr sz="2000" spc="-10" dirty="0">
                <a:latin typeface="Georgia"/>
                <a:cs typeface="Georgia"/>
              </a:rPr>
              <a:t>– это </a:t>
            </a:r>
            <a:r>
              <a:rPr sz="2000" spc="-5" dirty="0">
                <a:latin typeface="Georgia"/>
                <a:cs typeface="Georgia"/>
              </a:rPr>
              <a:t>систематический </a:t>
            </a:r>
            <a:r>
              <a:rPr sz="2000" spc="-10" dirty="0">
                <a:latin typeface="Georgia"/>
                <a:cs typeface="Georgia"/>
              </a:rPr>
              <a:t>подход  </a:t>
            </a:r>
            <a:r>
              <a:rPr sz="2000" spc="-5" dirty="0">
                <a:latin typeface="Georgia"/>
                <a:cs typeface="Georgia"/>
              </a:rPr>
              <a:t>к </a:t>
            </a:r>
            <a:r>
              <a:rPr sz="2000" spc="-10" dirty="0">
                <a:latin typeface="Georgia"/>
                <a:cs typeface="Georgia"/>
              </a:rPr>
              <a:t>выявлению, организации </a:t>
            </a:r>
            <a:r>
              <a:rPr sz="2000" spc="-5" dirty="0">
                <a:latin typeface="Georgia"/>
                <a:cs typeface="Georgia"/>
              </a:rPr>
              <a:t>и </a:t>
            </a:r>
            <a:r>
              <a:rPr sz="2000" spc="-10" dirty="0">
                <a:latin typeface="Georgia"/>
                <a:cs typeface="Georgia"/>
              </a:rPr>
              <a:t>документированию  требований </a:t>
            </a:r>
            <a:r>
              <a:rPr sz="2000" spc="-5" dirty="0">
                <a:latin typeface="Georgia"/>
                <a:cs typeface="Georgia"/>
              </a:rPr>
              <a:t>к системе, а </a:t>
            </a:r>
            <a:r>
              <a:rPr sz="2000" spc="-10" dirty="0">
                <a:latin typeface="Georgia"/>
                <a:cs typeface="Georgia"/>
              </a:rPr>
              <a:t>также </a:t>
            </a:r>
            <a:r>
              <a:rPr sz="2000" spc="-5" dirty="0">
                <a:latin typeface="Georgia"/>
                <a:cs typeface="Georgia"/>
              </a:rPr>
              <a:t>процесс, в ходе которого  вырабатывается и обеспечивается соглашение </a:t>
            </a:r>
            <a:r>
              <a:rPr sz="2000" spc="-10" dirty="0">
                <a:latin typeface="Georgia"/>
                <a:cs typeface="Georgia"/>
              </a:rPr>
              <a:t>между  </a:t>
            </a:r>
            <a:r>
              <a:rPr sz="2000" spc="-5" dirty="0">
                <a:latin typeface="Georgia"/>
                <a:cs typeface="Georgia"/>
              </a:rPr>
              <a:t>заказчиком и разработчиком по поводу </a:t>
            </a:r>
            <a:r>
              <a:rPr sz="2000" spc="-10" dirty="0">
                <a:latin typeface="Georgia"/>
                <a:cs typeface="Georgia"/>
              </a:rPr>
              <a:t>меняющихся  требований </a:t>
            </a:r>
            <a:r>
              <a:rPr sz="2000" spc="-5" dirty="0">
                <a:latin typeface="Georgia"/>
                <a:cs typeface="Georgia"/>
              </a:rPr>
              <a:t>к</a:t>
            </a:r>
            <a:r>
              <a:rPr sz="2000" spc="20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системе.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68312" cy="460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4644" y="754202"/>
            <a:ext cx="64141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Классификация требований </a:t>
            </a:r>
            <a:r>
              <a:rPr dirty="0"/>
              <a:t>– </a:t>
            </a:r>
            <a:r>
              <a:rPr spc="-5" dirty="0"/>
              <a:t>модель</a:t>
            </a:r>
            <a:r>
              <a:rPr spc="15" dirty="0"/>
              <a:t> </a:t>
            </a:r>
            <a:r>
              <a:rPr spc="-10" dirty="0"/>
              <a:t>FURPS+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4592" y="1482089"/>
            <a:ext cx="62230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90"/>
              </a:spcBef>
              <a:buClr>
                <a:srgbClr val="717BA2"/>
              </a:buClr>
              <a:buFont typeface="Wingdings 2"/>
              <a:buChar char=""/>
              <a:tabLst>
                <a:tab pos="290195" algn="l"/>
                <a:tab pos="290830" algn="l"/>
              </a:tabLst>
            </a:pPr>
            <a:r>
              <a:rPr sz="2000" b="1" spc="-10" dirty="0">
                <a:latin typeface="Georgia"/>
                <a:cs typeface="Georgia"/>
              </a:rPr>
              <a:t>Functionality функциональные</a:t>
            </a:r>
            <a:r>
              <a:rPr sz="2000" b="1" spc="175" dirty="0">
                <a:latin typeface="Georgia"/>
                <a:cs typeface="Georgia"/>
              </a:rPr>
              <a:t> </a:t>
            </a:r>
            <a:r>
              <a:rPr sz="2000" b="1" spc="-10" dirty="0">
                <a:latin typeface="Georgia"/>
                <a:cs typeface="Georgia"/>
              </a:rPr>
              <a:t>требования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4592" y="1792986"/>
            <a:ext cx="1448435" cy="6432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90"/>
              </a:spcBef>
              <a:buClr>
                <a:srgbClr val="717BA2"/>
              </a:buClr>
              <a:buFont typeface="Wingdings 2"/>
              <a:buChar char=""/>
              <a:tabLst>
                <a:tab pos="290195" algn="l"/>
                <a:tab pos="290830" algn="l"/>
              </a:tabLst>
            </a:pPr>
            <a:r>
              <a:rPr sz="2000" spc="-10" dirty="0">
                <a:latin typeface="Georgia"/>
                <a:cs typeface="Georgia"/>
              </a:rPr>
              <a:t>Usability</a:t>
            </a:r>
            <a:endParaRPr sz="2000">
              <a:latin typeface="Georgia"/>
              <a:cs typeface="Georgia"/>
            </a:endParaRPr>
          </a:p>
          <a:p>
            <a:pPr marL="290195" indent="-278130">
              <a:lnSpc>
                <a:spcPct val="100000"/>
              </a:lnSpc>
              <a:spcBef>
                <a:spcPts val="75"/>
              </a:spcBef>
              <a:buClr>
                <a:srgbClr val="717BA2"/>
              </a:buClr>
              <a:buFont typeface="Wingdings 2"/>
              <a:buChar char=""/>
              <a:tabLst>
                <a:tab pos="290195" algn="l"/>
                <a:tab pos="290830" algn="l"/>
              </a:tabLst>
            </a:pPr>
            <a:r>
              <a:rPr sz="2000" spc="-10" dirty="0">
                <a:latin typeface="Georgia"/>
                <a:cs typeface="Georgia"/>
              </a:rPr>
              <a:t>Reliability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32582" y="1792986"/>
            <a:ext cx="3310254" cy="6432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Georgia"/>
                <a:cs typeface="Georgia"/>
              </a:rPr>
              <a:t>(требования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практичности)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000" spc="-10" dirty="0">
                <a:latin typeface="Georgia"/>
                <a:cs typeface="Georgia"/>
              </a:rPr>
              <a:t>(требования</a:t>
            </a:r>
            <a:r>
              <a:rPr sz="2000" spc="1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надежности)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90"/>
              </a:spcBef>
              <a:buClr>
                <a:srgbClr val="717BA2"/>
              </a:buClr>
              <a:buFont typeface="Wingdings 2"/>
              <a:buChar char=""/>
              <a:tabLst>
                <a:tab pos="290195" algn="l"/>
                <a:tab pos="290830" algn="l"/>
              </a:tabLst>
            </a:pPr>
            <a:r>
              <a:rPr spc="-10" dirty="0"/>
              <a:t>Performance (требования</a:t>
            </a:r>
            <a:r>
              <a:rPr spc="130" dirty="0"/>
              <a:t> </a:t>
            </a:r>
            <a:r>
              <a:rPr spc="-10" dirty="0"/>
              <a:t>производительности)</a:t>
            </a:r>
          </a:p>
          <a:p>
            <a:pPr marL="290195" indent="-278130">
              <a:lnSpc>
                <a:spcPts val="2280"/>
              </a:lnSpc>
              <a:spcBef>
                <a:spcPts val="75"/>
              </a:spcBef>
              <a:buClr>
                <a:srgbClr val="717BA2"/>
              </a:buClr>
              <a:buFont typeface="Wingdings 2"/>
              <a:buChar char=""/>
              <a:tabLst>
                <a:tab pos="290195" algn="l"/>
                <a:tab pos="290830" algn="l"/>
              </a:tabLst>
            </a:pPr>
            <a:r>
              <a:rPr spc="-10" dirty="0"/>
              <a:t>Supportability (требования обслуживания</a:t>
            </a:r>
            <a:r>
              <a:rPr spc="135" dirty="0"/>
              <a:t> </a:t>
            </a:r>
            <a:r>
              <a:rPr spc="-5" dirty="0"/>
              <a:t>и</a:t>
            </a:r>
          </a:p>
          <a:p>
            <a:pPr marL="232410">
              <a:lnSpc>
                <a:spcPts val="2280"/>
              </a:lnSpc>
            </a:pPr>
            <a:r>
              <a:rPr spc="-10" dirty="0"/>
              <a:t>сопровождения)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b="1" spc="-10" dirty="0">
                <a:latin typeface="Georgia"/>
                <a:cs typeface="Georgia"/>
              </a:rPr>
              <a:t>Дополнительно + </a:t>
            </a:r>
            <a:r>
              <a:rPr b="1" spc="-5" dirty="0">
                <a:latin typeface="Georgia"/>
                <a:cs typeface="Georgia"/>
              </a:rPr>
              <a:t>IEEE</a:t>
            </a:r>
            <a:r>
              <a:rPr b="1" spc="75" dirty="0">
                <a:latin typeface="Georgia"/>
                <a:cs typeface="Georgia"/>
              </a:rPr>
              <a:t> </a:t>
            </a:r>
            <a:r>
              <a:rPr b="1" spc="-10" dirty="0">
                <a:latin typeface="Georgia"/>
                <a:cs typeface="Georgia"/>
              </a:rPr>
              <a:t>610.12.1990</a:t>
            </a:r>
          </a:p>
          <a:p>
            <a:pPr marL="546100" lvl="1" indent="-259715">
              <a:lnSpc>
                <a:spcPct val="100000"/>
              </a:lnSpc>
              <a:spcBef>
                <a:spcPts val="50"/>
              </a:spcBef>
              <a:buClr>
                <a:srgbClr val="717BA2"/>
              </a:buClr>
              <a:buFont typeface="Wingdings 2"/>
              <a:buChar char=""/>
              <a:tabLst>
                <a:tab pos="546100" algn="l"/>
                <a:tab pos="546735" algn="l"/>
              </a:tabLst>
            </a:pPr>
            <a:r>
              <a:rPr sz="2000" spc="-10" dirty="0">
                <a:latin typeface="Georgia"/>
                <a:cs typeface="Georgia"/>
              </a:rPr>
              <a:t>Проектные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ограничения</a:t>
            </a:r>
            <a:endParaRPr sz="2000">
              <a:latin typeface="Georgia"/>
              <a:cs typeface="Georgia"/>
            </a:endParaRPr>
          </a:p>
          <a:p>
            <a:pPr marL="546100" lvl="1" indent="-259715">
              <a:lnSpc>
                <a:spcPct val="100000"/>
              </a:lnSpc>
              <a:spcBef>
                <a:spcPts val="70"/>
              </a:spcBef>
              <a:buClr>
                <a:srgbClr val="717BA2"/>
              </a:buClr>
              <a:buFont typeface="Wingdings 2"/>
              <a:buChar char=""/>
              <a:tabLst>
                <a:tab pos="546100" algn="l"/>
                <a:tab pos="546735" algn="l"/>
              </a:tabLst>
            </a:pPr>
            <a:r>
              <a:rPr sz="2000" spc="-10" dirty="0">
                <a:latin typeface="Georgia"/>
                <a:cs typeface="Georgia"/>
              </a:rPr>
              <a:t>Требования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выполнения</a:t>
            </a:r>
            <a:endParaRPr sz="2000">
              <a:latin typeface="Georgia"/>
              <a:cs typeface="Georgia"/>
            </a:endParaRPr>
          </a:p>
          <a:p>
            <a:pPr marL="546100" lvl="1" indent="-259715">
              <a:lnSpc>
                <a:spcPct val="100000"/>
              </a:lnSpc>
              <a:spcBef>
                <a:spcPts val="50"/>
              </a:spcBef>
              <a:buClr>
                <a:srgbClr val="717BA2"/>
              </a:buClr>
              <a:buFont typeface="Wingdings 2"/>
              <a:buChar char=""/>
              <a:tabLst>
                <a:tab pos="546100" algn="l"/>
                <a:tab pos="546735" algn="l"/>
              </a:tabLst>
            </a:pPr>
            <a:r>
              <a:rPr sz="2000" spc="-10" dirty="0">
                <a:latin typeface="Georgia"/>
                <a:cs typeface="Georgia"/>
              </a:rPr>
              <a:t>Требования </a:t>
            </a:r>
            <a:r>
              <a:rPr sz="2000" spc="-5" dirty="0">
                <a:latin typeface="Georgia"/>
                <a:cs typeface="Georgia"/>
              </a:rPr>
              <a:t>к</a:t>
            </a:r>
            <a:r>
              <a:rPr sz="2000" spc="5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GUI</a:t>
            </a:r>
            <a:endParaRPr sz="2000">
              <a:latin typeface="Georgia"/>
              <a:cs typeface="Georgia"/>
            </a:endParaRPr>
          </a:p>
          <a:p>
            <a:pPr marL="546100" lvl="1" indent="-259715">
              <a:lnSpc>
                <a:spcPct val="100000"/>
              </a:lnSpc>
              <a:spcBef>
                <a:spcPts val="75"/>
              </a:spcBef>
              <a:buClr>
                <a:srgbClr val="717BA2"/>
              </a:buClr>
              <a:buFont typeface="Wingdings 2"/>
              <a:buChar char=""/>
              <a:tabLst>
                <a:tab pos="546100" algn="l"/>
                <a:tab pos="546735" algn="l"/>
              </a:tabLst>
            </a:pPr>
            <a:r>
              <a:rPr sz="2000" spc="-10" dirty="0">
                <a:latin typeface="Georgia"/>
                <a:cs typeface="Georgia"/>
              </a:rPr>
              <a:t>Физические</a:t>
            </a:r>
            <a:r>
              <a:rPr sz="2000" spc="3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требования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00215" y="4041140"/>
            <a:ext cx="2592324" cy="2627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468312" cy="460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4644" y="520065"/>
            <a:ext cx="6246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Functionality – </a:t>
            </a:r>
            <a:r>
              <a:rPr spc="-5" dirty="0"/>
              <a:t>функциональные</a:t>
            </a:r>
            <a:r>
              <a:rPr spc="-105" dirty="0"/>
              <a:t> </a:t>
            </a:r>
            <a:r>
              <a:rPr spc="-5" dirty="0"/>
              <a:t>требования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4372" y="1337818"/>
            <a:ext cx="7438390" cy="4034154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68605" marR="5080" indent="-256540" algn="just">
              <a:lnSpc>
                <a:spcPct val="90100"/>
              </a:lnSpc>
              <a:spcBef>
                <a:spcPts val="330"/>
              </a:spcBef>
              <a:buClr>
                <a:srgbClr val="D2DA79"/>
              </a:buClr>
              <a:buFont typeface="Georgia"/>
              <a:buChar char="•"/>
              <a:tabLst>
                <a:tab pos="269240" algn="l"/>
              </a:tabLst>
            </a:pPr>
            <a:r>
              <a:rPr sz="2000" b="1" i="1" spc="-5" dirty="0">
                <a:solidFill>
                  <a:srgbClr val="464652"/>
                </a:solidFill>
                <a:latin typeface="Georgia"/>
                <a:cs typeface="Georgia"/>
              </a:rPr>
              <a:t>Функциональные требования </a:t>
            </a:r>
            <a:r>
              <a:rPr sz="2000" spc="-10" dirty="0">
                <a:latin typeface="Georgia"/>
                <a:cs typeface="Georgia"/>
              </a:rPr>
              <a:t>определяют </a:t>
            </a:r>
            <a:r>
              <a:rPr sz="2000" spc="-5" dirty="0">
                <a:latin typeface="Georgia"/>
                <a:cs typeface="Georgia"/>
              </a:rPr>
              <a:t>действия,  которые </a:t>
            </a:r>
            <a:r>
              <a:rPr sz="2000" spc="-10" dirty="0">
                <a:latin typeface="Georgia"/>
                <a:cs typeface="Georgia"/>
              </a:rPr>
              <a:t>должна </a:t>
            </a:r>
            <a:r>
              <a:rPr sz="2000" dirty="0">
                <a:latin typeface="Georgia"/>
                <a:cs typeface="Georgia"/>
              </a:rPr>
              <a:t>быть способна </a:t>
            </a:r>
            <a:r>
              <a:rPr sz="2000" spc="-10" dirty="0">
                <a:latin typeface="Georgia"/>
                <a:cs typeface="Georgia"/>
              </a:rPr>
              <a:t>выполнить </a:t>
            </a:r>
            <a:r>
              <a:rPr sz="2000" spc="-5" dirty="0">
                <a:latin typeface="Georgia"/>
                <a:cs typeface="Georgia"/>
              </a:rPr>
              <a:t>система, </a:t>
            </a:r>
            <a:r>
              <a:rPr sz="2000" dirty="0">
                <a:latin typeface="Georgia"/>
                <a:cs typeface="Georgia"/>
              </a:rPr>
              <a:t>без  </a:t>
            </a:r>
            <a:r>
              <a:rPr sz="2000" spc="-10" dirty="0">
                <a:latin typeface="Georgia"/>
                <a:cs typeface="Georgia"/>
              </a:rPr>
              <a:t>рассмотрения физических </a:t>
            </a:r>
            <a:r>
              <a:rPr sz="2000" spc="-5" dirty="0">
                <a:latin typeface="Georgia"/>
                <a:cs typeface="Georgia"/>
              </a:rPr>
              <a:t>особенностей их</a:t>
            </a:r>
            <a:r>
              <a:rPr sz="2000" spc="120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реализации.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  <a:buClr>
                <a:srgbClr val="D2DA79"/>
              </a:buClr>
              <a:buFont typeface="Georgia"/>
              <a:buChar char="•"/>
            </a:pPr>
            <a:endParaRPr sz="2200">
              <a:latin typeface="Times New Roman"/>
              <a:cs typeface="Times New Roman"/>
            </a:endParaRPr>
          </a:p>
          <a:p>
            <a:pPr marL="268605" marR="10160" indent="-256540" algn="just">
              <a:lnSpc>
                <a:spcPts val="2160"/>
              </a:lnSpc>
              <a:spcBef>
                <a:spcPts val="1460"/>
              </a:spcBef>
              <a:buClr>
                <a:srgbClr val="D2DA79"/>
              </a:buClr>
              <a:buChar char="•"/>
              <a:tabLst>
                <a:tab pos="269240" algn="l"/>
              </a:tabLst>
            </a:pPr>
            <a:r>
              <a:rPr sz="2000" spc="-10" dirty="0">
                <a:latin typeface="Georgia"/>
                <a:cs typeface="Georgia"/>
              </a:rPr>
              <a:t>Тем </a:t>
            </a:r>
            <a:r>
              <a:rPr sz="2000" dirty="0">
                <a:latin typeface="Georgia"/>
                <a:cs typeface="Georgia"/>
              </a:rPr>
              <a:t>самым </a:t>
            </a:r>
            <a:r>
              <a:rPr sz="2000" spc="-5" dirty="0">
                <a:latin typeface="Georgia"/>
                <a:cs typeface="Georgia"/>
              </a:rPr>
              <a:t>функциональные </a:t>
            </a:r>
            <a:r>
              <a:rPr sz="2000" spc="-10" dirty="0">
                <a:latin typeface="Georgia"/>
                <a:cs typeface="Georgia"/>
              </a:rPr>
              <a:t>требования определяют  внешнее поведение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системы.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D2DA79"/>
              </a:buClr>
              <a:buFont typeface="Georgia"/>
              <a:buChar char="•"/>
            </a:pPr>
            <a:endParaRPr sz="3200">
              <a:latin typeface="Times New Roman"/>
              <a:cs typeface="Times New Roman"/>
            </a:endParaRPr>
          </a:p>
          <a:p>
            <a:pPr marL="268605" indent="-256540">
              <a:lnSpc>
                <a:spcPts val="2280"/>
              </a:lnSpc>
              <a:buClr>
                <a:srgbClr val="D2DA79"/>
              </a:buClr>
              <a:buChar char="•"/>
              <a:tabLst>
                <a:tab pos="268605" algn="l"/>
                <a:tab pos="269240" algn="l"/>
              </a:tabLst>
            </a:pPr>
            <a:r>
              <a:rPr sz="2000" spc="-10" dirty="0">
                <a:latin typeface="Georgia"/>
                <a:cs typeface="Georgia"/>
              </a:rPr>
              <a:t>Лучше </a:t>
            </a:r>
            <a:r>
              <a:rPr sz="2000" spc="-5" dirty="0">
                <a:latin typeface="Georgia"/>
                <a:cs typeface="Georgia"/>
              </a:rPr>
              <a:t>всего они описываются в </a:t>
            </a:r>
            <a:r>
              <a:rPr sz="2000" spc="-10" dirty="0">
                <a:latin typeface="Georgia"/>
                <a:cs typeface="Georgia"/>
              </a:rPr>
              <a:t>форме </a:t>
            </a:r>
            <a:r>
              <a:rPr sz="2000" i="1" spc="-10" dirty="0">
                <a:latin typeface="Georgia"/>
                <a:cs typeface="Georgia"/>
              </a:rPr>
              <a:t>модели</a:t>
            </a:r>
            <a:r>
              <a:rPr sz="2000" i="1" spc="225" dirty="0">
                <a:latin typeface="Georgia"/>
                <a:cs typeface="Georgia"/>
              </a:rPr>
              <a:t> </a:t>
            </a:r>
            <a:r>
              <a:rPr sz="2000" i="1" spc="-5" dirty="0">
                <a:latin typeface="Georgia"/>
                <a:cs typeface="Georgia"/>
              </a:rPr>
              <a:t>вариантов</a:t>
            </a:r>
            <a:endParaRPr sz="2000">
              <a:latin typeface="Georgia"/>
              <a:cs typeface="Georgia"/>
            </a:endParaRPr>
          </a:p>
          <a:p>
            <a:pPr marL="268605">
              <a:lnSpc>
                <a:spcPts val="2280"/>
              </a:lnSpc>
            </a:pPr>
            <a:r>
              <a:rPr sz="2000" i="1" spc="-5" dirty="0">
                <a:latin typeface="Georgia"/>
                <a:cs typeface="Georgia"/>
              </a:rPr>
              <a:t>использования.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268605" marR="9525" indent="-256540" algn="just">
              <a:lnSpc>
                <a:spcPts val="2160"/>
              </a:lnSpc>
              <a:spcBef>
                <a:spcPts val="1465"/>
              </a:spcBef>
              <a:buClr>
                <a:srgbClr val="D2DA79"/>
              </a:buClr>
              <a:buChar char="•"/>
              <a:tabLst>
                <a:tab pos="269240" algn="l"/>
              </a:tabLst>
            </a:pPr>
            <a:r>
              <a:rPr sz="2000" spc="-10" dirty="0">
                <a:latin typeface="Georgia"/>
                <a:cs typeface="Georgia"/>
              </a:rPr>
              <a:t>Каждому функциональному требованию </a:t>
            </a:r>
            <a:r>
              <a:rPr sz="2000" spc="-5" dirty="0">
                <a:latin typeface="Georgia"/>
                <a:cs typeface="Georgia"/>
              </a:rPr>
              <a:t>в этом случае  </a:t>
            </a:r>
            <a:r>
              <a:rPr sz="2000" spc="-10" dirty="0">
                <a:latin typeface="Georgia"/>
                <a:cs typeface="Georgia"/>
              </a:rPr>
              <a:t>будет </a:t>
            </a:r>
            <a:r>
              <a:rPr sz="2000" spc="-5" dirty="0">
                <a:latin typeface="Georgia"/>
                <a:cs typeface="Georgia"/>
              </a:rPr>
              <a:t>соответствовать </a:t>
            </a:r>
            <a:r>
              <a:rPr sz="2000" spc="-10" dirty="0">
                <a:latin typeface="Georgia"/>
                <a:cs typeface="Georgia"/>
              </a:rPr>
              <a:t>отдельный </a:t>
            </a:r>
            <a:r>
              <a:rPr sz="2000" i="1" spc="-5" dirty="0">
                <a:latin typeface="Georgia"/>
                <a:cs typeface="Georgia"/>
              </a:rPr>
              <a:t>вариант</a:t>
            </a:r>
            <a:r>
              <a:rPr sz="2000" i="1" spc="125" dirty="0">
                <a:latin typeface="Georgia"/>
                <a:cs typeface="Georgia"/>
              </a:rPr>
              <a:t> </a:t>
            </a:r>
            <a:r>
              <a:rPr sz="2000" i="1" spc="-5" dirty="0">
                <a:latin typeface="Georgia"/>
                <a:cs typeface="Georgia"/>
              </a:rPr>
              <a:t>использования.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68312" cy="460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711" y="555752"/>
            <a:ext cx="7323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Спецификация </a:t>
            </a:r>
            <a:r>
              <a:rPr dirty="0"/>
              <a:t>ВИ с </a:t>
            </a:r>
            <a:r>
              <a:rPr spc="-5" dirty="0"/>
              <a:t>помощью текстовых</a:t>
            </a:r>
            <a:r>
              <a:rPr spc="-55" dirty="0"/>
              <a:t> </a:t>
            </a:r>
            <a:r>
              <a:rPr spc="-5" dirty="0"/>
              <a:t>сценариев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8268" y="1296416"/>
            <a:ext cx="7198359" cy="1243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68605" marR="5080" indent="-256540" algn="just">
              <a:lnSpc>
                <a:spcPct val="100000"/>
              </a:lnSpc>
              <a:spcBef>
                <a:spcPts val="90"/>
              </a:spcBef>
              <a:buClr>
                <a:srgbClr val="D2DA79"/>
              </a:buClr>
              <a:buFont typeface="Georgia"/>
              <a:buChar char="•"/>
              <a:tabLst>
                <a:tab pos="269240" algn="l"/>
              </a:tabLst>
            </a:pPr>
            <a:r>
              <a:rPr sz="2000" i="1" spc="-5" dirty="0">
                <a:latin typeface="Georgia"/>
                <a:cs typeface="Georgia"/>
              </a:rPr>
              <a:t>Сценарий </a:t>
            </a:r>
            <a:r>
              <a:rPr sz="2000" i="1" dirty="0">
                <a:latin typeface="Georgia"/>
                <a:cs typeface="Georgia"/>
              </a:rPr>
              <a:t>(scenario) </a:t>
            </a:r>
            <a:r>
              <a:rPr sz="2000" spc="-10" dirty="0">
                <a:latin typeface="Georgia"/>
                <a:cs typeface="Georgia"/>
              </a:rPr>
              <a:t>– </a:t>
            </a:r>
            <a:r>
              <a:rPr sz="2000" spc="-5" dirty="0">
                <a:latin typeface="Georgia"/>
                <a:cs typeface="Georgia"/>
              </a:rPr>
              <a:t>специально написанный текст,  который описывает поведение </a:t>
            </a:r>
            <a:r>
              <a:rPr sz="2000" spc="-10" dirty="0">
                <a:latin typeface="Georgia"/>
                <a:cs typeface="Georgia"/>
              </a:rPr>
              <a:t>моделируемой </a:t>
            </a:r>
            <a:r>
              <a:rPr sz="2000" spc="-5" dirty="0">
                <a:latin typeface="Georgia"/>
                <a:cs typeface="Georgia"/>
              </a:rPr>
              <a:t>системы в  </a:t>
            </a:r>
            <a:r>
              <a:rPr sz="2000" spc="-15" dirty="0">
                <a:latin typeface="Georgia"/>
                <a:cs typeface="Georgia"/>
              </a:rPr>
              <a:t>форме </a:t>
            </a:r>
            <a:r>
              <a:rPr sz="2000" spc="-5" dirty="0">
                <a:latin typeface="Georgia"/>
                <a:cs typeface="Georgia"/>
              </a:rPr>
              <a:t>последовательности </a:t>
            </a:r>
            <a:r>
              <a:rPr sz="2000" spc="-10" dirty="0">
                <a:latin typeface="Georgia"/>
                <a:cs typeface="Georgia"/>
              </a:rPr>
              <a:t>выполняемых </a:t>
            </a:r>
            <a:r>
              <a:rPr sz="2000" spc="-5" dirty="0">
                <a:latin typeface="Georgia"/>
                <a:cs typeface="Georgia"/>
              </a:rPr>
              <a:t>действий  </a:t>
            </a:r>
            <a:r>
              <a:rPr sz="2000" spc="-10" dirty="0">
                <a:latin typeface="Georgia"/>
                <a:cs typeface="Georgia"/>
              </a:rPr>
              <a:t>актеров </a:t>
            </a:r>
            <a:r>
              <a:rPr sz="2000" spc="-5" dirty="0">
                <a:latin typeface="Georgia"/>
                <a:cs typeface="Georgia"/>
              </a:rPr>
              <a:t>и самой</a:t>
            </a:r>
            <a:r>
              <a:rPr sz="2000" spc="3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системы.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3532" y="2708922"/>
            <a:ext cx="8397875" cy="3943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468312" cy="460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4644" y="448767"/>
            <a:ext cx="72574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66595" algn="l"/>
                <a:tab pos="3552190" algn="l"/>
                <a:tab pos="4399915" algn="l"/>
                <a:tab pos="5799455" algn="l"/>
              </a:tabLst>
            </a:pPr>
            <a:r>
              <a:rPr spc="-5" dirty="0"/>
              <a:t>Показатели	качества	для	модели	вариантов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использования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2439" y="1369898"/>
            <a:ext cx="5431790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10"/>
              </a:spcBef>
              <a:buClr>
                <a:srgbClr val="D2DA79"/>
              </a:buClr>
              <a:buChar char="•"/>
              <a:tabLst>
                <a:tab pos="268605" algn="l"/>
                <a:tab pos="269240" algn="l"/>
                <a:tab pos="902335" algn="l"/>
                <a:tab pos="1423670" algn="l"/>
                <a:tab pos="3909060" algn="l"/>
              </a:tabLst>
            </a:pPr>
            <a:r>
              <a:rPr sz="2200" spc="5" dirty="0">
                <a:latin typeface="Georgia"/>
                <a:cs typeface="Georgia"/>
              </a:rPr>
              <a:t>Все	</a:t>
            </a:r>
            <a:r>
              <a:rPr sz="2200" spc="-5" dirty="0">
                <a:latin typeface="Georgia"/>
                <a:cs typeface="Georgia"/>
              </a:rPr>
              <a:t>ли	</a:t>
            </a:r>
            <a:r>
              <a:rPr sz="2200" dirty="0">
                <a:latin typeface="Georgia"/>
                <a:cs typeface="Georgia"/>
              </a:rPr>
              <a:t>функциональные	</a:t>
            </a:r>
            <a:r>
              <a:rPr sz="2200" spc="-5" dirty="0">
                <a:latin typeface="Georgia"/>
                <a:cs typeface="Georgia"/>
              </a:rPr>
              <a:t>требования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67347" y="1369898"/>
            <a:ext cx="1776095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spc="10" dirty="0">
                <a:latin typeface="Georgia"/>
                <a:cs typeface="Georgia"/>
              </a:rPr>
              <a:t>о</a:t>
            </a:r>
            <a:r>
              <a:rPr sz="2200" spc="-10" dirty="0">
                <a:latin typeface="Georgia"/>
                <a:cs typeface="Georgia"/>
              </a:rPr>
              <a:t>п</a:t>
            </a:r>
            <a:r>
              <a:rPr sz="2200" spc="-5" dirty="0">
                <a:latin typeface="Georgia"/>
                <a:cs typeface="Georgia"/>
              </a:rPr>
              <a:t>ис</a:t>
            </a:r>
            <a:r>
              <a:rPr sz="2200" spc="-15" dirty="0">
                <a:latin typeface="Georgia"/>
                <a:cs typeface="Georgia"/>
              </a:rPr>
              <a:t>ы</a:t>
            </a:r>
            <a:r>
              <a:rPr sz="2200" spc="5" dirty="0">
                <a:latin typeface="Georgia"/>
                <a:cs typeface="Georgia"/>
              </a:rPr>
              <a:t>в</a:t>
            </a:r>
            <a:r>
              <a:rPr sz="2200" spc="-10" dirty="0">
                <a:latin typeface="Georgia"/>
                <a:cs typeface="Georgia"/>
              </a:rPr>
              <a:t>а</a:t>
            </a:r>
            <a:r>
              <a:rPr sz="2200" spc="5" dirty="0">
                <a:latin typeface="Georgia"/>
                <a:cs typeface="Georgia"/>
              </a:rPr>
              <a:t>ются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2439" y="1638680"/>
            <a:ext cx="7366634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8605">
              <a:lnSpc>
                <a:spcPts val="2520"/>
              </a:lnSpc>
              <a:spcBef>
                <a:spcPts val="105"/>
              </a:spcBef>
            </a:pPr>
            <a:r>
              <a:rPr sz="2200" dirty="0">
                <a:latin typeface="Georgia"/>
                <a:cs typeface="Georgia"/>
              </a:rPr>
              <a:t>вариантами</a:t>
            </a:r>
            <a:r>
              <a:rPr sz="2200" spc="-30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использования?</a:t>
            </a:r>
            <a:endParaRPr sz="2200">
              <a:latin typeface="Georgia"/>
              <a:cs typeface="Georgia"/>
            </a:endParaRPr>
          </a:p>
          <a:p>
            <a:pPr marL="268605" indent="-256540">
              <a:lnSpc>
                <a:spcPts val="2520"/>
              </a:lnSpc>
              <a:buClr>
                <a:srgbClr val="D2DA79"/>
              </a:buClr>
              <a:buChar char="•"/>
              <a:tabLst>
                <a:tab pos="268605" algn="l"/>
                <a:tab pos="269240" algn="l"/>
                <a:tab pos="802005" algn="l"/>
                <a:tab pos="2225675" algn="l"/>
                <a:tab pos="2729230" algn="l"/>
                <a:tab pos="3844925" algn="l"/>
                <a:tab pos="5375275" algn="l"/>
              </a:tabLst>
            </a:pPr>
            <a:r>
              <a:rPr sz="2200" spc="5" dirty="0">
                <a:latin typeface="Georgia"/>
                <a:cs typeface="Georgia"/>
              </a:rPr>
              <a:t>Не	</a:t>
            </a:r>
            <a:r>
              <a:rPr sz="2200" spc="-5" dirty="0">
                <a:latin typeface="Georgia"/>
                <a:cs typeface="Georgia"/>
              </a:rPr>
              <a:t>содержит	ли	модель	</a:t>
            </a:r>
            <a:r>
              <a:rPr sz="2200" dirty="0">
                <a:latin typeface="Georgia"/>
                <a:cs typeface="Georgia"/>
              </a:rPr>
              <a:t>вариантов	</a:t>
            </a:r>
            <a:r>
              <a:rPr sz="2200" spc="-5" dirty="0">
                <a:latin typeface="Georgia"/>
                <a:cs typeface="Georgia"/>
              </a:rPr>
              <a:t>использования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8471" y="2211781"/>
            <a:ext cx="4636135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725930" algn="l"/>
                <a:tab pos="3589020" algn="l"/>
              </a:tabLst>
            </a:pPr>
            <a:r>
              <a:rPr sz="2200" spc="5" dirty="0">
                <a:latin typeface="Georgia"/>
                <a:cs typeface="Georgia"/>
              </a:rPr>
              <a:t>н</a:t>
            </a:r>
            <a:r>
              <a:rPr sz="2200" spc="-10" dirty="0">
                <a:latin typeface="Georgia"/>
                <a:cs typeface="Georgia"/>
              </a:rPr>
              <a:t>е</a:t>
            </a:r>
            <a:r>
              <a:rPr sz="2200" spc="5" dirty="0">
                <a:latin typeface="Georgia"/>
                <a:cs typeface="Georgia"/>
              </a:rPr>
              <a:t>н</a:t>
            </a:r>
            <a:r>
              <a:rPr sz="2200" spc="-5" dirty="0">
                <a:latin typeface="Georgia"/>
                <a:cs typeface="Georgia"/>
              </a:rPr>
              <a:t>у</a:t>
            </a:r>
            <a:r>
              <a:rPr sz="2200" spc="-10" dirty="0">
                <a:latin typeface="Georgia"/>
                <a:cs typeface="Georgia"/>
              </a:rPr>
              <a:t>ж</a:t>
            </a:r>
            <a:r>
              <a:rPr sz="2200" spc="5" dirty="0">
                <a:latin typeface="Georgia"/>
                <a:cs typeface="Georgia"/>
              </a:rPr>
              <a:t>ное</a:t>
            </a:r>
            <a:r>
              <a:rPr sz="2200" dirty="0">
                <a:latin typeface="Georgia"/>
                <a:cs typeface="Georgia"/>
              </a:rPr>
              <a:t>	</a:t>
            </a:r>
            <a:r>
              <a:rPr sz="2200" spc="-10" dirty="0">
                <a:latin typeface="Georgia"/>
                <a:cs typeface="Georgia"/>
              </a:rPr>
              <a:t>п</a:t>
            </a:r>
            <a:r>
              <a:rPr sz="2200" spc="10" dirty="0">
                <a:latin typeface="Georgia"/>
                <a:cs typeface="Georgia"/>
              </a:rPr>
              <a:t>о</a:t>
            </a:r>
            <a:r>
              <a:rPr sz="2200" spc="5" dirty="0">
                <a:latin typeface="Georgia"/>
                <a:cs typeface="Georgia"/>
              </a:rPr>
              <a:t>в</a:t>
            </a:r>
            <a:r>
              <a:rPr sz="2200" spc="-10" dirty="0">
                <a:latin typeface="Georgia"/>
                <a:cs typeface="Georgia"/>
              </a:rPr>
              <a:t>еде</a:t>
            </a:r>
            <a:r>
              <a:rPr sz="2200" spc="5" dirty="0">
                <a:latin typeface="Georgia"/>
                <a:cs typeface="Georgia"/>
              </a:rPr>
              <a:t>н</a:t>
            </a:r>
            <a:r>
              <a:rPr sz="2200" spc="-10" dirty="0">
                <a:latin typeface="Georgia"/>
                <a:cs typeface="Georgia"/>
              </a:rPr>
              <a:t>и</a:t>
            </a:r>
            <a:r>
              <a:rPr sz="2200" spc="-35" dirty="0">
                <a:latin typeface="Georgia"/>
                <a:cs typeface="Georgia"/>
              </a:rPr>
              <a:t>е</a:t>
            </a:r>
            <a:r>
              <a:rPr sz="2200" dirty="0">
                <a:latin typeface="Georgia"/>
                <a:cs typeface="Georgia"/>
              </a:rPr>
              <a:t>,	</a:t>
            </a:r>
            <a:r>
              <a:rPr sz="2200" spc="-15" dirty="0">
                <a:latin typeface="Georgia"/>
                <a:cs typeface="Georgia"/>
              </a:rPr>
              <a:t>к</a:t>
            </a:r>
            <a:r>
              <a:rPr sz="2200" spc="10" dirty="0">
                <a:latin typeface="Georgia"/>
                <a:cs typeface="Georgia"/>
              </a:rPr>
              <a:t>о</a:t>
            </a:r>
            <a:r>
              <a:rPr sz="2200" spc="-10" dirty="0">
                <a:latin typeface="Georgia"/>
                <a:cs typeface="Georgia"/>
              </a:rPr>
              <a:t>т</a:t>
            </a:r>
            <a:r>
              <a:rPr sz="2200" spc="-15" dirty="0">
                <a:latin typeface="Georgia"/>
                <a:cs typeface="Georgia"/>
              </a:rPr>
              <a:t>о</a:t>
            </a:r>
            <a:r>
              <a:rPr sz="2200" spc="10" dirty="0">
                <a:latin typeface="Georgia"/>
                <a:cs typeface="Georgia"/>
              </a:rPr>
              <a:t>ро</a:t>
            </a:r>
            <a:r>
              <a:rPr sz="2200" spc="5" dirty="0">
                <a:latin typeface="Georgia"/>
                <a:cs typeface="Georgia"/>
              </a:rPr>
              <a:t>е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28471" y="2480310"/>
            <a:ext cx="181102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-5" dirty="0">
                <a:latin typeface="Georgia"/>
                <a:cs typeface="Georgia"/>
              </a:rPr>
              <a:t>требованиях?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24173" y="2788107"/>
            <a:ext cx="2124075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668020" algn="l"/>
                <a:tab pos="1134745" algn="l"/>
              </a:tabLst>
            </a:pPr>
            <a:r>
              <a:rPr sz="2200" spc="-5" dirty="0">
                <a:latin typeface="Georgia"/>
                <a:cs typeface="Georgia"/>
              </a:rPr>
              <a:t>ли	</a:t>
            </a:r>
            <a:r>
              <a:rPr sz="2200" spc="5" dirty="0">
                <a:latin typeface="Georgia"/>
                <a:cs typeface="Georgia"/>
              </a:rPr>
              <a:t>в	</a:t>
            </a:r>
            <a:r>
              <a:rPr sz="2200" spc="-5" dirty="0">
                <a:latin typeface="Georgia"/>
                <a:cs typeface="Georgia"/>
              </a:rPr>
              <a:t>модели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2439" y="2788107"/>
            <a:ext cx="2989580" cy="6305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68605" indent="-256540">
              <a:lnSpc>
                <a:spcPts val="2375"/>
              </a:lnSpc>
              <a:spcBef>
                <a:spcPts val="110"/>
              </a:spcBef>
              <a:buClr>
                <a:srgbClr val="D2DA79"/>
              </a:buClr>
              <a:buChar char="•"/>
              <a:tabLst>
                <a:tab pos="268605" algn="l"/>
                <a:tab pos="269240" algn="l"/>
              </a:tabLst>
            </a:pPr>
            <a:r>
              <a:rPr sz="2200" spc="-5" dirty="0">
                <a:latin typeface="Georgia"/>
                <a:cs typeface="Georgia"/>
              </a:rPr>
              <a:t>Действительно</a:t>
            </a:r>
            <a:endParaRPr sz="2200">
              <a:latin typeface="Georgia"/>
              <a:cs typeface="Georgia"/>
            </a:endParaRPr>
          </a:p>
          <a:p>
            <a:pPr marL="268605">
              <a:lnSpc>
                <a:spcPts val="2375"/>
              </a:lnSpc>
              <a:tabLst>
                <a:tab pos="2249805" algn="l"/>
              </a:tabLst>
            </a:pPr>
            <a:r>
              <a:rPr sz="2200" spc="5" dirty="0">
                <a:latin typeface="Georgia"/>
                <a:cs typeface="Georgia"/>
              </a:rPr>
              <a:t>вы</a:t>
            </a:r>
            <a:r>
              <a:rPr sz="2200" spc="-30" dirty="0">
                <a:latin typeface="Georgia"/>
                <a:cs typeface="Georgia"/>
              </a:rPr>
              <a:t>я</a:t>
            </a:r>
            <a:r>
              <a:rPr sz="2200" spc="5" dirty="0">
                <a:latin typeface="Georgia"/>
                <a:cs typeface="Georgia"/>
              </a:rPr>
              <a:t>в</a:t>
            </a:r>
            <a:r>
              <a:rPr sz="2200" spc="-15" dirty="0">
                <a:latin typeface="Georgia"/>
                <a:cs typeface="Georgia"/>
              </a:rPr>
              <a:t>ле</a:t>
            </a:r>
            <a:r>
              <a:rPr sz="2200" dirty="0">
                <a:latin typeface="Georgia"/>
                <a:cs typeface="Georgia"/>
              </a:rPr>
              <a:t>н</a:t>
            </a:r>
            <a:r>
              <a:rPr sz="2200" spc="-25" dirty="0">
                <a:latin typeface="Georgia"/>
                <a:cs typeface="Georgia"/>
              </a:rPr>
              <a:t>н</a:t>
            </a:r>
            <a:r>
              <a:rPr sz="2200" spc="5" dirty="0">
                <a:latin typeface="Georgia"/>
                <a:cs typeface="Georgia"/>
              </a:rPr>
              <a:t>ые</a:t>
            </a:r>
            <a:r>
              <a:rPr sz="2200" dirty="0">
                <a:latin typeface="Georgia"/>
                <a:cs typeface="Georgia"/>
              </a:rPr>
              <a:t>	</a:t>
            </a:r>
            <a:r>
              <a:rPr sz="2200" spc="-20" dirty="0">
                <a:latin typeface="Georgia"/>
                <a:cs typeface="Georgia"/>
              </a:rPr>
              <a:t>с</a:t>
            </a:r>
            <a:r>
              <a:rPr sz="2200" spc="5" dirty="0">
                <a:latin typeface="Georgia"/>
                <a:cs typeface="Georgia"/>
              </a:rPr>
              <a:t>в</a:t>
            </a:r>
            <a:r>
              <a:rPr sz="2200" spc="-35" dirty="0">
                <a:latin typeface="Georgia"/>
                <a:cs typeface="Georgia"/>
              </a:rPr>
              <a:t>я</a:t>
            </a:r>
            <a:r>
              <a:rPr sz="2200" spc="5" dirty="0">
                <a:latin typeface="Georgia"/>
                <a:cs typeface="Georgia"/>
              </a:rPr>
              <a:t>з</a:t>
            </a:r>
            <a:r>
              <a:rPr sz="2200" dirty="0">
                <a:latin typeface="Georgia"/>
                <a:cs typeface="Georgia"/>
              </a:rPr>
              <a:t>и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77410" y="3056636"/>
            <a:ext cx="157162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-5" dirty="0">
                <a:latin typeface="Georgia"/>
                <a:cs typeface="Georgia"/>
              </a:rPr>
              <a:t>включения,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28471" y="3324860"/>
            <a:ext cx="164020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dirty="0">
                <a:latin typeface="Georgia"/>
                <a:cs typeface="Georgia"/>
              </a:rPr>
              <a:t>обобщения?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2439" y="3629609"/>
            <a:ext cx="5575935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10"/>
              </a:spcBef>
              <a:buClr>
                <a:srgbClr val="D2DA79"/>
              </a:buClr>
              <a:buChar char="•"/>
              <a:tabLst>
                <a:tab pos="268605" algn="l"/>
                <a:tab pos="269240" algn="l"/>
                <a:tab pos="1988185" algn="l"/>
                <a:tab pos="2573020" algn="l"/>
                <a:tab pos="4500245" algn="l"/>
              </a:tabLst>
            </a:pPr>
            <a:r>
              <a:rPr sz="2200" spc="-10" dirty="0">
                <a:latin typeface="Georgia"/>
                <a:cs typeface="Georgia"/>
              </a:rPr>
              <a:t>П</a:t>
            </a:r>
            <a:r>
              <a:rPr sz="2200" spc="10" dirty="0">
                <a:latin typeface="Georgia"/>
                <a:cs typeface="Georgia"/>
              </a:rPr>
              <a:t>р</a:t>
            </a:r>
            <a:r>
              <a:rPr sz="2200" spc="-10" dirty="0">
                <a:latin typeface="Georgia"/>
                <a:cs typeface="Georgia"/>
              </a:rPr>
              <a:t>а</a:t>
            </a:r>
            <a:r>
              <a:rPr sz="2200" spc="5" dirty="0">
                <a:latin typeface="Georgia"/>
                <a:cs typeface="Georgia"/>
              </a:rPr>
              <a:t>в</a:t>
            </a:r>
            <a:r>
              <a:rPr sz="2200" spc="-5" dirty="0">
                <a:latin typeface="Georgia"/>
                <a:cs typeface="Georgia"/>
              </a:rPr>
              <a:t>и</a:t>
            </a:r>
            <a:r>
              <a:rPr sz="2200" spc="-10" dirty="0">
                <a:latin typeface="Georgia"/>
                <a:cs typeface="Georgia"/>
              </a:rPr>
              <a:t>л</a:t>
            </a:r>
            <a:r>
              <a:rPr sz="2200" dirty="0">
                <a:latin typeface="Georgia"/>
                <a:cs typeface="Georgia"/>
              </a:rPr>
              <a:t>ь</a:t>
            </a:r>
            <a:r>
              <a:rPr sz="2200" spc="-15" dirty="0">
                <a:latin typeface="Georgia"/>
                <a:cs typeface="Georgia"/>
              </a:rPr>
              <a:t>н</a:t>
            </a:r>
            <a:r>
              <a:rPr sz="2200" spc="5" dirty="0">
                <a:latin typeface="Georgia"/>
                <a:cs typeface="Georgia"/>
              </a:rPr>
              <a:t>о</a:t>
            </a:r>
            <a:r>
              <a:rPr sz="2200" dirty="0">
                <a:latin typeface="Georgia"/>
                <a:cs typeface="Georgia"/>
              </a:rPr>
              <a:t>	</a:t>
            </a:r>
            <a:r>
              <a:rPr sz="2200" spc="-10" dirty="0">
                <a:latin typeface="Georgia"/>
                <a:cs typeface="Georgia"/>
              </a:rPr>
              <a:t>л</a:t>
            </a:r>
            <a:r>
              <a:rPr sz="2200" spc="5" dirty="0">
                <a:latin typeface="Georgia"/>
                <a:cs typeface="Georgia"/>
              </a:rPr>
              <a:t>и</a:t>
            </a:r>
            <a:r>
              <a:rPr sz="2200" dirty="0">
                <a:latin typeface="Georgia"/>
                <a:cs typeface="Georgia"/>
              </a:rPr>
              <a:t>	</a:t>
            </a:r>
            <a:r>
              <a:rPr sz="2200" spc="-10" dirty="0">
                <a:latin typeface="Georgia"/>
                <a:cs typeface="Georgia"/>
              </a:rPr>
              <a:t>п</a:t>
            </a:r>
            <a:r>
              <a:rPr sz="2200" spc="10" dirty="0">
                <a:latin typeface="Georgia"/>
                <a:cs typeface="Georgia"/>
              </a:rPr>
              <a:t>ро</a:t>
            </a:r>
            <a:r>
              <a:rPr sz="2200" spc="-30" dirty="0">
                <a:latin typeface="Georgia"/>
                <a:cs typeface="Georgia"/>
              </a:rPr>
              <a:t>и</a:t>
            </a:r>
            <a:r>
              <a:rPr sz="2200" spc="-15" dirty="0">
                <a:latin typeface="Georgia"/>
                <a:cs typeface="Georgia"/>
              </a:rPr>
              <a:t>з</a:t>
            </a:r>
            <a:r>
              <a:rPr sz="2200" spc="5" dirty="0">
                <a:latin typeface="Georgia"/>
                <a:cs typeface="Georgia"/>
              </a:rPr>
              <a:t>в</a:t>
            </a:r>
            <a:r>
              <a:rPr sz="2200" spc="-10" dirty="0">
                <a:latin typeface="Georgia"/>
                <a:cs typeface="Georgia"/>
              </a:rPr>
              <a:t>еде</a:t>
            </a:r>
            <a:r>
              <a:rPr sz="2200" spc="5" dirty="0">
                <a:latin typeface="Georgia"/>
                <a:cs typeface="Georgia"/>
              </a:rPr>
              <a:t>но</a:t>
            </a:r>
            <a:r>
              <a:rPr sz="2200" dirty="0">
                <a:latin typeface="Georgia"/>
                <a:cs typeface="Georgia"/>
              </a:rPr>
              <a:t>	</a:t>
            </a:r>
            <a:r>
              <a:rPr sz="2200" spc="-10" dirty="0">
                <a:latin typeface="Georgia"/>
                <a:cs typeface="Georgia"/>
              </a:rPr>
              <a:t>деле</a:t>
            </a:r>
            <a:r>
              <a:rPr sz="2200" spc="5" dirty="0">
                <a:latin typeface="Georgia"/>
                <a:cs typeface="Georgia"/>
              </a:rPr>
              <a:t>н</a:t>
            </a:r>
            <a:r>
              <a:rPr sz="2200" spc="-10" dirty="0">
                <a:latin typeface="Georgia"/>
                <a:cs typeface="Georgia"/>
              </a:rPr>
              <a:t>и</a:t>
            </a:r>
            <a:r>
              <a:rPr sz="2200" spc="5" dirty="0">
                <a:latin typeface="Georgia"/>
                <a:cs typeface="Georgia"/>
              </a:rPr>
              <a:t>е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74611" y="3629609"/>
            <a:ext cx="998855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dirty="0">
                <a:latin typeface="Georgia"/>
                <a:cs typeface="Georgia"/>
              </a:rPr>
              <a:t>м</a:t>
            </a:r>
            <a:r>
              <a:rPr sz="2200" spc="15" dirty="0">
                <a:latin typeface="Georgia"/>
                <a:cs typeface="Georgia"/>
              </a:rPr>
              <a:t>о</a:t>
            </a:r>
            <a:r>
              <a:rPr sz="2200" spc="-10" dirty="0">
                <a:latin typeface="Georgia"/>
                <a:cs typeface="Georgia"/>
              </a:rPr>
              <a:t>д</a:t>
            </a:r>
            <a:r>
              <a:rPr sz="2200" spc="-35" dirty="0">
                <a:latin typeface="Georgia"/>
                <a:cs typeface="Georgia"/>
              </a:rPr>
              <a:t>е</a:t>
            </a:r>
            <a:r>
              <a:rPr sz="2200" spc="-10" dirty="0">
                <a:latin typeface="Georgia"/>
                <a:cs typeface="Georgia"/>
              </a:rPr>
              <a:t>л</a:t>
            </a:r>
            <a:r>
              <a:rPr sz="2200" spc="5" dirty="0">
                <a:latin typeface="Georgia"/>
                <a:cs typeface="Georgia"/>
              </a:rPr>
              <a:t>и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45302" y="2211781"/>
            <a:ext cx="2395220" cy="17805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6350" algn="r">
              <a:lnSpc>
                <a:spcPct val="100000"/>
              </a:lnSpc>
              <a:spcBef>
                <a:spcPts val="110"/>
              </a:spcBef>
              <a:tabLst>
                <a:tab pos="1908175" algn="l"/>
              </a:tabLst>
            </a:pPr>
            <a:r>
              <a:rPr sz="2200" spc="10" dirty="0">
                <a:latin typeface="Georgia"/>
                <a:cs typeface="Georgia"/>
              </a:rPr>
              <a:t>о</a:t>
            </a:r>
            <a:r>
              <a:rPr sz="2200" spc="-10" dirty="0">
                <a:latin typeface="Georgia"/>
                <a:cs typeface="Georgia"/>
              </a:rPr>
              <a:t>т</a:t>
            </a:r>
            <a:r>
              <a:rPr sz="2200" spc="-5" dirty="0">
                <a:latin typeface="Georgia"/>
                <a:cs typeface="Georgia"/>
              </a:rPr>
              <a:t>су</a:t>
            </a:r>
            <a:r>
              <a:rPr sz="2200" spc="-15" dirty="0">
                <a:latin typeface="Georgia"/>
                <a:cs typeface="Georgia"/>
              </a:rPr>
              <a:t>т</a:t>
            </a:r>
            <a:r>
              <a:rPr sz="2200" spc="-5" dirty="0">
                <a:latin typeface="Georgia"/>
                <a:cs typeface="Georgia"/>
              </a:rPr>
              <a:t>ст</a:t>
            </a:r>
            <a:r>
              <a:rPr sz="2200" spc="-20" dirty="0">
                <a:latin typeface="Georgia"/>
                <a:cs typeface="Georgia"/>
              </a:rPr>
              <a:t>в</a:t>
            </a:r>
            <a:r>
              <a:rPr sz="2200" spc="-5" dirty="0">
                <a:latin typeface="Georgia"/>
                <a:cs typeface="Georgia"/>
              </a:rPr>
              <a:t>у</a:t>
            </a:r>
            <a:r>
              <a:rPr sz="2200" spc="-10" dirty="0">
                <a:latin typeface="Georgia"/>
                <a:cs typeface="Georgia"/>
              </a:rPr>
              <a:t>е</a:t>
            </a:r>
            <a:r>
              <a:rPr sz="2200" dirty="0">
                <a:latin typeface="Georgia"/>
                <a:cs typeface="Georgia"/>
              </a:rPr>
              <a:t>т	</a:t>
            </a:r>
            <a:r>
              <a:rPr sz="2200" spc="5" dirty="0">
                <a:latin typeface="Georgia"/>
                <a:cs typeface="Georgia"/>
              </a:rPr>
              <a:t>в</a:t>
            </a:r>
            <a:endParaRPr sz="2200">
              <a:latin typeface="Georgia"/>
              <a:cs typeface="Georgia"/>
            </a:endParaRPr>
          </a:p>
          <a:p>
            <a:pPr marR="5080" algn="r">
              <a:lnSpc>
                <a:spcPts val="2375"/>
              </a:lnSpc>
              <a:spcBef>
                <a:spcPts val="1895"/>
              </a:spcBef>
              <a:tabLst>
                <a:tab pos="1962785" algn="l"/>
              </a:tabLst>
            </a:pPr>
            <a:r>
              <a:rPr sz="2200" spc="5" dirty="0">
                <a:latin typeface="Georgia"/>
                <a:cs typeface="Georgia"/>
              </a:rPr>
              <a:t>н</a:t>
            </a:r>
            <a:r>
              <a:rPr sz="2200" spc="-10" dirty="0">
                <a:latin typeface="Georgia"/>
                <a:cs typeface="Georgia"/>
              </a:rPr>
              <a:t>е</a:t>
            </a:r>
            <a:r>
              <a:rPr sz="2200" spc="10" dirty="0">
                <a:latin typeface="Georgia"/>
                <a:cs typeface="Georgia"/>
              </a:rPr>
              <a:t>о</a:t>
            </a:r>
            <a:r>
              <a:rPr sz="2200" spc="5" dirty="0">
                <a:latin typeface="Georgia"/>
                <a:cs typeface="Georgia"/>
              </a:rPr>
              <a:t>б</a:t>
            </a:r>
            <a:r>
              <a:rPr sz="2200" spc="-5" dirty="0">
                <a:latin typeface="Georgia"/>
                <a:cs typeface="Georgia"/>
              </a:rPr>
              <a:t>х</a:t>
            </a:r>
            <a:r>
              <a:rPr sz="2200" spc="10" dirty="0">
                <a:latin typeface="Georgia"/>
                <a:cs typeface="Georgia"/>
              </a:rPr>
              <a:t>о</a:t>
            </a:r>
            <a:r>
              <a:rPr sz="2200" spc="-10" dirty="0">
                <a:latin typeface="Georgia"/>
                <a:cs typeface="Georgia"/>
              </a:rPr>
              <a:t>д</a:t>
            </a:r>
            <a:r>
              <a:rPr sz="2200" spc="-5" dirty="0">
                <a:latin typeface="Georgia"/>
                <a:cs typeface="Georgia"/>
              </a:rPr>
              <a:t>и</a:t>
            </a:r>
            <a:r>
              <a:rPr sz="2200" spc="-20" dirty="0">
                <a:latin typeface="Georgia"/>
                <a:cs typeface="Georgia"/>
              </a:rPr>
              <a:t>м</a:t>
            </a:r>
            <a:r>
              <a:rPr sz="2200" spc="5" dirty="0">
                <a:latin typeface="Georgia"/>
                <a:cs typeface="Georgia"/>
              </a:rPr>
              <a:t>ы</a:t>
            </a:r>
            <a:r>
              <a:rPr sz="2200" dirty="0">
                <a:latin typeface="Georgia"/>
                <a:cs typeface="Georgia"/>
              </a:rPr>
              <a:t>	</a:t>
            </a:r>
            <a:r>
              <a:rPr sz="2200" spc="-15" dirty="0">
                <a:latin typeface="Georgia"/>
                <a:cs typeface="Georgia"/>
              </a:rPr>
              <a:t>в</a:t>
            </a:r>
            <a:r>
              <a:rPr sz="2200" spc="-5" dirty="0">
                <a:latin typeface="Georgia"/>
                <a:cs typeface="Georgia"/>
              </a:rPr>
              <a:t>се</a:t>
            </a:r>
            <a:endParaRPr sz="2200">
              <a:latin typeface="Georgia"/>
              <a:cs typeface="Georgia"/>
            </a:endParaRPr>
          </a:p>
          <a:p>
            <a:pPr marR="7620" algn="r">
              <a:lnSpc>
                <a:spcPts val="2375"/>
              </a:lnSpc>
              <a:tabLst>
                <a:tab pos="1972310" algn="l"/>
              </a:tabLst>
            </a:pPr>
            <a:r>
              <a:rPr sz="2200" spc="5" dirty="0">
                <a:latin typeface="Georgia"/>
                <a:cs typeface="Georgia"/>
              </a:rPr>
              <a:t>р</a:t>
            </a:r>
            <a:r>
              <a:rPr sz="2200" spc="-10" dirty="0">
                <a:latin typeface="Georgia"/>
                <a:cs typeface="Georgia"/>
              </a:rPr>
              <a:t>а</a:t>
            </a:r>
            <a:r>
              <a:rPr sz="2200" dirty="0">
                <a:latin typeface="Georgia"/>
                <a:cs typeface="Georgia"/>
              </a:rPr>
              <a:t>сш</a:t>
            </a:r>
            <a:r>
              <a:rPr sz="2200" spc="-15" dirty="0">
                <a:latin typeface="Georgia"/>
                <a:cs typeface="Georgia"/>
              </a:rPr>
              <a:t>и</a:t>
            </a:r>
            <a:r>
              <a:rPr sz="2200" spc="5" dirty="0">
                <a:latin typeface="Georgia"/>
                <a:cs typeface="Georgia"/>
              </a:rPr>
              <a:t>р</a:t>
            </a:r>
            <a:r>
              <a:rPr sz="2200" spc="-40" dirty="0">
                <a:latin typeface="Georgia"/>
                <a:cs typeface="Georgia"/>
              </a:rPr>
              <a:t>е</a:t>
            </a:r>
            <a:r>
              <a:rPr sz="2200" dirty="0">
                <a:latin typeface="Georgia"/>
                <a:cs typeface="Georgia"/>
              </a:rPr>
              <a:t>н</a:t>
            </a:r>
            <a:r>
              <a:rPr sz="2200" spc="-10" dirty="0">
                <a:latin typeface="Georgia"/>
                <a:cs typeface="Georgia"/>
              </a:rPr>
              <a:t>и</a:t>
            </a:r>
            <a:r>
              <a:rPr sz="2200" dirty="0">
                <a:latin typeface="Georgia"/>
                <a:cs typeface="Georgia"/>
              </a:rPr>
              <a:t>я	и</a:t>
            </a:r>
            <a:endParaRPr sz="2200">
              <a:latin typeface="Georgia"/>
              <a:cs typeface="Georgia"/>
            </a:endParaRPr>
          </a:p>
          <a:p>
            <a:pPr marR="7620" algn="r">
              <a:lnSpc>
                <a:spcPct val="100000"/>
              </a:lnSpc>
              <a:spcBef>
                <a:spcPts val="1875"/>
              </a:spcBef>
            </a:pPr>
            <a:r>
              <a:rPr sz="2200" dirty="0">
                <a:latin typeface="Georgia"/>
                <a:cs typeface="Georgia"/>
              </a:rPr>
              <a:t>на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72439" y="3898138"/>
            <a:ext cx="7369175" cy="2048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2276475" algn="ctr">
              <a:lnSpc>
                <a:spcPts val="2535"/>
              </a:lnSpc>
              <a:spcBef>
                <a:spcPts val="105"/>
              </a:spcBef>
            </a:pPr>
            <a:r>
              <a:rPr sz="2200" spc="-5" dirty="0">
                <a:latin typeface="Georgia"/>
                <a:cs typeface="Georgia"/>
              </a:rPr>
              <a:t>пакеты </a:t>
            </a:r>
            <a:r>
              <a:rPr sz="2200" dirty="0">
                <a:latin typeface="Georgia"/>
                <a:cs typeface="Georgia"/>
              </a:rPr>
              <a:t>вариантов</a:t>
            </a:r>
            <a:r>
              <a:rPr sz="2200" spc="-70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использования?</a:t>
            </a:r>
            <a:endParaRPr sz="2200">
              <a:latin typeface="Georgia"/>
              <a:cs typeface="Georgia"/>
            </a:endParaRPr>
          </a:p>
          <a:p>
            <a:pPr marL="255904" indent="-255904">
              <a:lnSpc>
                <a:spcPts val="2270"/>
              </a:lnSpc>
              <a:buClr>
                <a:srgbClr val="D2DA79"/>
              </a:buClr>
              <a:buChar char="•"/>
              <a:tabLst>
                <a:tab pos="255904" algn="l"/>
                <a:tab pos="269240" algn="l"/>
                <a:tab pos="1179195" algn="l"/>
                <a:tab pos="1682114" algn="l"/>
                <a:tab pos="2795270" algn="l"/>
                <a:tab pos="3112770" algn="l"/>
                <a:tab pos="4685665" algn="l"/>
                <a:tab pos="5917565" algn="l"/>
                <a:tab pos="6402070" algn="l"/>
              </a:tabLst>
            </a:pPr>
            <a:r>
              <a:rPr sz="2200" spc="-5" dirty="0">
                <a:latin typeface="Georgia"/>
                <a:cs typeface="Georgia"/>
              </a:rPr>
              <a:t>Стала	ли	модель	</a:t>
            </a:r>
            <a:r>
              <a:rPr sz="2200" spc="5" dirty="0">
                <a:latin typeface="Georgia"/>
                <a:cs typeface="Georgia"/>
              </a:rPr>
              <a:t>в	</a:t>
            </a:r>
            <a:r>
              <a:rPr sz="2200" spc="-5" dirty="0">
                <a:latin typeface="Georgia"/>
                <a:cs typeface="Georgia"/>
              </a:rPr>
              <a:t>результате	деление	</a:t>
            </a:r>
            <a:r>
              <a:rPr sz="2200" dirty="0">
                <a:latin typeface="Georgia"/>
                <a:cs typeface="Georgia"/>
              </a:rPr>
              <a:t>на	</a:t>
            </a:r>
            <a:r>
              <a:rPr sz="2200" spc="-5" dirty="0">
                <a:latin typeface="Georgia"/>
                <a:cs typeface="Georgia"/>
              </a:rPr>
              <a:t>пакеты</a:t>
            </a:r>
            <a:endParaRPr sz="2200">
              <a:latin typeface="Georgia"/>
              <a:cs typeface="Georgia"/>
            </a:endParaRPr>
          </a:p>
          <a:p>
            <a:pPr algn="ctr">
              <a:lnSpc>
                <a:spcPts val="2255"/>
              </a:lnSpc>
            </a:pPr>
            <a:r>
              <a:rPr sz="2200" spc="5" dirty="0">
                <a:latin typeface="Georgia"/>
                <a:cs typeface="Georgia"/>
              </a:rPr>
              <a:t>проще </a:t>
            </a:r>
            <a:r>
              <a:rPr sz="2200" dirty="0">
                <a:latin typeface="Georgia"/>
                <a:cs typeface="Georgia"/>
              </a:rPr>
              <a:t>и удобнее </a:t>
            </a:r>
            <a:r>
              <a:rPr sz="2200" spc="-10" dirty="0">
                <a:latin typeface="Georgia"/>
                <a:cs typeface="Georgia"/>
              </a:rPr>
              <a:t>для </a:t>
            </a:r>
            <a:r>
              <a:rPr sz="2200" spc="-5" dirty="0">
                <a:latin typeface="Georgia"/>
                <a:cs typeface="Georgia"/>
              </a:rPr>
              <a:t>восприятия </a:t>
            </a:r>
            <a:r>
              <a:rPr sz="2200" dirty="0">
                <a:latin typeface="Georgia"/>
                <a:cs typeface="Georgia"/>
              </a:rPr>
              <a:t>и</a:t>
            </a:r>
            <a:r>
              <a:rPr sz="2200" spc="-155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сопровождения?</a:t>
            </a:r>
            <a:endParaRPr sz="2200">
              <a:latin typeface="Georgia"/>
              <a:cs typeface="Georgia"/>
            </a:endParaRPr>
          </a:p>
          <a:p>
            <a:pPr marL="268605" marR="5715" indent="-256540" algn="just">
              <a:lnSpc>
                <a:spcPct val="80100"/>
              </a:lnSpc>
              <a:spcBef>
                <a:spcPts val="405"/>
              </a:spcBef>
              <a:buClr>
                <a:srgbClr val="D2DA79"/>
              </a:buClr>
              <a:buChar char="•"/>
              <a:tabLst>
                <a:tab pos="269240" algn="l"/>
              </a:tabLst>
            </a:pPr>
            <a:r>
              <a:rPr sz="2200" dirty="0">
                <a:latin typeface="Georgia"/>
                <a:cs typeface="Georgia"/>
              </a:rPr>
              <a:t>Можно </a:t>
            </a:r>
            <a:r>
              <a:rPr sz="2200" spc="-5" dirty="0">
                <a:latin typeface="Georgia"/>
                <a:cs typeface="Georgia"/>
              </a:rPr>
              <a:t>ли  </a:t>
            </a:r>
            <a:r>
              <a:rPr sz="2200" dirty="0">
                <a:latin typeface="Georgia"/>
                <a:cs typeface="Georgia"/>
              </a:rPr>
              <a:t>на </a:t>
            </a:r>
            <a:r>
              <a:rPr sz="2200" spc="-5" dirty="0">
                <a:latin typeface="Georgia"/>
                <a:cs typeface="Georgia"/>
              </a:rPr>
              <a:t>основе  </a:t>
            </a:r>
            <a:r>
              <a:rPr sz="2200" spc="-10" dirty="0">
                <a:latin typeface="Georgia"/>
                <a:cs typeface="Georgia"/>
              </a:rPr>
              <a:t>модели </a:t>
            </a:r>
            <a:r>
              <a:rPr sz="2200" spc="-5" dirty="0">
                <a:latin typeface="Georgia"/>
                <a:cs typeface="Georgia"/>
              </a:rPr>
              <a:t>вариантов  использования составить </a:t>
            </a:r>
            <a:r>
              <a:rPr sz="2200" dirty="0">
                <a:latin typeface="Georgia"/>
                <a:cs typeface="Georgia"/>
              </a:rPr>
              <a:t>четкое </a:t>
            </a:r>
            <a:r>
              <a:rPr sz="2200" spc="-10" dirty="0">
                <a:latin typeface="Georgia"/>
                <a:cs typeface="Georgia"/>
              </a:rPr>
              <a:t>представление </a:t>
            </a:r>
            <a:r>
              <a:rPr sz="2200" spc="5" dirty="0">
                <a:latin typeface="Georgia"/>
                <a:cs typeface="Georgia"/>
              </a:rPr>
              <a:t>о  </a:t>
            </a:r>
            <a:r>
              <a:rPr sz="2200" dirty="0">
                <a:latin typeface="Georgia"/>
                <a:cs typeface="Georgia"/>
              </a:rPr>
              <a:t>функционировании </a:t>
            </a:r>
            <a:r>
              <a:rPr sz="2200" spc="-5" dirty="0">
                <a:latin typeface="Georgia"/>
                <a:cs typeface="Georgia"/>
              </a:rPr>
              <a:t>системы </a:t>
            </a:r>
            <a:r>
              <a:rPr sz="2200" dirty="0">
                <a:latin typeface="Georgia"/>
                <a:cs typeface="Georgia"/>
              </a:rPr>
              <a:t>в </a:t>
            </a:r>
            <a:r>
              <a:rPr sz="2200" spc="-5" dirty="0">
                <a:latin typeface="Georgia"/>
                <a:cs typeface="Georgia"/>
              </a:rPr>
              <a:t>контексте </a:t>
            </a:r>
            <a:r>
              <a:rPr sz="2200" spc="10" dirty="0">
                <a:latin typeface="Georgia"/>
                <a:cs typeface="Georgia"/>
              </a:rPr>
              <a:t>ее  </a:t>
            </a:r>
            <a:r>
              <a:rPr sz="2200" spc="-5" dirty="0">
                <a:latin typeface="Georgia"/>
                <a:cs typeface="Georgia"/>
              </a:rPr>
              <a:t>пользователей?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0"/>
            <a:ext cx="468312" cy="460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Последовательность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28820" y="448767"/>
            <a:ext cx="16198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64652"/>
                </a:solidFill>
                <a:latin typeface="Trebuchet MS"/>
                <a:cs typeface="Trebuchet MS"/>
              </a:rPr>
              <a:t>разработки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39839" y="448767"/>
            <a:ext cx="14681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464652"/>
                </a:solidFill>
                <a:latin typeface="Trebuchet MS"/>
                <a:cs typeface="Trebuchet MS"/>
              </a:rPr>
              <a:t>вариантов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6576" y="814832"/>
            <a:ext cx="7621905" cy="4590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64652"/>
                </a:solidFill>
                <a:latin typeface="Trebuchet MS"/>
                <a:cs typeface="Trebuchet MS"/>
              </a:rPr>
              <a:t>использования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00">
              <a:latin typeface="Times New Roman"/>
              <a:cs typeface="Times New Roman"/>
            </a:endParaRPr>
          </a:p>
          <a:p>
            <a:pPr marL="306070" indent="-256540">
              <a:lnSpc>
                <a:spcPts val="2280"/>
              </a:lnSpc>
              <a:buClr>
                <a:srgbClr val="D2DA79"/>
              </a:buClr>
              <a:buChar char="•"/>
              <a:tabLst>
                <a:tab pos="306070" algn="l"/>
                <a:tab pos="306705" algn="l"/>
              </a:tabLst>
            </a:pPr>
            <a:r>
              <a:rPr sz="2000" spc="-10" dirty="0">
                <a:latin typeface="Georgia"/>
                <a:cs typeface="Georgia"/>
              </a:rPr>
              <a:t>Определить </a:t>
            </a:r>
            <a:r>
              <a:rPr sz="2000" spc="-5" dirty="0">
                <a:latin typeface="Georgia"/>
                <a:cs typeface="Georgia"/>
              </a:rPr>
              <a:t>главных (первичных) актеров и определить</a:t>
            </a:r>
            <a:r>
              <a:rPr sz="2000" spc="195" dirty="0">
                <a:latin typeface="Georgia"/>
                <a:cs typeface="Georgia"/>
              </a:rPr>
              <a:t> </a:t>
            </a:r>
            <a:r>
              <a:rPr sz="2000" spc="20" dirty="0">
                <a:latin typeface="Georgia"/>
                <a:cs typeface="Georgia"/>
              </a:rPr>
              <a:t>их</a:t>
            </a:r>
            <a:endParaRPr sz="2000">
              <a:latin typeface="Georgia"/>
              <a:cs typeface="Georgia"/>
            </a:endParaRPr>
          </a:p>
          <a:p>
            <a:pPr marL="306070">
              <a:lnSpc>
                <a:spcPts val="2280"/>
              </a:lnSpc>
            </a:pPr>
            <a:r>
              <a:rPr sz="2000" spc="-10" dirty="0">
                <a:latin typeface="Georgia"/>
                <a:cs typeface="Georgia"/>
              </a:rPr>
              <a:t>цели </a:t>
            </a:r>
            <a:r>
              <a:rPr sz="2000" spc="-5" dirty="0">
                <a:latin typeface="Georgia"/>
                <a:cs typeface="Georgia"/>
              </a:rPr>
              <a:t>по </a:t>
            </a:r>
            <a:r>
              <a:rPr sz="2000" spc="-10" dirty="0">
                <a:latin typeface="Georgia"/>
                <a:cs typeface="Georgia"/>
              </a:rPr>
              <a:t>отношению </a:t>
            </a:r>
            <a:r>
              <a:rPr sz="2000" spc="-5" dirty="0">
                <a:latin typeface="Georgia"/>
                <a:cs typeface="Georgia"/>
              </a:rPr>
              <a:t>к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системе.</a:t>
            </a:r>
            <a:endParaRPr sz="2000">
              <a:latin typeface="Georgia"/>
              <a:cs typeface="Georgia"/>
            </a:endParaRPr>
          </a:p>
          <a:p>
            <a:pPr marL="306070" marR="10160" indent="-256540">
              <a:lnSpc>
                <a:spcPts val="2160"/>
              </a:lnSpc>
              <a:spcBef>
                <a:spcPts val="320"/>
              </a:spcBef>
              <a:buClr>
                <a:srgbClr val="D2DA79"/>
              </a:buClr>
              <a:buChar char="•"/>
              <a:tabLst>
                <a:tab pos="306070" algn="l"/>
                <a:tab pos="306705" algn="l"/>
                <a:tab pos="2812415" algn="l"/>
                <a:tab pos="3504565" algn="l"/>
                <a:tab pos="4794250" algn="l"/>
                <a:tab pos="6450330" algn="l"/>
              </a:tabLst>
            </a:pPr>
            <a:r>
              <a:rPr sz="2000" spc="-20" dirty="0">
                <a:latin typeface="Georgia"/>
                <a:cs typeface="Georgia"/>
              </a:rPr>
              <a:t>С</a:t>
            </a:r>
            <a:r>
              <a:rPr sz="2000" spc="-5" dirty="0">
                <a:latin typeface="Georgia"/>
                <a:cs typeface="Georgia"/>
              </a:rPr>
              <a:t>пеци</a:t>
            </a:r>
            <a:r>
              <a:rPr sz="2000" spc="-20" dirty="0">
                <a:latin typeface="Georgia"/>
                <a:cs typeface="Georgia"/>
              </a:rPr>
              <a:t>ф</a:t>
            </a:r>
            <a:r>
              <a:rPr sz="2000" spc="-10" dirty="0">
                <a:latin typeface="Georgia"/>
                <a:cs typeface="Georgia"/>
              </a:rPr>
              <a:t>иц</a:t>
            </a:r>
            <a:r>
              <a:rPr sz="2000" spc="20" dirty="0">
                <a:latin typeface="Georgia"/>
                <a:cs typeface="Georgia"/>
              </a:rPr>
              <a:t>и</a:t>
            </a:r>
            <a:r>
              <a:rPr sz="2000" spc="-20" dirty="0">
                <a:latin typeface="Georgia"/>
                <a:cs typeface="Georgia"/>
              </a:rPr>
              <a:t>р</a:t>
            </a:r>
            <a:r>
              <a:rPr sz="2000" spc="-5" dirty="0">
                <a:latin typeface="Georgia"/>
                <a:cs typeface="Georgia"/>
              </a:rPr>
              <a:t>о</a:t>
            </a:r>
            <a:r>
              <a:rPr sz="2000" spc="-10" dirty="0">
                <a:latin typeface="Georgia"/>
                <a:cs typeface="Georgia"/>
              </a:rPr>
              <a:t>ва</a:t>
            </a:r>
            <a:r>
              <a:rPr sz="2000" spc="15" dirty="0">
                <a:latin typeface="Georgia"/>
                <a:cs typeface="Georgia"/>
              </a:rPr>
              <a:t>т</a:t>
            </a:r>
            <a:r>
              <a:rPr sz="2000" spc="-5" dirty="0">
                <a:latin typeface="Georgia"/>
                <a:cs typeface="Georgia"/>
              </a:rPr>
              <a:t>ь</a:t>
            </a:r>
            <a:r>
              <a:rPr sz="2000" dirty="0">
                <a:latin typeface="Georgia"/>
                <a:cs typeface="Georgia"/>
              </a:rPr>
              <a:t>	</a:t>
            </a:r>
            <a:r>
              <a:rPr sz="2000" spc="-10" dirty="0">
                <a:latin typeface="Georgia"/>
                <a:cs typeface="Georgia"/>
              </a:rPr>
              <a:t>в</a:t>
            </a:r>
            <a:r>
              <a:rPr sz="2000" dirty="0">
                <a:latin typeface="Georgia"/>
                <a:cs typeface="Georgia"/>
              </a:rPr>
              <a:t>с</a:t>
            </a:r>
            <a:r>
              <a:rPr sz="2000" spc="-5" dirty="0">
                <a:latin typeface="Georgia"/>
                <a:cs typeface="Georgia"/>
              </a:rPr>
              <a:t>е</a:t>
            </a:r>
            <a:r>
              <a:rPr sz="2000" dirty="0">
                <a:latin typeface="Georgia"/>
                <a:cs typeface="Georgia"/>
              </a:rPr>
              <a:t>	</a:t>
            </a:r>
            <a:r>
              <a:rPr sz="2000" spc="-5" dirty="0">
                <a:latin typeface="Georgia"/>
                <a:cs typeface="Georgia"/>
              </a:rPr>
              <a:t>ба</a:t>
            </a:r>
            <a:r>
              <a:rPr sz="2000" spc="-15" dirty="0">
                <a:latin typeface="Georgia"/>
                <a:cs typeface="Georgia"/>
              </a:rPr>
              <a:t>з</a:t>
            </a:r>
            <a:r>
              <a:rPr sz="2000" spc="-5" dirty="0">
                <a:latin typeface="Georgia"/>
                <a:cs typeface="Georgia"/>
              </a:rPr>
              <a:t>о</a:t>
            </a:r>
            <a:r>
              <a:rPr sz="2000" spc="-15" dirty="0">
                <a:latin typeface="Georgia"/>
                <a:cs typeface="Georgia"/>
              </a:rPr>
              <a:t>вы</a:t>
            </a:r>
            <a:r>
              <a:rPr sz="2000" spc="-5" dirty="0">
                <a:latin typeface="Georgia"/>
                <a:cs typeface="Georgia"/>
              </a:rPr>
              <a:t>е</a:t>
            </a:r>
            <a:r>
              <a:rPr sz="2000" dirty="0">
                <a:latin typeface="Georgia"/>
                <a:cs typeface="Georgia"/>
              </a:rPr>
              <a:t>	</a:t>
            </a:r>
            <a:r>
              <a:rPr sz="2000" spc="-5" dirty="0">
                <a:latin typeface="Georgia"/>
                <a:cs typeface="Georgia"/>
              </a:rPr>
              <a:t>(о</a:t>
            </a:r>
            <a:r>
              <a:rPr sz="2000" dirty="0">
                <a:latin typeface="Georgia"/>
                <a:cs typeface="Georgia"/>
              </a:rPr>
              <a:t>сн</a:t>
            </a:r>
            <a:r>
              <a:rPr sz="2000" spc="-5" dirty="0">
                <a:latin typeface="Georgia"/>
                <a:cs typeface="Georgia"/>
              </a:rPr>
              <a:t>о</a:t>
            </a:r>
            <a:r>
              <a:rPr sz="2000" spc="-10" dirty="0">
                <a:latin typeface="Georgia"/>
                <a:cs typeface="Georgia"/>
              </a:rPr>
              <a:t>в</a:t>
            </a:r>
            <a:r>
              <a:rPr sz="2000" dirty="0">
                <a:latin typeface="Georgia"/>
                <a:cs typeface="Georgia"/>
              </a:rPr>
              <a:t>н</a:t>
            </a:r>
            <a:r>
              <a:rPr sz="2000" spc="-5" dirty="0">
                <a:latin typeface="Georgia"/>
                <a:cs typeface="Georgia"/>
              </a:rPr>
              <a:t>ые)</a:t>
            </a:r>
            <a:r>
              <a:rPr sz="2000" dirty="0">
                <a:latin typeface="Georgia"/>
                <a:cs typeface="Georgia"/>
              </a:rPr>
              <a:t>	</a:t>
            </a:r>
            <a:r>
              <a:rPr sz="2000" spc="-10" dirty="0">
                <a:latin typeface="Georgia"/>
                <a:cs typeface="Georgia"/>
              </a:rPr>
              <a:t>вариа</a:t>
            </a:r>
            <a:r>
              <a:rPr sz="2000" spc="5" dirty="0">
                <a:latin typeface="Georgia"/>
                <a:cs typeface="Georgia"/>
              </a:rPr>
              <a:t>н</a:t>
            </a:r>
            <a:r>
              <a:rPr sz="2000" spc="15" dirty="0">
                <a:latin typeface="Georgia"/>
                <a:cs typeface="Georgia"/>
              </a:rPr>
              <a:t>т</a:t>
            </a:r>
            <a:r>
              <a:rPr sz="2000" spc="-5" dirty="0">
                <a:latin typeface="Georgia"/>
                <a:cs typeface="Georgia"/>
              </a:rPr>
              <a:t>ы  </a:t>
            </a:r>
            <a:r>
              <a:rPr sz="2000" spc="-10" dirty="0">
                <a:latin typeface="Georgia"/>
                <a:cs typeface="Georgia"/>
              </a:rPr>
              <a:t>использования.</a:t>
            </a:r>
            <a:endParaRPr sz="2000">
              <a:latin typeface="Georgia"/>
              <a:cs typeface="Georgia"/>
            </a:endParaRPr>
          </a:p>
          <a:p>
            <a:pPr marL="306070" marR="5080" indent="-256540">
              <a:lnSpc>
                <a:spcPts val="2160"/>
              </a:lnSpc>
              <a:spcBef>
                <a:spcPts val="315"/>
              </a:spcBef>
              <a:buClr>
                <a:srgbClr val="D2DA79"/>
              </a:buClr>
              <a:buChar char="•"/>
              <a:tabLst>
                <a:tab pos="306070" algn="l"/>
                <a:tab pos="306705" algn="l"/>
              </a:tabLst>
            </a:pPr>
            <a:r>
              <a:rPr sz="2000" spc="-10" dirty="0">
                <a:latin typeface="Georgia"/>
                <a:cs typeface="Georgia"/>
              </a:rPr>
              <a:t>Выделить цели </a:t>
            </a:r>
            <a:r>
              <a:rPr sz="2000" spc="-5" dirty="0">
                <a:latin typeface="Georgia"/>
                <a:cs typeface="Georgia"/>
              </a:rPr>
              <a:t>базовых </a:t>
            </a:r>
            <a:r>
              <a:rPr sz="2000" spc="-10" dirty="0">
                <a:latin typeface="Georgia"/>
                <a:cs typeface="Georgia"/>
              </a:rPr>
              <a:t>ВИ, интересы актеров </a:t>
            </a:r>
            <a:r>
              <a:rPr sz="2000" spc="-5" dirty="0">
                <a:latin typeface="Georgia"/>
                <a:cs typeface="Georgia"/>
              </a:rPr>
              <a:t>в контексте   </a:t>
            </a:r>
            <a:r>
              <a:rPr sz="2000" spc="-10" dirty="0">
                <a:latin typeface="Georgia"/>
                <a:cs typeface="Georgia"/>
              </a:rPr>
              <a:t>этих ВИ, предусловия </a:t>
            </a:r>
            <a:r>
              <a:rPr sz="2000" spc="-5" dirty="0">
                <a:latin typeface="Georgia"/>
                <a:cs typeface="Georgia"/>
              </a:rPr>
              <a:t>и постусловия</a:t>
            </a:r>
            <a:r>
              <a:rPr sz="2000" spc="16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ВИ.</a:t>
            </a:r>
            <a:endParaRPr sz="2000">
              <a:latin typeface="Georgia"/>
              <a:cs typeface="Georgia"/>
            </a:endParaRPr>
          </a:p>
          <a:p>
            <a:pPr marL="306070" indent="-256540">
              <a:lnSpc>
                <a:spcPct val="100000"/>
              </a:lnSpc>
              <a:spcBef>
                <a:spcPts val="20"/>
              </a:spcBef>
              <a:buClr>
                <a:srgbClr val="D2DA79"/>
              </a:buClr>
              <a:buChar char="•"/>
              <a:tabLst>
                <a:tab pos="306070" algn="l"/>
                <a:tab pos="306705" algn="l"/>
              </a:tabLst>
            </a:pPr>
            <a:r>
              <a:rPr sz="2000" spc="-5" dirty="0">
                <a:latin typeface="Georgia"/>
                <a:cs typeface="Georgia"/>
              </a:rPr>
              <a:t>Написать успешный </a:t>
            </a:r>
            <a:r>
              <a:rPr sz="2000" spc="-10" dirty="0">
                <a:latin typeface="Georgia"/>
                <a:cs typeface="Georgia"/>
              </a:rPr>
              <a:t>сценарий выполнения </a:t>
            </a:r>
            <a:r>
              <a:rPr sz="2000" spc="-5" dirty="0">
                <a:latin typeface="Georgia"/>
                <a:cs typeface="Georgia"/>
              </a:rPr>
              <a:t>базовых</a:t>
            </a:r>
            <a:r>
              <a:rPr sz="2000" spc="110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ВИ.</a:t>
            </a:r>
            <a:endParaRPr sz="2000">
              <a:latin typeface="Georgia"/>
              <a:cs typeface="Georgia"/>
            </a:endParaRPr>
          </a:p>
          <a:p>
            <a:pPr marL="306070" indent="-256540">
              <a:lnSpc>
                <a:spcPts val="2280"/>
              </a:lnSpc>
              <a:spcBef>
                <a:spcPts val="70"/>
              </a:spcBef>
              <a:buClr>
                <a:srgbClr val="D2DA79"/>
              </a:buClr>
              <a:buChar char="•"/>
              <a:tabLst>
                <a:tab pos="306070" algn="l"/>
                <a:tab pos="306705" algn="l"/>
                <a:tab pos="1955800" algn="l"/>
                <a:tab pos="3666490" algn="l"/>
                <a:tab pos="5007610" algn="l"/>
                <a:tab pos="5370830" algn="l"/>
                <a:tab pos="6843395" algn="l"/>
                <a:tab pos="7447280" algn="l"/>
              </a:tabLst>
            </a:pPr>
            <a:r>
              <a:rPr sz="2000" spc="-10" dirty="0">
                <a:latin typeface="Georgia"/>
                <a:cs typeface="Georgia"/>
              </a:rPr>
              <a:t>Определить	</a:t>
            </a:r>
            <a:r>
              <a:rPr sz="2000" spc="-5" dirty="0">
                <a:latin typeface="Georgia"/>
                <a:cs typeface="Georgia"/>
              </a:rPr>
              <a:t>исключения	(неуспех)	в	сценариях	</a:t>
            </a:r>
            <a:r>
              <a:rPr sz="2000" dirty="0">
                <a:latin typeface="Georgia"/>
                <a:cs typeface="Georgia"/>
              </a:rPr>
              <a:t>ВИ	</a:t>
            </a:r>
            <a:r>
              <a:rPr sz="2000" spc="-5" dirty="0">
                <a:latin typeface="Georgia"/>
                <a:cs typeface="Georgia"/>
              </a:rPr>
              <a:t>и</a:t>
            </a:r>
            <a:endParaRPr sz="2000">
              <a:latin typeface="Georgia"/>
              <a:cs typeface="Georgia"/>
            </a:endParaRPr>
          </a:p>
          <a:p>
            <a:pPr marL="306070">
              <a:lnSpc>
                <a:spcPts val="2280"/>
              </a:lnSpc>
            </a:pPr>
            <a:r>
              <a:rPr sz="2000" spc="-5" dirty="0">
                <a:latin typeface="Georgia"/>
                <a:cs typeface="Georgia"/>
              </a:rPr>
              <a:t>написать </a:t>
            </a:r>
            <a:r>
              <a:rPr sz="2000" spc="-10" dirty="0">
                <a:latin typeface="Georgia"/>
                <a:cs typeface="Georgia"/>
              </a:rPr>
              <a:t>сценарии </a:t>
            </a:r>
            <a:r>
              <a:rPr sz="2000" spc="-15" dirty="0">
                <a:latin typeface="Georgia"/>
                <a:cs typeface="Georgia"/>
              </a:rPr>
              <a:t>для </a:t>
            </a:r>
            <a:r>
              <a:rPr sz="2000" spc="-10" dirty="0">
                <a:latin typeface="Georgia"/>
                <a:cs typeface="Georgia"/>
              </a:rPr>
              <a:t>всех</a:t>
            </a:r>
            <a:r>
              <a:rPr sz="2000" spc="10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исключений.</a:t>
            </a:r>
            <a:endParaRPr sz="2000">
              <a:latin typeface="Georgia"/>
              <a:cs typeface="Georgia"/>
            </a:endParaRPr>
          </a:p>
          <a:p>
            <a:pPr marL="306070" indent="-256540">
              <a:lnSpc>
                <a:spcPts val="2280"/>
              </a:lnSpc>
              <a:spcBef>
                <a:spcPts val="50"/>
              </a:spcBef>
              <a:buClr>
                <a:srgbClr val="D2DA79"/>
              </a:buClr>
              <a:buChar char="•"/>
              <a:tabLst>
                <a:tab pos="306070" algn="l"/>
                <a:tab pos="306705" algn="l"/>
              </a:tabLst>
            </a:pPr>
            <a:r>
              <a:rPr sz="2000" spc="-10" dirty="0">
                <a:latin typeface="Georgia"/>
                <a:cs typeface="Georgia"/>
              </a:rPr>
              <a:t>Выделить</a:t>
            </a:r>
            <a:r>
              <a:rPr sz="2000" spc="335" dirty="0">
                <a:latin typeface="Georgia"/>
                <a:cs typeface="Georgia"/>
              </a:rPr>
              <a:t> </a:t>
            </a:r>
            <a:r>
              <a:rPr sz="2000" spc="-15" dirty="0">
                <a:latin typeface="Georgia"/>
                <a:cs typeface="Georgia"/>
              </a:rPr>
              <a:t>ВИ</a:t>
            </a:r>
            <a:r>
              <a:rPr sz="2000" spc="33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исключений</a:t>
            </a:r>
            <a:r>
              <a:rPr sz="2000" spc="33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и</a:t>
            </a:r>
            <a:r>
              <a:rPr sz="2000" spc="3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изобразить</a:t>
            </a:r>
            <a:r>
              <a:rPr sz="2000" spc="34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их</a:t>
            </a:r>
            <a:r>
              <a:rPr sz="2000" spc="33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со</a:t>
            </a:r>
            <a:r>
              <a:rPr sz="2000" spc="3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стереотипом</a:t>
            </a:r>
            <a:endParaRPr sz="2000">
              <a:latin typeface="Georgia"/>
              <a:cs typeface="Georgia"/>
            </a:endParaRPr>
          </a:p>
          <a:p>
            <a:pPr marL="306070">
              <a:lnSpc>
                <a:spcPts val="2280"/>
              </a:lnSpc>
            </a:pPr>
            <a:r>
              <a:rPr sz="2000" spc="-10" dirty="0">
                <a:latin typeface="Georgia"/>
                <a:cs typeface="Georgia"/>
              </a:rPr>
              <a:t>«extend».</a:t>
            </a:r>
            <a:endParaRPr sz="2000">
              <a:latin typeface="Georgia"/>
              <a:cs typeface="Georgia"/>
            </a:endParaRPr>
          </a:p>
          <a:p>
            <a:pPr marL="306070" marR="11430" indent="-256540">
              <a:lnSpc>
                <a:spcPts val="2160"/>
              </a:lnSpc>
              <a:spcBef>
                <a:spcPts val="345"/>
              </a:spcBef>
              <a:buClr>
                <a:srgbClr val="D2DA79"/>
              </a:buClr>
              <a:buChar char="•"/>
              <a:tabLst>
                <a:tab pos="306070" algn="l"/>
                <a:tab pos="306705" algn="l"/>
                <a:tab pos="1715135" algn="l"/>
                <a:tab pos="2724150" algn="l"/>
                <a:tab pos="4306570" algn="l"/>
                <a:tab pos="6837045" algn="l"/>
                <a:tab pos="7447280" algn="l"/>
              </a:tabLst>
            </a:pPr>
            <a:r>
              <a:rPr sz="2000" spc="-20" dirty="0">
                <a:latin typeface="Georgia"/>
                <a:cs typeface="Georgia"/>
              </a:rPr>
              <a:t>В</a:t>
            </a:r>
            <a:r>
              <a:rPr sz="2000" spc="10" dirty="0">
                <a:latin typeface="Georgia"/>
                <a:cs typeface="Georgia"/>
              </a:rPr>
              <a:t>ы</a:t>
            </a:r>
            <a:r>
              <a:rPr sz="2000" spc="-20" dirty="0">
                <a:latin typeface="Georgia"/>
                <a:cs typeface="Georgia"/>
              </a:rPr>
              <a:t>д</a:t>
            </a:r>
            <a:r>
              <a:rPr sz="2000" spc="-10" dirty="0">
                <a:latin typeface="Georgia"/>
                <a:cs typeface="Georgia"/>
              </a:rPr>
              <a:t>е</a:t>
            </a:r>
            <a:r>
              <a:rPr sz="2000" spc="-15" dirty="0">
                <a:latin typeface="Georgia"/>
                <a:cs typeface="Georgia"/>
              </a:rPr>
              <a:t>л</a:t>
            </a:r>
            <a:r>
              <a:rPr sz="2000" spc="-10" dirty="0">
                <a:latin typeface="Georgia"/>
                <a:cs typeface="Georgia"/>
              </a:rPr>
              <a:t>и</a:t>
            </a:r>
            <a:r>
              <a:rPr sz="2000" spc="15" dirty="0">
                <a:latin typeface="Georgia"/>
                <a:cs typeface="Georgia"/>
              </a:rPr>
              <a:t>т</a:t>
            </a:r>
            <a:r>
              <a:rPr sz="2000" spc="-5" dirty="0">
                <a:latin typeface="Georgia"/>
                <a:cs typeface="Georgia"/>
              </a:rPr>
              <a:t>ь</a:t>
            </a:r>
            <a:r>
              <a:rPr sz="2000" dirty="0">
                <a:latin typeface="Georgia"/>
                <a:cs typeface="Georgia"/>
              </a:rPr>
              <a:t>	</a:t>
            </a:r>
            <a:r>
              <a:rPr sz="2000" spc="-5" dirty="0">
                <a:latin typeface="Georgia"/>
                <a:cs typeface="Georgia"/>
              </a:rPr>
              <a:t>общ</a:t>
            </a:r>
            <a:r>
              <a:rPr sz="2000" spc="-10" dirty="0">
                <a:latin typeface="Georgia"/>
                <a:cs typeface="Georgia"/>
              </a:rPr>
              <a:t>и</a:t>
            </a:r>
            <a:r>
              <a:rPr sz="2000" spc="-5" dirty="0">
                <a:latin typeface="Georgia"/>
                <a:cs typeface="Georgia"/>
              </a:rPr>
              <a:t>е</a:t>
            </a:r>
            <a:r>
              <a:rPr sz="2000" dirty="0">
                <a:latin typeface="Georgia"/>
                <a:cs typeface="Georgia"/>
              </a:rPr>
              <a:t>	ф</a:t>
            </a:r>
            <a:r>
              <a:rPr sz="2000" spc="-20" dirty="0">
                <a:latin typeface="Georgia"/>
                <a:cs typeface="Georgia"/>
              </a:rPr>
              <a:t>р</a:t>
            </a:r>
            <a:r>
              <a:rPr sz="2000" spc="-5" dirty="0">
                <a:latin typeface="Georgia"/>
                <a:cs typeface="Georgia"/>
              </a:rPr>
              <a:t>а</a:t>
            </a:r>
            <a:r>
              <a:rPr sz="2000" spc="5" dirty="0">
                <a:latin typeface="Georgia"/>
                <a:cs typeface="Georgia"/>
              </a:rPr>
              <a:t>г</a:t>
            </a:r>
            <a:r>
              <a:rPr sz="2000" spc="-20" dirty="0">
                <a:latin typeface="Georgia"/>
                <a:cs typeface="Georgia"/>
              </a:rPr>
              <a:t>м</a:t>
            </a:r>
            <a:r>
              <a:rPr sz="2000" spc="-10" dirty="0">
                <a:latin typeface="Georgia"/>
                <a:cs typeface="Georgia"/>
              </a:rPr>
              <a:t>е</a:t>
            </a:r>
            <a:r>
              <a:rPr sz="2000" dirty="0">
                <a:latin typeface="Georgia"/>
                <a:cs typeface="Georgia"/>
              </a:rPr>
              <a:t>н</a:t>
            </a:r>
            <a:r>
              <a:rPr sz="2000" spc="-5" dirty="0">
                <a:latin typeface="Georgia"/>
                <a:cs typeface="Georgia"/>
              </a:rPr>
              <a:t>ты</a:t>
            </a:r>
            <a:r>
              <a:rPr sz="2000" dirty="0">
                <a:latin typeface="Georgia"/>
                <a:cs typeface="Georgia"/>
              </a:rPr>
              <a:t>	</a:t>
            </a:r>
            <a:r>
              <a:rPr sz="2000" spc="-25" dirty="0">
                <a:latin typeface="Georgia"/>
                <a:cs typeface="Georgia"/>
              </a:rPr>
              <a:t>ф</a:t>
            </a:r>
            <a:r>
              <a:rPr sz="2000" spc="-10" dirty="0">
                <a:latin typeface="Georgia"/>
                <a:cs typeface="Georgia"/>
              </a:rPr>
              <a:t>у</a:t>
            </a:r>
            <a:r>
              <a:rPr sz="2000" spc="5" dirty="0">
                <a:latin typeface="Georgia"/>
                <a:cs typeface="Georgia"/>
              </a:rPr>
              <a:t>н</a:t>
            </a:r>
            <a:r>
              <a:rPr sz="2000" spc="-5" dirty="0">
                <a:latin typeface="Georgia"/>
                <a:cs typeface="Georgia"/>
              </a:rPr>
              <a:t>кци</a:t>
            </a:r>
            <a:r>
              <a:rPr sz="2000" dirty="0">
                <a:latin typeface="Georgia"/>
                <a:cs typeface="Georgia"/>
              </a:rPr>
              <a:t>он</a:t>
            </a:r>
            <a:r>
              <a:rPr sz="2000" spc="-5" dirty="0">
                <a:latin typeface="Georgia"/>
                <a:cs typeface="Georgia"/>
              </a:rPr>
              <a:t>ал</a:t>
            </a:r>
            <a:r>
              <a:rPr sz="2000" spc="-15" dirty="0">
                <a:latin typeface="Georgia"/>
                <a:cs typeface="Georgia"/>
              </a:rPr>
              <a:t>ь</a:t>
            </a:r>
            <a:r>
              <a:rPr sz="2000" dirty="0">
                <a:latin typeface="Georgia"/>
                <a:cs typeface="Georgia"/>
              </a:rPr>
              <a:t>н</a:t>
            </a:r>
            <a:r>
              <a:rPr sz="2000" spc="-5" dirty="0">
                <a:latin typeface="Georgia"/>
                <a:cs typeface="Georgia"/>
              </a:rPr>
              <a:t>о</a:t>
            </a:r>
            <a:r>
              <a:rPr sz="2000" dirty="0">
                <a:latin typeface="Georgia"/>
                <a:cs typeface="Georgia"/>
              </a:rPr>
              <a:t>с</a:t>
            </a:r>
            <a:r>
              <a:rPr sz="2000" spc="-5" dirty="0">
                <a:latin typeface="Georgia"/>
                <a:cs typeface="Georgia"/>
              </a:rPr>
              <a:t>ти</a:t>
            </a:r>
            <a:r>
              <a:rPr sz="2000" dirty="0">
                <a:latin typeface="Georgia"/>
                <a:cs typeface="Georgia"/>
              </a:rPr>
              <a:t>	</a:t>
            </a:r>
            <a:r>
              <a:rPr sz="2000" spc="-20" dirty="0">
                <a:latin typeface="Georgia"/>
                <a:cs typeface="Georgia"/>
              </a:rPr>
              <a:t>В</a:t>
            </a:r>
            <a:r>
              <a:rPr sz="2000" spc="-10" dirty="0">
                <a:latin typeface="Georgia"/>
                <a:cs typeface="Georgia"/>
              </a:rPr>
              <a:t>И</a:t>
            </a:r>
            <a:r>
              <a:rPr sz="2000" dirty="0">
                <a:latin typeface="Georgia"/>
                <a:cs typeface="Georgia"/>
              </a:rPr>
              <a:t>	</a:t>
            </a:r>
            <a:r>
              <a:rPr sz="2000" spc="-5" dirty="0">
                <a:latin typeface="Georgia"/>
                <a:cs typeface="Georgia"/>
              </a:rPr>
              <a:t>и  </a:t>
            </a:r>
            <a:r>
              <a:rPr sz="2000" spc="-10" dirty="0">
                <a:latin typeface="Georgia"/>
                <a:cs typeface="Georgia"/>
              </a:rPr>
              <a:t>изобразить </a:t>
            </a:r>
            <a:r>
              <a:rPr sz="2000" spc="-5" dirty="0">
                <a:latin typeface="Georgia"/>
                <a:cs typeface="Georgia"/>
              </a:rPr>
              <a:t>их </a:t>
            </a:r>
            <a:r>
              <a:rPr sz="2000" spc="-10" dirty="0">
                <a:latin typeface="Georgia"/>
                <a:cs typeface="Georgia"/>
              </a:rPr>
              <a:t>отдельными </a:t>
            </a:r>
            <a:r>
              <a:rPr sz="2000" spc="-15" dirty="0">
                <a:latin typeface="Georgia"/>
                <a:cs typeface="Georgia"/>
              </a:rPr>
              <a:t>ВИ </a:t>
            </a:r>
            <a:r>
              <a:rPr sz="2000" spc="-5" dirty="0">
                <a:latin typeface="Georgia"/>
                <a:cs typeface="Georgia"/>
              </a:rPr>
              <a:t>со </a:t>
            </a:r>
            <a:r>
              <a:rPr sz="2000" spc="-10" dirty="0">
                <a:latin typeface="Georgia"/>
                <a:cs typeface="Georgia"/>
              </a:rPr>
              <a:t>стереотипом</a:t>
            </a:r>
            <a:r>
              <a:rPr sz="2000" spc="220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«include».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468312" cy="460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0473" y="470662"/>
            <a:ext cx="8072755" cy="55416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561465" algn="l"/>
                <a:tab pos="2829560" algn="l"/>
                <a:tab pos="3631565" algn="l"/>
                <a:tab pos="5329555" algn="l"/>
                <a:tab pos="6860540" algn="l"/>
              </a:tabLst>
            </a:pPr>
            <a:r>
              <a:rPr sz="2000" spc="-10" dirty="0">
                <a:solidFill>
                  <a:srgbClr val="464652"/>
                </a:solidFill>
                <a:latin typeface="Trebuchet MS"/>
                <a:cs typeface="Trebuchet MS"/>
              </a:rPr>
              <a:t>Типичные	</a:t>
            </a:r>
            <a:r>
              <a:rPr sz="2000" spc="-5" dirty="0">
                <a:solidFill>
                  <a:srgbClr val="464652"/>
                </a:solidFill>
                <a:latin typeface="Trebuchet MS"/>
                <a:cs typeface="Trebuchet MS"/>
              </a:rPr>
              <a:t>ошибки	при	разработке	диаграмм	</a:t>
            </a:r>
            <a:r>
              <a:rPr sz="2000" spc="-10" dirty="0">
                <a:solidFill>
                  <a:srgbClr val="464652"/>
                </a:solidFill>
                <a:latin typeface="Trebuchet MS"/>
                <a:cs typeface="Trebuchet MS"/>
              </a:rPr>
              <a:t>вариантов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solidFill>
                  <a:srgbClr val="464652"/>
                </a:solidFill>
                <a:latin typeface="Trebuchet MS"/>
                <a:cs typeface="Trebuchet MS"/>
              </a:rPr>
              <a:t>использования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Times New Roman"/>
              <a:cs typeface="Times New Roman"/>
            </a:endParaRPr>
          </a:p>
          <a:p>
            <a:pPr marL="594360" marR="386715" indent="-256540" algn="just">
              <a:lnSpc>
                <a:spcPct val="90100"/>
              </a:lnSpc>
              <a:buClr>
                <a:srgbClr val="D2DA79"/>
              </a:buClr>
              <a:buChar char="•"/>
              <a:tabLst>
                <a:tab pos="594995" algn="l"/>
              </a:tabLst>
            </a:pPr>
            <a:r>
              <a:rPr sz="2000" spc="-10" dirty="0">
                <a:latin typeface="Georgia"/>
                <a:cs typeface="Georgia"/>
              </a:rPr>
              <a:t>Превращение </a:t>
            </a:r>
            <a:r>
              <a:rPr sz="2000" spc="-5" dirty="0">
                <a:latin typeface="Georgia"/>
                <a:cs typeface="Georgia"/>
              </a:rPr>
              <a:t>диаграммы </a:t>
            </a:r>
            <a:r>
              <a:rPr sz="2000" spc="-10" dirty="0">
                <a:latin typeface="Georgia"/>
                <a:cs typeface="Georgia"/>
              </a:rPr>
              <a:t>вариантов </a:t>
            </a:r>
            <a:r>
              <a:rPr sz="2000" spc="-5" dirty="0">
                <a:latin typeface="Georgia"/>
                <a:cs typeface="Georgia"/>
              </a:rPr>
              <a:t>использования в  </a:t>
            </a:r>
            <a:r>
              <a:rPr sz="2000" spc="-10" dirty="0">
                <a:latin typeface="Georgia"/>
                <a:cs typeface="Georgia"/>
              </a:rPr>
              <a:t>диаграмму </a:t>
            </a:r>
            <a:r>
              <a:rPr sz="2000" spc="-5" dirty="0">
                <a:latin typeface="Georgia"/>
                <a:cs typeface="Georgia"/>
              </a:rPr>
              <a:t>деятельности </a:t>
            </a:r>
            <a:r>
              <a:rPr sz="2000" spc="-10" dirty="0">
                <a:latin typeface="Georgia"/>
                <a:cs typeface="Georgia"/>
              </a:rPr>
              <a:t>за </a:t>
            </a:r>
            <a:r>
              <a:rPr sz="2000" spc="-5" dirty="0">
                <a:latin typeface="Georgia"/>
                <a:cs typeface="Georgia"/>
              </a:rPr>
              <a:t>счет желания отразить </a:t>
            </a:r>
            <a:r>
              <a:rPr sz="2000" spc="-10" dirty="0">
                <a:latin typeface="Georgia"/>
                <a:cs typeface="Georgia"/>
              </a:rPr>
              <a:t>все  </a:t>
            </a:r>
            <a:r>
              <a:rPr sz="2000" spc="-5" dirty="0">
                <a:latin typeface="Georgia"/>
                <a:cs typeface="Georgia"/>
              </a:rPr>
              <a:t>функциональные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действия.</a:t>
            </a:r>
            <a:endParaRPr sz="2000">
              <a:latin typeface="Georgia"/>
              <a:cs typeface="Georgia"/>
            </a:endParaRPr>
          </a:p>
          <a:p>
            <a:pPr marL="594360" indent="-256540" algn="just">
              <a:lnSpc>
                <a:spcPts val="2280"/>
              </a:lnSpc>
              <a:spcBef>
                <a:spcPts val="45"/>
              </a:spcBef>
              <a:buClr>
                <a:srgbClr val="D2DA79"/>
              </a:buClr>
              <a:buChar char="•"/>
              <a:tabLst>
                <a:tab pos="594995" algn="l"/>
              </a:tabLst>
            </a:pPr>
            <a:r>
              <a:rPr sz="2000" spc="-10" dirty="0">
                <a:latin typeface="Georgia"/>
                <a:cs typeface="Georgia"/>
              </a:rPr>
              <a:t>Инициатором </a:t>
            </a:r>
            <a:r>
              <a:rPr sz="2000" spc="-5" dirty="0">
                <a:latin typeface="Georgia"/>
                <a:cs typeface="Georgia"/>
              </a:rPr>
              <a:t>действий  является</a:t>
            </a:r>
            <a:r>
              <a:rPr sz="2000" spc="3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разрабатываемая</a:t>
            </a:r>
            <a:endParaRPr sz="2000">
              <a:latin typeface="Georgia"/>
              <a:cs typeface="Georgia"/>
            </a:endParaRPr>
          </a:p>
          <a:p>
            <a:pPr marL="594360">
              <a:lnSpc>
                <a:spcPts val="2280"/>
              </a:lnSpc>
            </a:pPr>
            <a:r>
              <a:rPr sz="2000" spc="-10" dirty="0">
                <a:latin typeface="Georgia"/>
                <a:cs typeface="Georgia"/>
              </a:rPr>
              <a:t>система.</a:t>
            </a:r>
            <a:endParaRPr sz="2000">
              <a:latin typeface="Georgia"/>
              <a:cs typeface="Georgia"/>
            </a:endParaRPr>
          </a:p>
          <a:p>
            <a:pPr marL="594360" indent="-256540">
              <a:lnSpc>
                <a:spcPts val="2280"/>
              </a:lnSpc>
              <a:spcBef>
                <a:spcPts val="75"/>
              </a:spcBef>
              <a:buClr>
                <a:srgbClr val="D2DA79"/>
              </a:buClr>
              <a:buChar char="•"/>
              <a:tabLst>
                <a:tab pos="594360" algn="l"/>
                <a:tab pos="594995" algn="l"/>
              </a:tabLst>
            </a:pPr>
            <a:r>
              <a:rPr sz="2000" spc="-5" dirty="0">
                <a:latin typeface="Georgia"/>
                <a:cs typeface="Georgia"/>
              </a:rPr>
              <a:t>Спецификация </a:t>
            </a:r>
            <a:r>
              <a:rPr sz="2000" spc="-10" dirty="0">
                <a:latin typeface="Georgia"/>
                <a:cs typeface="Georgia"/>
              </a:rPr>
              <a:t>атрибутов </a:t>
            </a:r>
            <a:r>
              <a:rPr sz="2000" spc="-5" dirty="0">
                <a:latin typeface="Georgia"/>
                <a:cs typeface="Georgia"/>
              </a:rPr>
              <a:t>и </a:t>
            </a:r>
            <a:r>
              <a:rPr sz="2000" spc="-10" dirty="0">
                <a:latin typeface="Georgia"/>
                <a:cs typeface="Georgia"/>
              </a:rPr>
              <a:t>операций </a:t>
            </a:r>
            <a:r>
              <a:rPr sz="2000" spc="-5" dirty="0">
                <a:latin typeface="Georgia"/>
                <a:cs typeface="Georgia"/>
              </a:rPr>
              <a:t>классов </a:t>
            </a:r>
            <a:r>
              <a:rPr sz="2000" spc="-15" dirty="0">
                <a:latin typeface="Georgia"/>
                <a:cs typeface="Georgia"/>
              </a:rPr>
              <a:t>до</a:t>
            </a:r>
            <a:r>
              <a:rPr sz="2000" spc="3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того, </a:t>
            </a:r>
            <a:r>
              <a:rPr sz="2000" spc="-5" dirty="0">
                <a:latin typeface="Georgia"/>
                <a:cs typeface="Georgia"/>
              </a:rPr>
              <a:t>как</a:t>
            </a:r>
            <a:endParaRPr sz="2000">
              <a:latin typeface="Georgia"/>
              <a:cs typeface="Georgia"/>
            </a:endParaRPr>
          </a:p>
          <a:p>
            <a:pPr marL="594360">
              <a:lnSpc>
                <a:spcPts val="2280"/>
              </a:lnSpc>
            </a:pPr>
            <a:r>
              <a:rPr sz="2000" spc="-10" dirty="0">
                <a:latin typeface="Georgia"/>
                <a:cs typeface="Georgia"/>
              </a:rPr>
              <a:t>сформулированы все варианты</a:t>
            </a:r>
            <a:r>
              <a:rPr sz="2000" spc="9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использования.</a:t>
            </a:r>
            <a:endParaRPr sz="2000">
              <a:latin typeface="Georgia"/>
              <a:cs typeface="Georgia"/>
            </a:endParaRPr>
          </a:p>
          <a:p>
            <a:pPr marL="594360" marR="386715" indent="-256540">
              <a:lnSpc>
                <a:spcPts val="2160"/>
              </a:lnSpc>
              <a:spcBef>
                <a:spcPts val="320"/>
              </a:spcBef>
              <a:buClr>
                <a:srgbClr val="D2DA79"/>
              </a:buClr>
              <a:buChar char="•"/>
              <a:tabLst>
                <a:tab pos="594360" algn="l"/>
                <a:tab pos="594995" algn="l"/>
                <a:tab pos="2118995" algn="l"/>
                <a:tab pos="3759200" algn="l"/>
                <a:tab pos="5252720" algn="l"/>
                <a:tab pos="6409055" algn="l"/>
              </a:tabLst>
            </a:pPr>
            <a:r>
              <a:rPr sz="2000" dirty="0">
                <a:latin typeface="Georgia"/>
                <a:cs typeface="Georgia"/>
              </a:rPr>
              <a:t>З</a:t>
            </a:r>
            <a:r>
              <a:rPr sz="2000" spc="-5" dirty="0">
                <a:latin typeface="Georgia"/>
                <a:cs typeface="Georgia"/>
              </a:rPr>
              <a:t>а</a:t>
            </a:r>
            <a:r>
              <a:rPr sz="2000" spc="-15" dirty="0">
                <a:latin typeface="Georgia"/>
                <a:cs typeface="Georgia"/>
              </a:rPr>
              <a:t>д</a:t>
            </a:r>
            <a:r>
              <a:rPr sz="2000" spc="-5" dirty="0">
                <a:latin typeface="Georgia"/>
                <a:cs typeface="Georgia"/>
              </a:rPr>
              <a:t>а</a:t>
            </a:r>
            <a:r>
              <a:rPr sz="2000" spc="5" dirty="0">
                <a:latin typeface="Georgia"/>
                <a:cs typeface="Georgia"/>
              </a:rPr>
              <a:t>н</a:t>
            </a:r>
            <a:r>
              <a:rPr sz="2000" spc="-10" dirty="0">
                <a:latin typeface="Georgia"/>
                <a:cs typeface="Georgia"/>
              </a:rPr>
              <a:t>и</a:t>
            </a:r>
            <a:r>
              <a:rPr sz="2000" spc="-5" dirty="0">
                <a:latin typeface="Georgia"/>
                <a:cs typeface="Georgia"/>
              </a:rPr>
              <a:t>е</a:t>
            </a:r>
            <a:r>
              <a:rPr sz="2000" dirty="0">
                <a:latin typeface="Georgia"/>
                <a:cs typeface="Georgia"/>
              </a:rPr>
              <a:t>	</a:t>
            </a:r>
            <a:r>
              <a:rPr sz="2000" spc="20" dirty="0">
                <a:latin typeface="Georgia"/>
                <a:cs typeface="Georgia"/>
              </a:rPr>
              <a:t>с</a:t>
            </a:r>
            <a:r>
              <a:rPr sz="2000" spc="-10" dirty="0">
                <a:latin typeface="Georgia"/>
                <a:cs typeface="Georgia"/>
              </a:rPr>
              <a:t>ли</a:t>
            </a:r>
            <a:r>
              <a:rPr sz="2000" spc="-5" dirty="0">
                <a:latin typeface="Georgia"/>
                <a:cs typeface="Georgia"/>
              </a:rPr>
              <a:t>шком</a:t>
            </a:r>
            <a:r>
              <a:rPr sz="2000" dirty="0">
                <a:latin typeface="Georgia"/>
                <a:cs typeface="Georgia"/>
              </a:rPr>
              <a:t>	</a:t>
            </a:r>
            <a:r>
              <a:rPr sz="2000" spc="-5" dirty="0">
                <a:latin typeface="Georgia"/>
                <a:cs typeface="Georgia"/>
              </a:rPr>
              <a:t>к</a:t>
            </a:r>
            <a:r>
              <a:rPr sz="2000" spc="-20" dirty="0">
                <a:latin typeface="Georgia"/>
                <a:cs typeface="Georgia"/>
              </a:rPr>
              <a:t>р</a:t>
            </a:r>
            <a:r>
              <a:rPr sz="2000" spc="-5" dirty="0">
                <a:latin typeface="Georgia"/>
                <a:cs typeface="Georgia"/>
              </a:rPr>
              <a:t>ат</a:t>
            </a:r>
            <a:r>
              <a:rPr sz="2000" dirty="0">
                <a:latin typeface="Georgia"/>
                <a:cs typeface="Georgia"/>
              </a:rPr>
              <a:t>к</a:t>
            </a:r>
            <a:r>
              <a:rPr sz="2000" spc="-10" dirty="0">
                <a:latin typeface="Georgia"/>
                <a:cs typeface="Georgia"/>
              </a:rPr>
              <a:t>и</a:t>
            </a:r>
            <a:r>
              <a:rPr sz="2000" spc="-5" dirty="0">
                <a:latin typeface="Georgia"/>
                <a:cs typeface="Georgia"/>
              </a:rPr>
              <a:t>х</a:t>
            </a:r>
            <a:r>
              <a:rPr sz="2000" dirty="0">
                <a:latin typeface="Georgia"/>
                <a:cs typeface="Georgia"/>
              </a:rPr>
              <a:t>	</a:t>
            </a:r>
            <a:r>
              <a:rPr sz="2000" spc="-10" dirty="0">
                <a:latin typeface="Georgia"/>
                <a:cs typeface="Georgia"/>
              </a:rPr>
              <a:t>име</a:t>
            </a:r>
            <a:r>
              <a:rPr sz="2000" spc="-5" dirty="0">
                <a:latin typeface="Georgia"/>
                <a:cs typeface="Georgia"/>
              </a:rPr>
              <a:t>н</a:t>
            </a:r>
            <a:r>
              <a:rPr sz="2000" dirty="0">
                <a:latin typeface="Georgia"/>
                <a:cs typeface="Georgia"/>
              </a:rPr>
              <a:t>	</a:t>
            </a:r>
            <a:r>
              <a:rPr sz="2000" spc="-10" dirty="0">
                <a:latin typeface="Georgia"/>
                <a:cs typeface="Georgia"/>
              </a:rPr>
              <a:t>вариа</a:t>
            </a:r>
            <a:r>
              <a:rPr sz="2000" spc="5" dirty="0">
                <a:latin typeface="Georgia"/>
                <a:cs typeface="Georgia"/>
              </a:rPr>
              <a:t>н</a:t>
            </a:r>
            <a:r>
              <a:rPr sz="2000" spc="-5" dirty="0">
                <a:latin typeface="Georgia"/>
                <a:cs typeface="Georgia"/>
              </a:rPr>
              <a:t>там  </a:t>
            </a:r>
            <a:r>
              <a:rPr sz="2000" spc="-10" dirty="0">
                <a:latin typeface="Georgia"/>
                <a:cs typeface="Georgia"/>
              </a:rPr>
              <a:t>использования.</a:t>
            </a:r>
            <a:endParaRPr sz="2000">
              <a:latin typeface="Georgia"/>
              <a:cs typeface="Georgia"/>
            </a:endParaRPr>
          </a:p>
          <a:p>
            <a:pPr marL="594360" marR="384175" indent="-256540">
              <a:lnSpc>
                <a:spcPts val="2160"/>
              </a:lnSpc>
              <a:spcBef>
                <a:spcPts val="315"/>
              </a:spcBef>
              <a:buClr>
                <a:srgbClr val="D2DA79"/>
              </a:buClr>
              <a:buChar char="•"/>
              <a:tabLst>
                <a:tab pos="594360" algn="l"/>
                <a:tab pos="594995" algn="l"/>
                <a:tab pos="2005964" algn="l"/>
                <a:tab pos="3475990" algn="l"/>
                <a:tab pos="5518785" algn="l"/>
                <a:tab pos="5890260" algn="l"/>
              </a:tabLst>
            </a:pPr>
            <a:r>
              <a:rPr sz="2000" spc="-15" dirty="0">
                <a:latin typeface="Georgia"/>
                <a:cs typeface="Georgia"/>
              </a:rPr>
              <a:t>О</a:t>
            </a:r>
            <a:r>
              <a:rPr sz="2000" spc="-5" dirty="0">
                <a:latin typeface="Georgia"/>
                <a:cs typeface="Georgia"/>
              </a:rPr>
              <a:t>п</a:t>
            </a:r>
            <a:r>
              <a:rPr sz="2000" spc="-10" dirty="0">
                <a:latin typeface="Georgia"/>
                <a:cs typeface="Georgia"/>
              </a:rPr>
              <a:t>и</a:t>
            </a:r>
            <a:r>
              <a:rPr sz="2000" dirty="0">
                <a:latin typeface="Georgia"/>
                <a:cs typeface="Georgia"/>
              </a:rPr>
              <a:t>с</a:t>
            </a:r>
            <a:r>
              <a:rPr sz="2000" spc="-5" dirty="0">
                <a:latin typeface="Georgia"/>
                <a:cs typeface="Georgia"/>
              </a:rPr>
              <a:t>а</a:t>
            </a:r>
            <a:r>
              <a:rPr sz="2000" spc="5" dirty="0">
                <a:latin typeface="Georgia"/>
                <a:cs typeface="Georgia"/>
              </a:rPr>
              <a:t>н</a:t>
            </a:r>
            <a:r>
              <a:rPr sz="2000" spc="-10" dirty="0">
                <a:latin typeface="Georgia"/>
                <a:cs typeface="Georgia"/>
              </a:rPr>
              <a:t>и</a:t>
            </a:r>
            <a:r>
              <a:rPr sz="2000" spc="-5" dirty="0">
                <a:latin typeface="Georgia"/>
                <a:cs typeface="Georgia"/>
              </a:rPr>
              <a:t>е</a:t>
            </a:r>
            <a:r>
              <a:rPr sz="2000" dirty="0">
                <a:latin typeface="Georgia"/>
                <a:cs typeface="Georgia"/>
              </a:rPr>
              <a:t>	</a:t>
            </a:r>
            <a:r>
              <a:rPr sz="2000" spc="-10" dirty="0">
                <a:latin typeface="Georgia"/>
                <a:cs typeface="Georgia"/>
              </a:rPr>
              <a:t>вар</a:t>
            </a:r>
            <a:r>
              <a:rPr sz="2000" spc="15" dirty="0">
                <a:latin typeface="Georgia"/>
                <a:cs typeface="Georgia"/>
              </a:rPr>
              <a:t>и</a:t>
            </a:r>
            <a:r>
              <a:rPr sz="2000" spc="-5" dirty="0">
                <a:latin typeface="Georgia"/>
                <a:cs typeface="Georgia"/>
              </a:rPr>
              <a:t>а</a:t>
            </a:r>
            <a:r>
              <a:rPr sz="2000" spc="5" dirty="0">
                <a:latin typeface="Georgia"/>
                <a:cs typeface="Georgia"/>
              </a:rPr>
              <a:t>н</a:t>
            </a:r>
            <a:r>
              <a:rPr sz="2000" spc="-5" dirty="0">
                <a:latin typeface="Georgia"/>
                <a:cs typeface="Georgia"/>
              </a:rPr>
              <a:t>тов</a:t>
            </a:r>
            <a:r>
              <a:rPr sz="2000" dirty="0">
                <a:latin typeface="Georgia"/>
                <a:cs typeface="Georgia"/>
              </a:rPr>
              <a:t>	</a:t>
            </a:r>
            <a:r>
              <a:rPr sz="2000" spc="20" dirty="0">
                <a:latin typeface="Georgia"/>
                <a:cs typeface="Georgia"/>
              </a:rPr>
              <a:t>и</a:t>
            </a:r>
            <a:r>
              <a:rPr sz="2000" dirty="0">
                <a:latin typeface="Georgia"/>
                <a:cs typeface="Georgia"/>
              </a:rPr>
              <a:t>с</a:t>
            </a:r>
            <a:r>
              <a:rPr sz="2000" spc="-5" dirty="0">
                <a:latin typeface="Georgia"/>
                <a:cs typeface="Georgia"/>
              </a:rPr>
              <a:t>п</a:t>
            </a:r>
            <a:r>
              <a:rPr sz="2000" dirty="0">
                <a:latin typeface="Georgia"/>
                <a:cs typeface="Georgia"/>
              </a:rPr>
              <a:t>о</a:t>
            </a:r>
            <a:r>
              <a:rPr sz="2000" spc="-10" dirty="0">
                <a:latin typeface="Georgia"/>
                <a:cs typeface="Georgia"/>
              </a:rPr>
              <a:t>л</a:t>
            </a:r>
            <a:r>
              <a:rPr sz="2000" dirty="0">
                <a:latin typeface="Georgia"/>
                <a:cs typeface="Georgia"/>
              </a:rPr>
              <a:t>ь</a:t>
            </a:r>
            <a:r>
              <a:rPr sz="2000" spc="-15" dirty="0">
                <a:latin typeface="Georgia"/>
                <a:cs typeface="Georgia"/>
              </a:rPr>
              <a:t>з</a:t>
            </a:r>
            <a:r>
              <a:rPr sz="2000" spc="-5" dirty="0">
                <a:latin typeface="Georgia"/>
                <a:cs typeface="Georgia"/>
              </a:rPr>
              <a:t>о</a:t>
            </a:r>
            <a:r>
              <a:rPr sz="2000" spc="-10" dirty="0">
                <a:latin typeface="Georgia"/>
                <a:cs typeface="Georgia"/>
              </a:rPr>
              <a:t>ва</a:t>
            </a:r>
            <a:r>
              <a:rPr sz="2000" spc="5" dirty="0">
                <a:latin typeface="Georgia"/>
                <a:cs typeface="Georgia"/>
              </a:rPr>
              <a:t>н</a:t>
            </a:r>
            <a:r>
              <a:rPr sz="2000" spc="-10" dirty="0">
                <a:latin typeface="Georgia"/>
                <a:cs typeface="Georgia"/>
              </a:rPr>
              <a:t>и</a:t>
            </a:r>
            <a:r>
              <a:rPr sz="2000" spc="-5" dirty="0">
                <a:latin typeface="Georgia"/>
                <a:cs typeface="Georgia"/>
              </a:rPr>
              <a:t>я</a:t>
            </a:r>
            <a:r>
              <a:rPr sz="2000" dirty="0">
                <a:latin typeface="Georgia"/>
                <a:cs typeface="Georgia"/>
              </a:rPr>
              <a:t>	</a:t>
            </a:r>
            <a:r>
              <a:rPr sz="2000" spc="-5" dirty="0">
                <a:latin typeface="Georgia"/>
                <a:cs typeface="Georgia"/>
              </a:rPr>
              <a:t>в</a:t>
            </a:r>
            <a:r>
              <a:rPr sz="2000" dirty="0">
                <a:latin typeface="Georgia"/>
                <a:cs typeface="Georgia"/>
              </a:rPr>
              <a:t>	</a:t>
            </a:r>
            <a:r>
              <a:rPr sz="2000" spc="-5" dirty="0">
                <a:latin typeface="Georgia"/>
                <a:cs typeface="Georgia"/>
              </a:rPr>
              <a:t>те</a:t>
            </a:r>
            <a:r>
              <a:rPr sz="2000" spc="-20" dirty="0">
                <a:latin typeface="Georgia"/>
                <a:cs typeface="Georgia"/>
              </a:rPr>
              <a:t>рм</a:t>
            </a:r>
            <a:r>
              <a:rPr sz="2000" spc="20" dirty="0">
                <a:latin typeface="Georgia"/>
                <a:cs typeface="Georgia"/>
              </a:rPr>
              <a:t>и</a:t>
            </a:r>
            <a:r>
              <a:rPr sz="2000" dirty="0">
                <a:latin typeface="Georgia"/>
                <a:cs typeface="Georgia"/>
              </a:rPr>
              <a:t>н</a:t>
            </a:r>
            <a:r>
              <a:rPr sz="2000" spc="-5" dirty="0">
                <a:latin typeface="Georgia"/>
                <a:cs typeface="Georgia"/>
              </a:rPr>
              <a:t>о</a:t>
            </a:r>
            <a:r>
              <a:rPr sz="2000" spc="-10" dirty="0">
                <a:latin typeface="Georgia"/>
                <a:cs typeface="Georgia"/>
              </a:rPr>
              <a:t>ло</a:t>
            </a:r>
            <a:r>
              <a:rPr sz="2000" dirty="0">
                <a:latin typeface="Georgia"/>
                <a:cs typeface="Georgia"/>
              </a:rPr>
              <a:t>г</a:t>
            </a:r>
            <a:r>
              <a:rPr sz="2000" spc="-10" dirty="0">
                <a:latin typeface="Georgia"/>
                <a:cs typeface="Georgia"/>
              </a:rPr>
              <a:t>и</a:t>
            </a:r>
            <a:r>
              <a:rPr sz="2000" dirty="0">
                <a:latin typeface="Georgia"/>
                <a:cs typeface="Georgia"/>
              </a:rPr>
              <a:t>и</a:t>
            </a:r>
            <a:r>
              <a:rPr sz="2000" spc="-5" dirty="0">
                <a:latin typeface="Georgia"/>
                <a:cs typeface="Georgia"/>
              </a:rPr>
              <a:t>,  </a:t>
            </a:r>
            <a:r>
              <a:rPr sz="2000" spc="-10" dirty="0">
                <a:latin typeface="Georgia"/>
                <a:cs typeface="Georgia"/>
              </a:rPr>
              <a:t>непонятной пользователям системы или</a:t>
            </a:r>
            <a:r>
              <a:rPr sz="2000" spc="14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заказчику.</a:t>
            </a:r>
            <a:endParaRPr sz="2000">
              <a:latin typeface="Georgia"/>
              <a:cs typeface="Georgia"/>
            </a:endParaRPr>
          </a:p>
          <a:p>
            <a:pPr marL="594360" indent="-256540">
              <a:lnSpc>
                <a:spcPts val="2280"/>
              </a:lnSpc>
              <a:spcBef>
                <a:spcPts val="15"/>
              </a:spcBef>
              <a:buClr>
                <a:srgbClr val="D2DA79"/>
              </a:buClr>
              <a:buChar char="•"/>
              <a:tabLst>
                <a:tab pos="594360" algn="l"/>
                <a:tab pos="594995" algn="l"/>
                <a:tab pos="3237865" algn="l"/>
                <a:tab pos="5725795" algn="l"/>
              </a:tabLst>
            </a:pPr>
            <a:r>
              <a:rPr sz="2000" spc="-10" dirty="0">
                <a:latin typeface="Georgia"/>
                <a:cs typeface="Georgia"/>
              </a:rPr>
              <a:t>Отсутствие	</a:t>
            </a:r>
            <a:r>
              <a:rPr sz="2000" spc="-5" dirty="0">
                <a:latin typeface="Georgia"/>
                <a:cs typeface="Georgia"/>
              </a:rPr>
              <a:t>описаний	альтернативных</a:t>
            </a:r>
            <a:endParaRPr sz="2000">
              <a:latin typeface="Georgia"/>
              <a:cs typeface="Georgia"/>
            </a:endParaRPr>
          </a:p>
          <a:p>
            <a:pPr marL="594360">
              <a:lnSpc>
                <a:spcPts val="2280"/>
              </a:lnSpc>
            </a:pPr>
            <a:r>
              <a:rPr sz="2000" spc="-10" dirty="0">
                <a:latin typeface="Georgia"/>
                <a:cs typeface="Georgia"/>
              </a:rPr>
              <a:t>последовательностей</a:t>
            </a:r>
            <a:r>
              <a:rPr sz="2000" spc="60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действий.</a:t>
            </a:r>
            <a:endParaRPr sz="2000">
              <a:latin typeface="Georgia"/>
              <a:cs typeface="Georgia"/>
            </a:endParaRPr>
          </a:p>
          <a:p>
            <a:pPr marL="594360" marR="386080" indent="-256540" algn="just">
              <a:lnSpc>
                <a:spcPts val="2160"/>
              </a:lnSpc>
              <a:spcBef>
                <a:spcPts val="350"/>
              </a:spcBef>
              <a:buClr>
                <a:srgbClr val="D2DA79"/>
              </a:buClr>
              <a:buChar char="•"/>
              <a:tabLst>
                <a:tab pos="594995" algn="l"/>
              </a:tabLst>
            </a:pPr>
            <a:r>
              <a:rPr sz="2000" spc="-5" dirty="0">
                <a:latin typeface="Georgia"/>
                <a:cs typeface="Georgia"/>
              </a:rPr>
              <a:t>Тратится слишком много </a:t>
            </a:r>
            <a:r>
              <a:rPr sz="2000" spc="-10" dirty="0">
                <a:latin typeface="Georgia"/>
                <a:cs typeface="Georgia"/>
              </a:rPr>
              <a:t>времени </a:t>
            </a:r>
            <a:r>
              <a:rPr sz="2000" spc="-5" dirty="0">
                <a:latin typeface="Georgia"/>
                <a:cs typeface="Georgia"/>
              </a:rPr>
              <a:t>на </a:t>
            </a:r>
            <a:r>
              <a:rPr sz="2000" spc="-10" dirty="0">
                <a:latin typeface="Georgia"/>
                <a:cs typeface="Georgia"/>
              </a:rPr>
              <a:t>решение вопросов </a:t>
            </a:r>
            <a:r>
              <a:rPr sz="2000" spc="-5" dirty="0">
                <a:latin typeface="Georgia"/>
                <a:cs typeface="Georgia"/>
              </a:rPr>
              <a:t>о  том, какие </a:t>
            </a:r>
            <a:r>
              <a:rPr sz="2000" spc="-10" dirty="0">
                <a:latin typeface="Georgia"/>
                <a:cs typeface="Georgia"/>
              </a:rPr>
              <a:t>стереотипы </a:t>
            </a:r>
            <a:r>
              <a:rPr sz="2000" spc="-5" dirty="0">
                <a:latin typeface="Georgia"/>
                <a:cs typeface="Georgia"/>
              </a:rPr>
              <a:t>и ассоциации использовать </a:t>
            </a:r>
            <a:r>
              <a:rPr sz="2000" spc="5" dirty="0">
                <a:latin typeface="Georgia"/>
                <a:cs typeface="Georgia"/>
              </a:rPr>
              <a:t>на  </a:t>
            </a:r>
            <a:r>
              <a:rPr sz="2000" spc="-10" dirty="0">
                <a:latin typeface="Georgia"/>
                <a:cs typeface="Georgia"/>
              </a:rPr>
              <a:t>диаграмме.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68312" cy="460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73" y="596265"/>
            <a:ext cx="4211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Цели </a:t>
            </a:r>
            <a:r>
              <a:rPr spc="-5" dirty="0"/>
              <a:t>разработки</a:t>
            </a:r>
            <a:r>
              <a:rPr spc="-70" dirty="0"/>
              <a:t> </a:t>
            </a:r>
            <a:r>
              <a:rPr spc="-5" dirty="0"/>
              <a:t>диаграммы: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149222"/>
            <a:ext cx="8072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2110" algn="l"/>
                <a:tab pos="2292985" algn="l"/>
                <a:tab pos="3134360" algn="l"/>
                <a:tab pos="4104004" algn="l"/>
                <a:tab pos="5735320" algn="l"/>
                <a:tab pos="6485255" algn="l"/>
                <a:tab pos="7387590" algn="l"/>
                <a:tab pos="7717155" algn="l"/>
              </a:tabLst>
            </a:pPr>
            <a:r>
              <a:rPr sz="1800" dirty="0">
                <a:latin typeface="Georgia"/>
                <a:cs typeface="Georgia"/>
              </a:rPr>
              <a:t>С	</a:t>
            </a:r>
            <a:r>
              <a:rPr sz="1800" spc="-5" dirty="0">
                <a:latin typeface="Georgia"/>
                <a:cs typeface="Georgia"/>
              </a:rPr>
              <a:t>си</a:t>
            </a:r>
            <a:r>
              <a:rPr sz="1800" spc="5" dirty="0">
                <a:latin typeface="Georgia"/>
                <a:cs typeface="Georgia"/>
              </a:rPr>
              <a:t>н</a:t>
            </a:r>
            <a:r>
              <a:rPr sz="1800" spc="-10" dirty="0">
                <a:latin typeface="Georgia"/>
                <a:cs typeface="Georgia"/>
              </a:rPr>
              <a:t>т</a:t>
            </a:r>
            <a:r>
              <a:rPr sz="1800" dirty="0">
                <a:latin typeface="Georgia"/>
                <a:cs typeface="Georgia"/>
              </a:rPr>
              <a:t>аксиче</a:t>
            </a:r>
            <a:r>
              <a:rPr sz="1800" spc="-10" dirty="0">
                <a:latin typeface="Georgia"/>
                <a:cs typeface="Georgia"/>
              </a:rPr>
              <a:t>ск</a:t>
            </a:r>
            <a:r>
              <a:rPr sz="1800" spc="-15" dirty="0">
                <a:latin typeface="Georgia"/>
                <a:cs typeface="Georgia"/>
              </a:rPr>
              <a:t>о</a:t>
            </a:r>
            <a:r>
              <a:rPr sz="1800" dirty="0">
                <a:latin typeface="Georgia"/>
                <a:cs typeface="Georgia"/>
              </a:rPr>
              <a:t>й	</a:t>
            </a:r>
            <a:r>
              <a:rPr sz="1800" spc="10" dirty="0">
                <a:latin typeface="Georgia"/>
                <a:cs typeface="Georgia"/>
              </a:rPr>
              <a:t>т</a:t>
            </a:r>
            <a:r>
              <a:rPr sz="1800" spc="-15" dirty="0">
                <a:latin typeface="Georgia"/>
                <a:cs typeface="Georgia"/>
              </a:rPr>
              <a:t>о</a:t>
            </a:r>
            <a:r>
              <a:rPr sz="1800" spc="-5" dirty="0">
                <a:latin typeface="Georgia"/>
                <a:cs typeface="Georgia"/>
              </a:rPr>
              <a:t>ч</a:t>
            </a:r>
            <a:r>
              <a:rPr sz="1800" spc="-10" dirty="0">
                <a:latin typeface="Georgia"/>
                <a:cs typeface="Georgia"/>
              </a:rPr>
              <a:t>к</a:t>
            </a:r>
            <a:r>
              <a:rPr sz="1800" dirty="0">
                <a:latin typeface="Georgia"/>
                <a:cs typeface="Georgia"/>
              </a:rPr>
              <a:t>и	</a:t>
            </a:r>
            <a:r>
              <a:rPr sz="1800" spc="5" dirty="0">
                <a:latin typeface="Georgia"/>
                <a:cs typeface="Georgia"/>
              </a:rPr>
              <a:t>з</a:t>
            </a:r>
            <a:r>
              <a:rPr sz="1800" spc="-5" dirty="0">
                <a:latin typeface="Georgia"/>
                <a:cs typeface="Georgia"/>
              </a:rPr>
              <a:t>ре</a:t>
            </a:r>
            <a:r>
              <a:rPr sz="1800" dirty="0">
                <a:latin typeface="Georgia"/>
                <a:cs typeface="Georgia"/>
              </a:rPr>
              <a:t>н</a:t>
            </a:r>
            <a:r>
              <a:rPr sz="1800" spc="-5" dirty="0">
                <a:latin typeface="Georgia"/>
                <a:cs typeface="Georgia"/>
              </a:rPr>
              <a:t>и</a:t>
            </a:r>
            <a:r>
              <a:rPr sz="1800" dirty="0">
                <a:latin typeface="Georgia"/>
                <a:cs typeface="Georgia"/>
              </a:rPr>
              <a:t>я	</a:t>
            </a:r>
            <a:r>
              <a:rPr sz="1800" dirty="0">
                <a:solidFill>
                  <a:srgbClr val="006FC0"/>
                </a:solidFill>
                <a:latin typeface="Georgia"/>
                <a:cs typeface="Georgia"/>
              </a:rPr>
              <a:t>д</a:t>
            </a:r>
            <a:r>
              <a:rPr sz="1800" spc="-5" dirty="0">
                <a:solidFill>
                  <a:srgbClr val="006FC0"/>
                </a:solidFill>
                <a:latin typeface="Georgia"/>
                <a:cs typeface="Georgia"/>
              </a:rPr>
              <a:t>ейс</a:t>
            </a:r>
            <a:r>
              <a:rPr sz="1800" spc="-10" dirty="0">
                <a:solidFill>
                  <a:srgbClr val="006FC0"/>
                </a:solidFill>
                <a:latin typeface="Georgia"/>
                <a:cs typeface="Georgia"/>
              </a:rPr>
              <a:t>т</a:t>
            </a:r>
            <a:r>
              <a:rPr sz="1800" spc="-5" dirty="0">
                <a:solidFill>
                  <a:srgbClr val="006FC0"/>
                </a:solidFill>
                <a:latin typeface="Georgia"/>
                <a:cs typeface="Georgia"/>
              </a:rPr>
              <a:t>в</a:t>
            </a:r>
            <a:r>
              <a:rPr sz="1800" dirty="0">
                <a:solidFill>
                  <a:srgbClr val="006FC0"/>
                </a:solidFill>
                <a:latin typeface="Georgia"/>
                <a:cs typeface="Georgia"/>
              </a:rPr>
              <a:t>у</a:t>
            </a:r>
            <a:r>
              <a:rPr sz="1800" spc="-5" dirty="0">
                <a:solidFill>
                  <a:srgbClr val="006FC0"/>
                </a:solidFill>
                <a:latin typeface="Georgia"/>
                <a:cs typeface="Georgia"/>
              </a:rPr>
              <a:t>юще</a:t>
            </a:r>
            <a:r>
              <a:rPr sz="1800" dirty="0">
                <a:solidFill>
                  <a:srgbClr val="006FC0"/>
                </a:solidFill>
                <a:latin typeface="Georgia"/>
                <a:cs typeface="Georgia"/>
              </a:rPr>
              <a:t>е	</a:t>
            </a:r>
            <a:r>
              <a:rPr sz="1800" spc="5" dirty="0">
                <a:solidFill>
                  <a:srgbClr val="006FC0"/>
                </a:solidFill>
                <a:latin typeface="Georgia"/>
                <a:cs typeface="Georgia"/>
              </a:rPr>
              <a:t>л</a:t>
            </a:r>
            <a:r>
              <a:rPr sz="1800" spc="20" dirty="0">
                <a:solidFill>
                  <a:srgbClr val="006FC0"/>
                </a:solidFill>
                <a:latin typeface="Georgia"/>
                <a:cs typeface="Georgia"/>
              </a:rPr>
              <a:t>и</a:t>
            </a:r>
            <a:r>
              <a:rPr sz="1800" dirty="0">
                <a:solidFill>
                  <a:srgbClr val="006FC0"/>
                </a:solidFill>
                <a:latin typeface="Georgia"/>
                <a:cs typeface="Georgia"/>
              </a:rPr>
              <a:t>цо	</a:t>
            </a:r>
            <a:r>
              <a:rPr sz="1800" spc="-5" dirty="0">
                <a:solidFill>
                  <a:srgbClr val="006FC0"/>
                </a:solidFill>
                <a:latin typeface="Georgia"/>
                <a:cs typeface="Georgia"/>
              </a:rPr>
              <a:t>(</a:t>
            </a:r>
            <a:r>
              <a:rPr sz="1800" dirty="0">
                <a:solidFill>
                  <a:srgbClr val="006FC0"/>
                </a:solidFill>
                <a:latin typeface="Georgia"/>
                <a:cs typeface="Georgia"/>
              </a:rPr>
              <a:t>ac</a:t>
            </a:r>
            <a:r>
              <a:rPr sz="1800" spc="25" dirty="0">
                <a:solidFill>
                  <a:srgbClr val="006FC0"/>
                </a:solidFill>
                <a:latin typeface="Georgia"/>
                <a:cs typeface="Georgia"/>
              </a:rPr>
              <a:t>t</a:t>
            </a:r>
            <a:r>
              <a:rPr sz="1800" spc="-15" dirty="0">
                <a:solidFill>
                  <a:srgbClr val="006FC0"/>
                </a:solidFill>
                <a:latin typeface="Georgia"/>
                <a:cs typeface="Georgia"/>
              </a:rPr>
              <a:t>o</a:t>
            </a:r>
            <a:r>
              <a:rPr sz="1800" spc="5" dirty="0">
                <a:solidFill>
                  <a:srgbClr val="006FC0"/>
                </a:solidFill>
                <a:latin typeface="Georgia"/>
                <a:cs typeface="Georgia"/>
              </a:rPr>
              <a:t>r</a:t>
            </a:r>
            <a:r>
              <a:rPr sz="1800" dirty="0">
                <a:solidFill>
                  <a:srgbClr val="006FC0"/>
                </a:solidFill>
                <a:latin typeface="Georgia"/>
                <a:cs typeface="Georgia"/>
              </a:rPr>
              <a:t>)	</a:t>
            </a:r>
            <a:r>
              <a:rPr sz="1800" dirty="0">
                <a:latin typeface="Times New Roman"/>
                <a:cs typeface="Times New Roman"/>
              </a:rPr>
              <a:t>‒	</a:t>
            </a:r>
            <a:r>
              <a:rPr sz="1800" spc="-15" dirty="0">
                <a:latin typeface="Georgia"/>
                <a:cs typeface="Georgia"/>
              </a:rPr>
              <a:t>э</a:t>
            </a:r>
            <a:r>
              <a:rPr sz="1800" spc="10" dirty="0">
                <a:latin typeface="Georgia"/>
                <a:cs typeface="Georgia"/>
              </a:rPr>
              <a:t>т</a:t>
            </a:r>
            <a:r>
              <a:rPr sz="1800" dirty="0">
                <a:latin typeface="Georgia"/>
                <a:cs typeface="Georgia"/>
              </a:rPr>
              <a:t>о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244" y="1426540"/>
            <a:ext cx="46431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18285" algn="l"/>
                <a:tab pos="3704590" algn="l"/>
              </a:tabLst>
            </a:pPr>
            <a:r>
              <a:rPr sz="1800" i="1" spc="-5" dirty="0">
                <a:solidFill>
                  <a:srgbClr val="006FC0"/>
                </a:solidFill>
                <a:latin typeface="Georgia"/>
                <a:cs typeface="Georgia"/>
              </a:rPr>
              <a:t>стереотип	классификатора</a:t>
            </a:r>
            <a:r>
              <a:rPr sz="1800" spc="-5" dirty="0">
                <a:latin typeface="Georgia"/>
                <a:cs typeface="Georgia"/>
              </a:rPr>
              <a:t>,	который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6244" y="1426540"/>
            <a:ext cx="80727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7620" algn="r">
              <a:lnSpc>
                <a:spcPct val="100000"/>
              </a:lnSpc>
              <a:spcBef>
                <a:spcPts val="100"/>
              </a:spcBef>
              <a:tabLst>
                <a:tab pos="1691639" algn="l"/>
              </a:tabLst>
            </a:pPr>
            <a:r>
              <a:rPr sz="1800" spc="-15" dirty="0">
                <a:latin typeface="Georgia"/>
                <a:cs typeface="Georgia"/>
              </a:rPr>
              <a:t>о</a:t>
            </a:r>
            <a:r>
              <a:rPr sz="1800" spc="5" dirty="0">
                <a:latin typeface="Georgia"/>
                <a:cs typeface="Georgia"/>
              </a:rPr>
              <a:t>б</a:t>
            </a:r>
            <a:r>
              <a:rPr sz="1800" spc="-15" dirty="0">
                <a:latin typeface="Georgia"/>
                <a:cs typeface="Georgia"/>
              </a:rPr>
              <a:t>о</a:t>
            </a:r>
            <a:r>
              <a:rPr sz="1800" spc="5" dirty="0">
                <a:latin typeface="Georgia"/>
                <a:cs typeface="Georgia"/>
              </a:rPr>
              <a:t>зн</a:t>
            </a:r>
            <a:r>
              <a:rPr sz="1800" dirty="0">
                <a:latin typeface="Georgia"/>
                <a:cs typeface="Georgia"/>
              </a:rPr>
              <a:t>ач</a:t>
            </a:r>
            <a:r>
              <a:rPr sz="1800" spc="5" dirty="0">
                <a:latin typeface="Georgia"/>
                <a:cs typeface="Georgia"/>
              </a:rPr>
              <a:t>а</a:t>
            </a:r>
            <a:r>
              <a:rPr sz="1800" spc="-10" dirty="0">
                <a:latin typeface="Georgia"/>
                <a:cs typeface="Georgia"/>
              </a:rPr>
              <a:t>ет</a:t>
            </a:r>
            <a:r>
              <a:rPr sz="1800" spc="15" dirty="0">
                <a:latin typeface="Georgia"/>
                <a:cs typeface="Georgia"/>
              </a:rPr>
              <a:t>с</a:t>
            </a:r>
            <a:r>
              <a:rPr sz="1800" dirty="0">
                <a:latin typeface="Georgia"/>
                <a:cs typeface="Georgia"/>
              </a:rPr>
              <a:t>я	</a:t>
            </a:r>
            <a:r>
              <a:rPr sz="1800" spc="-5" dirty="0">
                <a:latin typeface="Georgia"/>
                <a:cs typeface="Georgia"/>
              </a:rPr>
              <a:t>с</a:t>
            </a:r>
            <a:r>
              <a:rPr sz="1800" spc="-10" dirty="0">
                <a:latin typeface="Georgia"/>
                <a:cs typeface="Georgia"/>
              </a:rPr>
              <a:t>п</a:t>
            </a:r>
            <a:r>
              <a:rPr sz="1800" spc="15" dirty="0">
                <a:latin typeface="Georgia"/>
                <a:cs typeface="Georgia"/>
              </a:rPr>
              <a:t>е</a:t>
            </a:r>
            <a:r>
              <a:rPr sz="1800" spc="-10" dirty="0">
                <a:latin typeface="Georgia"/>
                <a:cs typeface="Georgia"/>
              </a:rPr>
              <a:t>ц</a:t>
            </a:r>
            <a:r>
              <a:rPr sz="1800" spc="-5" dirty="0">
                <a:latin typeface="Georgia"/>
                <a:cs typeface="Georgia"/>
              </a:rPr>
              <a:t>иа</a:t>
            </a:r>
            <a:r>
              <a:rPr sz="1800" spc="10" dirty="0">
                <a:latin typeface="Georgia"/>
                <a:cs typeface="Georgia"/>
              </a:rPr>
              <a:t>л</a:t>
            </a:r>
            <a:r>
              <a:rPr sz="1800" spc="-10" dirty="0">
                <a:latin typeface="Georgia"/>
                <a:cs typeface="Georgia"/>
              </a:rPr>
              <a:t>ь</a:t>
            </a:r>
            <a:r>
              <a:rPr sz="1800" spc="5" dirty="0">
                <a:latin typeface="Georgia"/>
                <a:cs typeface="Georgia"/>
              </a:rPr>
              <a:t>н</a:t>
            </a:r>
            <a:r>
              <a:rPr sz="1800" dirty="0">
                <a:latin typeface="Georgia"/>
                <a:cs typeface="Georgia"/>
              </a:rPr>
              <a:t>ым</a:t>
            </a:r>
            <a:endParaRPr sz="1800">
              <a:latin typeface="Georgia"/>
              <a:cs typeface="Georgia"/>
            </a:endParaRPr>
          </a:p>
          <a:p>
            <a:pPr marR="5080" algn="r">
              <a:lnSpc>
                <a:spcPct val="100000"/>
              </a:lnSpc>
              <a:tabLst>
                <a:tab pos="1310640" algn="l"/>
                <a:tab pos="2075814" algn="l"/>
                <a:tab pos="3954145" algn="l"/>
                <a:tab pos="4822825" algn="l"/>
                <a:tab pos="6484620" algn="l"/>
                <a:tab pos="7555230" algn="l"/>
              </a:tabLst>
            </a:pPr>
            <a:r>
              <a:rPr sz="1800" spc="5" dirty="0">
                <a:latin typeface="Georgia"/>
                <a:cs typeface="Georgia"/>
              </a:rPr>
              <a:t>зн</a:t>
            </a:r>
            <a:r>
              <a:rPr sz="1800" dirty="0">
                <a:latin typeface="Georgia"/>
                <a:cs typeface="Georgia"/>
              </a:rPr>
              <a:t>а</a:t>
            </a:r>
            <a:r>
              <a:rPr sz="1800" spc="5" dirty="0">
                <a:latin typeface="Georgia"/>
                <a:cs typeface="Georgia"/>
              </a:rPr>
              <a:t>ч</a:t>
            </a:r>
            <a:r>
              <a:rPr sz="1800" spc="-10" dirty="0">
                <a:latin typeface="Georgia"/>
                <a:cs typeface="Georgia"/>
              </a:rPr>
              <a:t>к</a:t>
            </a:r>
            <a:r>
              <a:rPr sz="1800" spc="-15" dirty="0">
                <a:latin typeface="Georgia"/>
                <a:cs typeface="Georgia"/>
              </a:rPr>
              <a:t>о</a:t>
            </a:r>
            <a:r>
              <a:rPr sz="1800" spc="15" dirty="0">
                <a:latin typeface="Georgia"/>
                <a:cs typeface="Georgia"/>
              </a:rPr>
              <a:t>м</a:t>
            </a:r>
            <a:r>
              <a:rPr sz="1800" dirty="0">
                <a:latin typeface="Georgia"/>
                <a:cs typeface="Georgia"/>
              </a:rPr>
              <a:t>.	</a:t>
            </a:r>
            <a:r>
              <a:rPr sz="1800" spc="-5" dirty="0">
                <a:latin typeface="Georgia"/>
                <a:cs typeface="Georgia"/>
              </a:rPr>
              <a:t>Д</a:t>
            </a:r>
            <a:r>
              <a:rPr sz="1800" spc="5" dirty="0">
                <a:latin typeface="Georgia"/>
                <a:cs typeface="Georgia"/>
              </a:rPr>
              <a:t>л</a:t>
            </a:r>
            <a:r>
              <a:rPr sz="1800" dirty="0">
                <a:latin typeface="Georgia"/>
                <a:cs typeface="Georgia"/>
              </a:rPr>
              <a:t>я	д</a:t>
            </a:r>
            <a:r>
              <a:rPr sz="1800" spc="-5" dirty="0">
                <a:latin typeface="Georgia"/>
                <a:cs typeface="Georgia"/>
              </a:rPr>
              <a:t>ейс</a:t>
            </a:r>
            <a:r>
              <a:rPr sz="1800" spc="-10" dirty="0">
                <a:latin typeface="Georgia"/>
                <a:cs typeface="Georgia"/>
              </a:rPr>
              <a:t>т</a:t>
            </a:r>
            <a:r>
              <a:rPr sz="1800" spc="-5" dirty="0">
                <a:latin typeface="Georgia"/>
                <a:cs typeface="Georgia"/>
              </a:rPr>
              <a:t>в</a:t>
            </a:r>
            <a:r>
              <a:rPr sz="1800" spc="25" dirty="0">
                <a:latin typeface="Georgia"/>
                <a:cs typeface="Georgia"/>
              </a:rPr>
              <a:t>у</a:t>
            </a:r>
            <a:r>
              <a:rPr sz="1800" spc="15" dirty="0">
                <a:latin typeface="Georgia"/>
                <a:cs typeface="Georgia"/>
              </a:rPr>
              <a:t>ю</a:t>
            </a:r>
            <a:r>
              <a:rPr sz="1800" spc="-5" dirty="0">
                <a:latin typeface="Georgia"/>
                <a:cs typeface="Georgia"/>
              </a:rPr>
              <a:t>щег</a:t>
            </a:r>
            <a:r>
              <a:rPr sz="1800" dirty="0">
                <a:latin typeface="Georgia"/>
                <a:cs typeface="Georgia"/>
              </a:rPr>
              <a:t>о	</a:t>
            </a:r>
            <a:r>
              <a:rPr sz="1800" spc="5" dirty="0">
                <a:latin typeface="Georgia"/>
                <a:cs typeface="Georgia"/>
              </a:rPr>
              <a:t>л</a:t>
            </a:r>
            <a:r>
              <a:rPr sz="1800" spc="-5" dirty="0">
                <a:latin typeface="Georgia"/>
                <a:cs typeface="Georgia"/>
              </a:rPr>
              <a:t>иц</a:t>
            </a:r>
            <a:r>
              <a:rPr sz="1800" dirty="0">
                <a:latin typeface="Georgia"/>
                <a:cs typeface="Georgia"/>
              </a:rPr>
              <a:t>а	</a:t>
            </a:r>
            <a:r>
              <a:rPr sz="1800" spc="-5" dirty="0">
                <a:latin typeface="Georgia"/>
                <a:cs typeface="Georgia"/>
              </a:rPr>
              <a:t>у</a:t>
            </a:r>
            <a:r>
              <a:rPr sz="1800" spc="-10" dirty="0">
                <a:latin typeface="Georgia"/>
                <a:cs typeface="Georgia"/>
              </a:rPr>
              <a:t>к</a:t>
            </a:r>
            <a:r>
              <a:rPr sz="1800" dirty="0">
                <a:latin typeface="Georgia"/>
                <a:cs typeface="Georgia"/>
              </a:rPr>
              <a:t>а</a:t>
            </a:r>
            <a:r>
              <a:rPr sz="1800" spc="10" dirty="0">
                <a:latin typeface="Georgia"/>
                <a:cs typeface="Georgia"/>
              </a:rPr>
              <a:t>з</a:t>
            </a:r>
            <a:r>
              <a:rPr sz="1800" dirty="0">
                <a:latin typeface="Georgia"/>
                <a:cs typeface="Georgia"/>
              </a:rPr>
              <a:t>ы</a:t>
            </a:r>
            <a:r>
              <a:rPr sz="1800" spc="5" dirty="0">
                <a:latin typeface="Georgia"/>
                <a:cs typeface="Georgia"/>
              </a:rPr>
              <a:t>в</a:t>
            </a:r>
            <a:r>
              <a:rPr sz="1800" dirty="0">
                <a:latin typeface="Georgia"/>
                <a:cs typeface="Georgia"/>
              </a:rPr>
              <a:t>ае</a:t>
            </a:r>
            <a:r>
              <a:rPr sz="1800" spc="-10" dirty="0">
                <a:latin typeface="Georgia"/>
                <a:cs typeface="Georgia"/>
              </a:rPr>
              <a:t>т</a:t>
            </a:r>
            <a:r>
              <a:rPr sz="1800" spc="-5" dirty="0">
                <a:latin typeface="Georgia"/>
                <a:cs typeface="Georgia"/>
              </a:rPr>
              <a:t>с</a:t>
            </a:r>
            <a:r>
              <a:rPr sz="1800" dirty="0">
                <a:latin typeface="Georgia"/>
                <a:cs typeface="Georgia"/>
              </a:rPr>
              <a:t>я	</a:t>
            </a:r>
            <a:r>
              <a:rPr sz="1800" spc="-10" dirty="0">
                <a:latin typeface="Georgia"/>
                <a:cs typeface="Georgia"/>
              </a:rPr>
              <a:t>т</a:t>
            </a:r>
            <a:r>
              <a:rPr sz="1800" spc="-15" dirty="0">
                <a:latin typeface="Georgia"/>
                <a:cs typeface="Georgia"/>
              </a:rPr>
              <a:t>о</a:t>
            </a:r>
            <a:r>
              <a:rPr sz="1800" spc="30" dirty="0">
                <a:latin typeface="Georgia"/>
                <a:cs typeface="Georgia"/>
              </a:rPr>
              <a:t>л</a:t>
            </a:r>
            <a:r>
              <a:rPr sz="1800" spc="-10" dirty="0">
                <a:latin typeface="Georgia"/>
                <a:cs typeface="Georgia"/>
              </a:rPr>
              <a:t>ьк</a:t>
            </a:r>
            <a:r>
              <a:rPr sz="1800" dirty="0">
                <a:latin typeface="Georgia"/>
                <a:cs typeface="Georgia"/>
              </a:rPr>
              <a:t>о	</a:t>
            </a:r>
            <a:r>
              <a:rPr sz="1800" spc="-5" dirty="0">
                <a:latin typeface="Georgia"/>
                <a:cs typeface="Georgia"/>
              </a:rPr>
              <a:t>и</a:t>
            </a:r>
            <a:r>
              <a:rPr sz="1800" spc="5" dirty="0">
                <a:latin typeface="Georgia"/>
                <a:cs typeface="Georgia"/>
              </a:rPr>
              <a:t>м</a:t>
            </a:r>
            <a:r>
              <a:rPr sz="1800" dirty="0">
                <a:latin typeface="Georgia"/>
                <a:cs typeface="Georgia"/>
              </a:rPr>
              <a:t>я,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6244" y="1975484"/>
            <a:ext cx="80727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eorgia"/>
                <a:cs typeface="Georgia"/>
              </a:rPr>
              <a:t>идентифицирующее его </a:t>
            </a:r>
            <a:r>
              <a:rPr sz="1800" dirty="0">
                <a:latin typeface="Georgia"/>
                <a:cs typeface="Georgia"/>
              </a:rPr>
              <a:t>в </a:t>
            </a:r>
            <a:r>
              <a:rPr sz="1800" spc="-5" dirty="0">
                <a:latin typeface="Georgia"/>
                <a:cs typeface="Georgia"/>
              </a:rPr>
              <a:t>системе. Семантически </a:t>
            </a:r>
            <a:r>
              <a:rPr sz="1800" spc="-5" dirty="0">
                <a:solidFill>
                  <a:srgbClr val="006FC0"/>
                </a:solidFill>
                <a:latin typeface="Georgia"/>
                <a:cs typeface="Georgia"/>
              </a:rPr>
              <a:t>действующее лицо </a:t>
            </a:r>
            <a:r>
              <a:rPr sz="1800" dirty="0">
                <a:latin typeface="Georgia"/>
                <a:cs typeface="Georgia"/>
              </a:rPr>
              <a:t>—</a:t>
            </a:r>
            <a:r>
              <a:rPr sz="1800" spc="24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это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800" i="1" spc="-5" dirty="0">
                <a:solidFill>
                  <a:srgbClr val="006FC0"/>
                </a:solidFill>
                <a:latin typeface="Georgia"/>
                <a:cs typeface="Georgia"/>
              </a:rPr>
              <a:t>множество </a:t>
            </a:r>
            <a:r>
              <a:rPr sz="1800" i="1" spc="-10" dirty="0">
                <a:solidFill>
                  <a:srgbClr val="006FC0"/>
                </a:solidFill>
                <a:latin typeface="Georgia"/>
                <a:cs typeface="Georgia"/>
              </a:rPr>
              <a:t>логически </a:t>
            </a:r>
            <a:r>
              <a:rPr sz="1800" i="1" spc="-5" dirty="0">
                <a:solidFill>
                  <a:srgbClr val="006FC0"/>
                </a:solidFill>
                <a:latin typeface="Georgia"/>
                <a:cs typeface="Georgia"/>
              </a:rPr>
              <a:t>взаимосвязанных</a:t>
            </a:r>
            <a:r>
              <a:rPr sz="1800" i="1" spc="35" dirty="0">
                <a:solidFill>
                  <a:srgbClr val="006FC0"/>
                </a:solidFill>
                <a:latin typeface="Georgia"/>
                <a:cs typeface="Georgia"/>
              </a:rPr>
              <a:t> </a:t>
            </a:r>
            <a:r>
              <a:rPr sz="1800" i="1" spc="-10" dirty="0">
                <a:solidFill>
                  <a:srgbClr val="006FC0"/>
                </a:solidFill>
                <a:latin typeface="Georgia"/>
                <a:cs typeface="Georgia"/>
              </a:rPr>
              <a:t>ролей</a:t>
            </a:r>
            <a:r>
              <a:rPr sz="1800" spc="-10" dirty="0">
                <a:latin typeface="Georgia"/>
                <a:cs typeface="Georgia"/>
              </a:rPr>
              <a:t>.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6244" y="2676905"/>
            <a:ext cx="8069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22630" algn="l"/>
                <a:tab pos="1487805" algn="l"/>
                <a:tab pos="1807845" algn="l"/>
                <a:tab pos="2533650" algn="l"/>
                <a:tab pos="2930525" algn="l"/>
                <a:tab pos="3472815" algn="l"/>
                <a:tab pos="4829810" algn="l"/>
                <a:tab pos="6155690" algn="l"/>
              </a:tabLst>
            </a:pPr>
            <a:r>
              <a:rPr sz="1800" spc="-5" dirty="0">
                <a:solidFill>
                  <a:srgbClr val="006FC0"/>
                </a:solidFill>
                <a:latin typeface="Georgia"/>
                <a:cs typeface="Georgia"/>
              </a:rPr>
              <a:t>Роль	(role)	</a:t>
            </a:r>
            <a:r>
              <a:rPr sz="1800" dirty="0">
                <a:latin typeface="Georgia"/>
                <a:cs typeface="Georgia"/>
              </a:rPr>
              <a:t>в	UML	—	это	</a:t>
            </a:r>
            <a:r>
              <a:rPr sz="1800" spc="-5" dirty="0">
                <a:latin typeface="Georgia"/>
                <a:cs typeface="Georgia"/>
              </a:rPr>
              <a:t>интерфейс	(interface),	поддерживаемый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6244" y="2801684"/>
            <a:ext cx="8070215" cy="87376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800" dirty="0">
                <a:latin typeface="Georgia"/>
                <a:cs typeface="Georgia"/>
              </a:rPr>
              <a:t>данным </a:t>
            </a:r>
            <a:r>
              <a:rPr sz="1800" spc="-5" dirty="0">
                <a:latin typeface="Georgia"/>
                <a:cs typeface="Georgia"/>
              </a:rPr>
              <a:t>классификатором (classifier) </a:t>
            </a:r>
            <a:r>
              <a:rPr sz="1800" dirty="0">
                <a:latin typeface="Georgia"/>
                <a:cs typeface="Georgia"/>
              </a:rPr>
              <a:t>в данной </a:t>
            </a:r>
            <a:r>
              <a:rPr sz="1800" spc="-5" dirty="0">
                <a:latin typeface="Georgia"/>
                <a:cs typeface="Georgia"/>
              </a:rPr>
              <a:t>ассоциации</a:t>
            </a:r>
            <a:r>
              <a:rPr sz="1800" spc="10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(assocation).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800" spc="-5" dirty="0">
                <a:latin typeface="Georgia"/>
                <a:cs typeface="Georgia"/>
              </a:rPr>
              <a:t>Семантически </a:t>
            </a:r>
            <a:r>
              <a:rPr sz="1800" dirty="0">
                <a:solidFill>
                  <a:srgbClr val="006FC0"/>
                </a:solidFill>
                <a:latin typeface="Georgia"/>
                <a:cs typeface="Georgia"/>
              </a:rPr>
              <a:t>вариант </a:t>
            </a:r>
            <a:r>
              <a:rPr sz="1800" spc="-5" dirty="0">
                <a:solidFill>
                  <a:srgbClr val="006FC0"/>
                </a:solidFill>
                <a:latin typeface="Georgia"/>
                <a:cs typeface="Georgia"/>
              </a:rPr>
              <a:t>использования (use </a:t>
            </a:r>
            <a:r>
              <a:rPr sz="1800" dirty="0">
                <a:solidFill>
                  <a:srgbClr val="006FC0"/>
                </a:solidFill>
                <a:latin typeface="Georgia"/>
                <a:cs typeface="Georgia"/>
              </a:rPr>
              <a:t>case) </a:t>
            </a:r>
            <a:r>
              <a:rPr sz="1800" dirty="0">
                <a:latin typeface="Times New Roman"/>
                <a:cs typeface="Times New Roman"/>
              </a:rPr>
              <a:t>‒ </a:t>
            </a:r>
            <a:r>
              <a:rPr sz="1800" dirty="0">
                <a:latin typeface="Georgia"/>
                <a:cs typeface="Georgia"/>
              </a:rPr>
              <a:t>это </a:t>
            </a:r>
            <a:r>
              <a:rPr sz="1800" spc="-5" dirty="0">
                <a:latin typeface="Georgia"/>
                <a:cs typeface="Georgia"/>
              </a:rPr>
              <a:t>описание</a:t>
            </a:r>
            <a:r>
              <a:rPr sz="1800" spc="6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множества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6244" y="3652469"/>
            <a:ext cx="8073390" cy="194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36370" algn="l"/>
                <a:tab pos="3905885" algn="l"/>
                <a:tab pos="5073650" algn="l"/>
                <a:tab pos="6396990" algn="l"/>
                <a:tab pos="7933690" algn="l"/>
              </a:tabLst>
            </a:pPr>
            <a:r>
              <a:rPr sz="1800" spc="-5" dirty="0">
                <a:latin typeface="Georgia"/>
                <a:cs typeface="Georgia"/>
              </a:rPr>
              <a:t>в</a:t>
            </a:r>
            <a:r>
              <a:rPr sz="1800" spc="-10" dirty="0">
                <a:latin typeface="Georgia"/>
                <a:cs typeface="Georgia"/>
              </a:rPr>
              <a:t>о</a:t>
            </a:r>
            <a:r>
              <a:rPr sz="1800" spc="5" dirty="0">
                <a:latin typeface="Georgia"/>
                <a:cs typeface="Georgia"/>
              </a:rPr>
              <a:t>з</a:t>
            </a:r>
            <a:r>
              <a:rPr sz="1800" dirty="0">
                <a:latin typeface="Georgia"/>
                <a:cs typeface="Georgia"/>
              </a:rPr>
              <a:t>м</a:t>
            </a:r>
            <a:r>
              <a:rPr sz="1800" spc="-15" dirty="0">
                <a:latin typeface="Georgia"/>
                <a:cs typeface="Georgia"/>
              </a:rPr>
              <a:t>о</a:t>
            </a:r>
            <a:r>
              <a:rPr sz="1800" spc="-5" dirty="0">
                <a:latin typeface="Georgia"/>
                <a:cs typeface="Georgia"/>
              </a:rPr>
              <a:t>жн</a:t>
            </a:r>
            <a:r>
              <a:rPr sz="1800" dirty="0">
                <a:latin typeface="Georgia"/>
                <a:cs typeface="Georgia"/>
              </a:rPr>
              <a:t>ых	п</a:t>
            </a:r>
            <a:r>
              <a:rPr sz="1800" spc="-20" dirty="0">
                <a:latin typeface="Georgia"/>
                <a:cs typeface="Georgia"/>
              </a:rPr>
              <a:t>о</a:t>
            </a:r>
            <a:r>
              <a:rPr sz="1800" spc="-5" dirty="0">
                <a:latin typeface="Georgia"/>
                <a:cs typeface="Georgia"/>
              </a:rPr>
              <a:t>с</a:t>
            </a:r>
            <a:r>
              <a:rPr sz="1800" spc="25" dirty="0">
                <a:latin typeface="Georgia"/>
                <a:cs typeface="Georgia"/>
              </a:rPr>
              <a:t>л</a:t>
            </a:r>
            <a:r>
              <a:rPr sz="1800" spc="-10" dirty="0">
                <a:latin typeface="Georgia"/>
                <a:cs typeface="Georgia"/>
              </a:rPr>
              <a:t>е</a:t>
            </a:r>
            <a:r>
              <a:rPr sz="1800" dirty="0">
                <a:latin typeface="Georgia"/>
                <a:cs typeface="Georgia"/>
              </a:rPr>
              <a:t>д</a:t>
            </a:r>
            <a:r>
              <a:rPr sz="1800" spc="-15" dirty="0">
                <a:latin typeface="Georgia"/>
                <a:cs typeface="Georgia"/>
              </a:rPr>
              <a:t>о</a:t>
            </a:r>
            <a:r>
              <a:rPr sz="1800" spc="-5" dirty="0">
                <a:latin typeface="Georgia"/>
                <a:cs typeface="Georgia"/>
              </a:rPr>
              <a:t>в</a:t>
            </a:r>
            <a:r>
              <a:rPr sz="1800" spc="25" dirty="0">
                <a:latin typeface="Georgia"/>
                <a:cs typeface="Georgia"/>
              </a:rPr>
              <a:t>а</a:t>
            </a:r>
            <a:r>
              <a:rPr sz="1800" spc="-10" dirty="0">
                <a:latin typeface="Georgia"/>
                <a:cs typeface="Georgia"/>
              </a:rPr>
              <a:t>те</a:t>
            </a:r>
            <a:r>
              <a:rPr sz="1800" spc="30" dirty="0">
                <a:latin typeface="Georgia"/>
                <a:cs typeface="Georgia"/>
              </a:rPr>
              <a:t>л</a:t>
            </a:r>
            <a:r>
              <a:rPr sz="1800" spc="10" dirty="0">
                <a:latin typeface="Georgia"/>
                <a:cs typeface="Georgia"/>
              </a:rPr>
              <a:t>ь</a:t>
            </a:r>
            <a:r>
              <a:rPr sz="1800" spc="5" dirty="0">
                <a:latin typeface="Georgia"/>
                <a:cs typeface="Georgia"/>
              </a:rPr>
              <a:t>н</a:t>
            </a:r>
            <a:r>
              <a:rPr sz="1800" spc="-15" dirty="0">
                <a:latin typeface="Georgia"/>
                <a:cs typeface="Georgia"/>
              </a:rPr>
              <a:t>о</a:t>
            </a:r>
            <a:r>
              <a:rPr sz="1800" spc="-5" dirty="0">
                <a:latin typeface="Georgia"/>
                <a:cs typeface="Georgia"/>
              </a:rPr>
              <a:t>с</a:t>
            </a:r>
            <a:r>
              <a:rPr sz="1800" spc="-15" dirty="0">
                <a:latin typeface="Georgia"/>
                <a:cs typeface="Georgia"/>
              </a:rPr>
              <a:t>т</a:t>
            </a:r>
            <a:r>
              <a:rPr sz="1800" spc="-10" dirty="0">
                <a:latin typeface="Georgia"/>
                <a:cs typeface="Georgia"/>
              </a:rPr>
              <a:t>е</a:t>
            </a:r>
            <a:r>
              <a:rPr sz="1800" dirty="0">
                <a:latin typeface="Georgia"/>
                <a:cs typeface="Georgia"/>
              </a:rPr>
              <a:t>й	д</a:t>
            </a:r>
            <a:r>
              <a:rPr sz="1800" spc="-10" dirty="0">
                <a:latin typeface="Georgia"/>
                <a:cs typeface="Georgia"/>
              </a:rPr>
              <a:t>е</a:t>
            </a:r>
            <a:r>
              <a:rPr sz="1800" spc="-5" dirty="0">
                <a:latin typeface="Georgia"/>
                <a:cs typeface="Georgia"/>
              </a:rPr>
              <a:t>йс</a:t>
            </a:r>
            <a:r>
              <a:rPr sz="1800" spc="-15" dirty="0">
                <a:latin typeface="Georgia"/>
                <a:cs typeface="Georgia"/>
              </a:rPr>
              <a:t>т</a:t>
            </a:r>
            <a:r>
              <a:rPr sz="1800" spc="-5" dirty="0">
                <a:latin typeface="Georgia"/>
                <a:cs typeface="Georgia"/>
              </a:rPr>
              <a:t>ви</a:t>
            </a:r>
            <a:r>
              <a:rPr sz="1800" dirty="0">
                <a:latin typeface="Georgia"/>
                <a:cs typeface="Georgia"/>
              </a:rPr>
              <a:t>й	(</a:t>
            </a:r>
            <a:r>
              <a:rPr sz="1800" spc="-10" dirty="0">
                <a:latin typeface="Georgia"/>
                <a:cs typeface="Georgia"/>
              </a:rPr>
              <a:t>с</a:t>
            </a:r>
            <a:r>
              <a:rPr sz="1800" spc="-15" dirty="0">
                <a:latin typeface="Georgia"/>
                <a:cs typeface="Georgia"/>
              </a:rPr>
              <a:t>о</a:t>
            </a:r>
            <a:r>
              <a:rPr sz="1800" spc="5" dirty="0">
                <a:latin typeface="Georgia"/>
                <a:cs typeface="Georgia"/>
              </a:rPr>
              <a:t>б</a:t>
            </a:r>
            <a:r>
              <a:rPr sz="1800" dirty="0">
                <a:latin typeface="Georgia"/>
                <a:cs typeface="Georgia"/>
              </a:rPr>
              <a:t>ы</a:t>
            </a:r>
            <a:r>
              <a:rPr sz="1800" spc="-10" dirty="0">
                <a:latin typeface="Georgia"/>
                <a:cs typeface="Georgia"/>
              </a:rPr>
              <a:t>т</a:t>
            </a:r>
            <a:r>
              <a:rPr sz="1800" spc="-5" dirty="0">
                <a:latin typeface="Georgia"/>
                <a:cs typeface="Georgia"/>
              </a:rPr>
              <a:t>и</a:t>
            </a:r>
            <a:r>
              <a:rPr sz="1800" spc="20" dirty="0">
                <a:latin typeface="Georgia"/>
                <a:cs typeface="Georgia"/>
              </a:rPr>
              <a:t>й</a:t>
            </a:r>
            <a:r>
              <a:rPr sz="1800" dirty="0">
                <a:latin typeface="Georgia"/>
                <a:cs typeface="Georgia"/>
              </a:rPr>
              <a:t>),	при</a:t>
            </a:r>
            <a:r>
              <a:rPr sz="1800" spc="20" dirty="0">
                <a:latin typeface="Georgia"/>
                <a:cs typeface="Georgia"/>
              </a:rPr>
              <a:t>в</a:t>
            </a:r>
            <a:r>
              <a:rPr sz="1800" spc="-15" dirty="0">
                <a:latin typeface="Georgia"/>
                <a:cs typeface="Georgia"/>
              </a:rPr>
              <a:t>о</a:t>
            </a:r>
            <a:r>
              <a:rPr sz="1800" dirty="0">
                <a:latin typeface="Georgia"/>
                <a:cs typeface="Georgia"/>
              </a:rPr>
              <a:t>дящих	к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Georgia"/>
                <a:cs typeface="Georgia"/>
              </a:rPr>
              <a:t>значимому для </a:t>
            </a:r>
            <a:r>
              <a:rPr sz="1800" spc="-5" dirty="0">
                <a:latin typeface="Georgia"/>
                <a:cs typeface="Georgia"/>
              </a:rPr>
              <a:t>действующего лица результату.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7620">
              <a:lnSpc>
                <a:spcPct val="100000"/>
              </a:lnSpc>
              <a:tabLst>
                <a:tab pos="1780539" algn="l"/>
                <a:tab pos="3973195" algn="l"/>
                <a:tab pos="7070725" algn="l"/>
              </a:tabLst>
            </a:pPr>
            <a:r>
              <a:rPr sz="1800" dirty="0">
                <a:latin typeface="Georgia"/>
                <a:cs typeface="Georgia"/>
              </a:rPr>
              <a:t>Каждая	</a:t>
            </a:r>
            <a:r>
              <a:rPr sz="1800" spc="-10" dirty="0">
                <a:latin typeface="Georgia"/>
                <a:cs typeface="Georgia"/>
              </a:rPr>
              <a:t>к</a:t>
            </a:r>
            <a:r>
              <a:rPr sz="1800" spc="-15" dirty="0">
                <a:latin typeface="Georgia"/>
                <a:cs typeface="Georgia"/>
              </a:rPr>
              <a:t>о</a:t>
            </a:r>
            <a:r>
              <a:rPr sz="1800" spc="5" dirty="0">
                <a:latin typeface="Georgia"/>
                <a:cs typeface="Georgia"/>
              </a:rPr>
              <a:t>н</a:t>
            </a:r>
            <a:r>
              <a:rPr sz="1800" spc="-10" dirty="0">
                <a:latin typeface="Georgia"/>
                <a:cs typeface="Georgia"/>
              </a:rPr>
              <a:t>к</a:t>
            </a:r>
            <a:r>
              <a:rPr sz="1800" spc="-5" dirty="0">
                <a:latin typeface="Georgia"/>
                <a:cs typeface="Georgia"/>
              </a:rPr>
              <a:t>р</a:t>
            </a:r>
            <a:r>
              <a:rPr sz="1800" spc="20" dirty="0">
                <a:latin typeface="Georgia"/>
                <a:cs typeface="Georgia"/>
              </a:rPr>
              <a:t>е</a:t>
            </a:r>
            <a:r>
              <a:rPr sz="1800" spc="-10" dirty="0">
                <a:latin typeface="Georgia"/>
                <a:cs typeface="Georgia"/>
              </a:rPr>
              <a:t>т</a:t>
            </a:r>
            <a:r>
              <a:rPr sz="1800" spc="5" dirty="0">
                <a:latin typeface="Georgia"/>
                <a:cs typeface="Georgia"/>
              </a:rPr>
              <a:t>н</a:t>
            </a:r>
            <a:r>
              <a:rPr sz="1800" dirty="0">
                <a:latin typeface="Georgia"/>
                <a:cs typeface="Georgia"/>
              </a:rPr>
              <a:t>ая	п</a:t>
            </a:r>
            <a:r>
              <a:rPr sz="1800" spc="-15" dirty="0">
                <a:latin typeface="Georgia"/>
                <a:cs typeface="Georgia"/>
              </a:rPr>
              <a:t>о</a:t>
            </a:r>
            <a:r>
              <a:rPr sz="1800" spc="-5" dirty="0">
                <a:latin typeface="Georgia"/>
                <a:cs typeface="Georgia"/>
              </a:rPr>
              <a:t>с</a:t>
            </a:r>
            <a:r>
              <a:rPr sz="1800" spc="5" dirty="0">
                <a:latin typeface="Georgia"/>
                <a:cs typeface="Georgia"/>
              </a:rPr>
              <a:t>л</a:t>
            </a:r>
            <a:r>
              <a:rPr sz="1800" spc="-5" dirty="0">
                <a:latin typeface="Georgia"/>
                <a:cs typeface="Georgia"/>
              </a:rPr>
              <a:t>е</a:t>
            </a:r>
            <a:r>
              <a:rPr sz="1800" spc="15" dirty="0">
                <a:latin typeface="Georgia"/>
                <a:cs typeface="Georgia"/>
              </a:rPr>
              <a:t>д</a:t>
            </a:r>
            <a:r>
              <a:rPr sz="1800" spc="-15" dirty="0">
                <a:latin typeface="Georgia"/>
                <a:cs typeface="Georgia"/>
              </a:rPr>
              <a:t>о</a:t>
            </a:r>
            <a:r>
              <a:rPr sz="1800" spc="-5" dirty="0">
                <a:latin typeface="Georgia"/>
                <a:cs typeface="Georgia"/>
              </a:rPr>
              <a:t>в</a:t>
            </a:r>
            <a:r>
              <a:rPr sz="1800" spc="5" dirty="0">
                <a:latin typeface="Georgia"/>
                <a:cs typeface="Georgia"/>
              </a:rPr>
              <a:t>а</a:t>
            </a:r>
            <a:r>
              <a:rPr sz="1800" spc="10" dirty="0">
                <a:latin typeface="Georgia"/>
                <a:cs typeface="Georgia"/>
              </a:rPr>
              <a:t>т</a:t>
            </a:r>
            <a:r>
              <a:rPr sz="1800" spc="-5" dirty="0">
                <a:latin typeface="Georgia"/>
                <a:cs typeface="Georgia"/>
              </a:rPr>
              <a:t>ель</a:t>
            </a:r>
            <a:r>
              <a:rPr sz="1800" spc="25" dirty="0">
                <a:latin typeface="Georgia"/>
                <a:cs typeface="Georgia"/>
              </a:rPr>
              <a:t>н</a:t>
            </a:r>
            <a:r>
              <a:rPr sz="1800" spc="-15" dirty="0">
                <a:latin typeface="Georgia"/>
                <a:cs typeface="Georgia"/>
              </a:rPr>
              <a:t>о</a:t>
            </a:r>
            <a:r>
              <a:rPr sz="1800" spc="-5" dirty="0">
                <a:latin typeface="Georgia"/>
                <a:cs typeface="Georgia"/>
              </a:rPr>
              <a:t>с</a:t>
            </a:r>
            <a:r>
              <a:rPr sz="1800" spc="-10" dirty="0">
                <a:latin typeface="Georgia"/>
                <a:cs typeface="Georgia"/>
              </a:rPr>
              <a:t>т</a:t>
            </a:r>
            <a:r>
              <a:rPr sz="1800" dirty="0">
                <a:latin typeface="Georgia"/>
                <a:cs typeface="Georgia"/>
              </a:rPr>
              <a:t>ь	д</a:t>
            </a:r>
            <a:r>
              <a:rPr sz="1800" spc="-5" dirty="0">
                <a:latin typeface="Georgia"/>
                <a:cs typeface="Georgia"/>
              </a:rPr>
              <a:t>ейс</a:t>
            </a:r>
            <a:r>
              <a:rPr sz="1800" spc="-10" dirty="0">
                <a:latin typeface="Georgia"/>
                <a:cs typeface="Georgia"/>
              </a:rPr>
              <a:t>т</a:t>
            </a:r>
            <a:r>
              <a:rPr sz="1800" spc="-5" dirty="0">
                <a:latin typeface="Georgia"/>
                <a:cs typeface="Georgia"/>
              </a:rPr>
              <a:t>в</a:t>
            </a:r>
            <a:r>
              <a:rPr sz="1800" dirty="0">
                <a:latin typeface="Georgia"/>
                <a:cs typeface="Georgia"/>
              </a:rPr>
              <a:t>ий  называется </a:t>
            </a:r>
            <a:r>
              <a:rPr sz="1800" spc="-5" dirty="0">
                <a:solidFill>
                  <a:srgbClr val="006FC0"/>
                </a:solidFill>
                <a:latin typeface="Georgia"/>
                <a:cs typeface="Georgia"/>
              </a:rPr>
              <a:t>сценарием</a:t>
            </a:r>
            <a:r>
              <a:rPr sz="1800" dirty="0">
                <a:solidFill>
                  <a:srgbClr val="006FC0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Georgia"/>
                <a:cs typeface="Georgia"/>
              </a:rPr>
              <a:t>(scenario)</a:t>
            </a:r>
            <a:r>
              <a:rPr sz="1800" spc="-5" dirty="0">
                <a:latin typeface="Georgia"/>
                <a:cs typeface="Georgia"/>
              </a:rPr>
              <a:t>.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353820" algn="l"/>
                <a:tab pos="2609850" algn="l"/>
                <a:tab pos="4384675" algn="l"/>
                <a:tab pos="4726305" algn="l"/>
                <a:tab pos="5442585" algn="l"/>
                <a:tab pos="5835650" algn="l"/>
                <a:tab pos="6595109" algn="l"/>
              </a:tabLst>
            </a:pPr>
            <a:r>
              <a:rPr sz="1800" spc="-5" dirty="0">
                <a:latin typeface="Georgia"/>
                <a:cs typeface="Georgia"/>
              </a:rPr>
              <a:t>Выделение	вариантов	</a:t>
            </a:r>
            <a:r>
              <a:rPr sz="1800" dirty="0">
                <a:latin typeface="Georgia"/>
                <a:cs typeface="Georgia"/>
              </a:rPr>
              <a:t>использования	—	</a:t>
            </a:r>
            <a:r>
              <a:rPr sz="1800" spc="-5" dirty="0">
                <a:latin typeface="Georgia"/>
                <a:cs typeface="Georgia"/>
              </a:rPr>
              <a:t>ключ	ко	</a:t>
            </a:r>
            <a:r>
              <a:rPr sz="1800" dirty="0">
                <a:latin typeface="Georgia"/>
                <a:cs typeface="Georgia"/>
              </a:rPr>
              <a:t>всему	</a:t>
            </a:r>
            <a:r>
              <a:rPr sz="1800" spc="-5" dirty="0">
                <a:latin typeface="Georgia"/>
                <a:cs typeface="Georgia"/>
              </a:rPr>
              <a:t>дальнейшему</a:t>
            </a:r>
            <a:endParaRPr sz="1800">
              <a:latin typeface="Georgia"/>
              <a:cs typeface="Georgia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17194" y="5605350"/>
          <a:ext cx="8566150" cy="12068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6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52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7183">
                <a:tc>
                  <a:txBody>
                    <a:bodyPr/>
                    <a:lstStyle/>
                    <a:p>
                      <a:pPr marL="31750">
                        <a:lnSpc>
                          <a:spcPts val="2005"/>
                        </a:lnSpc>
                        <a:tabLst>
                          <a:tab pos="2043430" algn="l"/>
                        </a:tabLst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моделированию.	На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ts val="2005"/>
                        </a:lnSpc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этом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ts val="2005"/>
                        </a:lnSpc>
                        <a:tabLst>
                          <a:tab pos="963930" algn="l"/>
                        </a:tabLst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этапе	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определяется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005"/>
                        </a:lnSpc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Georgia"/>
                          <a:cs typeface="Georgia"/>
                        </a:rPr>
                        <a:t>функциональность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986">
                <a:tc>
                  <a:txBody>
                    <a:bodyPr/>
                    <a:lstStyle/>
                    <a:p>
                      <a:pPr marL="31750">
                        <a:lnSpc>
                          <a:spcPts val="2070"/>
                        </a:lnSpc>
                        <a:tabLst>
                          <a:tab pos="1330325" algn="l"/>
                          <a:tab pos="1765935" algn="l"/>
                        </a:tabLst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Georgia"/>
                          <a:cs typeface="Georgia"/>
                        </a:rPr>
                        <a:t>системы,	</a:t>
                      </a:r>
                      <a:r>
                        <a:rPr sz="1800" b="1" dirty="0">
                          <a:solidFill>
                            <a:srgbClr val="C00000"/>
                          </a:solidFill>
                          <a:latin typeface="Georgia"/>
                          <a:cs typeface="Georgia"/>
                        </a:rPr>
                        <a:t>то	</a:t>
                      </a:r>
                      <a:r>
                        <a:rPr sz="1800" b="1" spc="-5" dirty="0">
                          <a:solidFill>
                            <a:srgbClr val="C00000"/>
                          </a:solidFill>
                          <a:latin typeface="Georgia"/>
                          <a:cs typeface="Georgia"/>
                        </a:rPr>
                        <a:t>есть,</a:t>
                      </a:r>
                      <a:endParaRPr sz="1800">
                        <a:latin typeface="Georgia"/>
                        <a:cs typeface="Georgia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Georgia"/>
                          <a:cs typeface="Georgia"/>
                        </a:rPr>
                        <a:t>внешнем</a:t>
                      </a:r>
                      <a:r>
                        <a:rPr sz="1800" b="1" spc="-15" dirty="0">
                          <a:solidFill>
                            <a:srgbClr val="C00000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C00000"/>
                          </a:solidFill>
                          <a:latin typeface="Georgia"/>
                          <a:cs typeface="Georgia"/>
                        </a:rPr>
                        <a:t>мире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.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2070"/>
                        </a:lnSpc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Georgia"/>
                          <a:cs typeface="Georgia"/>
                        </a:rPr>
                        <a:t>что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ts val="2070"/>
                        </a:lnSpc>
                        <a:tabLst>
                          <a:tab pos="1470025" algn="l"/>
                        </a:tabLst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Georgia"/>
                          <a:cs typeface="Georgia"/>
                        </a:rPr>
                        <a:t>полезного	система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2070"/>
                        </a:lnSpc>
                        <a:tabLst>
                          <a:tab pos="1195705" algn="l"/>
                          <a:tab pos="2177415" algn="l"/>
                        </a:tabLst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Georgia"/>
                          <a:cs typeface="Georgia"/>
                        </a:rPr>
                        <a:t>должна	</a:t>
                      </a:r>
                      <a:r>
                        <a:rPr sz="1800" b="1" spc="-5" dirty="0">
                          <a:solidFill>
                            <a:srgbClr val="C00000"/>
                          </a:solidFill>
                          <a:latin typeface="Georgia"/>
                          <a:cs typeface="Georgia"/>
                        </a:rPr>
                        <a:t>делать	</a:t>
                      </a:r>
                      <a:r>
                        <a:rPr sz="1800" b="1" spc="-15" dirty="0">
                          <a:solidFill>
                            <a:srgbClr val="C00000"/>
                          </a:solidFill>
                          <a:latin typeface="Georgia"/>
                          <a:cs typeface="Georgia"/>
                        </a:rPr>
                        <a:t>во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6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65"/>
                        </a:lnSpc>
                        <a:spcBef>
                          <a:spcPts val="785"/>
                        </a:spcBef>
                      </a:pPr>
                      <a:r>
                        <a:rPr sz="1200" dirty="0">
                          <a:latin typeface="Georgia"/>
                          <a:cs typeface="Georgia"/>
                        </a:rPr>
                        <a:t>3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9969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0" y="0"/>
            <a:ext cx="468312" cy="460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0663" y="6613652"/>
            <a:ext cx="2057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latin typeface="Georgia"/>
                <a:cs typeface="Georgia"/>
              </a:rPr>
              <a:t>30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2165" y="524383"/>
            <a:ext cx="8089265" cy="5168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64652"/>
                </a:solidFill>
                <a:latin typeface="Trebuchet MS"/>
                <a:cs typeface="Trebuchet MS"/>
              </a:rPr>
              <a:t>Инструменты </a:t>
            </a:r>
            <a:r>
              <a:rPr sz="2400" dirty="0">
                <a:solidFill>
                  <a:srgbClr val="464652"/>
                </a:solidFill>
                <a:latin typeface="Trebuchet MS"/>
                <a:cs typeface="Trebuchet MS"/>
              </a:rPr>
              <a:t>построения </a:t>
            </a:r>
            <a:r>
              <a:rPr sz="2400" spc="-10" dirty="0">
                <a:solidFill>
                  <a:srgbClr val="464652"/>
                </a:solidFill>
                <a:latin typeface="Trebuchet MS"/>
                <a:cs typeface="Trebuchet MS"/>
              </a:rPr>
              <a:t>диаграмм </a:t>
            </a:r>
            <a:r>
              <a:rPr sz="2400" dirty="0">
                <a:solidFill>
                  <a:srgbClr val="464652"/>
                </a:solidFill>
                <a:latin typeface="Trebuchet MS"/>
                <a:cs typeface="Trebuchet MS"/>
              </a:rPr>
              <a:t>и </a:t>
            </a:r>
            <a:r>
              <a:rPr sz="2400" spc="-5" dirty="0">
                <a:solidFill>
                  <a:srgbClr val="464652"/>
                </a:solidFill>
                <a:latin typeface="Trebuchet MS"/>
                <a:cs typeface="Trebuchet MS"/>
              </a:rPr>
              <a:t>полезные</a:t>
            </a:r>
            <a:r>
              <a:rPr sz="2400" spc="-45" dirty="0">
                <a:solidFill>
                  <a:srgbClr val="464652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64652"/>
                </a:solidFill>
                <a:latin typeface="Trebuchet MS"/>
                <a:cs typeface="Trebuchet MS"/>
              </a:rPr>
              <a:t>ссылки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spcBef>
                <a:spcPts val="5"/>
              </a:spcBef>
              <a:buClr>
                <a:srgbClr val="D2DA79"/>
              </a:buClr>
              <a:buChar char="•"/>
              <a:tabLst>
                <a:tab pos="269240" algn="l"/>
              </a:tabLst>
            </a:pPr>
            <a:r>
              <a:rPr sz="2800" dirty="0">
                <a:latin typeface="Georgia"/>
                <a:cs typeface="Georgia"/>
              </a:rPr>
              <a:t>Инструменты </a:t>
            </a:r>
            <a:r>
              <a:rPr sz="2800" spc="-5" dirty="0">
                <a:latin typeface="Georgia"/>
                <a:cs typeface="Georgia"/>
              </a:rPr>
              <a:t>для построения</a:t>
            </a:r>
            <a:r>
              <a:rPr sz="2800" spc="-15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диаграмм:</a:t>
            </a:r>
            <a:endParaRPr sz="28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295"/>
              </a:spcBef>
              <a:tabLst>
                <a:tab pos="561340" algn="l"/>
              </a:tabLst>
            </a:pPr>
            <a:r>
              <a:rPr sz="2600" spc="-5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2600" spc="-10" dirty="0">
                <a:solidFill>
                  <a:srgbClr val="525B7D"/>
                </a:solidFill>
                <a:latin typeface="Georgia"/>
                <a:cs typeface="Georgia"/>
              </a:rPr>
              <a:t>Microsoft</a:t>
            </a:r>
            <a:r>
              <a:rPr sz="2600" dirty="0">
                <a:solidFill>
                  <a:srgbClr val="525B7D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525B7D"/>
                </a:solidFill>
                <a:latin typeface="Georgia"/>
                <a:cs typeface="Georgia"/>
              </a:rPr>
              <a:t>Visio;</a:t>
            </a:r>
            <a:endParaRPr sz="26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15"/>
              </a:spcBef>
              <a:tabLst>
                <a:tab pos="561340" algn="l"/>
              </a:tabLst>
            </a:pPr>
            <a:r>
              <a:rPr sz="2600" spc="-5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2600" spc="-10" dirty="0">
                <a:solidFill>
                  <a:srgbClr val="525B7D"/>
                </a:solidFill>
                <a:latin typeface="Georgia"/>
                <a:cs typeface="Georgia"/>
              </a:rPr>
              <a:t>ArgoUML;</a:t>
            </a:r>
            <a:endParaRPr sz="26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290"/>
              </a:spcBef>
              <a:tabLst>
                <a:tab pos="561340" algn="l"/>
              </a:tabLst>
            </a:pPr>
            <a:r>
              <a:rPr sz="2600" spc="-5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2600" spc="-10" dirty="0">
                <a:solidFill>
                  <a:srgbClr val="525B7D"/>
                </a:solidFill>
                <a:latin typeface="Georgia"/>
                <a:cs typeface="Georgia"/>
              </a:rPr>
              <a:t>StarUML;</a:t>
            </a:r>
            <a:endParaRPr sz="26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10"/>
              </a:spcBef>
              <a:tabLst>
                <a:tab pos="561340" algn="l"/>
              </a:tabLst>
            </a:pPr>
            <a:r>
              <a:rPr sz="2600" spc="-5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2600" spc="-10" dirty="0">
                <a:solidFill>
                  <a:srgbClr val="525B7D"/>
                </a:solidFill>
                <a:latin typeface="Georgia"/>
                <a:cs typeface="Georgia"/>
              </a:rPr>
              <a:t>Rational</a:t>
            </a:r>
            <a:r>
              <a:rPr sz="2600" spc="15" dirty="0">
                <a:solidFill>
                  <a:srgbClr val="525B7D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525B7D"/>
                </a:solidFill>
                <a:latin typeface="Georgia"/>
                <a:cs typeface="Georgia"/>
              </a:rPr>
              <a:t>Rose.</a:t>
            </a:r>
            <a:endParaRPr sz="2600">
              <a:latin typeface="Georgia"/>
              <a:cs typeface="Georgia"/>
            </a:endParaRPr>
          </a:p>
          <a:p>
            <a:pPr marL="268605" marR="589915" indent="-256540">
              <a:lnSpc>
                <a:spcPct val="100000"/>
              </a:lnSpc>
              <a:spcBef>
                <a:spcPts val="284"/>
              </a:spcBef>
              <a:buClr>
                <a:srgbClr val="D2DA79"/>
              </a:buClr>
              <a:buChar char="•"/>
              <a:tabLst>
                <a:tab pos="269240" algn="l"/>
              </a:tabLst>
            </a:pPr>
            <a:r>
              <a:rPr sz="2800" dirty="0">
                <a:latin typeface="Georgia"/>
                <a:cs typeface="Georgia"/>
              </a:rPr>
              <a:t>Спецификации текущей </a:t>
            </a:r>
            <a:r>
              <a:rPr sz="2800" spc="5" dirty="0">
                <a:latin typeface="Georgia"/>
                <a:cs typeface="Georgia"/>
              </a:rPr>
              <a:t>версии </a:t>
            </a:r>
            <a:r>
              <a:rPr sz="2800" spc="-5" dirty="0">
                <a:latin typeface="Georgia"/>
                <a:cs typeface="Georgia"/>
              </a:rPr>
              <a:t>UML </a:t>
            </a:r>
            <a:r>
              <a:rPr sz="2800" dirty="0">
                <a:latin typeface="Georgia"/>
                <a:cs typeface="Georgia"/>
              </a:rPr>
              <a:t>- </a:t>
            </a:r>
            <a:r>
              <a:rPr sz="2800" u="heavy" dirty="0">
                <a:solidFill>
                  <a:srgbClr val="B192C9"/>
                </a:solidFill>
                <a:uFill>
                  <a:solidFill>
                    <a:srgbClr val="B192C9"/>
                  </a:solidFill>
                </a:uFill>
                <a:latin typeface="Georgia"/>
                <a:cs typeface="Georgia"/>
              </a:rPr>
              <a:t> </a:t>
            </a:r>
            <a:r>
              <a:rPr sz="2800" u="heavy" spc="-5" dirty="0">
                <a:solidFill>
                  <a:srgbClr val="B192C9"/>
                </a:solidFill>
                <a:uFill>
                  <a:solidFill>
                    <a:srgbClr val="B192C9"/>
                  </a:solidFill>
                </a:uFill>
                <a:latin typeface="Georgia"/>
                <a:cs typeface="Georgia"/>
                <a:hlinkClick r:id="rId2"/>
              </a:rPr>
              <a:t>http://www.omg.org/</a:t>
            </a:r>
            <a:r>
              <a:rPr sz="2800" spc="-5" dirty="0">
                <a:solidFill>
                  <a:srgbClr val="B192C9"/>
                </a:solidFill>
                <a:latin typeface="Georgia"/>
                <a:cs typeface="Georgia"/>
                <a:hlinkClick r:id="rId2"/>
              </a:rPr>
              <a:t> </a:t>
            </a:r>
            <a:r>
              <a:rPr sz="2800" spc="5" dirty="0">
                <a:latin typeface="Georgia"/>
                <a:cs typeface="Georgia"/>
              </a:rPr>
              <a:t>и</a:t>
            </a:r>
            <a:r>
              <a:rPr sz="2800" spc="-40" dirty="0">
                <a:solidFill>
                  <a:srgbClr val="B192C9"/>
                </a:solidFill>
                <a:latin typeface="Georgia"/>
                <a:cs typeface="Georgia"/>
                <a:hlinkClick r:id="rId3"/>
              </a:rPr>
              <a:t> </a:t>
            </a:r>
            <a:r>
              <a:rPr sz="2800" u="heavy" spc="-5" dirty="0">
                <a:solidFill>
                  <a:srgbClr val="B192C9"/>
                </a:solidFill>
                <a:uFill>
                  <a:solidFill>
                    <a:srgbClr val="B192C9"/>
                  </a:solidFill>
                </a:uFill>
                <a:latin typeface="Georgia"/>
                <a:cs typeface="Georgia"/>
                <a:hlinkClick r:id="rId3"/>
              </a:rPr>
              <a:t>http://www.uml.org/</a:t>
            </a:r>
            <a:endParaRPr sz="2800">
              <a:latin typeface="Georgia"/>
              <a:cs typeface="Georgia"/>
            </a:endParaRPr>
          </a:p>
          <a:p>
            <a:pPr marL="268605" marR="173355" indent="-256540">
              <a:lnSpc>
                <a:spcPct val="100000"/>
              </a:lnSpc>
              <a:spcBef>
                <a:spcPts val="315"/>
              </a:spcBef>
              <a:buClr>
                <a:srgbClr val="D2DA79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UML </a:t>
            </a:r>
            <a:r>
              <a:rPr sz="2800" dirty="0">
                <a:latin typeface="Georgia"/>
                <a:cs typeface="Georgia"/>
              </a:rPr>
              <a:t>2.5 </a:t>
            </a:r>
            <a:r>
              <a:rPr sz="2800" spc="5" dirty="0">
                <a:latin typeface="Georgia"/>
                <a:cs typeface="Georgia"/>
              </a:rPr>
              <a:t>— </a:t>
            </a:r>
            <a:r>
              <a:rPr sz="2800" spc="-5" dirty="0">
                <a:latin typeface="Georgia"/>
                <a:cs typeface="Georgia"/>
              </a:rPr>
              <a:t>заготовки </a:t>
            </a:r>
            <a:r>
              <a:rPr sz="2800" dirty="0">
                <a:latin typeface="Georgia"/>
                <a:cs typeface="Georgia"/>
              </a:rPr>
              <a:t>и </a:t>
            </a:r>
            <a:r>
              <a:rPr sz="2800" spc="-5" dirty="0">
                <a:latin typeface="Georgia"/>
                <a:cs typeface="Georgia"/>
              </a:rPr>
              <a:t>шаблоны для MS </a:t>
            </a:r>
            <a:r>
              <a:rPr sz="2800" dirty="0">
                <a:latin typeface="Georgia"/>
                <a:cs typeface="Georgia"/>
              </a:rPr>
              <a:t>Visio </a:t>
            </a:r>
            <a:r>
              <a:rPr sz="2800" u="heavy" dirty="0">
                <a:solidFill>
                  <a:srgbClr val="B192C9"/>
                </a:solidFill>
                <a:uFill>
                  <a:solidFill>
                    <a:srgbClr val="B192C9"/>
                  </a:solidFill>
                </a:uFill>
                <a:latin typeface="Georgia"/>
                <a:cs typeface="Georgia"/>
              </a:rPr>
              <a:t> </a:t>
            </a:r>
            <a:r>
              <a:rPr sz="2800" u="heavy" spc="-5" dirty="0">
                <a:solidFill>
                  <a:srgbClr val="B192C9"/>
                </a:solidFill>
                <a:uFill>
                  <a:solidFill>
                    <a:srgbClr val="B192C9"/>
                  </a:solidFill>
                </a:uFill>
                <a:latin typeface="Georgia"/>
                <a:cs typeface="Georgia"/>
                <a:hlinkClick r:id="rId4"/>
              </a:rPr>
              <a:t>http://www.softwarestencils.com/uml/index.ht  </a:t>
            </a:r>
            <a:r>
              <a:rPr sz="2800" u="heavy" dirty="0">
                <a:solidFill>
                  <a:srgbClr val="B192C9"/>
                </a:solidFill>
                <a:uFill>
                  <a:solidFill>
                    <a:srgbClr val="B192C9"/>
                  </a:solidFill>
                </a:uFill>
                <a:latin typeface="Georgia"/>
                <a:cs typeface="Georgia"/>
                <a:hlinkClick r:id="rId4"/>
              </a:rPr>
              <a:t>ml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68312" cy="4603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65813" y="2412492"/>
            <a:ext cx="5848940" cy="475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87183" y="2124455"/>
            <a:ext cx="880872" cy="877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11423" y="2779776"/>
            <a:ext cx="3194304" cy="8778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89447" y="2779776"/>
            <a:ext cx="880872" cy="877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86179" y="2405379"/>
            <a:ext cx="5805424" cy="4330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02457" y="3074289"/>
            <a:ext cx="2391410" cy="51803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698738" y="120777"/>
            <a:ext cx="1651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latin typeface="Georgia"/>
                <a:cs typeface="Georgia"/>
              </a:rPr>
              <a:t>31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631113" cy="6206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73" y="596265"/>
            <a:ext cx="4211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Цели </a:t>
            </a:r>
            <a:r>
              <a:rPr spc="-5" dirty="0"/>
              <a:t>разработки</a:t>
            </a:r>
            <a:r>
              <a:rPr spc="-70" dirty="0"/>
              <a:t> </a:t>
            </a:r>
            <a:r>
              <a:rPr spc="-5" dirty="0"/>
              <a:t>диаграммы: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2165" y="1338996"/>
            <a:ext cx="8232775" cy="1132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5080" indent="-256540" algn="just">
              <a:lnSpc>
                <a:spcPct val="110100"/>
              </a:lnSpc>
              <a:spcBef>
                <a:spcPts val="95"/>
              </a:spcBef>
              <a:buClr>
                <a:srgbClr val="D2DA79"/>
              </a:buClr>
              <a:buChar char="•"/>
              <a:tabLst>
                <a:tab pos="269240" algn="l"/>
              </a:tabLst>
            </a:pPr>
            <a:r>
              <a:rPr sz="2200" spc="-10" dirty="0">
                <a:latin typeface="Georgia"/>
                <a:cs typeface="Georgia"/>
              </a:rPr>
              <a:t>Определить </a:t>
            </a:r>
            <a:r>
              <a:rPr sz="2200" spc="5" dirty="0">
                <a:latin typeface="Georgia"/>
                <a:cs typeface="Georgia"/>
              </a:rPr>
              <a:t>общие </a:t>
            </a:r>
            <a:r>
              <a:rPr sz="2200" spc="-5" dirty="0">
                <a:latin typeface="Georgia"/>
                <a:cs typeface="Georgia"/>
              </a:rPr>
              <a:t>границы </a:t>
            </a:r>
            <a:r>
              <a:rPr sz="2200" dirty="0">
                <a:latin typeface="Georgia"/>
                <a:cs typeface="Georgia"/>
              </a:rPr>
              <a:t>и контекст </a:t>
            </a:r>
            <a:r>
              <a:rPr sz="2200" spc="-5" dirty="0">
                <a:latin typeface="Georgia"/>
                <a:cs typeface="Georgia"/>
              </a:rPr>
              <a:t>моделируемой  предметной </a:t>
            </a:r>
            <a:r>
              <a:rPr sz="2200" dirty="0">
                <a:latin typeface="Georgia"/>
                <a:cs typeface="Georgia"/>
              </a:rPr>
              <a:t>области </a:t>
            </a:r>
            <a:r>
              <a:rPr sz="2200" spc="-10" dirty="0">
                <a:latin typeface="Georgia"/>
                <a:cs typeface="Georgia"/>
              </a:rPr>
              <a:t>на </a:t>
            </a:r>
            <a:r>
              <a:rPr sz="2200" dirty="0">
                <a:latin typeface="Georgia"/>
                <a:cs typeface="Georgia"/>
              </a:rPr>
              <a:t>начальных </a:t>
            </a:r>
            <a:r>
              <a:rPr sz="2200" spc="-5" dirty="0">
                <a:latin typeface="Georgia"/>
                <a:cs typeface="Georgia"/>
              </a:rPr>
              <a:t>этапах </a:t>
            </a:r>
            <a:r>
              <a:rPr sz="2200" dirty="0">
                <a:latin typeface="Georgia"/>
                <a:cs typeface="Georgia"/>
              </a:rPr>
              <a:t>проектирования  </a:t>
            </a:r>
            <a:r>
              <a:rPr sz="2200" spc="-5" dirty="0">
                <a:latin typeface="Georgia"/>
                <a:cs typeface="Georgia"/>
              </a:rPr>
              <a:t>системы.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2165" y="2630805"/>
            <a:ext cx="823468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05"/>
              </a:spcBef>
              <a:buClr>
                <a:srgbClr val="D2DA79"/>
              </a:buClr>
              <a:buChar char="•"/>
              <a:tabLst>
                <a:tab pos="268605" algn="l"/>
                <a:tab pos="269240" algn="l"/>
                <a:tab pos="2701290" algn="l"/>
                <a:tab pos="3741420" algn="l"/>
                <a:tab pos="5442585" algn="l"/>
                <a:tab pos="5789930" algn="l"/>
              </a:tabLst>
            </a:pPr>
            <a:r>
              <a:rPr sz="2200" spc="-5" dirty="0">
                <a:latin typeface="Georgia"/>
                <a:cs typeface="Georgia"/>
              </a:rPr>
              <a:t>Сформулировать	общие	</a:t>
            </a:r>
            <a:r>
              <a:rPr sz="2200" dirty="0">
                <a:latin typeface="Georgia"/>
                <a:cs typeface="Georgia"/>
              </a:rPr>
              <a:t>требования	к	</a:t>
            </a:r>
            <a:r>
              <a:rPr sz="2200" spc="-5" dirty="0">
                <a:latin typeface="Georgia"/>
                <a:cs typeface="Georgia"/>
              </a:rPr>
              <a:t>функциональному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2165" y="2814840"/>
            <a:ext cx="8234680" cy="1068705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268605">
              <a:lnSpc>
                <a:spcPct val="100000"/>
              </a:lnSpc>
              <a:spcBef>
                <a:spcPts val="1565"/>
              </a:spcBef>
            </a:pPr>
            <a:r>
              <a:rPr sz="2200" spc="-5" dirty="0">
                <a:latin typeface="Georgia"/>
                <a:cs typeface="Georgia"/>
              </a:rPr>
              <a:t>поведению </a:t>
            </a:r>
            <a:r>
              <a:rPr sz="2200" dirty="0">
                <a:latin typeface="Georgia"/>
                <a:cs typeface="Georgia"/>
              </a:rPr>
              <a:t>проектируемой</a:t>
            </a:r>
            <a:r>
              <a:rPr sz="2200" spc="-65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системы.</a:t>
            </a:r>
            <a:endParaRPr sz="22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1465"/>
              </a:spcBef>
              <a:buClr>
                <a:srgbClr val="D2DA79"/>
              </a:buClr>
              <a:buChar char="•"/>
              <a:tabLst>
                <a:tab pos="268605" algn="l"/>
                <a:tab pos="269240" algn="l"/>
              </a:tabLst>
            </a:pPr>
            <a:r>
              <a:rPr sz="2200" spc="-5" dirty="0">
                <a:latin typeface="Georgia"/>
                <a:cs typeface="Georgia"/>
              </a:rPr>
              <a:t>Разработать исходную концептуальную </a:t>
            </a:r>
            <a:r>
              <a:rPr sz="2200" spc="-10" dirty="0">
                <a:latin typeface="Georgia"/>
                <a:cs typeface="Georgia"/>
              </a:rPr>
              <a:t>модель </a:t>
            </a:r>
            <a:r>
              <a:rPr sz="2200" spc="-5" dirty="0">
                <a:latin typeface="Georgia"/>
                <a:cs typeface="Georgia"/>
              </a:rPr>
              <a:t>системы</a:t>
            </a:r>
            <a:r>
              <a:rPr sz="2200" spc="455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для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2165" y="3857676"/>
            <a:ext cx="8234680" cy="165417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68605">
              <a:lnSpc>
                <a:spcPct val="100000"/>
              </a:lnSpc>
              <a:spcBef>
                <a:spcPts val="365"/>
              </a:spcBef>
              <a:tabLst>
                <a:tab pos="789940" algn="l"/>
                <a:tab pos="2851150" algn="l"/>
                <a:tab pos="4784090" algn="l"/>
                <a:tab pos="5183505" algn="l"/>
                <a:tab pos="6299200" algn="l"/>
                <a:tab pos="8049259" algn="l"/>
              </a:tabLst>
            </a:pPr>
            <a:r>
              <a:rPr sz="2200" spc="-10" dirty="0">
                <a:latin typeface="Georgia"/>
                <a:cs typeface="Georgia"/>
              </a:rPr>
              <a:t>е</a:t>
            </a:r>
            <a:r>
              <a:rPr sz="2200" spc="5" dirty="0">
                <a:latin typeface="Georgia"/>
                <a:cs typeface="Georgia"/>
              </a:rPr>
              <a:t>е</a:t>
            </a:r>
            <a:r>
              <a:rPr sz="2200" dirty="0">
                <a:latin typeface="Georgia"/>
                <a:cs typeface="Georgia"/>
              </a:rPr>
              <a:t>	</a:t>
            </a:r>
            <a:r>
              <a:rPr sz="2200" spc="-10" dirty="0">
                <a:latin typeface="Georgia"/>
                <a:cs typeface="Georgia"/>
              </a:rPr>
              <a:t>п</a:t>
            </a:r>
            <a:r>
              <a:rPr sz="2200" spc="10" dirty="0">
                <a:latin typeface="Georgia"/>
                <a:cs typeface="Georgia"/>
              </a:rPr>
              <a:t>о</a:t>
            </a:r>
            <a:r>
              <a:rPr sz="2200" spc="-5" dirty="0">
                <a:latin typeface="Georgia"/>
                <a:cs typeface="Georgia"/>
              </a:rPr>
              <a:t>сл</a:t>
            </a:r>
            <a:r>
              <a:rPr sz="2200" spc="-10" dirty="0">
                <a:latin typeface="Georgia"/>
                <a:cs typeface="Georgia"/>
              </a:rPr>
              <a:t>ед</a:t>
            </a:r>
            <a:r>
              <a:rPr sz="2200" spc="-5" dirty="0">
                <a:latin typeface="Georgia"/>
                <a:cs typeface="Georgia"/>
              </a:rPr>
              <a:t>у</a:t>
            </a:r>
            <a:r>
              <a:rPr sz="2200" spc="5" dirty="0">
                <a:latin typeface="Georgia"/>
                <a:cs typeface="Georgia"/>
              </a:rPr>
              <a:t>ю</a:t>
            </a:r>
            <a:r>
              <a:rPr sz="2200" spc="15" dirty="0">
                <a:latin typeface="Georgia"/>
                <a:cs typeface="Georgia"/>
              </a:rPr>
              <a:t>щ</a:t>
            </a:r>
            <a:r>
              <a:rPr sz="2200" spc="-10" dirty="0">
                <a:latin typeface="Georgia"/>
                <a:cs typeface="Georgia"/>
              </a:rPr>
              <a:t>е</a:t>
            </a:r>
            <a:r>
              <a:rPr sz="2200" spc="5" dirty="0">
                <a:latin typeface="Georgia"/>
                <a:cs typeface="Georgia"/>
              </a:rPr>
              <a:t>й</a:t>
            </a:r>
            <a:r>
              <a:rPr sz="2200" dirty="0">
                <a:latin typeface="Georgia"/>
                <a:cs typeface="Georgia"/>
              </a:rPr>
              <a:t>	</a:t>
            </a:r>
            <a:r>
              <a:rPr sz="2200" spc="-10" dirty="0">
                <a:latin typeface="Georgia"/>
                <a:cs typeface="Georgia"/>
              </a:rPr>
              <a:t>де</a:t>
            </a:r>
            <a:r>
              <a:rPr sz="2200" spc="10" dirty="0">
                <a:latin typeface="Georgia"/>
                <a:cs typeface="Georgia"/>
              </a:rPr>
              <a:t>т</a:t>
            </a:r>
            <a:r>
              <a:rPr sz="2200" spc="-10" dirty="0">
                <a:latin typeface="Georgia"/>
                <a:cs typeface="Georgia"/>
              </a:rPr>
              <a:t>ал</a:t>
            </a:r>
            <a:r>
              <a:rPr sz="2200" spc="-5" dirty="0">
                <a:latin typeface="Georgia"/>
                <a:cs typeface="Georgia"/>
              </a:rPr>
              <a:t>и</a:t>
            </a:r>
            <a:r>
              <a:rPr sz="2200" spc="5" dirty="0">
                <a:latin typeface="Georgia"/>
                <a:cs typeface="Georgia"/>
              </a:rPr>
              <a:t>з</a:t>
            </a:r>
            <a:r>
              <a:rPr sz="2200" spc="-10" dirty="0">
                <a:latin typeface="Georgia"/>
                <a:cs typeface="Georgia"/>
              </a:rPr>
              <a:t>ац</a:t>
            </a:r>
            <a:r>
              <a:rPr sz="2200" spc="-5" dirty="0">
                <a:latin typeface="Georgia"/>
                <a:cs typeface="Georgia"/>
              </a:rPr>
              <a:t>и</a:t>
            </a:r>
            <a:r>
              <a:rPr sz="2200" spc="5" dirty="0">
                <a:latin typeface="Georgia"/>
                <a:cs typeface="Georgia"/>
              </a:rPr>
              <a:t>и</a:t>
            </a:r>
            <a:r>
              <a:rPr sz="2200" dirty="0">
                <a:latin typeface="Georgia"/>
                <a:cs typeface="Georgia"/>
              </a:rPr>
              <a:t>	</a:t>
            </a:r>
            <a:r>
              <a:rPr sz="2200" spc="5" dirty="0">
                <a:latin typeface="Georgia"/>
                <a:cs typeface="Georgia"/>
              </a:rPr>
              <a:t>в</a:t>
            </a:r>
            <a:r>
              <a:rPr sz="2200" dirty="0">
                <a:latin typeface="Georgia"/>
                <a:cs typeface="Georgia"/>
              </a:rPr>
              <a:t>	</a:t>
            </a:r>
            <a:r>
              <a:rPr sz="2200" spc="-5" dirty="0">
                <a:latin typeface="Georgia"/>
                <a:cs typeface="Georgia"/>
              </a:rPr>
              <a:t>ф</a:t>
            </a:r>
            <a:r>
              <a:rPr sz="2200" spc="10" dirty="0">
                <a:latin typeface="Georgia"/>
                <a:cs typeface="Georgia"/>
              </a:rPr>
              <a:t>ор</a:t>
            </a:r>
            <a:r>
              <a:rPr sz="2200" dirty="0">
                <a:latin typeface="Georgia"/>
                <a:cs typeface="Georgia"/>
              </a:rPr>
              <a:t>м</a:t>
            </a:r>
            <a:r>
              <a:rPr sz="2200" spc="5" dirty="0">
                <a:latin typeface="Georgia"/>
                <a:cs typeface="Georgia"/>
              </a:rPr>
              <a:t>е</a:t>
            </a:r>
            <a:r>
              <a:rPr sz="2200" dirty="0">
                <a:latin typeface="Georgia"/>
                <a:cs typeface="Georgia"/>
              </a:rPr>
              <a:t>	</a:t>
            </a:r>
            <a:r>
              <a:rPr sz="2200" spc="-10" dirty="0">
                <a:latin typeface="Georgia"/>
                <a:cs typeface="Georgia"/>
              </a:rPr>
              <a:t>л</a:t>
            </a:r>
            <a:r>
              <a:rPr sz="2200" spc="10" dirty="0">
                <a:latin typeface="Georgia"/>
                <a:cs typeface="Georgia"/>
              </a:rPr>
              <a:t>о</a:t>
            </a:r>
            <a:r>
              <a:rPr sz="2200" spc="-15" dirty="0">
                <a:latin typeface="Georgia"/>
                <a:cs typeface="Georgia"/>
              </a:rPr>
              <a:t>г</a:t>
            </a:r>
            <a:r>
              <a:rPr sz="2200" spc="-5" dirty="0">
                <a:latin typeface="Georgia"/>
                <a:cs typeface="Georgia"/>
              </a:rPr>
              <a:t>и</a:t>
            </a:r>
            <a:r>
              <a:rPr sz="2200" spc="5" dirty="0">
                <a:latin typeface="Georgia"/>
                <a:cs typeface="Georgia"/>
              </a:rPr>
              <a:t>ч</a:t>
            </a:r>
            <a:r>
              <a:rPr sz="2200" spc="-10" dirty="0">
                <a:latin typeface="Georgia"/>
                <a:cs typeface="Georgia"/>
              </a:rPr>
              <a:t>е</a:t>
            </a:r>
            <a:r>
              <a:rPr sz="2200" spc="-5" dirty="0">
                <a:latin typeface="Georgia"/>
                <a:cs typeface="Georgia"/>
              </a:rPr>
              <a:t>с</a:t>
            </a:r>
            <a:r>
              <a:rPr sz="2200" spc="10" dirty="0">
                <a:latin typeface="Georgia"/>
                <a:cs typeface="Georgia"/>
              </a:rPr>
              <a:t>к</a:t>
            </a:r>
            <a:r>
              <a:rPr sz="2200" spc="-5" dirty="0">
                <a:latin typeface="Georgia"/>
                <a:cs typeface="Georgia"/>
              </a:rPr>
              <a:t>и</a:t>
            </a:r>
            <a:r>
              <a:rPr sz="2200" spc="5" dirty="0">
                <a:latin typeface="Georgia"/>
                <a:cs typeface="Georgia"/>
              </a:rPr>
              <a:t>х</a:t>
            </a:r>
            <a:r>
              <a:rPr sz="2200" dirty="0">
                <a:latin typeface="Georgia"/>
                <a:cs typeface="Georgia"/>
              </a:rPr>
              <a:t>	</a:t>
            </a:r>
            <a:r>
              <a:rPr sz="2200" spc="5" dirty="0">
                <a:latin typeface="Georgia"/>
                <a:cs typeface="Georgia"/>
              </a:rPr>
              <a:t>и</a:t>
            </a:r>
            <a:endParaRPr sz="2200"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  <a:spcBef>
                <a:spcPts val="260"/>
              </a:spcBef>
            </a:pPr>
            <a:r>
              <a:rPr sz="2200" dirty="0">
                <a:latin typeface="Georgia"/>
                <a:cs typeface="Georgia"/>
              </a:rPr>
              <a:t>физических</a:t>
            </a:r>
            <a:r>
              <a:rPr sz="2200" spc="-3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моделей.</a:t>
            </a:r>
            <a:endParaRPr sz="2200">
              <a:latin typeface="Georgia"/>
              <a:cs typeface="Georgia"/>
            </a:endParaRPr>
          </a:p>
          <a:p>
            <a:pPr marL="255904" marR="6350" indent="-255904" algn="r">
              <a:lnSpc>
                <a:spcPct val="100000"/>
              </a:lnSpc>
              <a:spcBef>
                <a:spcPts val="1470"/>
              </a:spcBef>
              <a:buClr>
                <a:srgbClr val="D2DA79"/>
              </a:buClr>
              <a:buChar char="•"/>
              <a:tabLst>
                <a:tab pos="255904" algn="l"/>
                <a:tab pos="256540" algn="l"/>
              </a:tabLst>
            </a:pPr>
            <a:r>
              <a:rPr sz="2200" spc="-5" dirty="0">
                <a:latin typeface="Georgia"/>
                <a:cs typeface="Georgia"/>
              </a:rPr>
              <a:t>Подготовить  исходную  документацию  </a:t>
            </a:r>
            <a:r>
              <a:rPr sz="2200" spc="-10" dirty="0">
                <a:latin typeface="Georgia"/>
                <a:cs typeface="Georgia"/>
              </a:rPr>
              <a:t>для</a:t>
            </a:r>
            <a:r>
              <a:rPr sz="2200" spc="1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взаимодействия</a:t>
            </a:r>
            <a:endParaRPr sz="2200">
              <a:latin typeface="Georgia"/>
              <a:cs typeface="Georgia"/>
            </a:endParaRPr>
          </a:p>
          <a:p>
            <a:pPr marR="15875" algn="r">
              <a:lnSpc>
                <a:spcPct val="100000"/>
              </a:lnSpc>
              <a:spcBef>
                <a:spcPts val="265"/>
              </a:spcBef>
            </a:pPr>
            <a:r>
              <a:rPr sz="2200" dirty="0">
                <a:latin typeface="Georgia"/>
                <a:cs typeface="Georgia"/>
              </a:rPr>
              <a:t>разработчиков </a:t>
            </a:r>
            <a:r>
              <a:rPr sz="2200" spc="-5" dirty="0">
                <a:latin typeface="Georgia"/>
                <a:cs typeface="Georgia"/>
              </a:rPr>
              <a:t>системы </a:t>
            </a:r>
            <a:r>
              <a:rPr sz="2200" dirty="0">
                <a:latin typeface="Georgia"/>
                <a:cs typeface="Georgia"/>
              </a:rPr>
              <a:t>с </a:t>
            </a:r>
            <a:r>
              <a:rPr sz="2200" spc="-5" dirty="0">
                <a:latin typeface="Georgia"/>
                <a:cs typeface="Georgia"/>
              </a:rPr>
              <a:t>ее </a:t>
            </a:r>
            <a:r>
              <a:rPr sz="2200" dirty="0">
                <a:latin typeface="Georgia"/>
                <a:cs typeface="Georgia"/>
              </a:rPr>
              <a:t>заказчиками </a:t>
            </a:r>
            <a:r>
              <a:rPr sz="2200" spc="5" dirty="0">
                <a:latin typeface="Georgia"/>
                <a:cs typeface="Georgia"/>
              </a:rPr>
              <a:t>и</a:t>
            </a:r>
            <a:r>
              <a:rPr sz="2200" spc="-145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пользователями.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55151" y="6613652"/>
            <a:ext cx="1117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eorgia"/>
                <a:cs typeface="Georgia"/>
              </a:rPr>
              <a:t>4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468312" cy="460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73" y="557225"/>
            <a:ext cx="67227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Что делает описание вариантов</a:t>
            </a:r>
            <a:r>
              <a:rPr spc="-10" dirty="0"/>
              <a:t> </a:t>
            </a:r>
            <a:r>
              <a:rPr spc="-5" dirty="0"/>
              <a:t>использования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качественным?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2165" y="1803654"/>
            <a:ext cx="8228965" cy="405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05"/>
              </a:spcBef>
              <a:buClr>
                <a:srgbClr val="D2DA79"/>
              </a:buClr>
              <a:buChar char="•"/>
              <a:tabLst>
                <a:tab pos="268605" algn="l"/>
                <a:tab pos="269240" algn="l"/>
              </a:tabLst>
            </a:pPr>
            <a:r>
              <a:rPr sz="2200" spc="-5" dirty="0">
                <a:latin typeface="Georgia"/>
                <a:cs typeface="Georgia"/>
              </a:rPr>
              <a:t>Отсутствие</a:t>
            </a:r>
            <a:r>
              <a:rPr sz="2200" spc="-40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двусмысленности:</a:t>
            </a:r>
            <a:endParaRPr sz="2200">
              <a:latin typeface="Georgia"/>
              <a:cs typeface="Georgia"/>
            </a:endParaRPr>
          </a:p>
          <a:p>
            <a:pPr marL="503555" lvl="1" indent="-138430">
              <a:lnSpc>
                <a:spcPct val="100000"/>
              </a:lnSpc>
              <a:spcBef>
                <a:spcPts val="1460"/>
              </a:spcBef>
              <a:buChar char="-"/>
              <a:tabLst>
                <a:tab pos="504190" algn="l"/>
              </a:tabLst>
            </a:pPr>
            <a:r>
              <a:rPr sz="1800" spc="-5" dirty="0">
                <a:latin typeface="Georgia"/>
                <a:cs typeface="Georgia"/>
              </a:rPr>
              <a:t>каждое требование должно однозначно</a:t>
            </a:r>
            <a:r>
              <a:rPr sz="1800" spc="12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интерпретироваться.</a:t>
            </a:r>
            <a:endParaRPr sz="1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1425"/>
              </a:spcBef>
              <a:buClr>
                <a:srgbClr val="D2DA79"/>
              </a:buClr>
              <a:buChar char="•"/>
              <a:tabLst>
                <a:tab pos="268605" algn="l"/>
                <a:tab pos="269240" algn="l"/>
              </a:tabLst>
            </a:pPr>
            <a:r>
              <a:rPr sz="2200" dirty="0">
                <a:latin typeface="Georgia"/>
                <a:cs typeface="Georgia"/>
              </a:rPr>
              <a:t>Полнота:</a:t>
            </a:r>
            <a:endParaRPr sz="2200">
              <a:latin typeface="Georgia"/>
              <a:cs typeface="Georgia"/>
            </a:endParaRPr>
          </a:p>
          <a:p>
            <a:pPr marL="622300" marR="5080" lvl="1" indent="-256540">
              <a:lnSpc>
                <a:spcPct val="110100"/>
              </a:lnSpc>
              <a:spcBef>
                <a:spcPts val="1240"/>
              </a:spcBef>
              <a:buChar char="-"/>
              <a:tabLst>
                <a:tab pos="522605" algn="l"/>
              </a:tabLst>
            </a:pPr>
            <a:r>
              <a:rPr sz="1800" spc="-5" dirty="0">
                <a:latin typeface="Georgia"/>
                <a:cs typeface="Georgia"/>
              </a:rPr>
              <a:t>варианты использования должны покрывать все </a:t>
            </a:r>
            <a:r>
              <a:rPr sz="1800" dirty="0">
                <a:latin typeface="Georgia"/>
                <a:cs typeface="Georgia"/>
              </a:rPr>
              <a:t>текущие </a:t>
            </a:r>
            <a:r>
              <a:rPr sz="1800" spc="-5" dirty="0">
                <a:latin typeface="Georgia"/>
                <a:cs typeface="Georgia"/>
              </a:rPr>
              <a:t>потребности  системы.</a:t>
            </a:r>
            <a:endParaRPr sz="1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1425"/>
              </a:spcBef>
              <a:buClr>
                <a:srgbClr val="D2DA79"/>
              </a:buClr>
              <a:buChar char="•"/>
              <a:tabLst>
                <a:tab pos="268605" algn="l"/>
                <a:tab pos="269240" algn="l"/>
              </a:tabLst>
            </a:pPr>
            <a:r>
              <a:rPr sz="2200" dirty="0">
                <a:latin typeface="Georgia"/>
                <a:cs typeface="Georgia"/>
              </a:rPr>
              <a:t>Согласованность:</a:t>
            </a:r>
            <a:endParaRPr sz="2200">
              <a:latin typeface="Georgia"/>
              <a:cs typeface="Georgia"/>
            </a:endParaRPr>
          </a:p>
          <a:p>
            <a:pPr marL="622300" lvl="1" indent="-257175">
              <a:lnSpc>
                <a:spcPct val="100000"/>
              </a:lnSpc>
              <a:spcBef>
                <a:spcPts val="1455"/>
              </a:spcBef>
              <a:buClr>
                <a:srgbClr val="D2DA79"/>
              </a:buClr>
              <a:buChar char="-"/>
              <a:tabLst>
                <a:tab pos="622300" algn="l"/>
                <a:tab pos="622935" algn="l"/>
              </a:tabLst>
            </a:pPr>
            <a:r>
              <a:rPr sz="1800" spc="-5" dirty="0">
                <a:latin typeface="Georgia"/>
                <a:cs typeface="Georgia"/>
              </a:rPr>
              <a:t>требования </a:t>
            </a:r>
            <a:r>
              <a:rPr sz="1800" dirty="0">
                <a:latin typeface="Georgia"/>
                <a:cs typeface="Georgia"/>
              </a:rPr>
              <a:t>не </a:t>
            </a:r>
            <a:r>
              <a:rPr sz="1800" spc="-5" dirty="0">
                <a:latin typeface="Georgia"/>
                <a:cs typeface="Georgia"/>
              </a:rPr>
              <a:t>должны противоречить </a:t>
            </a:r>
            <a:r>
              <a:rPr sz="1800" dirty="0">
                <a:latin typeface="Georgia"/>
                <a:cs typeface="Georgia"/>
              </a:rPr>
              <a:t>друг</a:t>
            </a:r>
            <a:r>
              <a:rPr sz="1800" spc="7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другу.</a:t>
            </a:r>
            <a:endParaRPr sz="1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1425"/>
              </a:spcBef>
              <a:buClr>
                <a:srgbClr val="D2DA79"/>
              </a:buClr>
              <a:buChar char="•"/>
              <a:tabLst>
                <a:tab pos="268605" algn="l"/>
                <a:tab pos="269240" algn="l"/>
              </a:tabLst>
            </a:pPr>
            <a:r>
              <a:rPr sz="2200" dirty="0">
                <a:latin typeface="Georgia"/>
                <a:cs typeface="Georgia"/>
              </a:rPr>
              <a:t>Необходимо </a:t>
            </a:r>
            <a:r>
              <a:rPr sz="2200" spc="-5" dirty="0">
                <a:latin typeface="Georgia"/>
                <a:cs typeface="Georgia"/>
              </a:rPr>
              <a:t>избегать описания</a:t>
            </a:r>
            <a:r>
              <a:rPr sz="2200" spc="-8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дизайна:</a:t>
            </a:r>
            <a:endParaRPr sz="2200">
              <a:latin typeface="Georgia"/>
              <a:cs typeface="Georgia"/>
            </a:endParaRPr>
          </a:p>
          <a:p>
            <a:pPr marL="622300" lvl="1" indent="-257175">
              <a:lnSpc>
                <a:spcPct val="100000"/>
              </a:lnSpc>
              <a:spcBef>
                <a:spcPts val="1460"/>
              </a:spcBef>
              <a:buClr>
                <a:srgbClr val="D2DA79"/>
              </a:buClr>
              <a:buChar char="-"/>
              <a:tabLst>
                <a:tab pos="622300" algn="l"/>
                <a:tab pos="622935" algn="l"/>
              </a:tabLst>
            </a:pPr>
            <a:r>
              <a:rPr sz="1800" spc="-5" dirty="0">
                <a:latin typeface="Georgia"/>
                <a:cs typeface="Georgia"/>
              </a:rPr>
              <a:t>требования должны описывать </a:t>
            </a:r>
            <a:r>
              <a:rPr sz="1800" spc="-10" dirty="0">
                <a:latin typeface="Georgia"/>
                <a:cs typeface="Georgia"/>
              </a:rPr>
              <a:t>потребности, </a:t>
            </a:r>
            <a:r>
              <a:rPr sz="1800" dirty="0">
                <a:latin typeface="Georgia"/>
                <a:cs typeface="Georgia"/>
              </a:rPr>
              <a:t>а не </a:t>
            </a:r>
            <a:r>
              <a:rPr sz="1800" spc="-10" dirty="0">
                <a:latin typeface="Georgia"/>
                <a:cs typeface="Georgia"/>
              </a:rPr>
              <a:t>отвечать </a:t>
            </a:r>
            <a:r>
              <a:rPr sz="1800" dirty="0">
                <a:latin typeface="Georgia"/>
                <a:cs typeface="Georgia"/>
              </a:rPr>
              <a:t>на</a:t>
            </a:r>
            <a:r>
              <a:rPr sz="1800" spc="204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них.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61246" y="6613652"/>
            <a:ext cx="1060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eorgia"/>
                <a:cs typeface="Georgia"/>
              </a:rPr>
              <a:t>5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468312" cy="460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73" y="524383"/>
            <a:ext cx="7343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Варианты использования как </a:t>
            </a:r>
            <a:r>
              <a:rPr dirty="0"/>
              <a:t>способ</a:t>
            </a:r>
            <a:r>
              <a:rPr spc="-55" dirty="0"/>
              <a:t> </a:t>
            </a:r>
            <a:r>
              <a:rPr dirty="0"/>
              <a:t>коммуникации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55151" y="6613652"/>
            <a:ext cx="1117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eorgia"/>
                <a:cs typeface="Georgia"/>
              </a:rPr>
              <a:t>6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3903" y="1916810"/>
            <a:ext cx="3275838" cy="18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56304" y="1916810"/>
            <a:ext cx="2702432" cy="18002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93535" y="1916810"/>
            <a:ext cx="2699004" cy="18002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50747" y="4033773"/>
            <a:ext cx="1168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eorgia"/>
                <a:cs typeface="Georgia"/>
              </a:rPr>
              <a:t>Заказчики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87902" y="4033773"/>
            <a:ext cx="1920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Georgia"/>
                <a:cs typeface="Georgia"/>
              </a:rPr>
              <a:t>Проектировщики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41032" y="4033773"/>
            <a:ext cx="1536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eorgia"/>
                <a:cs typeface="Georgia"/>
              </a:rPr>
              <a:t>Пользователи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608" y="4898263"/>
            <a:ext cx="780605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eorgia"/>
                <a:cs typeface="Georgia"/>
              </a:rPr>
              <a:t>Варианты использования должны стимулировать обсуждение </a:t>
            </a:r>
            <a:r>
              <a:rPr sz="1800" spc="-10" dirty="0">
                <a:latin typeface="Georgia"/>
                <a:cs typeface="Georgia"/>
              </a:rPr>
              <a:t>того, </a:t>
            </a:r>
            <a:r>
              <a:rPr sz="1800" spc="-5" dirty="0">
                <a:latin typeface="Georgia"/>
                <a:cs typeface="Georgia"/>
              </a:rPr>
              <a:t>что  должна </a:t>
            </a:r>
            <a:r>
              <a:rPr sz="1800" dirty="0">
                <a:latin typeface="Georgia"/>
                <a:cs typeface="Georgia"/>
              </a:rPr>
              <a:t>делать </a:t>
            </a:r>
            <a:r>
              <a:rPr sz="1800" spc="-5" dirty="0">
                <a:latin typeface="Georgia"/>
                <a:cs typeface="Georgia"/>
              </a:rPr>
              <a:t>система, </a:t>
            </a:r>
            <a:r>
              <a:rPr sz="1800" dirty="0">
                <a:latin typeface="Georgia"/>
                <a:cs typeface="Georgia"/>
              </a:rPr>
              <a:t>в </a:t>
            </a:r>
            <a:r>
              <a:rPr sz="1800" spc="-5" dirty="0">
                <a:latin typeface="Georgia"/>
                <a:cs typeface="Georgia"/>
              </a:rPr>
              <a:t>первую </a:t>
            </a:r>
            <a:r>
              <a:rPr sz="1800" spc="-10" dirty="0">
                <a:latin typeface="Georgia"/>
                <a:cs typeface="Georgia"/>
              </a:rPr>
              <a:t>очередь </a:t>
            </a:r>
            <a:r>
              <a:rPr sz="1800" spc="-5" dirty="0">
                <a:latin typeface="Georgia"/>
                <a:cs typeface="Georgia"/>
              </a:rPr>
              <a:t>среди стейкхолдеров, </a:t>
            </a:r>
            <a:r>
              <a:rPr sz="1800" spc="-10" dirty="0">
                <a:latin typeface="Georgia"/>
                <a:cs typeface="Georgia"/>
              </a:rPr>
              <a:t>которые  </a:t>
            </a:r>
            <a:r>
              <a:rPr sz="1800" dirty="0">
                <a:latin typeface="Georgia"/>
                <a:cs typeface="Georgia"/>
              </a:rPr>
              <a:t>не </a:t>
            </a:r>
            <a:r>
              <a:rPr sz="1800" spc="-5" dirty="0">
                <a:latin typeface="Georgia"/>
                <a:cs typeface="Georgia"/>
              </a:rPr>
              <a:t>входят </a:t>
            </a:r>
            <a:r>
              <a:rPr sz="1800" dirty="0">
                <a:latin typeface="Georgia"/>
                <a:cs typeface="Georgia"/>
              </a:rPr>
              <a:t>в </a:t>
            </a:r>
            <a:r>
              <a:rPr sz="1800" spc="-10" dirty="0">
                <a:latin typeface="Georgia"/>
                <a:cs typeface="Georgia"/>
              </a:rPr>
              <a:t>состав </a:t>
            </a:r>
            <a:r>
              <a:rPr sz="1800" spc="-5" dirty="0">
                <a:latin typeface="Georgia"/>
                <a:cs typeface="Georgia"/>
              </a:rPr>
              <a:t>команды</a:t>
            </a:r>
            <a:r>
              <a:rPr sz="1800" spc="7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раработчиков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8312" cy="4603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65479" y="4595024"/>
            <a:ext cx="2741691" cy="832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0325" y="1046352"/>
          <a:ext cx="8988424" cy="56933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7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6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4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579">
                <a:tc>
                  <a:txBody>
                    <a:bodyPr/>
                    <a:lstStyle/>
                    <a:p>
                      <a:pPr marL="2882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b="1" dirty="0">
                          <a:latin typeface="Georgia"/>
                          <a:cs typeface="Georgia"/>
                        </a:rPr>
                        <a:t>Термин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51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b="1" dirty="0">
                          <a:latin typeface="Georgia"/>
                          <a:cs typeface="Georgia"/>
                        </a:rPr>
                        <a:t>Изображение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 marR="1206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b="1" spc="5" dirty="0">
                          <a:latin typeface="Georgia"/>
                          <a:cs typeface="Georgia"/>
                        </a:rPr>
                        <a:t>Описание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16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R="185420" algn="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Georgia"/>
                          <a:cs typeface="Georgia"/>
                        </a:rPr>
                        <a:t>С</a:t>
                      </a:r>
                      <a:r>
                        <a:rPr sz="1600" spc="-10" dirty="0">
                          <a:latin typeface="Georgia"/>
                          <a:cs typeface="Georgia"/>
                        </a:rPr>
                        <a:t>це</a:t>
                      </a:r>
                      <a:r>
                        <a:rPr sz="1600" dirty="0">
                          <a:latin typeface="Georgia"/>
                          <a:cs typeface="Georgia"/>
                        </a:rPr>
                        <a:t>н</a:t>
                      </a:r>
                      <a:r>
                        <a:rPr sz="1600" spc="5" dirty="0">
                          <a:latin typeface="Georgia"/>
                          <a:cs typeface="Georgia"/>
                        </a:rPr>
                        <a:t>а</a:t>
                      </a:r>
                      <a:r>
                        <a:rPr sz="1600" spc="-10" dirty="0">
                          <a:latin typeface="Georgia"/>
                          <a:cs typeface="Georgia"/>
                        </a:rPr>
                        <a:t>р</a:t>
                      </a:r>
                      <a:r>
                        <a:rPr sz="1600" spc="-5" dirty="0">
                          <a:latin typeface="Georgia"/>
                          <a:cs typeface="Georgia"/>
                        </a:rPr>
                        <a:t>ий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758190" marR="219075" indent="-49149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Georgia"/>
                          <a:cs typeface="Georgia"/>
                        </a:rPr>
                        <a:t>Вся </a:t>
                      </a:r>
                      <a:r>
                        <a:rPr sz="1600" spc="-5" dirty="0">
                          <a:latin typeface="Georgia"/>
                          <a:cs typeface="Georgia"/>
                        </a:rPr>
                        <a:t>диаграмма </a:t>
                      </a:r>
                      <a:r>
                        <a:rPr sz="1600" dirty="0">
                          <a:latin typeface="Georgia"/>
                          <a:cs typeface="Georgia"/>
                        </a:rPr>
                        <a:t>вариантов  использования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 marR="21526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600" dirty="0">
                          <a:latin typeface="Georgia"/>
                          <a:cs typeface="Georgia"/>
                        </a:rPr>
                        <a:t>Сценарий (scenario) </a:t>
                      </a:r>
                      <a:r>
                        <a:rPr sz="1600" spc="5" dirty="0">
                          <a:latin typeface="Georgia"/>
                          <a:cs typeface="Georgia"/>
                        </a:rPr>
                        <a:t>– это</a:t>
                      </a:r>
                      <a:r>
                        <a:rPr sz="1600" spc="-20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600" dirty="0">
                          <a:latin typeface="Georgia"/>
                          <a:cs typeface="Georgia"/>
                        </a:rPr>
                        <a:t>последовательность  шагов, описывающих</a:t>
                      </a:r>
                      <a:r>
                        <a:rPr sz="1600" spc="-10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600" dirty="0">
                          <a:latin typeface="Georgia"/>
                          <a:cs typeface="Georgia"/>
                        </a:rPr>
                        <a:t>взаимодействие</a:t>
                      </a:r>
                      <a:endParaRPr sz="1600">
                        <a:latin typeface="Georgia"/>
                        <a:cs typeface="Georgia"/>
                      </a:endParaRPr>
                    </a:p>
                    <a:p>
                      <a:pPr marL="33655" marR="120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Georgia"/>
                          <a:cs typeface="Georgia"/>
                        </a:rPr>
                        <a:t>пользователя </a:t>
                      </a:r>
                      <a:r>
                        <a:rPr sz="1600" spc="5" dirty="0">
                          <a:latin typeface="Georgia"/>
                          <a:cs typeface="Georgia"/>
                        </a:rPr>
                        <a:t>и</a:t>
                      </a:r>
                      <a:r>
                        <a:rPr sz="1600" spc="-10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600" spc="-5" dirty="0">
                          <a:latin typeface="Georgia"/>
                          <a:cs typeface="Georgia"/>
                        </a:rPr>
                        <a:t>системы.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74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4311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5" dirty="0">
                          <a:latin typeface="Georgia"/>
                          <a:cs typeface="Georgia"/>
                        </a:rPr>
                        <a:t>Актер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 marR="18796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600" dirty="0">
                          <a:latin typeface="Georgia"/>
                          <a:cs typeface="Georgia"/>
                        </a:rPr>
                        <a:t>Актер </a:t>
                      </a:r>
                      <a:r>
                        <a:rPr sz="1600" spc="-5" dirty="0">
                          <a:latin typeface="Georgia"/>
                          <a:cs typeface="Georgia"/>
                        </a:rPr>
                        <a:t>(actor) представляет собой </a:t>
                      </a:r>
                      <a:r>
                        <a:rPr sz="1600" dirty="0">
                          <a:latin typeface="Georgia"/>
                          <a:cs typeface="Georgia"/>
                        </a:rPr>
                        <a:t>некую </a:t>
                      </a:r>
                      <a:r>
                        <a:rPr sz="1600" spc="-5" dirty="0">
                          <a:latin typeface="Georgia"/>
                          <a:cs typeface="Georgia"/>
                        </a:rPr>
                        <a:t>роль,  </a:t>
                      </a:r>
                      <a:r>
                        <a:rPr sz="1600" dirty="0">
                          <a:latin typeface="Georgia"/>
                          <a:cs typeface="Georgia"/>
                        </a:rPr>
                        <a:t>которую пользователь </a:t>
                      </a:r>
                      <a:r>
                        <a:rPr sz="1600" spc="-5" dirty="0">
                          <a:latin typeface="Georgia"/>
                          <a:cs typeface="Georgia"/>
                        </a:rPr>
                        <a:t>играет по </a:t>
                      </a:r>
                      <a:r>
                        <a:rPr sz="1600" dirty="0">
                          <a:latin typeface="Georgia"/>
                          <a:cs typeface="Georgia"/>
                        </a:rPr>
                        <a:t>отношению</a:t>
                      </a:r>
                      <a:r>
                        <a:rPr sz="1600" spc="-16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600" dirty="0">
                          <a:latin typeface="Georgia"/>
                          <a:cs typeface="Georgia"/>
                        </a:rPr>
                        <a:t>к  </a:t>
                      </a:r>
                      <a:r>
                        <a:rPr sz="1600" spc="-5" dirty="0">
                          <a:latin typeface="Georgia"/>
                          <a:cs typeface="Georgia"/>
                        </a:rPr>
                        <a:t>системе.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91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144145" algn="r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sz="1600" spc="-5" dirty="0">
                          <a:latin typeface="Georgia"/>
                          <a:cs typeface="Georgia"/>
                        </a:rPr>
                        <a:t>П</a:t>
                      </a:r>
                      <a:r>
                        <a:rPr sz="1600" spc="-10" dirty="0">
                          <a:latin typeface="Georgia"/>
                          <a:cs typeface="Georgia"/>
                        </a:rPr>
                        <a:t>реце</a:t>
                      </a:r>
                      <a:r>
                        <a:rPr sz="1600" spc="-15" dirty="0">
                          <a:latin typeface="Georgia"/>
                          <a:cs typeface="Georgia"/>
                        </a:rPr>
                        <a:t>д</a:t>
                      </a:r>
                      <a:r>
                        <a:rPr sz="1600" spc="-10" dirty="0">
                          <a:latin typeface="Georgia"/>
                          <a:cs typeface="Georgia"/>
                        </a:rPr>
                        <a:t>е</a:t>
                      </a:r>
                      <a:r>
                        <a:rPr sz="1600" dirty="0">
                          <a:latin typeface="Georgia"/>
                          <a:cs typeface="Georgia"/>
                        </a:rPr>
                        <a:t>нт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 marR="26543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600" dirty="0">
                          <a:latin typeface="Georgia"/>
                          <a:cs typeface="Georgia"/>
                        </a:rPr>
                        <a:t>Обозначает выполняемые </a:t>
                      </a:r>
                      <a:r>
                        <a:rPr sz="1600" spc="-5" dirty="0">
                          <a:latin typeface="Georgia"/>
                          <a:cs typeface="Georgia"/>
                        </a:rPr>
                        <a:t>системой</a:t>
                      </a:r>
                      <a:r>
                        <a:rPr sz="1600" spc="-15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600" spc="-5" dirty="0">
                          <a:latin typeface="Georgia"/>
                          <a:cs typeface="Georgia"/>
                        </a:rPr>
                        <a:t>действия  </a:t>
                      </a:r>
                      <a:r>
                        <a:rPr sz="1600" dirty="0">
                          <a:latin typeface="Georgia"/>
                          <a:cs typeface="Georgia"/>
                        </a:rPr>
                        <a:t>(могут включать возможные варианты),  приводящие </a:t>
                      </a:r>
                      <a:r>
                        <a:rPr sz="1600" spc="5" dirty="0">
                          <a:latin typeface="Georgia"/>
                          <a:cs typeface="Georgia"/>
                        </a:rPr>
                        <a:t>к </a:t>
                      </a:r>
                      <a:r>
                        <a:rPr sz="1600" dirty="0">
                          <a:latin typeface="Georgia"/>
                          <a:cs typeface="Georgia"/>
                        </a:rPr>
                        <a:t>наблюдаемым актёрами  результатам.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387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53670" marR="149225" indent="225425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600" dirty="0">
                          <a:latin typeface="Georgia"/>
                          <a:cs typeface="Georgia"/>
                        </a:rPr>
                        <a:t>include  </a:t>
                      </a:r>
                      <a:r>
                        <a:rPr sz="1600" spc="-5" dirty="0">
                          <a:latin typeface="Georgia"/>
                          <a:cs typeface="Georgia"/>
                        </a:rPr>
                        <a:t>(</a:t>
                      </a:r>
                      <a:r>
                        <a:rPr sz="1600" dirty="0">
                          <a:latin typeface="Georgia"/>
                          <a:cs typeface="Georgia"/>
                        </a:rPr>
                        <a:t>в</a:t>
                      </a:r>
                      <a:r>
                        <a:rPr sz="1600" spc="-5" dirty="0">
                          <a:latin typeface="Georgia"/>
                          <a:cs typeface="Georgia"/>
                        </a:rPr>
                        <a:t>кл</a:t>
                      </a:r>
                      <a:r>
                        <a:rPr sz="1600" dirty="0">
                          <a:latin typeface="Georgia"/>
                          <a:cs typeface="Georgia"/>
                        </a:rPr>
                        <a:t>ю</a:t>
                      </a:r>
                      <a:r>
                        <a:rPr sz="1600" spc="-10" dirty="0">
                          <a:latin typeface="Georgia"/>
                          <a:cs typeface="Georgia"/>
                        </a:rPr>
                        <a:t>ч</a:t>
                      </a:r>
                      <a:r>
                        <a:rPr sz="1600" dirty="0">
                          <a:latin typeface="Georgia"/>
                          <a:cs typeface="Georgia"/>
                        </a:rPr>
                        <a:t>а</a:t>
                      </a:r>
                      <a:r>
                        <a:rPr sz="1600" spc="-10" dirty="0">
                          <a:latin typeface="Georgia"/>
                          <a:cs typeface="Georgia"/>
                        </a:rPr>
                        <a:t>е</a:t>
                      </a:r>
                      <a:r>
                        <a:rPr sz="1600" spc="10" dirty="0">
                          <a:latin typeface="Georgia"/>
                          <a:cs typeface="Georgia"/>
                        </a:rPr>
                        <a:t>т</a:t>
                      </a:r>
                      <a:r>
                        <a:rPr sz="1600" dirty="0">
                          <a:latin typeface="Georgia"/>
                          <a:cs typeface="Georgia"/>
                        </a:rPr>
                        <a:t>)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 marR="62230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sz="1600" dirty="0">
                          <a:latin typeface="Georgia"/>
                          <a:cs typeface="Georgia"/>
                        </a:rPr>
                        <a:t>Сложный шаг в </a:t>
                      </a:r>
                      <a:r>
                        <a:rPr sz="1600" spc="-5" dirty="0">
                          <a:latin typeface="Georgia"/>
                          <a:cs typeface="Georgia"/>
                        </a:rPr>
                        <a:t>прецеденте </a:t>
                      </a:r>
                      <a:r>
                        <a:rPr sz="1600" dirty="0">
                          <a:latin typeface="Georgia"/>
                          <a:cs typeface="Georgia"/>
                        </a:rPr>
                        <a:t>можно</a:t>
                      </a:r>
                      <a:r>
                        <a:rPr sz="1600" spc="-1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600" dirty="0">
                          <a:latin typeface="Georgia"/>
                          <a:cs typeface="Georgia"/>
                        </a:rPr>
                        <a:t>представить  </a:t>
                      </a:r>
                      <a:r>
                        <a:rPr sz="1600" spc="-5" dirty="0">
                          <a:latin typeface="Georgia"/>
                          <a:cs typeface="Georgia"/>
                        </a:rPr>
                        <a:t>другим</a:t>
                      </a:r>
                      <a:r>
                        <a:rPr sz="1600" spc="-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600" spc="-5" dirty="0">
                          <a:latin typeface="Georgia"/>
                          <a:cs typeface="Georgia"/>
                        </a:rPr>
                        <a:t>прецедентом.</a:t>
                      </a:r>
                      <a:endParaRPr sz="1600">
                        <a:latin typeface="Georgia"/>
                        <a:cs typeface="Georgia"/>
                      </a:endParaRPr>
                    </a:p>
                    <a:p>
                      <a:pPr marL="33655" marR="1663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5" dirty="0">
                          <a:latin typeface="Georgia"/>
                          <a:cs typeface="Georgia"/>
                        </a:rPr>
                        <a:t>В </a:t>
                      </a:r>
                      <a:r>
                        <a:rPr sz="1600" dirty="0">
                          <a:latin typeface="Georgia"/>
                          <a:cs typeface="Georgia"/>
                        </a:rPr>
                        <a:t>терминах </a:t>
                      </a:r>
                      <a:r>
                        <a:rPr sz="1600" spc="5" dirty="0">
                          <a:latin typeface="Georgia"/>
                          <a:cs typeface="Georgia"/>
                        </a:rPr>
                        <a:t>языка UML </a:t>
                      </a:r>
                      <a:r>
                        <a:rPr sz="1600" dirty="0">
                          <a:latin typeface="Georgia"/>
                          <a:cs typeface="Georgia"/>
                        </a:rPr>
                        <a:t>мы </a:t>
                      </a:r>
                      <a:r>
                        <a:rPr sz="1600" spc="-5" dirty="0">
                          <a:latin typeface="Georgia"/>
                          <a:cs typeface="Georgia"/>
                        </a:rPr>
                        <a:t>говорим, </a:t>
                      </a:r>
                      <a:r>
                        <a:rPr sz="1600" dirty="0">
                          <a:latin typeface="Georgia"/>
                          <a:cs typeface="Georgia"/>
                        </a:rPr>
                        <a:t>что  </a:t>
                      </a:r>
                      <a:r>
                        <a:rPr sz="1600" spc="-5" dirty="0">
                          <a:latin typeface="Georgia"/>
                          <a:cs typeface="Georgia"/>
                        </a:rPr>
                        <a:t>первый прецедент </a:t>
                      </a:r>
                      <a:r>
                        <a:rPr sz="1600" dirty="0">
                          <a:latin typeface="Georgia"/>
                          <a:cs typeface="Georgia"/>
                        </a:rPr>
                        <a:t>включает (includes)</a:t>
                      </a:r>
                      <a:r>
                        <a:rPr sz="1600" spc="-8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600" dirty="0">
                          <a:latin typeface="Georgia"/>
                          <a:cs typeface="Georgia"/>
                        </a:rPr>
                        <a:t>второй.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178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771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30353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Georgia"/>
                          <a:cs typeface="Georgia"/>
                        </a:rPr>
                        <a:t>Граница</a:t>
                      </a:r>
                      <a:endParaRPr sz="1600">
                        <a:latin typeface="Georgia"/>
                        <a:cs typeface="Georgia"/>
                      </a:endParaRPr>
                    </a:p>
                    <a:p>
                      <a:pPr marL="2851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Georgia"/>
                          <a:cs typeface="Georgia"/>
                        </a:rPr>
                        <a:t>системы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33655" marR="1206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Georgia"/>
                          <a:cs typeface="Georgia"/>
                        </a:rPr>
                        <a:t>Позволяет обозначить границы </a:t>
                      </a:r>
                      <a:r>
                        <a:rPr sz="1600" spc="-5" dirty="0">
                          <a:latin typeface="Georgia"/>
                          <a:cs typeface="Georgia"/>
                        </a:rPr>
                        <a:t>систем</a:t>
                      </a:r>
                      <a:r>
                        <a:rPr sz="1600" spc="-16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600" spc="-5" dirty="0">
                          <a:latin typeface="Georgia"/>
                          <a:cs typeface="Georgia"/>
                        </a:rPr>
                        <a:t>или</a:t>
                      </a:r>
                      <a:endParaRPr sz="1600">
                        <a:latin typeface="Georgia"/>
                        <a:cs typeface="Georgia"/>
                      </a:endParaRPr>
                    </a:p>
                    <a:p>
                      <a:pPr marL="33655" marR="1206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Georgia"/>
                          <a:cs typeface="Georgia"/>
                        </a:rPr>
                        <a:t>подсистем.</a:t>
                      </a:r>
                      <a:endParaRPr sz="1600">
                        <a:latin typeface="Georgia"/>
                        <a:cs typeface="Georgia"/>
                      </a:endParaRPr>
                    </a:p>
                    <a:p>
                      <a:pPr algn="r">
                        <a:lnSpc>
                          <a:spcPts val="805"/>
                        </a:lnSpc>
                        <a:spcBef>
                          <a:spcPts val="1435"/>
                        </a:spcBef>
                      </a:pPr>
                      <a:r>
                        <a:rPr sz="1200" dirty="0">
                          <a:latin typeface="Georgia"/>
                          <a:cs typeface="Georgia"/>
                        </a:rPr>
                        <a:t>7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399279" y="3466834"/>
            <a:ext cx="1191172" cy="8262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33117" y="5736098"/>
            <a:ext cx="1374775" cy="10052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11729" y="2420848"/>
            <a:ext cx="793000" cy="6895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0473" y="524383"/>
            <a:ext cx="76111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Основной набор символов </a:t>
            </a:r>
            <a:r>
              <a:rPr spc="-10" dirty="0"/>
              <a:t>диаграммы</a:t>
            </a:r>
            <a:r>
              <a:rPr spc="-15" dirty="0"/>
              <a:t> </a:t>
            </a:r>
            <a:r>
              <a:rPr spc="-5" dirty="0"/>
              <a:t>использования</a:t>
            </a: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468312" cy="4603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2074" y="1368298"/>
            <a:ext cx="3945254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5" dirty="0">
                <a:solidFill>
                  <a:srgbClr val="006FC0"/>
                </a:solidFill>
                <a:latin typeface="Georgia"/>
                <a:cs typeface="Georgia"/>
              </a:rPr>
              <a:t>2 </a:t>
            </a:r>
            <a:r>
              <a:rPr sz="2000" b="1" spc="-10" dirty="0">
                <a:solidFill>
                  <a:srgbClr val="006FC0"/>
                </a:solidFill>
                <a:latin typeface="Georgia"/>
                <a:cs typeface="Georgia"/>
              </a:rPr>
              <a:t>основных типа</a:t>
            </a:r>
            <a:r>
              <a:rPr sz="2000" b="1" spc="35" dirty="0">
                <a:solidFill>
                  <a:srgbClr val="006FC0"/>
                </a:solidFill>
                <a:latin typeface="Georgia"/>
                <a:cs typeface="Georgia"/>
              </a:rPr>
              <a:t> </a:t>
            </a:r>
            <a:r>
              <a:rPr sz="2000" b="1" spc="-10" dirty="0">
                <a:solidFill>
                  <a:srgbClr val="006FC0"/>
                </a:solidFill>
                <a:latin typeface="Georgia"/>
                <a:cs typeface="Georgia"/>
              </a:rPr>
              <a:t>сущностей: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1802" y="1807286"/>
            <a:ext cx="4964430" cy="8267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95"/>
              </a:spcBef>
              <a:buClr>
                <a:srgbClr val="D2DA79"/>
              </a:buClr>
              <a:buFont typeface="Arial"/>
              <a:buChar char="•"/>
              <a:tabLst>
                <a:tab pos="268605" algn="l"/>
                <a:tab pos="269240" algn="l"/>
                <a:tab pos="2644140" algn="l"/>
              </a:tabLst>
            </a:pPr>
            <a:r>
              <a:rPr sz="2000" spc="-10" dirty="0">
                <a:latin typeface="Georgia"/>
                <a:cs typeface="Georgia"/>
              </a:rPr>
              <a:t>действующие</a:t>
            </a:r>
            <a:r>
              <a:rPr sz="2000" spc="1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лица	</a:t>
            </a:r>
            <a:r>
              <a:rPr sz="2000" spc="-5" dirty="0">
                <a:latin typeface="Georgia"/>
                <a:cs typeface="Georgia"/>
              </a:rPr>
              <a:t>(актеры)</a:t>
            </a:r>
            <a:endParaRPr sz="20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1510"/>
              </a:spcBef>
              <a:buClr>
                <a:srgbClr val="D2DA79"/>
              </a:buClr>
              <a:buFont typeface="Arial"/>
              <a:buChar char="•"/>
              <a:tabLst>
                <a:tab pos="268605" algn="l"/>
                <a:tab pos="269240" algn="l"/>
              </a:tabLst>
            </a:pPr>
            <a:r>
              <a:rPr sz="2000" spc="-10" dirty="0">
                <a:latin typeface="Georgia"/>
                <a:cs typeface="Georgia"/>
              </a:rPr>
              <a:t>варианты использования</a:t>
            </a:r>
            <a:r>
              <a:rPr sz="2000" spc="30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(прецеденты)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074" y="3167329"/>
            <a:ext cx="263398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006FC0"/>
                </a:solidFill>
                <a:latin typeface="Georgia"/>
                <a:cs typeface="Georgia"/>
              </a:rPr>
              <a:t>3 </a:t>
            </a:r>
            <a:r>
              <a:rPr sz="2000" b="1" spc="-10" dirty="0">
                <a:solidFill>
                  <a:srgbClr val="006FC0"/>
                </a:solidFill>
                <a:latin typeface="Georgia"/>
                <a:cs typeface="Georgia"/>
              </a:rPr>
              <a:t>типа</a:t>
            </a:r>
            <a:r>
              <a:rPr sz="2000" b="1" spc="-70" dirty="0">
                <a:solidFill>
                  <a:srgbClr val="006FC0"/>
                </a:solidFill>
                <a:latin typeface="Georgia"/>
                <a:cs typeface="Georgia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Georgia"/>
                <a:cs typeface="Georgia"/>
              </a:rPr>
              <a:t>отношений: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1802" y="3606545"/>
            <a:ext cx="1871980" cy="1320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90"/>
              </a:spcBef>
              <a:buClr>
                <a:srgbClr val="D2DA79"/>
              </a:buClr>
              <a:buFont typeface="Arial"/>
              <a:buChar char="•"/>
              <a:tabLst>
                <a:tab pos="268605" algn="l"/>
                <a:tab pos="269240" algn="l"/>
              </a:tabLst>
            </a:pPr>
            <a:r>
              <a:rPr sz="2000" spc="-15" dirty="0">
                <a:latin typeface="Georgia"/>
                <a:cs typeface="Georgia"/>
              </a:rPr>
              <a:t>з</a:t>
            </a:r>
            <a:r>
              <a:rPr sz="2000" spc="-5" dirty="0">
                <a:latin typeface="Georgia"/>
                <a:cs typeface="Georgia"/>
              </a:rPr>
              <a:t>ав</a:t>
            </a:r>
            <a:r>
              <a:rPr sz="2000" dirty="0">
                <a:latin typeface="Georgia"/>
                <a:cs typeface="Georgia"/>
              </a:rPr>
              <a:t>ис</a:t>
            </a:r>
            <a:r>
              <a:rPr sz="2000" spc="-10" dirty="0">
                <a:latin typeface="Georgia"/>
                <a:cs typeface="Georgia"/>
              </a:rPr>
              <a:t>имо</a:t>
            </a:r>
            <a:r>
              <a:rPr sz="2000" dirty="0">
                <a:latin typeface="Georgia"/>
                <a:cs typeface="Georgia"/>
              </a:rPr>
              <a:t>с</a:t>
            </a:r>
            <a:r>
              <a:rPr sz="2000" spc="-5" dirty="0">
                <a:latin typeface="Georgia"/>
                <a:cs typeface="Georgia"/>
              </a:rPr>
              <a:t>ти;</a:t>
            </a:r>
            <a:endParaRPr sz="20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1515"/>
              </a:spcBef>
              <a:buClr>
                <a:srgbClr val="D2DA79"/>
              </a:buClr>
              <a:buFont typeface="Arial"/>
              <a:buChar char="•"/>
              <a:tabLst>
                <a:tab pos="268605" algn="l"/>
                <a:tab pos="269240" algn="l"/>
              </a:tabLst>
            </a:pPr>
            <a:r>
              <a:rPr sz="2000" spc="-5" dirty="0">
                <a:latin typeface="Georgia"/>
                <a:cs typeface="Georgia"/>
              </a:rPr>
              <a:t>ассоциации;</a:t>
            </a:r>
            <a:endParaRPr sz="20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1490"/>
              </a:spcBef>
              <a:buClr>
                <a:srgbClr val="D2DA79"/>
              </a:buClr>
              <a:buFont typeface="Arial"/>
              <a:buChar char="•"/>
              <a:tabLst>
                <a:tab pos="268605" algn="l"/>
                <a:tab pos="269240" algn="l"/>
              </a:tabLst>
            </a:pPr>
            <a:r>
              <a:rPr sz="2000" spc="-10" dirty="0">
                <a:latin typeface="Georgia"/>
                <a:cs typeface="Georgia"/>
              </a:rPr>
              <a:t>обобщения.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52134" y="2132838"/>
            <a:ext cx="2449830" cy="617855"/>
          </a:xfrm>
          <a:custGeom>
            <a:avLst/>
            <a:gdLst/>
            <a:ahLst/>
            <a:cxnLst/>
            <a:rect l="l" t="t" r="r" b="b"/>
            <a:pathLst>
              <a:path w="2449829" h="617855">
                <a:moveTo>
                  <a:pt x="1224788" y="0"/>
                </a:moveTo>
                <a:lnTo>
                  <a:pt x="1152825" y="524"/>
                </a:lnTo>
                <a:lnTo>
                  <a:pt x="1081957" y="2078"/>
                </a:lnTo>
                <a:lnTo>
                  <a:pt x="1012298" y="4632"/>
                </a:lnTo>
                <a:lnTo>
                  <a:pt x="943964" y="8157"/>
                </a:lnTo>
                <a:lnTo>
                  <a:pt x="877069" y="12625"/>
                </a:lnTo>
                <a:lnTo>
                  <a:pt x="811729" y="18007"/>
                </a:lnTo>
                <a:lnTo>
                  <a:pt x="748057" y="24272"/>
                </a:lnTo>
                <a:lnTo>
                  <a:pt x="686170" y="31393"/>
                </a:lnTo>
                <a:lnTo>
                  <a:pt x="626181" y="39341"/>
                </a:lnTo>
                <a:lnTo>
                  <a:pt x="568206" y="48085"/>
                </a:lnTo>
                <a:lnTo>
                  <a:pt x="512360" y="57598"/>
                </a:lnTo>
                <a:lnTo>
                  <a:pt x="458758" y="67850"/>
                </a:lnTo>
                <a:lnTo>
                  <a:pt x="407513" y="78812"/>
                </a:lnTo>
                <a:lnTo>
                  <a:pt x="358743" y="90455"/>
                </a:lnTo>
                <a:lnTo>
                  <a:pt x="312560" y="102751"/>
                </a:lnTo>
                <a:lnTo>
                  <a:pt x="269081" y="115669"/>
                </a:lnTo>
                <a:lnTo>
                  <a:pt x="228420" y="129182"/>
                </a:lnTo>
                <a:lnTo>
                  <a:pt x="190692" y="143260"/>
                </a:lnTo>
                <a:lnTo>
                  <a:pt x="124494" y="172995"/>
                </a:lnTo>
                <a:lnTo>
                  <a:pt x="71406" y="204643"/>
                </a:lnTo>
                <a:lnTo>
                  <a:pt x="32349" y="237970"/>
                </a:lnTo>
                <a:lnTo>
                  <a:pt x="8240" y="272745"/>
                </a:lnTo>
                <a:lnTo>
                  <a:pt x="0" y="308737"/>
                </a:lnTo>
                <a:lnTo>
                  <a:pt x="2079" y="326883"/>
                </a:lnTo>
                <a:lnTo>
                  <a:pt x="18368" y="362318"/>
                </a:lnTo>
                <a:lnTo>
                  <a:pt x="50066" y="396419"/>
                </a:lnTo>
                <a:lnTo>
                  <a:pt x="96254" y="428952"/>
                </a:lnTo>
                <a:lnTo>
                  <a:pt x="156011" y="459686"/>
                </a:lnTo>
                <a:lnTo>
                  <a:pt x="228420" y="488389"/>
                </a:lnTo>
                <a:lnTo>
                  <a:pt x="269081" y="501907"/>
                </a:lnTo>
                <a:lnTo>
                  <a:pt x="312560" y="514830"/>
                </a:lnTo>
                <a:lnTo>
                  <a:pt x="358743" y="527129"/>
                </a:lnTo>
                <a:lnTo>
                  <a:pt x="407513" y="538775"/>
                </a:lnTo>
                <a:lnTo>
                  <a:pt x="458758" y="549740"/>
                </a:lnTo>
                <a:lnTo>
                  <a:pt x="512360" y="559995"/>
                </a:lnTo>
                <a:lnTo>
                  <a:pt x="568206" y="569509"/>
                </a:lnTo>
                <a:lnTo>
                  <a:pt x="626181" y="578255"/>
                </a:lnTo>
                <a:lnTo>
                  <a:pt x="686170" y="586204"/>
                </a:lnTo>
                <a:lnTo>
                  <a:pt x="748057" y="593326"/>
                </a:lnTo>
                <a:lnTo>
                  <a:pt x="811729" y="599592"/>
                </a:lnTo>
                <a:lnTo>
                  <a:pt x="877069" y="604974"/>
                </a:lnTo>
                <a:lnTo>
                  <a:pt x="943964" y="609442"/>
                </a:lnTo>
                <a:lnTo>
                  <a:pt x="1012298" y="612968"/>
                </a:lnTo>
                <a:lnTo>
                  <a:pt x="1081957" y="615522"/>
                </a:lnTo>
                <a:lnTo>
                  <a:pt x="1152825" y="617076"/>
                </a:lnTo>
                <a:lnTo>
                  <a:pt x="1224788" y="617601"/>
                </a:lnTo>
                <a:lnTo>
                  <a:pt x="1296750" y="617076"/>
                </a:lnTo>
                <a:lnTo>
                  <a:pt x="1367616" y="615522"/>
                </a:lnTo>
                <a:lnTo>
                  <a:pt x="1437273" y="612968"/>
                </a:lnTo>
                <a:lnTo>
                  <a:pt x="1505604" y="609442"/>
                </a:lnTo>
                <a:lnTo>
                  <a:pt x="1572495" y="604974"/>
                </a:lnTo>
                <a:lnTo>
                  <a:pt x="1637831" y="599592"/>
                </a:lnTo>
                <a:lnTo>
                  <a:pt x="1701498" y="593326"/>
                </a:lnTo>
                <a:lnTo>
                  <a:pt x="1763380" y="586204"/>
                </a:lnTo>
                <a:lnTo>
                  <a:pt x="1823363" y="578255"/>
                </a:lnTo>
                <a:lnTo>
                  <a:pt x="1881332" y="569509"/>
                </a:lnTo>
                <a:lnTo>
                  <a:pt x="1937171" y="559995"/>
                </a:lnTo>
                <a:lnTo>
                  <a:pt x="1990767" y="549740"/>
                </a:lnTo>
                <a:lnTo>
                  <a:pt x="2042005" y="538775"/>
                </a:lnTo>
                <a:lnTo>
                  <a:pt x="2090769" y="527129"/>
                </a:lnTo>
                <a:lnTo>
                  <a:pt x="2136944" y="514830"/>
                </a:lnTo>
                <a:lnTo>
                  <a:pt x="2180417" y="501907"/>
                </a:lnTo>
                <a:lnTo>
                  <a:pt x="2221072" y="488389"/>
                </a:lnTo>
                <a:lnTo>
                  <a:pt x="2258793" y="474306"/>
                </a:lnTo>
                <a:lnTo>
                  <a:pt x="2324980" y="444558"/>
                </a:lnTo>
                <a:lnTo>
                  <a:pt x="2378057" y="412896"/>
                </a:lnTo>
                <a:lnTo>
                  <a:pt x="2417106" y="379550"/>
                </a:lnTo>
                <a:lnTo>
                  <a:pt x="2441210" y="344753"/>
                </a:lnTo>
                <a:lnTo>
                  <a:pt x="2449448" y="308737"/>
                </a:lnTo>
                <a:lnTo>
                  <a:pt x="2447370" y="290604"/>
                </a:lnTo>
                <a:lnTo>
                  <a:pt x="2431084" y="255191"/>
                </a:lnTo>
                <a:lnTo>
                  <a:pt x="2399392" y="221111"/>
                </a:lnTo>
                <a:lnTo>
                  <a:pt x="2353214" y="188595"/>
                </a:lnTo>
                <a:lnTo>
                  <a:pt x="2293468" y="157874"/>
                </a:lnTo>
                <a:lnTo>
                  <a:pt x="2221072" y="129182"/>
                </a:lnTo>
                <a:lnTo>
                  <a:pt x="2180417" y="115669"/>
                </a:lnTo>
                <a:lnTo>
                  <a:pt x="2136944" y="102751"/>
                </a:lnTo>
                <a:lnTo>
                  <a:pt x="2090769" y="90455"/>
                </a:lnTo>
                <a:lnTo>
                  <a:pt x="2042005" y="78812"/>
                </a:lnTo>
                <a:lnTo>
                  <a:pt x="1990767" y="67850"/>
                </a:lnTo>
                <a:lnTo>
                  <a:pt x="1937171" y="57598"/>
                </a:lnTo>
                <a:lnTo>
                  <a:pt x="1881332" y="48085"/>
                </a:lnTo>
                <a:lnTo>
                  <a:pt x="1823363" y="39341"/>
                </a:lnTo>
                <a:lnTo>
                  <a:pt x="1763380" y="31393"/>
                </a:lnTo>
                <a:lnTo>
                  <a:pt x="1701498" y="24272"/>
                </a:lnTo>
                <a:lnTo>
                  <a:pt x="1637831" y="18007"/>
                </a:lnTo>
                <a:lnTo>
                  <a:pt x="1572495" y="12625"/>
                </a:lnTo>
                <a:lnTo>
                  <a:pt x="1505604" y="8157"/>
                </a:lnTo>
                <a:lnTo>
                  <a:pt x="1437273" y="4632"/>
                </a:lnTo>
                <a:lnTo>
                  <a:pt x="1367616" y="2078"/>
                </a:lnTo>
                <a:lnTo>
                  <a:pt x="1296750" y="524"/>
                </a:lnTo>
                <a:lnTo>
                  <a:pt x="1224788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52134" y="2132838"/>
            <a:ext cx="2449830" cy="617855"/>
          </a:xfrm>
          <a:custGeom>
            <a:avLst/>
            <a:gdLst/>
            <a:ahLst/>
            <a:cxnLst/>
            <a:rect l="l" t="t" r="r" b="b"/>
            <a:pathLst>
              <a:path w="2449829" h="617855">
                <a:moveTo>
                  <a:pt x="0" y="308737"/>
                </a:moveTo>
                <a:lnTo>
                  <a:pt x="18368" y="255191"/>
                </a:lnTo>
                <a:lnTo>
                  <a:pt x="50066" y="221111"/>
                </a:lnTo>
                <a:lnTo>
                  <a:pt x="96254" y="188595"/>
                </a:lnTo>
                <a:lnTo>
                  <a:pt x="156011" y="157874"/>
                </a:lnTo>
                <a:lnTo>
                  <a:pt x="228420" y="129182"/>
                </a:lnTo>
                <a:lnTo>
                  <a:pt x="269081" y="115669"/>
                </a:lnTo>
                <a:lnTo>
                  <a:pt x="312560" y="102751"/>
                </a:lnTo>
                <a:lnTo>
                  <a:pt x="358743" y="90455"/>
                </a:lnTo>
                <a:lnTo>
                  <a:pt x="407513" y="78812"/>
                </a:lnTo>
                <a:lnTo>
                  <a:pt x="458758" y="67850"/>
                </a:lnTo>
                <a:lnTo>
                  <a:pt x="512360" y="57598"/>
                </a:lnTo>
                <a:lnTo>
                  <a:pt x="568206" y="48085"/>
                </a:lnTo>
                <a:lnTo>
                  <a:pt x="626181" y="39341"/>
                </a:lnTo>
                <a:lnTo>
                  <a:pt x="686170" y="31393"/>
                </a:lnTo>
                <a:lnTo>
                  <a:pt x="748057" y="24272"/>
                </a:lnTo>
                <a:lnTo>
                  <a:pt x="811729" y="18007"/>
                </a:lnTo>
                <a:lnTo>
                  <a:pt x="877069" y="12625"/>
                </a:lnTo>
                <a:lnTo>
                  <a:pt x="943964" y="8157"/>
                </a:lnTo>
                <a:lnTo>
                  <a:pt x="1012298" y="4632"/>
                </a:lnTo>
                <a:lnTo>
                  <a:pt x="1081957" y="2078"/>
                </a:lnTo>
                <a:lnTo>
                  <a:pt x="1152825" y="524"/>
                </a:lnTo>
                <a:lnTo>
                  <a:pt x="1224788" y="0"/>
                </a:lnTo>
                <a:lnTo>
                  <a:pt x="1296750" y="524"/>
                </a:lnTo>
                <a:lnTo>
                  <a:pt x="1367616" y="2078"/>
                </a:lnTo>
                <a:lnTo>
                  <a:pt x="1437273" y="4632"/>
                </a:lnTo>
                <a:lnTo>
                  <a:pt x="1505604" y="8157"/>
                </a:lnTo>
                <a:lnTo>
                  <a:pt x="1572495" y="12625"/>
                </a:lnTo>
                <a:lnTo>
                  <a:pt x="1637831" y="18007"/>
                </a:lnTo>
                <a:lnTo>
                  <a:pt x="1701498" y="24272"/>
                </a:lnTo>
                <a:lnTo>
                  <a:pt x="1763380" y="31393"/>
                </a:lnTo>
                <a:lnTo>
                  <a:pt x="1823363" y="39341"/>
                </a:lnTo>
                <a:lnTo>
                  <a:pt x="1881332" y="48085"/>
                </a:lnTo>
                <a:lnTo>
                  <a:pt x="1937171" y="57598"/>
                </a:lnTo>
                <a:lnTo>
                  <a:pt x="1990767" y="67850"/>
                </a:lnTo>
                <a:lnTo>
                  <a:pt x="2042005" y="78812"/>
                </a:lnTo>
                <a:lnTo>
                  <a:pt x="2090769" y="90455"/>
                </a:lnTo>
                <a:lnTo>
                  <a:pt x="2136944" y="102751"/>
                </a:lnTo>
                <a:lnTo>
                  <a:pt x="2180417" y="115669"/>
                </a:lnTo>
                <a:lnTo>
                  <a:pt x="2221072" y="129182"/>
                </a:lnTo>
                <a:lnTo>
                  <a:pt x="2258793" y="143260"/>
                </a:lnTo>
                <a:lnTo>
                  <a:pt x="2324980" y="172995"/>
                </a:lnTo>
                <a:lnTo>
                  <a:pt x="2378057" y="204643"/>
                </a:lnTo>
                <a:lnTo>
                  <a:pt x="2417106" y="237970"/>
                </a:lnTo>
                <a:lnTo>
                  <a:pt x="2441210" y="272745"/>
                </a:lnTo>
                <a:lnTo>
                  <a:pt x="2449448" y="308737"/>
                </a:lnTo>
                <a:lnTo>
                  <a:pt x="2447370" y="326883"/>
                </a:lnTo>
                <a:lnTo>
                  <a:pt x="2441210" y="344753"/>
                </a:lnTo>
                <a:lnTo>
                  <a:pt x="2417106" y="379550"/>
                </a:lnTo>
                <a:lnTo>
                  <a:pt x="2378057" y="412896"/>
                </a:lnTo>
                <a:lnTo>
                  <a:pt x="2324980" y="444558"/>
                </a:lnTo>
                <a:lnTo>
                  <a:pt x="2258793" y="474306"/>
                </a:lnTo>
                <a:lnTo>
                  <a:pt x="2221072" y="488389"/>
                </a:lnTo>
                <a:lnTo>
                  <a:pt x="2180417" y="501907"/>
                </a:lnTo>
                <a:lnTo>
                  <a:pt x="2136944" y="514830"/>
                </a:lnTo>
                <a:lnTo>
                  <a:pt x="2090769" y="527129"/>
                </a:lnTo>
                <a:lnTo>
                  <a:pt x="2042005" y="538775"/>
                </a:lnTo>
                <a:lnTo>
                  <a:pt x="1990767" y="549740"/>
                </a:lnTo>
                <a:lnTo>
                  <a:pt x="1937171" y="559995"/>
                </a:lnTo>
                <a:lnTo>
                  <a:pt x="1881332" y="569509"/>
                </a:lnTo>
                <a:lnTo>
                  <a:pt x="1823363" y="578255"/>
                </a:lnTo>
                <a:lnTo>
                  <a:pt x="1763380" y="586204"/>
                </a:lnTo>
                <a:lnTo>
                  <a:pt x="1701498" y="593326"/>
                </a:lnTo>
                <a:lnTo>
                  <a:pt x="1637831" y="599592"/>
                </a:lnTo>
                <a:lnTo>
                  <a:pt x="1572495" y="604974"/>
                </a:lnTo>
                <a:lnTo>
                  <a:pt x="1505604" y="609442"/>
                </a:lnTo>
                <a:lnTo>
                  <a:pt x="1437273" y="612968"/>
                </a:lnTo>
                <a:lnTo>
                  <a:pt x="1367616" y="615522"/>
                </a:lnTo>
                <a:lnTo>
                  <a:pt x="1296750" y="617076"/>
                </a:lnTo>
                <a:lnTo>
                  <a:pt x="1224788" y="617601"/>
                </a:lnTo>
                <a:lnTo>
                  <a:pt x="1152825" y="617076"/>
                </a:lnTo>
                <a:lnTo>
                  <a:pt x="1081957" y="615522"/>
                </a:lnTo>
                <a:lnTo>
                  <a:pt x="1012298" y="612968"/>
                </a:lnTo>
                <a:lnTo>
                  <a:pt x="943964" y="609442"/>
                </a:lnTo>
                <a:lnTo>
                  <a:pt x="877069" y="604974"/>
                </a:lnTo>
                <a:lnTo>
                  <a:pt x="811729" y="599592"/>
                </a:lnTo>
                <a:lnTo>
                  <a:pt x="748057" y="593326"/>
                </a:lnTo>
                <a:lnTo>
                  <a:pt x="686170" y="586204"/>
                </a:lnTo>
                <a:lnTo>
                  <a:pt x="626181" y="578255"/>
                </a:lnTo>
                <a:lnTo>
                  <a:pt x="568206" y="569509"/>
                </a:lnTo>
                <a:lnTo>
                  <a:pt x="512360" y="559995"/>
                </a:lnTo>
                <a:lnTo>
                  <a:pt x="458758" y="549740"/>
                </a:lnTo>
                <a:lnTo>
                  <a:pt x="407513" y="538775"/>
                </a:lnTo>
                <a:lnTo>
                  <a:pt x="358743" y="527129"/>
                </a:lnTo>
                <a:lnTo>
                  <a:pt x="312560" y="514830"/>
                </a:lnTo>
                <a:lnTo>
                  <a:pt x="269081" y="501907"/>
                </a:lnTo>
                <a:lnTo>
                  <a:pt x="228420" y="488389"/>
                </a:lnTo>
                <a:lnTo>
                  <a:pt x="190692" y="474306"/>
                </a:lnTo>
                <a:lnTo>
                  <a:pt x="124494" y="444558"/>
                </a:lnTo>
                <a:lnTo>
                  <a:pt x="71406" y="412896"/>
                </a:lnTo>
                <a:lnTo>
                  <a:pt x="32349" y="379550"/>
                </a:lnTo>
                <a:lnTo>
                  <a:pt x="8240" y="344753"/>
                </a:lnTo>
                <a:lnTo>
                  <a:pt x="0" y="308737"/>
                </a:lnTo>
                <a:close/>
              </a:path>
            </a:pathLst>
          </a:custGeom>
          <a:ln w="19049">
            <a:solidFill>
              <a:srgbClr val="DDE9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177534" y="2286761"/>
            <a:ext cx="1401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eorgia"/>
                <a:cs typeface="Georgia"/>
              </a:rPr>
              <a:t>Делать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заказ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35183" y="3280219"/>
            <a:ext cx="4834255" cy="2072005"/>
          </a:xfrm>
          <a:prstGeom prst="rect">
            <a:avLst/>
          </a:prstGeom>
          <a:solidFill>
            <a:srgbClr val="E2E4EC"/>
          </a:solidFill>
        </p:spPr>
        <p:txBody>
          <a:bodyPr vert="horz" wrap="square" lIns="0" tIns="50165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395"/>
              </a:spcBef>
            </a:pPr>
            <a:r>
              <a:rPr sz="1600" b="1" spc="5" dirty="0">
                <a:solidFill>
                  <a:srgbClr val="006FC0"/>
                </a:solidFill>
                <a:latin typeface="Verdana"/>
                <a:cs typeface="Verdana"/>
              </a:rPr>
              <a:t>Прецедент </a:t>
            </a:r>
            <a:r>
              <a:rPr sz="1600" i="1" spc="10" dirty="0">
                <a:latin typeface="Verdana"/>
                <a:cs typeface="Verdana"/>
              </a:rPr>
              <a:t>— </a:t>
            </a:r>
            <a:r>
              <a:rPr sz="1600" i="1" spc="5" dirty="0">
                <a:latin typeface="Verdana"/>
                <a:cs typeface="Verdana"/>
              </a:rPr>
              <a:t>типичное</a:t>
            </a:r>
            <a:r>
              <a:rPr sz="1600" i="1" spc="-170" dirty="0">
                <a:latin typeface="Verdana"/>
                <a:cs typeface="Verdana"/>
              </a:rPr>
              <a:t> </a:t>
            </a:r>
            <a:r>
              <a:rPr sz="1600" i="1" spc="5" dirty="0">
                <a:latin typeface="Verdana"/>
                <a:cs typeface="Verdana"/>
              </a:rPr>
              <a:t>взаимодействие</a:t>
            </a:r>
            <a:endParaRPr sz="1600">
              <a:latin typeface="Verdana"/>
              <a:cs typeface="Verdana"/>
            </a:endParaRPr>
          </a:p>
          <a:p>
            <a:pPr marL="97155">
              <a:lnSpc>
                <a:spcPct val="100000"/>
              </a:lnSpc>
            </a:pPr>
            <a:r>
              <a:rPr sz="1600" i="1" dirty="0">
                <a:latin typeface="Verdana"/>
                <a:cs typeface="Verdana"/>
              </a:rPr>
              <a:t>пользователя </a:t>
            </a:r>
            <a:r>
              <a:rPr sz="1600" i="1" spc="25" dirty="0">
                <a:latin typeface="Verdana"/>
                <a:cs typeface="Verdana"/>
              </a:rPr>
              <a:t>с </a:t>
            </a:r>
            <a:r>
              <a:rPr sz="1600" i="1" spc="5" dirty="0">
                <a:latin typeface="Verdana"/>
                <a:cs typeface="Verdana"/>
              </a:rPr>
              <a:t>системой,</a:t>
            </a:r>
            <a:r>
              <a:rPr sz="1600" i="1" spc="-215" dirty="0">
                <a:latin typeface="Verdana"/>
                <a:cs typeface="Verdana"/>
              </a:rPr>
              <a:t> </a:t>
            </a:r>
            <a:r>
              <a:rPr sz="1600" i="1" spc="5" dirty="0">
                <a:latin typeface="Verdana"/>
                <a:cs typeface="Verdana"/>
              </a:rPr>
              <a:t>которое:</a:t>
            </a:r>
            <a:endParaRPr sz="1600">
              <a:latin typeface="Verdana"/>
              <a:cs typeface="Verdana"/>
            </a:endParaRPr>
          </a:p>
          <a:p>
            <a:pPr marL="283210" indent="-186690">
              <a:lnSpc>
                <a:spcPts val="1910"/>
              </a:lnSpc>
              <a:buSzPct val="62500"/>
              <a:buFont typeface="Arial"/>
              <a:buChar char="•"/>
              <a:tabLst>
                <a:tab pos="283210" algn="l"/>
                <a:tab pos="283845" algn="l"/>
              </a:tabLst>
            </a:pPr>
            <a:r>
              <a:rPr sz="1600" i="1" spc="5" dirty="0">
                <a:latin typeface="Verdana"/>
                <a:cs typeface="Verdana"/>
              </a:rPr>
              <a:t>описывает видимую</a:t>
            </a:r>
            <a:r>
              <a:rPr sz="1600" i="1" spc="-140" dirty="0">
                <a:latin typeface="Verdana"/>
                <a:cs typeface="Verdana"/>
              </a:rPr>
              <a:t> </a:t>
            </a:r>
            <a:r>
              <a:rPr sz="1600" i="1" dirty="0">
                <a:latin typeface="Verdana"/>
                <a:cs typeface="Verdana"/>
              </a:rPr>
              <a:t>пользователем</a:t>
            </a:r>
            <a:endParaRPr sz="1600">
              <a:latin typeface="Verdana"/>
              <a:cs typeface="Verdana"/>
            </a:endParaRPr>
          </a:p>
          <a:p>
            <a:pPr marL="97155">
              <a:lnSpc>
                <a:spcPts val="1910"/>
              </a:lnSpc>
            </a:pPr>
            <a:r>
              <a:rPr sz="1600" i="1" dirty="0">
                <a:latin typeface="Verdana"/>
                <a:cs typeface="Verdana"/>
              </a:rPr>
              <a:t>функцию;</a:t>
            </a:r>
            <a:endParaRPr sz="1600">
              <a:latin typeface="Verdana"/>
              <a:cs typeface="Verdana"/>
            </a:endParaRPr>
          </a:p>
          <a:p>
            <a:pPr marL="97155" marR="354965">
              <a:lnSpc>
                <a:spcPts val="1900"/>
              </a:lnSpc>
              <a:spcBef>
                <a:spcPts val="100"/>
              </a:spcBef>
              <a:buSzPct val="62500"/>
              <a:buFont typeface="Arial"/>
              <a:buChar char="•"/>
              <a:tabLst>
                <a:tab pos="283210" algn="l"/>
                <a:tab pos="283845" algn="l"/>
              </a:tabLst>
            </a:pPr>
            <a:r>
              <a:rPr sz="1600" i="1" dirty="0">
                <a:latin typeface="Verdana"/>
                <a:cs typeface="Verdana"/>
              </a:rPr>
              <a:t>может </a:t>
            </a:r>
            <a:r>
              <a:rPr sz="1600" i="1" spc="5" dirty="0">
                <a:latin typeface="Verdana"/>
                <a:cs typeface="Verdana"/>
              </a:rPr>
              <a:t>представлять </a:t>
            </a:r>
            <a:r>
              <a:rPr sz="1600" i="1" dirty="0">
                <a:latin typeface="Verdana"/>
                <a:cs typeface="Verdana"/>
              </a:rPr>
              <a:t>различные</a:t>
            </a:r>
            <a:r>
              <a:rPr sz="1600" i="1" spc="-195" dirty="0">
                <a:latin typeface="Verdana"/>
                <a:cs typeface="Verdana"/>
              </a:rPr>
              <a:t> </a:t>
            </a:r>
            <a:r>
              <a:rPr sz="1600" i="1" spc="5" dirty="0">
                <a:latin typeface="Verdana"/>
                <a:cs typeface="Verdana"/>
              </a:rPr>
              <a:t>уровни  </a:t>
            </a:r>
            <a:r>
              <a:rPr sz="1600" i="1" dirty="0">
                <a:latin typeface="Verdana"/>
                <a:cs typeface="Verdana"/>
              </a:rPr>
              <a:t>детализации;</a:t>
            </a:r>
            <a:endParaRPr sz="1600">
              <a:latin typeface="Verdana"/>
              <a:cs typeface="Verdana"/>
            </a:endParaRPr>
          </a:p>
          <a:p>
            <a:pPr marL="283210" indent="-186690">
              <a:lnSpc>
                <a:spcPts val="1880"/>
              </a:lnSpc>
              <a:buSzPct val="62500"/>
              <a:buFont typeface="Arial"/>
              <a:buChar char="•"/>
              <a:tabLst>
                <a:tab pos="283210" algn="l"/>
                <a:tab pos="283845" algn="l"/>
              </a:tabLst>
            </a:pPr>
            <a:r>
              <a:rPr sz="1600" i="1" spc="5" dirty="0">
                <a:latin typeface="Verdana"/>
                <a:cs typeface="Verdana"/>
              </a:rPr>
              <a:t>обеспечивает достижение</a:t>
            </a:r>
            <a:r>
              <a:rPr sz="1600" i="1" spc="-180" dirty="0">
                <a:latin typeface="Verdana"/>
                <a:cs typeface="Verdana"/>
              </a:rPr>
              <a:t> </a:t>
            </a:r>
            <a:r>
              <a:rPr sz="1600" i="1" spc="5" dirty="0">
                <a:latin typeface="Verdana"/>
                <a:cs typeface="Verdana"/>
              </a:rPr>
              <a:t>конкретной</a:t>
            </a:r>
            <a:endParaRPr sz="1600">
              <a:latin typeface="Verdana"/>
              <a:cs typeface="Verdana"/>
            </a:endParaRPr>
          </a:p>
          <a:p>
            <a:pPr marL="97155">
              <a:lnSpc>
                <a:spcPct val="100000"/>
              </a:lnSpc>
            </a:pPr>
            <a:r>
              <a:rPr sz="1600" i="1" dirty="0">
                <a:latin typeface="Verdana"/>
                <a:cs typeface="Verdana"/>
              </a:rPr>
              <a:t>цели, важной </a:t>
            </a:r>
            <a:r>
              <a:rPr sz="1600" i="1" spc="5" dirty="0">
                <a:latin typeface="Verdana"/>
                <a:cs typeface="Verdana"/>
              </a:rPr>
              <a:t>для</a:t>
            </a:r>
            <a:r>
              <a:rPr sz="1600" i="1" spc="-125" dirty="0">
                <a:latin typeface="Verdana"/>
                <a:cs typeface="Verdana"/>
              </a:rPr>
              <a:t> </a:t>
            </a:r>
            <a:r>
              <a:rPr sz="1600" i="1" spc="5" dirty="0">
                <a:latin typeface="Verdana"/>
                <a:cs typeface="Verdana"/>
              </a:rPr>
              <a:t>пользователя</a:t>
            </a:r>
            <a:r>
              <a:rPr sz="1600" spc="5" dirty="0"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60523" y="4168140"/>
            <a:ext cx="933450" cy="342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31948" y="3726560"/>
            <a:ext cx="942975" cy="209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46807" y="4744211"/>
            <a:ext cx="914399" cy="1333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90473" y="668223"/>
            <a:ext cx="48539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Нотация диаграмм</a:t>
            </a:r>
            <a:r>
              <a:rPr spc="55" dirty="0"/>
              <a:t> </a:t>
            </a:r>
            <a:r>
              <a:rPr spc="-5" dirty="0"/>
              <a:t>использования</a:t>
            </a:r>
          </a:p>
        </p:txBody>
      </p:sp>
      <p:sp>
        <p:nvSpPr>
          <p:cNvPr id="14" name="object 14"/>
          <p:cNvSpPr/>
          <p:nvPr/>
        </p:nvSpPr>
        <p:spPr>
          <a:xfrm>
            <a:off x="4355972" y="1556766"/>
            <a:ext cx="428625" cy="723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46608" y="5690717"/>
            <a:ext cx="7979409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00000"/>
                </a:solidFill>
                <a:latin typeface="Georgia"/>
                <a:cs typeface="Georgia"/>
              </a:rPr>
              <a:t>Список всех </a:t>
            </a:r>
            <a:r>
              <a:rPr sz="1800" b="1" dirty="0">
                <a:solidFill>
                  <a:srgbClr val="C00000"/>
                </a:solidFill>
                <a:latin typeface="Georgia"/>
                <a:cs typeface="Georgia"/>
              </a:rPr>
              <a:t>прецедентов фактически </a:t>
            </a:r>
            <a:r>
              <a:rPr sz="1800" b="1" spc="-5" dirty="0">
                <a:solidFill>
                  <a:srgbClr val="C00000"/>
                </a:solidFill>
                <a:latin typeface="Georgia"/>
                <a:cs typeface="Georgia"/>
              </a:rPr>
              <a:t>определяет  функциональные требования </a:t>
            </a:r>
            <a:r>
              <a:rPr sz="1800" b="1" dirty="0">
                <a:solidFill>
                  <a:srgbClr val="C00000"/>
                </a:solidFill>
                <a:latin typeface="Georgia"/>
                <a:cs typeface="Georgia"/>
              </a:rPr>
              <a:t>к </a:t>
            </a:r>
            <a:r>
              <a:rPr sz="1800" b="1" spc="-5" dirty="0">
                <a:solidFill>
                  <a:srgbClr val="C00000"/>
                </a:solidFill>
                <a:latin typeface="Georgia"/>
                <a:cs typeface="Georgia"/>
              </a:rPr>
              <a:t>ИС, </a:t>
            </a:r>
            <a:r>
              <a:rPr sz="1800" b="1" dirty="0">
                <a:solidFill>
                  <a:srgbClr val="C00000"/>
                </a:solidFill>
                <a:latin typeface="Georgia"/>
                <a:cs typeface="Georgia"/>
              </a:rPr>
              <a:t>которые лежат в </a:t>
            </a:r>
            <a:r>
              <a:rPr sz="1800" b="1" spc="-5" dirty="0">
                <a:solidFill>
                  <a:srgbClr val="C00000"/>
                </a:solidFill>
                <a:latin typeface="Georgia"/>
                <a:cs typeface="Georgia"/>
              </a:rPr>
              <a:t>основе  разработки технического задания на создание</a:t>
            </a:r>
            <a:r>
              <a:rPr sz="1800" b="1" spc="9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800" b="1" dirty="0">
                <a:solidFill>
                  <a:srgbClr val="C00000"/>
                </a:solidFill>
                <a:latin typeface="Georgia"/>
                <a:cs typeface="Georgia"/>
              </a:rPr>
              <a:t>системы.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949055" y="6613652"/>
            <a:ext cx="11683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eorgia"/>
                <a:cs typeface="Georgia"/>
              </a:rPr>
              <a:t>8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0"/>
            <a:ext cx="468312" cy="4603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73" y="482600"/>
            <a:ext cx="3674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Действующее</a:t>
            </a:r>
            <a:r>
              <a:rPr spc="-70" dirty="0"/>
              <a:t> </a:t>
            </a:r>
            <a:r>
              <a:rPr dirty="0"/>
              <a:t>лицо(actor)</a:t>
            </a:r>
          </a:p>
        </p:txBody>
      </p:sp>
      <p:sp>
        <p:nvSpPr>
          <p:cNvPr id="3" name="object 3"/>
          <p:cNvSpPr/>
          <p:nvPr/>
        </p:nvSpPr>
        <p:spPr>
          <a:xfrm>
            <a:off x="7319628" y="5168244"/>
            <a:ext cx="767080" cy="627380"/>
          </a:xfrm>
          <a:custGeom>
            <a:avLst/>
            <a:gdLst/>
            <a:ahLst/>
            <a:cxnLst/>
            <a:rect l="l" t="t" r="r" b="b"/>
            <a:pathLst>
              <a:path w="767079" h="627379">
                <a:moveTo>
                  <a:pt x="0" y="626825"/>
                </a:moveTo>
                <a:lnTo>
                  <a:pt x="766783" y="626825"/>
                </a:lnTo>
                <a:lnTo>
                  <a:pt x="766783" y="0"/>
                </a:lnTo>
                <a:lnTo>
                  <a:pt x="0" y="0"/>
                </a:lnTo>
                <a:lnTo>
                  <a:pt x="0" y="626825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19628" y="5168244"/>
            <a:ext cx="767080" cy="627380"/>
          </a:xfrm>
          <a:custGeom>
            <a:avLst/>
            <a:gdLst/>
            <a:ahLst/>
            <a:cxnLst/>
            <a:rect l="l" t="t" r="r" b="b"/>
            <a:pathLst>
              <a:path w="767079" h="627379">
                <a:moveTo>
                  <a:pt x="0" y="626825"/>
                </a:moveTo>
                <a:lnTo>
                  <a:pt x="766783" y="626825"/>
                </a:lnTo>
                <a:lnTo>
                  <a:pt x="766783" y="0"/>
                </a:lnTo>
                <a:lnTo>
                  <a:pt x="0" y="0"/>
                </a:lnTo>
                <a:lnTo>
                  <a:pt x="0" y="626825"/>
                </a:lnTo>
                <a:close/>
              </a:path>
            </a:pathLst>
          </a:custGeom>
          <a:ln w="41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65538" y="5824425"/>
            <a:ext cx="675005" cy="0"/>
          </a:xfrm>
          <a:custGeom>
            <a:avLst/>
            <a:gdLst/>
            <a:ahLst/>
            <a:cxnLst/>
            <a:rect l="l" t="t" r="r" b="b"/>
            <a:pathLst>
              <a:path w="675004">
                <a:moveTo>
                  <a:pt x="0" y="0"/>
                </a:moveTo>
                <a:lnTo>
                  <a:pt x="674946" y="0"/>
                </a:lnTo>
              </a:path>
            </a:pathLst>
          </a:custGeom>
          <a:ln w="5870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28563" y="5904507"/>
            <a:ext cx="549275" cy="0"/>
          </a:xfrm>
          <a:custGeom>
            <a:avLst/>
            <a:gdLst/>
            <a:ahLst/>
            <a:cxnLst/>
            <a:rect l="l" t="t" r="r" b="b"/>
            <a:pathLst>
              <a:path w="549275">
                <a:moveTo>
                  <a:pt x="0" y="0"/>
                </a:moveTo>
                <a:lnTo>
                  <a:pt x="548895" y="0"/>
                </a:lnTo>
              </a:path>
            </a:pathLst>
          </a:custGeom>
          <a:ln w="16766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65538" y="5795069"/>
            <a:ext cx="675005" cy="59055"/>
          </a:xfrm>
          <a:custGeom>
            <a:avLst/>
            <a:gdLst/>
            <a:ahLst/>
            <a:cxnLst/>
            <a:rect l="l" t="t" r="r" b="b"/>
            <a:pathLst>
              <a:path w="675004" h="59054">
                <a:moveTo>
                  <a:pt x="0" y="58709"/>
                </a:moveTo>
                <a:lnTo>
                  <a:pt x="674946" y="58709"/>
                </a:lnTo>
                <a:lnTo>
                  <a:pt x="674946" y="0"/>
                </a:lnTo>
                <a:lnTo>
                  <a:pt x="0" y="0"/>
                </a:lnTo>
                <a:lnTo>
                  <a:pt x="0" y="58709"/>
                </a:lnTo>
                <a:close/>
              </a:path>
            </a:pathLst>
          </a:custGeom>
          <a:ln w="4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28563" y="5896124"/>
            <a:ext cx="549275" cy="29845"/>
          </a:xfrm>
          <a:custGeom>
            <a:avLst/>
            <a:gdLst/>
            <a:ahLst/>
            <a:cxnLst/>
            <a:rect l="l" t="t" r="r" b="b"/>
            <a:pathLst>
              <a:path w="549275" h="29845">
                <a:moveTo>
                  <a:pt x="0" y="29346"/>
                </a:moveTo>
                <a:lnTo>
                  <a:pt x="548895" y="29346"/>
                </a:lnTo>
                <a:lnTo>
                  <a:pt x="548895" y="0"/>
                </a:lnTo>
                <a:lnTo>
                  <a:pt x="0" y="0"/>
                </a:lnTo>
                <a:lnTo>
                  <a:pt x="0" y="29346"/>
                </a:lnTo>
                <a:close/>
              </a:path>
            </a:pathLst>
          </a:custGeom>
          <a:ln w="4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72688" y="5795069"/>
            <a:ext cx="0" cy="59055"/>
          </a:xfrm>
          <a:custGeom>
            <a:avLst/>
            <a:gdLst/>
            <a:ahLst/>
            <a:cxnLst/>
            <a:rect l="l" t="t" r="r" b="b"/>
            <a:pathLst>
              <a:path h="59054">
                <a:moveTo>
                  <a:pt x="0" y="58709"/>
                </a:moveTo>
                <a:lnTo>
                  <a:pt x="0" y="0"/>
                </a:lnTo>
              </a:path>
            </a:pathLst>
          </a:custGeom>
          <a:ln w="41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05608" y="5254625"/>
            <a:ext cx="591185" cy="450215"/>
          </a:xfrm>
          <a:custGeom>
            <a:avLst/>
            <a:gdLst/>
            <a:ahLst/>
            <a:cxnLst/>
            <a:rect l="l" t="t" r="r" b="b"/>
            <a:pathLst>
              <a:path w="591184" h="450214">
                <a:moveTo>
                  <a:pt x="590639" y="0"/>
                </a:moveTo>
                <a:lnTo>
                  <a:pt x="0" y="0"/>
                </a:lnTo>
                <a:lnTo>
                  <a:pt x="0" y="449893"/>
                </a:lnTo>
                <a:lnTo>
                  <a:pt x="590639" y="449893"/>
                </a:lnTo>
                <a:lnTo>
                  <a:pt x="5906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72985" y="5872858"/>
            <a:ext cx="260350" cy="0"/>
          </a:xfrm>
          <a:custGeom>
            <a:avLst/>
            <a:gdLst/>
            <a:ahLst/>
            <a:cxnLst/>
            <a:rect l="l" t="t" r="r" b="b"/>
            <a:pathLst>
              <a:path w="260350">
                <a:moveTo>
                  <a:pt x="0" y="0"/>
                </a:moveTo>
                <a:lnTo>
                  <a:pt x="260050" y="0"/>
                </a:lnTo>
              </a:path>
            </a:pathLst>
          </a:custGeom>
          <a:ln w="42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33622" y="5809744"/>
            <a:ext cx="46355" cy="25400"/>
          </a:xfrm>
          <a:custGeom>
            <a:avLst/>
            <a:gdLst/>
            <a:ahLst/>
            <a:cxnLst/>
            <a:rect l="l" t="t" r="r" b="b"/>
            <a:pathLst>
              <a:path w="46354" h="25400">
                <a:moveTo>
                  <a:pt x="0" y="25157"/>
                </a:moveTo>
                <a:lnTo>
                  <a:pt x="45914" y="25157"/>
                </a:lnTo>
                <a:lnTo>
                  <a:pt x="45914" y="0"/>
                </a:lnTo>
                <a:lnTo>
                  <a:pt x="0" y="0"/>
                </a:lnTo>
                <a:lnTo>
                  <a:pt x="0" y="2515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27372" y="5912891"/>
            <a:ext cx="926465" cy="248285"/>
          </a:xfrm>
          <a:custGeom>
            <a:avLst/>
            <a:gdLst/>
            <a:ahLst/>
            <a:cxnLst/>
            <a:rect l="l" t="t" r="r" b="b"/>
            <a:pathLst>
              <a:path w="926465" h="248285">
                <a:moveTo>
                  <a:pt x="0" y="248221"/>
                </a:moveTo>
                <a:lnTo>
                  <a:pt x="926229" y="248221"/>
                </a:lnTo>
                <a:lnTo>
                  <a:pt x="926229" y="0"/>
                </a:lnTo>
                <a:lnTo>
                  <a:pt x="0" y="0"/>
                </a:lnTo>
                <a:lnTo>
                  <a:pt x="0" y="24822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27372" y="5912891"/>
            <a:ext cx="926465" cy="248285"/>
          </a:xfrm>
          <a:custGeom>
            <a:avLst/>
            <a:gdLst/>
            <a:ahLst/>
            <a:cxnLst/>
            <a:rect l="l" t="t" r="r" b="b"/>
            <a:pathLst>
              <a:path w="926465" h="248285">
                <a:moveTo>
                  <a:pt x="0" y="248221"/>
                </a:moveTo>
                <a:lnTo>
                  <a:pt x="926229" y="248221"/>
                </a:lnTo>
                <a:lnTo>
                  <a:pt x="926229" y="0"/>
                </a:lnTo>
                <a:lnTo>
                  <a:pt x="0" y="0"/>
                </a:lnTo>
                <a:lnTo>
                  <a:pt x="0" y="248221"/>
                </a:lnTo>
                <a:close/>
              </a:path>
            </a:pathLst>
          </a:custGeom>
          <a:ln w="4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31556" y="6039104"/>
            <a:ext cx="478155" cy="0"/>
          </a:xfrm>
          <a:custGeom>
            <a:avLst/>
            <a:gdLst/>
            <a:ahLst/>
            <a:cxnLst/>
            <a:rect l="l" t="t" r="r" b="b"/>
            <a:pathLst>
              <a:path w="478154">
                <a:moveTo>
                  <a:pt x="0" y="0"/>
                </a:moveTo>
                <a:lnTo>
                  <a:pt x="477921" y="0"/>
                </a:lnTo>
              </a:path>
            </a:pathLst>
          </a:custGeom>
          <a:ln w="4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09477" y="5917095"/>
            <a:ext cx="0" cy="240029"/>
          </a:xfrm>
          <a:custGeom>
            <a:avLst/>
            <a:gdLst/>
            <a:ahLst/>
            <a:cxnLst/>
            <a:rect l="l" t="t" r="r" b="b"/>
            <a:pathLst>
              <a:path h="240029">
                <a:moveTo>
                  <a:pt x="0" y="0"/>
                </a:moveTo>
                <a:lnTo>
                  <a:pt x="0" y="239829"/>
                </a:lnTo>
              </a:path>
            </a:pathLst>
          </a:custGeom>
          <a:ln w="41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044667" y="5917095"/>
            <a:ext cx="0" cy="240029"/>
          </a:xfrm>
          <a:custGeom>
            <a:avLst/>
            <a:gdLst/>
            <a:ahLst/>
            <a:cxnLst/>
            <a:rect l="l" t="t" r="r" b="b"/>
            <a:pathLst>
              <a:path h="240029">
                <a:moveTo>
                  <a:pt x="0" y="0"/>
                </a:moveTo>
                <a:lnTo>
                  <a:pt x="0" y="239829"/>
                </a:lnTo>
              </a:path>
            </a:pathLst>
          </a:custGeom>
          <a:ln w="41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36011" y="5977882"/>
            <a:ext cx="20955" cy="17145"/>
          </a:xfrm>
          <a:custGeom>
            <a:avLst/>
            <a:gdLst/>
            <a:ahLst/>
            <a:cxnLst/>
            <a:rect l="l" t="t" r="r" b="b"/>
            <a:pathLst>
              <a:path w="20954" h="17145">
                <a:moveTo>
                  <a:pt x="16697" y="0"/>
                </a:moveTo>
                <a:lnTo>
                  <a:pt x="8348" y="0"/>
                </a:lnTo>
                <a:lnTo>
                  <a:pt x="0" y="8392"/>
                </a:lnTo>
                <a:lnTo>
                  <a:pt x="8348" y="16766"/>
                </a:lnTo>
                <a:lnTo>
                  <a:pt x="16697" y="16766"/>
                </a:lnTo>
                <a:lnTo>
                  <a:pt x="20880" y="8392"/>
                </a:lnTo>
                <a:lnTo>
                  <a:pt x="166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22009" y="5938049"/>
            <a:ext cx="306070" cy="197485"/>
          </a:xfrm>
          <a:custGeom>
            <a:avLst/>
            <a:gdLst/>
            <a:ahLst/>
            <a:cxnLst/>
            <a:rect l="l" t="t" r="r" b="b"/>
            <a:pathLst>
              <a:path w="306070" h="197485">
                <a:moveTo>
                  <a:pt x="305960" y="0"/>
                </a:moveTo>
                <a:lnTo>
                  <a:pt x="0" y="0"/>
                </a:lnTo>
                <a:lnTo>
                  <a:pt x="0" y="197484"/>
                </a:lnTo>
                <a:lnTo>
                  <a:pt x="305960" y="197484"/>
                </a:lnTo>
                <a:lnTo>
                  <a:pt x="30596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44667" y="6135744"/>
            <a:ext cx="109220" cy="0"/>
          </a:xfrm>
          <a:custGeom>
            <a:avLst/>
            <a:gdLst/>
            <a:ahLst/>
            <a:cxnLst/>
            <a:rect l="l" t="t" r="r" b="b"/>
            <a:pathLst>
              <a:path w="109220">
                <a:moveTo>
                  <a:pt x="0" y="0"/>
                </a:moveTo>
                <a:lnTo>
                  <a:pt x="108935" y="0"/>
                </a:lnTo>
              </a:path>
            </a:pathLst>
          </a:custGeom>
          <a:ln w="50736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27372" y="6135744"/>
            <a:ext cx="482600" cy="0"/>
          </a:xfrm>
          <a:custGeom>
            <a:avLst/>
            <a:gdLst/>
            <a:ahLst/>
            <a:cxnLst/>
            <a:rect l="l" t="t" r="r" b="b"/>
            <a:pathLst>
              <a:path w="482600">
                <a:moveTo>
                  <a:pt x="0" y="0"/>
                </a:moveTo>
                <a:lnTo>
                  <a:pt x="482104" y="0"/>
                </a:lnTo>
              </a:path>
            </a:pathLst>
          </a:custGeom>
          <a:ln w="50736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078044" y="594644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7996" y="0"/>
                </a:moveTo>
                <a:lnTo>
                  <a:pt x="0" y="0"/>
                </a:lnTo>
                <a:lnTo>
                  <a:pt x="0" y="37738"/>
                </a:lnTo>
                <a:lnTo>
                  <a:pt x="37996" y="37738"/>
                </a:lnTo>
                <a:lnTo>
                  <a:pt x="37996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22009" y="5938049"/>
            <a:ext cx="306070" cy="197485"/>
          </a:xfrm>
          <a:custGeom>
            <a:avLst/>
            <a:gdLst/>
            <a:ahLst/>
            <a:cxnLst/>
            <a:rect l="l" t="t" r="r" b="b"/>
            <a:pathLst>
              <a:path w="306070" h="197485">
                <a:moveTo>
                  <a:pt x="0" y="197484"/>
                </a:moveTo>
                <a:lnTo>
                  <a:pt x="305960" y="197484"/>
                </a:lnTo>
                <a:lnTo>
                  <a:pt x="305960" y="0"/>
                </a:lnTo>
                <a:lnTo>
                  <a:pt x="0" y="0"/>
                </a:lnTo>
                <a:lnTo>
                  <a:pt x="0" y="197484"/>
                </a:lnTo>
                <a:close/>
              </a:path>
            </a:pathLst>
          </a:custGeom>
          <a:ln w="4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44667" y="6110375"/>
            <a:ext cx="109220" cy="50800"/>
          </a:xfrm>
          <a:custGeom>
            <a:avLst/>
            <a:gdLst/>
            <a:ahLst/>
            <a:cxnLst/>
            <a:rect l="l" t="t" r="r" b="b"/>
            <a:pathLst>
              <a:path w="109220" h="50800">
                <a:moveTo>
                  <a:pt x="0" y="50736"/>
                </a:moveTo>
                <a:lnTo>
                  <a:pt x="108935" y="50736"/>
                </a:lnTo>
                <a:lnTo>
                  <a:pt x="108935" y="0"/>
                </a:lnTo>
                <a:lnTo>
                  <a:pt x="0" y="0"/>
                </a:lnTo>
                <a:lnTo>
                  <a:pt x="0" y="50736"/>
                </a:lnTo>
                <a:close/>
              </a:path>
            </a:pathLst>
          </a:custGeom>
          <a:ln w="4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227372" y="6110375"/>
            <a:ext cx="482600" cy="50800"/>
          </a:xfrm>
          <a:custGeom>
            <a:avLst/>
            <a:gdLst/>
            <a:ahLst/>
            <a:cxnLst/>
            <a:rect l="l" t="t" r="r" b="b"/>
            <a:pathLst>
              <a:path w="482600" h="50800">
                <a:moveTo>
                  <a:pt x="0" y="50736"/>
                </a:moveTo>
                <a:lnTo>
                  <a:pt x="482104" y="50736"/>
                </a:lnTo>
                <a:lnTo>
                  <a:pt x="482104" y="0"/>
                </a:lnTo>
                <a:lnTo>
                  <a:pt x="0" y="0"/>
                </a:lnTo>
                <a:lnTo>
                  <a:pt x="0" y="50736"/>
                </a:lnTo>
                <a:close/>
              </a:path>
            </a:pathLst>
          </a:custGeom>
          <a:ln w="4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078044" y="594644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37738"/>
                </a:moveTo>
                <a:lnTo>
                  <a:pt x="37996" y="37738"/>
                </a:lnTo>
                <a:lnTo>
                  <a:pt x="37996" y="0"/>
                </a:lnTo>
                <a:lnTo>
                  <a:pt x="0" y="0"/>
                </a:lnTo>
                <a:lnTo>
                  <a:pt x="0" y="37738"/>
                </a:lnTo>
                <a:close/>
              </a:path>
            </a:pathLst>
          </a:custGeom>
          <a:ln w="41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722009" y="5992555"/>
            <a:ext cx="306070" cy="0"/>
          </a:xfrm>
          <a:custGeom>
            <a:avLst/>
            <a:gdLst/>
            <a:ahLst/>
            <a:cxnLst/>
            <a:rect l="l" t="t" r="r" b="b"/>
            <a:pathLst>
              <a:path w="306070">
                <a:moveTo>
                  <a:pt x="0" y="0"/>
                </a:moveTo>
                <a:lnTo>
                  <a:pt x="305960" y="0"/>
                </a:lnTo>
              </a:path>
            </a:pathLst>
          </a:custGeom>
          <a:ln w="4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722009" y="6030712"/>
            <a:ext cx="306070" cy="0"/>
          </a:xfrm>
          <a:custGeom>
            <a:avLst/>
            <a:gdLst/>
            <a:ahLst/>
            <a:cxnLst/>
            <a:rect l="l" t="t" r="r" b="b"/>
            <a:pathLst>
              <a:path w="306070">
                <a:moveTo>
                  <a:pt x="0" y="0"/>
                </a:moveTo>
                <a:lnTo>
                  <a:pt x="305960" y="0"/>
                </a:lnTo>
              </a:path>
            </a:pathLst>
          </a:custGeom>
          <a:ln w="4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921108" y="5965308"/>
            <a:ext cx="33655" cy="8890"/>
          </a:xfrm>
          <a:custGeom>
            <a:avLst/>
            <a:gdLst/>
            <a:ahLst/>
            <a:cxnLst/>
            <a:rect l="l" t="t" r="r" b="b"/>
            <a:pathLst>
              <a:path w="33654" h="8889">
                <a:moveTo>
                  <a:pt x="0" y="8385"/>
                </a:moveTo>
                <a:lnTo>
                  <a:pt x="33391" y="8385"/>
                </a:lnTo>
                <a:lnTo>
                  <a:pt x="33391" y="0"/>
                </a:lnTo>
                <a:lnTo>
                  <a:pt x="0" y="0"/>
                </a:lnTo>
                <a:lnTo>
                  <a:pt x="0" y="83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837202" y="5940141"/>
            <a:ext cx="71755" cy="42545"/>
          </a:xfrm>
          <a:custGeom>
            <a:avLst/>
            <a:gdLst/>
            <a:ahLst/>
            <a:cxnLst/>
            <a:rect l="l" t="t" r="r" b="b"/>
            <a:pathLst>
              <a:path w="71754" h="42545">
                <a:moveTo>
                  <a:pt x="0" y="41927"/>
                </a:moveTo>
                <a:lnTo>
                  <a:pt x="71376" y="41927"/>
                </a:lnTo>
                <a:lnTo>
                  <a:pt x="71376" y="0"/>
                </a:lnTo>
                <a:lnTo>
                  <a:pt x="0" y="0"/>
                </a:lnTo>
                <a:lnTo>
                  <a:pt x="0" y="4192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782524" y="5952723"/>
            <a:ext cx="184785" cy="0"/>
          </a:xfrm>
          <a:custGeom>
            <a:avLst/>
            <a:gdLst/>
            <a:ahLst/>
            <a:cxnLst/>
            <a:rect l="l" t="t" r="r" b="b"/>
            <a:pathLst>
              <a:path w="184784">
                <a:moveTo>
                  <a:pt x="0" y="0"/>
                </a:moveTo>
                <a:lnTo>
                  <a:pt x="184493" y="0"/>
                </a:lnTo>
              </a:path>
            </a:pathLst>
          </a:custGeom>
          <a:ln w="12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195901" y="6163560"/>
            <a:ext cx="986790" cy="3600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87630">
              <a:lnSpc>
                <a:spcPct val="105100"/>
              </a:lnSpc>
              <a:spcBef>
                <a:spcPts val="75"/>
              </a:spcBef>
            </a:pPr>
            <a:r>
              <a:rPr sz="1050" b="1" spc="20" dirty="0">
                <a:latin typeface="Arial"/>
                <a:cs typeface="Arial"/>
              </a:rPr>
              <a:t>Удаленный  п</a:t>
            </a:r>
            <a:r>
              <a:rPr sz="1050" b="1" spc="15" dirty="0">
                <a:latin typeface="Arial"/>
                <a:cs typeface="Arial"/>
              </a:rPr>
              <a:t>ол</a:t>
            </a:r>
            <a:r>
              <a:rPr sz="1050" b="1" spc="10" dirty="0">
                <a:latin typeface="Arial"/>
                <a:cs typeface="Arial"/>
              </a:rPr>
              <a:t>ь</a:t>
            </a:r>
            <a:r>
              <a:rPr sz="1050" b="1" dirty="0">
                <a:latin typeface="Arial"/>
                <a:cs typeface="Arial"/>
              </a:rPr>
              <a:t>з</a:t>
            </a:r>
            <a:r>
              <a:rPr sz="1050" b="1" spc="15" dirty="0">
                <a:latin typeface="Arial"/>
                <a:cs typeface="Arial"/>
              </a:rPr>
              <a:t>о</a:t>
            </a:r>
            <a:r>
              <a:rPr sz="1050" b="1" spc="10" dirty="0">
                <a:latin typeface="Arial"/>
                <a:cs typeface="Arial"/>
              </a:rPr>
              <a:t>ва</a:t>
            </a:r>
            <a:r>
              <a:rPr sz="1050" b="1" spc="-25" dirty="0">
                <a:latin typeface="Arial"/>
                <a:cs typeface="Arial"/>
              </a:rPr>
              <a:t>т</a:t>
            </a:r>
            <a:r>
              <a:rPr sz="1050" b="1" spc="10" dirty="0">
                <a:latin typeface="Arial"/>
                <a:cs typeface="Arial"/>
              </a:rPr>
              <a:t>е</a:t>
            </a:r>
            <a:r>
              <a:rPr sz="1050" b="1" spc="15" dirty="0">
                <a:latin typeface="Arial"/>
                <a:cs typeface="Arial"/>
              </a:rPr>
              <a:t>ль</a:t>
            </a:r>
            <a:endParaRPr sz="10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531013" y="5212289"/>
            <a:ext cx="2584450" cy="918210"/>
          </a:xfrm>
          <a:prstGeom prst="rect">
            <a:avLst/>
          </a:prstGeom>
          <a:ln w="19261">
            <a:solidFill>
              <a:srgbClr val="000000"/>
            </a:solidFill>
          </a:ln>
        </p:spPr>
        <p:txBody>
          <a:bodyPr vert="horz" wrap="square" lIns="0" tIns="86995" rIns="0" bIns="0" rtlCol="0">
            <a:spAutoFit/>
          </a:bodyPr>
          <a:lstStyle/>
          <a:p>
            <a:pPr marL="295910" marR="295275" indent="1270" algn="ctr">
              <a:lnSpc>
                <a:spcPct val="102899"/>
              </a:lnSpc>
              <a:spcBef>
                <a:spcPts val="685"/>
              </a:spcBef>
            </a:pPr>
            <a:r>
              <a:rPr sz="1650" spc="-15" dirty="0">
                <a:latin typeface="Arial"/>
                <a:cs typeface="Arial"/>
              </a:rPr>
              <a:t>&lt;&lt;actor&gt;&gt;  </a:t>
            </a:r>
            <a:r>
              <a:rPr sz="1650" b="1" spc="-15" dirty="0">
                <a:latin typeface="Arial"/>
                <a:cs typeface="Arial"/>
              </a:rPr>
              <a:t>Посетитель  </a:t>
            </a:r>
            <a:r>
              <a:rPr sz="1650" b="1" spc="-10" dirty="0">
                <a:latin typeface="Arial"/>
                <a:cs typeface="Arial"/>
              </a:rPr>
              <a:t>Интернет-магазина</a:t>
            </a:r>
            <a:endParaRPr sz="165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070094" y="4966491"/>
            <a:ext cx="235121" cy="247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92223" y="5320308"/>
            <a:ext cx="591185" cy="0"/>
          </a:xfrm>
          <a:custGeom>
            <a:avLst/>
            <a:gdLst/>
            <a:ahLst/>
            <a:cxnLst/>
            <a:rect l="l" t="t" r="r" b="b"/>
            <a:pathLst>
              <a:path w="591185">
                <a:moveTo>
                  <a:pt x="0" y="0"/>
                </a:moveTo>
                <a:lnTo>
                  <a:pt x="590840" y="0"/>
                </a:lnTo>
              </a:path>
            </a:pathLst>
          </a:custGeom>
          <a:ln w="16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87370" y="5710232"/>
            <a:ext cx="219710" cy="302260"/>
          </a:xfrm>
          <a:custGeom>
            <a:avLst/>
            <a:gdLst/>
            <a:ahLst/>
            <a:cxnLst/>
            <a:rect l="l" t="t" r="r" b="b"/>
            <a:pathLst>
              <a:path w="219710" h="302260">
                <a:moveTo>
                  <a:pt x="0" y="0"/>
                </a:moveTo>
                <a:lnTo>
                  <a:pt x="219310" y="301898"/>
                </a:lnTo>
              </a:path>
            </a:pathLst>
          </a:custGeom>
          <a:ln w="16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68607" y="5205452"/>
            <a:ext cx="219075" cy="807085"/>
          </a:xfrm>
          <a:custGeom>
            <a:avLst/>
            <a:gdLst/>
            <a:ahLst/>
            <a:cxnLst/>
            <a:rect l="l" t="t" r="r" b="b"/>
            <a:pathLst>
              <a:path w="219075" h="807085">
                <a:moveTo>
                  <a:pt x="218763" y="0"/>
                </a:moveTo>
                <a:lnTo>
                  <a:pt x="218763" y="504780"/>
                </a:lnTo>
                <a:lnTo>
                  <a:pt x="0" y="806678"/>
                </a:lnTo>
              </a:path>
            </a:pathLst>
          </a:custGeom>
          <a:ln w="16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578384" y="6038330"/>
            <a:ext cx="1210310" cy="2419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b="1" spc="5" dirty="0">
                <a:latin typeface="Arial"/>
                <a:cs typeface="Arial"/>
              </a:rPr>
              <a:t>Клиент</a:t>
            </a:r>
            <a:r>
              <a:rPr sz="1400" b="1" spc="-110" dirty="0">
                <a:latin typeface="Arial"/>
                <a:cs typeface="Arial"/>
              </a:rPr>
              <a:t> </a:t>
            </a:r>
            <a:r>
              <a:rPr sz="1400" b="1" spc="5" dirty="0">
                <a:latin typeface="Arial"/>
                <a:cs typeface="Arial"/>
              </a:rPr>
              <a:t>банка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84098" y="1406474"/>
            <a:ext cx="80137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00"/>
              </a:spcBef>
              <a:buClr>
                <a:srgbClr val="D2DA79"/>
              </a:buClr>
              <a:buChar char="•"/>
              <a:tabLst>
                <a:tab pos="268605" algn="l"/>
                <a:tab pos="269240" algn="l"/>
              </a:tabLst>
            </a:pPr>
            <a:r>
              <a:rPr sz="2400" spc="-5" dirty="0">
                <a:latin typeface="Georgia"/>
                <a:cs typeface="Georgia"/>
              </a:rPr>
              <a:t>Действующее</a:t>
            </a:r>
            <a:r>
              <a:rPr sz="2400" spc="30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лицо</a:t>
            </a:r>
            <a:r>
              <a:rPr sz="2400" spc="29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–</a:t>
            </a:r>
            <a:r>
              <a:rPr sz="2400" spc="30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любая</a:t>
            </a:r>
            <a:r>
              <a:rPr sz="2400" spc="29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внешняя</a:t>
            </a:r>
            <a:r>
              <a:rPr sz="2400" spc="29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по</a:t>
            </a:r>
            <a:r>
              <a:rPr sz="2400" spc="33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отношению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40435" y="1663065"/>
            <a:ext cx="7759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0710" algn="l"/>
                <a:tab pos="3234690" algn="l"/>
                <a:tab pos="4772025" algn="l"/>
                <a:tab pos="6613525" algn="l"/>
              </a:tabLst>
            </a:pPr>
            <a:r>
              <a:rPr sz="2400" dirty="0">
                <a:latin typeface="Georgia"/>
                <a:cs typeface="Georgia"/>
              </a:rPr>
              <a:t>к	</a:t>
            </a:r>
            <a:r>
              <a:rPr sz="2400" spc="-5" dirty="0">
                <a:latin typeface="Georgia"/>
                <a:cs typeface="Georgia"/>
              </a:rPr>
              <a:t>проектируемой	</a:t>
            </a:r>
            <a:r>
              <a:rPr sz="2400" spc="-10" dirty="0">
                <a:latin typeface="Georgia"/>
                <a:cs typeface="Georgia"/>
              </a:rPr>
              <a:t>системе	</a:t>
            </a:r>
            <a:r>
              <a:rPr sz="2400" dirty="0">
                <a:latin typeface="Georgia"/>
                <a:cs typeface="Georgia"/>
              </a:rPr>
              <a:t>сущность,	</a:t>
            </a:r>
            <a:r>
              <a:rPr sz="2400" spc="-10" dirty="0">
                <a:latin typeface="Georgia"/>
                <a:cs typeface="Georgia"/>
              </a:rPr>
              <a:t>которая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40435" y="1919096"/>
            <a:ext cx="77603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77490" algn="l"/>
                <a:tab pos="3274695" algn="l"/>
                <a:tab pos="4957445" algn="l"/>
                <a:tab pos="5500370" algn="l"/>
                <a:tab pos="7448550" algn="l"/>
              </a:tabLst>
            </a:pPr>
            <a:r>
              <a:rPr sz="2400" spc="-5" dirty="0">
                <a:latin typeface="Georgia"/>
                <a:cs typeface="Georgia"/>
              </a:rPr>
              <a:t>вз</a:t>
            </a:r>
            <a:r>
              <a:rPr sz="2400" spc="-15" dirty="0">
                <a:latin typeface="Georgia"/>
                <a:cs typeface="Georgia"/>
              </a:rPr>
              <a:t>а</a:t>
            </a:r>
            <a:r>
              <a:rPr sz="2400" spc="-5" dirty="0">
                <a:latin typeface="Georgia"/>
                <a:cs typeface="Georgia"/>
              </a:rPr>
              <a:t>и</a:t>
            </a:r>
            <a:r>
              <a:rPr sz="2400" dirty="0">
                <a:latin typeface="Georgia"/>
                <a:cs typeface="Georgia"/>
              </a:rPr>
              <a:t>м</a:t>
            </a:r>
            <a:r>
              <a:rPr sz="2400" spc="-5" dirty="0">
                <a:latin typeface="Georgia"/>
                <a:cs typeface="Georgia"/>
              </a:rPr>
              <a:t>оде</a:t>
            </a:r>
            <a:r>
              <a:rPr sz="2400" spc="-10" dirty="0">
                <a:latin typeface="Georgia"/>
                <a:cs typeface="Georgia"/>
              </a:rPr>
              <a:t>йс</a:t>
            </a:r>
            <a:r>
              <a:rPr sz="2400" dirty="0">
                <a:latin typeface="Georgia"/>
                <a:cs typeface="Georgia"/>
              </a:rPr>
              <a:t>тв</a:t>
            </a:r>
            <a:r>
              <a:rPr sz="2400" spc="15" dirty="0">
                <a:latin typeface="Georgia"/>
                <a:cs typeface="Georgia"/>
              </a:rPr>
              <a:t>у</a:t>
            </a:r>
            <a:r>
              <a:rPr sz="2400" spc="-5" dirty="0">
                <a:latin typeface="Georgia"/>
                <a:cs typeface="Georgia"/>
              </a:rPr>
              <a:t>е</a:t>
            </a:r>
            <a:r>
              <a:rPr sz="2400" dirty="0">
                <a:latin typeface="Georgia"/>
                <a:cs typeface="Georgia"/>
              </a:rPr>
              <a:t>т	с	</a:t>
            </a:r>
            <a:r>
              <a:rPr sz="2400" spc="-10" dirty="0">
                <a:latin typeface="Georgia"/>
                <a:cs typeface="Georgia"/>
              </a:rPr>
              <a:t>с</a:t>
            </a:r>
            <a:r>
              <a:rPr sz="2400" spc="-5" dirty="0">
                <a:latin typeface="Georgia"/>
                <a:cs typeface="Georgia"/>
              </a:rPr>
              <a:t>и</a:t>
            </a:r>
            <a:r>
              <a:rPr sz="2400" spc="-20" dirty="0">
                <a:latin typeface="Georgia"/>
                <a:cs typeface="Georgia"/>
              </a:rPr>
              <a:t>с</a:t>
            </a:r>
            <a:r>
              <a:rPr sz="2400" spc="15" dirty="0">
                <a:latin typeface="Georgia"/>
                <a:cs typeface="Georgia"/>
              </a:rPr>
              <a:t>т</a:t>
            </a:r>
            <a:r>
              <a:rPr sz="2400" spc="-5" dirty="0">
                <a:latin typeface="Georgia"/>
                <a:cs typeface="Georgia"/>
              </a:rPr>
              <a:t>ем</a:t>
            </a:r>
            <a:r>
              <a:rPr sz="2400" dirty="0">
                <a:latin typeface="Georgia"/>
                <a:cs typeface="Georgia"/>
              </a:rPr>
              <a:t>ой	и	</a:t>
            </a:r>
            <a:r>
              <a:rPr sz="2400" spc="15" dirty="0">
                <a:latin typeface="Georgia"/>
                <a:cs typeface="Georgia"/>
              </a:rPr>
              <a:t>и</a:t>
            </a:r>
            <a:r>
              <a:rPr sz="2400" spc="-10" dirty="0">
                <a:latin typeface="Georgia"/>
                <a:cs typeface="Georgia"/>
              </a:rPr>
              <a:t>с</a:t>
            </a:r>
            <a:r>
              <a:rPr sz="2400" spc="15" dirty="0">
                <a:latin typeface="Georgia"/>
                <a:cs typeface="Georgia"/>
              </a:rPr>
              <a:t>п</a:t>
            </a:r>
            <a:r>
              <a:rPr sz="2400" spc="-5" dirty="0">
                <a:latin typeface="Georgia"/>
                <a:cs typeface="Georgia"/>
              </a:rPr>
              <a:t>ол</a:t>
            </a:r>
            <a:r>
              <a:rPr sz="2400" dirty="0">
                <a:latin typeface="Georgia"/>
                <a:cs typeface="Georgia"/>
              </a:rPr>
              <a:t>ь</a:t>
            </a:r>
            <a:r>
              <a:rPr sz="2400" spc="-10" dirty="0">
                <a:latin typeface="Georgia"/>
                <a:cs typeface="Georgia"/>
              </a:rPr>
              <a:t>з</a:t>
            </a:r>
            <a:r>
              <a:rPr sz="2400" spc="-5" dirty="0">
                <a:latin typeface="Georgia"/>
                <a:cs typeface="Georgia"/>
              </a:rPr>
              <a:t>у</a:t>
            </a:r>
            <a:r>
              <a:rPr sz="2400" spc="-15" dirty="0">
                <a:latin typeface="Georgia"/>
                <a:cs typeface="Georgia"/>
              </a:rPr>
              <a:t>е</a:t>
            </a:r>
            <a:r>
              <a:rPr sz="2400" dirty="0">
                <a:latin typeface="Georgia"/>
                <a:cs typeface="Georgia"/>
              </a:rPr>
              <a:t>т	</a:t>
            </a:r>
            <a:r>
              <a:rPr sz="2400" spc="15" dirty="0">
                <a:latin typeface="Georgia"/>
                <a:cs typeface="Georgia"/>
              </a:rPr>
              <a:t>ее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40435" y="2175205"/>
            <a:ext cx="775715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75280" algn="l"/>
                <a:tab pos="5143500" algn="l"/>
                <a:tab pos="6015355" algn="l"/>
              </a:tabLst>
            </a:pPr>
            <a:r>
              <a:rPr sz="2400" spc="-5" dirty="0">
                <a:latin typeface="Georgia"/>
                <a:cs typeface="Georgia"/>
              </a:rPr>
              <a:t>функциональные	возможности	</a:t>
            </a:r>
            <a:r>
              <a:rPr sz="2400" dirty="0">
                <a:latin typeface="Georgia"/>
                <a:cs typeface="Georgia"/>
              </a:rPr>
              <a:t>для	</a:t>
            </a:r>
            <a:r>
              <a:rPr sz="2400" spc="-5" dirty="0">
                <a:latin typeface="Georgia"/>
                <a:cs typeface="Georgia"/>
              </a:rPr>
              <a:t>достижения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40435" y="2431541"/>
            <a:ext cx="7187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Georgia"/>
                <a:cs typeface="Georgia"/>
              </a:rPr>
              <a:t>определенных </a:t>
            </a:r>
            <a:r>
              <a:rPr sz="2400" spc="-10" dirty="0">
                <a:latin typeface="Georgia"/>
                <a:cs typeface="Georgia"/>
              </a:rPr>
              <a:t>целей </a:t>
            </a:r>
            <a:r>
              <a:rPr sz="2400" spc="-5" dirty="0">
                <a:latin typeface="Georgia"/>
                <a:cs typeface="Georgia"/>
              </a:rPr>
              <a:t>или </a:t>
            </a:r>
            <a:r>
              <a:rPr sz="2400" spc="-10" dirty="0">
                <a:latin typeface="Georgia"/>
                <a:cs typeface="Georgia"/>
              </a:rPr>
              <a:t>решения </a:t>
            </a:r>
            <a:r>
              <a:rPr sz="2400" spc="-5" dirty="0">
                <a:latin typeface="Georgia"/>
                <a:cs typeface="Georgia"/>
              </a:rPr>
              <a:t>частных</a:t>
            </a:r>
            <a:r>
              <a:rPr sz="2400" spc="150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задач.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84098" y="3019755"/>
            <a:ext cx="8014970" cy="647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5904" marR="5080" indent="-255904" algn="r">
              <a:lnSpc>
                <a:spcPts val="2450"/>
              </a:lnSpc>
              <a:spcBef>
                <a:spcPts val="100"/>
              </a:spcBef>
              <a:buClr>
                <a:srgbClr val="D2DA79"/>
              </a:buClr>
              <a:buFont typeface="Georgia"/>
              <a:buChar char="•"/>
              <a:tabLst>
                <a:tab pos="255904" algn="l"/>
                <a:tab pos="256540" algn="l"/>
              </a:tabLst>
            </a:pPr>
            <a:r>
              <a:rPr sz="2400" i="1" spc="-5" dirty="0">
                <a:solidFill>
                  <a:srgbClr val="464652"/>
                </a:solidFill>
                <a:latin typeface="Georgia"/>
                <a:cs typeface="Georgia"/>
              </a:rPr>
              <a:t>Примеры </a:t>
            </a:r>
            <a:r>
              <a:rPr sz="2400" i="1" dirty="0">
                <a:solidFill>
                  <a:srgbClr val="464652"/>
                </a:solidFill>
                <a:latin typeface="Georgia"/>
                <a:cs typeface="Georgia"/>
              </a:rPr>
              <a:t>актеров</a:t>
            </a:r>
            <a:r>
              <a:rPr sz="2400" dirty="0">
                <a:latin typeface="Georgia"/>
                <a:cs typeface="Georgia"/>
              </a:rPr>
              <a:t>: </a:t>
            </a:r>
            <a:r>
              <a:rPr sz="2400" spc="-10" dirty="0">
                <a:latin typeface="Georgia"/>
                <a:cs typeface="Georgia"/>
              </a:rPr>
              <a:t>кассир, </a:t>
            </a:r>
            <a:r>
              <a:rPr sz="2400" dirty="0">
                <a:latin typeface="Georgia"/>
                <a:cs typeface="Georgia"/>
              </a:rPr>
              <a:t>клиент </a:t>
            </a:r>
            <a:r>
              <a:rPr sz="2400" spc="-5" dirty="0">
                <a:latin typeface="Georgia"/>
                <a:cs typeface="Georgia"/>
              </a:rPr>
              <a:t>банка,</a:t>
            </a:r>
            <a:r>
              <a:rPr sz="2400" spc="19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банковский</a:t>
            </a:r>
            <a:endParaRPr sz="2400">
              <a:latin typeface="Georgia"/>
              <a:cs typeface="Georgia"/>
            </a:endParaRPr>
          </a:p>
          <a:p>
            <a:pPr marR="5715" algn="r">
              <a:lnSpc>
                <a:spcPts val="2450"/>
              </a:lnSpc>
            </a:pPr>
            <a:r>
              <a:rPr sz="2400" spc="-5" dirty="0">
                <a:latin typeface="Georgia"/>
                <a:cs typeface="Georgia"/>
              </a:rPr>
              <a:t>служащий, </a:t>
            </a:r>
            <a:r>
              <a:rPr sz="2400" dirty="0">
                <a:latin typeface="Georgia"/>
                <a:cs typeface="Georgia"/>
              </a:rPr>
              <a:t>президент, </a:t>
            </a:r>
            <a:r>
              <a:rPr sz="2400" spc="-5" dirty="0">
                <a:latin typeface="Georgia"/>
                <a:cs typeface="Georgia"/>
              </a:rPr>
              <a:t>продавец магазина, </a:t>
            </a:r>
            <a:r>
              <a:rPr sz="2400" spc="3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менеджер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40435" y="3532073"/>
            <a:ext cx="6258560" cy="647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450"/>
              </a:lnSpc>
              <a:spcBef>
                <a:spcPts val="100"/>
              </a:spcBef>
              <a:tabLst>
                <a:tab pos="1316990" algn="l"/>
                <a:tab pos="2838450" algn="l"/>
                <a:tab pos="4558030" algn="l"/>
              </a:tabLst>
            </a:pPr>
            <a:r>
              <a:rPr sz="2400" spc="-5" dirty="0">
                <a:latin typeface="Georgia"/>
                <a:cs typeface="Georgia"/>
              </a:rPr>
              <a:t>отдела	продаж,	пассажир	авиарейса,</a:t>
            </a:r>
            <a:endParaRPr sz="2400">
              <a:latin typeface="Georgia"/>
              <a:cs typeface="Georgia"/>
            </a:endParaRPr>
          </a:p>
          <a:p>
            <a:pPr marL="4606925">
              <a:lnSpc>
                <a:spcPts val="2450"/>
              </a:lnSpc>
            </a:pPr>
            <a:r>
              <a:rPr sz="2400" dirty="0">
                <a:latin typeface="Georgia"/>
                <a:cs typeface="Georgia"/>
              </a:rPr>
              <a:t>гос</a:t>
            </a:r>
            <a:r>
              <a:rPr sz="2400" spc="-10" dirty="0">
                <a:latin typeface="Georgia"/>
                <a:cs typeface="Georgia"/>
              </a:rPr>
              <a:t>т</a:t>
            </a:r>
            <a:r>
              <a:rPr sz="2400" spc="-5" dirty="0">
                <a:latin typeface="Georgia"/>
                <a:cs typeface="Georgia"/>
              </a:rPr>
              <a:t>и</a:t>
            </a:r>
            <a:r>
              <a:rPr sz="2400" spc="15" dirty="0">
                <a:latin typeface="Georgia"/>
                <a:cs typeface="Georgia"/>
              </a:rPr>
              <a:t>н</a:t>
            </a:r>
            <a:r>
              <a:rPr sz="2400" spc="-5" dirty="0">
                <a:latin typeface="Georgia"/>
                <a:cs typeface="Georgia"/>
              </a:rPr>
              <a:t>и</a:t>
            </a:r>
            <a:r>
              <a:rPr sz="2400" spc="5" dirty="0">
                <a:latin typeface="Georgia"/>
                <a:cs typeface="Georgia"/>
              </a:rPr>
              <a:t>ц</a:t>
            </a:r>
            <a:r>
              <a:rPr sz="2400" dirty="0">
                <a:latin typeface="Georgia"/>
                <a:cs typeface="Georgia"/>
              </a:rPr>
              <a:t>ы,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276592" y="3532073"/>
            <a:ext cx="1323975" cy="647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450"/>
              </a:lnSpc>
              <a:spcBef>
                <a:spcPts val="100"/>
              </a:spcBef>
            </a:pPr>
            <a:r>
              <a:rPr sz="2400" spc="-5" dirty="0">
                <a:latin typeface="Georgia"/>
                <a:cs typeface="Georgia"/>
              </a:rPr>
              <a:t>водит</a:t>
            </a:r>
            <a:r>
              <a:rPr sz="2400" spc="-15" dirty="0">
                <a:latin typeface="Georgia"/>
                <a:cs typeface="Georgia"/>
              </a:rPr>
              <a:t>е</a:t>
            </a:r>
            <a:r>
              <a:rPr sz="2400" spc="-5" dirty="0">
                <a:latin typeface="Georgia"/>
                <a:cs typeface="Georgia"/>
              </a:rPr>
              <a:t>ль</a:t>
            </a:r>
            <a:endParaRPr sz="2400">
              <a:latin typeface="Georgia"/>
              <a:cs typeface="Georgia"/>
            </a:endParaRPr>
          </a:p>
          <a:p>
            <a:pPr marL="122555">
              <a:lnSpc>
                <a:spcPts val="2450"/>
              </a:lnSpc>
            </a:pPr>
            <a:r>
              <a:rPr sz="2400" spc="-5" dirty="0">
                <a:latin typeface="Georgia"/>
                <a:cs typeface="Georgia"/>
              </a:rPr>
              <a:t>сотовый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40435" y="3788409"/>
            <a:ext cx="4308475" cy="64770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2700" marR="5080">
              <a:lnSpc>
                <a:spcPct val="70000"/>
              </a:lnSpc>
              <a:spcBef>
                <a:spcPts val="965"/>
              </a:spcBef>
              <a:tabLst>
                <a:tab pos="2103755" algn="l"/>
              </a:tabLst>
            </a:pPr>
            <a:r>
              <a:rPr sz="2400" spc="-10" dirty="0">
                <a:latin typeface="Georgia"/>
                <a:cs typeface="Georgia"/>
              </a:rPr>
              <a:t>а</a:t>
            </a:r>
            <a:r>
              <a:rPr sz="2400" spc="-5" dirty="0">
                <a:latin typeface="Georgia"/>
                <a:cs typeface="Georgia"/>
              </a:rPr>
              <a:t>вто</a:t>
            </a:r>
            <a:r>
              <a:rPr sz="2400" spc="10" dirty="0">
                <a:latin typeface="Georgia"/>
                <a:cs typeface="Georgia"/>
              </a:rPr>
              <a:t>м</a:t>
            </a:r>
            <a:r>
              <a:rPr sz="2400" spc="-5" dirty="0">
                <a:latin typeface="Georgia"/>
                <a:cs typeface="Georgia"/>
              </a:rPr>
              <a:t>обиля</a:t>
            </a:r>
            <a:r>
              <a:rPr sz="2400" dirty="0">
                <a:latin typeface="Georgia"/>
                <a:cs typeface="Georgia"/>
              </a:rPr>
              <a:t>,	</a:t>
            </a:r>
            <a:r>
              <a:rPr sz="2400" spc="-10" dirty="0">
                <a:latin typeface="Georgia"/>
                <a:cs typeface="Georgia"/>
              </a:rPr>
              <a:t>а</a:t>
            </a:r>
            <a:r>
              <a:rPr sz="2400" dirty="0">
                <a:latin typeface="Georgia"/>
                <a:cs typeface="Georgia"/>
              </a:rPr>
              <a:t>д</a:t>
            </a:r>
            <a:r>
              <a:rPr sz="2400" spc="10" dirty="0">
                <a:latin typeface="Georgia"/>
                <a:cs typeface="Georgia"/>
              </a:rPr>
              <a:t>м</a:t>
            </a:r>
            <a:r>
              <a:rPr sz="2400" spc="-5" dirty="0">
                <a:latin typeface="Georgia"/>
                <a:cs typeface="Georgia"/>
              </a:rPr>
              <a:t>ини</a:t>
            </a:r>
            <a:r>
              <a:rPr sz="2400" spc="-20" dirty="0">
                <a:latin typeface="Georgia"/>
                <a:cs typeface="Georgia"/>
              </a:rPr>
              <a:t>с</a:t>
            </a:r>
            <a:r>
              <a:rPr sz="2400" dirty="0">
                <a:latin typeface="Georgia"/>
                <a:cs typeface="Georgia"/>
              </a:rPr>
              <a:t>тр</a:t>
            </a:r>
            <a:r>
              <a:rPr sz="2400" spc="-15" dirty="0">
                <a:latin typeface="Georgia"/>
                <a:cs typeface="Georgia"/>
              </a:rPr>
              <a:t>а</a:t>
            </a:r>
            <a:r>
              <a:rPr sz="2400" spc="15" dirty="0">
                <a:latin typeface="Georgia"/>
                <a:cs typeface="Georgia"/>
              </a:rPr>
              <a:t>т</a:t>
            </a:r>
            <a:r>
              <a:rPr sz="2400" spc="-5" dirty="0">
                <a:latin typeface="Georgia"/>
                <a:cs typeface="Georgia"/>
              </a:rPr>
              <a:t>ор  </a:t>
            </a:r>
            <a:r>
              <a:rPr sz="2400" spc="-10" dirty="0">
                <a:latin typeface="Georgia"/>
                <a:cs typeface="Georgia"/>
              </a:rPr>
              <a:t>телефон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0" y="0"/>
            <a:ext cx="468312" cy="460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192C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lides>31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Диаграммы вариантов</vt:lpstr>
      <vt:lpstr>PowerPoint Presentation</vt:lpstr>
      <vt:lpstr>Цели разработки диаграммы:</vt:lpstr>
      <vt:lpstr>Цели разработки диаграммы:</vt:lpstr>
      <vt:lpstr>Что делает описание вариантов использования качественным?</vt:lpstr>
      <vt:lpstr>Варианты использования как способ коммуникации</vt:lpstr>
      <vt:lpstr>Основной набор символов диаграммы использования</vt:lpstr>
      <vt:lpstr>Нотация диаграмм использования</vt:lpstr>
      <vt:lpstr>Действующее лицо(actor)</vt:lpstr>
      <vt:lpstr>Действующее лицо или актер(actor)</vt:lpstr>
      <vt:lpstr>Поиск действующих лиц</vt:lpstr>
      <vt:lpstr>PowerPoint Presentation</vt:lpstr>
      <vt:lpstr>Отношения: ассоциация</vt:lpstr>
      <vt:lpstr>Отношение ассоциации</vt:lpstr>
      <vt:lpstr>Отношение включения</vt:lpstr>
      <vt:lpstr>Отношение расширения</vt:lpstr>
      <vt:lpstr>Изображение отношения расширения с условием  выполнения</vt:lpstr>
      <vt:lpstr>Отношение обобщения</vt:lpstr>
      <vt:lpstr>Отношения: обобщение</vt:lpstr>
      <vt:lpstr>Использование интерфейсов на диаграмме вариантов использования</vt:lpstr>
      <vt:lpstr>Связи интерфейсов с прецедентами</vt:lpstr>
      <vt:lpstr>Пример диаграммы ВИ для системы продажи товаров в</vt:lpstr>
      <vt:lpstr>Формализация функциональных требований с помощью диаграммы ВИ</vt:lpstr>
      <vt:lpstr>Классификация требований – модель FURPS+</vt:lpstr>
      <vt:lpstr>Functionality – функциональные требования</vt:lpstr>
      <vt:lpstr>Спецификация ВИ с помощью текстовых сценариев</vt:lpstr>
      <vt:lpstr>Показатели качества для модели вариантов использования</vt:lpstr>
      <vt:lpstr>Последовательность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ruban_sa@hotmail.com</dc:creator>
  <cp:revision>1</cp:revision>
  <dcterms:created xsi:type="dcterms:W3CDTF">2020-08-23T18:06:03Z</dcterms:created>
  <dcterms:modified xsi:type="dcterms:W3CDTF">2022-06-08T15:57:01Z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2017-12-21T00:00:00Z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2020-08-23T00:00:00Z</vt:filetime>
  </property>
</Properties>
</file>