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971243"/>
            <a:ext cx="63334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4129" y="1592326"/>
            <a:ext cx="3907790" cy="466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9044432" y="0"/>
                </a:moveTo>
                <a:lnTo>
                  <a:pt x="0" y="0"/>
                </a:lnTo>
                <a:lnTo>
                  <a:pt x="0" y="310680"/>
                </a:lnTo>
                <a:lnTo>
                  <a:pt x="9044432" y="310680"/>
                </a:lnTo>
                <a:lnTo>
                  <a:pt x="9044432" y="0"/>
                </a:lnTo>
                <a:close/>
              </a:path>
              <a:path w="9084945" h="311150">
                <a:moveTo>
                  <a:pt x="9084945" y="0"/>
                </a:moveTo>
                <a:lnTo>
                  <a:pt x="9071851" y="0"/>
                </a:lnTo>
                <a:lnTo>
                  <a:pt x="9071851" y="310680"/>
                </a:lnTo>
                <a:lnTo>
                  <a:pt x="9084945" y="310680"/>
                </a:lnTo>
                <a:lnTo>
                  <a:pt x="9084945" y="0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08228"/>
            <a:ext cx="9084945" cy="132080"/>
          </a:xfrm>
          <a:custGeom>
            <a:avLst/>
            <a:gdLst/>
            <a:ahLst/>
            <a:cxnLst/>
            <a:rect l="l" t="t" r="r" b="b"/>
            <a:pathLst>
              <a:path w="9084945" h="132079">
                <a:moveTo>
                  <a:pt x="9044432" y="0"/>
                </a:moveTo>
                <a:lnTo>
                  <a:pt x="0" y="0"/>
                </a:lnTo>
                <a:lnTo>
                  <a:pt x="0" y="91440"/>
                </a:lnTo>
                <a:lnTo>
                  <a:pt x="9044432" y="91440"/>
                </a:lnTo>
                <a:lnTo>
                  <a:pt x="9044432" y="0"/>
                </a:lnTo>
                <a:close/>
              </a:path>
              <a:path w="9084945" h="132079">
                <a:moveTo>
                  <a:pt x="9084945" y="0"/>
                </a:moveTo>
                <a:lnTo>
                  <a:pt x="9071851" y="0"/>
                </a:lnTo>
                <a:lnTo>
                  <a:pt x="9071851" y="131876"/>
                </a:lnTo>
                <a:lnTo>
                  <a:pt x="9084945" y="131876"/>
                </a:lnTo>
                <a:lnTo>
                  <a:pt x="9084945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2571" y="308227"/>
            <a:ext cx="1905" cy="132080"/>
          </a:xfrm>
          <a:custGeom>
            <a:avLst/>
            <a:gdLst/>
            <a:ahLst/>
            <a:cxnLst/>
            <a:rect l="l" t="t" r="r" b="b"/>
            <a:pathLst>
              <a:path w="1904" h="132079">
                <a:moveTo>
                  <a:pt x="0" y="131878"/>
                </a:moveTo>
                <a:lnTo>
                  <a:pt x="1428" y="131878"/>
                </a:lnTo>
                <a:lnTo>
                  <a:pt x="1428" y="0"/>
                </a:lnTo>
                <a:lnTo>
                  <a:pt x="0" y="0"/>
                </a:lnTo>
                <a:lnTo>
                  <a:pt x="0" y="131878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60271"/>
            <a:ext cx="3634740" cy="80010"/>
          </a:xfrm>
          <a:custGeom>
            <a:avLst/>
            <a:gdLst/>
            <a:ahLst/>
            <a:cxn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3732365" y="0"/>
                </a:lnTo>
                <a:lnTo>
                  <a:pt x="3732365" y="148793"/>
                </a:lnTo>
                <a:lnTo>
                  <a:pt x="3674745" y="148793"/>
                </a:lnTo>
                <a:lnTo>
                  <a:pt x="3674745" y="0"/>
                </a:lnTo>
                <a:lnTo>
                  <a:pt x="3661651" y="0"/>
                </a:lnTo>
                <a:lnTo>
                  <a:pt x="3661651" y="148793"/>
                </a:lnTo>
                <a:lnTo>
                  <a:pt x="3661651" y="179654"/>
                </a:lnTo>
                <a:lnTo>
                  <a:pt x="3634232" y="179654"/>
                </a:lnTo>
                <a:lnTo>
                  <a:pt x="3634232" y="148793"/>
                </a:lnTo>
                <a:lnTo>
                  <a:pt x="3634232" y="0"/>
                </a:lnTo>
                <a:lnTo>
                  <a:pt x="0" y="0"/>
                </a:lnTo>
                <a:lnTo>
                  <a:pt x="0" y="148793"/>
                </a:lnTo>
                <a:lnTo>
                  <a:pt x="0" y="179654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179654"/>
                </a:lnTo>
                <a:lnTo>
                  <a:pt x="3733800" y="148793"/>
                </a:lnTo>
                <a:lnTo>
                  <a:pt x="3733800" y="0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84944" y="0"/>
            <a:ext cx="57785" cy="622300"/>
          </a:xfrm>
          <a:custGeom>
            <a:avLst/>
            <a:gdLst/>
            <a:ahLst/>
            <a:cxnLst/>
            <a:rect l="l" t="t" r="r" b="b"/>
            <a:pathLst>
              <a:path w="57784" h="622300">
                <a:moveTo>
                  <a:pt x="57626" y="0"/>
                </a:moveTo>
                <a:lnTo>
                  <a:pt x="0" y="0"/>
                </a:lnTo>
                <a:lnTo>
                  <a:pt x="0" y="621791"/>
                </a:lnTo>
                <a:lnTo>
                  <a:pt x="57626" y="621791"/>
                </a:lnTo>
                <a:lnTo>
                  <a:pt x="57626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25382" y="0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75470" y="0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653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73489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721" y="557276"/>
            <a:ext cx="791255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8268" y="1542364"/>
            <a:ext cx="7871459" cy="4622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9200" y="6625997"/>
            <a:ext cx="254000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mg.org/spec/UML/2.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hyperlink" Target="http://barney.gonzaga.edu/~chen/bmis441/oracle/Visio_Tuto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martdraw.com/entity-relationship-diagra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mg.org/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174"/>
                </a:moveTo>
                <a:lnTo>
                  <a:pt x="3733800" y="3174"/>
                </a:lnTo>
                <a:lnTo>
                  <a:pt x="3733800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4208780"/>
            <a:chOff x="0" y="0"/>
            <a:chExt cx="9144000" cy="4208780"/>
          </a:xfrm>
        </p:grpSpPr>
        <p:sp>
          <p:nvSpPr>
            <p:cNvPr id="4" name="object 4"/>
            <p:cNvSpPr/>
            <p:nvPr/>
          </p:nvSpPr>
          <p:spPr>
            <a:xfrm>
              <a:off x="5410200" y="3896994"/>
              <a:ext cx="3733800" cy="192405"/>
            </a:xfrm>
            <a:custGeom>
              <a:avLst/>
              <a:gdLst/>
              <a:ahLst/>
              <a:cxnLst/>
              <a:rect l="l" t="t" r="r" b="b"/>
              <a:pathLst>
                <a:path w="3733800" h="192404">
                  <a:moveTo>
                    <a:pt x="3733800" y="0"/>
                  </a:moveTo>
                  <a:lnTo>
                    <a:pt x="0" y="0"/>
                  </a:lnTo>
                  <a:lnTo>
                    <a:pt x="0" y="163957"/>
                  </a:lnTo>
                  <a:lnTo>
                    <a:pt x="0" y="192024"/>
                  </a:lnTo>
                  <a:lnTo>
                    <a:pt x="3733800" y="192024"/>
                  </a:lnTo>
                  <a:lnTo>
                    <a:pt x="3733800" y="163957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9FB8CD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4115180"/>
              <a:ext cx="3733800" cy="9525"/>
            </a:xfrm>
            <a:custGeom>
              <a:avLst/>
              <a:gdLst/>
              <a:ahLst/>
              <a:cxnLst/>
              <a:rect l="l" t="t" r="r" b="b"/>
              <a:pathLst>
                <a:path w="3733800" h="9525">
                  <a:moveTo>
                    <a:pt x="37338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733800" y="9144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9FB8CD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4164457"/>
              <a:ext cx="1965960" cy="18415"/>
            </a:xfrm>
            <a:custGeom>
              <a:avLst/>
              <a:gdLst/>
              <a:ahLst/>
              <a:cxnLst/>
              <a:rect l="l" t="t" r="r" b="b"/>
              <a:pathLst>
                <a:path w="1965959" h="18414">
                  <a:moveTo>
                    <a:pt x="1965959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65959" y="18288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9FB8CD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4199509"/>
              <a:ext cx="1965960" cy="9525"/>
            </a:xfrm>
            <a:custGeom>
              <a:avLst/>
              <a:gdLst/>
              <a:ahLst/>
              <a:cxnLst/>
              <a:rect l="l" t="t" r="r" b="b"/>
              <a:pathLst>
                <a:path w="1965959" h="9525">
                  <a:moveTo>
                    <a:pt x="196595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65959" y="9144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9FB8CD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3962400"/>
              <a:ext cx="3566795" cy="135255"/>
            </a:xfrm>
            <a:custGeom>
              <a:avLst/>
              <a:gdLst/>
              <a:ahLst/>
              <a:cxnLst/>
              <a:rect l="l" t="t" r="r" b="b"/>
              <a:pathLst>
                <a:path w="3566795" h="135254">
                  <a:moveTo>
                    <a:pt x="3063240" y="2032"/>
                  </a:moveTo>
                  <a:lnTo>
                    <a:pt x="306120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061208" y="27432"/>
                  </a:lnTo>
                  <a:lnTo>
                    <a:pt x="3063240" y="25400"/>
                  </a:lnTo>
                  <a:lnTo>
                    <a:pt x="3063240" y="2032"/>
                  </a:lnTo>
                  <a:close/>
                </a:path>
                <a:path w="3566795" h="135254">
                  <a:moveTo>
                    <a:pt x="3566541" y="101346"/>
                  </a:moveTo>
                  <a:lnTo>
                    <a:pt x="3563747" y="98552"/>
                  </a:lnTo>
                  <a:lnTo>
                    <a:pt x="1969008" y="98552"/>
                  </a:lnTo>
                  <a:lnTo>
                    <a:pt x="1966341" y="101346"/>
                  </a:lnTo>
                  <a:lnTo>
                    <a:pt x="1966341" y="132461"/>
                  </a:lnTo>
                  <a:lnTo>
                    <a:pt x="1969008" y="135128"/>
                  </a:lnTo>
                  <a:lnTo>
                    <a:pt x="3563747" y="135128"/>
                  </a:lnTo>
                  <a:lnTo>
                    <a:pt x="3566541" y="132461"/>
                  </a:lnTo>
                  <a:lnTo>
                    <a:pt x="3566541" y="101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16222"/>
              <a:ext cx="9144000" cy="78105"/>
            </a:xfrm>
            <a:custGeom>
              <a:avLst/>
              <a:gdLst/>
              <a:ahLst/>
              <a:cxnLst/>
              <a:rect l="l" t="t" r="r" b="b"/>
              <a:pathLst>
                <a:path w="9144000" h="78104">
                  <a:moveTo>
                    <a:pt x="9144000" y="0"/>
                  </a:moveTo>
                  <a:lnTo>
                    <a:pt x="0" y="0"/>
                  </a:lnTo>
                  <a:lnTo>
                    <a:pt x="0" y="75311"/>
                  </a:lnTo>
                  <a:lnTo>
                    <a:pt x="0" y="77597"/>
                  </a:lnTo>
                  <a:lnTo>
                    <a:pt x="9144000" y="77597"/>
                  </a:lnTo>
                  <a:lnTo>
                    <a:pt x="9144000" y="753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8CD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701669"/>
              <a:ext cx="9144000" cy="189865"/>
            </a:xfrm>
            <a:custGeom>
              <a:avLst/>
              <a:gdLst/>
              <a:ahLst/>
              <a:cxnLst/>
              <a:rect l="l" t="t" r="r" b="b"/>
              <a:pathLst>
                <a:path w="9144000" h="189864">
                  <a:moveTo>
                    <a:pt x="9144000" y="0"/>
                  </a:moveTo>
                  <a:lnTo>
                    <a:pt x="6414008" y="0"/>
                  </a:lnTo>
                  <a:lnTo>
                    <a:pt x="0" y="0"/>
                  </a:lnTo>
                  <a:lnTo>
                    <a:pt x="0" y="114554"/>
                  </a:lnTo>
                  <a:lnTo>
                    <a:pt x="6414008" y="114554"/>
                  </a:lnTo>
                  <a:lnTo>
                    <a:pt x="6414008" y="189865"/>
                  </a:lnTo>
                  <a:lnTo>
                    <a:pt x="9144000" y="189865"/>
                  </a:lnTo>
                  <a:lnTo>
                    <a:pt x="9144000" y="11455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3702050"/>
            </a:xfrm>
            <a:custGeom>
              <a:avLst/>
              <a:gdLst/>
              <a:ahLst/>
              <a:cxnLst/>
              <a:rect l="l" t="t" r="r" b="b"/>
              <a:pathLst>
                <a:path w="9144000" h="3702050">
                  <a:moveTo>
                    <a:pt x="9144000" y="0"/>
                  </a:moveTo>
                  <a:lnTo>
                    <a:pt x="0" y="0"/>
                  </a:lnTo>
                  <a:lnTo>
                    <a:pt x="0" y="3701669"/>
                  </a:lnTo>
                  <a:lnTo>
                    <a:pt x="9144000" y="37016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64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Введение </a:t>
            </a:r>
            <a:r>
              <a:rPr spc="-5" dirty="0"/>
              <a:t>в</a:t>
            </a:r>
            <a:r>
              <a:rPr spc="-20" dirty="0"/>
              <a:t> </a:t>
            </a:r>
            <a:r>
              <a:rPr spc="-5" dirty="0"/>
              <a:t>объектно-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ориентированный</a:t>
            </a:r>
            <a:r>
              <a:rPr spc="-45" dirty="0"/>
              <a:t> </a:t>
            </a:r>
            <a:r>
              <a:rPr spc="-10" dirty="0"/>
              <a:t>анализ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3190697"/>
            <a:ext cx="4519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40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Trebuchet MS"/>
                <a:cs typeface="Trebuchet MS"/>
              </a:rPr>
              <a:t>проектирование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9333" y="3924680"/>
            <a:ext cx="253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64652"/>
                </a:solidFill>
                <a:latin typeface="Georgia"/>
                <a:cs typeface="Georgia"/>
              </a:rPr>
              <a:t>Встреча 1 (1</a:t>
            </a:r>
            <a:r>
              <a:rPr sz="2400" spc="-95" dirty="0">
                <a:solidFill>
                  <a:srgbClr val="464652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64652"/>
                </a:solidFill>
                <a:latin typeface="Georgia"/>
                <a:cs typeface="Georgia"/>
              </a:rPr>
              <a:t>пара)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4.1. Методология процедурно-ориентированного  </a:t>
            </a:r>
            <a:r>
              <a:rPr spc="-10" dirty="0"/>
              <a:t>программирования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Проблемы </a:t>
            </a:r>
            <a:r>
              <a:rPr dirty="0"/>
              <a:t>и</a:t>
            </a:r>
            <a:r>
              <a:rPr spc="-15" dirty="0"/>
              <a:t> </a:t>
            </a:r>
            <a:r>
              <a:rPr dirty="0"/>
              <a:t>предпосылки:</a:t>
            </a:r>
          </a:p>
          <a:p>
            <a:pPr marL="268605" indent="-256540">
              <a:lnSpc>
                <a:spcPct val="100000"/>
              </a:lnSpc>
              <a:spcBef>
                <a:spcPts val="146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pc="-5" dirty="0">
                <a:solidFill>
                  <a:srgbClr val="000000"/>
                </a:solidFill>
              </a:rPr>
              <a:t>Дублирование </a:t>
            </a:r>
            <a:r>
              <a:rPr dirty="0">
                <a:solidFill>
                  <a:srgbClr val="000000"/>
                </a:solidFill>
              </a:rPr>
              <a:t>фрагментов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кода</a:t>
            </a:r>
          </a:p>
          <a:p>
            <a:pPr>
              <a:lnSpc>
                <a:spcPct val="100000"/>
              </a:lnSpc>
              <a:buChar char="•"/>
            </a:pPr>
            <a:endParaRPr sz="2000"/>
          </a:p>
          <a:p>
            <a:pPr marL="268605" marR="1389380" indent="-256540">
              <a:lnSpc>
                <a:spcPct val="70000"/>
              </a:lnSpc>
              <a:spcBef>
                <a:spcPts val="1410"/>
              </a:spcBef>
            </a:pPr>
            <a:r>
              <a:rPr i="1" spc="-5" dirty="0">
                <a:solidFill>
                  <a:srgbClr val="000000"/>
                </a:solidFill>
                <a:latin typeface="Georgia"/>
                <a:cs typeface="Georgia"/>
              </a:rPr>
              <a:t>Решение: </a:t>
            </a:r>
            <a:r>
              <a:rPr spc="-5" dirty="0">
                <a:solidFill>
                  <a:srgbClr val="006FC0"/>
                </a:solidFill>
              </a:rPr>
              <a:t>Процедурное  </a:t>
            </a:r>
            <a:r>
              <a:rPr dirty="0">
                <a:solidFill>
                  <a:srgbClr val="006FC0"/>
                </a:solidFill>
              </a:rPr>
              <a:t>программирование</a:t>
            </a:r>
          </a:p>
          <a:p>
            <a:pPr marR="5715" algn="r">
              <a:lnSpc>
                <a:spcPts val="1630"/>
              </a:lnSpc>
              <a:spcBef>
                <a:spcPts val="1365"/>
              </a:spcBef>
            </a:pPr>
            <a:r>
              <a:rPr sz="1600" spc="-10" dirty="0">
                <a:solidFill>
                  <a:srgbClr val="006FC0"/>
                </a:solidFill>
              </a:rPr>
              <a:t>Процедура  </a:t>
            </a:r>
            <a:r>
              <a:rPr sz="1600" spc="-5" dirty="0">
                <a:solidFill>
                  <a:srgbClr val="000000"/>
                </a:solidFill>
              </a:rPr>
              <a:t>—  самостоятельный</a:t>
            </a:r>
            <a:r>
              <a:rPr sz="1600" spc="195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участок</a:t>
            </a:r>
            <a:endParaRPr sz="1600"/>
          </a:p>
          <a:p>
            <a:pPr marR="5080" algn="r">
              <a:lnSpc>
                <a:spcPts val="1345"/>
              </a:lnSpc>
            </a:pPr>
            <a:r>
              <a:rPr sz="1600" spc="-5" dirty="0">
                <a:solidFill>
                  <a:srgbClr val="000000"/>
                </a:solidFill>
              </a:rPr>
              <a:t>кода, </a:t>
            </a:r>
            <a:r>
              <a:rPr sz="1600" spc="-10" dirty="0">
                <a:solidFill>
                  <a:srgbClr val="000000"/>
                </a:solidFill>
              </a:rPr>
              <a:t>который </a:t>
            </a:r>
            <a:r>
              <a:rPr sz="1600" spc="-5" dirty="0">
                <a:solidFill>
                  <a:srgbClr val="000000"/>
                </a:solidFill>
              </a:rPr>
              <a:t>можно выполнить </a:t>
            </a:r>
            <a:r>
              <a:rPr sz="1600" spc="295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как</a:t>
            </a:r>
            <a:endParaRPr sz="1600"/>
          </a:p>
          <a:p>
            <a:pPr marL="268605">
              <a:lnSpc>
                <a:spcPts val="1635"/>
              </a:lnSpc>
            </a:pPr>
            <a:r>
              <a:rPr sz="1600" spc="-10" dirty="0">
                <a:solidFill>
                  <a:srgbClr val="000000"/>
                </a:solidFill>
              </a:rPr>
              <a:t>одну</a:t>
            </a:r>
            <a:r>
              <a:rPr sz="1600" spc="-5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инструкцию.</a:t>
            </a:r>
            <a:endParaRPr sz="1600"/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600" spc="-10" dirty="0">
                <a:solidFill>
                  <a:srgbClr val="000000"/>
                </a:solidFill>
              </a:rPr>
              <a:t>Порожденные</a:t>
            </a:r>
            <a:r>
              <a:rPr sz="1600" spc="10" dirty="0">
                <a:solidFill>
                  <a:srgbClr val="000000"/>
                </a:solidFill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понятия:</a:t>
            </a:r>
            <a:endParaRPr sz="1600"/>
          </a:p>
          <a:p>
            <a:pPr marL="268605" indent="-256540">
              <a:lnSpc>
                <a:spcPct val="100000"/>
              </a:lnSpc>
              <a:spcBef>
                <a:spcPts val="128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dirty="0">
                <a:solidFill>
                  <a:srgbClr val="000000"/>
                </a:solidFill>
              </a:rPr>
              <a:t>Вызов;</a:t>
            </a:r>
            <a:endParaRPr sz="1400"/>
          </a:p>
          <a:p>
            <a:pPr marL="268605" indent="-256540">
              <a:lnSpc>
                <a:spcPct val="100000"/>
              </a:lnSpc>
              <a:spcBef>
                <a:spcPts val="127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spc="-5" dirty="0">
                <a:solidFill>
                  <a:srgbClr val="000000"/>
                </a:solidFill>
              </a:rPr>
              <a:t>Аргументы;</a:t>
            </a:r>
            <a:endParaRPr sz="1400"/>
          </a:p>
          <a:p>
            <a:pPr marL="268605" indent="-256540">
              <a:lnSpc>
                <a:spcPct val="100000"/>
              </a:lnSpc>
              <a:spcBef>
                <a:spcPts val="127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spc="-5" dirty="0">
                <a:solidFill>
                  <a:srgbClr val="000000"/>
                </a:solidFill>
              </a:rPr>
              <a:t>Возврат;</a:t>
            </a:r>
            <a:endParaRPr sz="1400"/>
          </a:p>
          <a:p>
            <a:pPr marL="268605" indent="-256540">
              <a:lnSpc>
                <a:spcPct val="100000"/>
              </a:lnSpc>
              <a:spcBef>
                <a:spcPts val="127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spc="-5" dirty="0">
                <a:solidFill>
                  <a:srgbClr val="000000"/>
                </a:solidFill>
              </a:rPr>
              <a:t>Рекурсия;</a:t>
            </a:r>
            <a:endParaRPr sz="1400"/>
          </a:p>
          <a:p>
            <a:pPr marL="268605" indent="-256540">
              <a:lnSpc>
                <a:spcPct val="100000"/>
              </a:lnSpc>
              <a:spcBef>
                <a:spcPts val="127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spc="-5" dirty="0">
                <a:solidFill>
                  <a:srgbClr val="000000"/>
                </a:solidFill>
              </a:rPr>
              <a:t>Перегрузка.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45329" y="2052650"/>
            <a:ext cx="3793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Необходимость разделения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кода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57742" y="6625997"/>
            <a:ext cx="2355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10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3365" y="2691510"/>
            <a:ext cx="2745105" cy="8877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68605" marR="383540" indent="-256540">
              <a:lnSpc>
                <a:spcPct val="70000"/>
              </a:lnSpc>
              <a:spcBef>
                <a:spcPts val="745"/>
              </a:spcBef>
            </a:pPr>
            <a:r>
              <a:rPr sz="1800" i="1" spc="-5" dirty="0">
                <a:latin typeface="Georgia"/>
                <a:cs typeface="Georgia"/>
              </a:rPr>
              <a:t>Решение: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Модульное 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прог</a:t>
            </a:r>
            <a:r>
              <a:rPr sz="1800" spc="5" dirty="0">
                <a:solidFill>
                  <a:srgbClr val="006FC0"/>
                </a:solidFill>
                <a:latin typeface="Georgia"/>
                <a:cs typeface="Georgia"/>
              </a:rPr>
              <a:t>р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аммир</a:t>
            </a:r>
            <a:r>
              <a:rPr sz="1800" spc="5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в</a:t>
            </a:r>
            <a:r>
              <a:rPr sz="1800" spc="5" dirty="0">
                <a:solidFill>
                  <a:srgbClr val="006FC0"/>
                </a:solidFill>
                <a:latin typeface="Georgia"/>
                <a:cs typeface="Georgia"/>
              </a:rPr>
              <a:t>а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ние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922019" algn="l"/>
                <a:tab pos="1275715" algn="l"/>
                <a:tab pos="1758950" algn="l"/>
              </a:tabLst>
            </a:pP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М</a:t>
            </a:r>
            <a:r>
              <a:rPr sz="1600" spc="5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1600" spc="-15" dirty="0">
                <a:solidFill>
                  <a:srgbClr val="006FC0"/>
                </a:solidFill>
                <a:latin typeface="Georgia"/>
                <a:cs typeface="Georgia"/>
              </a:rPr>
              <a:t>д</a:t>
            </a: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</a:rPr>
              <a:t>у</a:t>
            </a: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л</a:t>
            </a: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</a:rPr>
              <a:t>ь</a:t>
            </a:r>
            <a:r>
              <a:rPr sz="1600" dirty="0">
                <a:solidFill>
                  <a:srgbClr val="006FC0"/>
                </a:solidFill>
                <a:latin typeface="Georgia"/>
                <a:cs typeface="Georgia"/>
              </a:rPr>
              <a:t>	</a:t>
            </a: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</a:rPr>
              <a:t>—</a:t>
            </a:r>
            <a:r>
              <a:rPr sz="1600" dirty="0">
                <a:solidFill>
                  <a:srgbClr val="006FC0"/>
                </a:solidFill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это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о</a:t>
            </a:r>
            <a:r>
              <a:rPr sz="1600" dirty="0">
                <a:latin typeface="Georgia"/>
                <a:cs typeface="Georgia"/>
              </a:rPr>
              <a:t>т</a:t>
            </a:r>
            <a:r>
              <a:rPr sz="1600" spc="-15" dirty="0">
                <a:latin typeface="Georgia"/>
                <a:cs typeface="Georgia"/>
              </a:rPr>
              <a:t>д</a:t>
            </a:r>
            <a:r>
              <a:rPr sz="1600" spc="-10" dirty="0">
                <a:latin typeface="Georgia"/>
                <a:cs typeface="Georgia"/>
              </a:rPr>
              <a:t>е</a:t>
            </a:r>
            <a:r>
              <a:rPr sz="1600" spc="-5" dirty="0">
                <a:latin typeface="Georgia"/>
                <a:cs typeface="Georgia"/>
              </a:rPr>
              <a:t>л</a:t>
            </a:r>
            <a:r>
              <a:rPr sz="1600" spc="-10" dirty="0">
                <a:latin typeface="Georgia"/>
                <a:cs typeface="Georgia"/>
              </a:rPr>
              <a:t>ь</a:t>
            </a:r>
            <a:r>
              <a:rPr sz="1600" dirty="0">
                <a:latin typeface="Georgia"/>
                <a:cs typeface="Georgia"/>
              </a:rPr>
              <a:t>н</a:t>
            </a:r>
            <a:r>
              <a:rPr sz="1600" spc="-5" dirty="0">
                <a:latin typeface="Georgia"/>
                <a:cs typeface="Georgia"/>
              </a:rPr>
              <a:t>ая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3792" y="3310254"/>
            <a:ext cx="1294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и</a:t>
            </a:r>
            <a:r>
              <a:rPr sz="1600" spc="-5" dirty="0">
                <a:latin typeface="Georgia"/>
                <a:cs typeface="Georgia"/>
              </a:rPr>
              <a:t>м</a:t>
            </a:r>
            <a:r>
              <a:rPr sz="1600" spc="-10" dirty="0">
                <a:latin typeface="Georgia"/>
                <a:cs typeface="Georgia"/>
              </a:rPr>
              <a:t>енова</a:t>
            </a:r>
            <a:r>
              <a:rPr sz="1600" spc="5" dirty="0">
                <a:latin typeface="Georgia"/>
                <a:cs typeface="Georgia"/>
              </a:rPr>
              <a:t>н</a:t>
            </a:r>
            <a:r>
              <a:rPr sz="1600" spc="-5" dirty="0">
                <a:latin typeface="Georgia"/>
                <a:cs typeface="Georgia"/>
              </a:rPr>
              <a:t>ная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9397" y="3480942"/>
            <a:ext cx="2626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8595" algn="l"/>
              </a:tabLst>
            </a:pPr>
            <a:r>
              <a:rPr sz="1600" spc="-10" dirty="0">
                <a:latin typeface="Georgia"/>
                <a:cs typeface="Georgia"/>
              </a:rPr>
              <a:t>сущность	</a:t>
            </a:r>
            <a:r>
              <a:rPr sz="1600" spc="-5" dirty="0">
                <a:latin typeface="Georgia"/>
                <a:cs typeface="Georgia"/>
              </a:rPr>
              <a:t>программы,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7380" y="3480942"/>
            <a:ext cx="781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которая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9397" y="3651580"/>
            <a:ext cx="3940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объединяет в себе другие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программные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7700" y="3822572"/>
            <a:ext cx="808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бл</a:t>
            </a:r>
            <a:r>
              <a:rPr sz="1600" spc="-15" dirty="0">
                <a:latin typeface="Georgia"/>
                <a:cs typeface="Georgia"/>
              </a:rPr>
              <a:t>и</a:t>
            </a:r>
            <a:r>
              <a:rPr sz="1600" spc="5" dirty="0">
                <a:latin typeface="Georgia"/>
                <a:cs typeface="Georgia"/>
              </a:rPr>
              <a:t>з</a:t>
            </a:r>
            <a:r>
              <a:rPr sz="1600" dirty="0">
                <a:latin typeface="Georgia"/>
                <a:cs typeface="Georgia"/>
              </a:rPr>
              <a:t>к</a:t>
            </a:r>
            <a:r>
              <a:rPr sz="1600" spc="-10" dirty="0">
                <a:latin typeface="Georgia"/>
                <a:cs typeface="Georgia"/>
              </a:rPr>
              <a:t>ие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1890" y="3822572"/>
            <a:ext cx="25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по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3365" y="3822572"/>
            <a:ext cx="216535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>
              <a:lnSpc>
                <a:spcPts val="163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единицы,</a:t>
            </a:r>
            <a:endParaRPr sz="1600">
              <a:latin typeface="Georgia"/>
              <a:cs typeface="Georgia"/>
            </a:endParaRPr>
          </a:p>
          <a:p>
            <a:pPr marL="268605">
              <a:lnSpc>
                <a:spcPts val="1630"/>
              </a:lnSpc>
            </a:pPr>
            <a:r>
              <a:rPr sz="1600" spc="-10" dirty="0">
                <a:latin typeface="Georgia"/>
                <a:cs typeface="Georgia"/>
              </a:rPr>
              <a:t>функциональности.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Georgia"/>
                <a:cs typeface="Georgia"/>
              </a:rPr>
              <a:t>Основные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понятия: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3365" y="4794884"/>
            <a:ext cx="230505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spc="-5" dirty="0">
                <a:latin typeface="Georgia"/>
                <a:cs typeface="Georgia"/>
              </a:rPr>
              <a:t>Модуль;</a:t>
            </a:r>
            <a:endParaRPr sz="1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7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spc="-5" dirty="0">
                <a:latin typeface="Georgia"/>
                <a:cs typeface="Georgia"/>
              </a:rPr>
              <a:t>Импортирование;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600" spc="-10" dirty="0">
                <a:latin typeface="Georgia"/>
                <a:cs typeface="Georgia"/>
              </a:rPr>
              <a:t>Порожденные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понятия:</a:t>
            </a:r>
            <a:endParaRPr sz="1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11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dirty="0">
                <a:latin typeface="Georgia"/>
                <a:cs typeface="Georgia"/>
              </a:rPr>
              <a:t>Пакет;</a:t>
            </a:r>
            <a:endParaRPr sz="1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7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400" spc="-5" dirty="0">
                <a:latin typeface="Georgia"/>
                <a:cs typeface="Georgia"/>
              </a:rPr>
              <a:t>Инкапсуляция.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4.2. Методология объектно-ориентированного  </a:t>
            </a:r>
            <a:r>
              <a:rPr spc="-10" dirty="0"/>
              <a:t>программирования</a:t>
            </a:r>
            <a:r>
              <a:rPr spc="30" dirty="0"/>
              <a:t> </a:t>
            </a:r>
            <a:r>
              <a:rPr spc="-5" dirty="0"/>
              <a:t>(ООП)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031" y="1694433"/>
            <a:ext cx="7954645" cy="4646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Фундаментальные </a:t>
            </a:r>
            <a:r>
              <a:rPr sz="2000" spc="-5" dirty="0">
                <a:latin typeface="Georgia"/>
                <a:cs typeface="Georgia"/>
              </a:rPr>
              <a:t>понятия ООП </a:t>
            </a:r>
            <a:r>
              <a:rPr sz="2000" dirty="0">
                <a:latin typeface="Georgia"/>
                <a:cs typeface="Georgia"/>
              </a:rPr>
              <a:t>- </a:t>
            </a: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класс </a:t>
            </a:r>
            <a:r>
              <a:rPr sz="2000" dirty="0">
                <a:latin typeface="Georgia"/>
                <a:cs typeface="Georgia"/>
              </a:rPr>
              <a:t>и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объект</a:t>
            </a:r>
            <a:r>
              <a:rPr sz="2000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45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216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Класс </a:t>
            </a:r>
            <a:r>
              <a:rPr sz="2000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некоторая абстракция совокупности </a:t>
            </a:r>
            <a:r>
              <a:rPr sz="2000" spc="-10" dirty="0">
                <a:latin typeface="Georgia"/>
                <a:cs typeface="Georgia"/>
              </a:rPr>
              <a:t>объектов, которые  имеют общий </a:t>
            </a:r>
            <a:r>
              <a:rPr sz="2000" dirty="0">
                <a:latin typeface="Georgia"/>
                <a:cs typeface="Georgia"/>
              </a:rPr>
              <a:t>набор </a:t>
            </a:r>
            <a:r>
              <a:rPr sz="2000" spc="-5" dirty="0">
                <a:latin typeface="Georgia"/>
                <a:cs typeface="Georgia"/>
              </a:rPr>
              <a:t>свойств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обладают одинаковым  поведением.</a:t>
            </a:r>
            <a:endParaRPr sz="20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2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Объект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конкретный экземпляр соответствующего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класса.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450">
              <a:latin typeface="Georgia"/>
              <a:cs typeface="Georgia"/>
            </a:endParaRPr>
          </a:p>
          <a:p>
            <a:pPr marL="268605" marR="8255" algn="just">
              <a:lnSpc>
                <a:spcPts val="2050"/>
              </a:lnSpc>
            </a:pPr>
            <a:r>
              <a:rPr sz="1900" b="1" i="1" spc="-5" dirty="0">
                <a:latin typeface="Georgia"/>
                <a:cs typeface="Georgia"/>
              </a:rPr>
              <a:t>ООП </a:t>
            </a:r>
            <a:r>
              <a:rPr sz="1900" spc="-5" dirty="0">
                <a:latin typeface="Georgia"/>
                <a:cs typeface="Georgia"/>
              </a:rPr>
              <a:t>представляет собой </a:t>
            </a:r>
            <a:r>
              <a:rPr sz="1900" b="1" i="1" spc="-5" dirty="0">
                <a:latin typeface="Georgia"/>
                <a:cs typeface="Georgia"/>
              </a:rPr>
              <a:t>систематизированный подход </a:t>
            </a:r>
            <a:r>
              <a:rPr sz="1900" spc="-5" dirty="0">
                <a:latin typeface="Georgia"/>
                <a:cs typeface="Georgia"/>
              </a:rPr>
              <a:t>к  алгоритмической формализации </a:t>
            </a:r>
            <a:r>
              <a:rPr sz="1900" b="1" i="1" spc="-5" dirty="0">
                <a:latin typeface="Georgia"/>
                <a:cs typeface="Georgia"/>
              </a:rPr>
              <a:t>сложных предметных  </a:t>
            </a:r>
            <a:r>
              <a:rPr sz="1900" b="1" i="1" spc="-10" dirty="0">
                <a:latin typeface="Georgia"/>
                <a:cs typeface="Georgia"/>
              </a:rPr>
              <a:t>областей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>
              <a:latin typeface="Georgia"/>
              <a:cs typeface="Georgia"/>
            </a:endParaRPr>
          </a:p>
          <a:p>
            <a:pPr marL="268605" algn="just">
              <a:lnSpc>
                <a:spcPct val="100000"/>
              </a:lnSpc>
              <a:spcBef>
                <a:spcPts val="730"/>
              </a:spcBef>
            </a:pPr>
            <a:r>
              <a:rPr sz="1900" spc="-5" dirty="0">
                <a:latin typeface="Georgia"/>
                <a:cs typeface="Georgia"/>
              </a:rPr>
              <a:t>ООП предполагает </a:t>
            </a:r>
            <a:r>
              <a:rPr sz="1900" b="1" spc="-10" dirty="0">
                <a:latin typeface="Georgia"/>
                <a:cs typeface="Georgia"/>
              </a:rPr>
              <a:t>этапы </a:t>
            </a:r>
            <a:r>
              <a:rPr sz="1900" b="1" spc="-5" dirty="0">
                <a:latin typeface="Georgia"/>
                <a:cs typeface="Georgia"/>
              </a:rPr>
              <a:t>разработки</a:t>
            </a:r>
            <a:r>
              <a:rPr sz="1900" b="1" spc="9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программ: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1.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Абстрагирование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2. Инкапсуляция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3.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Модульность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4.</a:t>
            </a:r>
            <a:r>
              <a:rPr sz="1900" spc="-10" dirty="0">
                <a:latin typeface="Georgia"/>
                <a:cs typeface="Georgia"/>
              </a:rPr>
              <a:t> Иерархия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7742" y="6625997"/>
            <a:ext cx="2355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11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32000"/>
            <a:ext cx="7952105" cy="46520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b="1" spc="-10" dirty="0">
                <a:solidFill>
                  <a:srgbClr val="464652"/>
                </a:solidFill>
                <a:latin typeface="Georgia"/>
                <a:cs typeface="Georgia"/>
              </a:rPr>
              <a:t>Абстрагирование</a:t>
            </a:r>
            <a:endParaRPr sz="1900">
              <a:latin typeface="Georgia"/>
              <a:cs typeface="Georgia"/>
            </a:endParaRPr>
          </a:p>
          <a:p>
            <a:pPr marL="268605" marR="271145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Выделение </a:t>
            </a:r>
            <a:r>
              <a:rPr sz="1900" spc="-5" dirty="0">
                <a:latin typeface="Georgia"/>
                <a:cs typeface="Georgia"/>
              </a:rPr>
              <a:t>абстракций. Это - </a:t>
            </a:r>
            <a:r>
              <a:rPr sz="1900" b="1" spc="-5" dirty="0">
                <a:latin typeface="Georgia"/>
                <a:cs typeface="Georgia"/>
              </a:rPr>
              <a:t>анализ </a:t>
            </a:r>
            <a:r>
              <a:rPr sz="1900" b="1" spc="-10" dirty="0">
                <a:latin typeface="Georgia"/>
                <a:cs typeface="Georgia"/>
              </a:rPr>
              <a:t>предметной </a:t>
            </a:r>
            <a:r>
              <a:rPr sz="1900" spc="-10" dirty="0">
                <a:latin typeface="Georgia"/>
                <a:cs typeface="Georgia"/>
              </a:rPr>
              <a:t>области, для  которой составляется </a:t>
            </a:r>
            <a:r>
              <a:rPr sz="1900" spc="-5" dirty="0">
                <a:latin typeface="Georgia"/>
                <a:cs typeface="Georgia"/>
              </a:rPr>
              <a:t>программа, с целью</a:t>
            </a:r>
            <a:r>
              <a:rPr sz="1900" spc="1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определения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основных объектов этой предметной</a:t>
            </a:r>
            <a:r>
              <a:rPr sz="1900" spc="16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области,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их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свойств,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отношений между</a:t>
            </a:r>
            <a:r>
              <a:rPr sz="1900" spc="7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объектами,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возможных операций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над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объектами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или их</a:t>
            </a:r>
            <a:r>
              <a:rPr sz="1900" spc="17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составляющими.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575"/>
              </a:spcBef>
            </a:pPr>
            <a:r>
              <a:rPr sz="2000" b="1" dirty="0">
                <a:solidFill>
                  <a:srgbClr val="993300"/>
                </a:solidFill>
                <a:latin typeface="Georgia"/>
                <a:cs typeface="Georgia"/>
              </a:rPr>
              <a:t>Различие</a:t>
            </a:r>
            <a:r>
              <a:rPr sz="2000" b="1" i="1" dirty="0">
                <a:solidFill>
                  <a:srgbClr val="993300"/>
                </a:solidFill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00" b="1" i="1" spc="-5" dirty="0">
                <a:solidFill>
                  <a:srgbClr val="993300"/>
                </a:solidFill>
                <a:latin typeface="Georgia"/>
                <a:cs typeface="Georgia"/>
              </a:rPr>
              <a:t>Процедурно-ориентированное </a:t>
            </a:r>
            <a:r>
              <a:rPr sz="1900" i="1" spc="-10" dirty="0">
                <a:solidFill>
                  <a:srgbClr val="993300"/>
                </a:solidFill>
                <a:latin typeface="Georgia"/>
                <a:cs typeface="Georgia"/>
              </a:rPr>
              <a:t>программирование нацелено</a:t>
            </a:r>
            <a:r>
              <a:rPr sz="1900" i="1" spc="155" dirty="0">
                <a:solidFill>
                  <a:srgbClr val="993300"/>
                </a:solidFill>
                <a:latin typeface="Georgia"/>
                <a:cs typeface="Georgia"/>
              </a:rPr>
              <a:t> </a:t>
            </a:r>
            <a:r>
              <a:rPr sz="1900" i="1" spc="-10" dirty="0">
                <a:solidFill>
                  <a:srgbClr val="993300"/>
                </a:solidFill>
                <a:latin typeface="Georgia"/>
                <a:cs typeface="Georgia"/>
              </a:rPr>
              <a:t>на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1" i="1" spc="-5" dirty="0">
                <a:solidFill>
                  <a:srgbClr val="993300"/>
                </a:solidFill>
                <a:latin typeface="Georgia"/>
                <a:cs typeface="Georgia"/>
              </a:rPr>
              <a:t>моделирование действий</a:t>
            </a:r>
            <a:r>
              <a:rPr sz="1900" i="1" spc="-5" dirty="0">
                <a:solidFill>
                  <a:srgbClr val="993300"/>
                </a:solidFill>
                <a:latin typeface="Georgia"/>
                <a:cs typeface="Georgia"/>
              </a:rPr>
              <a:t>, выполняемых</a:t>
            </a:r>
            <a:r>
              <a:rPr sz="1900" i="1" spc="100" dirty="0">
                <a:solidFill>
                  <a:srgbClr val="993300"/>
                </a:solidFill>
                <a:latin typeface="Georgia"/>
                <a:cs typeface="Georgia"/>
              </a:rPr>
              <a:t> </a:t>
            </a:r>
            <a:r>
              <a:rPr sz="1900" b="1" i="1" spc="-10" dirty="0">
                <a:solidFill>
                  <a:srgbClr val="993300"/>
                </a:solidFill>
                <a:latin typeface="Georgia"/>
                <a:cs typeface="Georgia"/>
              </a:rPr>
              <a:t>компьютером</a:t>
            </a:r>
            <a:r>
              <a:rPr sz="1900" i="1" spc="-10" dirty="0">
                <a:solidFill>
                  <a:srgbClr val="993300"/>
                </a:solidFill>
                <a:latin typeface="Georgia"/>
                <a:cs typeface="Georgia"/>
              </a:rPr>
              <a:t>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843280" algn="l"/>
                <a:tab pos="2113915" algn="l"/>
                <a:tab pos="2611120" algn="l"/>
                <a:tab pos="4882515" algn="l"/>
                <a:tab pos="6784975" algn="l"/>
              </a:tabLst>
            </a:pPr>
            <a:r>
              <a:rPr sz="1900" b="1" i="1" spc="-5" dirty="0">
                <a:solidFill>
                  <a:srgbClr val="993300"/>
                </a:solidFill>
                <a:latin typeface="Georgia"/>
                <a:cs typeface="Georgia"/>
              </a:rPr>
              <a:t>ООП	</a:t>
            </a:r>
            <a:r>
              <a:rPr sz="1900" i="1" spc="-5" dirty="0">
                <a:solidFill>
                  <a:srgbClr val="993300"/>
                </a:solidFill>
                <a:latin typeface="Georgia"/>
                <a:cs typeface="Georgia"/>
              </a:rPr>
              <a:t>нацелено	на	</a:t>
            </a:r>
            <a:r>
              <a:rPr sz="1900" b="1" i="1" spc="-5" dirty="0">
                <a:solidFill>
                  <a:srgbClr val="993300"/>
                </a:solidFill>
                <a:latin typeface="Georgia"/>
                <a:cs typeface="Georgia"/>
              </a:rPr>
              <a:t>моделирование	предметной	</a:t>
            </a:r>
            <a:r>
              <a:rPr sz="1900" b="1" i="1" spc="-10" dirty="0">
                <a:solidFill>
                  <a:srgbClr val="993300"/>
                </a:solidFill>
                <a:latin typeface="Georgia"/>
                <a:cs typeface="Georgia"/>
              </a:rPr>
              <a:t>области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i="1" spc="-10" dirty="0">
                <a:solidFill>
                  <a:srgbClr val="993300"/>
                </a:solidFill>
                <a:latin typeface="Georgia"/>
                <a:cs typeface="Georgia"/>
              </a:rPr>
              <a:t>решаемой</a:t>
            </a:r>
            <a:r>
              <a:rPr sz="1900" i="1" spc="10" dirty="0">
                <a:solidFill>
                  <a:srgbClr val="993300"/>
                </a:solidFill>
                <a:latin typeface="Georgia"/>
                <a:cs typeface="Georgia"/>
              </a:rPr>
              <a:t> </a:t>
            </a:r>
            <a:r>
              <a:rPr sz="1900" i="1" spc="-5" dirty="0">
                <a:solidFill>
                  <a:srgbClr val="993300"/>
                </a:solidFill>
                <a:latin typeface="Georgia"/>
                <a:cs typeface="Georgia"/>
              </a:rPr>
              <a:t>задачи.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4.2. Методология объектно-ориентированного  </a:t>
            </a:r>
            <a:r>
              <a:rPr spc="-10" dirty="0"/>
              <a:t>программирования</a:t>
            </a:r>
            <a:r>
              <a:rPr spc="30" dirty="0"/>
              <a:t> </a:t>
            </a:r>
            <a:r>
              <a:rPr spc="-5" dirty="0"/>
              <a:t>(ООП)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7742" y="6625997"/>
            <a:ext cx="2355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12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501266"/>
            <a:ext cx="8064500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Основные принципы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ООП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Georgia"/>
              <a:cs typeface="Georgia"/>
            </a:endParaRPr>
          </a:p>
          <a:p>
            <a:pPr marL="377825" marR="5080" indent="-256540" algn="just">
              <a:lnSpc>
                <a:spcPts val="2160"/>
              </a:lnSpc>
            </a:pP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Инкапсуляция </a:t>
            </a:r>
            <a:r>
              <a:rPr sz="2000" b="1" dirty="0">
                <a:solidFill>
                  <a:srgbClr val="464652"/>
                </a:solidFill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это </a:t>
            </a:r>
            <a:r>
              <a:rPr sz="2000" b="1" i="1" spc="-5" dirty="0">
                <a:latin typeface="Georgia"/>
                <a:cs typeface="Georgia"/>
              </a:rPr>
              <a:t>объединение </a:t>
            </a:r>
            <a:r>
              <a:rPr sz="2000" spc="-5" dirty="0">
                <a:latin typeface="Georgia"/>
                <a:cs typeface="Georgia"/>
              </a:rPr>
              <a:t>производного </a:t>
            </a:r>
            <a:r>
              <a:rPr sz="2000" b="1" i="1" spc="-10" dirty="0">
                <a:latin typeface="Georgia"/>
                <a:cs typeface="Georgia"/>
              </a:rPr>
              <a:t>типа  </a:t>
            </a:r>
            <a:r>
              <a:rPr sz="2000" b="1" i="1" dirty="0">
                <a:latin typeface="Georgia"/>
                <a:cs typeface="Georgia"/>
              </a:rPr>
              <a:t>данных с </a:t>
            </a:r>
            <a:r>
              <a:rPr sz="2000" b="1" i="1" spc="-5" dirty="0">
                <a:latin typeface="Georgia"/>
                <a:cs typeface="Georgia"/>
              </a:rPr>
              <a:t>набором функций</a:t>
            </a:r>
            <a:r>
              <a:rPr sz="2000" spc="-5" dirty="0">
                <a:latin typeface="Georgia"/>
                <a:cs typeface="Georgia"/>
              </a:rPr>
              <a:t>, используемых при работе </a:t>
            </a:r>
            <a:r>
              <a:rPr sz="2000" dirty="0">
                <a:latin typeface="Georgia"/>
                <a:cs typeface="Georgia"/>
              </a:rPr>
              <a:t>с  </a:t>
            </a:r>
            <a:r>
              <a:rPr sz="2000" spc="-5" dirty="0">
                <a:latin typeface="Georgia"/>
                <a:cs typeface="Georgia"/>
              </a:rPr>
              <a:t>этим </a:t>
            </a:r>
            <a:r>
              <a:rPr sz="2000" dirty="0">
                <a:latin typeface="Georgia"/>
                <a:cs typeface="Georgia"/>
              </a:rPr>
              <a:t>типом данных, в </a:t>
            </a:r>
            <a:r>
              <a:rPr sz="2000" spc="-5" dirty="0">
                <a:latin typeface="Georgia"/>
                <a:cs typeface="Georgia"/>
              </a:rPr>
              <a:t>единый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класс.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Georgia"/>
              <a:cs typeface="Georgia"/>
            </a:endParaRPr>
          </a:p>
          <a:p>
            <a:pPr marL="378460" indent="-256540">
              <a:lnSpc>
                <a:spcPts val="231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2000" dirty="0">
                <a:latin typeface="Georgia"/>
                <a:cs typeface="Georgia"/>
              </a:rPr>
              <a:t>Функции, </a:t>
            </a:r>
            <a:r>
              <a:rPr sz="2000" spc="-5" dirty="0">
                <a:latin typeface="Georgia"/>
                <a:cs typeface="Georgia"/>
              </a:rPr>
              <a:t>включенные </a:t>
            </a: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класс, </a:t>
            </a:r>
            <a:r>
              <a:rPr sz="2000" dirty="0">
                <a:latin typeface="Georgia"/>
                <a:cs typeface="Georgia"/>
              </a:rPr>
              <a:t>называют 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методами</a:t>
            </a:r>
            <a:r>
              <a:rPr sz="2000" b="1" spc="-114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класса</a:t>
            </a:r>
            <a:endParaRPr sz="2000">
              <a:latin typeface="Georgia"/>
              <a:cs typeface="Georgia"/>
            </a:endParaRPr>
          </a:p>
          <a:p>
            <a:pPr marL="378460" indent="-256540">
              <a:lnSpc>
                <a:spcPts val="2220"/>
              </a:lnSpc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2000" dirty="0">
                <a:latin typeface="Georgia"/>
                <a:cs typeface="Georgia"/>
              </a:rPr>
              <a:t>Данные – </a:t>
            </a:r>
            <a:r>
              <a:rPr sz="2000" spc="-5" dirty="0">
                <a:latin typeface="Georgia"/>
                <a:cs typeface="Georgia"/>
              </a:rPr>
              <a:t>элементами или 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полями</a:t>
            </a:r>
            <a:r>
              <a:rPr sz="2000" b="1" spc="-10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класса</a:t>
            </a:r>
            <a:r>
              <a:rPr sz="2000" spc="-5" dirty="0">
                <a:latin typeface="Georgia"/>
                <a:cs typeface="Georgia"/>
              </a:rPr>
              <a:t>,</a:t>
            </a:r>
            <a:endParaRPr sz="2000">
              <a:latin typeface="Georgia"/>
              <a:cs typeface="Georgia"/>
            </a:endParaRPr>
          </a:p>
          <a:p>
            <a:pPr marL="378460" indent="-256540">
              <a:lnSpc>
                <a:spcPts val="2310"/>
              </a:lnSpc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2000" spc="-5" dirty="0">
                <a:latin typeface="Georgia"/>
                <a:cs typeface="Georgia"/>
              </a:rPr>
              <a:t>Конкретные представители класса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объекты,</a:t>
            </a:r>
            <a:r>
              <a:rPr sz="2000" b="1" spc="-2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экземпляры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121920">
              <a:lnSpc>
                <a:spcPct val="100000"/>
              </a:lnSpc>
              <a:spcBef>
                <a:spcPts val="1710"/>
              </a:spcBef>
            </a:pPr>
            <a:r>
              <a:rPr sz="1800" i="1" spc="-5" dirty="0">
                <a:latin typeface="Georgia"/>
                <a:cs typeface="Georgia"/>
              </a:rPr>
              <a:t>Класс </a:t>
            </a:r>
            <a:r>
              <a:rPr sz="1800" i="1" dirty="0">
                <a:latin typeface="Georgia"/>
                <a:cs typeface="Georgia"/>
              </a:rPr>
              <a:t>(объект) - </a:t>
            </a:r>
            <a:r>
              <a:rPr sz="1800" i="1" spc="-5" dirty="0">
                <a:latin typeface="Georgia"/>
                <a:cs typeface="Georgia"/>
              </a:rPr>
              <a:t>это то, </a:t>
            </a:r>
            <a:r>
              <a:rPr sz="1800" i="1" dirty="0">
                <a:latin typeface="Georgia"/>
                <a:cs typeface="Georgia"/>
              </a:rPr>
              <a:t>что </a:t>
            </a:r>
            <a:r>
              <a:rPr sz="1800" i="1" spc="-5" dirty="0">
                <a:latin typeface="Georgia"/>
                <a:cs typeface="Georgia"/>
              </a:rPr>
              <a:t>поддерживает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инкапсуляцию.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Georgia"/>
              <a:cs typeface="Georgia"/>
            </a:endParaRPr>
          </a:p>
          <a:p>
            <a:pPr marL="377825" marR="478790" indent="-256540">
              <a:lnSpc>
                <a:spcPts val="216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2000" spc="-5" dirty="0">
                <a:latin typeface="Georgia"/>
                <a:cs typeface="Georgia"/>
              </a:rPr>
              <a:t>Инкапсуляция позволяет сделать класс </a:t>
            </a:r>
            <a:r>
              <a:rPr sz="2000" dirty="0">
                <a:latin typeface="Georgia"/>
                <a:cs typeface="Georgia"/>
              </a:rPr>
              <a:t>«самодостаточным»  </a:t>
            </a:r>
            <a:r>
              <a:rPr sz="2000" spc="-5" dirty="0">
                <a:latin typeface="Georgia"/>
                <a:cs typeface="Georgia"/>
              </a:rPr>
              <a:t>для решения конкретной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задачи.</a:t>
            </a:r>
            <a:endParaRPr sz="200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25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2000" dirty="0">
                <a:latin typeface="Georgia"/>
                <a:cs typeface="Georgia"/>
              </a:rPr>
              <a:t>Класс </a:t>
            </a:r>
            <a:r>
              <a:rPr sz="2000" spc="-5" dirty="0">
                <a:latin typeface="Georgia"/>
                <a:cs typeface="Georgia"/>
              </a:rPr>
              <a:t>всегда </a:t>
            </a:r>
            <a:r>
              <a:rPr sz="2000" dirty="0">
                <a:latin typeface="Georgia"/>
                <a:cs typeface="Georgia"/>
              </a:rPr>
              <a:t>несет в себе </a:t>
            </a:r>
            <a:r>
              <a:rPr sz="2000" spc="-5" dirty="0">
                <a:latin typeface="Georgia"/>
                <a:cs typeface="Georgia"/>
              </a:rPr>
              <a:t>некоторую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функциональность.</a:t>
            </a:r>
            <a:endParaRPr sz="2000">
              <a:latin typeface="Georgia"/>
              <a:cs typeface="Georgia"/>
            </a:endParaRPr>
          </a:p>
          <a:p>
            <a:pPr marL="378460" indent="-256540">
              <a:lnSpc>
                <a:spcPts val="228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2000" dirty="0">
                <a:latin typeface="Georgia"/>
                <a:cs typeface="Georgia"/>
              </a:rPr>
              <a:t>Это </a:t>
            </a:r>
            <a:r>
              <a:rPr sz="2000" spc="-5" dirty="0">
                <a:latin typeface="Georgia"/>
                <a:cs typeface="Georgia"/>
              </a:rPr>
              <a:t>мощное средство обмена </a:t>
            </a:r>
            <a:r>
              <a:rPr sz="2000" dirty="0">
                <a:latin typeface="Georgia"/>
                <a:cs typeface="Georgia"/>
              </a:rPr>
              <a:t>готовыми к </a:t>
            </a:r>
            <a:r>
              <a:rPr sz="2000" spc="-5" dirty="0">
                <a:latin typeface="Georgia"/>
                <a:cs typeface="Georgia"/>
              </a:rPr>
              <a:t>работе</a:t>
            </a:r>
            <a:r>
              <a:rPr sz="2000" spc="-1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программными</a:t>
            </a:r>
            <a:endParaRPr sz="2000">
              <a:latin typeface="Georgia"/>
              <a:cs typeface="Georgia"/>
            </a:endParaRPr>
          </a:p>
          <a:p>
            <a:pPr marL="377825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заготовками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4.2. Методология объектно-ориентированного  </a:t>
            </a:r>
            <a:r>
              <a:rPr spc="-10" dirty="0"/>
              <a:t>программирования</a:t>
            </a:r>
            <a:r>
              <a:rPr spc="30" dirty="0"/>
              <a:t> </a:t>
            </a:r>
            <a:r>
              <a:rPr spc="-5" dirty="0"/>
              <a:t>(ООП)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57742" y="6625997"/>
            <a:ext cx="2355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13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4.2. Методология объектно-ориентированного  </a:t>
            </a:r>
            <a:r>
              <a:rPr spc="-10" dirty="0"/>
              <a:t>программирования</a:t>
            </a:r>
            <a:r>
              <a:rPr spc="30" dirty="0"/>
              <a:t> </a:t>
            </a:r>
            <a:r>
              <a:rPr spc="-5" dirty="0"/>
              <a:t>(ООП)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165" y="2161229"/>
            <a:ext cx="7953375" cy="38671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b="1" spc="-5" dirty="0">
                <a:solidFill>
                  <a:srgbClr val="464652"/>
                </a:solidFill>
                <a:latin typeface="Georgia"/>
                <a:cs typeface="Georgia"/>
              </a:rPr>
              <a:t>Инкапсуляция</a:t>
            </a:r>
            <a:endParaRPr sz="200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2160"/>
              </a:lnSpc>
              <a:spcBef>
                <a:spcPts val="57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Типизация объектов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синтез абстрактных </a:t>
            </a:r>
            <a:r>
              <a:rPr sz="2000" dirty="0">
                <a:latin typeface="Georgia"/>
                <a:cs typeface="Georgia"/>
              </a:rPr>
              <a:t>типов </a:t>
            </a:r>
            <a:r>
              <a:rPr sz="2000" spc="-5" dirty="0">
                <a:latin typeface="Georgia"/>
                <a:cs typeface="Georgia"/>
              </a:rPr>
              <a:t>данных.  Определение новых типов данных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наборов специфических  </a:t>
            </a:r>
            <a:r>
              <a:rPr sz="2000" dirty="0">
                <a:latin typeface="Georgia"/>
                <a:cs typeface="Georgia"/>
              </a:rPr>
              <a:t>функций и </a:t>
            </a:r>
            <a:r>
              <a:rPr sz="2000" spc="-5" dirty="0">
                <a:latin typeface="Georgia"/>
                <a:cs typeface="Georgia"/>
              </a:rPr>
              <a:t>операций, применяемых </a:t>
            </a:r>
            <a:r>
              <a:rPr sz="2000" dirty="0">
                <a:latin typeface="Georgia"/>
                <a:cs typeface="Georgia"/>
              </a:rPr>
              <a:t>к </a:t>
            </a:r>
            <a:r>
              <a:rPr sz="2000" spc="-5" dirty="0">
                <a:latin typeface="Georgia"/>
                <a:cs typeface="Georgia"/>
              </a:rPr>
              <a:t>этим </a:t>
            </a:r>
            <a:r>
              <a:rPr sz="2000" dirty="0">
                <a:latin typeface="Georgia"/>
                <a:cs typeface="Georgia"/>
              </a:rPr>
              <a:t>типам</a:t>
            </a:r>
            <a:r>
              <a:rPr sz="2000" spc="-11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данных.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DA79"/>
              </a:buClr>
              <a:buFont typeface="Georgia"/>
              <a:buChar char="•"/>
            </a:pP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64652"/>
                </a:solidFill>
                <a:latin typeface="Georgia"/>
                <a:cs typeface="Georgia"/>
              </a:rPr>
              <a:t>Модульность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280"/>
              </a:lnSpc>
              <a:spcBef>
                <a:spcPts val="30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Объектная декомпозиция. Выделение подтипов</a:t>
            </a:r>
            <a:r>
              <a:rPr sz="2000" spc="1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(подобъектов)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для каждого из </a:t>
            </a:r>
            <a:r>
              <a:rPr sz="2000" dirty="0">
                <a:latin typeface="Georgia"/>
                <a:cs typeface="Georgia"/>
              </a:rPr>
              <a:t>типов и </a:t>
            </a:r>
            <a:r>
              <a:rPr sz="2000" spc="-5" dirty="0">
                <a:latin typeface="Georgia"/>
                <a:cs typeface="Georgia"/>
              </a:rPr>
              <a:t>их</a:t>
            </a:r>
            <a:r>
              <a:rPr sz="2000" dirty="0">
                <a:latin typeface="Georgia"/>
                <a:cs typeface="Georgia"/>
              </a:rPr>
              <a:t> составляющих.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64652"/>
                </a:solidFill>
                <a:latin typeface="Georgia"/>
                <a:cs typeface="Georgia"/>
              </a:rPr>
              <a:t>Иерархия</a:t>
            </a:r>
            <a:endParaRPr sz="2000">
              <a:latin typeface="Georgia"/>
              <a:cs typeface="Georgia"/>
            </a:endParaRPr>
          </a:p>
          <a:p>
            <a:pPr marL="268605" marR="5715" indent="-256540">
              <a:lnSpc>
                <a:spcPts val="2160"/>
              </a:lnSpc>
              <a:spcBef>
                <a:spcPts val="57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2623185" algn="l"/>
                <a:tab pos="4577080" algn="l"/>
                <a:tab pos="5993130" algn="l"/>
                <a:tab pos="6645909" algn="l"/>
              </a:tabLst>
            </a:pPr>
            <a:r>
              <a:rPr sz="2000" dirty="0">
                <a:latin typeface="Georgia"/>
                <a:cs typeface="Georgia"/>
              </a:rPr>
              <a:t>Ком</a:t>
            </a:r>
            <a:r>
              <a:rPr sz="2000" spc="-15" dirty="0">
                <a:latin typeface="Georgia"/>
                <a:cs typeface="Georgia"/>
              </a:rPr>
              <a:t>п</a:t>
            </a:r>
            <a:r>
              <a:rPr sz="2000" spc="-5" dirty="0">
                <a:latin typeface="Georgia"/>
                <a:cs typeface="Georgia"/>
              </a:rPr>
              <a:t>оз</a:t>
            </a:r>
            <a:r>
              <a:rPr sz="2000" spc="-2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ц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spc="-1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н</a:t>
            </a:r>
            <a:r>
              <a:rPr sz="2000" dirty="0">
                <a:latin typeface="Georgia"/>
                <a:cs typeface="Georgia"/>
              </a:rPr>
              <a:t>ная	</a:t>
            </a:r>
            <a:r>
              <a:rPr sz="2000" spc="-5" dirty="0">
                <a:latin typeface="Georgia"/>
                <a:cs typeface="Georgia"/>
              </a:rPr>
              <a:t>иера</a:t>
            </a:r>
            <a:r>
              <a:rPr sz="2000" spc="-10" dirty="0">
                <a:latin typeface="Georgia"/>
                <a:cs typeface="Georgia"/>
              </a:rPr>
              <a:t>р</a:t>
            </a:r>
            <a:r>
              <a:rPr sz="2000" dirty="0">
                <a:latin typeface="Georgia"/>
                <a:cs typeface="Georgia"/>
              </a:rPr>
              <a:t>х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зация	</a:t>
            </a:r>
            <a:r>
              <a:rPr sz="2000" spc="-5" dirty="0">
                <a:latin typeface="Georgia"/>
                <a:cs typeface="Georgia"/>
              </a:rPr>
              <a:t>об</a:t>
            </a:r>
            <a:r>
              <a:rPr sz="2000" spc="-15" dirty="0">
                <a:latin typeface="Georgia"/>
                <a:cs typeface="Georgia"/>
              </a:rPr>
              <a:t>ъ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spc="-10" dirty="0">
                <a:latin typeface="Georgia"/>
                <a:cs typeface="Georgia"/>
              </a:rPr>
              <a:t>кт</a:t>
            </a:r>
            <a:r>
              <a:rPr sz="2000" spc="-5" dirty="0">
                <a:latin typeface="Georgia"/>
                <a:cs typeface="Georgia"/>
              </a:rPr>
              <a:t>ов</a:t>
            </a:r>
            <a:r>
              <a:rPr sz="2000" dirty="0">
                <a:latin typeface="Georgia"/>
                <a:cs typeface="Georgia"/>
              </a:rPr>
              <a:t>,	</a:t>
            </a:r>
            <a:r>
              <a:rPr sz="2000" spc="-10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.</a:t>
            </a:r>
            <a:r>
              <a:rPr sz="2000" spc="-10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.	</a:t>
            </a:r>
            <a:r>
              <a:rPr sz="2000" spc="-5" dirty="0">
                <a:latin typeface="Georgia"/>
                <a:cs typeface="Georgia"/>
              </a:rPr>
              <a:t>в</a:t>
            </a:r>
            <a:r>
              <a:rPr sz="2000" spc="5" dirty="0">
                <a:latin typeface="Georgia"/>
                <a:cs typeface="Georgia"/>
              </a:rPr>
              <a:t>ы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spc="-10" dirty="0">
                <a:latin typeface="Georgia"/>
                <a:cs typeface="Georgia"/>
              </a:rPr>
              <a:t>ле</a:t>
            </a:r>
            <a:r>
              <a:rPr sz="2000" dirty="0">
                <a:latin typeface="Georgia"/>
                <a:cs typeface="Georgia"/>
              </a:rPr>
              <a:t>ние  </a:t>
            </a:r>
            <a:r>
              <a:rPr sz="2000" spc="-5" dirty="0">
                <a:latin typeface="Georgia"/>
                <a:cs typeface="Georgia"/>
              </a:rPr>
              <a:t>родовитых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композиционных отношений </a:t>
            </a:r>
            <a:r>
              <a:rPr sz="2000" dirty="0">
                <a:latin typeface="Georgia"/>
                <a:cs typeface="Georgia"/>
              </a:rPr>
              <a:t>над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объектами.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7742" y="6625997"/>
            <a:ext cx="2355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14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501266"/>
            <a:ext cx="8062595" cy="463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Основные принципы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ООП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50">
              <a:latin typeface="Georgia"/>
              <a:cs typeface="Georgia"/>
            </a:endParaRPr>
          </a:p>
          <a:p>
            <a:pPr marL="378460" indent="-256540" algn="just">
              <a:lnSpc>
                <a:spcPct val="100000"/>
              </a:lnSpc>
              <a:buClr>
                <a:srgbClr val="D2DA79"/>
              </a:buClr>
              <a:buChar char="•"/>
              <a:tabLst>
                <a:tab pos="378460" algn="l"/>
              </a:tabLst>
            </a:pPr>
            <a:r>
              <a:rPr sz="2000" spc="-5" dirty="0">
                <a:latin typeface="Georgia"/>
                <a:cs typeface="Georgia"/>
              </a:rPr>
              <a:t>Инкапсуляция предполагает возможность </a:t>
            </a:r>
            <a:r>
              <a:rPr sz="2000" dirty="0">
                <a:latin typeface="Georgia"/>
                <a:cs typeface="Georgia"/>
              </a:rPr>
              <a:t>ограничения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доступа</a:t>
            </a:r>
            <a:endParaRPr sz="2000">
              <a:latin typeface="Georgia"/>
              <a:cs typeface="Georgia"/>
            </a:endParaRPr>
          </a:p>
          <a:p>
            <a:pPr marL="377825" algn="just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к данным (полям)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класса.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Georgia"/>
              <a:cs typeface="Georgia"/>
            </a:endParaRPr>
          </a:p>
          <a:p>
            <a:pPr marL="378460" indent="-256540" algn="just">
              <a:lnSpc>
                <a:spcPct val="100000"/>
              </a:lnSpc>
              <a:buClr>
                <a:srgbClr val="D2DA79"/>
              </a:buClr>
              <a:buChar char="•"/>
              <a:tabLst>
                <a:tab pos="378460" algn="l"/>
              </a:tabLst>
            </a:pPr>
            <a:r>
              <a:rPr sz="2000" dirty="0">
                <a:latin typeface="Georgia"/>
                <a:cs typeface="Georgia"/>
              </a:rPr>
              <a:t>Это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позволяет</a:t>
            </a:r>
            <a:endParaRPr sz="2000">
              <a:latin typeface="Georgia"/>
              <a:cs typeface="Georgia"/>
            </a:endParaRPr>
          </a:p>
          <a:p>
            <a:pPr marL="423545" algn="just">
              <a:lnSpc>
                <a:spcPct val="100000"/>
              </a:lnSpc>
              <a:spcBef>
                <a:spcPts val="305"/>
              </a:spcBef>
            </a:pPr>
            <a:r>
              <a:rPr sz="1900" spc="-5" dirty="0">
                <a:solidFill>
                  <a:srgbClr val="9FB8CD"/>
                </a:solidFill>
                <a:latin typeface="Georgia"/>
                <a:cs typeface="Georgia"/>
              </a:rPr>
              <a:t>▫ </a:t>
            </a: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упростить интерфейс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класса, </a:t>
            </a:r>
            <a:r>
              <a:rPr sz="1900" dirty="0">
                <a:solidFill>
                  <a:srgbClr val="006FC0"/>
                </a:solidFill>
                <a:latin typeface="Georgia"/>
                <a:cs typeface="Georgia"/>
              </a:rPr>
              <a:t>показав</a:t>
            </a:r>
            <a:r>
              <a:rPr sz="1900" spc="30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наиболее</a:t>
            </a:r>
            <a:endParaRPr sz="1900">
              <a:latin typeface="Georgia"/>
              <a:cs typeface="Georgia"/>
            </a:endParaRPr>
          </a:p>
          <a:p>
            <a:pPr marL="670560" algn="just">
              <a:lnSpc>
                <a:spcPct val="100000"/>
              </a:lnSpc>
            </a:pP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существенные для внешнего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пользователя данные и</a:t>
            </a:r>
            <a:r>
              <a:rPr sz="1900" spc="14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методы.</a:t>
            </a:r>
            <a:endParaRPr sz="1900">
              <a:latin typeface="Georgia"/>
              <a:cs typeface="Georgia"/>
            </a:endParaRPr>
          </a:p>
          <a:p>
            <a:pPr marL="670560" marR="5080" indent="-247015" algn="just">
              <a:lnSpc>
                <a:spcPct val="100000"/>
              </a:lnSpc>
              <a:spcBef>
                <a:spcPts val="300"/>
              </a:spcBef>
            </a:pPr>
            <a:r>
              <a:rPr sz="1900" spc="-5" dirty="0">
                <a:solidFill>
                  <a:srgbClr val="9FB8CD"/>
                </a:solidFill>
                <a:latin typeface="Georgia"/>
                <a:cs typeface="Georgia"/>
              </a:rPr>
              <a:t>▫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обеспечить </a:t>
            </a: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возможность </a:t>
            </a:r>
            <a:r>
              <a:rPr sz="1900" b="1" dirty="0">
                <a:solidFill>
                  <a:srgbClr val="006FC0"/>
                </a:solidFill>
                <a:latin typeface="Georgia"/>
                <a:cs typeface="Georgia"/>
              </a:rPr>
              <a:t>внесения </a:t>
            </a: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изменений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в  реализацию класса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без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изменения других классов </a:t>
            </a:r>
            <a:r>
              <a:rPr sz="1900" dirty="0">
                <a:solidFill>
                  <a:srgbClr val="006FC0"/>
                </a:solidFill>
                <a:latin typeface="Georgia"/>
                <a:cs typeface="Georgia"/>
              </a:rPr>
              <a:t>(важно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для 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дальнейшего сопровождения и модернизации </a:t>
            </a:r>
            <a:r>
              <a:rPr sz="1900" dirty="0">
                <a:solidFill>
                  <a:srgbClr val="006FC0"/>
                </a:solidFill>
                <a:latin typeface="Georgia"/>
                <a:cs typeface="Georgia"/>
              </a:rPr>
              <a:t>программного  </a:t>
            </a: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кода).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Georgia"/>
              <a:cs typeface="Georgia"/>
            </a:endParaRPr>
          </a:p>
          <a:p>
            <a:pPr marL="378460" indent="-256540" algn="just">
              <a:lnSpc>
                <a:spcPct val="100000"/>
              </a:lnSpc>
              <a:buClr>
                <a:srgbClr val="D2DA79"/>
              </a:buClr>
              <a:buChar char="•"/>
              <a:tabLst>
                <a:tab pos="378460" algn="l"/>
              </a:tabLst>
            </a:pPr>
            <a:r>
              <a:rPr sz="2000" spc="-5" dirty="0">
                <a:latin typeface="Georgia"/>
                <a:cs typeface="Georgia"/>
              </a:rPr>
              <a:t>При сокрытии полей объекта </a:t>
            </a:r>
            <a:r>
              <a:rPr sz="2000" b="1" spc="-5" dirty="0">
                <a:latin typeface="Georgia"/>
                <a:cs typeface="Georgia"/>
              </a:rPr>
              <a:t>доступ </a:t>
            </a:r>
            <a:r>
              <a:rPr sz="2000" dirty="0">
                <a:latin typeface="Georgia"/>
                <a:cs typeface="Georgia"/>
              </a:rPr>
              <a:t>к ним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осуществляется</a:t>
            </a:r>
            <a:endParaRPr sz="2000">
              <a:latin typeface="Georgia"/>
              <a:cs typeface="Georgia"/>
            </a:endParaRPr>
          </a:p>
          <a:p>
            <a:pPr marL="377825" algn="just">
              <a:lnSpc>
                <a:spcPct val="100000"/>
              </a:lnSpc>
            </a:pPr>
            <a:r>
              <a:rPr sz="2000" b="1" dirty="0">
                <a:latin typeface="Georgia"/>
                <a:cs typeface="Georgia"/>
              </a:rPr>
              <a:t>только </a:t>
            </a:r>
            <a:r>
              <a:rPr sz="2000" spc="-5" dirty="0">
                <a:latin typeface="Georgia"/>
                <a:cs typeface="Georgia"/>
              </a:rPr>
              <a:t>посредством 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методов </a:t>
            </a: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класса</a:t>
            </a:r>
            <a:r>
              <a:rPr sz="2000" spc="-5" dirty="0">
                <a:latin typeface="Georgia"/>
                <a:cs typeface="Georgia"/>
              </a:rPr>
              <a:t>. </a:t>
            </a:r>
            <a:r>
              <a:rPr sz="2000" dirty="0">
                <a:latin typeface="Georgia"/>
                <a:cs typeface="Georgia"/>
              </a:rPr>
              <a:t>Это </a:t>
            </a:r>
            <a:r>
              <a:rPr sz="2000" spc="-5" dirty="0">
                <a:latin typeface="Georgia"/>
                <a:cs typeface="Georgia"/>
              </a:rPr>
              <a:t>защищает</a:t>
            </a:r>
            <a:r>
              <a:rPr sz="2000" spc="-1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данные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4.2. Методология объектно-ориентированного  </a:t>
            </a:r>
            <a:r>
              <a:rPr spc="-10" dirty="0"/>
              <a:t>программирования</a:t>
            </a:r>
            <a:r>
              <a:rPr spc="30" dirty="0"/>
              <a:t> </a:t>
            </a:r>
            <a:r>
              <a:rPr spc="-5" dirty="0"/>
              <a:t>(ООП)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197" y="6134601"/>
            <a:ext cx="76644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000" spc="-5" dirty="0">
                <a:latin typeface="Georgia"/>
                <a:cs typeface="Georgia"/>
              </a:rPr>
              <a:t>от внешнего вмешательства или </a:t>
            </a:r>
            <a:r>
              <a:rPr sz="2000" dirty="0">
                <a:latin typeface="Georgia"/>
                <a:cs typeface="Georgia"/>
              </a:rPr>
              <a:t>неправильного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использования.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7902" y="6625997"/>
            <a:ext cx="2228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15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501266"/>
            <a:ext cx="8268970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Основные принципы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ООП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Georgia"/>
              <a:cs typeface="Georgia"/>
            </a:endParaRPr>
          </a:p>
          <a:p>
            <a:pPr marL="377825" marR="5080" indent="-256540" algn="just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Наследование (inheritance) </a:t>
            </a:r>
            <a:r>
              <a:rPr sz="2000" b="1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это </a:t>
            </a:r>
            <a:r>
              <a:rPr sz="2000" b="1" dirty="0">
                <a:latin typeface="Georgia"/>
                <a:cs typeface="Georgia"/>
              </a:rPr>
              <a:t>возможность </a:t>
            </a:r>
            <a:r>
              <a:rPr sz="2000" b="1" spc="-5" dirty="0">
                <a:latin typeface="Georgia"/>
                <a:cs typeface="Georgia"/>
              </a:rPr>
              <a:t>определять  </a:t>
            </a:r>
            <a:r>
              <a:rPr sz="2000" b="1" dirty="0">
                <a:latin typeface="Georgia"/>
                <a:cs typeface="Georgia"/>
              </a:rPr>
              <a:t>новые </a:t>
            </a:r>
            <a:r>
              <a:rPr sz="2000" b="1" spc="-5" dirty="0">
                <a:latin typeface="Georgia"/>
                <a:cs typeface="Georgia"/>
              </a:rPr>
              <a:t>классы </a:t>
            </a:r>
            <a:r>
              <a:rPr sz="2000" spc="-5" dirty="0">
                <a:latin typeface="Georgia"/>
                <a:cs typeface="Georgia"/>
              </a:rPr>
              <a:t>посредством добавления полей, свойств </a:t>
            </a:r>
            <a:r>
              <a:rPr sz="2000" dirty="0">
                <a:latin typeface="Georgia"/>
                <a:cs typeface="Georgia"/>
              </a:rPr>
              <a:t>и  </a:t>
            </a:r>
            <a:r>
              <a:rPr sz="2000" spc="-5" dirty="0">
                <a:latin typeface="Georgia"/>
                <a:cs typeface="Georgia"/>
              </a:rPr>
              <a:t>методов </a:t>
            </a:r>
            <a:r>
              <a:rPr sz="2000" dirty="0">
                <a:latin typeface="Georgia"/>
                <a:cs typeface="Georgia"/>
              </a:rPr>
              <a:t>к </a:t>
            </a:r>
            <a:r>
              <a:rPr sz="2000" b="1" dirty="0">
                <a:latin typeface="Georgia"/>
                <a:cs typeface="Georgia"/>
              </a:rPr>
              <a:t>уже </a:t>
            </a:r>
            <a:r>
              <a:rPr sz="2000" b="1" spc="-5" dirty="0">
                <a:latin typeface="Georgia"/>
                <a:cs typeface="Georgia"/>
              </a:rPr>
              <a:t>существующим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классам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  <a:tab pos="1459865" algn="l"/>
                <a:tab pos="2974975" algn="l"/>
                <a:tab pos="4591050" algn="l"/>
                <a:tab pos="5699125" algn="l"/>
                <a:tab pos="6970395" algn="l"/>
              </a:tabLst>
            </a:pPr>
            <a:r>
              <a:rPr sz="1900" spc="-5" dirty="0">
                <a:latin typeface="Georgia"/>
                <a:cs typeface="Georgia"/>
              </a:rPr>
              <a:t>Такой	механизм	получения	новых	классов	называется</a:t>
            </a:r>
            <a:endParaRPr sz="1900">
              <a:latin typeface="Georgia"/>
              <a:cs typeface="Georgia"/>
            </a:endParaRPr>
          </a:p>
          <a:p>
            <a:pPr marL="377825">
              <a:lnSpc>
                <a:spcPct val="100000"/>
              </a:lnSpc>
            </a:pPr>
            <a:r>
              <a:rPr sz="1900" b="1" i="1" spc="-5" dirty="0">
                <a:latin typeface="Georgia"/>
                <a:cs typeface="Georgia"/>
              </a:rPr>
              <a:t>порождением</a:t>
            </a:r>
            <a:r>
              <a:rPr sz="1900" spc="-5" dirty="0">
                <a:latin typeface="Georgia"/>
                <a:cs typeface="Georgia"/>
              </a:rPr>
              <a:t>.</a:t>
            </a:r>
            <a:endParaRPr sz="190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1900" spc="-10" dirty="0">
                <a:latin typeface="Georgia"/>
                <a:cs typeface="Georgia"/>
              </a:rPr>
              <a:t>При </a:t>
            </a:r>
            <a:r>
              <a:rPr sz="1900" dirty="0">
                <a:latin typeface="Georgia"/>
                <a:cs typeface="Georgia"/>
              </a:rPr>
              <a:t>этом </a:t>
            </a:r>
            <a:r>
              <a:rPr sz="1900" spc="-5" dirty="0">
                <a:latin typeface="Georgia"/>
                <a:cs typeface="Georgia"/>
              </a:rPr>
              <a:t>новый, порожденный, класс (</a:t>
            </a:r>
            <a:r>
              <a:rPr sz="1900" b="1" spc="-5" dirty="0">
                <a:latin typeface="Georgia"/>
                <a:cs typeface="Georgia"/>
              </a:rPr>
              <a:t>потомок</a:t>
            </a:r>
            <a:r>
              <a:rPr sz="1900" spc="-5" dirty="0">
                <a:latin typeface="Georgia"/>
                <a:cs typeface="Georgia"/>
              </a:rPr>
              <a:t>) </a:t>
            </a:r>
            <a:r>
              <a:rPr sz="1900" b="1" spc="-5" dirty="0">
                <a:latin typeface="Georgia"/>
                <a:cs typeface="Georgia"/>
              </a:rPr>
              <a:t>наследует</a:t>
            </a:r>
            <a:r>
              <a:rPr sz="1900" b="1" spc="185" dirty="0">
                <a:latin typeface="Georgia"/>
                <a:cs typeface="Georgia"/>
              </a:rPr>
              <a:t> </a:t>
            </a:r>
            <a:r>
              <a:rPr sz="1900" b="1" spc="-5" dirty="0">
                <a:latin typeface="Georgia"/>
                <a:cs typeface="Georgia"/>
              </a:rPr>
              <a:t>все</a:t>
            </a:r>
            <a:endParaRPr sz="1900">
              <a:latin typeface="Georgia"/>
              <a:cs typeface="Georgia"/>
            </a:endParaRPr>
          </a:p>
          <a:p>
            <a:pPr marL="377825">
              <a:lnSpc>
                <a:spcPct val="100000"/>
              </a:lnSpc>
            </a:pPr>
            <a:r>
              <a:rPr sz="1900" spc="-5" dirty="0">
                <a:latin typeface="Georgia"/>
                <a:cs typeface="Georgia"/>
              </a:rPr>
              <a:t>поля, </a:t>
            </a:r>
            <a:r>
              <a:rPr sz="1900" spc="-10" dirty="0">
                <a:latin typeface="Georgia"/>
                <a:cs typeface="Georgia"/>
              </a:rPr>
              <a:t>методы </a:t>
            </a:r>
            <a:r>
              <a:rPr sz="1900" spc="-5" dirty="0">
                <a:latin typeface="Georgia"/>
                <a:cs typeface="Georgia"/>
              </a:rPr>
              <a:t>и </a:t>
            </a:r>
            <a:r>
              <a:rPr sz="1900" spc="-10" dirty="0">
                <a:latin typeface="Georgia"/>
                <a:cs typeface="Georgia"/>
              </a:rPr>
              <a:t>свойства своего базового, родительского</a:t>
            </a:r>
            <a:r>
              <a:rPr sz="1900" spc="24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класса.</a:t>
            </a:r>
            <a:endParaRPr sz="190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  <a:tab pos="2252980" algn="l"/>
                <a:tab pos="4137025" algn="l"/>
                <a:tab pos="5706745" algn="l"/>
                <a:tab pos="7235190" algn="l"/>
              </a:tabLst>
            </a:pPr>
            <a:r>
              <a:rPr sz="1900" spc="-5" dirty="0">
                <a:latin typeface="Georgia"/>
                <a:cs typeface="Georgia"/>
              </a:rPr>
              <a:t>Наследование	поддерживает	концепцию	</a:t>
            </a:r>
            <a:r>
              <a:rPr sz="1900" b="1" spc="-5" dirty="0">
                <a:latin typeface="Georgia"/>
                <a:cs typeface="Georgia"/>
              </a:rPr>
              <a:t>иерархии	классов</a:t>
            </a:r>
            <a:endParaRPr sz="1900">
              <a:latin typeface="Georgia"/>
              <a:cs typeface="Georgia"/>
            </a:endParaRPr>
          </a:p>
          <a:p>
            <a:pPr marL="377825">
              <a:lnSpc>
                <a:spcPct val="100000"/>
              </a:lnSpc>
            </a:pPr>
            <a:r>
              <a:rPr sz="1900" spc="-5" dirty="0">
                <a:latin typeface="Georgia"/>
                <a:cs typeface="Georgia"/>
              </a:rPr>
              <a:t>(hierarchical classification).</a:t>
            </a:r>
            <a:endParaRPr sz="1900">
              <a:latin typeface="Georgia"/>
              <a:cs typeface="Georgia"/>
            </a:endParaRPr>
          </a:p>
          <a:p>
            <a:pPr marL="377825" marR="6350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  <a:tab pos="2028825" algn="l"/>
                <a:tab pos="3315335" algn="l"/>
                <a:tab pos="4391660" algn="l"/>
                <a:tab pos="5340985" algn="l"/>
                <a:tab pos="7261225" algn="l"/>
              </a:tabLst>
            </a:pPr>
            <a:r>
              <a:rPr sz="1900" spc="-10" dirty="0">
                <a:latin typeface="Georgia"/>
                <a:cs typeface="Georgia"/>
              </a:rPr>
              <a:t>Прим</a:t>
            </a:r>
            <a:r>
              <a:rPr sz="1900" spc="5" dirty="0">
                <a:latin typeface="Georgia"/>
                <a:cs typeface="Georgia"/>
              </a:rPr>
              <a:t>е</a:t>
            </a:r>
            <a:r>
              <a:rPr sz="1900" spc="-5" dirty="0">
                <a:latin typeface="Georgia"/>
                <a:cs typeface="Georgia"/>
              </a:rPr>
              <a:t>нение</a:t>
            </a:r>
            <a:r>
              <a:rPr sz="1900" dirty="0">
                <a:latin typeface="Georgia"/>
                <a:cs typeface="Georgia"/>
              </a:rPr>
              <a:t>	</a:t>
            </a:r>
            <a:r>
              <a:rPr sz="1900" spc="-10" dirty="0">
                <a:latin typeface="Georgia"/>
                <a:cs typeface="Georgia"/>
              </a:rPr>
              <a:t>иер</a:t>
            </a:r>
            <a:r>
              <a:rPr sz="1900" spc="5" dirty="0">
                <a:latin typeface="Georgia"/>
                <a:cs typeface="Georgia"/>
              </a:rPr>
              <a:t>а</a:t>
            </a:r>
            <a:r>
              <a:rPr sz="1900" spc="-10" dirty="0">
                <a:latin typeface="Georgia"/>
                <a:cs typeface="Georgia"/>
              </a:rPr>
              <a:t>рхи</a:t>
            </a:r>
            <a:r>
              <a:rPr sz="1900" spc="-5" dirty="0">
                <a:latin typeface="Georgia"/>
                <a:cs typeface="Georgia"/>
              </a:rPr>
              <a:t>и</a:t>
            </a:r>
            <a:r>
              <a:rPr sz="1900" dirty="0">
                <a:latin typeface="Georgia"/>
                <a:cs typeface="Georgia"/>
              </a:rPr>
              <a:t>	</a:t>
            </a:r>
            <a:r>
              <a:rPr sz="1900" spc="-10" dirty="0">
                <a:latin typeface="Georgia"/>
                <a:cs typeface="Georgia"/>
              </a:rPr>
              <a:t>кл</a:t>
            </a:r>
            <a:r>
              <a:rPr sz="1900" spc="-5" dirty="0">
                <a:latin typeface="Georgia"/>
                <a:cs typeface="Georgia"/>
              </a:rPr>
              <a:t>а</a:t>
            </a:r>
            <a:r>
              <a:rPr sz="1900" spc="-10" dirty="0">
                <a:latin typeface="Georgia"/>
                <a:cs typeface="Georgia"/>
              </a:rPr>
              <a:t>с</a:t>
            </a:r>
            <a:r>
              <a:rPr sz="1900" spc="-5" dirty="0">
                <a:latin typeface="Georgia"/>
                <a:cs typeface="Georgia"/>
              </a:rPr>
              <a:t>с</a:t>
            </a:r>
            <a:r>
              <a:rPr sz="1900" spc="-10" dirty="0">
                <a:latin typeface="Georgia"/>
                <a:cs typeface="Georgia"/>
              </a:rPr>
              <a:t>о</a:t>
            </a:r>
            <a:r>
              <a:rPr sz="1900" spc="-5" dirty="0">
                <a:latin typeface="Georgia"/>
                <a:cs typeface="Georgia"/>
              </a:rPr>
              <a:t>в</a:t>
            </a:r>
            <a:r>
              <a:rPr sz="1900" dirty="0">
                <a:latin typeface="Georgia"/>
                <a:cs typeface="Georgia"/>
              </a:rPr>
              <a:t>	</a:t>
            </a:r>
            <a:r>
              <a:rPr sz="1900" spc="-10" dirty="0">
                <a:latin typeface="Georgia"/>
                <a:cs typeface="Georgia"/>
              </a:rPr>
              <a:t>де</a:t>
            </a:r>
            <a:r>
              <a:rPr sz="1900" dirty="0">
                <a:latin typeface="Georgia"/>
                <a:cs typeface="Georgia"/>
              </a:rPr>
              <a:t>л</a:t>
            </a:r>
            <a:r>
              <a:rPr sz="1900" spc="-5" dirty="0">
                <a:latin typeface="Georgia"/>
                <a:cs typeface="Georgia"/>
              </a:rPr>
              <a:t>ает</a:t>
            </a:r>
            <a:r>
              <a:rPr sz="1900" dirty="0">
                <a:latin typeface="Georgia"/>
                <a:cs typeface="Georgia"/>
              </a:rPr>
              <a:t>	</a:t>
            </a:r>
            <a:r>
              <a:rPr sz="1900" spc="-10" dirty="0">
                <a:latin typeface="Georgia"/>
                <a:cs typeface="Georgia"/>
              </a:rPr>
              <a:t>уп</a:t>
            </a:r>
            <a:r>
              <a:rPr sz="1900" dirty="0">
                <a:latin typeface="Georgia"/>
                <a:cs typeface="Georgia"/>
              </a:rPr>
              <a:t>р</a:t>
            </a:r>
            <a:r>
              <a:rPr sz="1900" spc="-5" dirty="0">
                <a:latin typeface="Georgia"/>
                <a:cs typeface="Georgia"/>
              </a:rPr>
              <a:t>ав</a:t>
            </a:r>
            <a:r>
              <a:rPr sz="1900" spc="-10" dirty="0">
                <a:latin typeface="Georgia"/>
                <a:cs typeface="Georgia"/>
              </a:rPr>
              <a:t>л</a:t>
            </a:r>
            <a:r>
              <a:rPr sz="1900" dirty="0">
                <a:latin typeface="Georgia"/>
                <a:cs typeface="Georgia"/>
              </a:rPr>
              <a:t>я</a:t>
            </a:r>
            <a:r>
              <a:rPr sz="1900" spc="-10" dirty="0">
                <a:latin typeface="Georgia"/>
                <a:cs typeface="Georgia"/>
              </a:rPr>
              <a:t>емым</a:t>
            </a:r>
            <a:r>
              <a:rPr sz="1900" spc="-5" dirty="0">
                <a:latin typeface="Georgia"/>
                <a:cs typeface="Georgia"/>
              </a:rPr>
              <a:t>и</a:t>
            </a:r>
            <a:r>
              <a:rPr sz="1900" dirty="0">
                <a:latin typeface="Georgia"/>
                <a:cs typeface="Georgia"/>
              </a:rPr>
              <a:t>	</a:t>
            </a:r>
            <a:r>
              <a:rPr sz="1900" spc="-10" dirty="0">
                <a:latin typeface="Georgia"/>
                <a:cs typeface="Georgia"/>
              </a:rPr>
              <a:t>бол</a:t>
            </a:r>
            <a:r>
              <a:rPr sz="1900" spc="10" dirty="0">
                <a:latin typeface="Georgia"/>
                <a:cs typeface="Georgia"/>
              </a:rPr>
              <a:t>ь</a:t>
            </a:r>
            <a:r>
              <a:rPr sz="1900" spc="-10" dirty="0">
                <a:latin typeface="Georgia"/>
                <a:cs typeface="Georgia"/>
              </a:rPr>
              <a:t>шие  потоки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информации.</a:t>
            </a:r>
            <a:endParaRPr sz="190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  <a:tab pos="2173605" algn="l"/>
                <a:tab pos="4137025" algn="l"/>
                <a:tab pos="5685155" algn="l"/>
                <a:tab pos="7061834" algn="l"/>
              </a:tabLst>
            </a:pPr>
            <a:r>
              <a:rPr sz="1900" spc="-5" dirty="0">
                <a:latin typeface="Georgia"/>
                <a:cs typeface="Georgia"/>
              </a:rPr>
              <a:t>Наследование	</a:t>
            </a:r>
            <a:r>
              <a:rPr sz="1900" b="1" spc="-5" dirty="0">
                <a:latin typeface="Georgia"/>
                <a:cs typeface="Georgia"/>
              </a:rPr>
              <a:t>обеспечивает	поэтапное	создание	сложных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4.2. Методология объектно-ориентированного  </a:t>
            </a:r>
            <a:r>
              <a:rPr spc="-10" dirty="0"/>
              <a:t>программирования</a:t>
            </a:r>
            <a:r>
              <a:rPr spc="30" dirty="0"/>
              <a:t> </a:t>
            </a:r>
            <a:r>
              <a:rPr spc="-5" dirty="0"/>
              <a:t>(ООП)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197" y="6063663"/>
            <a:ext cx="630364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20"/>
              </a:lnSpc>
            </a:pPr>
            <a:r>
              <a:rPr sz="1900" b="1" spc="-10" dirty="0">
                <a:latin typeface="Georgia"/>
                <a:cs typeface="Georgia"/>
              </a:rPr>
              <a:t>классов </a:t>
            </a:r>
            <a:r>
              <a:rPr sz="1900" spc="-5" dirty="0">
                <a:latin typeface="Georgia"/>
                <a:cs typeface="Georgia"/>
              </a:rPr>
              <a:t>и </a:t>
            </a:r>
            <a:r>
              <a:rPr sz="1900" spc="-10" dirty="0">
                <a:latin typeface="Georgia"/>
                <a:cs typeface="Georgia"/>
              </a:rPr>
              <a:t>разработку собственных библиотек</a:t>
            </a:r>
            <a:r>
              <a:rPr sz="1900" spc="19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классов.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3838" y="6625997"/>
            <a:ext cx="22860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16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65" y="1999869"/>
            <a:ext cx="485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  <a:tab pos="2680970" algn="l"/>
              </a:tabLst>
            </a:pP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П</a:t>
            </a:r>
            <a:r>
              <a:rPr sz="2000" b="1" spc="-10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лим</a:t>
            </a:r>
            <a:r>
              <a:rPr sz="2000" b="1" spc="-20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р</a:t>
            </a:r>
            <a:r>
              <a:rPr sz="2000" b="1" spc="-15" dirty="0">
                <a:solidFill>
                  <a:srgbClr val="006FC0"/>
                </a:solidFill>
                <a:latin typeface="Georgia"/>
                <a:cs typeface="Georgia"/>
              </a:rPr>
              <a:t>ф</a:t>
            </a: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из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м	</a:t>
            </a:r>
            <a:r>
              <a:rPr sz="2000" b="1" spc="-10" dirty="0">
                <a:solidFill>
                  <a:srgbClr val="006FC0"/>
                </a:solidFill>
                <a:latin typeface="Georgia"/>
                <a:cs typeface="Georgia"/>
              </a:rPr>
              <a:t>(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po</a:t>
            </a:r>
            <a:r>
              <a:rPr sz="2000" b="1" spc="-10" dirty="0">
                <a:solidFill>
                  <a:srgbClr val="006FC0"/>
                </a:solidFill>
                <a:latin typeface="Georgia"/>
                <a:cs typeface="Georgia"/>
              </a:rPr>
              <a:t>l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ymorphism)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4050" y="1999869"/>
            <a:ext cx="2938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7375" algn="l"/>
                <a:tab pos="1362710" algn="l"/>
              </a:tabLst>
            </a:pPr>
            <a:r>
              <a:rPr sz="2000" b="1" dirty="0">
                <a:latin typeface="Georgia"/>
                <a:cs typeface="Georgia"/>
              </a:rPr>
              <a:t>–	</a:t>
            </a:r>
            <a:r>
              <a:rPr sz="2000" spc="-5" dirty="0">
                <a:latin typeface="Georgia"/>
                <a:cs typeface="Georgia"/>
              </a:rPr>
              <a:t>это	возможность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197" y="2213229"/>
            <a:ext cx="7901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Georgia"/>
                <a:cs typeface="Georgia"/>
              </a:rPr>
              <a:t>заменить</a:t>
            </a:r>
            <a:r>
              <a:rPr sz="2000" b="1" spc="2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в</a:t>
            </a:r>
            <a:r>
              <a:rPr sz="2000" spc="2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классе</a:t>
            </a:r>
            <a:r>
              <a:rPr sz="2000" spc="2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потомке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метод</a:t>
            </a:r>
            <a:r>
              <a:rPr sz="2000" b="1" spc="229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класса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родителя,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сохранив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165" y="2426588"/>
            <a:ext cx="4121785" cy="795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>
              <a:lnSpc>
                <a:spcPts val="219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при этом </a:t>
            </a:r>
            <a:r>
              <a:rPr sz="2000" b="1" spc="-5" dirty="0">
                <a:latin typeface="Georgia"/>
                <a:cs typeface="Georgia"/>
              </a:rPr>
              <a:t>имя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метода.</a:t>
            </a:r>
            <a:endParaRPr sz="2000">
              <a:latin typeface="Georgia"/>
              <a:cs typeface="Georgia"/>
            </a:endParaRPr>
          </a:p>
          <a:p>
            <a:pPr marL="268605" marR="5080" indent="-256540">
              <a:lnSpc>
                <a:spcPct val="70000"/>
              </a:lnSpc>
              <a:spcBef>
                <a:spcPts val="509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890269" algn="l"/>
                <a:tab pos="2132330" algn="l"/>
                <a:tab pos="3248025" algn="l"/>
              </a:tabLst>
            </a:pPr>
            <a:r>
              <a:rPr sz="2000" spc="-10" dirty="0">
                <a:latin typeface="Georgia"/>
                <a:cs typeface="Georgia"/>
              </a:rPr>
              <a:t>Э</a:t>
            </a:r>
            <a:r>
              <a:rPr sz="2000" dirty="0">
                <a:latin typeface="Georgia"/>
                <a:cs typeface="Georgia"/>
              </a:rPr>
              <a:t>то	</a:t>
            </a:r>
            <a:r>
              <a:rPr sz="2000" spc="-5" dirty="0">
                <a:latin typeface="Georgia"/>
                <a:cs typeface="Georgia"/>
              </a:rPr>
              <a:t>с</a:t>
            </a:r>
            <a:r>
              <a:rPr sz="2000" spc="5" dirty="0">
                <a:latin typeface="Georgia"/>
                <a:cs typeface="Georgia"/>
              </a:rPr>
              <a:t>в</a:t>
            </a:r>
            <a:r>
              <a:rPr sz="2000" spc="-5" dirty="0">
                <a:latin typeface="Georgia"/>
                <a:cs typeface="Georgia"/>
              </a:rPr>
              <a:t>ой</a:t>
            </a:r>
            <a:r>
              <a:rPr sz="2000" spc="-15" dirty="0">
                <a:latin typeface="Georgia"/>
                <a:cs typeface="Georgia"/>
              </a:rPr>
              <a:t>с</a:t>
            </a:r>
            <a:r>
              <a:rPr sz="2000" dirty="0">
                <a:latin typeface="Georgia"/>
                <a:cs typeface="Georgia"/>
              </a:rPr>
              <a:t>тво	</a:t>
            </a:r>
            <a:r>
              <a:rPr sz="2000" spc="-5" dirty="0">
                <a:latin typeface="Georgia"/>
                <a:cs typeface="Georgia"/>
              </a:rPr>
              <a:t>классо</a:t>
            </a:r>
            <a:r>
              <a:rPr sz="2000" dirty="0">
                <a:latin typeface="Georgia"/>
                <a:cs typeface="Georgia"/>
              </a:rPr>
              <a:t>в	</a:t>
            </a:r>
            <a:r>
              <a:rPr sz="2000" spc="-5" dirty="0">
                <a:latin typeface="Georgia"/>
                <a:cs typeface="Georgia"/>
              </a:rPr>
              <a:t>реш</a:t>
            </a:r>
            <a:r>
              <a:rPr sz="2000" spc="-20" dirty="0">
                <a:latin typeface="Georgia"/>
                <a:cs typeface="Georgia"/>
              </a:rPr>
              <a:t>а</a:t>
            </a:r>
            <a:r>
              <a:rPr sz="2000" dirty="0">
                <a:latin typeface="Georgia"/>
                <a:cs typeface="Georgia"/>
              </a:rPr>
              <a:t>ть  </a:t>
            </a:r>
            <a:r>
              <a:rPr sz="2000" spc="-5" dirty="0">
                <a:latin typeface="Georgia"/>
                <a:cs typeface="Georgia"/>
              </a:rPr>
              <a:t>разными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способами.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7458" y="2678049"/>
            <a:ext cx="38627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69975" algn="l"/>
                <a:tab pos="1557655" algn="l"/>
                <a:tab pos="2635250" algn="l"/>
              </a:tabLst>
            </a:pPr>
            <a:r>
              <a:rPr sz="2000" spc="-5" dirty="0">
                <a:latin typeface="Georgia"/>
                <a:cs typeface="Georgia"/>
              </a:rPr>
              <a:t>схожие	по	смыслу	</a:t>
            </a:r>
            <a:r>
              <a:rPr sz="2000" spc="-10" dirty="0">
                <a:latin typeface="Georgia"/>
                <a:cs typeface="Georgia"/>
              </a:rPr>
              <a:t>проблемы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165" y="3394709"/>
            <a:ext cx="8156575" cy="5441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8605" marR="5080" indent="-256540">
              <a:lnSpc>
                <a:spcPct val="70000"/>
              </a:lnSpc>
              <a:spcBef>
                <a:spcPts val="825"/>
              </a:spcBef>
              <a:tabLst>
                <a:tab pos="819785" algn="l"/>
                <a:tab pos="2858135" algn="l"/>
                <a:tab pos="3159760" algn="l"/>
                <a:tab pos="5456555" algn="l"/>
                <a:tab pos="6612255" algn="l"/>
                <a:tab pos="7712709" algn="l"/>
              </a:tabLst>
            </a:pPr>
            <a:r>
              <a:rPr sz="2000" spc="-5" dirty="0">
                <a:latin typeface="Georgia"/>
                <a:cs typeface="Georgia"/>
              </a:rPr>
              <a:t>Ц</a:t>
            </a:r>
            <a:r>
              <a:rPr sz="2000" spc="-10" dirty="0">
                <a:latin typeface="Georgia"/>
                <a:cs typeface="Georgia"/>
              </a:rPr>
              <a:t>е</a:t>
            </a:r>
            <a:r>
              <a:rPr sz="2000" spc="-5" dirty="0">
                <a:latin typeface="Georgia"/>
                <a:cs typeface="Georgia"/>
              </a:rPr>
              <a:t>л</a:t>
            </a:r>
            <a:r>
              <a:rPr sz="2000" dirty="0">
                <a:latin typeface="Georgia"/>
                <a:cs typeface="Georgia"/>
              </a:rPr>
              <a:t>ь	</a:t>
            </a:r>
            <a:r>
              <a:rPr sz="2000" spc="-10" dirty="0">
                <a:latin typeface="Georgia"/>
                <a:cs typeface="Georgia"/>
              </a:rPr>
              <a:t>п</a:t>
            </a:r>
            <a:r>
              <a:rPr sz="2000" spc="-5" dirty="0">
                <a:latin typeface="Georgia"/>
                <a:cs typeface="Georgia"/>
              </a:rPr>
              <a:t>оли</a:t>
            </a:r>
            <a:r>
              <a:rPr sz="2000" spc="-10" dirty="0">
                <a:latin typeface="Georgia"/>
                <a:cs typeface="Georgia"/>
              </a:rPr>
              <a:t>м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20" dirty="0">
                <a:latin typeface="Georgia"/>
                <a:cs typeface="Georgia"/>
              </a:rPr>
              <a:t>р</a:t>
            </a:r>
            <a:r>
              <a:rPr sz="2000" dirty="0">
                <a:latin typeface="Georgia"/>
                <a:cs typeface="Georgia"/>
              </a:rPr>
              <a:t>физ</a:t>
            </a:r>
            <a:r>
              <a:rPr sz="2000" spc="-10" dirty="0">
                <a:latin typeface="Georgia"/>
                <a:cs typeface="Georgia"/>
              </a:rPr>
              <a:t>м</a:t>
            </a:r>
            <a:r>
              <a:rPr sz="2000" dirty="0">
                <a:latin typeface="Georgia"/>
                <a:cs typeface="Georgia"/>
              </a:rPr>
              <a:t>а	-	</a:t>
            </a:r>
            <a:r>
              <a:rPr sz="2000" b="1" spc="-5" dirty="0">
                <a:latin typeface="Georgia"/>
                <a:cs typeface="Georgia"/>
              </a:rPr>
              <a:t>и</a:t>
            </a:r>
            <a:r>
              <a:rPr sz="2000" b="1" dirty="0">
                <a:latin typeface="Georgia"/>
                <a:cs typeface="Georgia"/>
              </a:rPr>
              <a:t>с</a:t>
            </a:r>
            <a:r>
              <a:rPr sz="2000" b="1" spc="-5" dirty="0">
                <a:latin typeface="Georgia"/>
                <a:cs typeface="Georgia"/>
              </a:rPr>
              <a:t>польз</a:t>
            </a:r>
            <a:r>
              <a:rPr sz="2000" b="1" spc="-15" dirty="0">
                <a:latin typeface="Georgia"/>
                <a:cs typeface="Georgia"/>
              </a:rPr>
              <a:t>о</a:t>
            </a:r>
            <a:r>
              <a:rPr sz="2000" b="1" spc="-5" dirty="0">
                <a:latin typeface="Georgia"/>
                <a:cs typeface="Georgia"/>
              </a:rPr>
              <a:t>в</a:t>
            </a:r>
            <a:r>
              <a:rPr sz="2000" b="1" spc="-15" dirty="0">
                <a:latin typeface="Georgia"/>
                <a:cs typeface="Georgia"/>
              </a:rPr>
              <a:t>а</a:t>
            </a:r>
            <a:r>
              <a:rPr sz="2000" b="1" dirty="0">
                <a:latin typeface="Georgia"/>
                <a:cs typeface="Georgia"/>
              </a:rPr>
              <a:t>н</a:t>
            </a:r>
            <a:r>
              <a:rPr sz="2000" b="1" spc="5" dirty="0">
                <a:latin typeface="Georgia"/>
                <a:cs typeface="Georgia"/>
              </a:rPr>
              <a:t>и</a:t>
            </a:r>
            <a:r>
              <a:rPr sz="2000" b="1" dirty="0">
                <a:latin typeface="Georgia"/>
                <a:cs typeface="Georgia"/>
              </a:rPr>
              <a:t>е	одн</a:t>
            </a:r>
            <a:r>
              <a:rPr sz="2000" b="1" spc="-10" dirty="0">
                <a:latin typeface="Georgia"/>
                <a:cs typeface="Georgia"/>
              </a:rPr>
              <a:t>о</a:t>
            </a:r>
            <a:r>
              <a:rPr sz="2000" b="1" dirty="0">
                <a:latin typeface="Georgia"/>
                <a:cs typeface="Georgia"/>
              </a:rPr>
              <a:t>го	</a:t>
            </a:r>
            <a:r>
              <a:rPr sz="2000" b="1" spc="-5" dirty="0">
                <a:latin typeface="Georgia"/>
                <a:cs typeface="Georgia"/>
              </a:rPr>
              <a:t>имен</a:t>
            </a:r>
            <a:r>
              <a:rPr sz="2000" b="1" dirty="0">
                <a:latin typeface="Georgia"/>
                <a:cs typeface="Georgia"/>
              </a:rPr>
              <a:t>и	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5" dirty="0">
                <a:latin typeface="Georgia"/>
                <a:cs typeface="Georgia"/>
              </a:rPr>
              <a:t>л</a:t>
            </a:r>
            <a:r>
              <a:rPr sz="2000" dirty="0">
                <a:latin typeface="Georgia"/>
                <a:cs typeface="Georgia"/>
              </a:rPr>
              <a:t>я  задания </a:t>
            </a:r>
            <a:r>
              <a:rPr sz="2000" b="1" dirty="0">
                <a:latin typeface="Georgia"/>
                <a:cs typeface="Georgia"/>
              </a:rPr>
              <a:t>общих </a:t>
            </a:r>
            <a:r>
              <a:rPr sz="2000" spc="-5" dirty="0">
                <a:latin typeface="Georgia"/>
                <a:cs typeface="Georgia"/>
              </a:rPr>
              <a:t>для класса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действий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165" y="4100321"/>
            <a:ext cx="8157845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ts val="1835"/>
              </a:lnSpc>
              <a:spcBef>
                <a:spcPts val="1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832485" algn="l"/>
                <a:tab pos="2153920" algn="l"/>
                <a:tab pos="3046730" algn="l"/>
                <a:tab pos="4483100" algn="l"/>
                <a:tab pos="5964555" algn="l"/>
                <a:tab pos="6441440" algn="l"/>
                <a:tab pos="6701790" algn="l"/>
                <a:tab pos="7800975" algn="l"/>
              </a:tabLst>
            </a:pPr>
            <a:r>
              <a:rPr sz="1800" spc="-5" dirty="0">
                <a:latin typeface="Georgia"/>
                <a:cs typeface="Georgia"/>
              </a:rPr>
              <a:t>Д</a:t>
            </a:r>
            <a:r>
              <a:rPr sz="1800" spc="-10" dirty="0">
                <a:latin typeface="Georgia"/>
                <a:cs typeface="Georgia"/>
              </a:rPr>
              <a:t>л</a:t>
            </a:r>
            <a:r>
              <a:rPr sz="1800" dirty="0">
                <a:latin typeface="Georgia"/>
                <a:cs typeface="Georgia"/>
              </a:rPr>
              <a:t>я	</a:t>
            </a:r>
            <a:r>
              <a:rPr sz="1800" spc="-5" dirty="0">
                <a:latin typeface="Georgia"/>
                <a:cs typeface="Georgia"/>
              </a:rPr>
              <a:t>изм</a:t>
            </a:r>
            <a:r>
              <a:rPr sz="1800" spc="10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не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я	</a:t>
            </a:r>
            <a:r>
              <a:rPr sz="1800" spc="-5" dirty="0">
                <a:latin typeface="Georgia"/>
                <a:cs typeface="Georgia"/>
              </a:rPr>
              <a:t>ме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од</a:t>
            </a:r>
            <a:r>
              <a:rPr sz="1800" dirty="0">
                <a:latin typeface="Georgia"/>
                <a:cs typeface="Georgia"/>
              </a:rPr>
              <a:t>а	н</a:t>
            </a:r>
            <a:r>
              <a:rPr sz="1800" spc="10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обход</a:t>
            </a:r>
            <a:r>
              <a:rPr sz="1800" spc="5" dirty="0">
                <a:latin typeface="Georgia"/>
                <a:cs typeface="Georgia"/>
              </a:rPr>
              <a:t>и</a:t>
            </a:r>
            <a:r>
              <a:rPr sz="1800" spc="-5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о	</a:t>
            </a:r>
            <a:r>
              <a:rPr sz="1800" b="1" spc="-5" dirty="0">
                <a:latin typeface="Georgia"/>
                <a:cs typeface="Georgia"/>
              </a:rPr>
              <a:t>пе</a:t>
            </a:r>
            <a:r>
              <a:rPr sz="1800" b="1" spc="5" dirty="0">
                <a:latin typeface="Georgia"/>
                <a:cs typeface="Georgia"/>
              </a:rPr>
              <a:t>р</a:t>
            </a:r>
            <a:r>
              <a:rPr sz="1800" b="1" dirty="0">
                <a:latin typeface="Georgia"/>
                <a:cs typeface="Georgia"/>
              </a:rPr>
              <a:t>екр</a:t>
            </a:r>
            <a:r>
              <a:rPr sz="1800" b="1" spc="-5" dirty="0">
                <a:latin typeface="Georgia"/>
                <a:cs typeface="Georgia"/>
              </a:rPr>
              <a:t>ыт</a:t>
            </a:r>
            <a:r>
              <a:rPr sz="1800" b="1" dirty="0">
                <a:latin typeface="Georgia"/>
                <a:cs typeface="Georgia"/>
              </a:rPr>
              <a:t>ь	</a:t>
            </a:r>
            <a:r>
              <a:rPr sz="1800" dirty="0">
                <a:latin typeface="Georgia"/>
                <a:cs typeface="Georgia"/>
              </a:rPr>
              <a:t>его	в	</a:t>
            </a:r>
            <a:r>
              <a:rPr sz="1800" spc="5" dirty="0">
                <a:latin typeface="Georgia"/>
                <a:cs typeface="Georgia"/>
              </a:rPr>
              <a:t>п</a:t>
            </a:r>
            <a:r>
              <a:rPr sz="1800" spc="-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омк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,	т</a:t>
            </a:r>
            <a:r>
              <a:rPr sz="1800" spc="-10" dirty="0">
                <a:latin typeface="Georgia"/>
                <a:cs typeface="Georgia"/>
              </a:rPr>
              <a:t>.</a:t>
            </a:r>
            <a:r>
              <a:rPr sz="1800" spc="15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268605" marR="5080">
              <a:lnSpc>
                <a:spcPct val="70000"/>
              </a:lnSpc>
              <a:spcBef>
                <a:spcPts val="320"/>
              </a:spcBef>
              <a:tabLst>
                <a:tab pos="1588135" algn="l"/>
                <a:tab pos="1870075" algn="l"/>
                <a:tab pos="2927985" algn="l"/>
                <a:tab pos="4862195" algn="l"/>
                <a:tab pos="5659120" algn="l"/>
                <a:tab pos="5962650" algn="l"/>
                <a:tab pos="7447280" algn="l"/>
                <a:tab pos="7731125" algn="l"/>
              </a:tabLst>
            </a:pPr>
            <a:r>
              <a:rPr sz="1800" b="1" dirty="0">
                <a:latin typeface="Georgia"/>
                <a:cs typeface="Georgia"/>
              </a:rPr>
              <a:t>объявить	</a:t>
            </a:r>
            <a:r>
              <a:rPr sz="1800" dirty="0">
                <a:latin typeface="Georgia"/>
                <a:cs typeface="Georgia"/>
              </a:rPr>
              <a:t>в	пот</a:t>
            </a:r>
            <a:r>
              <a:rPr sz="1800" spc="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мк</a:t>
            </a:r>
            <a:r>
              <a:rPr sz="1800" dirty="0">
                <a:latin typeface="Georgia"/>
                <a:cs typeface="Georgia"/>
              </a:rPr>
              <a:t>е	</a:t>
            </a:r>
            <a:r>
              <a:rPr sz="1800" b="1" spc="5" dirty="0">
                <a:latin typeface="Georgia"/>
                <a:cs typeface="Georgia"/>
              </a:rPr>
              <a:t>од</a:t>
            </a:r>
            <a:r>
              <a:rPr sz="1800" b="1" spc="-10" dirty="0">
                <a:latin typeface="Georgia"/>
                <a:cs typeface="Georgia"/>
              </a:rPr>
              <a:t>н</a:t>
            </a:r>
            <a:r>
              <a:rPr sz="1800" b="1" dirty="0">
                <a:latin typeface="Georgia"/>
                <a:cs typeface="Georgia"/>
              </a:rPr>
              <a:t>оиме</a:t>
            </a:r>
            <a:r>
              <a:rPr sz="1800" b="1" spc="-10" dirty="0">
                <a:latin typeface="Georgia"/>
                <a:cs typeface="Georgia"/>
              </a:rPr>
              <a:t>н</a:t>
            </a:r>
            <a:r>
              <a:rPr sz="1800" b="1" dirty="0">
                <a:latin typeface="Georgia"/>
                <a:cs typeface="Georgia"/>
              </a:rPr>
              <a:t>н</a:t>
            </a:r>
            <a:r>
              <a:rPr sz="1800" b="1" spc="-5" dirty="0">
                <a:latin typeface="Georgia"/>
                <a:cs typeface="Georgia"/>
              </a:rPr>
              <a:t>ы</a:t>
            </a:r>
            <a:r>
              <a:rPr sz="1800" b="1" dirty="0">
                <a:latin typeface="Georgia"/>
                <a:cs typeface="Georgia"/>
              </a:rPr>
              <a:t>й	</a:t>
            </a:r>
            <a:r>
              <a:rPr sz="1800" spc="-5" dirty="0">
                <a:latin typeface="Georgia"/>
                <a:cs typeface="Georgia"/>
              </a:rPr>
              <a:t>ме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д	и	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spc="20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ализо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ть	в	нем  </a:t>
            </a:r>
            <a:r>
              <a:rPr sz="1800" spc="-5" dirty="0">
                <a:latin typeface="Georgia"/>
                <a:cs typeface="Georgia"/>
              </a:rPr>
              <a:t>нужные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действия.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ts val="149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В результате </a:t>
            </a:r>
            <a:r>
              <a:rPr sz="1800" spc="-5" dirty="0">
                <a:latin typeface="Georgia"/>
                <a:cs typeface="Georgia"/>
              </a:rPr>
              <a:t>объекте-родителе </a:t>
            </a:r>
            <a:r>
              <a:rPr sz="1800" dirty="0">
                <a:latin typeface="Georgia"/>
                <a:cs typeface="Georgia"/>
              </a:rPr>
              <a:t>и </a:t>
            </a:r>
            <a:r>
              <a:rPr sz="1800" spc="-5" dirty="0">
                <a:latin typeface="Georgia"/>
                <a:cs typeface="Georgia"/>
              </a:rPr>
              <a:t>объекте-потомке </a:t>
            </a:r>
            <a:r>
              <a:rPr sz="1800" dirty="0">
                <a:latin typeface="Georgia"/>
                <a:cs typeface="Georgia"/>
              </a:rPr>
              <a:t>будут действовать</a:t>
            </a:r>
            <a:r>
              <a:rPr sz="1800" spc="32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два</a:t>
            </a:r>
            <a:endParaRPr sz="1800">
              <a:latin typeface="Georgia"/>
              <a:cs typeface="Georgia"/>
            </a:endParaRPr>
          </a:p>
          <a:p>
            <a:pPr marL="268605" marR="5080">
              <a:lnSpc>
                <a:spcPct val="70000"/>
              </a:lnSpc>
              <a:spcBef>
                <a:spcPts val="325"/>
              </a:spcBef>
              <a:tabLst>
                <a:tab pos="2265045" algn="l"/>
                <a:tab pos="3446145" algn="l"/>
                <a:tab pos="4744720" algn="l"/>
                <a:tab pos="5915660" algn="l"/>
              </a:tabLst>
            </a:pPr>
            <a:r>
              <a:rPr sz="1800" b="1" spc="5" dirty="0">
                <a:latin typeface="Georgia"/>
                <a:cs typeface="Georgia"/>
              </a:rPr>
              <a:t>о</a:t>
            </a:r>
            <a:r>
              <a:rPr sz="1800" b="1" spc="-5" dirty="0">
                <a:latin typeface="Georgia"/>
                <a:cs typeface="Georgia"/>
              </a:rPr>
              <a:t>дноиме</a:t>
            </a:r>
            <a:r>
              <a:rPr sz="1800" b="1" spc="-10" dirty="0">
                <a:latin typeface="Georgia"/>
                <a:cs typeface="Georgia"/>
              </a:rPr>
              <a:t>н</a:t>
            </a:r>
            <a:r>
              <a:rPr sz="1800" b="1" dirty="0">
                <a:latin typeface="Georgia"/>
                <a:cs typeface="Georgia"/>
              </a:rPr>
              <a:t>н</a:t>
            </a:r>
            <a:r>
              <a:rPr sz="1800" b="1" spc="-5" dirty="0">
                <a:latin typeface="Georgia"/>
                <a:cs typeface="Georgia"/>
              </a:rPr>
              <a:t>ы</a:t>
            </a:r>
            <a:r>
              <a:rPr sz="1800" b="1" dirty="0">
                <a:latin typeface="Georgia"/>
                <a:cs typeface="Georgia"/>
              </a:rPr>
              <a:t>х	</a:t>
            </a:r>
            <a:r>
              <a:rPr sz="1800" b="1" spc="-5" dirty="0">
                <a:latin typeface="Georgia"/>
                <a:cs typeface="Georgia"/>
              </a:rPr>
              <a:t>м</a:t>
            </a:r>
            <a:r>
              <a:rPr sz="1800" b="1" dirty="0">
                <a:latin typeface="Georgia"/>
                <a:cs typeface="Georgia"/>
              </a:rPr>
              <a:t>е</a:t>
            </a:r>
            <a:r>
              <a:rPr sz="1800" b="1" spc="10" dirty="0">
                <a:latin typeface="Georgia"/>
                <a:cs typeface="Georgia"/>
              </a:rPr>
              <a:t>т</a:t>
            </a:r>
            <a:r>
              <a:rPr sz="1800" b="1" spc="5" dirty="0">
                <a:latin typeface="Georgia"/>
                <a:cs typeface="Georgia"/>
              </a:rPr>
              <a:t>о</a:t>
            </a:r>
            <a:r>
              <a:rPr sz="1800" b="1" spc="-5" dirty="0">
                <a:latin typeface="Georgia"/>
                <a:cs typeface="Georgia"/>
              </a:rPr>
              <a:t>д</a:t>
            </a:r>
            <a:r>
              <a:rPr sz="1800" b="1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,	</a:t>
            </a:r>
            <a:r>
              <a:rPr sz="1800" spc="-5" dirty="0">
                <a:latin typeface="Georgia"/>
                <a:cs typeface="Georgia"/>
              </a:rPr>
              <a:t>им</a:t>
            </a:r>
            <a:r>
              <a:rPr sz="1800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ющ</a:t>
            </a:r>
            <a:r>
              <a:rPr sz="1800" dirty="0">
                <a:latin typeface="Georgia"/>
                <a:cs typeface="Georgia"/>
              </a:rPr>
              <a:t>ие	</a:t>
            </a:r>
            <a:r>
              <a:rPr sz="1800" b="1" dirty="0">
                <a:latin typeface="Georgia"/>
                <a:cs typeface="Georgia"/>
              </a:rPr>
              <a:t>раз</a:t>
            </a:r>
            <a:r>
              <a:rPr sz="1800" b="1" spc="-10" dirty="0">
                <a:latin typeface="Georgia"/>
                <a:cs typeface="Georgia"/>
              </a:rPr>
              <a:t>н</a:t>
            </a:r>
            <a:r>
              <a:rPr sz="1800" b="1" dirty="0">
                <a:latin typeface="Georgia"/>
                <a:cs typeface="Georgia"/>
              </a:rPr>
              <a:t>ую	а</a:t>
            </a:r>
            <a:r>
              <a:rPr sz="1800" b="1" spc="10" dirty="0">
                <a:latin typeface="Georgia"/>
                <a:cs typeface="Georgia"/>
              </a:rPr>
              <a:t>л</a:t>
            </a:r>
            <a:r>
              <a:rPr sz="1800" b="1" dirty="0">
                <a:latin typeface="Georgia"/>
                <a:cs typeface="Georgia"/>
              </a:rPr>
              <a:t>гор</a:t>
            </a:r>
            <a:r>
              <a:rPr sz="1800" b="1" spc="5" dirty="0">
                <a:latin typeface="Georgia"/>
                <a:cs typeface="Georgia"/>
              </a:rPr>
              <a:t>и</a:t>
            </a:r>
            <a:r>
              <a:rPr sz="1800" b="1" dirty="0">
                <a:latin typeface="Georgia"/>
                <a:cs typeface="Georgia"/>
              </a:rPr>
              <a:t>тмиче</a:t>
            </a:r>
            <a:r>
              <a:rPr sz="1800" b="1" spc="5" dirty="0">
                <a:latin typeface="Georgia"/>
                <a:cs typeface="Georgia"/>
              </a:rPr>
              <a:t>с</a:t>
            </a:r>
            <a:r>
              <a:rPr sz="1800" b="1" spc="-5" dirty="0">
                <a:latin typeface="Georgia"/>
                <a:cs typeface="Georgia"/>
              </a:rPr>
              <a:t>кую  основу</a:t>
            </a:r>
            <a:r>
              <a:rPr sz="1800" spc="-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197" y="5520944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методов».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165" y="5181091"/>
            <a:ext cx="8157209" cy="10617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2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1671955" algn="l"/>
                <a:tab pos="3515995" algn="l"/>
                <a:tab pos="3794125" algn="l"/>
                <a:tab pos="4490720" algn="l"/>
                <a:tab pos="5348605" algn="l"/>
                <a:tab pos="6696075" algn="l"/>
                <a:tab pos="6973570" algn="l"/>
              </a:tabLst>
            </a:pPr>
            <a:r>
              <a:rPr sz="1800" dirty="0">
                <a:latin typeface="Georgia"/>
                <a:cs typeface="Georgia"/>
              </a:rPr>
              <a:t>Концепция	</a:t>
            </a:r>
            <a:r>
              <a:rPr sz="1800" spc="-5" dirty="0">
                <a:latin typeface="Georgia"/>
                <a:cs typeface="Georgia"/>
              </a:rPr>
              <a:t>полиморфизма	</a:t>
            </a:r>
            <a:r>
              <a:rPr sz="1800" dirty="0">
                <a:latin typeface="Georgia"/>
                <a:cs typeface="Georgia"/>
              </a:rPr>
              <a:t>-	</a:t>
            </a:r>
            <a:r>
              <a:rPr sz="1800" spc="-5" dirty="0">
                <a:latin typeface="Georgia"/>
                <a:cs typeface="Georgia"/>
              </a:rPr>
              <a:t>идея	</a:t>
            </a:r>
            <a:r>
              <a:rPr sz="1800" dirty="0">
                <a:latin typeface="Georgia"/>
                <a:cs typeface="Georgia"/>
              </a:rPr>
              <a:t>«один	</a:t>
            </a:r>
            <a:r>
              <a:rPr sz="1800" spc="-5" dirty="0">
                <a:latin typeface="Georgia"/>
                <a:cs typeface="Georgia"/>
              </a:rPr>
              <a:t>интерфейс	</a:t>
            </a:r>
            <a:r>
              <a:rPr sz="1800" dirty="0">
                <a:latin typeface="Georgia"/>
                <a:cs typeface="Georgia"/>
              </a:rPr>
              <a:t>-	</a:t>
            </a:r>
            <a:r>
              <a:rPr sz="1800" spc="-5" dirty="0">
                <a:latin typeface="Georgia"/>
                <a:cs typeface="Georgia"/>
              </a:rPr>
              <a:t>множество</a:t>
            </a:r>
            <a:endParaRPr sz="1800">
              <a:latin typeface="Georgia"/>
              <a:cs typeface="Georgia"/>
            </a:endParaRPr>
          </a:p>
          <a:p>
            <a:pPr marL="255904" marR="5080" indent="-255904" algn="r">
              <a:lnSpc>
                <a:spcPts val="1835"/>
              </a:lnSpc>
              <a:spcBef>
                <a:spcPts val="1165"/>
              </a:spcBef>
              <a:buClr>
                <a:srgbClr val="D2DA79"/>
              </a:buClr>
              <a:buChar char="•"/>
              <a:tabLst>
                <a:tab pos="255904" algn="l"/>
                <a:tab pos="269240" algn="l"/>
                <a:tab pos="2112010" algn="l"/>
                <a:tab pos="3479165" algn="l"/>
                <a:tab pos="5549265" algn="l"/>
                <a:tab pos="6969759" algn="l"/>
              </a:tabLst>
            </a:pPr>
            <a:r>
              <a:rPr sz="1800" spc="-5" dirty="0">
                <a:latin typeface="Georgia"/>
                <a:cs typeface="Georgia"/>
              </a:rPr>
              <a:t>Полиморф</a:t>
            </a:r>
            <a:r>
              <a:rPr sz="1800" dirty="0">
                <a:latin typeface="Georgia"/>
                <a:cs typeface="Georgia"/>
              </a:rPr>
              <a:t>и</a:t>
            </a:r>
            <a:r>
              <a:rPr sz="1800" spc="-15" dirty="0">
                <a:latin typeface="Georgia"/>
                <a:cs typeface="Georgia"/>
              </a:rPr>
              <a:t>з</a:t>
            </a:r>
            <a:r>
              <a:rPr sz="1800" dirty="0">
                <a:latin typeface="Georgia"/>
                <a:cs typeface="Georgia"/>
              </a:rPr>
              <a:t>м	</a:t>
            </a:r>
            <a:r>
              <a:rPr sz="1800" spc="5" dirty="0">
                <a:latin typeface="Georgia"/>
                <a:cs typeface="Georgia"/>
              </a:rPr>
              <a:t>п</a:t>
            </a:r>
            <a:r>
              <a:rPr sz="1800" spc="-5" dirty="0">
                <a:latin typeface="Georgia"/>
                <a:cs typeface="Georgia"/>
              </a:rPr>
              <a:t>озв</a:t>
            </a:r>
            <a:r>
              <a:rPr sz="1800" dirty="0">
                <a:latin typeface="Georgia"/>
                <a:cs typeface="Georgia"/>
              </a:rPr>
              <a:t>о</a:t>
            </a:r>
            <a:r>
              <a:rPr sz="1800" spc="5" dirty="0">
                <a:latin typeface="Georgia"/>
                <a:cs typeface="Georgia"/>
              </a:rPr>
              <a:t>л</a:t>
            </a:r>
            <a:r>
              <a:rPr sz="1800" dirty="0">
                <a:latin typeface="Georgia"/>
                <a:cs typeface="Georgia"/>
              </a:rPr>
              <a:t>яет	</a:t>
            </a:r>
            <a:r>
              <a:rPr sz="1800" spc="-5" dirty="0">
                <a:latin typeface="Georgia"/>
                <a:cs typeface="Georgia"/>
              </a:rPr>
              <a:t>ман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пулиро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ть	</a:t>
            </a:r>
            <a:r>
              <a:rPr sz="1800" spc="-5" dirty="0">
                <a:latin typeface="Georgia"/>
                <a:cs typeface="Georgia"/>
              </a:rPr>
              <a:t>объ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к</a:t>
            </a:r>
            <a:r>
              <a:rPr sz="1800" spc="5" dirty="0">
                <a:latin typeface="Georgia"/>
                <a:cs typeface="Georgia"/>
              </a:rPr>
              <a:t>т</a:t>
            </a:r>
            <a:r>
              <a:rPr sz="1800" dirty="0">
                <a:latin typeface="Georgia"/>
                <a:cs typeface="Georgia"/>
              </a:rPr>
              <a:t>ами	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зличной</a:t>
            </a:r>
            <a:endParaRPr sz="1800">
              <a:latin typeface="Georgia"/>
              <a:cs typeface="Georgia"/>
            </a:endParaRPr>
          </a:p>
          <a:p>
            <a:pPr marR="6350" algn="r">
              <a:lnSpc>
                <a:spcPts val="1835"/>
              </a:lnSpc>
              <a:tabLst>
                <a:tab pos="567055" algn="l"/>
                <a:tab pos="1139825" algn="l"/>
              </a:tabLst>
            </a:pPr>
            <a:r>
              <a:rPr sz="1800" dirty="0">
                <a:latin typeface="Georgia"/>
                <a:cs typeface="Georgia"/>
              </a:rPr>
              <a:t>для	них	</a:t>
            </a:r>
            <a:r>
              <a:rPr sz="1800" spc="-5" dirty="0">
                <a:latin typeface="Georgia"/>
                <a:cs typeface="Georgia"/>
              </a:rPr>
              <a:t>ст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н</a:t>
            </a:r>
            <a:r>
              <a:rPr sz="1800" spc="5" dirty="0">
                <a:latin typeface="Georgia"/>
                <a:cs typeface="Georgia"/>
              </a:rPr>
              <a:t>д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р</a:t>
            </a:r>
            <a:r>
              <a:rPr sz="1800" dirty="0">
                <a:latin typeface="Georgia"/>
                <a:cs typeface="Georgia"/>
              </a:rPr>
              <a:t>тного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197" y="5943091"/>
            <a:ext cx="5164455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45"/>
              </a:spcBef>
              <a:tabLst>
                <a:tab pos="1040765" algn="l"/>
                <a:tab pos="2374900" algn="l"/>
                <a:tab pos="3187065" algn="l"/>
                <a:tab pos="4351655" algn="l"/>
              </a:tabLst>
            </a:pPr>
            <a:r>
              <a:rPr sz="1800" spc="-5" dirty="0">
                <a:latin typeface="Georgia"/>
                <a:cs typeface="Georgia"/>
              </a:rPr>
              <a:t>степени	сложности	</a:t>
            </a:r>
            <a:r>
              <a:rPr sz="1800" dirty="0">
                <a:latin typeface="Georgia"/>
                <a:cs typeface="Georgia"/>
              </a:rPr>
              <a:t>путем	</a:t>
            </a:r>
            <a:r>
              <a:rPr sz="1800" spc="-5" dirty="0">
                <a:latin typeface="Georgia"/>
                <a:cs typeface="Georgia"/>
              </a:rPr>
              <a:t>создания	общего  интерфейса </a:t>
            </a:r>
            <a:r>
              <a:rPr sz="1800" dirty="0">
                <a:latin typeface="Georgia"/>
                <a:cs typeface="Georgia"/>
              </a:rPr>
              <a:t>для реализации похожих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действий.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437" y="1501266"/>
            <a:ext cx="33134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Основные принципы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ООП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9906" y="6625997"/>
            <a:ext cx="16764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Georgia"/>
                <a:cs typeface="Georgia"/>
              </a:rPr>
              <a:t>17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4.2. Методология объектно-ориентированного  </a:t>
            </a:r>
            <a:r>
              <a:rPr spc="-10" dirty="0"/>
              <a:t>программирования</a:t>
            </a:r>
            <a:r>
              <a:rPr spc="30" dirty="0"/>
              <a:t> </a:t>
            </a:r>
            <a:r>
              <a:rPr spc="-5" dirty="0"/>
              <a:t>(ООП)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4.3. Методология объектно-ориентированного анализа  </a:t>
            </a:r>
            <a:r>
              <a:rPr dirty="0"/>
              <a:t>и </a:t>
            </a:r>
            <a:r>
              <a:rPr spc="-5" dirty="0"/>
              <a:t>проектирования</a:t>
            </a:r>
            <a:r>
              <a:rPr spc="25" dirty="0"/>
              <a:t> </a:t>
            </a:r>
            <a:r>
              <a:rPr spc="-5" dirty="0"/>
              <a:t>(ООАП)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996262"/>
            <a:ext cx="7951470" cy="83629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5080" indent="-256540" algn="just">
              <a:lnSpc>
                <a:spcPts val="2050"/>
              </a:lnSpc>
              <a:spcBef>
                <a:spcPts val="35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ОО </a:t>
            </a:r>
            <a:r>
              <a:rPr sz="1900" b="1" dirty="0">
                <a:solidFill>
                  <a:srgbClr val="006FC0"/>
                </a:solidFill>
                <a:latin typeface="Georgia"/>
                <a:cs typeface="Georgia"/>
              </a:rPr>
              <a:t>Aнализ </a:t>
            </a:r>
            <a:r>
              <a:rPr sz="1900" spc="-5" dirty="0">
                <a:latin typeface="Georgia"/>
                <a:cs typeface="Georgia"/>
              </a:rPr>
              <a:t>– это методология, в которой требования к </a:t>
            </a:r>
            <a:r>
              <a:rPr sz="1900" spc="-10" dirty="0">
                <a:latin typeface="Georgia"/>
                <a:cs typeface="Georgia"/>
              </a:rPr>
              <a:t>системе  </a:t>
            </a:r>
            <a:r>
              <a:rPr sz="1900" spc="-5" dirty="0">
                <a:latin typeface="Georgia"/>
                <a:cs typeface="Georgia"/>
              </a:rPr>
              <a:t>воспринимаются с точки зрения классов и объектов, выявленных в  </a:t>
            </a:r>
            <a:r>
              <a:rPr sz="1900" spc="-10" dirty="0">
                <a:latin typeface="Georgia"/>
                <a:cs typeface="Georgia"/>
              </a:rPr>
              <a:t>предметной области </a:t>
            </a:r>
            <a:r>
              <a:rPr sz="1900" spc="-5" dirty="0">
                <a:latin typeface="Georgia"/>
                <a:cs typeface="Georgia"/>
              </a:rPr>
              <a:t>(Г.</a:t>
            </a:r>
            <a:r>
              <a:rPr sz="1900" spc="9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Буч)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3115182"/>
            <a:ext cx="32086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  <a:tab pos="98171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ОО	Проектирование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2398" y="3115182"/>
            <a:ext cx="41363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  <a:tab pos="2188845" algn="l"/>
              </a:tabLst>
            </a:pPr>
            <a:r>
              <a:rPr sz="1900" spc="-5" dirty="0">
                <a:latin typeface="Georgia"/>
                <a:cs typeface="Georgia"/>
              </a:rPr>
              <a:t>-	методология	проектирования,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3375786"/>
            <a:ext cx="7952740" cy="28130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5080" algn="just">
              <a:lnSpc>
                <a:spcPts val="2050"/>
              </a:lnSpc>
              <a:spcBef>
                <a:spcPts val="355"/>
              </a:spcBef>
            </a:pPr>
            <a:r>
              <a:rPr sz="1900" spc="-5" dirty="0">
                <a:latin typeface="Georgia"/>
                <a:cs typeface="Georgia"/>
              </a:rPr>
              <a:t>соединяющая в </a:t>
            </a:r>
            <a:r>
              <a:rPr sz="1900" spc="-10" dirty="0">
                <a:latin typeface="Georgia"/>
                <a:cs typeface="Georgia"/>
              </a:rPr>
              <a:t>себе </a:t>
            </a:r>
            <a:r>
              <a:rPr sz="1900" spc="-5" dirty="0">
                <a:latin typeface="Georgia"/>
                <a:cs typeface="Georgia"/>
              </a:rPr>
              <a:t>процесс объектной декомпозиции и приемы  представления логической, физической, а также статической и  </a:t>
            </a:r>
            <a:r>
              <a:rPr sz="1900" spc="-10" dirty="0">
                <a:latin typeface="Georgia"/>
                <a:cs typeface="Georgia"/>
              </a:rPr>
              <a:t>динамической моделей проектируемой системы </a:t>
            </a:r>
            <a:r>
              <a:rPr sz="1900" spc="-5" dirty="0">
                <a:latin typeface="Georgia"/>
                <a:cs typeface="Georgia"/>
              </a:rPr>
              <a:t>(Г.</a:t>
            </a:r>
            <a:r>
              <a:rPr sz="1900" spc="18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Буч).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Georgia"/>
              <a:cs typeface="Georgia"/>
            </a:endParaRPr>
          </a:p>
          <a:p>
            <a:pPr marL="268605" marR="6350" indent="-256540" algn="just">
              <a:lnSpc>
                <a:spcPts val="205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Концептуализация </a:t>
            </a:r>
            <a:r>
              <a:rPr sz="1900" spc="-5" dirty="0">
                <a:latin typeface="Georgia"/>
                <a:cs typeface="Georgia"/>
              </a:rPr>
              <a:t>– процесс </a:t>
            </a:r>
            <a:r>
              <a:rPr sz="1900" spc="-10" dirty="0">
                <a:latin typeface="Georgia"/>
                <a:cs typeface="Georgia"/>
              </a:rPr>
              <a:t>выделения </a:t>
            </a:r>
            <a:r>
              <a:rPr sz="1900" spc="-5" dirty="0">
                <a:latin typeface="Georgia"/>
                <a:cs typeface="Georgia"/>
              </a:rPr>
              <a:t>или идентификации  </a:t>
            </a:r>
            <a:r>
              <a:rPr sz="1900" spc="-10" dirty="0">
                <a:latin typeface="Georgia"/>
                <a:cs typeface="Georgia"/>
              </a:rPr>
              <a:t>компонентов предметной</a:t>
            </a:r>
            <a:r>
              <a:rPr sz="1900" spc="11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области.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2300">
              <a:latin typeface="Georgia"/>
              <a:cs typeface="Georgia"/>
            </a:endParaRPr>
          </a:p>
          <a:p>
            <a:pPr marL="268605" marR="5715" indent="-256540" algn="just">
              <a:lnSpc>
                <a:spcPts val="205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Компонента </a:t>
            </a:r>
            <a:r>
              <a:rPr sz="1900" spc="-5" dirty="0">
                <a:latin typeface="Georgia"/>
                <a:cs typeface="Georgia"/>
              </a:rPr>
              <a:t>- некоторая </a:t>
            </a:r>
            <a:r>
              <a:rPr sz="1900" dirty="0">
                <a:latin typeface="Georgia"/>
                <a:cs typeface="Georgia"/>
              </a:rPr>
              <a:t>абстрактная </a:t>
            </a:r>
            <a:r>
              <a:rPr sz="1900" spc="-5" dirty="0">
                <a:latin typeface="Georgia"/>
                <a:cs typeface="Georgia"/>
              </a:rPr>
              <a:t>единица, которая обладает  функциональностью, т.е. может </a:t>
            </a:r>
            <a:r>
              <a:rPr sz="1900" spc="-10" dirty="0">
                <a:latin typeface="Georgia"/>
                <a:cs typeface="Georgia"/>
              </a:rPr>
              <a:t>выполнять определенные  действия, </a:t>
            </a:r>
            <a:r>
              <a:rPr sz="1900" spc="-5" dirty="0">
                <a:latin typeface="Georgia"/>
                <a:cs typeface="Georgia"/>
              </a:rPr>
              <a:t>связанные с </a:t>
            </a:r>
            <a:r>
              <a:rPr sz="1900" spc="-10" dirty="0">
                <a:latin typeface="Georgia"/>
                <a:cs typeface="Georgia"/>
              </a:rPr>
              <a:t>решением </a:t>
            </a:r>
            <a:r>
              <a:rPr sz="1900" spc="-5" dirty="0">
                <a:latin typeface="Georgia"/>
                <a:cs typeface="Georgia"/>
              </a:rPr>
              <a:t>поставленных</a:t>
            </a:r>
            <a:r>
              <a:rPr sz="1900" spc="12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задач.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7676" y="6625997"/>
            <a:ext cx="25590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18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69186"/>
            <a:ext cx="7955915" cy="425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Georgia"/>
                <a:cs typeface="Georgia"/>
              </a:rPr>
              <a:t>Архитектор </a:t>
            </a:r>
            <a:r>
              <a:rPr sz="2000" b="1" dirty="0">
                <a:latin typeface="Georgia"/>
                <a:cs typeface="Georgia"/>
              </a:rPr>
              <a:t>/ System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Architect: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«Идеальный 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архитектор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должен  быть  писателем,  математиком,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знать историю,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быть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знатоком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философии,  понимать музыку,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обладать знаниями в области медицины,  юриспруденции и</a:t>
            </a:r>
            <a:r>
              <a:rPr sz="2000" i="1" spc="-3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астрономии»</a:t>
            </a:r>
            <a:endParaRPr sz="2000">
              <a:latin typeface="Georgia"/>
              <a:cs typeface="Georgia"/>
            </a:endParaRPr>
          </a:p>
          <a:p>
            <a:pPr marL="5388610" algn="just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Georgia"/>
                <a:cs typeface="Georgia"/>
              </a:rPr>
              <a:t>Витрувий, </a:t>
            </a:r>
            <a:r>
              <a:rPr sz="2000" dirty="0">
                <a:latin typeface="Georgia"/>
                <a:cs typeface="Georgia"/>
              </a:rPr>
              <a:t>25 г </a:t>
            </a:r>
            <a:r>
              <a:rPr sz="2000" spc="-5" dirty="0">
                <a:latin typeface="Georgia"/>
                <a:cs typeface="Georgia"/>
              </a:rPr>
              <a:t>до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н.э.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100000"/>
              </a:lnSpc>
            </a:pP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«Работа архитектора -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это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серии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суб-оптимальных решений,  сделанных под </a:t>
            </a:r>
            <a:r>
              <a:rPr sz="2000" i="1" spc="-10" dirty="0">
                <a:solidFill>
                  <a:srgbClr val="006FC0"/>
                </a:solidFill>
                <a:latin typeface="Georgia"/>
                <a:cs typeface="Georgia"/>
              </a:rPr>
              <a:t>давлением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в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обстановке неуверенности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и 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нехватки</a:t>
            </a:r>
            <a:r>
              <a:rPr sz="2000" i="1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информации»</a:t>
            </a:r>
            <a:endParaRPr sz="2000">
              <a:latin typeface="Georgia"/>
              <a:cs typeface="Georgia"/>
            </a:endParaRPr>
          </a:p>
          <a:p>
            <a:pPr marL="5161280" algn="just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Georgia"/>
                <a:cs typeface="Georgia"/>
              </a:rPr>
              <a:t>Rational </a:t>
            </a:r>
            <a:r>
              <a:rPr sz="2000" spc="-5" dirty="0">
                <a:latin typeface="Georgia"/>
                <a:cs typeface="Georgia"/>
              </a:rPr>
              <a:t>Unified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Process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4.3. Методология объектно-ориентированного анализа  </a:t>
            </a:r>
            <a:r>
              <a:rPr dirty="0"/>
              <a:t>и </a:t>
            </a:r>
            <a:r>
              <a:rPr spc="-5" dirty="0"/>
              <a:t>проектирования</a:t>
            </a:r>
            <a:r>
              <a:rPr spc="25" dirty="0"/>
              <a:t> </a:t>
            </a:r>
            <a:r>
              <a:rPr spc="-5" dirty="0"/>
              <a:t>(ООАП)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7676" y="6625997"/>
            <a:ext cx="25590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19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13130"/>
            <a:ext cx="629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Сложности </a:t>
            </a:r>
            <a:r>
              <a:rPr dirty="0"/>
              <a:t>при </a:t>
            </a:r>
            <a:r>
              <a:rPr spc="-5" dirty="0"/>
              <a:t>разработке</a:t>
            </a:r>
            <a:r>
              <a:rPr spc="-70" dirty="0"/>
              <a:t> </a:t>
            </a:r>
            <a:r>
              <a:rPr spc="-5" dirty="0"/>
              <a:t>программного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165" y="779145"/>
            <a:ext cx="8174355" cy="57451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Georgia" panose="02040502050405020303" pitchFamily="18" charset="0"/>
                <a:cs typeface="Trebuchet MS"/>
              </a:rPr>
              <a:t>обеспечения</a:t>
            </a:r>
            <a:endParaRPr sz="2400" dirty="0">
              <a:latin typeface="Georgia" panose="02040502050405020303" pitchFamily="18" charset="0"/>
              <a:cs typeface="Trebuchet MS"/>
            </a:endParaRPr>
          </a:p>
          <a:p>
            <a:pPr marL="84455">
              <a:lnSpc>
                <a:spcPct val="100000"/>
              </a:lnSpc>
              <a:spcBef>
                <a:spcPts val="2075"/>
              </a:spcBef>
            </a:pPr>
            <a:r>
              <a:rPr sz="1900" b="1" spc="-10" dirty="0">
                <a:latin typeface="Georgia" panose="02040502050405020303" pitchFamily="18" charset="0"/>
                <a:cs typeface="Georgia"/>
              </a:rPr>
              <a:t>Анекдот</a:t>
            </a:r>
            <a:endParaRPr sz="19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Georgia" panose="02040502050405020303" pitchFamily="18" charset="0"/>
                <a:cs typeface="Georgia"/>
              </a:rPr>
              <a:t>Врач,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строитель </a:t>
            </a:r>
            <a:r>
              <a:rPr sz="2000" dirty="0">
                <a:latin typeface="Georgia" panose="02040502050405020303" pitchFamily="18" charset="0"/>
                <a:cs typeface="Georgia"/>
              </a:rPr>
              <a:t>и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программистка спорили </a:t>
            </a:r>
            <a:r>
              <a:rPr sz="2000" dirty="0">
                <a:latin typeface="Georgia" panose="02040502050405020303" pitchFamily="18" charset="0"/>
                <a:cs typeface="Georgia"/>
              </a:rPr>
              <a:t>о том, чья</a:t>
            </a:r>
            <a:r>
              <a:rPr sz="2000" spc="-7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профессия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268605">
              <a:lnSpc>
                <a:spcPts val="2160"/>
              </a:lnSpc>
            </a:pPr>
            <a:r>
              <a:rPr sz="2000" spc="-5" dirty="0">
                <a:latin typeface="Georgia" panose="02040502050405020303" pitchFamily="18" charset="0"/>
                <a:cs typeface="Georgia"/>
              </a:rPr>
              <a:t>древнее.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268605" indent="-256540">
              <a:lnSpc>
                <a:spcPts val="2310"/>
              </a:lnSpc>
              <a:spcBef>
                <a:spcPts val="156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006FC0"/>
                </a:solidFill>
                <a:latin typeface="Georgia" panose="02040502050405020303" pitchFamily="18" charset="0"/>
                <a:cs typeface="Georgia"/>
              </a:rPr>
              <a:t>Врач: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561340" marR="5080" lvl="1" indent="-247015">
              <a:lnSpc>
                <a:spcPct val="80000"/>
              </a:lnSpc>
              <a:spcBef>
                <a:spcPts val="390"/>
              </a:spcBef>
              <a:buClr>
                <a:srgbClr val="9FB8CD"/>
              </a:buClr>
              <a:buFont typeface="Arial"/>
              <a:buChar char="–"/>
              <a:tabLst>
                <a:tab pos="561340" algn="l"/>
              </a:tabLst>
            </a:pPr>
            <a:r>
              <a:rPr sz="2000" dirty="0">
                <a:latin typeface="Georgia" panose="02040502050405020303" pitchFamily="18" charset="0"/>
                <a:cs typeface="Georgia"/>
              </a:rPr>
              <a:t>В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Библии сказано, </a:t>
            </a:r>
            <a:r>
              <a:rPr sz="2000" dirty="0">
                <a:latin typeface="Georgia" panose="02040502050405020303" pitchFamily="18" charset="0"/>
                <a:cs typeface="Georgia"/>
              </a:rPr>
              <a:t>что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Бог сотворил Еву из ребра Адама. </a:t>
            </a:r>
            <a:r>
              <a:rPr sz="2000" dirty="0">
                <a:latin typeface="Georgia" panose="02040502050405020303" pitchFamily="18" charset="0"/>
                <a:cs typeface="Georgia"/>
              </a:rPr>
              <a:t>Такая 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операция может </a:t>
            </a:r>
            <a:r>
              <a:rPr sz="2000" dirty="0">
                <a:latin typeface="Georgia" panose="02040502050405020303" pitchFamily="18" charset="0"/>
                <a:cs typeface="Georgia"/>
              </a:rPr>
              <a:t>быть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проведена </a:t>
            </a:r>
            <a:r>
              <a:rPr sz="2000" dirty="0">
                <a:latin typeface="Georgia" panose="02040502050405020303" pitchFamily="18" charset="0"/>
                <a:cs typeface="Georgia"/>
              </a:rPr>
              <a:t>только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хирургом, поэтому </a:t>
            </a:r>
            <a:r>
              <a:rPr sz="2000" dirty="0">
                <a:latin typeface="Georgia" panose="02040502050405020303" pitchFamily="18" charset="0"/>
                <a:cs typeface="Georgia"/>
              </a:rPr>
              <a:t>я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по  праву могу утверждать, </a:t>
            </a:r>
            <a:r>
              <a:rPr sz="2000" dirty="0">
                <a:latin typeface="Georgia" panose="02040502050405020303" pitchFamily="18" charset="0"/>
                <a:cs typeface="Georgia"/>
              </a:rPr>
              <a:t>что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моя </a:t>
            </a:r>
            <a:r>
              <a:rPr sz="2000" dirty="0">
                <a:latin typeface="Georgia" panose="02040502050405020303" pitchFamily="18" charset="0"/>
                <a:cs typeface="Georgia"/>
              </a:rPr>
              <a:t>профессия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самая древняя </a:t>
            </a:r>
            <a:r>
              <a:rPr sz="2000" dirty="0">
                <a:latin typeface="Georgia" panose="02040502050405020303" pitchFamily="18" charset="0"/>
                <a:cs typeface="Georgia"/>
              </a:rPr>
              <a:t>в 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мире.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268605" indent="-256540">
              <a:lnSpc>
                <a:spcPts val="2310"/>
              </a:lnSpc>
              <a:spcBef>
                <a:spcPts val="2039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solidFill>
                  <a:srgbClr val="006FC0"/>
                </a:solidFill>
                <a:latin typeface="Georgia" panose="02040502050405020303" pitchFamily="18" charset="0"/>
                <a:cs typeface="Georgia"/>
              </a:rPr>
              <a:t>Строитель: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561340" lvl="1" indent="-247015">
              <a:lnSpc>
                <a:spcPts val="2070"/>
              </a:lnSpc>
              <a:buClr>
                <a:srgbClr val="9FB8CD"/>
              </a:buClr>
              <a:buFont typeface="Arial"/>
              <a:buChar char="–"/>
              <a:tabLst>
                <a:tab pos="561340" algn="l"/>
              </a:tabLst>
            </a:pPr>
            <a:r>
              <a:rPr sz="2000" dirty="0">
                <a:latin typeface="Georgia" panose="02040502050405020303" pitchFamily="18" charset="0"/>
                <a:cs typeface="Georgia"/>
              </a:rPr>
              <a:t>Но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еще раньше </a:t>
            </a:r>
            <a:r>
              <a:rPr sz="2000" dirty="0">
                <a:latin typeface="Georgia" panose="02040502050405020303" pitchFamily="18" charset="0"/>
                <a:cs typeface="Georgia"/>
              </a:rPr>
              <a:t>в Книге Бытия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сказано, что Бог сотворил</a:t>
            </a:r>
            <a:r>
              <a:rPr sz="2000" spc="-11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из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561340" marR="189230">
              <a:lnSpc>
                <a:spcPct val="80100"/>
              </a:lnSpc>
              <a:spcBef>
                <a:spcPts val="235"/>
              </a:spcBef>
            </a:pPr>
            <a:r>
              <a:rPr sz="2000" spc="-5" dirty="0">
                <a:latin typeface="Georgia" panose="02040502050405020303" pitchFamily="18" charset="0"/>
                <a:cs typeface="Georgia"/>
              </a:rPr>
              <a:t>хаоса </a:t>
            </a:r>
            <a:r>
              <a:rPr sz="2000" dirty="0">
                <a:latin typeface="Georgia" panose="02040502050405020303" pitchFamily="18" charset="0"/>
                <a:cs typeface="Georgia"/>
              </a:rPr>
              <a:t>небо и землю. Это было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первое и, несомненно, </a:t>
            </a:r>
            <a:r>
              <a:rPr sz="2000" dirty="0">
                <a:latin typeface="Georgia" panose="02040502050405020303" pitchFamily="18" charset="0"/>
                <a:cs typeface="Georgia"/>
              </a:rPr>
              <a:t>наиболее  выдающееся строительство.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Поэтому, дорогой доктор, </a:t>
            </a:r>
            <a:r>
              <a:rPr sz="2000" dirty="0">
                <a:latin typeface="Georgia" panose="02040502050405020303" pitchFamily="18" charset="0"/>
                <a:cs typeface="Georgia"/>
              </a:rPr>
              <a:t>вы не 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правы. Моя профессия самая древняя </a:t>
            </a:r>
            <a:r>
              <a:rPr sz="2000" dirty="0">
                <a:latin typeface="Georgia" panose="02040502050405020303" pitchFamily="18" charset="0"/>
                <a:cs typeface="Georgia"/>
              </a:rPr>
              <a:t>в</a:t>
            </a:r>
            <a:r>
              <a:rPr sz="2000" spc="-45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мире.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268605" indent="-256540">
              <a:lnSpc>
                <a:spcPts val="2310"/>
              </a:lnSpc>
              <a:spcBef>
                <a:spcPts val="2039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solidFill>
                  <a:srgbClr val="006FC0"/>
                </a:solidFill>
                <a:latin typeface="Georgia" panose="02040502050405020303" pitchFamily="18" charset="0"/>
                <a:cs typeface="Georgia"/>
              </a:rPr>
              <a:t>Программистка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(откинувшись </a:t>
            </a:r>
            <a:r>
              <a:rPr sz="2000" dirty="0">
                <a:latin typeface="Georgia" panose="02040502050405020303" pitchFamily="18" charset="0"/>
                <a:cs typeface="Georgia"/>
              </a:rPr>
              <a:t>в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кресле, </a:t>
            </a:r>
            <a:r>
              <a:rPr sz="2000" dirty="0">
                <a:latin typeface="Georgia" panose="02040502050405020303" pitchFamily="18" charset="0"/>
                <a:cs typeface="Georgia"/>
              </a:rPr>
              <a:t>с</a:t>
            </a:r>
            <a:r>
              <a:rPr sz="2000" spc="-65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улыбкой):</a:t>
            </a:r>
            <a:endParaRPr sz="2000" dirty="0">
              <a:latin typeface="Georgia" panose="02040502050405020303" pitchFamily="18" charset="0"/>
              <a:cs typeface="Georgia"/>
            </a:endParaRPr>
          </a:p>
          <a:p>
            <a:pPr marL="561340" lvl="1" indent="-247015">
              <a:lnSpc>
                <a:spcPts val="2310"/>
              </a:lnSpc>
              <a:buClr>
                <a:srgbClr val="9FB8CD"/>
              </a:buClr>
              <a:buFont typeface="Arial"/>
              <a:buChar char="–"/>
              <a:tabLst>
                <a:tab pos="561340" algn="l"/>
              </a:tabLst>
            </a:pPr>
            <a:r>
              <a:rPr sz="2000" dirty="0">
                <a:latin typeface="Georgia" panose="02040502050405020303" pitchFamily="18" charset="0"/>
                <a:cs typeface="Georgia"/>
              </a:rPr>
              <a:t>А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кто </a:t>
            </a:r>
            <a:r>
              <a:rPr sz="2000" dirty="0">
                <a:latin typeface="Georgia" panose="02040502050405020303" pitchFamily="18" charset="0"/>
                <a:cs typeface="Georgia"/>
              </a:rPr>
              <a:t>же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по-вашему сотворил</a:t>
            </a:r>
            <a:r>
              <a:rPr sz="2000" spc="-70" dirty="0">
                <a:latin typeface="Georgia" panose="02040502050405020303" pitchFamily="18" charset="0"/>
                <a:cs typeface="Georgia"/>
              </a:rPr>
              <a:t> </a:t>
            </a:r>
            <a:r>
              <a:rPr sz="2000" spc="-5" dirty="0">
                <a:latin typeface="Georgia" panose="02040502050405020303" pitchFamily="18" charset="0"/>
                <a:cs typeface="Georgia"/>
              </a:rPr>
              <a:t>хаос?</a:t>
            </a:r>
            <a:endParaRPr sz="20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8481" y="6625997"/>
            <a:ext cx="1638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2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87728"/>
            <a:ext cx="5693410" cy="442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Задачи </a:t>
            </a:r>
            <a:r>
              <a:rPr sz="1800" b="1" dirty="0">
                <a:latin typeface="Georgia"/>
                <a:cs typeface="Georgia"/>
              </a:rPr>
              <a:t>архитектора</a:t>
            </a:r>
            <a:r>
              <a:rPr sz="1800" b="1" spc="2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ПО: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Анализ требований и </a:t>
            </a:r>
            <a:r>
              <a:rPr sz="1800" spc="-5" dirty="0">
                <a:latin typeface="Georgia"/>
                <a:cs typeface="Georgia"/>
              </a:rPr>
              <a:t>контроль их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изменений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Font typeface="Georgia"/>
              <a:buChar char="•"/>
            </a:pPr>
            <a:endParaRPr sz="16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Выработка архитектурного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решения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Font typeface="Georgia"/>
              <a:buChar char="•"/>
            </a:pPr>
            <a:endParaRPr sz="16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Выработка </a:t>
            </a:r>
            <a:r>
              <a:rPr sz="1800" spc="-5" dirty="0">
                <a:latin typeface="Georgia"/>
                <a:cs typeface="Georgia"/>
              </a:rPr>
              <a:t>плана</a:t>
            </a:r>
            <a:r>
              <a:rPr sz="1800" dirty="0">
                <a:latin typeface="Georgia"/>
                <a:cs typeface="Georgia"/>
              </a:rPr>
              <a:t> работ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Font typeface="Georgia"/>
              <a:buChar char="•"/>
            </a:pPr>
            <a:endParaRPr sz="16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Объектная декомпозиция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системы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Font typeface="Georgia"/>
              <a:buChar char="•"/>
            </a:pPr>
            <a:endParaRPr sz="16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Контроль за </a:t>
            </a:r>
            <a:r>
              <a:rPr sz="1800" spc="-5" dirty="0">
                <a:latin typeface="Georgia"/>
                <a:cs typeface="Georgia"/>
              </a:rPr>
              <a:t>соблюдением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архитектуры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Font typeface="Georgia"/>
              <a:buChar char="•"/>
            </a:pPr>
            <a:endParaRPr sz="16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Контроль </a:t>
            </a:r>
            <a:r>
              <a:rPr sz="1800" spc="-5" dirty="0">
                <a:latin typeface="Georgia"/>
                <a:cs typeface="Georgia"/>
              </a:rPr>
              <a:t>качества кода </a:t>
            </a:r>
            <a:r>
              <a:rPr sz="1800" dirty="0">
                <a:latin typeface="Georgia"/>
                <a:cs typeface="Georgia"/>
              </a:rPr>
              <a:t>и </a:t>
            </a:r>
            <a:r>
              <a:rPr sz="1800" spc="-5" dirty="0">
                <a:latin typeface="Georgia"/>
                <a:cs typeface="Georgia"/>
              </a:rPr>
              <a:t>соблюдения coding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rules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DA79"/>
              </a:buClr>
              <a:buFont typeface="Georgia"/>
              <a:buChar char="•"/>
            </a:pPr>
            <a:endParaRPr sz="16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Участие </a:t>
            </a:r>
            <a:r>
              <a:rPr sz="1800" dirty="0">
                <a:latin typeface="Georgia"/>
                <a:cs typeface="Georgia"/>
              </a:rPr>
              <a:t>в </a:t>
            </a:r>
            <a:r>
              <a:rPr sz="1800" spc="-5" dirty="0">
                <a:latin typeface="Georgia"/>
                <a:cs typeface="Georgia"/>
              </a:rPr>
              <a:t>процессе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QA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Font typeface="Georgia"/>
              <a:buChar char="•"/>
            </a:pPr>
            <a:endParaRPr sz="16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Контроль архитектурных</a:t>
            </a:r>
            <a:r>
              <a:rPr sz="1800" spc="-5" dirty="0">
                <a:latin typeface="Georgia"/>
                <a:cs typeface="Georgia"/>
              </a:rPr>
              <a:t> рисков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4.3. Методология объектно-ориентированного анализа  </a:t>
            </a:r>
            <a:r>
              <a:rPr dirty="0"/>
              <a:t>и </a:t>
            </a:r>
            <a:r>
              <a:rPr spc="-5" dirty="0"/>
              <a:t>проектирования</a:t>
            </a:r>
            <a:r>
              <a:rPr spc="25" dirty="0"/>
              <a:t> </a:t>
            </a:r>
            <a:r>
              <a:rPr spc="-5" dirty="0"/>
              <a:t>(ООАП)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7676" y="6625997"/>
            <a:ext cx="25590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20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437" y="1366520"/>
            <a:ext cx="706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eorgia"/>
                <a:cs typeface="Georgia"/>
              </a:rPr>
              <a:t>Примеры требований работодателей </a:t>
            </a:r>
            <a:r>
              <a:rPr sz="1800" b="1" dirty="0">
                <a:latin typeface="Georgia"/>
                <a:cs typeface="Georgia"/>
              </a:rPr>
              <a:t>к архитекторам</a:t>
            </a:r>
            <a:r>
              <a:rPr sz="1800" b="1" spc="7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ПО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0567" y="1807271"/>
            <a:ext cx="3254906" cy="483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765" y="1819119"/>
            <a:ext cx="3274963" cy="4842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473" y="557276"/>
            <a:ext cx="7837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4.3. Методология объектно-ориентированного анализа  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и 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проектирования</a:t>
            </a:r>
            <a:r>
              <a:rPr sz="2400" spc="25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(ООАП)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7676" y="6625997"/>
            <a:ext cx="25590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21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927" y="1772793"/>
            <a:ext cx="8375650" cy="44037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68605" marR="5080" indent="-256540" algn="just">
              <a:lnSpc>
                <a:spcPts val="1839"/>
              </a:lnSpc>
              <a:spcBef>
                <a:spcPts val="330"/>
              </a:spcBef>
            </a:pPr>
            <a:r>
              <a:rPr sz="1700" b="1" spc="-5" dirty="0">
                <a:solidFill>
                  <a:srgbClr val="006FC0"/>
                </a:solidFill>
                <a:latin typeface="Georgia"/>
                <a:cs typeface="Georgia"/>
              </a:rPr>
              <a:t>Жизненный цикл (ЖЦ) </a:t>
            </a:r>
            <a:r>
              <a:rPr sz="1700" b="1" spc="-5" dirty="0">
                <a:latin typeface="Georgia"/>
                <a:cs typeface="Georgia"/>
              </a:rPr>
              <a:t>программы </a:t>
            </a:r>
            <a:r>
              <a:rPr sz="1700" b="1" dirty="0">
                <a:latin typeface="Georgia"/>
                <a:cs typeface="Georgia"/>
              </a:rPr>
              <a:t>– </a:t>
            </a:r>
            <a:r>
              <a:rPr sz="1700" b="1" spc="-5" dirty="0">
                <a:latin typeface="Georgia"/>
                <a:cs typeface="Georgia"/>
              </a:rPr>
              <a:t>совокупность взаимосвязанных  </a:t>
            </a:r>
            <a:r>
              <a:rPr sz="1700" b="1" dirty="0">
                <a:latin typeface="Georgia"/>
                <a:cs typeface="Georgia"/>
              </a:rPr>
              <a:t>и следующих во </a:t>
            </a:r>
            <a:r>
              <a:rPr sz="1700" b="1" spc="-5" dirty="0">
                <a:latin typeface="Georgia"/>
                <a:cs typeface="Georgia"/>
              </a:rPr>
              <a:t>времени этапов, </a:t>
            </a:r>
            <a:r>
              <a:rPr sz="1700" b="1" dirty="0">
                <a:latin typeface="Georgia"/>
                <a:cs typeface="Georgia"/>
              </a:rPr>
              <a:t>начиная </a:t>
            </a:r>
            <a:r>
              <a:rPr sz="1700" b="1" spc="-10" dirty="0">
                <a:latin typeface="Georgia"/>
                <a:cs typeface="Georgia"/>
              </a:rPr>
              <a:t>от </a:t>
            </a:r>
            <a:r>
              <a:rPr sz="1700" b="1" spc="-5" dirty="0">
                <a:latin typeface="Georgia"/>
                <a:cs typeface="Georgia"/>
              </a:rPr>
              <a:t>разработки требований  </a:t>
            </a:r>
            <a:r>
              <a:rPr sz="1700" b="1" dirty="0">
                <a:latin typeface="Georgia"/>
                <a:cs typeface="Georgia"/>
              </a:rPr>
              <a:t>к ней и заканчивая полным отказом </a:t>
            </a:r>
            <a:r>
              <a:rPr sz="1700" b="1" spc="-5" dirty="0">
                <a:latin typeface="Georgia"/>
                <a:cs typeface="Georgia"/>
              </a:rPr>
              <a:t>от ее</a:t>
            </a:r>
            <a:r>
              <a:rPr sz="1700" b="1" spc="-90" dirty="0">
                <a:latin typeface="Georgia"/>
                <a:cs typeface="Georgia"/>
              </a:rPr>
              <a:t> </a:t>
            </a:r>
            <a:r>
              <a:rPr sz="1700" b="1" dirty="0">
                <a:latin typeface="Georgia"/>
                <a:cs typeface="Georgia"/>
              </a:rPr>
              <a:t>использования.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Georgia"/>
                <a:cs typeface="Georgia"/>
              </a:rPr>
              <a:t>ЖЦ </a:t>
            </a:r>
            <a:r>
              <a:rPr sz="1700" spc="-5" dirty="0">
                <a:latin typeface="Georgia"/>
                <a:cs typeface="Georgia"/>
              </a:rPr>
              <a:t>программы состоит</a:t>
            </a:r>
            <a:r>
              <a:rPr sz="1700" spc="-6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из:</a:t>
            </a:r>
            <a:endParaRPr sz="17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5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700" dirty="0">
                <a:latin typeface="Georgia"/>
                <a:cs typeface="Georgia"/>
              </a:rPr>
              <a:t>анализа предметной области и формулировки требований к</a:t>
            </a:r>
            <a:r>
              <a:rPr sz="1700" spc="-16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программе;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18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700" spc="-5" dirty="0">
                <a:latin typeface="Georgia"/>
                <a:cs typeface="Georgia"/>
              </a:rPr>
              <a:t>проектирования </a:t>
            </a:r>
            <a:r>
              <a:rPr sz="1700" dirty="0">
                <a:latin typeface="Georgia"/>
                <a:cs typeface="Georgia"/>
              </a:rPr>
              <a:t>структуры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программы;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18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700" dirty="0">
                <a:latin typeface="Georgia"/>
                <a:cs typeface="Georgia"/>
              </a:rPr>
              <a:t>реализации </a:t>
            </a:r>
            <a:r>
              <a:rPr sz="1700" spc="-5" dirty="0">
                <a:latin typeface="Georgia"/>
                <a:cs typeface="Georgia"/>
              </a:rPr>
              <a:t>программы </a:t>
            </a:r>
            <a:r>
              <a:rPr sz="1700" dirty="0">
                <a:latin typeface="Georgia"/>
                <a:cs typeface="Georgia"/>
              </a:rPr>
              <a:t>в</a:t>
            </a:r>
            <a:r>
              <a:rPr sz="1700" spc="-6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кодах;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18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700" spc="-5" dirty="0">
                <a:latin typeface="Georgia"/>
                <a:cs typeface="Georgia"/>
              </a:rPr>
              <a:t>внедрения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программы;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18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700" spc="-5" dirty="0">
                <a:latin typeface="Georgia"/>
                <a:cs typeface="Georgia"/>
              </a:rPr>
              <a:t>сопровождения</a:t>
            </a:r>
            <a:r>
              <a:rPr sz="1700" spc="-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программы;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DA79"/>
              </a:buClr>
              <a:buFont typeface="Georgia"/>
              <a:buChar char="•"/>
            </a:pPr>
            <a:endParaRPr sz="18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700" dirty="0">
                <a:latin typeface="Georgia"/>
                <a:cs typeface="Georgia"/>
              </a:rPr>
              <a:t>отказа от </a:t>
            </a:r>
            <a:r>
              <a:rPr sz="1700" spc="-5" dirty="0">
                <a:latin typeface="Georgia"/>
                <a:cs typeface="Georgia"/>
              </a:rPr>
              <a:t>использования</a:t>
            </a:r>
            <a:r>
              <a:rPr sz="1700" spc="-7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программы.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4.3. Методология объектно-ориентированного анализа  </a:t>
            </a:r>
            <a:r>
              <a:rPr dirty="0"/>
              <a:t>и </a:t>
            </a:r>
            <a:r>
              <a:rPr spc="-5" dirty="0"/>
              <a:t>проектирования</a:t>
            </a:r>
            <a:r>
              <a:rPr spc="25" dirty="0"/>
              <a:t> </a:t>
            </a:r>
            <a:r>
              <a:rPr spc="-5" dirty="0"/>
              <a:t>(ООАП)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7676" y="6625997"/>
            <a:ext cx="25590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22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2109977"/>
            <a:ext cx="7747634" cy="4379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Georgia"/>
                <a:cs typeface="Georgia"/>
              </a:rPr>
              <a:t>UML </a:t>
            </a:r>
            <a:r>
              <a:rPr sz="2200" b="1" spc="-5" dirty="0">
                <a:latin typeface="Georgia"/>
                <a:cs typeface="Georgia"/>
              </a:rPr>
              <a:t>(Unified Modeling</a:t>
            </a:r>
            <a:r>
              <a:rPr sz="2200" b="1" spc="35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Language):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Язык </a:t>
            </a:r>
            <a:r>
              <a:rPr sz="1900" spc="-10" dirty="0">
                <a:latin typeface="Georgia"/>
                <a:cs typeface="Georgia"/>
              </a:rPr>
              <a:t>моделирования программных </a:t>
            </a:r>
            <a:r>
              <a:rPr sz="1900" spc="-5" dirty="0">
                <a:latin typeface="Georgia"/>
                <a:cs typeface="Georgia"/>
              </a:rPr>
              <a:t>систем (и не</a:t>
            </a:r>
            <a:r>
              <a:rPr sz="1900" spc="1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только)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17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Не является языком</a:t>
            </a:r>
            <a:r>
              <a:rPr sz="1900" spc="2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программирования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17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Определяет </a:t>
            </a:r>
            <a:r>
              <a:rPr sz="1900" spc="-5" dirty="0">
                <a:latin typeface="Georgia"/>
                <a:cs typeface="Georgia"/>
              </a:rPr>
              <a:t>нотацию и ее</a:t>
            </a:r>
            <a:r>
              <a:rPr sz="1900" spc="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семантику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1700">
              <a:latin typeface="Georgia"/>
              <a:cs typeface="Georgia"/>
            </a:endParaRPr>
          </a:p>
          <a:p>
            <a:pPr marL="268605" indent="-256540">
              <a:lnSpc>
                <a:spcPts val="205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Имеет </a:t>
            </a:r>
            <a:r>
              <a:rPr sz="1900" spc="-5" dirty="0">
                <a:latin typeface="Georgia"/>
                <a:cs typeface="Georgia"/>
              </a:rPr>
              <a:t>UML-метамодель, описывающую </a:t>
            </a:r>
            <a:r>
              <a:rPr sz="1900" spc="-10" dirty="0">
                <a:latin typeface="Georgia"/>
                <a:cs typeface="Georgia"/>
              </a:rPr>
              <a:t>семантику </a:t>
            </a:r>
            <a:r>
              <a:rPr sz="1900" spc="-5" dirty="0">
                <a:latin typeface="Georgia"/>
                <a:cs typeface="Georgia"/>
              </a:rPr>
              <a:t>UML на</a:t>
            </a:r>
            <a:r>
              <a:rPr sz="1900" spc="12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языке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ts val="2050"/>
              </a:lnSpc>
            </a:pPr>
            <a:r>
              <a:rPr sz="1900" spc="-5" dirty="0">
                <a:latin typeface="Georgia"/>
                <a:cs typeface="Georgia"/>
              </a:rPr>
              <a:t>UML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Georgia"/>
              <a:cs typeface="Georgia"/>
            </a:endParaRPr>
          </a:p>
          <a:p>
            <a:pPr marL="268605" marR="804545" indent="-256540">
              <a:lnSpc>
                <a:spcPts val="182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Предоставляет возможности для расширения </a:t>
            </a:r>
            <a:r>
              <a:rPr sz="1900" spc="-5" dirty="0">
                <a:latin typeface="Georgia"/>
                <a:cs typeface="Georgia"/>
              </a:rPr>
              <a:t>стандартной  </a:t>
            </a:r>
            <a:r>
              <a:rPr sz="1900" spc="-10" dirty="0">
                <a:latin typeface="Georgia"/>
                <a:cs typeface="Georgia"/>
              </a:rPr>
              <a:t>семантики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D2DA79"/>
              </a:buClr>
              <a:buFont typeface="Georgia"/>
              <a:buChar char="•"/>
            </a:pPr>
            <a:endParaRPr sz="1750">
              <a:latin typeface="Georgia"/>
              <a:cs typeface="Georgia"/>
            </a:endParaRPr>
          </a:p>
          <a:p>
            <a:pPr marL="268605" indent="-256540">
              <a:lnSpc>
                <a:spcPts val="219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OMG </a:t>
            </a:r>
            <a:r>
              <a:rPr sz="1900" spc="-10" dirty="0">
                <a:latin typeface="Georgia"/>
                <a:cs typeface="Georgia"/>
              </a:rPr>
              <a:t>Unified Modeling </a:t>
            </a:r>
            <a:r>
              <a:rPr sz="1900" spc="-5" dirty="0">
                <a:latin typeface="Georgia"/>
                <a:cs typeface="Georgia"/>
              </a:rPr>
              <a:t>Language Specification v</a:t>
            </a:r>
            <a:r>
              <a:rPr sz="1900" spc="9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2.3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ts val="2310"/>
              </a:lnSpc>
              <a:tabLst>
                <a:tab pos="561340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  <a:hlinkClick r:id="rId2"/>
              </a:rPr>
              <a:t>http://www.omg.org/spec/UML/2.3/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4.3. Методология объектно-ориентированного анализа  </a:t>
            </a:r>
            <a:r>
              <a:rPr dirty="0"/>
              <a:t>и </a:t>
            </a:r>
            <a:r>
              <a:rPr spc="-5" dirty="0"/>
              <a:t>проектирования</a:t>
            </a:r>
            <a:r>
              <a:rPr spc="25" dirty="0"/>
              <a:t> </a:t>
            </a:r>
            <a:r>
              <a:rPr spc="-5" dirty="0"/>
              <a:t>(ООАП)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37676" y="6625997"/>
            <a:ext cx="25590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23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4.4. Методология </a:t>
            </a:r>
            <a:r>
              <a:rPr spc="-10" dirty="0"/>
              <a:t>системного </a:t>
            </a:r>
            <a:r>
              <a:rPr spc="-5" dirty="0"/>
              <a:t>анализа </a:t>
            </a:r>
            <a:r>
              <a:rPr dirty="0"/>
              <a:t>и </a:t>
            </a:r>
            <a:r>
              <a:rPr spc="-10" dirty="0"/>
              <a:t>системного  моделирования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4144" y="1995932"/>
            <a:ext cx="3782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  <a:tab pos="3288029" algn="l"/>
              </a:tabLst>
            </a:pPr>
            <a:r>
              <a:rPr sz="2100" spc="-5" dirty="0">
                <a:latin typeface="Georgia"/>
                <a:cs typeface="Georgia"/>
              </a:rPr>
              <a:t>объектов</a:t>
            </a:r>
            <a:r>
              <a:rPr sz="2100" dirty="0">
                <a:latin typeface="Georgia"/>
                <a:cs typeface="Georgia"/>
              </a:rPr>
              <a:t>,	к</a:t>
            </a:r>
            <a:r>
              <a:rPr sz="2100" spc="-5" dirty="0">
                <a:latin typeface="Georgia"/>
                <a:cs typeface="Georgia"/>
              </a:rPr>
              <a:t>омпон</a:t>
            </a:r>
            <a:r>
              <a:rPr sz="2100" spc="5" dirty="0">
                <a:latin typeface="Georgia"/>
                <a:cs typeface="Georgia"/>
              </a:rPr>
              <a:t>е</a:t>
            </a:r>
            <a:r>
              <a:rPr sz="2100" dirty="0">
                <a:latin typeface="Georgia"/>
                <a:cs typeface="Georgia"/>
              </a:rPr>
              <a:t>нтов	</a:t>
            </a:r>
            <a:r>
              <a:rPr sz="2100" spc="-5" dirty="0">
                <a:latin typeface="Georgia"/>
                <a:cs typeface="Georgia"/>
              </a:rPr>
              <a:t>или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" y="1995932"/>
            <a:ext cx="38754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  <a:tab pos="1678305" algn="l"/>
                <a:tab pos="1992630" algn="l"/>
                <a:tab pos="2073275" algn="l"/>
              </a:tabLst>
            </a:pPr>
            <a:r>
              <a:rPr sz="2100" b="1" spc="-5" dirty="0">
                <a:solidFill>
                  <a:srgbClr val="006FC0"/>
                </a:solidFill>
                <a:latin typeface="Georgia"/>
                <a:cs typeface="Georgia"/>
              </a:rPr>
              <a:t>Система	</a:t>
            </a:r>
            <a:r>
              <a:rPr sz="2100" dirty="0">
                <a:latin typeface="Georgia"/>
                <a:cs typeface="Georgia"/>
              </a:rPr>
              <a:t>-	</a:t>
            </a:r>
            <a:r>
              <a:rPr sz="2100" spc="-5" dirty="0">
                <a:latin typeface="Georgia"/>
                <a:cs typeface="Georgia"/>
              </a:rPr>
              <a:t>совокупность  эл</a:t>
            </a:r>
            <a:r>
              <a:rPr sz="2100" spc="5" dirty="0">
                <a:latin typeface="Georgia"/>
                <a:cs typeface="Georgia"/>
              </a:rPr>
              <a:t>е</a:t>
            </a:r>
            <a:r>
              <a:rPr sz="2100" spc="-5" dirty="0">
                <a:latin typeface="Georgia"/>
                <a:cs typeface="Georgia"/>
              </a:rPr>
              <a:t>м</a:t>
            </a:r>
            <a:r>
              <a:rPr sz="2100" spc="-10" dirty="0">
                <a:latin typeface="Georgia"/>
                <a:cs typeface="Georgia"/>
              </a:rPr>
              <a:t>е</a:t>
            </a:r>
            <a:r>
              <a:rPr sz="2100" dirty="0">
                <a:latin typeface="Georgia"/>
                <a:cs typeface="Georgia"/>
              </a:rPr>
              <a:t>нтов			п</a:t>
            </a:r>
            <a:r>
              <a:rPr sz="2100" spc="5" dirty="0">
                <a:latin typeface="Georgia"/>
                <a:cs typeface="Georgia"/>
              </a:rPr>
              <a:t>р</a:t>
            </a:r>
            <a:r>
              <a:rPr sz="2100" spc="-5" dirty="0">
                <a:latin typeface="Georgia"/>
                <a:cs typeface="Georgia"/>
              </a:rPr>
              <a:t>о</a:t>
            </a:r>
            <a:r>
              <a:rPr sz="2100" dirty="0">
                <a:latin typeface="Georgia"/>
                <a:cs typeface="Georgia"/>
              </a:rPr>
              <a:t>изв</a:t>
            </a:r>
            <a:r>
              <a:rPr sz="2100" spc="10" dirty="0">
                <a:latin typeface="Georgia"/>
                <a:cs typeface="Georgia"/>
              </a:rPr>
              <a:t>о</a:t>
            </a:r>
            <a:r>
              <a:rPr sz="2100" spc="-5" dirty="0">
                <a:latin typeface="Georgia"/>
                <a:cs typeface="Georgia"/>
              </a:rPr>
              <a:t>ль</a:t>
            </a:r>
            <a:r>
              <a:rPr sz="2100" spc="5" dirty="0">
                <a:latin typeface="Georgia"/>
                <a:cs typeface="Georgia"/>
              </a:rPr>
              <a:t>н</a:t>
            </a:r>
            <a:r>
              <a:rPr sz="2100" spc="-5" dirty="0">
                <a:latin typeface="Georgia"/>
                <a:cs typeface="Georgia"/>
              </a:rPr>
              <a:t>ой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252" y="2315971"/>
            <a:ext cx="32994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960" algn="l"/>
              </a:tabLst>
            </a:pPr>
            <a:r>
              <a:rPr sz="2100" spc="-5" dirty="0">
                <a:latin typeface="Georgia"/>
                <a:cs typeface="Georgia"/>
              </a:rPr>
              <a:t>природы,	образующих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130" y="2636265"/>
            <a:ext cx="3027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Georgia"/>
                <a:cs typeface="Georgia"/>
              </a:rPr>
              <a:t>некоторую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целостность.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5389" y="3238690"/>
            <a:ext cx="5199958" cy="118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406" y="4823586"/>
            <a:ext cx="76212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Georgia"/>
                <a:cs typeface="Georgia"/>
              </a:rPr>
              <a:t>Структура системы </a:t>
            </a:r>
            <a:r>
              <a:rPr sz="1800" dirty="0">
                <a:latin typeface="Georgia"/>
                <a:cs typeface="Georgia"/>
              </a:rPr>
              <a:t>- </a:t>
            </a:r>
            <a:r>
              <a:rPr sz="1800" spc="-5" dirty="0">
                <a:latin typeface="Georgia"/>
                <a:cs typeface="Georgia"/>
              </a:rPr>
              <a:t>устойчивая </a:t>
            </a:r>
            <a:r>
              <a:rPr sz="1800" dirty="0">
                <a:latin typeface="Georgia"/>
                <a:cs typeface="Georgia"/>
              </a:rPr>
              <a:t>во времени </a:t>
            </a:r>
            <a:r>
              <a:rPr sz="1800" spc="-5" dirty="0">
                <a:latin typeface="Georgia"/>
                <a:cs typeface="Georgia"/>
              </a:rPr>
              <a:t>совокупность  взаимосвязей между </a:t>
            </a:r>
            <a:r>
              <a:rPr sz="1800" dirty="0">
                <a:latin typeface="Georgia"/>
                <a:cs typeface="Georgia"/>
              </a:rPr>
              <a:t>ее </a:t>
            </a:r>
            <a:r>
              <a:rPr sz="1800" spc="-5" dirty="0">
                <a:latin typeface="Georgia"/>
                <a:cs typeface="Georgia"/>
              </a:rPr>
              <a:t>элементами или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компонентами.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Georgia"/>
                <a:cs typeface="Georgia"/>
              </a:rPr>
              <a:t>Моделирование </a:t>
            </a:r>
            <a:r>
              <a:rPr sz="1800" b="1" dirty="0">
                <a:latin typeface="Georgia"/>
                <a:cs typeface="Georgia"/>
              </a:rPr>
              <a:t>– </a:t>
            </a:r>
            <a:r>
              <a:rPr sz="1800" spc="-5" dirty="0">
                <a:latin typeface="Georgia"/>
                <a:cs typeface="Georgia"/>
              </a:rPr>
              <a:t>процесс построения </a:t>
            </a:r>
            <a:r>
              <a:rPr sz="1800" dirty="0">
                <a:latin typeface="Georgia"/>
                <a:cs typeface="Georgia"/>
              </a:rPr>
              <a:t>и последующего  применения </a:t>
            </a:r>
            <a:r>
              <a:rPr sz="1800" spc="-5" dirty="0">
                <a:latin typeface="Georgia"/>
                <a:cs typeface="Georgia"/>
              </a:rPr>
              <a:t>моделей </a:t>
            </a:r>
            <a:r>
              <a:rPr sz="1800" dirty="0">
                <a:latin typeface="Georgia"/>
                <a:cs typeface="Georgia"/>
              </a:rPr>
              <a:t>для получения </a:t>
            </a:r>
            <a:r>
              <a:rPr sz="1800" spc="-5" dirty="0">
                <a:latin typeface="Georgia"/>
                <a:cs typeface="Georgia"/>
              </a:rPr>
              <a:t>информации </a:t>
            </a:r>
            <a:r>
              <a:rPr sz="1800" dirty="0">
                <a:latin typeface="Georgia"/>
                <a:cs typeface="Georgia"/>
              </a:rPr>
              <a:t>о </a:t>
            </a:r>
            <a:r>
              <a:rPr sz="1800" spc="-5" dirty="0">
                <a:latin typeface="Georgia"/>
                <a:cs typeface="Georgia"/>
              </a:rPr>
              <a:t>системе-  оригинале.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2961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Классы </a:t>
            </a:r>
            <a:r>
              <a:rPr dirty="0"/>
              <a:t>и</a:t>
            </a:r>
            <a:r>
              <a:rPr spc="-50" dirty="0"/>
              <a:t> </a:t>
            </a:r>
            <a:r>
              <a:rPr spc="-5" dirty="0"/>
              <a:t>объекты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1995932"/>
            <a:ext cx="6684009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2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eorgia"/>
                <a:cs typeface="Georgia"/>
              </a:rPr>
              <a:t>Почему классы </a:t>
            </a:r>
            <a:r>
              <a:rPr sz="2400" b="1" dirty="0">
                <a:latin typeface="Georgia"/>
                <a:cs typeface="Georgia"/>
              </a:rPr>
              <a:t>и </a:t>
            </a:r>
            <a:r>
              <a:rPr sz="2400" b="1" spc="-5" dirty="0">
                <a:latin typeface="Georgia"/>
                <a:cs typeface="Georgia"/>
              </a:rPr>
              <a:t>объекты?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Понимание прикладной </a:t>
            </a:r>
            <a:r>
              <a:rPr sz="2400" dirty="0">
                <a:latin typeface="Georgia"/>
                <a:cs typeface="Georgia"/>
              </a:rPr>
              <a:t>задачи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(проблемы).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DA79"/>
              </a:buClr>
              <a:buFont typeface="Georgia"/>
              <a:buChar char="•"/>
            </a:pPr>
            <a:endParaRPr sz="3050">
              <a:latin typeface="Georgia"/>
              <a:cs typeface="Georgia"/>
            </a:endParaRPr>
          </a:p>
          <a:p>
            <a:pPr marL="268605" marR="35496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Введение </a:t>
            </a:r>
            <a:r>
              <a:rPr sz="2400" spc="-5" dirty="0">
                <a:latin typeface="Georgia"/>
                <a:cs typeface="Georgia"/>
              </a:rPr>
              <a:t>основ </a:t>
            </a:r>
            <a:r>
              <a:rPr sz="2400" dirty="0">
                <a:latin typeface="Georgia"/>
                <a:cs typeface="Georgia"/>
              </a:rPr>
              <a:t>для </a:t>
            </a:r>
            <a:r>
              <a:rPr sz="2400" spc="-5" dirty="0">
                <a:latin typeface="Georgia"/>
                <a:cs typeface="Georgia"/>
              </a:rPr>
              <a:t>реализации </a:t>
            </a:r>
            <a:r>
              <a:rPr sz="2400" dirty="0">
                <a:latin typeface="Georgia"/>
                <a:cs typeface="Georgia"/>
              </a:rPr>
              <a:t>задачи на  </a:t>
            </a:r>
            <a:r>
              <a:rPr sz="2400" spc="-5" dirty="0">
                <a:latin typeface="Georgia"/>
                <a:cs typeface="Georgia"/>
              </a:rPr>
              <a:t>компьютере.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2961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Классы </a:t>
            </a:r>
            <a:r>
              <a:rPr dirty="0"/>
              <a:t>и</a:t>
            </a:r>
            <a:r>
              <a:rPr spc="-50" dirty="0"/>
              <a:t> </a:t>
            </a:r>
            <a:r>
              <a:rPr spc="-5" dirty="0"/>
              <a:t>объекты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1296670"/>
            <a:ext cx="3553460" cy="5029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Georgia"/>
                <a:cs typeface="Georgia"/>
              </a:rPr>
              <a:t>Объекты </a:t>
            </a:r>
            <a:r>
              <a:rPr sz="2000" b="1" dirty="0">
                <a:latin typeface="Georgia"/>
                <a:cs typeface="Georgia"/>
              </a:rPr>
              <a:t>в </a:t>
            </a:r>
            <a:r>
              <a:rPr sz="2000" b="1" spc="-5" dirty="0">
                <a:latin typeface="Georgia"/>
                <a:cs typeface="Georgia"/>
              </a:rPr>
              <a:t>деловом</a:t>
            </a:r>
            <a:r>
              <a:rPr sz="2000" b="1" spc="-8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мире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000" spc="-5" dirty="0">
                <a:latin typeface="Georgia"/>
                <a:cs typeface="Georgia"/>
              </a:rPr>
              <a:t>Бизнес процесс </a:t>
            </a:r>
            <a:r>
              <a:rPr sz="2000" dirty="0">
                <a:latin typeface="Georgia"/>
                <a:cs typeface="Georgia"/>
              </a:rPr>
              <a:t>: заказ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товара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340"/>
              </a:lnSpc>
              <a:spcBef>
                <a:spcPts val="175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Объекты:</a:t>
            </a:r>
            <a:endParaRPr sz="2000">
              <a:latin typeface="Georgia"/>
              <a:cs typeface="Georgia"/>
            </a:endParaRPr>
          </a:p>
          <a:p>
            <a:pPr marL="561340" lvl="1" indent="-247015">
              <a:lnSpc>
                <a:spcPts val="2030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Список</a:t>
            </a:r>
            <a:r>
              <a:rPr sz="1800" spc="-1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товаров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30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Товарная</a:t>
            </a:r>
            <a:r>
              <a:rPr sz="1800" spc="-1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накладная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30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Ордер на</a:t>
            </a:r>
            <a:r>
              <a:rPr sz="1800" spc="-3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отгрузку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30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Метка</a:t>
            </a:r>
            <a:r>
              <a:rPr sz="1800" spc="-1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отгрузки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95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Форма</a:t>
            </a:r>
            <a:r>
              <a:rPr sz="1800" spc="-1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заказа</a:t>
            </a:r>
            <a:endParaRPr sz="18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Clr>
                <a:srgbClr val="9FB8CD"/>
              </a:buClr>
              <a:buFont typeface="Arial"/>
              <a:buChar char="•"/>
            </a:pP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ts val="2340"/>
              </a:lnSpc>
              <a:spcBef>
                <a:spcPts val="1689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Поведение:</a:t>
            </a:r>
            <a:endParaRPr sz="2000">
              <a:latin typeface="Georgia"/>
              <a:cs typeface="Georgia"/>
            </a:endParaRPr>
          </a:p>
          <a:p>
            <a:pPr marL="561340" lvl="1" indent="-247015">
              <a:lnSpc>
                <a:spcPts val="2035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Ввод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 информации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30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Изменение</a:t>
            </a:r>
            <a:r>
              <a:rPr sz="1800" spc="-5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информации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30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Удаление</a:t>
            </a:r>
            <a:r>
              <a:rPr sz="1800" spc="-9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информации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30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Отображение</a:t>
            </a:r>
            <a:r>
              <a:rPr sz="1800" spc="-1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формы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30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Обработка</a:t>
            </a:r>
            <a:r>
              <a:rPr sz="1800" spc="-2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заказа</a:t>
            </a:r>
            <a:endParaRPr sz="1800">
              <a:latin typeface="Georgia"/>
              <a:cs typeface="Georgia"/>
            </a:endParaRPr>
          </a:p>
          <a:p>
            <a:pPr marL="561340" lvl="1" indent="-247015">
              <a:lnSpc>
                <a:spcPts val="2095"/>
              </a:lnSpc>
              <a:buClr>
                <a:srgbClr val="9FB8CD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Отмена</a:t>
            </a:r>
            <a:r>
              <a:rPr sz="1800" spc="-1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заказа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2961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Классы </a:t>
            </a:r>
            <a:r>
              <a:rPr dirty="0"/>
              <a:t>и</a:t>
            </a:r>
            <a:r>
              <a:rPr spc="-50" dirty="0"/>
              <a:t> </a:t>
            </a:r>
            <a:r>
              <a:rPr spc="-5" dirty="0"/>
              <a:t>объекты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2210815"/>
            <a:ext cx="7652384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Класс </a:t>
            </a:r>
            <a:r>
              <a:rPr sz="2400" dirty="0">
                <a:latin typeface="Georgia"/>
                <a:cs typeface="Georgia"/>
              </a:rPr>
              <a:t>- </a:t>
            </a:r>
            <a:r>
              <a:rPr sz="2400" spc="-5" dirty="0">
                <a:latin typeface="Georgia"/>
                <a:cs typeface="Georgia"/>
              </a:rPr>
              <a:t>принципиально </a:t>
            </a:r>
            <a:r>
              <a:rPr sz="2400" dirty="0">
                <a:latin typeface="Georgia"/>
                <a:cs typeface="Georgia"/>
              </a:rPr>
              <a:t>новый тип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данных.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740"/>
              </a:lnSpc>
              <a:spcBef>
                <a:spcPts val="233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Класс </a:t>
            </a:r>
            <a:r>
              <a:rPr sz="2400" spc="-5" dirty="0">
                <a:latin typeface="Georgia"/>
                <a:cs typeface="Georgia"/>
              </a:rPr>
              <a:t>представляет собой множество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объектов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605"/>
              </a:lnSpc>
              <a:tabLst>
                <a:tab pos="560705" algn="l"/>
              </a:tabLst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006FC0"/>
                </a:solidFill>
                <a:latin typeface="Georgia"/>
                <a:cs typeface="Georgia"/>
              </a:rPr>
              <a:t>имеющих общую</a:t>
            </a:r>
            <a:r>
              <a:rPr sz="2400" spc="2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Georgia"/>
                <a:cs typeface="Georgia"/>
              </a:rPr>
              <a:t>структуру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740"/>
              </a:lnSpc>
              <a:tabLst>
                <a:tab pos="560705" algn="l"/>
              </a:tabLst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006FC0"/>
                </a:solidFill>
                <a:latin typeface="Georgia"/>
                <a:cs typeface="Georgia"/>
              </a:rPr>
              <a:t>обладающих одинаковым</a:t>
            </a:r>
            <a:r>
              <a:rPr sz="2400" spc="2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Georgia"/>
                <a:cs typeface="Georgia"/>
              </a:rPr>
              <a:t>поведением.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Georgia"/>
              <a:cs typeface="Georgia"/>
            </a:endParaRPr>
          </a:p>
          <a:p>
            <a:pPr marL="268605" marR="5080" indent="-256540">
              <a:lnSpc>
                <a:spcPts val="2300"/>
              </a:lnSpc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  <a:tab pos="1670685" algn="l"/>
                <a:tab pos="3161665" algn="l"/>
                <a:tab pos="5229860" algn="l"/>
                <a:tab pos="6970395" algn="l"/>
              </a:tabLst>
            </a:pPr>
            <a:r>
              <a:rPr sz="2400" b="1" spc="-5" dirty="0">
                <a:latin typeface="Georgia"/>
                <a:cs typeface="Georgia"/>
              </a:rPr>
              <a:t>Кла</a:t>
            </a:r>
            <a:r>
              <a:rPr sz="2400" b="1" spc="-10" dirty="0">
                <a:latin typeface="Georgia"/>
                <a:cs typeface="Georgia"/>
              </a:rPr>
              <a:t>с</a:t>
            </a:r>
            <a:r>
              <a:rPr sz="2400" b="1" dirty="0">
                <a:latin typeface="Georgia"/>
                <a:cs typeface="Georgia"/>
              </a:rPr>
              <a:t>с	</a:t>
            </a:r>
            <a:r>
              <a:rPr sz="2400" dirty="0">
                <a:latin typeface="Georgia"/>
                <a:cs typeface="Georgia"/>
              </a:rPr>
              <a:t>является	дальней</a:t>
            </a:r>
            <a:r>
              <a:rPr sz="2400" spc="10" dirty="0">
                <a:latin typeface="Georgia"/>
                <a:cs typeface="Georgia"/>
              </a:rPr>
              <a:t>ш</a:t>
            </a:r>
            <a:r>
              <a:rPr sz="2400" spc="-5" dirty="0">
                <a:latin typeface="Georgia"/>
                <a:cs typeface="Georgia"/>
              </a:rPr>
              <a:t>и</a:t>
            </a:r>
            <a:r>
              <a:rPr sz="2400" dirty="0">
                <a:latin typeface="Georgia"/>
                <a:cs typeface="Georgia"/>
              </a:rPr>
              <a:t>м	</a:t>
            </a:r>
            <a:r>
              <a:rPr sz="2400" spc="5" dirty="0">
                <a:latin typeface="Georgia"/>
                <a:cs typeface="Georgia"/>
              </a:rPr>
              <a:t>р</a:t>
            </a:r>
            <a:r>
              <a:rPr sz="2400" dirty="0">
                <a:latin typeface="Georgia"/>
                <a:cs typeface="Georgia"/>
              </a:rPr>
              <a:t>аз</a:t>
            </a:r>
            <a:r>
              <a:rPr sz="2400" spc="5" dirty="0">
                <a:latin typeface="Georgia"/>
                <a:cs typeface="Georgia"/>
              </a:rPr>
              <a:t>в</a:t>
            </a:r>
            <a:r>
              <a:rPr sz="2400" spc="-5" dirty="0">
                <a:latin typeface="Georgia"/>
                <a:cs typeface="Georgia"/>
              </a:rPr>
              <a:t>ит</a:t>
            </a:r>
            <a:r>
              <a:rPr sz="2400" spc="-15" dirty="0">
                <a:latin typeface="Georgia"/>
                <a:cs typeface="Georgia"/>
              </a:rPr>
              <a:t>и</a:t>
            </a:r>
            <a:r>
              <a:rPr sz="2400" spc="-5" dirty="0">
                <a:latin typeface="Georgia"/>
                <a:cs typeface="Georgia"/>
              </a:rPr>
              <a:t>е</a:t>
            </a:r>
            <a:r>
              <a:rPr sz="2400" dirty="0">
                <a:latin typeface="Georgia"/>
                <a:cs typeface="Georgia"/>
              </a:rPr>
              <a:t>м	ти</a:t>
            </a:r>
            <a:r>
              <a:rPr sz="2400" spc="10" dirty="0">
                <a:latin typeface="Georgia"/>
                <a:cs typeface="Georgia"/>
              </a:rPr>
              <a:t>п</a:t>
            </a:r>
            <a:r>
              <a:rPr sz="2400" dirty="0">
                <a:latin typeface="Georgia"/>
                <a:cs typeface="Georgia"/>
              </a:rPr>
              <a:t>а  </a:t>
            </a:r>
            <a:r>
              <a:rPr sz="2400" spc="-5" dirty="0">
                <a:latin typeface="Georgia"/>
                <a:cs typeface="Georgia"/>
              </a:rPr>
              <a:t>структура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(запись).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2961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Классы </a:t>
            </a:r>
            <a:r>
              <a:rPr dirty="0"/>
              <a:t>и</a:t>
            </a:r>
            <a:r>
              <a:rPr spc="-50" dirty="0"/>
              <a:t> </a:t>
            </a:r>
            <a:r>
              <a:rPr spc="-5" dirty="0"/>
              <a:t>объекты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1680718"/>
            <a:ext cx="8160384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2280"/>
              </a:lnSpc>
              <a:spcBef>
                <a:spcPts val="10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b="1" spc="-5" dirty="0">
                <a:latin typeface="Georgia"/>
                <a:cs typeface="Georgia"/>
              </a:rPr>
              <a:t>Объект </a:t>
            </a:r>
            <a:r>
              <a:rPr sz="2000" spc="-5" dirty="0">
                <a:latin typeface="Georgia"/>
                <a:cs typeface="Georgia"/>
              </a:rPr>
              <a:t>является представителем (</a:t>
            </a:r>
            <a:r>
              <a:rPr sz="2000" b="1" spc="-5" dirty="0">
                <a:latin typeface="Georgia"/>
                <a:cs typeface="Georgia"/>
              </a:rPr>
              <a:t>экземпляром</a:t>
            </a:r>
            <a:r>
              <a:rPr sz="2000" spc="-5" dirty="0">
                <a:latin typeface="Georgia"/>
                <a:cs typeface="Georgia"/>
              </a:rPr>
              <a:t>)</a:t>
            </a:r>
            <a:r>
              <a:rPr sz="2000" spc="10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какого-либо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класса.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3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Объект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обладает</a:t>
            </a:r>
            <a:endParaRPr sz="200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240"/>
              </a:spcBef>
              <a:buClr>
                <a:srgbClr val="9FB8CD"/>
              </a:buClr>
              <a:buFont typeface="Arial"/>
              <a:buChar char="–"/>
              <a:tabLst>
                <a:tab pos="561340" algn="l"/>
              </a:tabLst>
            </a:pP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состоянием;</a:t>
            </a:r>
            <a:endParaRPr sz="200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240"/>
              </a:spcBef>
              <a:buClr>
                <a:srgbClr val="9FB8CD"/>
              </a:buClr>
              <a:buFont typeface="Arial"/>
              <a:buChar char="–"/>
              <a:tabLst>
                <a:tab pos="561340" algn="l"/>
              </a:tabLst>
            </a:pP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поведением;</a:t>
            </a:r>
            <a:endParaRPr sz="200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240"/>
              </a:spcBef>
              <a:buClr>
                <a:srgbClr val="9FB8CD"/>
              </a:buClr>
              <a:buFont typeface="Arial"/>
              <a:buChar char="–"/>
              <a:tabLst>
                <a:tab pos="561340" algn="l"/>
              </a:tabLst>
            </a:pP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идентичностью.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4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000" b="1" dirty="0">
                <a:latin typeface="Georgia"/>
                <a:cs typeface="Georgia"/>
              </a:rPr>
              <a:t>Состояние объекта</a:t>
            </a:r>
            <a:r>
              <a:rPr sz="2000" b="1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характеризуется</a:t>
            </a:r>
            <a:endParaRPr sz="200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240"/>
              </a:spcBef>
              <a:buClr>
                <a:srgbClr val="9FB8CD"/>
              </a:buClr>
              <a:buFont typeface="Arial"/>
              <a:buChar char="–"/>
              <a:tabLst>
                <a:tab pos="561340" algn="l"/>
              </a:tabLst>
            </a:pP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набором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его свойств</a:t>
            </a:r>
            <a:r>
              <a:rPr sz="2000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(атрибутов);</a:t>
            </a:r>
            <a:endParaRPr sz="200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240"/>
              </a:spcBef>
              <a:buClr>
                <a:srgbClr val="9FB8CD"/>
              </a:buClr>
              <a:buFont typeface="Arial"/>
              <a:buChar char="–"/>
              <a:tabLst>
                <a:tab pos="561340" algn="l"/>
              </a:tabLst>
            </a:pP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текущими 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значениями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каждого из этих</a:t>
            </a:r>
            <a:r>
              <a:rPr sz="2000" spc="-4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свойств.</a:t>
            </a:r>
            <a:endParaRPr sz="2000">
              <a:latin typeface="Georgia"/>
              <a:cs typeface="Georgia"/>
            </a:endParaRPr>
          </a:p>
          <a:p>
            <a:pPr marL="268605" marR="6350" indent="-256540" algn="just">
              <a:lnSpc>
                <a:spcPts val="2160"/>
              </a:lnSpc>
              <a:spcBef>
                <a:spcPts val="509"/>
              </a:spcBef>
              <a:buClr>
                <a:srgbClr val="D2DA79"/>
              </a:buClr>
              <a:buFont typeface="Arial"/>
              <a:buChar char="•"/>
              <a:tabLst>
                <a:tab pos="269240" algn="l"/>
              </a:tabLst>
            </a:pPr>
            <a:r>
              <a:rPr sz="2000" b="1" spc="-5" dirty="0">
                <a:latin typeface="Georgia"/>
                <a:cs typeface="Georgia"/>
              </a:rPr>
              <a:t>Поведение объекта </a:t>
            </a:r>
            <a:r>
              <a:rPr sz="2000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выполнение определенной  последовательности характерных для </a:t>
            </a:r>
            <a:r>
              <a:rPr sz="2000" dirty="0">
                <a:latin typeface="Georgia"/>
                <a:cs typeface="Georgia"/>
              </a:rPr>
              <a:t>него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действий.</a:t>
            </a:r>
            <a:endParaRPr sz="200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2160"/>
              </a:lnSpc>
              <a:spcBef>
                <a:spcPts val="484"/>
              </a:spcBef>
              <a:buClr>
                <a:srgbClr val="D2DA79"/>
              </a:buClr>
              <a:buFont typeface="Arial"/>
              <a:buChar char="•"/>
              <a:tabLst>
                <a:tab pos="269240" algn="l"/>
              </a:tabLst>
            </a:pPr>
            <a:r>
              <a:rPr sz="2000" b="1" spc="-5" dirty="0">
                <a:latin typeface="Georgia"/>
                <a:cs typeface="Georgia"/>
              </a:rPr>
              <a:t>Идентичность объекта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это свойство </a:t>
            </a:r>
            <a:r>
              <a:rPr sz="2000" dirty="0">
                <a:latin typeface="Georgia"/>
                <a:cs typeface="Georgia"/>
              </a:rPr>
              <a:t>(или </a:t>
            </a:r>
            <a:r>
              <a:rPr sz="2000" spc="-5" dirty="0">
                <a:latin typeface="Georgia"/>
                <a:cs typeface="Georgia"/>
              </a:rPr>
              <a:t>набор свойств)  объекта, которое позволяет отличить его от </a:t>
            </a:r>
            <a:r>
              <a:rPr sz="2000" dirty="0">
                <a:latin typeface="Georgia"/>
                <a:cs typeface="Georgia"/>
              </a:rPr>
              <a:t>всех </a:t>
            </a:r>
            <a:r>
              <a:rPr sz="2000" spc="-5" dirty="0">
                <a:latin typeface="Georgia"/>
                <a:cs typeface="Georgia"/>
              </a:rPr>
              <a:t>прочих </a:t>
            </a:r>
            <a:r>
              <a:rPr sz="2000" spc="-10" dirty="0">
                <a:latin typeface="Georgia"/>
                <a:cs typeface="Georgia"/>
              </a:rPr>
              <a:t>объектов  </a:t>
            </a:r>
            <a:r>
              <a:rPr sz="2000" dirty="0">
                <a:latin typeface="Georgia"/>
                <a:cs typeface="Georgia"/>
              </a:rPr>
              <a:t>того </a:t>
            </a:r>
            <a:r>
              <a:rPr sz="2000" spc="-5" dirty="0">
                <a:latin typeface="Georgia"/>
                <a:cs typeface="Georgia"/>
              </a:rPr>
              <a:t>же </a:t>
            </a:r>
            <a:r>
              <a:rPr sz="2000" dirty="0">
                <a:latin typeface="Georgia"/>
                <a:cs typeface="Georgia"/>
              </a:rPr>
              <a:t>типа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(класса).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2961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Классы </a:t>
            </a:r>
            <a:r>
              <a:rPr dirty="0"/>
              <a:t>и</a:t>
            </a:r>
            <a:r>
              <a:rPr spc="-50" dirty="0"/>
              <a:t> </a:t>
            </a:r>
            <a:r>
              <a:rPr spc="-5" dirty="0"/>
              <a:t>объекты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1489963"/>
            <a:ext cx="8157209" cy="48983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indent="-256540">
              <a:lnSpc>
                <a:spcPts val="1540"/>
              </a:lnSpc>
              <a:spcBef>
                <a:spcPts val="459"/>
              </a:spcBef>
            </a:pPr>
            <a:r>
              <a:rPr sz="1600" b="1" spc="-5" dirty="0">
                <a:solidFill>
                  <a:srgbClr val="006FC0"/>
                </a:solidFill>
                <a:latin typeface="Georgia"/>
                <a:cs typeface="Georgia"/>
              </a:rPr>
              <a:t>Операция </a:t>
            </a:r>
            <a:r>
              <a:rPr sz="1600" spc="-5" dirty="0">
                <a:latin typeface="Georgia"/>
                <a:cs typeface="Georgia"/>
              </a:rPr>
              <a:t>– </a:t>
            </a:r>
            <a:r>
              <a:rPr sz="1600" spc="-10" dirty="0">
                <a:latin typeface="Georgia"/>
                <a:cs typeface="Georgia"/>
              </a:rPr>
              <a:t>функция </a:t>
            </a:r>
            <a:r>
              <a:rPr sz="1600" spc="-5" dirty="0">
                <a:latin typeface="Georgia"/>
                <a:cs typeface="Georgia"/>
              </a:rPr>
              <a:t>(или преобразование), </a:t>
            </a:r>
            <a:r>
              <a:rPr sz="1600" spc="-10" dirty="0">
                <a:latin typeface="Georgia"/>
                <a:cs typeface="Georgia"/>
              </a:rPr>
              <a:t>которую </a:t>
            </a:r>
            <a:r>
              <a:rPr sz="1600" spc="-5" dirty="0">
                <a:latin typeface="Georgia"/>
                <a:cs typeface="Georgia"/>
              </a:rPr>
              <a:t>можно применять к </a:t>
            </a:r>
            <a:r>
              <a:rPr sz="1600" dirty="0">
                <a:latin typeface="Georgia"/>
                <a:cs typeface="Georgia"/>
              </a:rPr>
              <a:t>объектам  </a:t>
            </a:r>
            <a:r>
              <a:rPr sz="1600" spc="-5" dirty="0">
                <a:latin typeface="Georgia"/>
                <a:cs typeface="Georgia"/>
              </a:rPr>
              <a:t>данного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класса.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 marL="60960">
              <a:lnSpc>
                <a:spcPts val="1730"/>
              </a:lnSpc>
            </a:pPr>
            <a:r>
              <a:rPr sz="1600" spc="-5" dirty="0">
                <a:latin typeface="Georgia"/>
                <a:cs typeface="Georgia"/>
              </a:rPr>
              <a:t>Каждой</a:t>
            </a:r>
            <a:r>
              <a:rPr sz="1600" spc="2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операции</a:t>
            </a:r>
            <a:r>
              <a:rPr sz="1600" spc="2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соответствует</a:t>
            </a:r>
            <a:r>
              <a:rPr sz="1600" spc="215" dirty="0"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Georgia"/>
                <a:cs typeface="Georgia"/>
              </a:rPr>
              <a:t>метод</a:t>
            </a:r>
            <a:r>
              <a:rPr sz="1600" b="1" spc="19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–</a:t>
            </a:r>
            <a:r>
              <a:rPr sz="1600" spc="204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реализация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этой</a:t>
            </a:r>
            <a:r>
              <a:rPr sz="1600" spc="2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операции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для</a:t>
            </a:r>
            <a:r>
              <a:rPr sz="1600" spc="2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объектов</a:t>
            </a:r>
            <a:endParaRPr sz="1600">
              <a:latin typeface="Georgia"/>
              <a:cs typeface="Georgia"/>
            </a:endParaRPr>
          </a:p>
          <a:p>
            <a:pPr marL="268605">
              <a:lnSpc>
                <a:spcPts val="1730"/>
              </a:lnSpc>
            </a:pPr>
            <a:r>
              <a:rPr sz="1600" spc="-5" dirty="0">
                <a:latin typeface="Georgia"/>
                <a:cs typeface="Georgia"/>
              </a:rPr>
              <a:t>данного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класса.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Операция </a:t>
            </a:r>
            <a:r>
              <a:rPr sz="1600" spc="-5" dirty="0">
                <a:latin typeface="Georgia"/>
                <a:cs typeface="Georgia"/>
              </a:rPr>
              <a:t>–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спецификация </a:t>
            </a:r>
            <a:r>
              <a:rPr sz="1600" spc="-10" dirty="0">
                <a:latin typeface="Georgia"/>
                <a:cs typeface="Georgia"/>
              </a:rPr>
              <a:t>метода, метод </a:t>
            </a:r>
            <a:r>
              <a:rPr sz="1600" spc="-5" dirty="0">
                <a:latin typeface="Georgia"/>
                <a:cs typeface="Georgia"/>
              </a:rPr>
              <a:t>–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реализация</a:t>
            </a:r>
            <a:r>
              <a:rPr sz="1600" i="1" spc="16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операции.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Виды </a:t>
            </a:r>
            <a:r>
              <a:rPr sz="1600" spc="-5" dirty="0">
                <a:latin typeface="Georgia"/>
                <a:cs typeface="Georgia"/>
              </a:rPr>
              <a:t>наиболее распространенных</a:t>
            </a:r>
            <a:r>
              <a:rPr sz="1600" spc="6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операций</a:t>
            </a:r>
            <a:r>
              <a:rPr sz="1600" i="1" spc="-10" dirty="0">
                <a:latin typeface="Georgia"/>
                <a:cs typeface="Georgia"/>
              </a:rPr>
              <a:t>:</a:t>
            </a:r>
            <a:endParaRPr sz="1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81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Модификатор </a:t>
            </a:r>
            <a:r>
              <a:rPr sz="1600" spc="-5" dirty="0">
                <a:latin typeface="Georgia"/>
                <a:cs typeface="Georgia"/>
              </a:rPr>
              <a:t>– </a:t>
            </a:r>
            <a:r>
              <a:rPr sz="1600" spc="-10" dirty="0">
                <a:latin typeface="Georgia"/>
                <a:cs typeface="Georgia"/>
              </a:rPr>
              <a:t>изменяет </a:t>
            </a:r>
            <a:r>
              <a:rPr sz="1600" spc="-5" dirty="0">
                <a:latin typeface="Georgia"/>
                <a:cs typeface="Georgia"/>
              </a:rPr>
              <a:t>состояние </a:t>
            </a:r>
            <a:r>
              <a:rPr sz="1600" spc="-10" dirty="0">
                <a:latin typeface="Georgia"/>
                <a:cs typeface="Georgia"/>
              </a:rPr>
              <a:t>объекта </a:t>
            </a:r>
            <a:r>
              <a:rPr sz="1600" spc="-5" dirty="0">
                <a:latin typeface="Georgia"/>
                <a:cs typeface="Georgia"/>
              </a:rPr>
              <a:t>путем записи </a:t>
            </a:r>
            <a:r>
              <a:rPr sz="1600" spc="-10" dirty="0">
                <a:latin typeface="Georgia"/>
                <a:cs typeface="Georgia"/>
              </a:rPr>
              <a:t>или</a:t>
            </a:r>
            <a:r>
              <a:rPr sz="1600" spc="18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доступа.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D2DA79"/>
              </a:buClr>
              <a:buFont typeface="Georgia"/>
              <a:buChar char="•"/>
            </a:pPr>
            <a:endParaRPr sz="2100">
              <a:latin typeface="Georgia"/>
              <a:cs typeface="Georgia"/>
            </a:endParaRPr>
          </a:p>
          <a:p>
            <a:pPr marL="268605" marR="403860" indent="-256540">
              <a:lnSpc>
                <a:spcPts val="154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Селектор </a:t>
            </a:r>
            <a:r>
              <a:rPr sz="1600" spc="-5" dirty="0">
                <a:latin typeface="Georgia"/>
                <a:cs typeface="Georgia"/>
              </a:rPr>
              <a:t>– дает </a:t>
            </a:r>
            <a:r>
              <a:rPr sz="1600" spc="-10" dirty="0">
                <a:latin typeface="Georgia"/>
                <a:cs typeface="Georgia"/>
              </a:rPr>
              <a:t>доступ для определения </a:t>
            </a:r>
            <a:r>
              <a:rPr sz="1600" spc="-5" dirty="0">
                <a:latin typeface="Georgia"/>
                <a:cs typeface="Georgia"/>
              </a:rPr>
              <a:t>состояния </a:t>
            </a:r>
            <a:r>
              <a:rPr sz="1600" spc="-10" dirty="0">
                <a:latin typeface="Georgia"/>
                <a:cs typeface="Georgia"/>
              </a:rPr>
              <a:t>объекта </a:t>
            </a:r>
            <a:r>
              <a:rPr sz="1600" spc="-5" dirty="0">
                <a:latin typeface="Georgia"/>
                <a:cs typeface="Georgia"/>
              </a:rPr>
              <a:t>без </a:t>
            </a:r>
            <a:r>
              <a:rPr sz="1600" spc="-10" dirty="0">
                <a:latin typeface="Georgia"/>
                <a:cs typeface="Georgia"/>
              </a:rPr>
              <a:t>его </a:t>
            </a:r>
            <a:r>
              <a:rPr sz="1600" spc="-5" dirty="0">
                <a:latin typeface="Georgia"/>
                <a:cs typeface="Georgia"/>
              </a:rPr>
              <a:t>изменения  (операция </a:t>
            </a:r>
            <a:r>
              <a:rPr sz="1600" spc="-10" dirty="0">
                <a:latin typeface="Georgia"/>
                <a:cs typeface="Georgia"/>
              </a:rPr>
              <a:t>чтения).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Font typeface="Georgia"/>
              <a:buChar char="•"/>
            </a:pPr>
            <a:endParaRPr sz="2100">
              <a:latin typeface="Georgia"/>
              <a:cs typeface="Georgia"/>
            </a:endParaRPr>
          </a:p>
          <a:p>
            <a:pPr marL="268605" marR="1522095" indent="-256540">
              <a:lnSpc>
                <a:spcPts val="154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Итератор </a:t>
            </a:r>
            <a:r>
              <a:rPr sz="1600" spc="-5" dirty="0">
                <a:latin typeface="Georgia"/>
                <a:cs typeface="Georgia"/>
              </a:rPr>
              <a:t>– организация </a:t>
            </a:r>
            <a:r>
              <a:rPr sz="1600" spc="-10" dirty="0">
                <a:latin typeface="Georgia"/>
                <a:cs typeface="Georgia"/>
              </a:rPr>
              <a:t>доступа </a:t>
            </a:r>
            <a:r>
              <a:rPr sz="1600" spc="-5" dirty="0">
                <a:latin typeface="Georgia"/>
                <a:cs typeface="Georgia"/>
              </a:rPr>
              <a:t>к частям </a:t>
            </a:r>
            <a:r>
              <a:rPr sz="1600" spc="-10" dirty="0">
                <a:latin typeface="Georgia"/>
                <a:cs typeface="Georgia"/>
              </a:rPr>
              <a:t>объекта </a:t>
            </a:r>
            <a:r>
              <a:rPr sz="1600" spc="-5" dirty="0">
                <a:latin typeface="Georgia"/>
                <a:cs typeface="Georgia"/>
              </a:rPr>
              <a:t>в </a:t>
            </a:r>
            <a:r>
              <a:rPr sz="1600" spc="-10" dirty="0">
                <a:latin typeface="Georgia"/>
                <a:cs typeface="Georgia"/>
              </a:rPr>
              <a:t>определенной  </a:t>
            </a:r>
            <a:r>
              <a:rPr sz="1600" spc="-5" dirty="0">
                <a:latin typeface="Georgia"/>
                <a:cs typeface="Georgia"/>
              </a:rPr>
              <a:t>последовательности.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DA79"/>
              </a:buClr>
              <a:buFont typeface="Georgia"/>
              <a:buChar char="•"/>
            </a:pPr>
            <a:endParaRPr sz="17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Конструктор </a:t>
            </a:r>
            <a:r>
              <a:rPr sz="1600" spc="-5" dirty="0">
                <a:latin typeface="Georgia"/>
                <a:cs typeface="Georgia"/>
              </a:rPr>
              <a:t>– </a:t>
            </a:r>
            <a:r>
              <a:rPr sz="1600" spc="-10" dirty="0">
                <a:latin typeface="Georgia"/>
                <a:cs typeface="Georgia"/>
              </a:rPr>
              <a:t>создание или инициализация</a:t>
            </a:r>
            <a:r>
              <a:rPr sz="1600" spc="1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объекта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DA79"/>
              </a:buClr>
              <a:buFont typeface="Georgia"/>
              <a:buChar char="•"/>
            </a:pPr>
            <a:endParaRPr sz="17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Деструктор </a:t>
            </a:r>
            <a:r>
              <a:rPr sz="1600" spc="-5" dirty="0">
                <a:latin typeface="Georgia"/>
                <a:cs typeface="Georgia"/>
              </a:rPr>
              <a:t>– </a:t>
            </a:r>
            <a:r>
              <a:rPr sz="1600" spc="-10" dirty="0">
                <a:latin typeface="Georgia"/>
                <a:cs typeface="Georgia"/>
              </a:rPr>
              <a:t>разрушение объекта или освобождение занимаемой им</a:t>
            </a:r>
            <a:r>
              <a:rPr sz="1600" spc="2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памяти.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13130"/>
            <a:ext cx="629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Сложности </a:t>
            </a:r>
            <a:r>
              <a:rPr dirty="0"/>
              <a:t>при </a:t>
            </a:r>
            <a:r>
              <a:rPr spc="-5" dirty="0"/>
              <a:t>разработке</a:t>
            </a:r>
            <a:r>
              <a:rPr spc="-70" dirty="0"/>
              <a:t> </a:t>
            </a:r>
            <a:r>
              <a:rPr spc="-5" dirty="0"/>
              <a:t>программного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514" y="1628749"/>
            <a:ext cx="4492924" cy="4797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68" y="688191"/>
            <a:ext cx="7787005" cy="55981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464652"/>
                </a:solidFill>
                <a:latin typeface="Georgia" panose="02040502050405020303" pitchFamily="18" charset="0"/>
                <a:cs typeface="Trebuchet MS"/>
              </a:rPr>
              <a:t>обеспечения</a:t>
            </a:r>
            <a:endParaRPr sz="2400" dirty="0">
              <a:latin typeface="Georgia" panose="02040502050405020303" pitchFamily="18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Georgia"/>
                <a:cs typeface="Georgia"/>
              </a:rPr>
              <a:t>Пример: Задача </a:t>
            </a:r>
            <a:r>
              <a:rPr sz="2000" dirty="0">
                <a:latin typeface="Georgia"/>
                <a:cs typeface="Georgia"/>
              </a:rPr>
              <a:t>автоматизации </a:t>
            </a:r>
            <a:r>
              <a:rPr sz="2000" spc="-5" dirty="0">
                <a:latin typeface="Georgia"/>
                <a:cs typeface="Georgia"/>
              </a:rPr>
              <a:t>работы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предприятия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Georgia"/>
              <a:cs typeface="Georgia"/>
            </a:endParaRPr>
          </a:p>
          <a:p>
            <a:pPr marL="4378325" marR="511809">
              <a:lnSpc>
                <a:spcPct val="100000"/>
              </a:lnSpc>
              <a:buSzPct val="94444"/>
              <a:buFont typeface="Arial"/>
              <a:buChar char="•"/>
              <a:tabLst>
                <a:tab pos="4459605" algn="l"/>
              </a:tabLst>
            </a:pPr>
            <a:r>
              <a:rPr sz="1800" dirty="0">
                <a:latin typeface="Georgia"/>
                <a:cs typeface="Georgia"/>
              </a:rPr>
              <a:t>Высокая</a:t>
            </a:r>
            <a:r>
              <a:rPr sz="1800" spc="-10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композиционная  </a:t>
            </a:r>
            <a:r>
              <a:rPr sz="1800" spc="-10" dirty="0">
                <a:latin typeface="Georgia"/>
                <a:cs typeface="Georgia"/>
              </a:rPr>
              <a:t>сложность</a:t>
            </a:r>
            <a:endParaRPr sz="1800" dirty="0">
              <a:latin typeface="Georgia"/>
              <a:cs typeface="Georgia"/>
            </a:endParaRPr>
          </a:p>
          <a:p>
            <a:pPr marL="4378325" marR="5080">
              <a:lnSpc>
                <a:spcPct val="100000"/>
              </a:lnSpc>
              <a:buSzPct val="94444"/>
              <a:buFont typeface="Arial"/>
              <a:buChar char="•"/>
              <a:tabLst>
                <a:tab pos="4459605" algn="l"/>
              </a:tabLst>
            </a:pPr>
            <a:r>
              <a:rPr sz="1800" dirty="0">
                <a:latin typeface="Georgia"/>
                <a:cs typeface="Georgia"/>
              </a:rPr>
              <a:t>Наличие большого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количества  ролей </a:t>
            </a:r>
            <a:r>
              <a:rPr sz="1800" dirty="0">
                <a:latin typeface="Georgia"/>
                <a:cs typeface="Georgia"/>
              </a:rPr>
              <a:t>и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процессов</a:t>
            </a:r>
          </a:p>
          <a:p>
            <a:pPr marL="4378325" marR="179070">
              <a:lnSpc>
                <a:spcPct val="100000"/>
              </a:lnSpc>
              <a:buSzPct val="94444"/>
              <a:buFont typeface="Arial"/>
              <a:buChar char="•"/>
              <a:tabLst>
                <a:tab pos="4459605" algn="l"/>
              </a:tabLst>
            </a:pPr>
            <a:r>
              <a:rPr sz="1800" dirty="0">
                <a:latin typeface="Georgia"/>
                <a:cs typeface="Georgia"/>
              </a:rPr>
              <a:t>Необходимость интеграции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с  </a:t>
            </a:r>
            <a:r>
              <a:rPr sz="1800" spc="-5" dirty="0">
                <a:latin typeface="Georgia"/>
                <a:cs typeface="Georgia"/>
              </a:rPr>
              <a:t>существующими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системами</a:t>
            </a:r>
            <a:endParaRPr sz="1800" dirty="0">
              <a:latin typeface="Georgia"/>
              <a:cs typeface="Georgia"/>
            </a:endParaRPr>
          </a:p>
          <a:p>
            <a:pPr marL="4378325" marR="452120">
              <a:lnSpc>
                <a:spcPct val="100000"/>
              </a:lnSpc>
              <a:buSzPct val="94444"/>
              <a:buFont typeface="Arial"/>
              <a:buChar char="•"/>
              <a:tabLst>
                <a:tab pos="4459605" algn="l"/>
              </a:tabLst>
            </a:pPr>
            <a:r>
              <a:rPr sz="1800" spc="-5" dirty="0">
                <a:latin typeface="Georgia"/>
                <a:cs typeface="Georgia"/>
              </a:rPr>
              <a:t>Постоянно изменяющиеся  </a:t>
            </a:r>
            <a:r>
              <a:rPr sz="1800" dirty="0">
                <a:latin typeface="Georgia"/>
                <a:cs typeface="Georgia"/>
              </a:rPr>
              <a:t>требования, </a:t>
            </a:r>
            <a:r>
              <a:rPr sz="1800" spc="-5" dirty="0">
                <a:latin typeface="Georgia"/>
                <a:cs typeface="Georgia"/>
              </a:rPr>
              <a:t>связанные </a:t>
            </a:r>
            <a:r>
              <a:rPr sz="1800" dirty="0">
                <a:latin typeface="Georgia"/>
                <a:cs typeface="Georgia"/>
              </a:rPr>
              <a:t>с  развитием организации и  </a:t>
            </a:r>
            <a:r>
              <a:rPr sz="1800" spc="-5" dirty="0">
                <a:latin typeface="Georgia"/>
                <a:cs typeface="Georgia"/>
              </a:rPr>
              <a:t>оптимизацией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процессов</a:t>
            </a:r>
            <a:endParaRPr sz="1800" dirty="0">
              <a:latin typeface="Georgia"/>
              <a:cs typeface="Georgia"/>
            </a:endParaRPr>
          </a:p>
          <a:p>
            <a:pPr marL="4458970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4459605" algn="l"/>
              </a:tabLst>
            </a:pPr>
            <a:r>
              <a:rPr sz="1800" spc="-5" dirty="0">
                <a:latin typeface="Georgia"/>
                <a:cs typeface="Georgia"/>
              </a:rPr>
              <a:t>Интеграция решений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задач:</a:t>
            </a:r>
            <a:endParaRPr sz="1800" dirty="0">
              <a:latin typeface="Georgia"/>
              <a:cs typeface="Georgia"/>
            </a:endParaRPr>
          </a:p>
          <a:p>
            <a:pPr marL="491617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4916805" algn="l"/>
              </a:tabLst>
            </a:pPr>
            <a:r>
              <a:rPr sz="1800" dirty="0">
                <a:latin typeface="Georgia"/>
                <a:cs typeface="Georgia"/>
              </a:rPr>
              <a:t>Финансовых</a:t>
            </a:r>
          </a:p>
          <a:p>
            <a:pPr marL="491617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4916805" algn="l"/>
              </a:tabLst>
            </a:pPr>
            <a:r>
              <a:rPr sz="1800" dirty="0">
                <a:latin typeface="Georgia"/>
                <a:cs typeface="Georgia"/>
              </a:rPr>
              <a:t>АСУ</a:t>
            </a:r>
          </a:p>
          <a:p>
            <a:pPr marL="491617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4916805" algn="l"/>
              </a:tabLst>
            </a:pPr>
            <a:r>
              <a:rPr sz="1800" spc="-5" dirty="0">
                <a:latin typeface="Georgia"/>
                <a:cs typeface="Georgia"/>
              </a:rPr>
              <a:t>Планирования</a:t>
            </a:r>
            <a:endParaRPr sz="1800" dirty="0">
              <a:latin typeface="Georgia"/>
              <a:cs typeface="Georgia"/>
            </a:endParaRPr>
          </a:p>
          <a:p>
            <a:pPr marL="4916170" lvl="1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4916805" algn="l"/>
              </a:tabLst>
            </a:pPr>
            <a:r>
              <a:rPr sz="1800" spc="-5" dirty="0">
                <a:latin typeface="Georgia"/>
                <a:cs typeface="Georgia"/>
              </a:rPr>
              <a:t>Управления персоналом</a:t>
            </a:r>
            <a:endParaRPr sz="1800" dirty="0">
              <a:latin typeface="Georgia"/>
              <a:cs typeface="Georgia"/>
            </a:endParaRPr>
          </a:p>
          <a:p>
            <a:pPr marL="4968240" lvl="1" indent="-133350">
              <a:lnSpc>
                <a:spcPct val="100000"/>
              </a:lnSpc>
              <a:buSzPct val="94444"/>
              <a:buFont typeface="Arial"/>
              <a:buChar char="•"/>
              <a:tabLst>
                <a:tab pos="4968875" algn="l"/>
              </a:tabLst>
            </a:pPr>
            <a:r>
              <a:rPr sz="1800" spc="-5" dirty="0">
                <a:latin typeface="Georgia"/>
                <a:cs typeface="Georgia"/>
              </a:rPr>
              <a:t>...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8481" y="6625997"/>
            <a:ext cx="1638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3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1600" y="1124711"/>
            <a:ext cx="7239000" cy="360045"/>
          </a:xfrm>
          <a:custGeom>
            <a:avLst/>
            <a:gdLst/>
            <a:ahLst/>
            <a:cxnLst/>
            <a:rect l="l" t="t" r="r" b="b"/>
            <a:pathLst>
              <a:path w="7239000" h="360044">
                <a:moveTo>
                  <a:pt x="7179005" y="0"/>
                </a:moveTo>
                <a:lnTo>
                  <a:pt x="60007" y="0"/>
                </a:lnTo>
                <a:lnTo>
                  <a:pt x="36647" y="4724"/>
                </a:lnTo>
                <a:lnTo>
                  <a:pt x="17573" y="17605"/>
                </a:lnTo>
                <a:lnTo>
                  <a:pt x="471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14" y="323451"/>
                </a:lnTo>
                <a:lnTo>
                  <a:pt x="17573" y="342503"/>
                </a:lnTo>
                <a:lnTo>
                  <a:pt x="36647" y="355340"/>
                </a:lnTo>
                <a:lnTo>
                  <a:pt x="60007" y="360045"/>
                </a:lnTo>
                <a:lnTo>
                  <a:pt x="7179005" y="360045"/>
                </a:lnTo>
                <a:lnTo>
                  <a:pt x="7202355" y="355340"/>
                </a:lnTo>
                <a:lnTo>
                  <a:pt x="7221407" y="342503"/>
                </a:lnTo>
                <a:lnTo>
                  <a:pt x="7234244" y="323451"/>
                </a:lnTo>
                <a:lnTo>
                  <a:pt x="7238949" y="300100"/>
                </a:lnTo>
                <a:lnTo>
                  <a:pt x="7238949" y="60071"/>
                </a:lnTo>
                <a:lnTo>
                  <a:pt x="7234244" y="36701"/>
                </a:lnTo>
                <a:lnTo>
                  <a:pt x="7221407" y="17605"/>
                </a:lnTo>
                <a:lnTo>
                  <a:pt x="7202355" y="4724"/>
                </a:lnTo>
                <a:lnTo>
                  <a:pt x="7179005" y="0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4098" y="1100150"/>
            <a:ext cx="8159750" cy="521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0"/>
              </a:spcBef>
              <a:tabLst>
                <a:tab pos="2952750" algn="l"/>
                <a:tab pos="758952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CASE-средства	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Georgia"/>
              <a:cs typeface="Georgia"/>
            </a:endParaRPr>
          </a:p>
          <a:p>
            <a:pPr marL="268605" marR="5080" indent="-204470" algn="just">
              <a:lnSpc>
                <a:spcPct val="80000"/>
              </a:lnSpc>
            </a:pPr>
            <a:r>
              <a:rPr sz="1700" spc="-5" dirty="0">
                <a:solidFill>
                  <a:srgbClr val="006FC0"/>
                </a:solidFill>
                <a:latin typeface="Georgia"/>
                <a:cs typeface="Georgia"/>
              </a:rPr>
              <a:t>CASE </a:t>
            </a:r>
            <a:r>
              <a:rPr sz="1700" spc="-5" dirty="0">
                <a:latin typeface="Georgia"/>
                <a:cs typeface="Georgia"/>
              </a:rPr>
              <a:t>(Сomputer-aided Software Engineering) </a:t>
            </a:r>
            <a:r>
              <a:rPr sz="1700" dirty="0">
                <a:latin typeface="Georgia"/>
                <a:cs typeface="Georgia"/>
              </a:rPr>
              <a:t>— набор </a:t>
            </a:r>
            <a:r>
              <a:rPr sz="1700" spc="-5" dirty="0">
                <a:latin typeface="Georgia"/>
                <a:cs typeface="Georgia"/>
              </a:rPr>
              <a:t>инструментов </a:t>
            </a:r>
            <a:r>
              <a:rPr sz="1700" dirty="0">
                <a:latin typeface="Georgia"/>
                <a:cs typeface="Georgia"/>
              </a:rPr>
              <a:t>и </a:t>
            </a:r>
            <a:r>
              <a:rPr sz="1700" spc="-5" dirty="0">
                <a:latin typeface="Georgia"/>
                <a:cs typeface="Georgia"/>
              </a:rPr>
              <a:t>методов  программной инженерии </a:t>
            </a:r>
            <a:r>
              <a:rPr sz="1700" dirty="0">
                <a:latin typeface="Georgia"/>
                <a:cs typeface="Georgia"/>
              </a:rPr>
              <a:t>для </a:t>
            </a:r>
            <a:r>
              <a:rPr sz="1700" spc="-5" dirty="0">
                <a:latin typeface="Georgia"/>
                <a:cs typeface="Georgia"/>
              </a:rPr>
              <a:t>проектирования программного обеспечения,  который помогает обеспечить высокое качество программ, отсутствие  ошибок </a:t>
            </a:r>
            <a:r>
              <a:rPr sz="1700" dirty="0">
                <a:latin typeface="Georgia"/>
                <a:cs typeface="Georgia"/>
              </a:rPr>
              <a:t>и </a:t>
            </a:r>
            <a:r>
              <a:rPr sz="1700" spc="-5" dirty="0">
                <a:latin typeface="Georgia"/>
                <a:cs typeface="Georgia"/>
              </a:rPr>
              <a:t>простоту </a:t>
            </a:r>
            <a:r>
              <a:rPr sz="1700" dirty="0">
                <a:latin typeface="Georgia"/>
                <a:cs typeface="Georgia"/>
              </a:rPr>
              <a:t>в обслуживании </a:t>
            </a:r>
            <a:r>
              <a:rPr sz="1700" spc="-5" dirty="0">
                <a:latin typeface="Georgia"/>
                <a:cs typeface="Georgia"/>
              </a:rPr>
              <a:t>программных</a:t>
            </a:r>
            <a:r>
              <a:rPr sz="1700" spc="-9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продуктов.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</a:pPr>
            <a:r>
              <a:rPr sz="1700" spc="-5" dirty="0">
                <a:solidFill>
                  <a:srgbClr val="006FC0"/>
                </a:solidFill>
                <a:latin typeface="Georgia"/>
                <a:cs typeface="Georgia"/>
              </a:rPr>
              <a:t>Средства автоматизации разработки программ (CASE-средства) </a:t>
            </a:r>
            <a:r>
              <a:rPr sz="1700" dirty="0">
                <a:latin typeface="Georgia"/>
                <a:cs typeface="Georgia"/>
              </a:rPr>
              <a:t>— </a:t>
            </a:r>
            <a:r>
              <a:rPr sz="1700" spc="-5" dirty="0">
                <a:latin typeface="Georgia"/>
                <a:cs typeface="Georgia"/>
              </a:rPr>
              <a:t>инструменты  автоматизации процессов проектирования </a:t>
            </a:r>
            <a:r>
              <a:rPr sz="1700" dirty="0">
                <a:latin typeface="Georgia"/>
                <a:cs typeface="Georgia"/>
              </a:rPr>
              <a:t>и </a:t>
            </a:r>
            <a:r>
              <a:rPr sz="1700" spc="-5" dirty="0">
                <a:latin typeface="Georgia"/>
                <a:cs typeface="Georgia"/>
              </a:rPr>
              <a:t>разработки программного  обеспечения </a:t>
            </a:r>
            <a:r>
              <a:rPr sz="1700" dirty="0">
                <a:latin typeface="Georgia"/>
                <a:cs typeface="Georgia"/>
              </a:rPr>
              <a:t>для </a:t>
            </a:r>
            <a:r>
              <a:rPr sz="1700" spc="-5" dirty="0">
                <a:latin typeface="Georgia"/>
                <a:cs typeface="Georgia"/>
              </a:rPr>
              <a:t>системного </a:t>
            </a:r>
            <a:r>
              <a:rPr sz="1700" dirty="0">
                <a:latin typeface="Georgia"/>
                <a:cs typeface="Georgia"/>
              </a:rPr>
              <a:t>аналитика, разработчика ПО и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программиста.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Georgia"/>
              <a:cs typeface="Georgia"/>
            </a:endParaRPr>
          </a:p>
          <a:p>
            <a:pPr marL="268605" marR="7620" indent="-256540" algn="just">
              <a:lnSpc>
                <a:spcPct val="80000"/>
              </a:lnSpc>
            </a:pPr>
            <a:r>
              <a:rPr sz="1700" dirty="0">
                <a:latin typeface="Georgia"/>
                <a:cs typeface="Georgia"/>
              </a:rPr>
              <a:t>В </a:t>
            </a:r>
            <a:r>
              <a:rPr sz="1700" spc="-5" dirty="0">
                <a:latin typeface="Georgia"/>
                <a:cs typeface="Georgia"/>
              </a:rPr>
              <a:t>соответствии со стандартом ISO/IEC 14102 CASE-средства </a:t>
            </a:r>
            <a:r>
              <a:rPr sz="1700" dirty="0">
                <a:latin typeface="Georgia"/>
                <a:cs typeface="Georgia"/>
              </a:rPr>
              <a:t>- </a:t>
            </a:r>
            <a:r>
              <a:rPr sz="1700" spc="-5" dirty="0">
                <a:latin typeface="Georgia"/>
                <a:cs typeface="Georgia"/>
              </a:rPr>
              <a:t>программные  средства </a:t>
            </a:r>
            <a:r>
              <a:rPr sz="1700" dirty="0">
                <a:latin typeface="Georgia"/>
                <a:cs typeface="Georgia"/>
              </a:rPr>
              <a:t>для </a:t>
            </a:r>
            <a:r>
              <a:rPr sz="1700" spc="-5" dirty="0">
                <a:latin typeface="Georgia"/>
                <a:cs typeface="Georgia"/>
              </a:rPr>
              <a:t>поддержки процессов жизненного </a:t>
            </a:r>
            <a:r>
              <a:rPr sz="1700" dirty="0">
                <a:latin typeface="Georgia"/>
                <a:cs typeface="Georgia"/>
              </a:rPr>
              <a:t>цикла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ПО.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80000"/>
              </a:lnSpc>
            </a:pPr>
            <a:r>
              <a:rPr sz="1700" spc="-5" dirty="0">
                <a:latin typeface="Georgia"/>
                <a:cs typeface="Georgia"/>
              </a:rPr>
              <a:t>Основная </a:t>
            </a:r>
            <a:r>
              <a:rPr sz="1700" dirty="0">
                <a:latin typeface="Georgia"/>
                <a:cs typeface="Georgia"/>
              </a:rPr>
              <a:t>цель </a:t>
            </a:r>
            <a:r>
              <a:rPr sz="1700" spc="-5" dirty="0">
                <a:latin typeface="Georgia"/>
                <a:cs typeface="Georgia"/>
              </a:rPr>
              <a:t>CASE-технологии –разграничение процесса проектирования  программных продуктов </a:t>
            </a:r>
            <a:r>
              <a:rPr sz="1700" dirty="0">
                <a:latin typeface="Georgia"/>
                <a:cs typeface="Georgia"/>
              </a:rPr>
              <a:t>от </a:t>
            </a:r>
            <a:r>
              <a:rPr sz="1700" spc="-5" dirty="0">
                <a:latin typeface="Georgia"/>
                <a:cs typeface="Georgia"/>
              </a:rPr>
              <a:t>процесса кодирования </a:t>
            </a:r>
            <a:r>
              <a:rPr sz="1700" dirty="0">
                <a:latin typeface="Georgia"/>
                <a:cs typeface="Georgia"/>
              </a:rPr>
              <a:t>и </a:t>
            </a:r>
            <a:r>
              <a:rPr sz="1700" spc="-5" dirty="0">
                <a:latin typeface="Georgia"/>
                <a:cs typeface="Georgia"/>
              </a:rPr>
              <a:t>последующих этапов  разработки, максимальная </a:t>
            </a:r>
            <a:r>
              <a:rPr sz="1700" dirty="0">
                <a:latin typeface="Georgia"/>
                <a:cs typeface="Georgia"/>
              </a:rPr>
              <a:t>автоматизация </a:t>
            </a:r>
            <a:r>
              <a:rPr sz="1700" spc="-5" dirty="0">
                <a:latin typeface="Georgia"/>
                <a:cs typeface="Georgia"/>
              </a:rPr>
              <a:t>процесса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разработки.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ts val="2014"/>
              </a:lnSpc>
            </a:pPr>
            <a:r>
              <a:rPr sz="1700" spc="-5" dirty="0">
                <a:latin typeface="Georgia"/>
                <a:cs typeface="Georgia"/>
              </a:rPr>
              <a:t>Используют два </a:t>
            </a:r>
            <a:r>
              <a:rPr sz="1700" dirty="0">
                <a:latin typeface="Georgia"/>
                <a:cs typeface="Georgia"/>
              </a:rPr>
              <a:t>ключевых</a:t>
            </a:r>
            <a:r>
              <a:rPr sz="1700" spc="-8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подхода:</a:t>
            </a:r>
            <a:endParaRPr sz="1700">
              <a:latin typeface="Georgia"/>
              <a:cs typeface="Georgia"/>
            </a:endParaRPr>
          </a:p>
          <a:p>
            <a:pPr marL="561340" indent="-247015">
              <a:lnSpc>
                <a:spcPts val="1745"/>
              </a:lnSpc>
              <a:buClr>
                <a:srgbClr val="9FB8CD"/>
              </a:buClr>
              <a:buFont typeface="Symbol"/>
              <a:buChar char=""/>
              <a:tabLst>
                <a:tab pos="560705" algn="l"/>
                <a:tab pos="561340" algn="l"/>
              </a:tabLst>
            </a:pP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структурный;</a:t>
            </a:r>
            <a:endParaRPr sz="1500">
              <a:latin typeface="Georgia"/>
              <a:cs typeface="Georgia"/>
            </a:endParaRPr>
          </a:p>
          <a:p>
            <a:pPr marL="561340" indent="-247015">
              <a:lnSpc>
                <a:spcPts val="1770"/>
              </a:lnSpc>
              <a:buClr>
                <a:srgbClr val="9FB8CD"/>
              </a:buClr>
              <a:buFont typeface="Symbol"/>
              <a:buChar char=""/>
              <a:tabLst>
                <a:tab pos="560705" algn="l"/>
                <a:tab pos="561340" algn="l"/>
              </a:tabLst>
            </a:pP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объектно-ориентированный.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1600" y="1124711"/>
            <a:ext cx="7239000" cy="360045"/>
          </a:xfrm>
          <a:custGeom>
            <a:avLst/>
            <a:gdLst/>
            <a:ahLst/>
            <a:cxnLst/>
            <a:rect l="l" t="t" r="r" b="b"/>
            <a:pathLst>
              <a:path w="7239000" h="360044">
                <a:moveTo>
                  <a:pt x="7179005" y="0"/>
                </a:moveTo>
                <a:lnTo>
                  <a:pt x="60007" y="0"/>
                </a:lnTo>
                <a:lnTo>
                  <a:pt x="36647" y="4724"/>
                </a:lnTo>
                <a:lnTo>
                  <a:pt x="17573" y="17605"/>
                </a:lnTo>
                <a:lnTo>
                  <a:pt x="471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14" y="323451"/>
                </a:lnTo>
                <a:lnTo>
                  <a:pt x="17573" y="342503"/>
                </a:lnTo>
                <a:lnTo>
                  <a:pt x="36647" y="355340"/>
                </a:lnTo>
                <a:lnTo>
                  <a:pt x="60007" y="360045"/>
                </a:lnTo>
                <a:lnTo>
                  <a:pt x="7179005" y="360045"/>
                </a:lnTo>
                <a:lnTo>
                  <a:pt x="7202355" y="355340"/>
                </a:lnTo>
                <a:lnTo>
                  <a:pt x="7221407" y="342503"/>
                </a:lnTo>
                <a:lnTo>
                  <a:pt x="7234244" y="323451"/>
                </a:lnTo>
                <a:lnTo>
                  <a:pt x="7238949" y="300100"/>
                </a:lnTo>
                <a:lnTo>
                  <a:pt x="7238949" y="60071"/>
                </a:lnTo>
                <a:lnTo>
                  <a:pt x="7234244" y="36701"/>
                </a:lnTo>
                <a:lnTo>
                  <a:pt x="7221407" y="17605"/>
                </a:lnTo>
                <a:lnTo>
                  <a:pt x="7202355" y="4724"/>
                </a:lnTo>
                <a:lnTo>
                  <a:pt x="7179005" y="0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4098" y="1100150"/>
            <a:ext cx="8157209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0"/>
              </a:spcBef>
              <a:tabLst>
                <a:tab pos="2871470" algn="l"/>
                <a:tab pos="758952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Виды</a:t>
            </a:r>
            <a:r>
              <a:rPr sz="2400" u="sng" spc="-8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диаграмм	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73660">
              <a:lnSpc>
                <a:spcPct val="100000"/>
              </a:lnSpc>
              <a:spcBef>
                <a:spcPts val="2245"/>
              </a:spcBef>
            </a:pPr>
            <a:r>
              <a:rPr sz="2000" b="1" spc="-5" dirty="0">
                <a:latin typeface="Georgia"/>
                <a:cs typeface="Georgia"/>
              </a:rPr>
              <a:t>Виды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диаграмм: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Font typeface="Symbol"/>
              <a:buChar char="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диаграммы «сущность-связь» </a:t>
            </a:r>
            <a:r>
              <a:rPr sz="2000" dirty="0">
                <a:latin typeface="Georgia"/>
                <a:cs typeface="Georgia"/>
              </a:rPr>
              <a:t>(ERD,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Entity-Relationship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Diagrams);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buClr>
                <a:srgbClr val="D2DA79"/>
              </a:buClr>
              <a:buFont typeface="Symbol"/>
              <a:buChar char=""/>
              <a:tabLst>
                <a:tab pos="268605" algn="l"/>
                <a:tab pos="269240" algn="l"/>
                <a:tab pos="2028825" algn="l"/>
                <a:tab pos="4574540" algn="l"/>
                <a:tab pos="6845300" algn="l"/>
              </a:tabLst>
            </a:pP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иа</a:t>
            </a:r>
            <a:r>
              <a:rPr sz="2000" spc="-15" dirty="0">
                <a:latin typeface="Georgia"/>
                <a:cs typeface="Georgia"/>
              </a:rPr>
              <a:t>г</a:t>
            </a:r>
            <a:r>
              <a:rPr sz="2000" spc="-5" dirty="0">
                <a:latin typeface="Georgia"/>
                <a:cs typeface="Georgia"/>
              </a:rPr>
              <a:t>р</a:t>
            </a:r>
            <a:r>
              <a:rPr sz="2000" spc="-10" dirty="0">
                <a:latin typeface="Georgia"/>
                <a:cs typeface="Georgia"/>
              </a:rPr>
              <a:t>а</a:t>
            </a:r>
            <a:r>
              <a:rPr sz="2000" spc="-5" dirty="0">
                <a:latin typeface="Georgia"/>
                <a:cs typeface="Georgia"/>
              </a:rPr>
              <a:t>м</a:t>
            </a:r>
            <a:r>
              <a:rPr sz="2000" spc="-15" dirty="0">
                <a:latin typeface="Georgia"/>
                <a:cs typeface="Georgia"/>
              </a:rPr>
              <a:t>м</a:t>
            </a:r>
            <a:r>
              <a:rPr sz="2000" dirty="0">
                <a:latin typeface="Georgia"/>
                <a:cs typeface="Georgia"/>
              </a:rPr>
              <a:t>ы	фу</a:t>
            </a:r>
            <a:r>
              <a:rPr sz="2000" spc="-10" dirty="0">
                <a:latin typeface="Georgia"/>
                <a:cs typeface="Georgia"/>
              </a:rPr>
              <a:t>н</a:t>
            </a:r>
            <a:r>
              <a:rPr sz="2000" spc="-15" dirty="0">
                <a:latin typeface="Georgia"/>
                <a:cs typeface="Georgia"/>
              </a:rPr>
              <a:t>к</a:t>
            </a:r>
            <a:r>
              <a:rPr sz="2000" dirty="0">
                <a:latin typeface="Georgia"/>
                <a:cs typeface="Georgia"/>
              </a:rPr>
              <a:t>ци</a:t>
            </a:r>
            <a:r>
              <a:rPr sz="2000" spc="-10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наль</a:t>
            </a:r>
            <a:r>
              <a:rPr sz="2000" spc="-10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ог</a:t>
            </a:r>
            <a:r>
              <a:rPr sz="2000" dirty="0">
                <a:latin typeface="Georgia"/>
                <a:cs typeface="Georgia"/>
              </a:rPr>
              <a:t>о	</a:t>
            </a:r>
            <a:r>
              <a:rPr sz="2000" spc="-5" dirty="0">
                <a:latin typeface="Georgia"/>
                <a:cs typeface="Georgia"/>
              </a:rPr>
              <a:t>мо</a:t>
            </a:r>
            <a:r>
              <a:rPr sz="2000" spc="-15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елир</a:t>
            </a:r>
            <a:r>
              <a:rPr sz="2000" spc="-20" dirty="0">
                <a:latin typeface="Georgia"/>
                <a:cs typeface="Georgia"/>
              </a:rPr>
              <a:t>о</a:t>
            </a:r>
            <a:r>
              <a:rPr sz="2000" spc="-5" dirty="0">
                <a:latin typeface="Georgia"/>
                <a:cs typeface="Georgia"/>
              </a:rPr>
              <a:t>в</a:t>
            </a:r>
            <a:r>
              <a:rPr sz="2000" spc="-10" dirty="0">
                <a:latin typeface="Georgia"/>
                <a:cs typeface="Georgia"/>
              </a:rPr>
              <a:t>а</a:t>
            </a:r>
            <a:r>
              <a:rPr sz="2000" dirty="0">
                <a:latin typeface="Georgia"/>
                <a:cs typeface="Georgia"/>
              </a:rPr>
              <a:t>ния	(</a:t>
            </a:r>
            <a:r>
              <a:rPr sz="2000" spc="5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tru</a:t>
            </a:r>
            <a:r>
              <a:rPr sz="2000" spc="-15" dirty="0">
                <a:latin typeface="Georgia"/>
                <a:cs typeface="Georgia"/>
              </a:rPr>
              <a:t>c</a:t>
            </a:r>
            <a:r>
              <a:rPr sz="2000" spc="-5" dirty="0">
                <a:latin typeface="Georgia"/>
                <a:cs typeface="Georgia"/>
              </a:rPr>
              <a:t>tured  </a:t>
            </a:r>
            <a:r>
              <a:rPr sz="2000" dirty="0">
                <a:latin typeface="Georgia"/>
                <a:cs typeface="Georgia"/>
              </a:rPr>
              <a:t>Analysis and Design Technique,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SADT);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2DA79"/>
              </a:buClr>
              <a:buFont typeface="Symbol"/>
              <a:buChar char=""/>
            </a:pP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Font typeface="Symbol"/>
              <a:buChar char="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диаграммы </a:t>
            </a:r>
            <a:r>
              <a:rPr sz="2000" spc="-5" dirty="0">
                <a:latin typeface="Georgia"/>
                <a:cs typeface="Georgia"/>
              </a:rPr>
              <a:t>потоков </a:t>
            </a:r>
            <a:r>
              <a:rPr sz="2000" dirty="0">
                <a:latin typeface="Georgia"/>
                <a:cs typeface="Georgia"/>
              </a:rPr>
              <a:t>данных (Data </a:t>
            </a:r>
            <a:r>
              <a:rPr sz="2000" spc="-5" dirty="0">
                <a:latin typeface="Georgia"/>
                <a:cs typeface="Georgia"/>
              </a:rPr>
              <a:t>Flow </a:t>
            </a:r>
            <a:r>
              <a:rPr sz="2000" dirty="0">
                <a:latin typeface="Georgia"/>
                <a:cs typeface="Georgia"/>
              </a:rPr>
              <a:t>Diagrams,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DFD).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1600" y="1124711"/>
            <a:ext cx="7239000" cy="360045"/>
          </a:xfrm>
          <a:custGeom>
            <a:avLst/>
            <a:gdLst/>
            <a:ahLst/>
            <a:cxnLst/>
            <a:rect l="l" t="t" r="r" b="b"/>
            <a:pathLst>
              <a:path w="7239000" h="360044">
                <a:moveTo>
                  <a:pt x="7179005" y="0"/>
                </a:moveTo>
                <a:lnTo>
                  <a:pt x="60007" y="0"/>
                </a:lnTo>
                <a:lnTo>
                  <a:pt x="36647" y="4724"/>
                </a:lnTo>
                <a:lnTo>
                  <a:pt x="17573" y="17605"/>
                </a:lnTo>
                <a:lnTo>
                  <a:pt x="471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14" y="323451"/>
                </a:lnTo>
                <a:lnTo>
                  <a:pt x="17573" y="342503"/>
                </a:lnTo>
                <a:lnTo>
                  <a:pt x="36647" y="355340"/>
                </a:lnTo>
                <a:lnTo>
                  <a:pt x="60007" y="360045"/>
                </a:lnTo>
                <a:lnTo>
                  <a:pt x="7179005" y="360045"/>
                </a:lnTo>
                <a:lnTo>
                  <a:pt x="7202355" y="355340"/>
                </a:lnTo>
                <a:lnTo>
                  <a:pt x="7221407" y="342503"/>
                </a:lnTo>
                <a:lnTo>
                  <a:pt x="7234244" y="323451"/>
                </a:lnTo>
                <a:lnTo>
                  <a:pt x="7238949" y="300100"/>
                </a:lnTo>
                <a:lnTo>
                  <a:pt x="7238949" y="60071"/>
                </a:lnTo>
                <a:lnTo>
                  <a:pt x="7234244" y="36701"/>
                </a:lnTo>
                <a:lnTo>
                  <a:pt x="7221407" y="17605"/>
                </a:lnTo>
                <a:lnTo>
                  <a:pt x="7202355" y="4724"/>
                </a:lnTo>
                <a:lnTo>
                  <a:pt x="7179005" y="0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4098" y="1100150"/>
            <a:ext cx="8161020" cy="535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0"/>
              </a:spcBef>
              <a:tabLst>
                <a:tab pos="3103245" algn="l"/>
                <a:tab pos="758952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Модель</a:t>
            </a:r>
            <a:r>
              <a:rPr sz="2400" u="sng" spc="-9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ERD	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268605" marR="6985" indent="-195580" algn="just">
              <a:lnSpc>
                <a:spcPts val="2160"/>
              </a:lnSpc>
              <a:spcBef>
                <a:spcPts val="1820"/>
              </a:spcBef>
              <a:tabLst>
                <a:tab pos="1971039" algn="l"/>
                <a:tab pos="3013710" algn="l"/>
                <a:tab pos="4697730" algn="l"/>
                <a:tab pos="6491605" algn="l"/>
              </a:tabLst>
            </a:pP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ER-модель </a:t>
            </a:r>
            <a:r>
              <a:rPr sz="2000" dirty="0">
                <a:latin typeface="Georgia"/>
                <a:cs typeface="Georgia"/>
              </a:rPr>
              <a:t>(от англ. </a:t>
            </a:r>
            <a:r>
              <a:rPr sz="2000" spc="-5" dirty="0">
                <a:latin typeface="Georgia"/>
                <a:cs typeface="Georgia"/>
              </a:rPr>
              <a:t>entity-relationship </a:t>
            </a:r>
            <a:r>
              <a:rPr sz="2000" dirty="0">
                <a:latin typeface="Georgia"/>
                <a:cs typeface="Georgia"/>
              </a:rPr>
              <a:t>model, </a:t>
            </a:r>
            <a:r>
              <a:rPr sz="2000" spc="-10" dirty="0">
                <a:latin typeface="Georgia"/>
                <a:cs typeface="Georgia"/>
              </a:rPr>
              <a:t>модель </a:t>
            </a:r>
            <a:r>
              <a:rPr sz="2000" spc="-5" dirty="0">
                <a:latin typeface="Georgia"/>
                <a:cs typeface="Georgia"/>
              </a:rPr>
              <a:t>«сущность </a:t>
            </a:r>
            <a:r>
              <a:rPr sz="2000" dirty="0">
                <a:latin typeface="Georgia"/>
                <a:cs typeface="Georgia"/>
              </a:rPr>
              <a:t>—  </a:t>
            </a:r>
            <a:r>
              <a:rPr sz="2000" spc="-5" dirty="0">
                <a:latin typeface="Georgia"/>
                <a:cs typeface="Georgia"/>
              </a:rPr>
              <a:t>с</a:t>
            </a:r>
            <a:r>
              <a:rPr sz="2000" spc="5" dirty="0">
                <a:latin typeface="Georgia"/>
                <a:cs typeface="Georgia"/>
              </a:rPr>
              <a:t>в</a:t>
            </a:r>
            <a:r>
              <a:rPr sz="2000" spc="-10" dirty="0">
                <a:latin typeface="Georgia"/>
                <a:cs typeface="Georgia"/>
              </a:rPr>
              <a:t>я</a:t>
            </a:r>
            <a:r>
              <a:rPr sz="2000" dirty="0">
                <a:latin typeface="Georgia"/>
                <a:cs typeface="Georgia"/>
              </a:rPr>
              <a:t>зь»)	—	</a:t>
            </a:r>
            <a:r>
              <a:rPr sz="2000" spc="-5" dirty="0">
                <a:latin typeface="Georgia"/>
                <a:cs typeface="Georgia"/>
              </a:rPr>
              <a:t>мо</a:t>
            </a:r>
            <a:r>
              <a:rPr sz="2000" spc="-15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ел</a:t>
            </a:r>
            <a:r>
              <a:rPr sz="2000" dirty="0">
                <a:latin typeface="Georgia"/>
                <a:cs typeface="Georgia"/>
              </a:rPr>
              <a:t>ь	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dirty="0">
                <a:latin typeface="Georgia"/>
                <a:cs typeface="Georgia"/>
              </a:rPr>
              <a:t>ан</a:t>
            </a:r>
            <a:r>
              <a:rPr sz="2000" spc="-10" dirty="0">
                <a:latin typeface="Georgia"/>
                <a:cs typeface="Georgia"/>
              </a:rPr>
              <a:t>н</a:t>
            </a:r>
            <a:r>
              <a:rPr sz="2000" dirty="0">
                <a:latin typeface="Georgia"/>
                <a:cs typeface="Georgia"/>
              </a:rPr>
              <a:t>ых,	</a:t>
            </a:r>
            <a:r>
              <a:rPr sz="2000" spc="-10" dirty="0">
                <a:latin typeface="Georgia"/>
                <a:cs typeface="Georgia"/>
              </a:rPr>
              <a:t>п</a:t>
            </a:r>
            <a:r>
              <a:rPr sz="2000" spc="-15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зволяющ</a:t>
            </a:r>
            <a:r>
              <a:rPr sz="2000" spc="-10" dirty="0">
                <a:latin typeface="Georgia"/>
                <a:cs typeface="Georgia"/>
              </a:rPr>
              <a:t>а</a:t>
            </a:r>
            <a:r>
              <a:rPr sz="2000" dirty="0">
                <a:latin typeface="Georgia"/>
                <a:cs typeface="Georgia"/>
              </a:rPr>
              <a:t>я  </a:t>
            </a:r>
            <a:r>
              <a:rPr sz="2000" spc="-5" dirty="0">
                <a:latin typeface="Georgia"/>
                <a:cs typeface="Georgia"/>
              </a:rPr>
              <a:t>описывать концептуальные схемы предметной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области.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2160"/>
              </a:lnSpc>
              <a:tabLst>
                <a:tab pos="2204085" algn="l"/>
                <a:tab pos="4679315" algn="l"/>
                <a:tab pos="6028690" algn="l"/>
              </a:tabLst>
            </a:pPr>
            <a:r>
              <a:rPr sz="2000" spc="-5" dirty="0">
                <a:latin typeface="Georgia"/>
                <a:cs typeface="Georgia"/>
              </a:rPr>
              <a:t>ER</a:t>
            </a:r>
            <a:r>
              <a:rPr sz="2000" spc="-10" dirty="0">
                <a:latin typeface="Georgia"/>
                <a:cs typeface="Georgia"/>
              </a:rPr>
              <a:t>-</a:t>
            </a:r>
            <a:r>
              <a:rPr sz="2000" spc="-5" dirty="0">
                <a:latin typeface="Georgia"/>
                <a:cs typeface="Georgia"/>
              </a:rPr>
              <a:t>мо</a:t>
            </a:r>
            <a:r>
              <a:rPr sz="2000" spc="-15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ел</a:t>
            </a:r>
            <a:r>
              <a:rPr sz="2000" dirty="0">
                <a:latin typeface="Georgia"/>
                <a:cs typeface="Georgia"/>
              </a:rPr>
              <a:t>ь	</a:t>
            </a:r>
            <a:r>
              <a:rPr sz="2000" spc="-5" dirty="0">
                <a:latin typeface="Georgia"/>
                <a:cs typeface="Georgia"/>
              </a:rPr>
              <a:t>ис</a:t>
            </a:r>
            <a:r>
              <a:rPr sz="2000" spc="-10" dirty="0">
                <a:latin typeface="Georgia"/>
                <a:cs typeface="Georgia"/>
              </a:rPr>
              <a:t>п</a:t>
            </a:r>
            <a:r>
              <a:rPr sz="2000" spc="5" dirty="0">
                <a:latin typeface="Georgia"/>
                <a:cs typeface="Georgia"/>
              </a:rPr>
              <a:t>о</a:t>
            </a:r>
            <a:r>
              <a:rPr sz="2000" spc="-5" dirty="0">
                <a:latin typeface="Georgia"/>
                <a:cs typeface="Georgia"/>
              </a:rPr>
              <a:t>льзует</a:t>
            </a:r>
            <a:r>
              <a:rPr sz="2000" dirty="0">
                <a:latin typeface="Georgia"/>
                <a:cs typeface="Georgia"/>
              </a:rPr>
              <a:t>ся	</a:t>
            </a:r>
            <a:r>
              <a:rPr sz="2000" spc="-10" dirty="0">
                <a:latin typeface="Georgia"/>
                <a:cs typeface="Georgia"/>
              </a:rPr>
              <a:t>п</a:t>
            </a:r>
            <a:r>
              <a:rPr sz="2000" spc="-5" dirty="0">
                <a:latin typeface="Georgia"/>
                <a:cs typeface="Georgia"/>
              </a:rPr>
              <a:t>р</a:t>
            </a:r>
            <a:r>
              <a:rPr sz="2000" dirty="0">
                <a:latin typeface="Georgia"/>
                <a:cs typeface="Georgia"/>
              </a:rPr>
              <a:t>и	</a:t>
            </a:r>
            <a:r>
              <a:rPr sz="2000" spc="-5" dirty="0">
                <a:latin typeface="Georgia"/>
                <a:cs typeface="Georgia"/>
              </a:rPr>
              <a:t>в</a:t>
            </a:r>
            <a:r>
              <a:rPr sz="2000" spc="5" dirty="0">
                <a:latin typeface="Georgia"/>
                <a:cs typeface="Georgia"/>
              </a:rPr>
              <a:t>ы</a:t>
            </a:r>
            <a:r>
              <a:rPr sz="2000" spc="-5" dirty="0">
                <a:latin typeface="Georgia"/>
                <a:cs typeface="Georgia"/>
              </a:rPr>
              <a:t>с</a:t>
            </a:r>
            <a:r>
              <a:rPr sz="2000" spc="-15" dirty="0">
                <a:latin typeface="Georgia"/>
                <a:cs typeface="Georgia"/>
              </a:rPr>
              <a:t>о</a:t>
            </a:r>
            <a:r>
              <a:rPr sz="2000" spc="-5" dirty="0">
                <a:latin typeface="Georgia"/>
                <a:cs typeface="Georgia"/>
              </a:rPr>
              <a:t>коу</a:t>
            </a:r>
            <a:r>
              <a:rPr sz="2000" spc="-10" dirty="0">
                <a:latin typeface="Georgia"/>
                <a:cs typeface="Georgia"/>
              </a:rPr>
              <a:t>р</a:t>
            </a:r>
            <a:r>
              <a:rPr sz="2000" spc="-1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в</a:t>
            </a:r>
            <a:r>
              <a:rPr sz="2000" dirty="0">
                <a:latin typeface="Georgia"/>
                <a:cs typeface="Georgia"/>
              </a:rPr>
              <a:t>нев</a:t>
            </a:r>
            <a:r>
              <a:rPr sz="2000" spc="-10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м  </a:t>
            </a:r>
            <a:r>
              <a:rPr sz="2000" spc="-5" dirty="0">
                <a:latin typeface="Georgia"/>
                <a:cs typeface="Georgia"/>
              </a:rPr>
              <a:t>(концептуальном) проектировании баз данных. </a:t>
            </a:r>
            <a:r>
              <a:rPr sz="2000" dirty="0">
                <a:latin typeface="Georgia"/>
                <a:cs typeface="Georgia"/>
              </a:rPr>
              <a:t>С её </a:t>
            </a:r>
            <a:r>
              <a:rPr sz="2000" spc="-10" dirty="0">
                <a:latin typeface="Georgia"/>
                <a:cs typeface="Georgia"/>
              </a:rPr>
              <a:t>помощью  </a:t>
            </a:r>
            <a:r>
              <a:rPr sz="2000" spc="-5" dirty="0">
                <a:latin typeface="Georgia"/>
                <a:cs typeface="Georgia"/>
              </a:rPr>
              <a:t>можно выделить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ключевые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сущности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обозначить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связи</a:t>
            </a:r>
            <a:r>
              <a:rPr sz="2000" dirty="0">
                <a:latin typeface="Georgia"/>
                <a:cs typeface="Georgia"/>
              </a:rPr>
              <a:t>,  </a:t>
            </a:r>
            <a:r>
              <a:rPr sz="2000" spc="-5" dirty="0">
                <a:latin typeface="Georgia"/>
                <a:cs typeface="Georgia"/>
              </a:rPr>
              <a:t>которые могут устанавливаться между этими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сущностями.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Модель </a:t>
            </a:r>
            <a:r>
              <a:rPr sz="2000" dirty="0">
                <a:latin typeface="Georgia"/>
                <a:cs typeface="Georgia"/>
              </a:rPr>
              <a:t>была </a:t>
            </a:r>
            <a:r>
              <a:rPr sz="2000" spc="-5" dirty="0">
                <a:latin typeface="Georgia"/>
                <a:cs typeface="Georgia"/>
              </a:rPr>
              <a:t>предложена </a:t>
            </a:r>
            <a:r>
              <a:rPr sz="2000" dirty="0">
                <a:latin typeface="Georgia"/>
                <a:cs typeface="Georgia"/>
              </a:rPr>
              <a:t>в 1976 </a:t>
            </a:r>
            <a:r>
              <a:rPr sz="2000" spc="-5" dirty="0">
                <a:latin typeface="Georgia"/>
                <a:cs typeface="Georgia"/>
              </a:rPr>
              <a:t>году Питером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Ченом.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Georgia"/>
              <a:cs typeface="Georgia"/>
            </a:endParaRPr>
          </a:p>
          <a:p>
            <a:pPr marL="268605" marR="17780" indent="-256540">
              <a:lnSpc>
                <a:spcPts val="2160"/>
              </a:lnSpc>
            </a:pP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качестве стандартной </a:t>
            </a:r>
            <a:r>
              <a:rPr sz="2000" dirty="0">
                <a:latin typeface="Georgia"/>
                <a:cs typeface="Georgia"/>
              </a:rPr>
              <a:t>графической нотации, с </a:t>
            </a:r>
            <a:r>
              <a:rPr sz="2000" spc="-5" dirty="0">
                <a:latin typeface="Georgia"/>
                <a:cs typeface="Georgia"/>
              </a:rPr>
              <a:t>помощью которой  можно визуализировать ER-модель, </a:t>
            </a:r>
            <a:r>
              <a:rPr sz="2000" dirty="0">
                <a:latin typeface="Georgia"/>
                <a:cs typeface="Georgia"/>
              </a:rPr>
              <a:t>была </a:t>
            </a:r>
            <a:r>
              <a:rPr sz="2000" spc="-5" dirty="0">
                <a:latin typeface="Georgia"/>
                <a:cs typeface="Georgia"/>
              </a:rPr>
              <a:t>предложена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Georgia"/>
                <a:cs typeface="Georgia"/>
              </a:rPr>
              <a:t>диаграмма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ts val="2010"/>
              </a:lnSpc>
            </a:pP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«сущность-связь» </a:t>
            </a:r>
            <a:r>
              <a:rPr sz="2000" dirty="0">
                <a:latin typeface="Georgia"/>
                <a:cs typeface="Georgia"/>
              </a:rPr>
              <a:t>(англ. entity-relationship </a:t>
            </a:r>
            <a:r>
              <a:rPr sz="2000" spc="-5" dirty="0">
                <a:latin typeface="Georgia"/>
                <a:cs typeface="Georgia"/>
              </a:rPr>
              <a:t>diagram, ERD,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ER-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диаграмма).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1600" y="1124711"/>
            <a:ext cx="7239000" cy="360045"/>
          </a:xfrm>
          <a:custGeom>
            <a:avLst/>
            <a:gdLst/>
            <a:ahLst/>
            <a:cxnLst/>
            <a:rect l="l" t="t" r="r" b="b"/>
            <a:pathLst>
              <a:path w="7239000" h="360044">
                <a:moveTo>
                  <a:pt x="7179005" y="0"/>
                </a:moveTo>
                <a:lnTo>
                  <a:pt x="60007" y="0"/>
                </a:lnTo>
                <a:lnTo>
                  <a:pt x="36647" y="4724"/>
                </a:lnTo>
                <a:lnTo>
                  <a:pt x="17573" y="17605"/>
                </a:lnTo>
                <a:lnTo>
                  <a:pt x="471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14" y="323451"/>
                </a:lnTo>
                <a:lnTo>
                  <a:pt x="17573" y="342503"/>
                </a:lnTo>
                <a:lnTo>
                  <a:pt x="36647" y="355340"/>
                </a:lnTo>
                <a:lnTo>
                  <a:pt x="60007" y="360045"/>
                </a:lnTo>
                <a:lnTo>
                  <a:pt x="7179005" y="360045"/>
                </a:lnTo>
                <a:lnTo>
                  <a:pt x="7202355" y="355340"/>
                </a:lnTo>
                <a:lnTo>
                  <a:pt x="7221407" y="342503"/>
                </a:lnTo>
                <a:lnTo>
                  <a:pt x="7234244" y="323451"/>
                </a:lnTo>
                <a:lnTo>
                  <a:pt x="7238949" y="300100"/>
                </a:lnTo>
                <a:lnTo>
                  <a:pt x="7238949" y="60071"/>
                </a:lnTo>
                <a:lnTo>
                  <a:pt x="7234244" y="36701"/>
                </a:lnTo>
                <a:lnTo>
                  <a:pt x="7221407" y="17605"/>
                </a:lnTo>
                <a:lnTo>
                  <a:pt x="7202355" y="4724"/>
                </a:lnTo>
                <a:lnTo>
                  <a:pt x="7179005" y="0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0" y="1100150"/>
            <a:ext cx="8051800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  <a:tabLst>
                <a:tab pos="3033395" algn="l"/>
                <a:tab pos="769937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ER-диаграммы	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1316990" algn="l"/>
                <a:tab pos="3754120" algn="l"/>
                <a:tab pos="5112385" algn="l"/>
                <a:tab pos="7138034" algn="l"/>
              </a:tabLst>
            </a:pPr>
            <a:r>
              <a:rPr sz="2000" spc="-5" dirty="0">
                <a:latin typeface="Georgia"/>
                <a:cs typeface="Georgia"/>
              </a:rPr>
              <a:t>Наиболее	распространенным	средством	моделирования	данных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2694813"/>
            <a:ext cx="6736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16760" algn="l"/>
                <a:tab pos="3271520" algn="l"/>
                <a:tab pos="4025900" algn="l"/>
                <a:tab pos="5781675" algn="l"/>
              </a:tabLst>
            </a:pPr>
            <a:r>
              <a:rPr sz="2000" spc="-5" dirty="0">
                <a:latin typeface="Georgia"/>
                <a:cs typeface="Georgia"/>
              </a:rPr>
              <a:t>определяются	важные	</a:t>
            </a:r>
            <a:r>
              <a:rPr sz="2000" dirty="0">
                <a:latin typeface="Georgia"/>
                <a:cs typeface="Georgia"/>
              </a:rPr>
              <a:t>для	</a:t>
            </a:r>
            <a:r>
              <a:rPr sz="2000" spc="-5" dirty="0">
                <a:latin typeface="Georgia"/>
                <a:cs typeface="Georgia"/>
              </a:rPr>
              <a:t>предметной	области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2390013"/>
            <a:ext cx="80530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1494790" algn="l"/>
                <a:tab pos="3220720" algn="l"/>
                <a:tab pos="5703570" algn="l"/>
                <a:tab pos="6227445" algn="l"/>
                <a:tab pos="6871970" algn="l"/>
              </a:tabLst>
            </a:pPr>
            <a:r>
              <a:rPr sz="2000" spc="-10" dirty="0">
                <a:latin typeface="Georgia"/>
                <a:cs typeface="Georgia"/>
              </a:rPr>
              <a:t>я</a:t>
            </a:r>
            <a:r>
              <a:rPr sz="2000" spc="-5" dirty="0">
                <a:latin typeface="Georgia"/>
                <a:cs typeface="Georgia"/>
              </a:rPr>
              <a:t>вляют</a:t>
            </a:r>
            <a:r>
              <a:rPr sz="2000" dirty="0">
                <a:latin typeface="Georgia"/>
                <a:cs typeface="Georgia"/>
              </a:rPr>
              <a:t>ся	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иа</a:t>
            </a:r>
            <a:r>
              <a:rPr sz="2000" spc="-15" dirty="0">
                <a:latin typeface="Georgia"/>
                <a:cs typeface="Georgia"/>
              </a:rPr>
              <a:t>г</a:t>
            </a:r>
            <a:r>
              <a:rPr sz="2000" spc="-5" dirty="0">
                <a:latin typeface="Georgia"/>
                <a:cs typeface="Georgia"/>
              </a:rPr>
              <a:t>р</a:t>
            </a:r>
            <a:r>
              <a:rPr sz="2000" spc="-10" dirty="0">
                <a:latin typeface="Georgia"/>
                <a:cs typeface="Georgia"/>
              </a:rPr>
              <a:t>а</a:t>
            </a:r>
            <a:r>
              <a:rPr sz="2000" spc="-5" dirty="0">
                <a:latin typeface="Georgia"/>
                <a:cs typeface="Georgia"/>
              </a:rPr>
              <a:t>м</a:t>
            </a:r>
            <a:r>
              <a:rPr sz="2000" spc="-15" dirty="0">
                <a:latin typeface="Georgia"/>
                <a:cs typeface="Georgia"/>
              </a:rPr>
              <a:t>м</a:t>
            </a:r>
            <a:r>
              <a:rPr sz="2000" dirty="0">
                <a:latin typeface="Georgia"/>
                <a:cs typeface="Georgia"/>
              </a:rPr>
              <a:t>ы	"сущност</a:t>
            </a:r>
            <a:r>
              <a:rPr sz="2000" spc="-10" dirty="0">
                <a:latin typeface="Georgia"/>
                <a:cs typeface="Georgia"/>
              </a:rPr>
              <a:t>ь-</a:t>
            </a:r>
            <a:r>
              <a:rPr sz="2000" spc="-5" dirty="0">
                <a:latin typeface="Georgia"/>
                <a:cs typeface="Georgia"/>
              </a:rPr>
              <a:t>с</a:t>
            </a:r>
            <a:r>
              <a:rPr sz="2000" spc="5" dirty="0">
                <a:latin typeface="Georgia"/>
                <a:cs typeface="Georgia"/>
              </a:rPr>
              <a:t>в</a:t>
            </a:r>
            <a:r>
              <a:rPr sz="2000" spc="-10" dirty="0">
                <a:latin typeface="Georgia"/>
                <a:cs typeface="Georgia"/>
              </a:rPr>
              <a:t>я</a:t>
            </a:r>
            <a:r>
              <a:rPr sz="2000" dirty="0">
                <a:latin typeface="Georgia"/>
                <a:cs typeface="Georgia"/>
              </a:rPr>
              <a:t>зь".	С	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х	</a:t>
            </a:r>
            <a:r>
              <a:rPr sz="2000" spc="-10" dirty="0">
                <a:latin typeface="Georgia"/>
                <a:cs typeface="Georgia"/>
              </a:rPr>
              <a:t>п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м</a:t>
            </a:r>
            <a:r>
              <a:rPr sz="2000" spc="-5" dirty="0">
                <a:latin typeface="Georgia"/>
                <a:cs typeface="Georgia"/>
              </a:rPr>
              <a:t>ощ</a:t>
            </a:r>
            <a:r>
              <a:rPr sz="2000" spc="-20" dirty="0">
                <a:latin typeface="Georgia"/>
                <a:cs typeface="Georgia"/>
              </a:rPr>
              <a:t>ь</a:t>
            </a:r>
            <a:r>
              <a:rPr sz="2000" dirty="0">
                <a:latin typeface="Georgia"/>
                <a:cs typeface="Georgia"/>
              </a:rPr>
              <a:t>ю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об</a:t>
            </a:r>
            <a:r>
              <a:rPr sz="2000" spc="-25" dirty="0">
                <a:latin typeface="Georgia"/>
                <a:cs typeface="Georgia"/>
              </a:rPr>
              <a:t>ъ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spc="-10" dirty="0">
                <a:latin typeface="Georgia"/>
                <a:cs typeface="Georgia"/>
              </a:rPr>
              <a:t>кт</a:t>
            </a:r>
            <a:r>
              <a:rPr sz="2000" dirty="0">
                <a:latin typeface="Georgia"/>
                <a:cs typeface="Georgia"/>
              </a:rPr>
              <a:t>ы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2999613"/>
            <a:ext cx="80537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4890" algn="l"/>
                <a:tab pos="6299835" algn="l"/>
                <a:tab pos="6950709" algn="l"/>
                <a:tab pos="7196455" algn="l"/>
              </a:tabLst>
            </a:pPr>
            <a:r>
              <a:rPr sz="2000" spc="-5" dirty="0">
                <a:latin typeface="Georgia"/>
                <a:cs typeface="Georgia"/>
              </a:rPr>
              <a:t>(сущности),  их  </a:t>
            </a:r>
            <a:r>
              <a:rPr sz="2000" dirty="0">
                <a:latin typeface="Georgia"/>
                <a:cs typeface="Georgia"/>
              </a:rPr>
              <a:t>свойства </a:t>
            </a:r>
            <a:r>
              <a:rPr sz="2000" spc="1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(атрибуты) 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и	</a:t>
            </a:r>
            <a:r>
              <a:rPr sz="2000" spc="-5" dirty="0">
                <a:latin typeface="Georgia"/>
                <a:cs typeface="Georgia"/>
              </a:rPr>
              <a:t>отношения	друг	</a:t>
            </a:r>
            <a:r>
              <a:rPr sz="2000" dirty="0">
                <a:latin typeface="Georgia"/>
                <a:cs typeface="Georgia"/>
              </a:rPr>
              <a:t>с	</a:t>
            </a:r>
            <a:r>
              <a:rPr sz="2000" spc="-5" dirty="0">
                <a:latin typeface="Georgia"/>
                <a:cs typeface="Georgia"/>
              </a:rPr>
              <a:t>другом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(связи).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1729" y="4005071"/>
            <a:ext cx="4191000" cy="1447800"/>
          </a:xfrm>
          <a:custGeom>
            <a:avLst/>
            <a:gdLst/>
            <a:ahLst/>
            <a:cxnLst/>
            <a:rect l="l" t="t" r="r" b="b"/>
            <a:pathLst>
              <a:path w="4191000" h="1447800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3949700" y="0"/>
                </a:lnTo>
                <a:lnTo>
                  <a:pt x="3998354" y="4904"/>
                </a:lnTo>
                <a:lnTo>
                  <a:pt x="4043660" y="18968"/>
                </a:lnTo>
                <a:lnTo>
                  <a:pt x="4084649" y="41221"/>
                </a:lnTo>
                <a:lnTo>
                  <a:pt x="4120356" y="70691"/>
                </a:lnTo>
                <a:lnTo>
                  <a:pt x="4149811" y="106405"/>
                </a:lnTo>
                <a:lnTo>
                  <a:pt x="4172049" y="147393"/>
                </a:lnTo>
                <a:lnTo>
                  <a:pt x="4186101" y="192682"/>
                </a:lnTo>
                <a:lnTo>
                  <a:pt x="4191000" y="241300"/>
                </a:lnTo>
                <a:lnTo>
                  <a:pt x="4191000" y="1206500"/>
                </a:lnTo>
                <a:lnTo>
                  <a:pt x="4186101" y="1255117"/>
                </a:lnTo>
                <a:lnTo>
                  <a:pt x="4172049" y="1300406"/>
                </a:lnTo>
                <a:lnTo>
                  <a:pt x="4149811" y="1341394"/>
                </a:lnTo>
                <a:lnTo>
                  <a:pt x="4120356" y="1377108"/>
                </a:lnTo>
                <a:lnTo>
                  <a:pt x="4084649" y="1406578"/>
                </a:lnTo>
                <a:lnTo>
                  <a:pt x="4043660" y="1428831"/>
                </a:lnTo>
                <a:lnTo>
                  <a:pt x="3998354" y="1442895"/>
                </a:lnTo>
                <a:lnTo>
                  <a:pt x="3949700" y="1447799"/>
                </a:lnTo>
                <a:lnTo>
                  <a:pt x="241300" y="1447799"/>
                </a:lnTo>
                <a:lnTo>
                  <a:pt x="192682" y="1442895"/>
                </a:lnTo>
                <a:lnTo>
                  <a:pt x="147393" y="1428831"/>
                </a:lnTo>
                <a:lnTo>
                  <a:pt x="106405" y="1406578"/>
                </a:lnTo>
                <a:lnTo>
                  <a:pt x="70691" y="1377108"/>
                </a:lnTo>
                <a:lnTo>
                  <a:pt x="41221" y="1341394"/>
                </a:lnTo>
                <a:lnTo>
                  <a:pt x="18968" y="1300406"/>
                </a:lnTo>
                <a:lnTo>
                  <a:pt x="4904" y="1255117"/>
                </a:lnTo>
                <a:lnTo>
                  <a:pt x="0" y="1206500"/>
                </a:lnTo>
                <a:lnTo>
                  <a:pt x="0" y="241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88870" y="4525136"/>
            <a:ext cx="408368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&lt; </a:t>
            </a:r>
            <a:r>
              <a:rPr sz="2400" spc="-5" dirty="0">
                <a:latin typeface="Georgia"/>
                <a:cs typeface="Georgia"/>
              </a:rPr>
              <a:t>ИМЯ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СУЩНОСТИ&gt;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Georgia"/>
                <a:cs typeface="Georgia"/>
              </a:rPr>
              <a:t>Графическое </a:t>
            </a:r>
            <a:r>
              <a:rPr sz="1800" i="1" dirty="0">
                <a:latin typeface="Georgia"/>
                <a:cs typeface="Georgia"/>
              </a:rPr>
              <a:t>изображение</a:t>
            </a:r>
            <a:r>
              <a:rPr sz="1800" i="1" spc="-9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сущности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10856" y="1119949"/>
            <a:ext cx="7248525" cy="466725"/>
            <a:chOff x="1110856" y="1119949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53282" y="1148841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ER-диаграммы.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Связь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8426" y="4191000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8426" y="3276600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8426" y="2438400"/>
            <a:ext cx="2743200" cy="457200"/>
          </a:xfrm>
          <a:custGeom>
            <a:avLst/>
            <a:gdLst/>
            <a:ahLst/>
            <a:cxnLst/>
            <a:rect l="l" t="t" r="r" b="b"/>
            <a:pathLst>
              <a:path w="2743200" h="457200">
                <a:moveTo>
                  <a:pt x="0" y="228600"/>
                </a:moveTo>
                <a:lnTo>
                  <a:pt x="2743200" y="228600"/>
                </a:lnTo>
              </a:path>
              <a:path w="2743200" h="457200">
                <a:moveTo>
                  <a:pt x="2438400" y="228600"/>
                </a:moveTo>
                <a:lnTo>
                  <a:pt x="2743200" y="0"/>
                </a:lnTo>
              </a:path>
              <a:path w="2743200" h="457200">
                <a:moveTo>
                  <a:pt x="2438400" y="228600"/>
                </a:moveTo>
                <a:lnTo>
                  <a:pt x="27432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8426" y="4800600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93975" y="2462910"/>
            <a:ext cx="5037455" cy="323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41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Много</a:t>
            </a:r>
            <a:endParaRPr sz="2400">
              <a:latin typeface="Georgia"/>
              <a:cs typeface="Georgia"/>
            </a:endParaRPr>
          </a:p>
          <a:p>
            <a:pPr marL="268414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Georgia"/>
                <a:cs typeface="Georgia"/>
              </a:rPr>
              <a:t>Один</a:t>
            </a:r>
            <a:endParaRPr sz="2400">
              <a:latin typeface="Georgia"/>
              <a:cs typeface="Georgia"/>
            </a:endParaRPr>
          </a:p>
          <a:p>
            <a:pPr marL="2693670" marR="5080" indent="12065">
              <a:lnSpc>
                <a:spcPct val="166700"/>
              </a:lnSpc>
              <a:spcBef>
                <a:spcPts val="2400"/>
              </a:spcBef>
            </a:pPr>
            <a:r>
              <a:rPr sz="2400" dirty="0">
                <a:latin typeface="Georgia"/>
                <a:cs typeface="Georgia"/>
              </a:rPr>
              <a:t>Необяз</a:t>
            </a:r>
            <a:r>
              <a:rPr sz="2400" spc="5" dirty="0">
                <a:latin typeface="Georgia"/>
                <a:cs typeface="Georgia"/>
              </a:rPr>
              <a:t>а</a:t>
            </a:r>
            <a:r>
              <a:rPr sz="2400" dirty="0">
                <a:latin typeface="Georgia"/>
                <a:cs typeface="Georgia"/>
              </a:rPr>
              <a:t>тельная  </a:t>
            </a:r>
            <a:r>
              <a:rPr sz="2400" spc="-5" dirty="0">
                <a:latin typeface="Georgia"/>
                <a:cs typeface="Georgia"/>
              </a:rPr>
              <a:t>Обязательная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Georgia"/>
                <a:cs typeface="Georgia"/>
              </a:rPr>
              <a:t>Графическое изображение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связей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8847" y="1119949"/>
            <a:ext cx="7248525" cy="466725"/>
            <a:chOff x="1038847" y="1119949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1043609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3609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7283" y="1148841"/>
            <a:ext cx="351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ER-диаграммы.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Атрибут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7766" y="6191808"/>
            <a:ext cx="4138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Georgia"/>
                <a:cs typeface="Georgia"/>
              </a:rPr>
              <a:t>Графическое </a:t>
            </a:r>
            <a:r>
              <a:rPr sz="1800" i="1" spc="-5" dirty="0">
                <a:latin typeface="Georgia"/>
                <a:cs typeface="Georgia"/>
              </a:rPr>
              <a:t>изображение</a:t>
            </a:r>
            <a:r>
              <a:rPr sz="1800" i="1" spc="-11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атрибута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406" y="2453767"/>
            <a:ext cx="76657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175385" algn="l"/>
                <a:tab pos="1463675" algn="l"/>
                <a:tab pos="2408555" algn="l"/>
                <a:tab pos="4472305" algn="l"/>
                <a:tab pos="5876290" algn="l"/>
                <a:tab pos="7220584" algn="l"/>
              </a:tabLst>
            </a:pP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А</a:t>
            </a:r>
            <a:r>
              <a:rPr sz="2000" spc="-10" dirty="0">
                <a:solidFill>
                  <a:srgbClr val="006FC0"/>
                </a:solidFill>
                <a:latin typeface="Georgia"/>
                <a:cs typeface="Georgia"/>
              </a:rPr>
              <a:t>т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р</a:t>
            </a:r>
            <a:r>
              <a:rPr sz="2000" spc="-10" dirty="0">
                <a:solidFill>
                  <a:srgbClr val="006FC0"/>
                </a:solidFill>
                <a:latin typeface="Georgia"/>
                <a:cs typeface="Georgia"/>
              </a:rPr>
              <a:t>и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б</a:t>
            </a:r>
            <a:r>
              <a:rPr sz="2000" spc="-20" dirty="0">
                <a:solidFill>
                  <a:srgbClr val="006FC0"/>
                </a:solidFill>
                <a:latin typeface="Georgia"/>
                <a:cs typeface="Georgia"/>
              </a:rPr>
              <a:t>у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т	</a:t>
            </a:r>
            <a:r>
              <a:rPr sz="2000" dirty="0">
                <a:latin typeface="Georgia"/>
                <a:cs typeface="Georgia"/>
              </a:rPr>
              <a:t>-	</a:t>
            </a:r>
            <a:r>
              <a:rPr sz="2000" spc="-5" dirty="0">
                <a:latin typeface="Georgia"/>
                <a:cs typeface="Georgia"/>
              </a:rPr>
              <a:t>люба</a:t>
            </a:r>
            <a:r>
              <a:rPr sz="2000" dirty="0">
                <a:latin typeface="Georgia"/>
                <a:cs typeface="Georgia"/>
              </a:rPr>
              <a:t>я	х</a:t>
            </a:r>
            <a:r>
              <a:rPr sz="2000" spc="-10" dirty="0">
                <a:latin typeface="Georgia"/>
                <a:cs typeface="Georgia"/>
              </a:rPr>
              <a:t>а</a:t>
            </a:r>
            <a:r>
              <a:rPr sz="2000" spc="-5" dirty="0">
                <a:latin typeface="Georgia"/>
                <a:cs typeface="Georgia"/>
              </a:rPr>
              <a:t>рактери</a:t>
            </a:r>
            <a:r>
              <a:rPr sz="2000" spc="-15" dirty="0">
                <a:latin typeface="Georgia"/>
                <a:cs typeface="Georgia"/>
              </a:rPr>
              <a:t>с</a:t>
            </a:r>
            <a:r>
              <a:rPr sz="2000" dirty="0">
                <a:latin typeface="Georgia"/>
                <a:cs typeface="Georgia"/>
              </a:rPr>
              <a:t>тика	</a:t>
            </a:r>
            <a:r>
              <a:rPr sz="2000" spc="-5" dirty="0">
                <a:latin typeface="Georgia"/>
                <a:cs typeface="Georgia"/>
              </a:rPr>
              <a:t>сущно</a:t>
            </a:r>
            <a:r>
              <a:rPr sz="2000" spc="-15" dirty="0">
                <a:latin typeface="Georgia"/>
                <a:cs typeface="Georgia"/>
              </a:rPr>
              <a:t>с</a:t>
            </a:r>
            <a:r>
              <a:rPr sz="2000" dirty="0">
                <a:latin typeface="Georgia"/>
                <a:cs typeface="Georgia"/>
              </a:rPr>
              <a:t>ти,	</a:t>
            </a:r>
            <a:r>
              <a:rPr sz="2000" spc="-15" dirty="0">
                <a:latin typeface="Georgia"/>
                <a:cs typeface="Georgia"/>
              </a:rPr>
              <a:t>з</a:t>
            </a:r>
            <a:r>
              <a:rPr sz="2000" dirty="0">
                <a:latin typeface="Georgia"/>
                <a:cs typeface="Georgia"/>
              </a:rPr>
              <a:t>на</a:t>
            </a:r>
            <a:r>
              <a:rPr sz="2000" spc="5" dirty="0">
                <a:latin typeface="Georgia"/>
                <a:cs typeface="Georgia"/>
              </a:rPr>
              <a:t>ч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spc="-10" dirty="0">
                <a:latin typeface="Georgia"/>
                <a:cs typeface="Georgia"/>
              </a:rPr>
              <a:t>м</a:t>
            </a:r>
            <a:r>
              <a:rPr sz="2000" dirty="0">
                <a:latin typeface="Georgia"/>
                <a:cs typeface="Georgia"/>
              </a:rPr>
              <a:t>ая	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20" dirty="0">
                <a:latin typeface="Georgia"/>
                <a:cs typeface="Georgia"/>
              </a:rPr>
              <a:t>л</a:t>
            </a:r>
            <a:r>
              <a:rPr sz="2000" dirty="0">
                <a:latin typeface="Georgia"/>
                <a:cs typeface="Georgia"/>
              </a:rPr>
              <a:t>я  </a:t>
            </a:r>
            <a:r>
              <a:rPr sz="2000" spc="-5" dirty="0">
                <a:latin typeface="Georgia"/>
                <a:cs typeface="Georgia"/>
              </a:rPr>
              <a:t>рассматриваемой предметной области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предназначенная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для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4917" y="3063367"/>
            <a:ext cx="4893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9890" algn="l"/>
              </a:tabLst>
            </a:pPr>
            <a:r>
              <a:rPr sz="2000" spc="-5" dirty="0">
                <a:latin typeface="Georgia"/>
                <a:cs typeface="Georgia"/>
              </a:rPr>
              <a:t>идентификации,	классификации,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1789" y="3368421"/>
            <a:ext cx="5535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00580" algn="l"/>
                <a:tab pos="2748280" algn="l"/>
                <a:tab pos="4307205" algn="l"/>
              </a:tabLst>
            </a:pPr>
            <a:r>
              <a:rPr sz="2000" spc="-5" dirty="0">
                <a:latin typeface="Georgia"/>
                <a:cs typeface="Georgia"/>
              </a:rPr>
              <a:t>характеристики	или	выражения	состояния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406" y="3063367"/>
            <a:ext cx="19640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квалификации,  коли</a:t>
            </a:r>
            <a:r>
              <a:rPr sz="2000" spc="-15" dirty="0">
                <a:latin typeface="Georgia"/>
                <a:cs typeface="Georgia"/>
              </a:rPr>
              <a:t>ч</a:t>
            </a:r>
            <a:r>
              <a:rPr sz="2000" spc="-5" dirty="0">
                <a:latin typeface="Georgia"/>
                <a:cs typeface="Georgia"/>
              </a:rPr>
              <a:t>ест</a:t>
            </a:r>
            <a:r>
              <a:rPr sz="2000" spc="-10" dirty="0">
                <a:latin typeface="Georgia"/>
                <a:cs typeface="Georgia"/>
              </a:rPr>
              <a:t>вен</a:t>
            </a:r>
            <a:r>
              <a:rPr sz="2000" dirty="0">
                <a:latin typeface="Georgia"/>
                <a:cs typeface="Georgia"/>
              </a:rPr>
              <a:t>ной  </a:t>
            </a:r>
            <a:r>
              <a:rPr sz="2000" spc="-5" dirty="0">
                <a:latin typeface="Georgia"/>
                <a:cs typeface="Georgia"/>
              </a:rPr>
              <a:t>сущности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9287" y="4336541"/>
            <a:ext cx="3276600" cy="1371600"/>
          </a:xfrm>
          <a:custGeom>
            <a:avLst/>
            <a:gdLst/>
            <a:ahLst/>
            <a:cxnLst/>
            <a:rect l="l" t="t" r="r" b="b"/>
            <a:pathLst>
              <a:path w="3276600" h="1371600">
                <a:moveTo>
                  <a:pt x="0" y="228599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3047961" y="0"/>
                </a:lnTo>
                <a:lnTo>
                  <a:pt x="3094028" y="4644"/>
                </a:lnTo>
                <a:lnTo>
                  <a:pt x="3136937" y="17966"/>
                </a:lnTo>
                <a:lnTo>
                  <a:pt x="3175768" y="39045"/>
                </a:lnTo>
                <a:lnTo>
                  <a:pt x="3209601" y="66960"/>
                </a:lnTo>
                <a:lnTo>
                  <a:pt x="3237516" y="100793"/>
                </a:lnTo>
                <a:lnTo>
                  <a:pt x="3258595" y="139624"/>
                </a:lnTo>
                <a:lnTo>
                  <a:pt x="3271916" y="182533"/>
                </a:lnTo>
                <a:lnTo>
                  <a:pt x="3276561" y="228599"/>
                </a:lnTo>
                <a:lnTo>
                  <a:pt x="3276561" y="1142999"/>
                </a:lnTo>
                <a:lnTo>
                  <a:pt x="3271916" y="1189057"/>
                </a:lnTo>
                <a:lnTo>
                  <a:pt x="3258595" y="1231958"/>
                </a:lnTo>
                <a:lnTo>
                  <a:pt x="3237516" y="1270782"/>
                </a:lnTo>
                <a:lnTo>
                  <a:pt x="3209601" y="1304610"/>
                </a:lnTo>
                <a:lnTo>
                  <a:pt x="3175768" y="1332522"/>
                </a:lnTo>
                <a:lnTo>
                  <a:pt x="3136937" y="1353597"/>
                </a:lnTo>
                <a:lnTo>
                  <a:pt x="3094028" y="1366917"/>
                </a:lnTo>
                <a:lnTo>
                  <a:pt x="3047961" y="1371561"/>
                </a:lnTo>
                <a:lnTo>
                  <a:pt x="228600" y="1371561"/>
                </a:lnTo>
                <a:lnTo>
                  <a:pt x="182529" y="1366917"/>
                </a:lnTo>
                <a:lnTo>
                  <a:pt x="139619" y="1353597"/>
                </a:lnTo>
                <a:lnTo>
                  <a:pt x="100788" y="1332522"/>
                </a:lnTo>
                <a:lnTo>
                  <a:pt x="66955" y="1304610"/>
                </a:lnTo>
                <a:lnTo>
                  <a:pt x="39041" y="1270782"/>
                </a:lnTo>
                <a:lnTo>
                  <a:pt x="17964" y="1231958"/>
                </a:lnTo>
                <a:lnTo>
                  <a:pt x="4644" y="1189057"/>
                </a:lnTo>
                <a:lnTo>
                  <a:pt x="0" y="1142999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1382" y="4635449"/>
            <a:ext cx="3073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&lt;ИМЯ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СУЩНОСТИ&gt;</a:t>
            </a:r>
            <a:endParaRPr sz="2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*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&lt;атрибут-1&gt;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510278" y="4436745"/>
            <a:ext cx="3636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* - </a:t>
            </a:r>
            <a:r>
              <a:rPr sz="2400" spc="-5" dirty="0">
                <a:latin typeface="Georgia"/>
                <a:cs typeface="Georgia"/>
              </a:rPr>
              <a:t>обязательный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атрибут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0278" y="5168646"/>
            <a:ext cx="3989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o - </a:t>
            </a:r>
            <a:r>
              <a:rPr sz="2400" spc="-5" dirty="0">
                <a:latin typeface="Georgia"/>
                <a:cs typeface="Georgia"/>
              </a:rPr>
              <a:t>необязательный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атрибут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10856" y="1191958"/>
            <a:ext cx="7248525" cy="466725"/>
            <a:chOff x="1110856" y="1191958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6576" y="1220851"/>
            <a:ext cx="7236459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ER-диаграммы. Уникальный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идентификатор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880"/>
              </a:spcBef>
            </a:pP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Уникальный 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идентификатор </a:t>
            </a:r>
            <a:r>
              <a:rPr sz="2000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это атрибут или </a:t>
            </a:r>
            <a:r>
              <a:rPr sz="2000" dirty="0">
                <a:latin typeface="Georgia"/>
                <a:cs typeface="Georgia"/>
              </a:rPr>
              <a:t>совокупность  </a:t>
            </a:r>
            <a:r>
              <a:rPr sz="2000" spc="-5" dirty="0">
                <a:latin typeface="Georgia"/>
                <a:cs typeface="Georgia"/>
              </a:rPr>
              <a:t>атрибутов и/или </a:t>
            </a:r>
            <a:r>
              <a:rPr sz="2000" dirty="0">
                <a:latin typeface="Georgia"/>
                <a:cs typeface="Georgia"/>
              </a:rPr>
              <a:t>связей, предназначенная </a:t>
            </a:r>
            <a:r>
              <a:rPr sz="2000" spc="-5" dirty="0">
                <a:latin typeface="Georgia"/>
                <a:cs typeface="Georgia"/>
              </a:rPr>
              <a:t>для уникальной  </a:t>
            </a:r>
            <a:r>
              <a:rPr sz="1800" dirty="0">
                <a:latin typeface="Georgia"/>
                <a:cs typeface="Georgia"/>
              </a:rPr>
              <a:t>идентификации </a:t>
            </a:r>
            <a:r>
              <a:rPr sz="1800" spc="-5" dirty="0">
                <a:latin typeface="Georgia"/>
                <a:cs typeface="Georgia"/>
              </a:rPr>
              <a:t>каждого экземпляра </a:t>
            </a:r>
            <a:r>
              <a:rPr sz="1800" dirty="0">
                <a:latin typeface="Georgia"/>
                <a:cs typeface="Georgia"/>
              </a:rPr>
              <a:t>данного типа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сущности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7935" y="6191808"/>
            <a:ext cx="4928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Georgia"/>
                <a:cs typeface="Georgia"/>
              </a:rPr>
              <a:t>Графическое </a:t>
            </a:r>
            <a:r>
              <a:rPr sz="1800" i="1" spc="-5" dirty="0">
                <a:latin typeface="Georgia"/>
                <a:cs typeface="Georgia"/>
              </a:rPr>
              <a:t>изображение</a:t>
            </a:r>
            <a:r>
              <a:rPr sz="1800" i="1" spc="-9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идентификатора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8018" y="3793871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0" y="228599"/>
                </a:moveTo>
                <a:lnTo>
                  <a:pt x="4642" y="182496"/>
                </a:lnTo>
                <a:lnTo>
                  <a:pt x="17958" y="139571"/>
                </a:lnTo>
                <a:lnTo>
                  <a:pt x="39028" y="100738"/>
                </a:lnTo>
                <a:lnTo>
                  <a:pt x="66935" y="66913"/>
                </a:lnTo>
                <a:lnTo>
                  <a:pt x="100759" y="39011"/>
                </a:lnTo>
                <a:lnTo>
                  <a:pt x="139581" y="17948"/>
                </a:lnTo>
                <a:lnTo>
                  <a:pt x="182484" y="4639"/>
                </a:lnTo>
                <a:lnTo>
                  <a:pt x="228549" y="0"/>
                </a:lnTo>
                <a:lnTo>
                  <a:pt x="2057349" y="0"/>
                </a:lnTo>
                <a:lnTo>
                  <a:pt x="2103415" y="4639"/>
                </a:lnTo>
                <a:lnTo>
                  <a:pt x="2146324" y="17948"/>
                </a:lnTo>
                <a:lnTo>
                  <a:pt x="2185155" y="39011"/>
                </a:lnTo>
                <a:lnTo>
                  <a:pt x="2218988" y="66913"/>
                </a:lnTo>
                <a:lnTo>
                  <a:pt x="2246904" y="100738"/>
                </a:lnTo>
                <a:lnTo>
                  <a:pt x="2267982" y="139571"/>
                </a:lnTo>
                <a:lnTo>
                  <a:pt x="2281304" y="182496"/>
                </a:lnTo>
                <a:lnTo>
                  <a:pt x="2285949" y="228599"/>
                </a:lnTo>
                <a:lnTo>
                  <a:pt x="2285949" y="1142872"/>
                </a:lnTo>
                <a:lnTo>
                  <a:pt x="2281304" y="1188981"/>
                </a:lnTo>
                <a:lnTo>
                  <a:pt x="2267982" y="1231921"/>
                </a:lnTo>
                <a:lnTo>
                  <a:pt x="2246904" y="1270775"/>
                </a:lnTo>
                <a:lnTo>
                  <a:pt x="2218988" y="1304623"/>
                </a:lnTo>
                <a:lnTo>
                  <a:pt x="2185155" y="1332548"/>
                </a:lnTo>
                <a:lnTo>
                  <a:pt x="2146324" y="1353631"/>
                </a:lnTo>
                <a:lnTo>
                  <a:pt x="2103415" y="1366954"/>
                </a:lnTo>
                <a:lnTo>
                  <a:pt x="2057349" y="1371599"/>
                </a:lnTo>
                <a:lnTo>
                  <a:pt x="228549" y="1371599"/>
                </a:lnTo>
                <a:lnTo>
                  <a:pt x="182484" y="1366954"/>
                </a:lnTo>
                <a:lnTo>
                  <a:pt x="139581" y="1353631"/>
                </a:lnTo>
                <a:lnTo>
                  <a:pt x="100759" y="1332548"/>
                </a:lnTo>
                <a:lnTo>
                  <a:pt x="66935" y="1304623"/>
                </a:lnTo>
                <a:lnTo>
                  <a:pt x="39028" y="1270775"/>
                </a:lnTo>
                <a:lnTo>
                  <a:pt x="17958" y="1231921"/>
                </a:lnTo>
                <a:lnTo>
                  <a:pt x="4642" y="1188981"/>
                </a:lnTo>
                <a:lnTo>
                  <a:pt x="0" y="1142872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0489" y="3909771"/>
            <a:ext cx="20605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&lt;ИМЯ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С</a:t>
            </a:r>
            <a:r>
              <a:rPr sz="2400" spc="-10" dirty="0">
                <a:latin typeface="Georgia"/>
                <a:cs typeface="Georgia"/>
              </a:rPr>
              <a:t>У</a:t>
            </a:r>
            <a:r>
              <a:rPr sz="2400" spc="-5" dirty="0">
                <a:latin typeface="Georgia"/>
                <a:cs typeface="Georgia"/>
              </a:rPr>
              <a:t>ЩНОСТ</a:t>
            </a:r>
            <a:r>
              <a:rPr sz="2400" spc="5" dirty="0">
                <a:latin typeface="Georgia"/>
                <a:cs typeface="Georgia"/>
              </a:rPr>
              <a:t>И</a:t>
            </a:r>
            <a:r>
              <a:rPr sz="2400" dirty="0">
                <a:latin typeface="Georgia"/>
                <a:cs typeface="Georgia"/>
              </a:rPr>
              <a:t>&gt;</a:t>
            </a:r>
            <a:endParaRPr sz="2400">
              <a:latin typeface="Georgia"/>
              <a:cs typeface="Georgia"/>
            </a:endParaRPr>
          </a:p>
          <a:p>
            <a:pPr marL="4572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#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&lt;атрибут&gt;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1767" y="3793871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0" y="228599"/>
                </a:moveTo>
                <a:lnTo>
                  <a:pt x="4644" y="182496"/>
                </a:lnTo>
                <a:lnTo>
                  <a:pt x="17966" y="139571"/>
                </a:lnTo>
                <a:lnTo>
                  <a:pt x="39045" y="100738"/>
                </a:lnTo>
                <a:lnTo>
                  <a:pt x="66960" y="66913"/>
                </a:lnTo>
                <a:lnTo>
                  <a:pt x="100793" y="39011"/>
                </a:lnTo>
                <a:lnTo>
                  <a:pt x="139624" y="17948"/>
                </a:lnTo>
                <a:lnTo>
                  <a:pt x="182533" y="4639"/>
                </a:lnTo>
                <a:lnTo>
                  <a:pt x="228600" y="0"/>
                </a:lnTo>
                <a:lnTo>
                  <a:pt x="2057400" y="0"/>
                </a:lnTo>
                <a:lnTo>
                  <a:pt x="2103466" y="4639"/>
                </a:lnTo>
                <a:lnTo>
                  <a:pt x="2146375" y="17948"/>
                </a:lnTo>
                <a:lnTo>
                  <a:pt x="2185206" y="39011"/>
                </a:lnTo>
                <a:lnTo>
                  <a:pt x="2219039" y="66913"/>
                </a:lnTo>
                <a:lnTo>
                  <a:pt x="2246954" y="100738"/>
                </a:lnTo>
                <a:lnTo>
                  <a:pt x="2268033" y="139571"/>
                </a:lnTo>
                <a:lnTo>
                  <a:pt x="2281355" y="182496"/>
                </a:lnTo>
                <a:lnTo>
                  <a:pt x="2286000" y="228599"/>
                </a:lnTo>
                <a:lnTo>
                  <a:pt x="2286000" y="1142872"/>
                </a:lnTo>
                <a:lnTo>
                  <a:pt x="2281355" y="1188981"/>
                </a:lnTo>
                <a:lnTo>
                  <a:pt x="2268033" y="1231921"/>
                </a:lnTo>
                <a:lnTo>
                  <a:pt x="2246954" y="1270775"/>
                </a:lnTo>
                <a:lnTo>
                  <a:pt x="2219039" y="1304623"/>
                </a:lnTo>
                <a:lnTo>
                  <a:pt x="2185206" y="1332548"/>
                </a:lnTo>
                <a:lnTo>
                  <a:pt x="2146375" y="1353631"/>
                </a:lnTo>
                <a:lnTo>
                  <a:pt x="2103466" y="1366954"/>
                </a:lnTo>
                <a:lnTo>
                  <a:pt x="2057400" y="1371599"/>
                </a:lnTo>
                <a:lnTo>
                  <a:pt x="228600" y="1371599"/>
                </a:lnTo>
                <a:lnTo>
                  <a:pt x="182533" y="1366954"/>
                </a:lnTo>
                <a:lnTo>
                  <a:pt x="139624" y="1353631"/>
                </a:lnTo>
                <a:lnTo>
                  <a:pt x="100793" y="1332548"/>
                </a:lnTo>
                <a:lnTo>
                  <a:pt x="66960" y="1304623"/>
                </a:lnTo>
                <a:lnTo>
                  <a:pt x="39045" y="1270775"/>
                </a:lnTo>
                <a:lnTo>
                  <a:pt x="17966" y="1231921"/>
                </a:lnTo>
                <a:lnTo>
                  <a:pt x="4644" y="1188981"/>
                </a:lnTo>
                <a:lnTo>
                  <a:pt x="0" y="1142872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14671" y="3909771"/>
            <a:ext cx="20605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&lt;ИМЯ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С</a:t>
            </a:r>
            <a:r>
              <a:rPr sz="2400" spc="-10" dirty="0">
                <a:latin typeface="Georgia"/>
                <a:cs typeface="Georgia"/>
              </a:rPr>
              <a:t>У</a:t>
            </a:r>
            <a:r>
              <a:rPr sz="2400" spc="-5" dirty="0">
                <a:latin typeface="Georgia"/>
                <a:cs typeface="Georgia"/>
              </a:rPr>
              <a:t>ЩН</a:t>
            </a:r>
            <a:r>
              <a:rPr sz="2400" spc="5" dirty="0">
                <a:latin typeface="Georgia"/>
                <a:cs typeface="Georgia"/>
              </a:rPr>
              <a:t>О</a:t>
            </a:r>
            <a:r>
              <a:rPr sz="2400" spc="-5" dirty="0">
                <a:latin typeface="Georgia"/>
                <a:cs typeface="Georgia"/>
              </a:rPr>
              <a:t>СТИ&gt;</a:t>
            </a:r>
            <a:endParaRPr sz="2400">
              <a:latin typeface="Georgia"/>
              <a:cs typeface="Georgia"/>
            </a:endParaRPr>
          </a:p>
          <a:p>
            <a:pPr marL="14351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#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&lt;атрибут&gt;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3967" y="4174871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0" y="304799"/>
                </a:moveTo>
                <a:lnTo>
                  <a:pt x="1066800" y="304799"/>
                </a:lnTo>
              </a:path>
              <a:path w="1066800" h="609600">
                <a:moveTo>
                  <a:pt x="0" y="0"/>
                </a:moveTo>
                <a:lnTo>
                  <a:pt x="304800" y="304799"/>
                </a:lnTo>
              </a:path>
              <a:path w="1066800" h="609600">
                <a:moveTo>
                  <a:pt x="0" y="609599"/>
                </a:moveTo>
                <a:lnTo>
                  <a:pt x="304800" y="3047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7768" y="4174871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0" y="304799"/>
                </a:moveTo>
                <a:lnTo>
                  <a:pt x="1066800" y="304799"/>
                </a:lnTo>
              </a:path>
              <a:path w="1066800" h="609600">
                <a:moveTo>
                  <a:pt x="0" y="0"/>
                </a:moveTo>
                <a:lnTo>
                  <a:pt x="304800" y="304799"/>
                </a:lnTo>
              </a:path>
              <a:path w="1066800" h="609600">
                <a:moveTo>
                  <a:pt x="0" y="609599"/>
                </a:moveTo>
                <a:lnTo>
                  <a:pt x="304800" y="304799"/>
                </a:lnTo>
              </a:path>
              <a:path w="1066800" h="609600">
                <a:moveTo>
                  <a:pt x="533400" y="0"/>
                </a:moveTo>
                <a:lnTo>
                  <a:pt x="533400" y="60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6961" y="5588609"/>
            <a:ext cx="262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Полная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идентификация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70695" y="6625997"/>
            <a:ext cx="19558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Georgia"/>
                <a:cs typeface="Georgia"/>
              </a:rPr>
              <a:t>36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1396" y="5451144"/>
            <a:ext cx="3202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Идентификация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посредством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другой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сущности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297" y="2274334"/>
            <a:ext cx="3538267" cy="375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4182" y="2213254"/>
            <a:ext cx="43434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6. </a:t>
            </a: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Экскурс 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в</a:t>
            </a:r>
            <a:r>
              <a:rPr sz="2400" spc="-20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Диаграммы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0856" y="1191958"/>
            <a:ext cx="7248525" cy="466725"/>
            <a:chOff x="1110856" y="1191958"/>
            <a:chExt cx="7248525" cy="466725"/>
          </a:xfrm>
        </p:grpSpPr>
        <p:sp>
          <p:nvSpPr>
            <p:cNvPr id="6" name="object 6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29254" y="1220851"/>
            <a:ext cx="361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ER-диаграммы.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Нотации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7676" y="6625997"/>
            <a:ext cx="25463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37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6267094"/>
            <a:ext cx="1088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Crow’s</a:t>
            </a:r>
            <a:r>
              <a:rPr sz="1600" spc="-7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Foot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0856" y="1191958"/>
            <a:ext cx="7248525" cy="466725"/>
            <a:chOff x="1110856" y="1191958"/>
            <a:chExt cx="7248525" cy="466725"/>
          </a:xfrm>
        </p:grpSpPr>
        <p:sp>
          <p:nvSpPr>
            <p:cNvPr id="4" name="object 4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9254" y="1220851"/>
            <a:ext cx="361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ER-диаграммы.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Нотации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723" y="2209050"/>
            <a:ext cx="3733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2217" y="2281059"/>
            <a:ext cx="3657599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7676" y="6625997"/>
            <a:ext cx="25463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38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189" y="2704712"/>
            <a:ext cx="7678097" cy="301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10856" y="1191958"/>
            <a:ext cx="7248525" cy="466725"/>
            <a:chOff x="1110856" y="1191958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86582" y="1220851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ER-диаграммы. Пример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7676" y="6625997"/>
            <a:ext cx="25463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39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13130"/>
            <a:ext cx="629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Сложности </a:t>
            </a:r>
            <a:r>
              <a:rPr dirty="0"/>
              <a:t>при </a:t>
            </a:r>
            <a:r>
              <a:rPr spc="-5" dirty="0"/>
              <a:t>разработке</a:t>
            </a:r>
            <a:r>
              <a:rPr spc="-70" dirty="0"/>
              <a:t> </a:t>
            </a:r>
            <a:r>
              <a:rPr spc="-5" dirty="0"/>
              <a:t>программного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779145"/>
            <a:ext cx="183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о</a:t>
            </a: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б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е</a:t>
            </a: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с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пе</a:t>
            </a: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ч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ения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552448"/>
            <a:ext cx="7963534" cy="4780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i="1" spc="-10" dirty="0">
                <a:solidFill>
                  <a:srgbClr val="3D5D78"/>
                </a:solidFill>
                <a:latin typeface="Georgia"/>
                <a:cs typeface="Georgia"/>
              </a:rPr>
              <a:t>«Сложность </a:t>
            </a:r>
            <a:r>
              <a:rPr sz="1600" i="1" spc="-5" dirty="0">
                <a:solidFill>
                  <a:srgbClr val="3D5D78"/>
                </a:solidFill>
                <a:latin typeface="Georgia"/>
                <a:cs typeface="Georgia"/>
              </a:rPr>
              <a:t>программного обеспечения - </a:t>
            </a:r>
            <a:r>
              <a:rPr sz="1600" i="1" spc="-10" dirty="0">
                <a:solidFill>
                  <a:srgbClr val="3D5D78"/>
                </a:solidFill>
                <a:latin typeface="Georgia"/>
                <a:cs typeface="Georgia"/>
              </a:rPr>
              <a:t>отнюдь </a:t>
            </a:r>
            <a:r>
              <a:rPr sz="1600" i="1" spc="-5" dirty="0">
                <a:solidFill>
                  <a:srgbClr val="3D5D78"/>
                </a:solidFill>
                <a:latin typeface="Georgia"/>
                <a:cs typeface="Georgia"/>
              </a:rPr>
              <a:t>не </a:t>
            </a:r>
            <a:r>
              <a:rPr sz="1600" i="1" spc="-10" dirty="0">
                <a:solidFill>
                  <a:srgbClr val="3D5D78"/>
                </a:solidFill>
                <a:latin typeface="Georgia"/>
                <a:cs typeface="Georgia"/>
              </a:rPr>
              <a:t>случайное </a:t>
            </a:r>
            <a:r>
              <a:rPr sz="1600" i="1" spc="-5" dirty="0">
                <a:solidFill>
                  <a:srgbClr val="3D5D78"/>
                </a:solidFill>
                <a:latin typeface="Georgia"/>
                <a:cs typeface="Georgia"/>
              </a:rPr>
              <a:t>его</a:t>
            </a:r>
            <a:r>
              <a:rPr sz="1600" i="1" spc="245" dirty="0">
                <a:solidFill>
                  <a:srgbClr val="3D5D78"/>
                </a:solidFill>
                <a:latin typeface="Georgia"/>
                <a:cs typeface="Georgia"/>
              </a:rPr>
              <a:t> </a:t>
            </a:r>
            <a:r>
              <a:rPr sz="1600" i="1" spc="-5" dirty="0">
                <a:solidFill>
                  <a:srgbClr val="3D5D78"/>
                </a:solidFill>
                <a:latin typeface="Georgia"/>
                <a:cs typeface="Georgia"/>
              </a:rPr>
              <a:t>свойство…»</a:t>
            </a:r>
            <a:endParaRPr sz="1600" dirty="0">
              <a:latin typeface="Georgia"/>
              <a:cs typeface="Georgia"/>
            </a:endParaRPr>
          </a:p>
          <a:p>
            <a:pPr marL="6866890">
              <a:lnSpc>
                <a:spcPts val="1880"/>
              </a:lnSpc>
            </a:pPr>
            <a:r>
              <a:rPr sz="1600" spc="-5" dirty="0">
                <a:latin typeface="Georgia"/>
                <a:cs typeface="Georgia"/>
              </a:rPr>
              <a:t>Фред</a:t>
            </a:r>
            <a:r>
              <a:rPr sz="1600" spc="-7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Брукс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Georgia"/>
              <a:cs typeface="Georgia"/>
            </a:endParaRPr>
          </a:p>
          <a:p>
            <a:pPr marL="12700">
              <a:lnSpc>
                <a:spcPts val="1730"/>
              </a:lnSpc>
              <a:tabLst>
                <a:tab pos="2051685" algn="l"/>
                <a:tab pos="4594225" algn="l"/>
                <a:tab pos="6104890" algn="l"/>
                <a:tab pos="7567930" algn="l"/>
              </a:tabLst>
            </a:pPr>
            <a:r>
              <a:rPr sz="1600" b="1" spc="-10" dirty="0">
                <a:latin typeface="Georgia"/>
                <a:cs typeface="Georgia"/>
              </a:rPr>
              <a:t>Сов</a:t>
            </a:r>
            <a:r>
              <a:rPr sz="1600" b="1" spc="-15" dirty="0">
                <a:latin typeface="Georgia"/>
                <a:cs typeface="Georgia"/>
              </a:rPr>
              <a:t>р</a:t>
            </a:r>
            <a:r>
              <a:rPr sz="1600" b="1" spc="-5" dirty="0">
                <a:latin typeface="Georgia"/>
                <a:cs typeface="Georgia"/>
              </a:rPr>
              <a:t>ем</a:t>
            </a:r>
            <a:r>
              <a:rPr sz="1600" b="1" spc="5" dirty="0">
                <a:latin typeface="Georgia"/>
                <a:cs typeface="Georgia"/>
              </a:rPr>
              <a:t>е</a:t>
            </a:r>
            <a:r>
              <a:rPr sz="1600" b="1" spc="-5" dirty="0">
                <a:latin typeface="Georgia"/>
                <a:cs typeface="Georgia"/>
              </a:rPr>
              <a:t>н</a:t>
            </a:r>
            <a:r>
              <a:rPr sz="1600" b="1" spc="-10" dirty="0">
                <a:latin typeface="Georgia"/>
                <a:cs typeface="Georgia"/>
              </a:rPr>
              <a:t>н</a:t>
            </a:r>
            <a:r>
              <a:rPr sz="1600" b="1" spc="5" dirty="0">
                <a:latin typeface="Georgia"/>
                <a:cs typeface="Georgia"/>
              </a:rPr>
              <a:t>ы</a:t>
            </a:r>
            <a:r>
              <a:rPr sz="1600" b="1" spc="-5" dirty="0">
                <a:latin typeface="Georgia"/>
                <a:cs typeface="Georgia"/>
              </a:rPr>
              <a:t>м</a:t>
            </a:r>
            <a:r>
              <a:rPr sz="1600" b="1" dirty="0">
                <a:latin typeface="Georgia"/>
                <a:cs typeface="Georgia"/>
              </a:rPr>
              <a:t>	и</a:t>
            </a:r>
            <a:r>
              <a:rPr sz="1600" b="1" spc="-10" dirty="0">
                <a:latin typeface="Georgia"/>
                <a:cs typeface="Georgia"/>
              </a:rPr>
              <a:t>н</a:t>
            </a:r>
            <a:r>
              <a:rPr sz="1600" b="1" spc="-5" dirty="0">
                <a:latin typeface="Georgia"/>
                <a:cs typeface="Georgia"/>
              </a:rPr>
              <a:t>фор</a:t>
            </a:r>
            <a:r>
              <a:rPr sz="1600" b="1" spc="5" dirty="0">
                <a:latin typeface="Georgia"/>
                <a:cs typeface="Georgia"/>
              </a:rPr>
              <a:t>м</a:t>
            </a:r>
            <a:r>
              <a:rPr sz="1600" b="1" spc="-5" dirty="0">
                <a:latin typeface="Georgia"/>
                <a:cs typeface="Georgia"/>
              </a:rPr>
              <a:t>ацион</a:t>
            </a:r>
            <a:r>
              <a:rPr sz="1600" b="1" spc="-10" dirty="0">
                <a:latin typeface="Georgia"/>
                <a:cs typeface="Georgia"/>
              </a:rPr>
              <a:t>ны</a:t>
            </a:r>
            <a:r>
              <a:rPr sz="1600" b="1" spc="-5" dirty="0">
                <a:latin typeface="Georgia"/>
                <a:cs typeface="Georgia"/>
              </a:rPr>
              <a:t>м</a:t>
            </a:r>
            <a:r>
              <a:rPr sz="1600" b="1" dirty="0">
                <a:latin typeface="Georgia"/>
                <a:cs typeface="Georgia"/>
              </a:rPr>
              <a:t>	</a:t>
            </a:r>
            <a:r>
              <a:rPr sz="1600" b="1" spc="-10" dirty="0">
                <a:latin typeface="Georgia"/>
                <a:cs typeface="Georgia"/>
              </a:rPr>
              <a:t>сис</a:t>
            </a:r>
            <a:r>
              <a:rPr sz="1600" b="1" dirty="0">
                <a:latin typeface="Georgia"/>
                <a:cs typeface="Georgia"/>
              </a:rPr>
              <a:t>те</a:t>
            </a:r>
            <a:r>
              <a:rPr sz="1600" b="1" spc="-5" dirty="0">
                <a:latin typeface="Georgia"/>
                <a:cs typeface="Georgia"/>
              </a:rPr>
              <a:t>мам</a:t>
            </a:r>
            <a:r>
              <a:rPr sz="1600" b="1" dirty="0">
                <a:latin typeface="Georgia"/>
                <a:cs typeface="Georgia"/>
              </a:rPr>
              <a:t>	</a:t>
            </a:r>
            <a:r>
              <a:rPr sz="1600" b="1" spc="-10" dirty="0">
                <a:latin typeface="Georgia"/>
                <a:cs typeface="Georgia"/>
              </a:rPr>
              <a:t>п</a:t>
            </a:r>
            <a:r>
              <a:rPr sz="1600" b="1" spc="-5" dirty="0">
                <a:latin typeface="Georgia"/>
                <a:cs typeface="Georgia"/>
              </a:rPr>
              <a:t>р</a:t>
            </a:r>
            <a:r>
              <a:rPr sz="1600" b="1" spc="-10" dirty="0">
                <a:latin typeface="Georgia"/>
                <a:cs typeface="Georgia"/>
              </a:rPr>
              <a:t>ису</a:t>
            </a:r>
            <a:r>
              <a:rPr sz="1600" b="1" spc="5" dirty="0">
                <a:latin typeface="Georgia"/>
                <a:cs typeface="Georgia"/>
              </a:rPr>
              <a:t>щ</a:t>
            </a:r>
            <a:r>
              <a:rPr sz="1600" b="1" spc="-5" dirty="0">
                <a:latin typeface="Georgia"/>
                <a:cs typeface="Georgia"/>
              </a:rPr>
              <a:t>и</a:t>
            </a:r>
            <a:r>
              <a:rPr sz="1600" b="1" dirty="0">
                <a:latin typeface="Georgia"/>
                <a:cs typeface="Georgia"/>
              </a:rPr>
              <a:t>	</a:t>
            </a:r>
            <a:r>
              <a:rPr sz="1600" b="1" spc="-10" dirty="0">
                <a:latin typeface="Georgia"/>
                <a:cs typeface="Georgia"/>
              </a:rPr>
              <a:t>к</a:t>
            </a:r>
            <a:r>
              <a:rPr sz="1600" b="1" dirty="0">
                <a:latin typeface="Georgia"/>
                <a:cs typeface="Georgia"/>
              </a:rPr>
              <a:t>а</a:t>
            </a:r>
            <a:r>
              <a:rPr sz="1600" b="1" spc="-5" dirty="0">
                <a:latin typeface="Georgia"/>
                <a:cs typeface="Georgia"/>
              </a:rPr>
              <a:t>к</a:t>
            </a:r>
            <a:endParaRPr sz="1600" dirty="0">
              <a:latin typeface="Georgia"/>
              <a:cs typeface="Georgia"/>
            </a:endParaRPr>
          </a:p>
          <a:p>
            <a:pPr marL="268605">
              <a:lnSpc>
                <a:spcPts val="1730"/>
              </a:lnSpc>
            </a:pPr>
            <a:r>
              <a:rPr sz="1600" b="1" spc="-10" dirty="0">
                <a:latin typeface="Georgia"/>
                <a:cs typeface="Georgia"/>
              </a:rPr>
              <a:t>функциональная, </a:t>
            </a:r>
            <a:r>
              <a:rPr sz="1600" b="1" spc="-5" dirty="0">
                <a:latin typeface="Georgia"/>
                <a:cs typeface="Georgia"/>
              </a:rPr>
              <a:t>так и </a:t>
            </a:r>
            <a:r>
              <a:rPr sz="1600" b="1" spc="-10" dirty="0">
                <a:latin typeface="Georgia"/>
                <a:cs typeface="Georgia"/>
              </a:rPr>
              <a:t>композиционная</a:t>
            </a:r>
            <a:r>
              <a:rPr sz="1600" b="1" spc="16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сложность.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Georgia"/>
                <a:cs typeface="Georgia"/>
              </a:rPr>
              <a:t>Сложность </a:t>
            </a:r>
            <a:r>
              <a:rPr sz="1600" spc="-10" dirty="0">
                <a:latin typeface="Georgia"/>
                <a:cs typeface="Georgia"/>
              </a:rPr>
              <a:t>вызывается четырьмя основными</a:t>
            </a:r>
            <a:r>
              <a:rPr sz="1600" spc="95" dirty="0">
                <a:latin typeface="Georgia"/>
                <a:cs typeface="Georgia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причинами</a:t>
            </a:r>
            <a:r>
              <a:rPr sz="1600" spc="-5" dirty="0">
                <a:latin typeface="Georgia"/>
                <a:cs typeface="Georgia"/>
              </a:rPr>
              <a:t>: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Georgia"/>
              <a:cs typeface="Georgia"/>
            </a:endParaRPr>
          </a:p>
          <a:p>
            <a:pPr marL="268605" marR="5715" indent="-256540">
              <a:lnSpc>
                <a:spcPts val="1540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1576070" algn="l"/>
                <a:tab pos="2616200" algn="l"/>
                <a:tab pos="3911600" algn="l"/>
                <a:tab pos="4864100" algn="l"/>
                <a:tab pos="5231130" algn="l"/>
                <a:tab pos="6153150" algn="l"/>
                <a:tab pos="7061834" algn="l"/>
                <a:tab pos="7720330" algn="l"/>
              </a:tabLst>
            </a:pPr>
            <a:r>
              <a:rPr sz="1600" spc="-10" dirty="0">
                <a:latin typeface="Georgia"/>
                <a:cs typeface="Georgia"/>
              </a:rPr>
              <a:t>с</a:t>
            </a:r>
            <a:r>
              <a:rPr sz="1600" spc="-15" dirty="0">
                <a:latin typeface="Georgia"/>
                <a:cs typeface="Georgia"/>
              </a:rPr>
              <a:t>л</a:t>
            </a:r>
            <a:r>
              <a:rPr sz="1600" spc="-10" dirty="0">
                <a:latin typeface="Georgia"/>
                <a:cs typeface="Georgia"/>
              </a:rPr>
              <a:t>о</a:t>
            </a:r>
            <a:r>
              <a:rPr sz="1600" dirty="0">
                <a:latin typeface="Georgia"/>
                <a:cs typeface="Georgia"/>
              </a:rPr>
              <a:t>ж</a:t>
            </a:r>
            <a:r>
              <a:rPr sz="1600" spc="-5" dirty="0">
                <a:latin typeface="Georgia"/>
                <a:cs typeface="Georgia"/>
              </a:rPr>
              <a:t>ностью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р</a:t>
            </a:r>
            <a:r>
              <a:rPr sz="1600" dirty="0">
                <a:latin typeface="Georgia"/>
                <a:cs typeface="Georgia"/>
              </a:rPr>
              <a:t>е</a:t>
            </a:r>
            <a:r>
              <a:rPr sz="1600" spc="-5" dirty="0">
                <a:latin typeface="Georgia"/>
                <a:cs typeface="Georgia"/>
              </a:rPr>
              <a:t>альной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п</a:t>
            </a:r>
            <a:r>
              <a:rPr sz="1600" spc="5" dirty="0">
                <a:latin typeface="Georgia"/>
                <a:cs typeface="Georgia"/>
              </a:rPr>
              <a:t>р</a:t>
            </a:r>
            <a:r>
              <a:rPr sz="1600" dirty="0">
                <a:latin typeface="Georgia"/>
                <a:cs typeface="Georgia"/>
              </a:rPr>
              <a:t>ед</a:t>
            </a:r>
            <a:r>
              <a:rPr sz="1600" spc="-10" dirty="0">
                <a:latin typeface="Georgia"/>
                <a:cs typeface="Georgia"/>
              </a:rPr>
              <a:t>м</a:t>
            </a:r>
            <a:r>
              <a:rPr sz="1600" dirty="0">
                <a:latin typeface="Georgia"/>
                <a:cs typeface="Georgia"/>
              </a:rPr>
              <a:t>е</a:t>
            </a:r>
            <a:r>
              <a:rPr sz="1600" spc="-5" dirty="0">
                <a:latin typeface="Georgia"/>
                <a:cs typeface="Georgia"/>
              </a:rPr>
              <a:t>тн</a:t>
            </a:r>
            <a:r>
              <a:rPr sz="1600" dirty="0">
                <a:latin typeface="Georgia"/>
                <a:cs typeface="Georgia"/>
              </a:rPr>
              <a:t>о</a:t>
            </a:r>
            <a:r>
              <a:rPr sz="1600" spc="-5" dirty="0">
                <a:latin typeface="Georgia"/>
                <a:cs typeface="Georgia"/>
              </a:rPr>
              <a:t>й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области</a:t>
            </a:r>
            <a:r>
              <a:rPr sz="1600" spc="-5" dirty="0">
                <a:latin typeface="Georgia"/>
                <a:cs typeface="Georgia"/>
              </a:rPr>
              <a:t>,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5" dirty="0">
                <a:latin typeface="Georgia"/>
                <a:cs typeface="Georgia"/>
              </a:rPr>
              <a:t>и</a:t>
            </a:r>
            <a:r>
              <a:rPr sz="1600" spc="-5" dirty="0">
                <a:latin typeface="Georgia"/>
                <a:cs typeface="Georgia"/>
              </a:rPr>
              <a:t>з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кот</a:t>
            </a:r>
            <a:r>
              <a:rPr sz="1600" dirty="0">
                <a:latin typeface="Georgia"/>
                <a:cs typeface="Georgia"/>
              </a:rPr>
              <a:t>о</a:t>
            </a:r>
            <a:r>
              <a:rPr sz="1600" spc="-10" dirty="0">
                <a:latin typeface="Georgia"/>
                <a:cs typeface="Georgia"/>
              </a:rPr>
              <a:t>ро</a:t>
            </a:r>
            <a:r>
              <a:rPr sz="1600" spc="-5" dirty="0">
                <a:latin typeface="Georgia"/>
                <a:cs typeface="Georgia"/>
              </a:rPr>
              <a:t>й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исх</a:t>
            </a:r>
            <a:r>
              <a:rPr sz="1600" spc="5" dirty="0">
                <a:latin typeface="Georgia"/>
                <a:cs typeface="Georgia"/>
              </a:rPr>
              <a:t>о</a:t>
            </a:r>
            <a:r>
              <a:rPr sz="1600" spc="-15" dirty="0">
                <a:latin typeface="Georgia"/>
                <a:cs typeface="Georgia"/>
              </a:rPr>
              <a:t>д</a:t>
            </a:r>
            <a:r>
              <a:rPr sz="1600" spc="-10" dirty="0">
                <a:latin typeface="Georgia"/>
                <a:cs typeface="Georgia"/>
              </a:rPr>
              <a:t>и</a:t>
            </a:r>
            <a:r>
              <a:rPr sz="1600" spc="-5" dirty="0">
                <a:latin typeface="Georgia"/>
                <a:cs typeface="Georgia"/>
              </a:rPr>
              <a:t>т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5" dirty="0">
                <a:latin typeface="Georgia"/>
                <a:cs typeface="Georgia"/>
              </a:rPr>
              <a:t>з</a:t>
            </a:r>
            <a:r>
              <a:rPr sz="1600" dirty="0">
                <a:latin typeface="Georgia"/>
                <a:cs typeface="Georgia"/>
              </a:rPr>
              <a:t>а</a:t>
            </a:r>
            <a:r>
              <a:rPr sz="1600" spc="-10" dirty="0">
                <a:latin typeface="Georgia"/>
                <a:cs typeface="Georgia"/>
              </a:rPr>
              <a:t>к</a:t>
            </a:r>
            <a:r>
              <a:rPr sz="1600" dirty="0">
                <a:latin typeface="Georgia"/>
                <a:cs typeface="Georgia"/>
              </a:rPr>
              <a:t>а</a:t>
            </a:r>
            <a:r>
              <a:rPr sz="1600" spc="-5" dirty="0">
                <a:latin typeface="Georgia"/>
                <a:cs typeface="Georgia"/>
              </a:rPr>
              <a:t>з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5" dirty="0">
                <a:latin typeface="Georgia"/>
                <a:cs typeface="Georgia"/>
              </a:rPr>
              <a:t>на  </a:t>
            </a:r>
            <a:r>
              <a:rPr sz="1600" spc="-10" dirty="0">
                <a:latin typeface="Georgia"/>
                <a:cs typeface="Georgia"/>
              </a:rPr>
              <a:t>разработку;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D2DA79"/>
              </a:buClr>
              <a:buFont typeface="Georgia"/>
              <a:buChar char="•"/>
            </a:pPr>
            <a:endParaRPr sz="155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5" dirty="0">
                <a:latin typeface="Georgia"/>
                <a:cs typeface="Georgia"/>
              </a:rPr>
              <a:t>трудностью </a:t>
            </a:r>
            <a:r>
              <a:rPr sz="1600" spc="-10" dirty="0">
                <a:latin typeface="Georgia"/>
                <a:cs typeface="Georgia"/>
              </a:rPr>
              <a:t>управления </a:t>
            </a:r>
            <a:r>
              <a:rPr sz="1600" spc="-5" dirty="0">
                <a:latin typeface="Georgia"/>
                <a:cs typeface="Georgia"/>
              </a:rPr>
              <a:t>процессом</a:t>
            </a:r>
            <a:r>
              <a:rPr sz="1600" spc="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разработки;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15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5" dirty="0">
                <a:latin typeface="Georgia"/>
                <a:cs typeface="Georgia"/>
              </a:rPr>
              <a:t>необходимостью </a:t>
            </a:r>
            <a:r>
              <a:rPr sz="1600" spc="-10" dirty="0">
                <a:latin typeface="Georgia"/>
                <a:cs typeface="Georgia"/>
              </a:rPr>
              <a:t>обеспечить достаточную гибкость</a:t>
            </a:r>
            <a:r>
              <a:rPr sz="1600" spc="1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программы;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Font typeface="Georgia"/>
              <a:buChar char="•"/>
            </a:pPr>
            <a:endParaRPr sz="1850" dirty="0">
              <a:latin typeface="Georgia"/>
              <a:cs typeface="Georgia"/>
            </a:endParaRPr>
          </a:p>
          <a:p>
            <a:pPr marL="268605" marR="5080" indent="-256540">
              <a:lnSpc>
                <a:spcPts val="154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5" dirty="0">
                <a:latin typeface="Georgia"/>
                <a:cs typeface="Georgia"/>
              </a:rPr>
              <a:t>неудовлетворительными способами описания поведения больших дискретных  </a:t>
            </a:r>
            <a:r>
              <a:rPr sz="1600" spc="-10" dirty="0">
                <a:latin typeface="Georgia"/>
                <a:cs typeface="Georgia"/>
              </a:rPr>
              <a:t>систем.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Georgia"/>
              <a:cs typeface="Georgia"/>
            </a:endParaRPr>
          </a:p>
          <a:p>
            <a:pPr marL="268605" marR="6350" indent="-256540">
              <a:lnSpc>
                <a:spcPts val="1540"/>
              </a:lnSpc>
              <a:tabLst>
                <a:tab pos="1285240" algn="l"/>
                <a:tab pos="2439035" algn="l"/>
                <a:tab pos="3830320" algn="l"/>
                <a:tab pos="4999990" algn="l"/>
                <a:tab pos="6048375" algn="l"/>
                <a:tab pos="7802880" algn="l"/>
              </a:tabLst>
            </a:pPr>
            <a:r>
              <a:rPr sz="1600" spc="-10" dirty="0">
                <a:latin typeface="Georgia"/>
                <a:cs typeface="Georgia"/>
              </a:rPr>
              <a:t>Основны</a:t>
            </a:r>
            <a:r>
              <a:rPr sz="1600" spc="5" dirty="0">
                <a:latin typeface="Georgia"/>
                <a:cs typeface="Georgia"/>
              </a:rPr>
              <a:t>м</a:t>
            </a:r>
            <a:r>
              <a:rPr sz="1600" spc="-5" dirty="0">
                <a:latin typeface="Georgia"/>
                <a:cs typeface="Georgia"/>
              </a:rPr>
              <a:t>и</a:t>
            </a:r>
            <a:r>
              <a:rPr sz="1600" dirty="0">
                <a:latin typeface="Georgia"/>
                <a:cs typeface="Georgia"/>
              </a:rPr>
              <a:t>	с</a:t>
            </a:r>
            <a:r>
              <a:rPr sz="1600" spc="5" dirty="0">
                <a:latin typeface="Georgia"/>
                <a:cs typeface="Georgia"/>
              </a:rPr>
              <a:t>п</a:t>
            </a:r>
            <a:r>
              <a:rPr sz="1600" spc="-10" dirty="0">
                <a:latin typeface="Georgia"/>
                <a:cs typeface="Georgia"/>
              </a:rPr>
              <a:t>особ</a:t>
            </a:r>
            <a:r>
              <a:rPr sz="1600" spc="5" dirty="0">
                <a:latin typeface="Georgia"/>
                <a:cs typeface="Georgia"/>
              </a:rPr>
              <a:t>а</a:t>
            </a:r>
            <a:r>
              <a:rPr sz="1600" spc="-10" dirty="0">
                <a:latin typeface="Georgia"/>
                <a:cs typeface="Georgia"/>
              </a:rPr>
              <a:t>м</a:t>
            </a:r>
            <a:r>
              <a:rPr sz="1600" spc="-5" dirty="0">
                <a:latin typeface="Georgia"/>
                <a:cs typeface="Georgia"/>
              </a:rPr>
              <a:t>и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п</a:t>
            </a:r>
            <a:r>
              <a:rPr sz="1600" spc="5" dirty="0">
                <a:latin typeface="Georgia"/>
                <a:cs typeface="Georgia"/>
              </a:rPr>
              <a:t>р</a:t>
            </a:r>
            <a:r>
              <a:rPr sz="1600" spc="-10" dirty="0">
                <a:latin typeface="Georgia"/>
                <a:cs typeface="Georgia"/>
              </a:rPr>
              <a:t>е</a:t>
            </a:r>
            <a:r>
              <a:rPr sz="1600" spc="5" dirty="0">
                <a:latin typeface="Georgia"/>
                <a:cs typeface="Georgia"/>
              </a:rPr>
              <a:t>о</a:t>
            </a:r>
            <a:r>
              <a:rPr sz="1600" dirty="0">
                <a:latin typeface="Georgia"/>
                <a:cs typeface="Georgia"/>
              </a:rPr>
              <a:t>д</a:t>
            </a:r>
            <a:r>
              <a:rPr sz="1600" spc="-10" dirty="0">
                <a:latin typeface="Georgia"/>
                <a:cs typeface="Georgia"/>
              </a:rPr>
              <a:t>олен</a:t>
            </a:r>
            <a:r>
              <a:rPr sz="1600" spc="-15" dirty="0">
                <a:latin typeface="Georgia"/>
                <a:cs typeface="Georgia"/>
              </a:rPr>
              <a:t>и</a:t>
            </a:r>
            <a:r>
              <a:rPr sz="1600" spc="-5" dirty="0">
                <a:latin typeface="Georgia"/>
                <a:cs typeface="Georgia"/>
              </a:rPr>
              <a:t>я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с</a:t>
            </a:r>
            <a:r>
              <a:rPr sz="1600" spc="-15" dirty="0">
                <a:latin typeface="Georgia"/>
                <a:cs typeface="Georgia"/>
              </a:rPr>
              <a:t>л</a:t>
            </a:r>
            <a:r>
              <a:rPr sz="1600" spc="-10" dirty="0">
                <a:latin typeface="Georgia"/>
                <a:cs typeface="Georgia"/>
              </a:rPr>
              <a:t>о</a:t>
            </a:r>
            <a:r>
              <a:rPr sz="1600" dirty="0">
                <a:latin typeface="Georgia"/>
                <a:cs typeface="Georgia"/>
              </a:rPr>
              <a:t>ж</a:t>
            </a:r>
            <a:r>
              <a:rPr sz="1600" spc="-5" dirty="0">
                <a:latin typeface="Georgia"/>
                <a:cs typeface="Georgia"/>
              </a:rPr>
              <a:t>н</a:t>
            </a:r>
            <a:r>
              <a:rPr sz="1600" spc="5" dirty="0">
                <a:latin typeface="Georgia"/>
                <a:cs typeface="Georgia"/>
              </a:rPr>
              <a:t>о</a:t>
            </a:r>
            <a:r>
              <a:rPr sz="1600" spc="-10" dirty="0">
                <a:latin typeface="Georgia"/>
                <a:cs typeface="Georgia"/>
              </a:rPr>
              <a:t>ст</a:t>
            </a:r>
            <a:r>
              <a:rPr sz="1600" spc="-5" dirty="0">
                <a:latin typeface="Georgia"/>
                <a:cs typeface="Georgia"/>
              </a:rPr>
              <a:t>и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являются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b="1" spc="-10" dirty="0">
                <a:latin typeface="Georgia"/>
                <a:cs typeface="Georgia"/>
              </a:rPr>
              <a:t>дек</a:t>
            </a:r>
            <a:r>
              <a:rPr sz="1600" b="1" spc="-5" dirty="0">
                <a:latin typeface="Georgia"/>
                <a:cs typeface="Georgia"/>
              </a:rPr>
              <a:t>омп</a:t>
            </a:r>
            <a:r>
              <a:rPr sz="1600" b="1" dirty="0">
                <a:latin typeface="Georgia"/>
                <a:cs typeface="Georgia"/>
              </a:rPr>
              <a:t>о</a:t>
            </a:r>
            <a:r>
              <a:rPr sz="1600" b="1" spc="-5" dirty="0">
                <a:latin typeface="Georgia"/>
                <a:cs typeface="Georgia"/>
              </a:rPr>
              <a:t>з</a:t>
            </a:r>
            <a:r>
              <a:rPr sz="1600" b="1" dirty="0">
                <a:latin typeface="Georgia"/>
                <a:cs typeface="Georgia"/>
              </a:rPr>
              <a:t>ици</a:t>
            </a:r>
            <a:r>
              <a:rPr sz="1600" b="1" spc="-5" dirty="0">
                <a:latin typeface="Georgia"/>
                <a:cs typeface="Georgia"/>
              </a:rPr>
              <a:t>я</a:t>
            </a:r>
            <a:r>
              <a:rPr sz="1600" b="1" dirty="0">
                <a:latin typeface="Georgia"/>
                <a:cs typeface="Georgia"/>
              </a:rPr>
              <a:t>	</a:t>
            </a:r>
            <a:r>
              <a:rPr sz="1600" b="1" spc="-5" dirty="0">
                <a:latin typeface="Georgia"/>
                <a:cs typeface="Georgia"/>
              </a:rPr>
              <a:t>и  </a:t>
            </a:r>
            <a:r>
              <a:rPr sz="1600" b="1" spc="-10" dirty="0">
                <a:latin typeface="Georgia"/>
                <a:cs typeface="Georgia"/>
              </a:rPr>
              <a:t>абстрагирование.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28481" y="6625997"/>
            <a:ext cx="1638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4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755573" y="1052692"/>
            <a:ext cx="7632827" cy="574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7676" y="6625997"/>
            <a:ext cx="25463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40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0856" y="1119949"/>
            <a:ext cx="7248525" cy="466725"/>
            <a:chOff x="1110856" y="1119949"/>
            <a:chExt cx="7248525" cy="466725"/>
          </a:xfrm>
        </p:grpSpPr>
        <p:sp>
          <p:nvSpPr>
            <p:cNvPr id="4" name="object 4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2165" y="1148841"/>
            <a:ext cx="7098030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72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ER-диаграммы.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CASE-cредства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buClr>
                <a:srgbClr val="D2DA7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Georgia"/>
                <a:cs typeface="Georgia"/>
              </a:rPr>
              <a:t>Microsoft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Visio</a:t>
            </a:r>
            <a:endParaRPr sz="20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315"/>
              </a:spcBef>
              <a:tabLst>
                <a:tab pos="762000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  <a:hlinkClick r:id="rId2"/>
              </a:rPr>
              <a:t>http://barney.gonzaga.edu/~chen/bmis441/oracle/Visio_Tutorial.pdf</a:t>
            </a:r>
            <a:endParaRPr sz="16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285"/>
              </a:spcBef>
              <a:buClr>
                <a:srgbClr val="D2DA7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Dia</a:t>
            </a:r>
            <a:endParaRPr sz="20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spc="-5" dirty="0">
                <a:latin typeface="Georgia"/>
                <a:cs typeface="Georgia"/>
              </a:rPr>
              <a:t>ERwin</a:t>
            </a:r>
            <a:endParaRPr sz="20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spc="-5" dirty="0">
                <a:latin typeface="Georgia"/>
                <a:cs typeface="Georgia"/>
              </a:rPr>
              <a:t>FUJABA</a:t>
            </a:r>
            <a:endParaRPr sz="20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Power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Designer</a:t>
            </a:r>
            <a:endParaRPr sz="20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Rational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Rose</a:t>
            </a:r>
            <a:endParaRPr sz="20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305"/>
              </a:spcBef>
              <a:buClr>
                <a:srgbClr val="D2DA7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spc="-5" dirty="0">
                <a:latin typeface="Georgia"/>
                <a:cs typeface="Georgia"/>
              </a:rPr>
              <a:t>StarUML</a:t>
            </a:r>
            <a:endParaRPr sz="20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spc="-5" dirty="0">
                <a:latin typeface="Georgia"/>
                <a:cs typeface="Georgia"/>
              </a:rPr>
              <a:t>Онлайн-редакторы</a:t>
            </a:r>
            <a:endParaRPr sz="20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305"/>
              </a:spcBef>
              <a:tabLst>
                <a:tab pos="762000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http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  <a:hlinkClick r:id="rId3"/>
              </a:rPr>
              <a:t>s://ww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w.dr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  <a:hlinkClick r:id="rId3"/>
              </a:rPr>
              <a:t>aw.io/</a:t>
            </a:r>
            <a:endParaRPr sz="18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300"/>
              </a:spcBef>
              <a:tabLst>
                <a:tab pos="762000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https://erdplus.com</a:t>
            </a:r>
            <a:endParaRPr sz="18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305"/>
              </a:spcBef>
              <a:tabLst>
                <a:tab pos="762000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https://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  <a:hlinkClick r:id="rId4"/>
              </a:rPr>
              <a:t>www.smartdraw.com/entity-relationship-diagram/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7676" y="6625997"/>
            <a:ext cx="25463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41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0856" y="1119949"/>
            <a:ext cx="7248525" cy="466725"/>
            <a:chOff x="1110856" y="1119949"/>
            <a:chExt cx="7248525" cy="466725"/>
          </a:xfrm>
        </p:grpSpPr>
        <p:sp>
          <p:nvSpPr>
            <p:cNvPr id="4" name="object 4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17063" y="1148841"/>
            <a:ext cx="3637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Методология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SADT-IDEF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7676" y="6625997"/>
            <a:ext cx="25463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42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2111501"/>
            <a:ext cx="7961630" cy="4413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48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600" b="1" spc="-5" dirty="0">
                <a:solidFill>
                  <a:srgbClr val="006FC0"/>
                </a:solidFill>
                <a:latin typeface="Georgia"/>
                <a:cs typeface="Georgia"/>
              </a:rPr>
              <a:t>SADT </a:t>
            </a:r>
            <a:r>
              <a:rPr sz="1600" spc="-5" dirty="0">
                <a:latin typeface="Georgia"/>
                <a:cs typeface="Georgia"/>
              </a:rPr>
              <a:t>— методология структурного анализа и проектирования, </a:t>
            </a:r>
            <a:r>
              <a:rPr sz="1600" spc="-10" dirty="0">
                <a:latin typeface="Georgia"/>
                <a:cs typeface="Georgia"/>
              </a:rPr>
              <a:t>интегрирующая  </a:t>
            </a:r>
            <a:r>
              <a:rPr sz="1600" spc="-5" dirty="0">
                <a:latin typeface="Georgia"/>
                <a:cs typeface="Georgia"/>
              </a:rPr>
              <a:t>процесс моделирования, управление конфигурацией проекта, использование  дополнительных языковых средств и руководство проектом со своим  </a:t>
            </a:r>
            <a:r>
              <a:rPr sz="1600" spc="-10" dirty="0">
                <a:latin typeface="Georgia"/>
                <a:cs typeface="Georgia"/>
              </a:rPr>
              <a:t>графическим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языком.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1500">
              <a:latin typeface="Georgia"/>
              <a:cs typeface="Georgia"/>
            </a:endParaRPr>
          </a:p>
          <a:p>
            <a:pPr marL="268605" indent="-256540">
              <a:lnSpc>
                <a:spcPts val="1889"/>
              </a:lnSpc>
              <a:spcBef>
                <a:spcPts val="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latin typeface="Georgia"/>
                <a:cs typeface="Georgia"/>
              </a:rPr>
              <a:t>Процесс моделирования может </a:t>
            </a:r>
            <a:r>
              <a:rPr sz="1600" spc="-5" dirty="0">
                <a:latin typeface="Georgia"/>
                <a:cs typeface="Georgia"/>
              </a:rPr>
              <a:t>быть </a:t>
            </a:r>
            <a:r>
              <a:rPr sz="1600" spc="-10" dirty="0">
                <a:latin typeface="Georgia"/>
                <a:cs typeface="Georgia"/>
              </a:rPr>
              <a:t>разделен </a:t>
            </a:r>
            <a:r>
              <a:rPr sz="1600" spc="-5" dirty="0">
                <a:latin typeface="Georgia"/>
                <a:cs typeface="Georgia"/>
              </a:rPr>
              <a:t>на </a:t>
            </a:r>
            <a:r>
              <a:rPr sz="1600" spc="-10" dirty="0">
                <a:latin typeface="Georgia"/>
                <a:cs typeface="Georgia"/>
              </a:rPr>
              <a:t>несколько</a:t>
            </a:r>
            <a:r>
              <a:rPr sz="1600" spc="2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этапов:</a:t>
            </a:r>
            <a:endParaRPr sz="1600">
              <a:latin typeface="Georgia"/>
              <a:cs typeface="Georgia"/>
            </a:endParaRPr>
          </a:p>
          <a:p>
            <a:pPr marL="314325">
              <a:lnSpc>
                <a:spcPts val="1739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10" dirty="0">
                <a:solidFill>
                  <a:srgbClr val="006FC0"/>
                </a:solidFill>
                <a:latin typeface="Georgia"/>
                <a:cs typeface="Georgia"/>
              </a:rPr>
              <a:t>опрос</a:t>
            </a:r>
            <a:r>
              <a:rPr sz="1500" spc="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экспертов;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39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создание диаграмм </a:t>
            </a:r>
            <a:r>
              <a:rPr sz="1500" dirty="0">
                <a:solidFill>
                  <a:srgbClr val="006FC0"/>
                </a:solidFill>
                <a:latin typeface="Georgia"/>
                <a:cs typeface="Georgia"/>
              </a:rPr>
              <a:t>и</a:t>
            </a:r>
            <a:r>
              <a:rPr sz="1500" spc="-4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моделей;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39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распространение</a:t>
            </a:r>
            <a:r>
              <a:rPr sz="1500" spc="-2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документации;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70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оценка адекватности моделей </a:t>
            </a:r>
            <a:r>
              <a:rPr sz="1500" dirty="0">
                <a:solidFill>
                  <a:srgbClr val="006FC0"/>
                </a:solidFill>
                <a:latin typeface="Georgia"/>
                <a:cs typeface="Georgia"/>
              </a:rPr>
              <a:t>и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принятие </a:t>
            </a:r>
            <a:r>
              <a:rPr sz="1500" dirty="0">
                <a:solidFill>
                  <a:srgbClr val="006FC0"/>
                </a:solidFill>
                <a:latin typeface="Georgia"/>
                <a:cs typeface="Georgia"/>
              </a:rPr>
              <a:t>их для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дальнейшего</a:t>
            </a:r>
            <a:r>
              <a:rPr sz="1500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использования.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Georgia"/>
              <a:cs typeface="Georgia"/>
            </a:endParaRPr>
          </a:p>
          <a:p>
            <a:pPr marL="268605" marR="5715" indent="-256540">
              <a:lnSpc>
                <a:spcPts val="1540"/>
              </a:lnSpc>
              <a:buClr>
                <a:srgbClr val="D2DA79"/>
              </a:buClr>
              <a:buFont typeface="Georgia"/>
              <a:buChar char="•"/>
              <a:tabLst>
                <a:tab pos="327660" algn="l"/>
                <a:tab pos="328295" algn="l"/>
              </a:tabLst>
            </a:pPr>
            <a:r>
              <a:rPr dirty="0"/>
              <a:t>	</a:t>
            </a:r>
            <a:r>
              <a:rPr sz="1600" spc="-5" dirty="0">
                <a:latin typeface="Georgia"/>
                <a:cs typeface="Georgia"/>
              </a:rPr>
              <a:t>Формализация процесса создания системы путем разбиения </a:t>
            </a:r>
            <a:r>
              <a:rPr sz="1600" spc="-10" dirty="0">
                <a:latin typeface="Georgia"/>
                <a:cs typeface="Georgia"/>
              </a:rPr>
              <a:t>его </a:t>
            </a:r>
            <a:r>
              <a:rPr sz="1600" dirty="0">
                <a:latin typeface="Georgia"/>
                <a:cs typeface="Georgia"/>
              </a:rPr>
              <a:t>на </a:t>
            </a:r>
            <a:r>
              <a:rPr sz="1600" spc="-5" dirty="0">
                <a:latin typeface="Georgia"/>
                <a:cs typeface="Georgia"/>
              </a:rPr>
              <a:t>следующие  фазы:</a:t>
            </a:r>
            <a:endParaRPr sz="1600">
              <a:latin typeface="Georgia"/>
              <a:cs typeface="Georgia"/>
            </a:endParaRPr>
          </a:p>
          <a:p>
            <a:pPr marL="314325">
              <a:lnSpc>
                <a:spcPts val="1720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dirty="0">
                <a:solidFill>
                  <a:srgbClr val="006FC0"/>
                </a:solidFill>
                <a:latin typeface="Georgia"/>
                <a:cs typeface="Georgia"/>
              </a:rPr>
              <a:t>Анализ </a:t>
            </a:r>
            <a:r>
              <a:rPr sz="1500" dirty="0">
                <a:latin typeface="Georgia"/>
                <a:cs typeface="Georgia"/>
              </a:rPr>
              <a:t>— </a:t>
            </a:r>
            <a:r>
              <a:rPr sz="1500" spc="-5" dirty="0">
                <a:latin typeface="Georgia"/>
                <a:cs typeface="Georgia"/>
              </a:rPr>
              <a:t>определение того, </a:t>
            </a:r>
            <a:r>
              <a:rPr sz="1500" dirty="0">
                <a:latin typeface="Georgia"/>
                <a:cs typeface="Georgia"/>
              </a:rPr>
              <a:t>что </a:t>
            </a:r>
            <a:r>
              <a:rPr sz="1500" spc="-5" dirty="0">
                <a:latin typeface="Georgia"/>
                <a:cs typeface="Georgia"/>
              </a:rPr>
              <a:t>система </a:t>
            </a:r>
            <a:r>
              <a:rPr sz="1500" dirty="0">
                <a:latin typeface="Georgia"/>
                <a:cs typeface="Georgia"/>
              </a:rPr>
              <a:t>будет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делать;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39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Проектирование </a:t>
            </a:r>
            <a:r>
              <a:rPr sz="1500" dirty="0">
                <a:latin typeface="Georgia"/>
                <a:cs typeface="Georgia"/>
              </a:rPr>
              <a:t>— </a:t>
            </a:r>
            <a:r>
              <a:rPr sz="1500" spc="-5" dirty="0">
                <a:latin typeface="Georgia"/>
                <a:cs typeface="Georgia"/>
              </a:rPr>
              <a:t>определение подсистем </a:t>
            </a:r>
            <a:r>
              <a:rPr sz="1500" dirty="0">
                <a:latin typeface="Georgia"/>
                <a:cs typeface="Georgia"/>
              </a:rPr>
              <a:t>и их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взаимодействие;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39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Реализация </a:t>
            </a:r>
            <a:r>
              <a:rPr sz="1500" dirty="0">
                <a:latin typeface="Georgia"/>
                <a:cs typeface="Georgia"/>
              </a:rPr>
              <a:t>— </a:t>
            </a:r>
            <a:r>
              <a:rPr sz="1500" spc="-5" dirty="0">
                <a:latin typeface="Georgia"/>
                <a:cs typeface="Georgia"/>
              </a:rPr>
              <a:t>разработка подсистем по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отдельности;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39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Объединение </a:t>
            </a:r>
            <a:r>
              <a:rPr sz="1500" dirty="0">
                <a:latin typeface="Georgia"/>
                <a:cs typeface="Georgia"/>
              </a:rPr>
              <a:t>— </a:t>
            </a:r>
            <a:r>
              <a:rPr sz="1500" spc="-5" dirty="0">
                <a:latin typeface="Georgia"/>
                <a:cs typeface="Georgia"/>
              </a:rPr>
              <a:t>соединение подсистем </a:t>
            </a:r>
            <a:r>
              <a:rPr sz="1500" dirty="0">
                <a:latin typeface="Georgia"/>
                <a:cs typeface="Georgia"/>
              </a:rPr>
              <a:t>в </a:t>
            </a:r>
            <a:r>
              <a:rPr sz="1500" spc="-5" dirty="0">
                <a:latin typeface="Georgia"/>
                <a:cs typeface="Georgia"/>
              </a:rPr>
              <a:t>единое</a:t>
            </a:r>
            <a:r>
              <a:rPr sz="1500" spc="-55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целое;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39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Тестирование </a:t>
            </a:r>
            <a:r>
              <a:rPr sz="1500" dirty="0">
                <a:latin typeface="Georgia"/>
                <a:cs typeface="Georgia"/>
              </a:rPr>
              <a:t>— </a:t>
            </a:r>
            <a:r>
              <a:rPr sz="1500" spc="-5" dirty="0">
                <a:latin typeface="Georgia"/>
                <a:cs typeface="Georgia"/>
              </a:rPr>
              <a:t>проверка работы</a:t>
            </a:r>
            <a:r>
              <a:rPr sz="1500" spc="-10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системы;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39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dirty="0">
                <a:solidFill>
                  <a:srgbClr val="006FC0"/>
                </a:solidFill>
                <a:latin typeface="Georgia"/>
                <a:cs typeface="Georgia"/>
              </a:rPr>
              <a:t>Установка </a:t>
            </a:r>
            <a:r>
              <a:rPr sz="1500" dirty="0">
                <a:latin typeface="Georgia"/>
                <a:cs typeface="Georgia"/>
              </a:rPr>
              <a:t>— </a:t>
            </a:r>
            <a:r>
              <a:rPr sz="1500" spc="-5" dirty="0">
                <a:latin typeface="Georgia"/>
                <a:cs typeface="Georgia"/>
              </a:rPr>
              <a:t>введение системы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70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действие;</a:t>
            </a:r>
            <a:endParaRPr sz="1500">
              <a:latin typeface="Georgia"/>
              <a:cs typeface="Georgia"/>
            </a:endParaRPr>
          </a:p>
          <a:p>
            <a:pPr marL="314325">
              <a:lnSpc>
                <a:spcPts val="1770"/>
              </a:lnSpc>
              <a:tabLst>
                <a:tab pos="561340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Эксплуатация </a:t>
            </a:r>
            <a:r>
              <a:rPr sz="1500" dirty="0">
                <a:latin typeface="Georgia"/>
                <a:cs typeface="Georgia"/>
              </a:rPr>
              <a:t>— </a:t>
            </a:r>
            <a:r>
              <a:rPr sz="1500" spc="-5" dirty="0">
                <a:latin typeface="Georgia"/>
                <a:cs typeface="Georgia"/>
              </a:rPr>
              <a:t>использование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5" dirty="0">
                <a:latin typeface="Georgia"/>
                <a:cs typeface="Georgia"/>
              </a:rPr>
              <a:t>системы.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13130"/>
            <a:ext cx="629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Сложности </a:t>
            </a:r>
            <a:r>
              <a:rPr dirty="0"/>
              <a:t>при </a:t>
            </a:r>
            <a:r>
              <a:rPr spc="-5" dirty="0"/>
              <a:t>разработке</a:t>
            </a:r>
            <a:r>
              <a:rPr spc="-70" dirty="0"/>
              <a:t> </a:t>
            </a:r>
            <a:r>
              <a:rPr spc="-5" dirty="0"/>
              <a:t>программного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8847" y="1335976"/>
            <a:ext cx="7248525" cy="466725"/>
            <a:chOff x="1038847" y="1335976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1043609" y="1340738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3609" y="1340738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0473" y="779145"/>
            <a:ext cx="8000365" cy="576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обеспечения</a:t>
            </a:r>
            <a:endParaRPr sz="2400"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latin typeface="Georgia"/>
                <a:cs typeface="Georgia"/>
              </a:rPr>
              <a:t>Методология SADT-IDEF. Исторический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экскурс</a:t>
            </a:r>
            <a:endParaRPr sz="2400">
              <a:latin typeface="Georgia"/>
              <a:cs typeface="Georgia"/>
            </a:endParaRPr>
          </a:p>
          <a:p>
            <a:pPr marL="50165">
              <a:lnSpc>
                <a:spcPct val="100000"/>
              </a:lnSpc>
              <a:spcBef>
                <a:spcPts val="2345"/>
              </a:spcBef>
            </a:pP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1969</a:t>
            </a:r>
            <a:r>
              <a:rPr sz="1900" spc="-5" dirty="0">
                <a:latin typeface="Georgia"/>
                <a:cs typeface="Georgia"/>
              </a:rPr>
              <a:t>: Начало </a:t>
            </a:r>
            <a:r>
              <a:rPr sz="1900" spc="-10" dirty="0">
                <a:latin typeface="Georgia"/>
                <a:cs typeface="Georgia"/>
              </a:rPr>
              <a:t>работы </a:t>
            </a:r>
            <a:r>
              <a:rPr sz="1900" spc="-5" dirty="0">
                <a:latin typeface="Georgia"/>
                <a:cs typeface="Georgia"/>
              </a:rPr>
              <a:t>над </a:t>
            </a:r>
            <a:r>
              <a:rPr sz="1900" spc="-10" dirty="0">
                <a:latin typeface="Georgia"/>
                <a:cs typeface="Georgia"/>
              </a:rPr>
              <a:t>SADT, </a:t>
            </a:r>
            <a:r>
              <a:rPr sz="1900" spc="-5" dirty="0">
                <a:latin typeface="Georgia"/>
                <a:cs typeface="Georgia"/>
              </a:rPr>
              <a:t>главный </a:t>
            </a:r>
            <a:r>
              <a:rPr sz="1900" spc="-10" dirty="0">
                <a:latin typeface="Georgia"/>
                <a:cs typeface="Georgia"/>
              </a:rPr>
              <a:t>идеолог </a:t>
            </a:r>
            <a:r>
              <a:rPr sz="1900" spc="-5" dirty="0">
                <a:latin typeface="Georgia"/>
                <a:cs typeface="Georgia"/>
              </a:rPr>
              <a:t>Дуглас Т.</a:t>
            </a:r>
            <a:r>
              <a:rPr sz="1900" spc="204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Росс.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Georgia"/>
              <a:cs typeface="Georgia"/>
            </a:endParaRPr>
          </a:p>
          <a:p>
            <a:pPr marL="306070" marR="8255" indent="-256540" algn="just">
              <a:lnSpc>
                <a:spcPct val="80000"/>
              </a:lnSpc>
            </a:pP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1973: </a:t>
            </a:r>
            <a:r>
              <a:rPr sz="1900" spc="-5" dirty="0">
                <a:latin typeface="Georgia"/>
                <a:cs typeface="Georgia"/>
              </a:rPr>
              <a:t>Первое практическое приложение - большой аэрокосмический  </a:t>
            </a:r>
            <a:r>
              <a:rPr sz="1900" spc="-10" dirty="0">
                <a:latin typeface="Georgia"/>
                <a:cs typeface="Georgia"/>
              </a:rPr>
              <a:t>проект.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Georgia"/>
              <a:cs typeface="Georgia"/>
            </a:endParaRPr>
          </a:p>
          <a:p>
            <a:pPr marL="306070" marR="5080" indent="-256540" algn="just">
              <a:lnSpc>
                <a:spcPct val="80000"/>
              </a:lnSpc>
              <a:spcBef>
                <a:spcPts val="5"/>
              </a:spcBef>
            </a:pP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1974: </a:t>
            </a:r>
            <a:r>
              <a:rPr sz="1900" spc="-5" dirty="0">
                <a:latin typeface="Georgia"/>
                <a:cs typeface="Georgia"/>
              </a:rPr>
              <a:t>Улучшение методологии, начало использования в одной из  </a:t>
            </a:r>
            <a:r>
              <a:rPr sz="1900" spc="-10" dirty="0">
                <a:latin typeface="Georgia"/>
                <a:cs typeface="Georgia"/>
              </a:rPr>
              <a:t>крупнейших телефонных</a:t>
            </a:r>
            <a:r>
              <a:rPr sz="1900" spc="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компаний.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Georgia"/>
              <a:cs typeface="Georgia"/>
            </a:endParaRPr>
          </a:p>
          <a:p>
            <a:pPr marL="50165">
              <a:lnSpc>
                <a:spcPct val="100000"/>
              </a:lnSpc>
            </a:pP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1975</a:t>
            </a:r>
            <a:r>
              <a:rPr sz="1900" spc="-10" dirty="0">
                <a:latin typeface="Georgia"/>
                <a:cs typeface="Georgia"/>
              </a:rPr>
              <a:t>: Появление </a:t>
            </a:r>
            <a:r>
              <a:rPr sz="1900" spc="-5" dirty="0">
                <a:latin typeface="Georgia"/>
                <a:cs typeface="Georgia"/>
              </a:rPr>
              <a:t>на </a:t>
            </a:r>
            <a:r>
              <a:rPr sz="1900" spc="-10" dirty="0">
                <a:latin typeface="Georgia"/>
                <a:cs typeface="Georgia"/>
              </a:rPr>
              <a:t>рынке </a:t>
            </a:r>
            <a:r>
              <a:rPr sz="1900" spc="-5" dirty="0">
                <a:latin typeface="Georgia"/>
                <a:cs typeface="Georgia"/>
              </a:rPr>
              <a:t>в </a:t>
            </a:r>
            <a:r>
              <a:rPr sz="1900" spc="-10" dirty="0">
                <a:latin typeface="Georgia"/>
                <a:cs typeface="Georgia"/>
              </a:rPr>
              <a:t>виде готового</a:t>
            </a:r>
            <a:r>
              <a:rPr sz="1900" spc="1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продукта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306070" marR="5715" indent="-198120" algn="just">
              <a:lnSpc>
                <a:spcPts val="1830"/>
              </a:lnSpc>
              <a:spcBef>
                <a:spcPts val="5"/>
              </a:spcBef>
            </a:pP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1981: </a:t>
            </a:r>
            <a:r>
              <a:rPr sz="1900" spc="-5" dirty="0">
                <a:latin typeface="Georgia"/>
                <a:cs typeface="Georgia"/>
              </a:rPr>
              <a:t>Используется в </a:t>
            </a:r>
            <a:r>
              <a:rPr sz="1900" spc="-10" dirty="0">
                <a:latin typeface="Georgia"/>
                <a:cs typeface="Georgia"/>
              </a:rPr>
              <a:t>более чем 50 </a:t>
            </a:r>
            <a:r>
              <a:rPr sz="1900" spc="-5" dirty="0">
                <a:latin typeface="Georgia"/>
                <a:cs typeface="Georgia"/>
              </a:rPr>
              <a:t>компаниях при работе </a:t>
            </a:r>
            <a:r>
              <a:rPr sz="1900" spc="-10" dirty="0">
                <a:latin typeface="Georgia"/>
                <a:cs typeface="Georgia"/>
              </a:rPr>
              <a:t>более </a:t>
            </a:r>
            <a:r>
              <a:rPr sz="1900" dirty="0">
                <a:latin typeface="Georgia"/>
                <a:cs typeface="Georgia"/>
              </a:rPr>
              <a:t>чем  над </a:t>
            </a:r>
            <a:r>
              <a:rPr sz="1900" spc="-5" dirty="0">
                <a:latin typeface="Georgia"/>
                <a:cs typeface="Georgia"/>
              </a:rPr>
              <a:t>200 проектами (около 2000 </a:t>
            </a:r>
            <a:r>
              <a:rPr sz="1900" spc="-10" dirty="0">
                <a:latin typeface="Georgia"/>
                <a:cs typeface="Georgia"/>
              </a:rPr>
              <a:t>человек) </a:t>
            </a:r>
            <a:r>
              <a:rPr sz="1900" spc="-5" dirty="0">
                <a:latin typeface="Georgia"/>
                <a:cs typeface="Georgia"/>
              </a:rPr>
              <a:t>в таких предметных  </a:t>
            </a:r>
            <a:r>
              <a:rPr sz="1900" spc="-10" dirty="0">
                <a:latin typeface="Georgia"/>
                <a:cs typeface="Georgia"/>
              </a:rPr>
              <a:t>областях,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как:</a:t>
            </a:r>
            <a:endParaRPr sz="1900">
              <a:latin typeface="Georgia"/>
              <a:cs typeface="Georgia"/>
            </a:endParaRPr>
          </a:p>
          <a:p>
            <a:pPr marL="351790">
              <a:lnSpc>
                <a:spcPts val="1730"/>
              </a:lnSpc>
              <a:tabLst>
                <a:tab pos="598805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телефонные</a:t>
            </a:r>
            <a:r>
              <a:rPr sz="1500" spc="-2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сети;</a:t>
            </a:r>
            <a:endParaRPr sz="1500">
              <a:latin typeface="Georgia"/>
              <a:cs typeface="Georgia"/>
            </a:endParaRPr>
          </a:p>
          <a:p>
            <a:pPr marL="351790">
              <a:lnSpc>
                <a:spcPts val="1739"/>
              </a:lnSpc>
              <a:tabLst>
                <a:tab pos="598805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аэрокосмическое</a:t>
            </a:r>
            <a:r>
              <a:rPr sz="1500" spc="-2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производство;</a:t>
            </a:r>
            <a:endParaRPr sz="1500">
              <a:latin typeface="Georgia"/>
              <a:cs typeface="Georgia"/>
            </a:endParaRPr>
          </a:p>
          <a:p>
            <a:pPr marL="351790">
              <a:lnSpc>
                <a:spcPts val="1739"/>
              </a:lnSpc>
              <a:tabLst>
                <a:tab pos="598805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управление </a:t>
            </a:r>
            <a:r>
              <a:rPr sz="1500" dirty="0">
                <a:solidFill>
                  <a:srgbClr val="006FC0"/>
                </a:solidFill>
                <a:latin typeface="Georgia"/>
                <a:cs typeface="Georgia"/>
              </a:rPr>
              <a:t>и</a:t>
            </a:r>
            <a:r>
              <a:rPr sz="1500" spc="-3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контроль;</a:t>
            </a:r>
            <a:endParaRPr sz="1500">
              <a:latin typeface="Georgia"/>
              <a:cs typeface="Georgia"/>
            </a:endParaRPr>
          </a:p>
          <a:p>
            <a:pPr marL="351790">
              <a:lnSpc>
                <a:spcPts val="1725"/>
              </a:lnSpc>
              <a:tabLst>
                <a:tab pos="598805" algn="l"/>
              </a:tabLst>
            </a:pPr>
            <a:r>
              <a:rPr sz="15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учет материально-технических</a:t>
            </a:r>
            <a:r>
              <a:rPr sz="1500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Georgia"/>
                <a:cs typeface="Georgia"/>
              </a:rPr>
              <a:t>ресурсов;</a:t>
            </a:r>
            <a:endParaRPr sz="1500">
              <a:latin typeface="Georgia"/>
              <a:cs typeface="Georgia"/>
            </a:endParaRPr>
          </a:p>
          <a:p>
            <a:pPr marL="351790">
              <a:lnSpc>
                <a:spcPts val="1875"/>
              </a:lnSpc>
              <a:tabLst>
                <a:tab pos="598805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обработка</a:t>
            </a:r>
            <a:r>
              <a:rPr sz="1600" spc="-2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006FC0"/>
                </a:solidFill>
                <a:latin typeface="Georgia"/>
                <a:cs typeface="Georgia"/>
              </a:rPr>
              <a:t>данных.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052702"/>
            <a:ext cx="7239000" cy="360045"/>
          </a:xfrm>
          <a:custGeom>
            <a:avLst/>
            <a:gdLst/>
            <a:ahLst/>
            <a:cxnLst/>
            <a:rect l="l" t="t" r="r" b="b"/>
            <a:pathLst>
              <a:path w="7239000" h="360044">
                <a:moveTo>
                  <a:pt x="7179005" y="0"/>
                </a:moveTo>
                <a:lnTo>
                  <a:pt x="60007" y="0"/>
                </a:lnTo>
                <a:lnTo>
                  <a:pt x="36647" y="4724"/>
                </a:lnTo>
                <a:lnTo>
                  <a:pt x="17573" y="17605"/>
                </a:lnTo>
                <a:lnTo>
                  <a:pt x="471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14" y="323451"/>
                </a:lnTo>
                <a:lnTo>
                  <a:pt x="17573" y="342503"/>
                </a:lnTo>
                <a:lnTo>
                  <a:pt x="36647" y="355340"/>
                </a:lnTo>
                <a:lnTo>
                  <a:pt x="60007" y="360045"/>
                </a:lnTo>
                <a:lnTo>
                  <a:pt x="7179005" y="360045"/>
                </a:lnTo>
                <a:lnTo>
                  <a:pt x="7202355" y="355340"/>
                </a:lnTo>
                <a:lnTo>
                  <a:pt x="7221407" y="342503"/>
                </a:lnTo>
                <a:lnTo>
                  <a:pt x="7234244" y="323451"/>
                </a:lnTo>
                <a:lnTo>
                  <a:pt x="7238949" y="300100"/>
                </a:lnTo>
                <a:lnTo>
                  <a:pt x="7238949" y="60071"/>
                </a:lnTo>
                <a:lnTo>
                  <a:pt x="7234244" y="36701"/>
                </a:lnTo>
                <a:lnTo>
                  <a:pt x="7221407" y="17605"/>
                </a:lnTo>
                <a:lnTo>
                  <a:pt x="7202355" y="4724"/>
                </a:lnTo>
                <a:lnTo>
                  <a:pt x="7179005" y="0"/>
                </a:lnTo>
                <a:close/>
              </a:path>
            </a:pathLst>
          </a:custGeom>
          <a:solidFill>
            <a:srgbClr val="E2E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7557" y="1028191"/>
            <a:ext cx="719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9430" algn="l"/>
                <a:tab pos="717804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Методология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SADT-IDEF	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45668" y="1546098"/>
            <a:ext cx="7962900" cy="51511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40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1300" spc="-5" dirty="0">
                <a:solidFill>
                  <a:srgbClr val="006FC0"/>
                </a:solidFill>
                <a:latin typeface="Georgia"/>
                <a:cs typeface="Georgia"/>
              </a:rPr>
              <a:t>IDEF (ICAM Definition) </a:t>
            </a:r>
            <a:r>
              <a:rPr sz="1300" spc="-5" dirty="0">
                <a:latin typeface="Georgia"/>
                <a:cs typeface="Georgia"/>
              </a:rPr>
              <a:t>— </a:t>
            </a:r>
            <a:r>
              <a:rPr sz="1300" spc="-10" dirty="0">
                <a:latin typeface="Georgia"/>
                <a:cs typeface="Georgia"/>
              </a:rPr>
              <a:t>методологии семейства </a:t>
            </a:r>
            <a:r>
              <a:rPr sz="1300" spc="-5" dirty="0">
                <a:latin typeface="Georgia"/>
                <a:cs typeface="Georgia"/>
              </a:rPr>
              <a:t>ICAM (Integrated Computer-Aided Manufacturing)  </a:t>
            </a:r>
            <a:r>
              <a:rPr sz="1300" spc="-10" dirty="0">
                <a:latin typeface="Georgia"/>
                <a:cs typeface="Georgia"/>
              </a:rPr>
              <a:t>для решения </a:t>
            </a:r>
            <a:r>
              <a:rPr sz="1300" spc="-5" dirty="0">
                <a:latin typeface="Georgia"/>
                <a:cs typeface="Georgia"/>
              </a:rPr>
              <a:t>задач моделирования </a:t>
            </a:r>
            <a:r>
              <a:rPr sz="1300" spc="-10" dirty="0">
                <a:latin typeface="Georgia"/>
                <a:cs typeface="Georgia"/>
              </a:rPr>
              <a:t>сложных систем, </a:t>
            </a:r>
            <a:r>
              <a:rPr sz="1300" spc="-5" dirty="0">
                <a:latin typeface="Georgia"/>
                <a:cs typeface="Georgia"/>
              </a:rPr>
              <a:t>позволяет отображать и анализировать  </a:t>
            </a:r>
            <a:r>
              <a:rPr sz="1300" spc="-10" dirty="0">
                <a:latin typeface="Georgia"/>
                <a:cs typeface="Georgia"/>
              </a:rPr>
              <a:t>модели </a:t>
            </a:r>
            <a:r>
              <a:rPr sz="1300" spc="-5" dirty="0">
                <a:latin typeface="Georgia"/>
                <a:cs typeface="Georgia"/>
              </a:rPr>
              <a:t>деятельности </a:t>
            </a:r>
            <a:r>
              <a:rPr sz="1300" spc="-10" dirty="0">
                <a:latin typeface="Georgia"/>
                <a:cs typeface="Georgia"/>
              </a:rPr>
              <a:t>широкого </a:t>
            </a:r>
            <a:r>
              <a:rPr sz="1300" spc="-5" dirty="0">
                <a:latin typeface="Georgia"/>
                <a:cs typeface="Georgia"/>
              </a:rPr>
              <a:t>спектра </a:t>
            </a:r>
            <a:r>
              <a:rPr sz="1300" spc="-10" dirty="0">
                <a:latin typeface="Georgia"/>
                <a:cs typeface="Georgia"/>
              </a:rPr>
              <a:t>сложных систем </a:t>
            </a:r>
            <a:r>
              <a:rPr sz="1300" spc="-5" dirty="0">
                <a:latin typeface="Georgia"/>
                <a:cs typeface="Georgia"/>
              </a:rPr>
              <a:t>в различных</a:t>
            </a:r>
            <a:r>
              <a:rPr sz="1300" spc="90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разрезах.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Font typeface="Georgia"/>
              <a:buChar char="•"/>
            </a:pPr>
            <a:endParaRPr sz="13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300" spc="-5" dirty="0">
                <a:latin typeface="Georgia"/>
                <a:cs typeface="Georgia"/>
              </a:rPr>
              <a:t>Стандарты </a:t>
            </a:r>
            <a:r>
              <a:rPr sz="1300" spc="-10" dirty="0">
                <a:latin typeface="Georgia"/>
                <a:cs typeface="Georgia"/>
              </a:rPr>
              <a:t>семейства</a:t>
            </a:r>
            <a:r>
              <a:rPr sz="1300" spc="5" dirty="0">
                <a:latin typeface="Georgia"/>
                <a:cs typeface="Georgia"/>
              </a:rPr>
              <a:t> </a:t>
            </a:r>
            <a:r>
              <a:rPr sz="1300" spc="-5" dirty="0">
                <a:latin typeface="Georgia"/>
                <a:cs typeface="Georgia"/>
              </a:rPr>
              <a:t>IDEF:</a:t>
            </a: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spc="-5" dirty="0">
                <a:solidFill>
                  <a:srgbClr val="C00000"/>
                </a:solidFill>
                <a:latin typeface="Georgia"/>
                <a:cs typeface="Georgia"/>
              </a:rPr>
              <a:t>IDEF0: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Function Modeling </a:t>
            </a:r>
            <a:r>
              <a:rPr sz="1100" dirty="0">
                <a:latin typeface="Georgia"/>
                <a:cs typeface="Georgia"/>
              </a:rPr>
              <a:t>– </a:t>
            </a:r>
            <a:r>
              <a:rPr sz="1100" spc="-5" dirty="0">
                <a:latin typeface="Georgia"/>
                <a:cs typeface="Georgia"/>
              </a:rPr>
              <a:t>методология функционального</a:t>
            </a:r>
            <a:r>
              <a:rPr sz="1100" spc="-6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моделирования;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Georgia"/>
              <a:cs typeface="Georgia"/>
            </a:endParaRPr>
          </a:p>
          <a:p>
            <a:pPr marL="561340" marR="6350" indent="-247650">
              <a:lnSpc>
                <a:spcPct val="80000"/>
              </a:lnSpc>
              <a:tabLst>
                <a:tab pos="561340" algn="l"/>
                <a:tab pos="26949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IDEF1: </a:t>
            </a:r>
            <a:r>
              <a:rPr sz="1100" spc="17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Information </a:t>
            </a:r>
            <a:r>
              <a:rPr sz="1100" spc="18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Modeling	</a:t>
            </a:r>
            <a:r>
              <a:rPr sz="1100" dirty="0">
                <a:latin typeface="Georgia"/>
                <a:cs typeface="Georgia"/>
              </a:rPr>
              <a:t>– </a:t>
            </a:r>
            <a:r>
              <a:rPr sz="1100" spc="-10" dirty="0">
                <a:latin typeface="Georgia"/>
                <a:cs typeface="Georgia"/>
              </a:rPr>
              <a:t>методология </a:t>
            </a:r>
            <a:r>
              <a:rPr sz="1100" spc="-5" dirty="0">
                <a:latin typeface="Georgia"/>
                <a:cs typeface="Georgia"/>
              </a:rPr>
              <a:t>моделирования информационных </a:t>
            </a:r>
            <a:r>
              <a:rPr sz="1100" spc="-10" dirty="0">
                <a:latin typeface="Georgia"/>
                <a:cs typeface="Georgia"/>
              </a:rPr>
              <a:t>потоков </a:t>
            </a:r>
            <a:r>
              <a:rPr sz="1100" spc="-5" dirty="0">
                <a:latin typeface="Georgia"/>
                <a:cs typeface="Georgia"/>
              </a:rPr>
              <a:t>внутри системы,  позволяющая </a:t>
            </a:r>
            <a:r>
              <a:rPr sz="1100" dirty="0">
                <a:latin typeface="Georgia"/>
                <a:cs typeface="Georgia"/>
              </a:rPr>
              <a:t>отображать и </a:t>
            </a:r>
            <a:r>
              <a:rPr sz="1100" spc="-5" dirty="0">
                <a:latin typeface="Georgia"/>
                <a:cs typeface="Georgia"/>
              </a:rPr>
              <a:t>анализировать их структуру </a:t>
            </a:r>
            <a:r>
              <a:rPr sz="1100" dirty="0">
                <a:latin typeface="Georgia"/>
                <a:cs typeface="Georgia"/>
              </a:rPr>
              <a:t>и</a:t>
            </a:r>
            <a:r>
              <a:rPr sz="1100" spc="-1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взаимосвязи;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Georgia"/>
              <a:cs typeface="Georgia"/>
            </a:endParaRPr>
          </a:p>
          <a:p>
            <a:pPr marL="314325">
              <a:lnSpc>
                <a:spcPts val="1190"/>
              </a:lnSpc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IDEF1X</a:t>
            </a:r>
            <a:r>
              <a:rPr sz="1100" spc="8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(IDEF1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Extended):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–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Data</a:t>
            </a:r>
            <a:r>
              <a:rPr sz="1100" spc="9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Modeling</a:t>
            </a:r>
            <a:r>
              <a:rPr sz="1100" spc="10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—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методология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моделирования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баз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данных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на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основе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модели</a:t>
            </a:r>
            <a:endParaRPr sz="1100">
              <a:latin typeface="Georgia"/>
              <a:cs typeface="Georgia"/>
            </a:endParaRPr>
          </a:p>
          <a:p>
            <a:pPr marL="561340">
              <a:lnSpc>
                <a:spcPts val="1190"/>
              </a:lnSpc>
            </a:pPr>
            <a:r>
              <a:rPr sz="1100" spc="-5" dirty="0">
                <a:latin typeface="Georgia"/>
                <a:cs typeface="Georgia"/>
              </a:rPr>
              <a:t>«сущность-связь».</a:t>
            </a:r>
            <a:endParaRPr sz="11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</a:t>
            </a:r>
            <a:endParaRPr sz="11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5"/>
              </a:spcBef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IDEF2: </a:t>
            </a:r>
            <a:r>
              <a:rPr sz="1100" dirty="0">
                <a:solidFill>
                  <a:srgbClr val="006FC0"/>
                </a:solidFill>
                <a:latin typeface="Georgia"/>
                <a:cs typeface="Georgia"/>
              </a:rPr>
              <a:t>Simulation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Model Design </a:t>
            </a:r>
            <a:r>
              <a:rPr sz="1100" dirty="0">
                <a:latin typeface="Georgia"/>
                <a:cs typeface="Georgia"/>
              </a:rPr>
              <a:t>– </a:t>
            </a:r>
            <a:r>
              <a:rPr sz="1100" spc="-5" dirty="0">
                <a:latin typeface="Georgia"/>
                <a:cs typeface="Georgia"/>
              </a:rPr>
              <a:t>методология динамического моделирования развития</a:t>
            </a:r>
            <a:r>
              <a:rPr sz="1100" spc="-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систем;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IDEF3: </a:t>
            </a:r>
            <a:r>
              <a:rPr sz="1100" dirty="0">
                <a:solidFill>
                  <a:srgbClr val="006FC0"/>
                </a:solidFill>
                <a:latin typeface="Georgia"/>
                <a:cs typeface="Georgia"/>
              </a:rPr>
              <a:t>Process Description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Capture </a:t>
            </a:r>
            <a:r>
              <a:rPr sz="1100" dirty="0">
                <a:latin typeface="Georgia"/>
                <a:cs typeface="Georgia"/>
              </a:rPr>
              <a:t>– </a:t>
            </a:r>
            <a:r>
              <a:rPr sz="1100" spc="-5" dirty="0">
                <a:latin typeface="Georgia"/>
                <a:cs typeface="Georgia"/>
              </a:rPr>
              <a:t>методология документирования процессов, происходящих </a:t>
            </a:r>
            <a:r>
              <a:rPr sz="1100" dirty="0">
                <a:latin typeface="Georgia"/>
                <a:cs typeface="Georgia"/>
              </a:rPr>
              <a:t>в</a:t>
            </a:r>
            <a:r>
              <a:rPr sz="1100" spc="-14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системе;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IDEF4: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Object-Oriented Design </a:t>
            </a:r>
            <a:r>
              <a:rPr sz="1100" dirty="0">
                <a:latin typeface="Georgia"/>
                <a:cs typeface="Georgia"/>
              </a:rPr>
              <a:t>— </a:t>
            </a:r>
            <a:r>
              <a:rPr sz="1100" spc="-5" dirty="0">
                <a:latin typeface="Georgia"/>
                <a:cs typeface="Georgia"/>
              </a:rPr>
              <a:t>методология построения </a:t>
            </a:r>
            <a:r>
              <a:rPr sz="1100" dirty="0">
                <a:latin typeface="Georgia"/>
                <a:cs typeface="Georgia"/>
              </a:rPr>
              <a:t>объектно-ориентированных</a:t>
            </a:r>
            <a:r>
              <a:rPr sz="1100" spc="-13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систем;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"/>
              </a:spcBef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IDEF5: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Ontology </a:t>
            </a:r>
            <a:r>
              <a:rPr sz="1100" dirty="0">
                <a:solidFill>
                  <a:srgbClr val="006FC0"/>
                </a:solidFill>
                <a:latin typeface="Georgia"/>
                <a:cs typeface="Georgia"/>
              </a:rPr>
              <a:t>Description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Capture </a:t>
            </a:r>
            <a:r>
              <a:rPr sz="1100" dirty="0">
                <a:latin typeface="Georgia"/>
                <a:cs typeface="Georgia"/>
              </a:rPr>
              <a:t>— </a:t>
            </a:r>
            <a:r>
              <a:rPr sz="1100" spc="-5" dirty="0">
                <a:latin typeface="Georgia"/>
                <a:cs typeface="Georgia"/>
              </a:rPr>
              <a:t>Стандарт онтологического исследования сложных</a:t>
            </a:r>
            <a:r>
              <a:rPr sz="1100" spc="-1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систем;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IDEF6: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Design Rationale Capture </a:t>
            </a:r>
            <a:r>
              <a:rPr sz="1100" dirty="0">
                <a:latin typeface="Georgia"/>
                <a:cs typeface="Georgia"/>
              </a:rPr>
              <a:t>— Обоснование проектных</a:t>
            </a:r>
            <a:r>
              <a:rPr sz="1100" spc="-12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действий;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IDEF7: </a:t>
            </a:r>
            <a:r>
              <a:rPr sz="1100" dirty="0">
                <a:solidFill>
                  <a:srgbClr val="006FC0"/>
                </a:solidFill>
                <a:latin typeface="Georgia"/>
                <a:cs typeface="Georgia"/>
              </a:rPr>
              <a:t>Information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System </a:t>
            </a:r>
            <a:r>
              <a:rPr sz="1100" dirty="0">
                <a:solidFill>
                  <a:srgbClr val="006FC0"/>
                </a:solidFill>
                <a:latin typeface="Georgia"/>
                <a:cs typeface="Georgia"/>
              </a:rPr>
              <a:t>Auditing </a:t>
            </a:r>
            <a:r>
              <a:rPr sz="1100" dirty="0">
                <a:latin typeface="Georgia"/>
                <a:cs typeface="Georgia"/>
              </a:rPr>
              <a:t>— </a:t>
            </a:r>
            <a:r>
              <a:rPr sz="1100" spc="-5" dirty="0">
                <a:latin typeface="Georgia"/>
                <a:cs typeface="Georgia"/>
              </a:rPr>
              <a:t>Аудит информационных</a:t>
            </a:r>
            <a:r>
              <a:rPr sz="1100" spc="-16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систем;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tabLst>
                <a:tab pos="561340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IDEF8: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User Interface Modeling </a:t>
            </a:r>
            <a:r>
              <a:rPr sz="1100" dirty="0">
                <a:latin typeface="Georgia"/>
                <a:cs typeface="Georgia"/>
              </a:rPr>
              <a:t>— </a:t>
            </a:r>
            <a:r>
              <a:rPr sz="1100" spc="-5" dirty="0">
                <a:latin typeface="Georgia"/>
                <a:cs typeface="Georgia"/>
              </a:rPr>
              <a:t>Метод </a:t>
            </a:r>
            <a:r>
              <a:rPr sz="1100" dirty="0">
                <a:latin typeface="Georgia"/>
                <a:cs typeface="Georgia"/>
              </a:rPr>
              <a:t>разработки </a:t>
            </a:r>
            <a:r>
              <a:rPr sz="1100" spc="-5" dirty="0">
                <a:latin typeface="Georgia"/>
                <a:cs typeface="Georgia"/>
              </a:rPr>
              <a:t>интерфейсов взаимодействия оператора </a:t>
            </a:r>
            <a:r>
              <a:rPr sz="1100" dirty="0">
                <a:latin typeface="Georgia"/>
                <a:cs typeface="Georgia"/>
              </a:rPr>
              <a:t>и</a:t>
            </a:r>
            <a:r>
              <a:rPr sz="1100" spc="-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системы;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Georgia"/>
              <a:cs typeface="Georgia"/>
            </a:endParaRPr>
          </a:p>
          <a:p>
            <a:pPr marL="561340" marR="6350" indent="-247650">
              <a:lnSpc>
                <a:spcPts val="1060"/>
              </a:lnSpc>
              <a:tabLst>
                <a:tab pos="561340" algn="l"/>
                <a:tab pos="1190625" algn="l"/>
              </a:tabLst>
            </a:pPr>
            <a:r>
              <a:rPr sz="1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100" dirty="0">
                <a:solidFill>
                  <a:srgbClr val="C00000"/>
                </a:solidFill>
                <a:latin typeface="Georgia"/>
                <a:cs typeface="Georgia"/>
              </a:rPr>
              <a:t>IDEF9:	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Scenario-Driven </a:t>
            </a:r>
            <a:r>
              <a:rPr sz="1100" dirty="0">
                <a:solidFill>
                  <a:srgbClr val="006FC0"/>
                </a:solidFill>
                <a:latin typeface="Georgia"/>
                <a:cs typeface="Georgia"/>
              </a:rPr>
              <a:t>IS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Design </a:t>
            </a:r>
            <a:r>
              <a:rPr sz="1100" dirty="0">
                <a:solidFill>
                  <a:srgbClr val="006FC0"/>
                </a:solidFill>
                <a:latin typeface="Georgia"/>
                <a:cs typeface="Georgia"/>
              </a:rPr>
              <a:t>(Business </a:t>
            </a:r>
            <a:r>
              <a:rPr sz="1100" spc="-5" dirty="0">
                <a:solidFill>
                  <a:srgbClr val="006FC0"/>
                </a:solidFill>
                <a:latin typeface="Georgia"/>
                <a:cs typeface="Georgia"/>
              </a:rPr>
              <a:t>Constraint Discovery method) </a:t>
            </a:r>
            <a:r>
              <a:rPr sz="1100" dirty="0">
                <a:latin typeface="Georgia"/>
                <a:cs typeface="Georgia"/>
              </a:rPr>
              <a:t>— </a:t>
            </a:r>
            <a:r>
              <a:rPr sz="1100" spc="-5" dirty="0">
                <a:latin typeface="Georgia"/>
                <a:cs typeface="Georgia"/>
              </a:rPr>
              <a:t>Метод исследования </a:t>
            </a:r>
            <a:r>
              <a:rPr sz="1100" dirty="0">
                <a:latin typeface="Georgia"/>
                <a:cs typeface="Georgia"/>
              </a:rPr>
              <a:t>бизнес-  </a:t>
            </a:r>
            <a:r>
              <a:rPr sz="1100" spc="-5" dirty="0">
                <a:latin typeface="Georgia"/>
                <a:cs typeface="Georgia"/>
              </a:rPr>
              <a:t>ограничений.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10856" y="1119949"/>
            <a:ext cx="7248525" cy="466725"/>
            <a:chOff x="1110856" y="1119949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4098" y="1148841"/>
            <a:ext cx="8155940" cy="498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SADT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268605" marR="387985" indent="-256540">
              <a:lnSpc>
                <a:spcPts val="2160"/>
              </a:lnSpc>
              <a:spcBef>
                <a:spcPts val="2025"/>
              </a:spcBef>
            </a:pP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Функциональная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модель SADT </a:t>
            </a:r>
            <a:r>
              <a:rPr sz="2000" spc="-5" dirty="0">
                <a:latin typeface="Georgia"/>
                <a:cs typeface="Georgia"/>
              </a:rPr>
              <a:t>отображает структуру процессов  функционирования системы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ее отдельных подсистем, </a:t>
            </a:r>
            <a:r>
              <a:rPr sz="2000" dirty="0">
                <a:latin typeface="Georgia"/>
                <a:cs typeface="Georgia"/>
              </a:rPr>
              <a:t>т.е.  </a:t>
            </a:r>
            <a:r>
              <a:rPr sz="2000" spc="-5" dirty="0">
                <a:latin typeface="Georgia"/>
                <a:cs typeface="Georgia"/>
              </a:rPr>
              <a:t>выполняемые ими действия </a:t>
            </a:r>
            <a:r>
              <a:rPr sz="2000" dirty="0">
                <a:latin typeface="Georgia"/>
                <a:cs typeface="Georgia"/>
              </a:rPr>
              <a:t>и связи </a:t>
            </a:r>
            <a:r>
              <a:rPr sz="2000" spc="-5" dirty="0">
                <a:latin typeface="Georgia"/>
                <a:cs typeface="Georgia"/>
              </a:rPr>
              <a:t>между этими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действиями.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Области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применения: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программное обеспечение телефонных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сетей;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системная поддержка </a:t>
            </a:r>
            <a:r>
              <a:rPr sz="2000" dirty="0">
                <a:latin typeface="Georgia"/>
                <a:cs typeface="Georgia"/>
              </a:rPr>
              <a:t>и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диагностика;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долгосрочное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стратегическое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планирование;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автоматизированное производство </a:t>
            </a:r>
            <a:r>
              <a:rPr sz="2000" dirty="0">
                <a:latin typeface="Georgia"/>
                <a:cs typeface="Georgia"/>
              </a:rPr>
              <a:t>и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проектирование;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конфигурация компьютерных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систем;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обучение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персонала;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встроенное ПО </a:t>
            </a:r>
            <a:r>
              <a:rPr sz="2000" spc="-5" dirty="0">
                <a:latin typeface="Georgia"/>
                <a:cs typeface="Georgia"/>
              </a:rPr>
              <a:t>для оборонных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систем;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6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управление </a:t>
            </a:r>
            <a:r>
              <a:rPr sz="2000" dirty="0">
                <a:latin typeface="Georgia"/>
                <a:cs typeface="Georgia"/>
              </a:rPr>
              <a:t>финансами и материально-техническим</a:t>
            </a:r>
            <a:r>
              <a:rPr sz="2000" spc="-1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снабжением.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10856" y="1119949"/>
            <a:ext cx="7248525" cy="466725"/>
            <a:chOff x="1110856" y="1119949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4098" y="1148841"/>
            <a:ext cx="7842884" cy="543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4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SADT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Georgia"/>
                <a:cs typeface="Georgia"/>
              </a:rPr>
              <a:t>Основывается на </a:t>
            </a:r>
            <a:r>
              <a:rPr sz="1900" spc="-10" dirty="0">
                <a:latin typeface="Georgia"/>
                <a:cs typeface="Georgia"/>
              </a:rPr>
              <a:t>следующих</a:t>
            </a:r>
            <a:r>
              <a:rPr sz="1900" spc="3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концепциях: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7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графическое представление блочного</a:t>
            </a:r>
            <a:r>
              <a:rPr sz="1900" spc="9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моделирования;</a:t>
            </a:r>
            <a:endParaRPr sz="1900">
              <a:latin typeface="Georgia"/>
              <a:cs typeface="Georgia"/>
            </a:endParaRPr>
          </a:p>
          <a:p>
            <a:pPr marL="326390" indent="-314325">
              <a:lnSpc>
                <a:spcPct val="100000"/>
              </a:lnSpc>
              <a:spcBef>
                <a:spcPts val="70"/>
              </a:spcBef>
              <a:buClr>
                <a:srgbClr val="D2DA79"/>
              </a:buClr>
              <a:buChar char="•"/>
              <a:tabLst>
                <a:tab pos="326390" algn="l"/>
                <a:tab pos="327025" algn="l"/>
              </a:tabLst>
            </a:pPr>
            <a:r>
              <a:rPr sz="1900" spc="-10" dirty="0">
                <a:latin typeface="Georgia"/>
                <a:cs typeface="Georgia"/>
              </a:rPr>
              <a:t>строгость </a:t>
            </a:r>
            <a:r>
              <a:rPr sz="1900" spc="-5" dirty="0">
                <a:latin typeface="Georgia"/>
                <a:cs typeface="Georgia"/>
              </a:rPr>
              <a:t>и</a:t>
            </a:r>
            <a:r>
              <a:rPr sz="1900" spc="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точность.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DA79"/>
              </a:buClr>
              <a:buFont typeface="Georgia"/>
              <a:buChar char="•"/>
            </a:pP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Правила </a:t>
            </a:r>
            <a:r>
              <a:rPr sz="1900" spc="-5" dirty="0">
                <a:latin typeface="Georgia"/>
                <a:cs typeface="Georgia"/>
              </a:rPr>
              <a:t>SADT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включают:</a:t>
            </a:r>
            <a:endParaRPr sz="1900">
              <a:latin typeface="Georgia"/>
              <a:cs typeface="Georgia"/>
            </a:endParaRPr>
          </a:p>
          <a:p>
            <a:pPr marL="268605" marR="105410" indent="-256540">
              <a:lnSpc>
                <a:spcPts val="2050"/>
              </a:lnSpc>
              <a:spcBef>
                <a:spcPts val="53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ограничение количества блоков </a:t>
            </a:r>
            <a:r>
              <a:rPr sz="1900" spc="-5" dirty="0">
                <a:latin typeface="Georgia"/>
                <a:cs typeface="Georgia"/>
              </a:rPr>
              <a:t>на </a:t>
            </a:r>
            <a:r>
              <a:rPr sz="1900" spc="-10" dirty="0">
                <a:latin typeface="Georgia"/>
                <a:cs typeface="Georgia"/>
              </a:rPr>
              <a:t>каждом уровне декомпозиции  </a:t>
            </a:r>
            <a:r>
              <a:rPr sz="1900" spc="-5" dirty="0">
                <a:latin typeface="Georgia"/>
                <a:cs typeface="Georgia"/>
              </a:rPr>
              <a:t>(правило 3-6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блоков);</a:t>
            </a:r>
            <a:endParaRPr sz="1900">
              <a:latin typeface="Georgia"/>
              <a:cs typeface="Georgia"/>
            </a:endParaRPr>
          </a:p>
          <a:p>
            <a:pPr marL="384175" indent="-372110">
              <a:lnSpc>
                <a:spcPct val="100000"/>
              </a:lnSpc>
              <a:spcBef>
                <a:spcPts val="740"/>
              </a:spcBef>
              <a:buClr>
                <a:srgbClr val="D2DA79"/>
              </a:buClr>
              <a:buChar char="•"/>
              <a:tabLst>
                <a:tab pos="384175" algn="l"/>
                <a:tab pos="384810" algn="l"/>
              </a:tabLst>
            </a:pPr>
            <a:r>
              <a:rPr sz="1900" spc="-5" dirty="0">
                <a:latin typeface="Georgia"/>
                <a:cs typeface="Georgia"/>
              </a:rPr>
              <a:t>связность диаграмм </a:t>
            </a:r>
            <a:r>
              <a:rPr sz="1900" spc="-10" dirty="0">
                <a:latin typeface="Georgia"/>
                <a:cs typeface="Georgia"/>
              </a:rPr>
              <a:t>(номера</a:t>
            </a:r>
            <a:r>
              <a:rPr sz="1900" spc="10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блоков);</a:t>
            </a:r>
            <a:endParaRPr sz="1900">
              <a:latin typeface="Georgia"/>
              <a:cs typeface="Georgia"/>
            </a:endParaRPr>
          </a:p>
          <a:p>
            <a:pPr marL="384175" indent="-372110">
              <a:lnSpc>
                <a:spcPts val="2165"/>
              </a:lnSpc>
              <a:spcBef>
                <a:spcPts val="580"/>
              </a:spcBef>
              <a:buClr>
                <a:srgbClr val="D2DA79"/>
              </a:buClr>
              <a:buChar char="•"/>
              <a:tabLst>
                <a:tab pos="384175" algn="l"/>
                <a:tab pos="384810" algn="l"/>
              </a:tabLst>
            </a:pPr>
            <a:r>
              <a:rPr sz="1900" spc="-5" dirty="0">
                <a:latin typeface="Georgia"/>
                <a:cs typeface="Georgia"/>
              </a:rPr>
              <a:t>уникальность </a:t>
            </a:r>
            <a:r>
              <a:rPr sz="1900" spc="-10" dirty="0">
                <a:latin typeface="Georgia"/>
                <a:cs typeface="Georgia"/>
              </a:rPr>
              <a:t>меток </a:t>
            </a:r>
            <a:r>
              <a:rPr sz="1900" spc="-5" dirty="0">
                <a:latin typeface="Georgia"/>
                <a:cs typeface="Georgia"/>
              </a:rPr>
              <a:t>и </a:t>
            </a:r>
            <a:r>
              <a:rPr sz="1900" spc="-10" dirty="0">
                <a:latin typeface="Georgia"/>
                <a:cs typeface="Georgia"/>
              </a:rPr>
              <a:t>наименований (отсутствие</a:t>
            </a:r>
            <a:r>
              <a:rPr sz="1900" spc="24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повторяющихся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ts val="2165"/>
              </a:lnSpc>
            </a:pPr>
            <a:r>
              <a:rPr sz="1900" spc="-5" dirty="0">
                <a:latin typeface="Georgia"/>
                <a:cs typeface="Georgia"/>
              </a:rPr>
              <a:t>имен);</a:t>
            </a:r>
            <a:endParaRPr sz="1900">
              <a:latin typeface="Georgia"/>
              <a:cs typeface="Georgia"/>
            </a:endParaRPr>
          </a:p>
          <a:p>
            <a:pPr marL="384175" indent="-372110">
              <a:lnSpc>
                <a:spcPct val="100000"/>
              </a:lnSpc>
              <a:spcBef>
                <a:spcPts val="70"/>
              </a:spcBef>
              <a:buClr>
                <a:srgbClr val="D2DA79"/>
              </a:buClr>
              <a:buChar char="•"/>
              <a:tabLst>
                <a:tab pos="384175" algn="l"/>
                <a:tab pos="384810" algn="l"/>
              </a:tabLst>
            </a:pPr>
            <a:r>
              <a:rPr sz="1900" spc="-5" dirty="0">
                <a:latin typeface="Georgia"/>
                <a:cs typeface="Georgia"/>
              </a:rPr>
              <a:t>синтаксические правила </a:t>
            </a:r>
            <a:r>
              <a:rPr sz="1900" spc="-10" dirty="0">
                <a:latin typeface="Georgia"/>
                <a:cs typeface="Georgia"/>
              </a:rPr>
              <a:t>для </a:t>
            </a:r>
            <a:r>
              <a:rPr sz="1900" spc="-5" dirty="0">
                <a:latin typeface="Georgia"/>
                <a:cs typeface="Georgia"/>
              </a:rPr>
              <a:t>графики </a:t>
            </a:r>
            <a:r>
              <a:rPr sz="1900" spc="-10" dirty="0">
                <a:latin typeface="Georgia"/>
                <a:cs typeface="Georgia"/>
              </a:rPr>
              <a:t>(блоков </a:t>
            </a:r>
            <a:r>
              <a:rPr sz="1900" spc="-5" dirty="0">
                <a:latin typeface="Georgia"/>
                <a:cs typeface="Georgia"/>
              </a:rPr>
              <a:t>и</a:t>
            </a:r>
            <a:r>
              <a:rPr sz="1900" spc="114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дуг).</a:t>
            </a:r>
            <a:endParaRPr sz="1900">
              <a:latin typeface="Georgia"/>
              <a:cs typeface="Georgia"/>
            </a:endParaRPr>
          </a:p>
          <a:p>
            <a:pPr marL="268605" marR="492125" indent="-256540">
              <a:lnSpc>
                <a:spcPts val="2050"/>
              </a:lnSpc>
              <a:spcBef>
                <a:spcPts val="330"/>
              </a:spcBef>
              <a:buClr>
                <a:srgbClr val="D2DA79"/>
              </a:buClr>
              <a:buFont typeface="Georgia"/>
              <a:buChar char="•"/>
              <a:tabLst>
                <a:tab pos="384175" algn="l"/>
                <a:tab pos="384810" algn="l"/>
              </a:tabLst>
            </a:pPr>
            <a:r>
              <a:rPr dirty="0"/>
              <a:t>	</a:t>
            </a:r>
            <a:r>
              <a:rPr sz="1900" spc="-10" dirty="0">
                <a:latin typeface="Georgia"/>
                <a:cs typeface="Georgia"/>
              </a:rPr>
              <a:t>разделение входов </a:t>
            </a:r>
            <a:r>
              <a:rPr sz="1900" spc="-5" dirty="0">
                <a:latin typeface="Georgia"/>
                <a:cs typeface="Georgia"/>
              </a:rPr>
              <a:t>и </a:t>
            </a:r>
            <a:r>
              <a:rPr sz="1900" spc="-10" dirty="0">
                <a:latin typeface="Georgia"/>
                <a:cs typeface="Georgia"/>
              </a:rPr>
              <a:t>управлений </a:t>
            </a:r>
            <a:r>
              <a:rPr sz="1900" spc="-5" dirty="0">
                <a:latin typeface="Georgia"/>
                <a:cs typeface="Georgia"/>
              </a:rPr>
              <a:t>(правило </a:t>
            </a:r>
            <a:r>
              <a:rPr sz="1900" spc="-10" dirty="0">
                <a:latin typeface="Georgia"/>
                <a:cs typeface="Georgia"/>
              </a:rPr>
              <a:t>определения роли  </a:t>
            </a:r>
            <a:r>
              <a:rPr sz="1900" spc="-5" dirty="0">
                <a:latin typeface="Georgia"/>
                <a:cs typeface="Georgia"/>
              </a:rPr>
              <a:t>данных);</a:t>
            </a:r>
            <a:endParaRPr sz="1900">
              <a:latin typeface="Georgia"/>
              <a:cs typeface="Georgia"/>
            </a:endParaRPr>
          </a:p>
          <a:p>
            <a:pPr marL="384175" indent="-372110">
              <a:lnSpc>
                <a:spcPts val="2165"/>
              </a:lnSpc>
              <a:spcBef>
                <a:spcPts val="45"/>
              </a:spcBef>
              <a:buClr>
                <a:srgbClr val="D2DA79"/>
              </a:buClr>
              <a:buChar char="•"/>
              <a:tabLst>
                <a:tab pos="384175" algn="l"/>
                <a:tab pos="384810" algn="l"/>
              </a:tabLst>
            </a:pPr>
            <a:r>
              <a:rPr sz="1900" spc="-10" dirty="0">
                <a:latin typeface="Georgia"/>
                <a:cs typeface="Georgia"/>
              </a:rPr>
              <a:t>отделение </a:t>
            </a:r>
            <a:r>
              <a:rPr sz="1900" spc="-5" dirty="0">
                <a:latin typeface="Georgia"/>
                <a:cs typeface="Georgia"/>
              </a:rPr>
              <a:t>организации от функции, т.е. </a:t>
            </a:r>
            <a:r>
              <a:rPr sz="1900" spc="-10" dirty="0">
                <a:latin typeface="Georgia"/>
                <a:cs typeface="Georgia"/>
              </a:rPr>
              <a:t>исключение</a:t>
            </a:r>
            <a:r>
              <a:rPr sz="1900" spc="15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влияния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ts val="2165"/>
              </a:lnSpc>
            </a:pPr>
            <a:r>
              <a:rPr sz="1900" spc="-5" dirty="0">
                <a:latin typeface="Georgia"/>
                <a:cs typeface="Georgia"/>
              </a:rPr>
              <a:t>организационной </a:t>
            </a:r>
            <a:r>
              <a:rPr sz="1900" spc="-10" dirty="0">
                <a:latin typeface="Georgia"/>
                <a:cs typeface="Georgia"/>
              </a:rPr>
              <a:t>структуры </a:t>
            </a:r>
            <a:r>
              <a:rPr sz="1900" spc="-5" dirty="0">
                <a:latin typeface="Georgia"/>
                <a:cs typeface="Georgia"/>
              </a:rPr>
              <a:t>на функциональную</a:t>
            </a:r>
            <a:r>
              <a:rPr sz="1900" spc="1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модель.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8197" y="6053734"/>
            <a:ext cx="487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Georgia"/>
                <a:cs typeface="Georgia"/>
              </a:rPr>
              <a:t>Функциональный </a:t>
            </a:r>
            <a:r>
              <a:rPr sz="1800" i="1" dirty="0">
                <a:latin typeface="Georgia"/>
                <a:cs typeface="Georgia"/>
              </a:rPr>
              <a:t>блок и </a:t>
            </a:r>
            <a:r>
              <a:rPr sz="1800" i="1" spc="-5" dirty="0">
                <a:latin typeface="Georgia"/>
                <a:cs typeface="Georgia"/>
              </a:rPr>
              <a:t>интерфейсные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spc="-5" dirty="0">
                <a:latin typeface="Georgia"/>
                <a:cs typeface="Georgia"/>
              </a:rPr>
              <a:t>дуги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6838" y="1047940"/>
            <a:ext cx="7248525" cy="466725"/>
            <a:chOff x="966838" y="1047940"/>
            <a:chExt cx="7248525" cy="466725"/>
          </a:xfrm>
        </p:grpSpPr>
        <p:sp>
          <p:nvSpPr>
            <p:cNvPr id="6" name="object 6"/>
            <p:cNvSpPr/>
            <p:nvPr/>
          </p:nvSpPr>
          <p:spPr>
            <a:xfrm>
              <a:off x="971600" y="1052702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1600" y="1052702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99179" y="1076959"/>
            <a:ext cx="1983739" cy="132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SADT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900">
              <a:latin typeface="Georgia"/>
              <a:cs typeface="Georgia"/>
            </a:endParaRPr>
          </a:p>
          <a:p>
            <a:pPr marL="6096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Управление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7298" y="2895600"/>
            <a:ext cx="2818130" cy="14465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Times New Roman"/>
              <a:cs typeface="Times New Roman"/>
            </a:endParaRPr>
          </a:p>
          <a:p>
            <a:pPr marL="77216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Функция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9081" y="3377310"/>
            <a:ext cx="117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В</a:t>
            </a:r>
            <a:r>
              <a:rPr sz="2400" spc="5" dirty="0">
                <a:latin typeface="Georgia"/>
                <a:cs typeface="Georgia"/>
              </a:rPr>
              <a:t>ы</a:t>
            </a:r>
            <a:r>
              <a:rPr sz="2400" dirty="0">
                <a:latin typeface="Georgia"/>
                <a:cs typeface="Georgia"/>
              </a:rPr>
              <a:t>ходы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39" y="3377310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Входы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7300" y="4901565"/>
            <a:ext cx="149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Механизм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2747" y="2439923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50" y="330200"/>
                </a:moveTo>
                <a:lnTo>
                  <a:pt x="0" y="330200"/>
                </a:lnTo>
                <a:lnTo>
                  <a:pt x="63500" y="457200"/>
                </a:lnTo>
                <a:lnTo>
                  <a:pt x="120650" y="342900"/>
                </a:lnTo>
                <a:lnTo>
                  <a:pt x="57150" y="342900"/>
                </a:lnTo>
                <a:lnTo>
                  <a:pt x="57150" y="330200"/>
                </a:lnTo>
                <a:close/>
              </a:path>
              <a:path w="127000" h="457200">
                <a:moveTo>
                  <a:pt x="69850" y="0"/>
                </a:moveTo>
                <a:lnTo>
                  <a:pt x="57150" y="0"/>
                </a:lnTo>
                <a:lnTo>
                  <a:pt x="57150" y="342900"/>
                </a:lnTo>
                <a:lnTo>
                  <a:pt x="69850" y="342900"/>
                </a:lnTo>
                <a:lnTo>
                  <a:pt x="69850" y="0"/>
                </a:lnTo>
                <a:close/>
              </a:path>
              <a:path w="127000" h="457200">
                <a:moveTo>
                  <a:pt x="127000" y="330200"/>
                </a:moveTo>
                <a:lnTo>
                  <a:pt x="69850" y="330200"/>
                </a:lnTo>
                <a:lnTo>
                  <a:pt x="69850" y="342900"/>
                </a:lnTo>
                <a:lnTo>
                  <a:pt x="120650" y="342900"/>
                </a:lnTo>
                <a:lnTo>
                  <a:pt x="127000" y="330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6398" y="2438400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50" y="330200"/>
                </a:moveTo>
                <a:lnTo>
                  <a:pt x="0" y="330200"/>
                </a:lnTo>
                <a:lnTo>
                  <a:pt x="63500" y="457200"/>
                </a:lnTo>
                <a:lnTo>
                  <a:pt x="120650" y="342900"/>
                </a:lnTo>
                <a:lnTo>
                  <a:pt x="57150" y="342900"/>
                </a:lnTo>
                <a:lnTo>
                  <a:pt x="57150" y="330200"/>
                </a:lnTo>
                <a:close/>
              </a:path>
              <a:path w="127000" h="457200">
                <a:moveTo>
                  <a:pt x="69850" y="0"/>
                </a:moveTo>
                <a:lnTo>
                  <a:pt x="57150" y="0"/>
                </a:lnTo>
                <a:lnTo>
                  <a:pt x="57150" y="342900"/>
                </a:lnTo>
                <a:lnTo>
                  <a:pt x="69850" y="342900"/>
                </a:lnTo>
                <a:lnTo>
                  <a:pt x="69850" y="0"/>
                </a:lnTo>
                <a:close/>
              </a:path>
              <a:path w="127000" h="457200">
                <a:moveTo>
                  <a:pt x="127000" y="330200"/>
                </a:moveTo>
                <a:lnTo>
                  <a:pt x="69850" y="330200"/>
                </a:lnTo>
                <a:lnTo>
                  <a:pt x="69850" y="342900"/>
                </a:lnTo>
                <a:lnTo>
                  <a:pt x="120650" y="342900"/>
                </a:lnTo>
                <a:lnTo>
                  <a:pt x="127000" y="330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4398" y="4343400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150" y="533400"/>
                </a:lnTo>
                <a:lnTo>
                  <a:pt x="69850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6398" y="4343400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150" y="533400"/>
                </a:lnTo>
                <a:lnTo>
                  <a:pt x="69850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84298" y="3517900"/>
            <a:ext cx="1143000" cy="127000"/>
          </a:xfrm>
          <a:custGeom>
            <a:avLst/>
            <a:gdLst/>
            <a:ahLst/>
            <a:cxnLst/>
            <a:rect l="l" t="t" r="r" b="b"/>
            <a:pathLst>
              <a:path w="1143000" h="127000">
                <a:moveTo>
                  <a:pt x="1016000" y="0"/>
                </a:moveTo>
                <a:lnTo>
                  <a:pt x="1016000" y="127000"/>
                </a:lnTo>
                <a:lnTo>
                  <a:pt x="1130300" y="69850"/>
                </a:lnTo>
                <a:lnTo>
                  <a:pt x="1028700" y="69850"/>
                </a:lnTo>
                <a:lnTo>
                  <a:pt x="1028700" y="57150"/>
                </a:lnTo>
                <a:lnTo>
                  <a:pt x="1130300" y="57150"/>
                </a:lnTo>
                <a:lnTo>
                  <a:pt x="1016000" y="0"/>
                </a:lnTo>
                <a:close/>
              </a:path>
              <a:path w="1143000" h="127000">
                <a:moveTo>
                  <a:pt x="10160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016000" y="69850"/>
                </a:lnTo>
                <a:lnTo>
                  <a:pt x="1016000" y="57150"/>
                </a:lnTo>
                <a:close/>
              </a:path>
              <a:path w="1143000" h="127000">
                <a:moveTo>
                  <a:pt x="1130300" y="57150"/>
                </a:moveTo>
                <a:lnTo>
                  <a:pt x="1028700" y="57150"/>
                </a:lnTo>
                <a:lnTo>
                  <a:pt x="1028700" y="69850"/>
                </a:lnTo>
                <a:lnTo>
                  <a:pt x="1130300" y="69850"/>
                </a:lnTo>
                <a:lnTo>
                  <a:pt x="1143000" y="63500"/>
                </a:lnTo>
                <a:lnTo>
                  <a:pt x="1130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46698" y="35179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127000"/>
                </a:lnTo>
                <a:lnTo>
                  <a:pt x="901700" y="69850"/>
                </a:lnTo>
                <a:lnTo>
                  <a:pt x="800100" y="69850"/>
                </a:lnTo>
                <a:lnTo>
                  <a:pt x="800100" y="57150"/>
                </a:lnTo>
                <a:lnTo>
                  <a:pt x="901700" y="57150"/>
                </a:lnTo>
                <a:lnTo>
                  <a:pt x="787400" y="0"/>
                </a:lnTo>
                <a:close/>
              </a:path>
              <a:path w="914400" h="127000">
                <a:moveTo>
                  <a:pt x="7874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87400" y="69850"/>
                </a:lnTo>
                <a:lnTo>
                  <a:pt x="787400" y="57150"/>
                </a:lnTo>
                <a:close/>
              </a:path>
              <a:path w="914400" h="127000">
                <a:moveTo>
                  <a:pt x="901700" y="57150"/>
                </a:moveTo>
                <a:lnTo>
                  <a:pt x="800100" y="57150"/>
                </a:lnTo>
                <a:lnTo>
                  <a:pt x="800100" y="69850"/>
                </a:lnTo>
                <a:lnTo>
                  <a:pt x="901700" y="69850"/>
                </a:lnTo>
                <a:lnTo>
                  <a:pt x="914400" y="63500"/>
                </a:lnTo>
                <a:lnTo>
                  <a:pt x="9017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5732475"/>
            <a:ext cx="790829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Одной из наиболее важных особенностей методологии SADT 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является  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постепенное введение 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все 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больших уровней детализации по 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мере  создания 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диаграмм, отображающих</a:t>
            </a:r>
            <a:r>
              <a:rPr sz="1800" i="1" spc="-4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модель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0856" y="1119949"/>
            <a:ext cx="7248525" cy="466725"/>
            <a:chOff x="1110856" y="1119949"/>
            <a:chExt cx="7248525" cy="466725"/>
          </a:xfrm>
        </p:grpSpPr>
        <p:sp>
          <p:nvSpPr>
            <p:cNvPr id="6" name="object 6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5618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43071" y="1148841"/>
            <a:ext cx="1984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SADT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58567" y="2166366"/>
            <a:ext cx="2133600" cy="1073150"/>
            <a:chOff x="2258567" y="2166366"/>
            <a:chExt cx="2133600" cy="1073150"/>
          </a:xfrm>
        </p:grpSpPr>
        <p:sp>
          <p:nvSpPr>
            <p:cNvPr id="10" name="object 10"/>
            <p:cNvSpPr/>
            <p:nvPr/>
          </p:nvSpPr>
          <p:spPr>
            <a:xfrm>
              <a:off x="3096767" y="2471166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762000"/>
                  </a:moveTo>
                  <a:lnTo>
                    <a:pt x="762000" y="7620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8568" y="2166365"/>
              <a:ext cx="2133600" cy="901700"/>
            </a:xfrm>
            <a:custGeom>
              <a:avLst/>
              <a:gdLst/>
              <a:ahLst/>
              <a:cxnLst/>
              <a:rect l="l" t="t" r="r" b="b"/>
              <a:pathLst>
                <a:path w="2133600" h="901700">
                  <a:moveTo>
                    <a:pt x="838200" y="838200"/>
                  </a:moveTo>
                  <a:lnTo>
                    <a:pt x="825500" y="831850"/>
                  </a:lnTo>
                  <a:lnTo>
                    <a:pt x="711200" y="774700"/>
                  </a:lnTo>
                  <a:lnTo>
                    <a:pt x="711200" y="831850"/>
                  </a:lnTo>
                  <a:lnTo>
                    <a:pt x="0" y="831850"/>
                  </a:lnTo>
                  <a:lnTo>
                    <a:pt x="0" y="844550"/>
                  </a:lnTo>
                  <a:lnTo>
                    <a:pt x="711200" y="844550"/>
                  </a:lnTo>
                  <a:lnTo>
                    <a:pt x="711200" y="901700"/>
                  </a:lnTo>
                  <a:lnTo>
                    <a:pt x="825500" y="844550"/>
                  </a:lnTo>
                  <a:lnTo>
                    <a:pt x="838200" y="838200"/>
                  </a:lnTo>
                  <a:close/>
                </a:path>
                <a:path w="2133600" h="901700">
                  <a:moveTo>
                    <a:pt x="838200" y="533400"/>
                  </a:moveTo>
                  <a:lnTo>
                    <a:pt x="825500" y="527050"/>
                  </a:lnTo>
                  <a:lnTo>
                    <a:pt x="711200" y="469900"/>
                  </a:lnTo>
                  <a:lnTo>
                    <a:pt x="711200" y="527050"/>
                  </a:lnTo>
                  <a:lnTo>
                    <a:pt x="76200" y="527050"/>
                  </a:lnTo>
                  <a:lnTo>
                    <a:pt x="76200" y="539750"/>
                  </a:lnTo>
                  <a:lnTo>
                    <a:pt x="711200" y="539750"/>
                  </a:lnTo>
                  <a:lnTo>
                    <a:pt x="711200" y="596900"/>
                  </a:lnTo>
                  <a:lnTo>
                    <a:pt x="825500" y="539750"/>
                  </a:lnTo>
                  <a:lnTo>
                    <a:pt x="838200" y="533400"/>
                  </a:lnTo>
                  <a:close/>
                </a:path>
                <a:path w="2133600" h="901700">
                  <a:moveTo>
                    <a:pt x="1282700" y="177800"/>
                  </a:moveTo>
                  <a:lnTo>
                    <a:pt x="1225550" y="177800"/>
                  </a:lnTo>
                  <a:lnTo>
                    <a:pt x="1225550" y="0"/>
                  </a:lnTo>
                  <a:lnTo>
                    <a:pt x="1212850" y="0"/>
                  </a:lnTo>
                  <a:lnTo>
                    <a:pt x="1212850" y="177800"/>
                  </a:lnTo>
                  <a:lnTo>
                    <a:pt x="1155700" y="177800"/>
                  </a:lnTo>
                  <a:lnTo>
                    <a:pt x="1219200" y="304800"/>
                  </a:lnTo>
                  <a:lnTo>
                    <a:pt x="1276350" y="190500"/>
                  </a:lnTo>
                  <a:lnTo>
                    <a:pt x="1282700" y="177800"/>
                  </a:lnTo>
                  <a:close/>
                </a:path>
                <a:path w="2133600" h="901700">
                  <a:moveTo>
                    <a:pt x="2133600" y="685800"/>
                  </a:moveTo>
                  <a:lnTo>
                    <a:pt x="2120900" y="679450"/>
                  </a:lnTo>
                  <a:lnTo>
                    <a:pt x="2006600" y="622300"/>
                  </a:lnTo>
                  <a:lnTo>
                    <a:pt x="2006600" y="679450"/>
                  </a:lnTo>
                  <a:lnTo>
                    <a:pt x="1600200" y="679450"/>
                  </a:lnTo>
                  <a:lnTo>
                    <a:pt x="1600200" y="692150"/>
                  </a:lnTo>
                  <a:lnTo>
                    <a:pt x="2006600" y="692150"/>
                  </a:lnTo>
                  <a:lnTo>
                    <a:pt x="2006600" y="749300"/>
                  </a:lnTo>
                  <a:lnTo>
                    <a:pt x="2120900" y="692150"/>
                  </a:lnTo>
                  <a:lnTo>
                    <a:pt x="21336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34967" y="4223765"/>
            <a:ext cx="4572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8567" y="3931665"/>
            <a:ext cx="838200" cy="127000"/>
          </a:xfrm>
          <a:custGeom>
            <a:avLst/>
            <a:gdLst/>
            <a:ahLst/>
            <a:cxnLst/>
            <a:rect l="l" t="t" r="r" b="b"/>
            <a:pathLst>
              <a:path w="838200" h="127000">
                <a:moveTo>
                  <a:pt x="711200" y="0"/>
                </a:moveTo>
                <a:lnTo>
                  <a:pt x="711200" y="126999"/>
                </a:lnTo>
                <a:lnTo>
                  <a:pt x="825500" y="69849"/>
                </a:lnTo>
                <a:lnTo>
                  <a:pt x="723900" y="69849"/>
                </a:lnTo>
                <a:lnTo>
                  <a:pt x="723900" y="57149"/>
                </a:lnTo>
                <a:lnTo>
                  <a:pt x="825500" y="57149"/>
                </a:lnTo>
                <a:lnTo>
                  <a:pt x="711200" y="0"/>
                </a:lnTo>
                <a:close/>
              </a:path>
              <a:path w="838200" h="127000">
                <a:moveTo>
                  <a:pt x="711200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711200" y="69849"/>
                </a:lnTo>
                <a:lnTo>
                  <a:pt x="711200" y="57149"/>
                </a:lnTo>
                <a:close/>
              </a:path>
              <a:path w="838200" h="127000">
                <a:moveTo>
                  <a:pt x="825500" y="57149"/>
                </a:moveTo>
                <a:lnTo>
                  <a:pt x="723900" y="57149"/>
                </a:lnTo>
                <a:lnTo>
                  <a:pt x="723900" y="69849"/>
                </a:lnTo>
                <a:lnTo>
                  <a:pt x="825500" y="69849"/>
                </a:lnTo>
                <a:lnTo>
                  <a:pt x="838200" y="63499"/>
                </a:lnTo>
                <a:lnTo>
                  <a:pt x="825500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1867" y="3537965"/>
            <a:ext cx="127000" cy="304800"/>
          </a:xfrm>
          <a:custGeom>
            <a:avLst/>
            <a:gdLst/>
            <a:ahLst/>
            <a:cxnLst/>
            <a:rect l="l" t="t" r="r" b="b"/>
            <a:pathLst>
              <a:path w="127000" h="304800">
                <a:moveTo>
                  <a:pt x="57150" y="177800"/>
                </a:moveTo>
                <a:lnTo>
                  <a:pt x="0" y="177800"/>
                </a:lnTo>
                <a:lnTo>
                  <a:pt x="63500" y="304800"/>
                </a:lnTo>
                <a:lnTo>
                  <a:pt x="120650" y="190500"/>
                </a:lnTo>
                <a:lnTo>
                  <a:pt x="57150" y="190500"/>
                </a:lnTo>
                <a:lnTo>
                  <a:pt x="57150" y="177800"/>
                </a:lnTo>
                <a:close/>
              </a:path>
              <a:path w="127000" h="304800">
                <a:moveTo>
                  <a:pt x="69850" y="0"/>
                </a:moveTo>
                <a:lnTo>
                  <a:pt x="57150" y="0"/>
                </a:lnTo>
                <a:lnTo>
                  <a:pt x="57150" y="190500"/>
                </a:lnTo>
                <a:lnTo>
                  <a:pt x="69850" y="190500"/>
                </a:lnTo>
                <a:lnTo>
                  <a:pt x="69850" y="0"/>
                </a:lnTo>
                <a:close/>
              </a:path>
              <a:path w="127000" h="304800">
                <a:moveTo>
                  <a:pt x="127000" y="177800"/>
                </a:moveTo>
                <a:lnTo>
                  <a:pt x="69850" y="177800"/>
                </a:lnTo>
                <a:lnTo>
                  <a:pt x="69850" y="190500"/>
                </a:lnTo>
                <a:lnTo>
                  <a:pt x="120650" y="190500"/>
                </a:lnTo>
                <a:lnTo>
                  <a:pt x="127000" y="17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9167" y="4617465"/>
            <a:ext cx="685800" cy="127000"/>
          </a:xfrm>
          <a:custGeom>
            <a:avLst/>
            <a:gdLst/>
            <a:ahLst/>
            <a:cxnLst/>
            <a:rect l="l" t="t" r="r" b="b"/>
            <a:pathLst>
              <a:path w="685800" h="127000">
                <a:moveTo>
                  <a:pt x="558799" y="0"/>
                </a:moveTo>
                <a:lnTo>
                  <a:pt x="558799" y="126999"/>
                </a:lnTo>
                <a:lnTo>
                  <a:pt x="673099" y="69849"/>
                </a:lnTo>
                <a:lnTo>
                  <a:pt x="571499" y="69849"/>
                </a:lnTo>
                <a:lnTo>
                  <a:pt x="571499" y="57149"/>
                </a:lnTo>
                <a:lnTo>
                  <a:pt x="673099" y="57149"/>
                </a:lnTo>
                <a:lnTo>
                  <a:pt x="558799" y="0"/>
                </a:lnTo>
                <a:close/>
              </a:path>
              <a:path w="685800" h="127000">
                <a:moveTo>
                  <a:pt x="558799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558799" y="69849"/>
                </a:lnTo>
                <a:lnTo>
                  <a:pt x="558799" y="57149"/>
                </a:lnTo>
                <a:close/>
              </a:path>
              <a:path w="685800" h="127000">
                <a:moveTo>
                  <a:pt x="673099" y="57149"/>
                </a:moveTo>
                <a:lnTo>
                  <a:pt x="571499" y="57149"/>
                </a:lnTo>
                <a:lnTo>
                  <a:pt x="571499" y="69849"/>
                </a:lnTo>
                <a:lnTo>
                  <a:pt x="673099" y="69849"/>
                </a:lnTo>
                <a:lnTo>
                  <a:pt x="685799" y="63499"/>
                </a:lnTo>
                <a:lnTo>
                  <a:pt x="67309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6767" y="3842765"/>
            <a:ext cx="4572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3167" y="4604765"/>
            <a:ext cx="4572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1367" y="4909565"/>
            <a:ext cx="457200" cy="60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68567" y="5150865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482600" y="0"/>
                </a:moveTo>
                <a:lnTo>
                  <a:pt x="482600" y="126999"/>
                </a:lnTo>
                <a:lnTo>
                  <a:pt x="596900" y="69849"/>
                </a:lnTo>
                <a:lnTo>
                  <a:pt x="495300" y="69849"/>
                </a:lnTo>
                <a:lnTo>
                  <a:pt x="495300" y="57149"/>
                </a:lnTo>
                <a:lnTo>
                  <a:pt x="596900" y="57149"/>
                </a:lnTo>
                <a:lnTo>
                  <a:pt x="482600" y="0"/>
                </a:lnTo>
                <a:close/>
              </a:path>
              <a:path w="609600" h="127000">
                <a:moveTo>
                  <a:pt x="482600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482600" y="69849"/>
                </a:lnTo>
                <a:lnTo>
                  <a:pt x="482600" y="57149"/>
                </a:lnTo>
                <a:close/>
              </a:path>
              <a:path w="609600" h="127000">
                <a:moveTo>
                  <a:pt x="596900" y="57149"/>
                </a:moveTo>
                <a:lnTo>
                  <a:pt x="495300" y="57149"/>
                </a:lnTo>
                <a:lnTo>
                  <a:pt x="495300" y="69849"/>
                </a:lnTo>
                <a:lnTo>
                  <a:pt x="596900" y="69849"/>
                </a:lnTo>
                <a:lnTo>
                  <a:pt x="609600" y="63499"/>
                </a:lnTo>
                <a:lnTo>
                  <a:pt x="596900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547617" y="3988815"/>
            <a:ext cx="1517650" cy="984250"/>
            <a:chOff x="3547617" y="3988815"/>
            <a:chExt cx="1517650" cy="984250"/>
          </a:xfrm>
        </p:grpSpPr>
        <p:sp>
          <p:nvSpPr>
            <p:cNvPr id="21" name="object 21"/>
            <p:cNvSpPr/>
            <p:nvPr/>
          </p:nvSpPr>
          <p:spPr>
            <a:xfrm>
              <a:off x="3553967" y="3995165"/>
              <a:ext cx="1450340" cy="10160"/>
            </a:xfrm>
            <a:custGeom>
              <a:avLst/>
              <a:gdLst/>
              <a:ahLst/>
              <a:cxnLst/>
              <a:rect l="l" t="t" r="r" b="b"/>
              <a:pathLst>
                <a:path w="1450339" h="10160">
                  <a:moveTo>
                    <a:pt x="0" y="0"/>
                  </a:moveTo>
                  <a:lnTo>
                    <a:pt x="1450086" y="990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00067" y="3995165"/>
              <a:ext cx="1270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2168" y="3995165"/>
              <a:ext cx="673100" cy="977900"/>
            </a:xfrm>
            <a:custGeom>
              <a:avLst/>
              <a:gdLst/>
              <a:ahLst/>
              <a:cxnLst/>
              <a:rect l="l" t="t" r="r" b="b"/>
              <a:pathLst>
                <a:path w="673100" h="977900">
                  <a:moveTo>
                    <a:pt x="381000" y="914400"/>
                  </a:moveTo>
                  <a:lnTo>
                    <a:pt x="368300" y="908050"/>
                  </a:lnTo>
                  <a:lnTo>
                    <a:pt x="254000" y="850900"/>
                  </a:lnTo>
                  <a:lnTo>
                    <a:pt x="254000" y="908050"/>
                  </a:lnTo>
                  <a:lnTo>
                    <a:pt x="196850" y="908050"/>
                  </a:lnTo>
                  <a:lnTo>
                    <a:pt x="196850" y="539750"/>
                  </a:lnTo>
                  <a:lnTo>
                    <a:pt x="196850" y="533400"/>
                  </a:lnTo>
                  <a:lnTo>
                    <a:pt x="196850" y="527050"/>
                  </a:lnTo>
                  <a:lnTo>
                    <a:pt x="0" y="527050"/>
                  </a:lnTo>
                  <a:lnTo>
                    <a:pt x="0" y="539750"/>
                  </a:lnTo>
                  <a:lnTo>
                    <a:pt x="184150" y="539750"/>
                  </a:lnTo>
                  <a:lnTo>
                    <a:pt x="184150" y="920750"/>
                  </a:lnTo>
                  <a:lnTo>
                    <a:pt x="254000" y="920750"/>
                  </a:lnTo>
                  <a:lnTo>
                    <a:pt x="254000" y="977900"/>
                  </a:lnTo>
                  <a:lnTo>
                    <a:pt x="368300" y="920750"/>
                  </a:lnTo>
                  <a:lnTo>
                    <a:pt x="381000" y="914400"/>
                  </a:lnTo>
                  <a:close/>
                </a:path>
                <a:path w="673100" h="977900">
                  <a:moveTo>
                    <a:pt x="673100" y="482600"/>
                  </a:moveTo>
                  <a:lnTo>
                    <a:pt x="615950" y="482600"/>
                  </a:lnTo>
                  <a:lnTo>
                    <a:pt x="615950" y="0"/>
                  </a:lnTo>
                  <a:lnTo>
                    <a:pt x="603250" y="0"/>
                  </a:lnTo>
                  <a:lnTo>
                    <a:pt x="603250" y="482600"/>
                  </a:lnTo>
                  <a:lnTo>
                    <a:pt x="546100" y="482600"/>
                  </a:lnTo>
                  <a:lnTo>
                    <a:pt x="609600" y="609600"/>
                  </a:lnTo>
                  <a:lnTo>
                    <a:pt x="666750" y="495300"/>
                  </a:lnTo>
                  <a:lnTo>
                    <a:pt x="673100" y="482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230367" y="4903215"/>
            <a:ext cx="381000" cy="374650"/>
          </a:xfrm>
          <a:custGeom>
            <a:avLst/>
            <a:gdLst/>
            <a:ahLst/>
            <a:cxnLst/>
            <a:rect l="l" t="t" r="r" b="b"/>
            <a:pathLst>
              <a:path w="381000" h="374650">
                <a:moveTo>
                  <a:pt x="254000" y="247649"/>
                </a:moveTo>
                <a:lnTo>
                  <a:pt x="254000" y="374649"/>
                </a:lnTo>
                <a:lnTo>
                  <a:pt x="368300" y="317499"/>
                </a:lnTo>
                <a:lnTo>
                  <a:pt x="266700" y="317499"/>
                </a:lnTo>
                <a:lnTo>
                  <a:pt x="266700" y="304799"/>
                </a:lnTo>
                <a:lnTo>
                  <a:pt x="368300" y="304799"/>
                </a:lnTo>
                <a:lnTo>
                  <a:pt x="254000" y="247649"/>
                </a:lnTo>
                <a:close/>
              </a:path>
              <a:path w="381000" h="374650">
                <a:moveTo>
                  <a:pt x="184150" y="6349"/>
                </a:moveTo>
                <a:lnTo>
                  <a:pt x="184150" y="317499"/>
                </a:lnTo>
                <a:lnTo>
                  <a:pt x="254000" y="317499"/>
                </a:lnTo>
                <a:lnTo>
                  <a:pt x="254000" y="311149"/>
                </a:lnTo>
                <a:lnTo>
                  <a:pt x="196850" y="311149"/>
                </a:lnTo>
                <a:lnTo>
                  <a:pt x="190500" y="304799"/>
                </a:lnTo>
                <a:lnTo>
                  <a:pt x="196850" y="304799"/>
                </a:lnTo>
                <a:lnTo>
                  <a:pt x="196850" y="12699"/>
                </a:lnTo>
                <a:lnTo>
                  <a:pt x="190500" y="12699"/>
                </a:lnTo>
                <a:lnTo>
                  <a:pt x="184150" y="6349"/>
                </a:lnTo>
                <a:close/>
              </a:path>
              <a:path w="381000" h="374650">
                <a:moveTo>
                  <a:pt x="368300" y="304799"/>
                </a:moveTo>
                <a:lnTo>
                  <a:pt x="266700" y="304799"/>
                </a:lnTo>
                <a:lnTo>
                  <a:pt x="266700" y="317499"/>
                </a:lnTo>
                <a:lnTo>
                  <a:pt x="368300" y="317499"/>
                </a:lnTo>
                <a:lnTo>
                  <a:pt x="381000" y="311149"/>
                </a:lnTo>
                <a:lnTo>
                  <a:pt x="368300" y="304799"/>
                </a:lnTo>
                <a:close/>
              </a:path>
              <a:path w="381000" h="374650">
                <a:moveTo>
                  <a:pt x="196850" y="304799"/>
                </a:moveTo>
                <a:lnTo>
                  <a:pt x="190500" y="304799"/>
                </a:lnTo>
                <a:lnTo>
                  <a:pt x="196850" y="311149"/>
                </a:lnTo>
                <a:lnTo>
                  <a:pt x="196850" y="304799"/>
                </a:lnTo>
                <a:close/>
              </a:path>
              <a:path w="381000" h="374650">
                <a:moveTo>
                  <a:pt x="254000" y="304799"/>
                </a:moveTo>
                <a:lnTo>
                  <a:pt x="196850" y="304799"/>
                </a:lnTo>
                <a:lnTo>
                  <a:pt x="196850" y="311149"/>
                </a:lnTo>
                <a:lnTo>
                  <a:pt x="254000" y="311149"/>
                </a:lnTo>
                <a:lnTo>
                  <a:pt x="254000" y="304799"/>
                </a:lnTo>
                <a:close/>
              </a:path>
              <a:path w="381000" h="374650">
                <a:moveTo>
                  <a:pt x="196850" y="0"/>
                </a:moveTo>
                <a:lnTo>
                  <a:pt x="0" y="0"/>
                </a:lnTo>
                <a:lnTo>
                  <a:pt x="0" y="12699"/>
                </a:lnTo>
                <a:lnTo>
                  <a:pt x="184150" y="12699"/>
                </a:lnTo>
                <a:lnTo>
                  <a:pt x="184150" y="6349"/>
                </a:lnTo>
                <a:lnTo>
                  <a:pt x="196850" y="6349"/>
                </a:lnTo>
                <a:lnTo>
                  <a:pt x="196850" y="0"/>
                </a:lnTo>
                <a:close/>
              </a:path>
              <a:path w="381000" h="374650">
                <a:moveTo>
                  <a:pt x="196850" y="6349"/>
                </a:moveTo>
                <a:lnTo>
                  <a:pt x="184150" y="6349"/>
                </a:lnTo>
                <a:lnTo>
                  <a:pt x="190500" y="12699"/>
                </a:lnTo>
                <a:lnTo>
                  <a:pt x="196850" y="12699"/>
                </a:lnTo>
                <a:lnTo>
                  <a:pt x="19685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0818" y="3461765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199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05196" y="2953969"/>
            <a:ext cx="3437254" cy="92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Более общее представление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Georgia"/>
                <a:cs typeface="Georgia"/>
              </a:rPr>
              <a:t>Более </a:t>
            </a:r>
            <a:r>
              <a:rPr sz="1800" dirty="0">
                <a:latin typeface="Georgia"/>
                <a:cs typeface="Georgia"/>
              </a:rPr>
              <a:t>детальное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представление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5123" y="1047940"/>
            <a:ext cx="7249159" cy="513715"/>
            <a:chOff x="965123" y="1047940"/>
            <a:chExt cx="7249159" cy="513715"/>
          </a:xfrm>
        </p:grpSpPr>
        <p:sp>
          <p:nvSpPr>
            <p:cNvPr id="5" name="object 5"/>
            <p:cNvSpPr/>
            <p:nvPr/>
          </p:nvSpPr>
          <p:spPr>
            <a:xfrm>
              <a:off x="969886" y="1052702"/>
              <a:ext cx="7239634" cy="504190"/>
            </a:xfrm>
            <a:custGeom>
              <a:avLst/>
              <a:gdLst/>
              <a:ahLst/>
              <a:cxnLst/>
              <a:rect l="l" t="t" r="r" b="b"/>
              <a:pathLst>
                <a:path w="7239634" h="504190">
                  <a:moveTo>
                    <a:pt x="7154938" y="0"/>
                  </a:moveTo>
                  <a:lnTo>
                    <a:pt x="84010" y="0"/>
                  </a:lnTo>
                  <a:lnTo>
                    <a:pt x="51311" y="6600"/>
                  </a:lnTo>
                  <a:lnTo>
                    <a:pt x="24607" y="24606"/>
                  </a:lnTo>
                  <a:lnTo>
                    <a:pt x="6602" y="51327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602" y="452788"/>
                  </a:lnTo>
                  <a:lnTo>
                    <a:pt x="24607" y="479472"/>
                  </a:lnTo>
                  <a:lnTo>
                    <a:pt x="51311" y="497464"/>
                  </a:lnTo>
                  <a:lnTo>
                    <a:pt x="84010" y="504063"/>
                  </a:lnTo>
                  <a:lnTo>
                    <a:pt x="7154938" y="504063"/>
                  </a:lnTo>
                  <a:lnTo>
                    <a:pt x="7187684" y="497464"/>
                  </a:lnTo>
                  <a:lnTo>
                    <a:pt x="7214406" y="479472"/>
                  </a:lnTo>
                  <a:lnTo>
                    <a:pt x="7232412" y="452788"/>
                  </a:lnTo>
                  <a:lnTo>
                    <a:pt x="7239012" y="420116"/>
                  </a:lnTo>
                  <a:lnTo>
                    <a:pt x="7239012" y="84074"/>
                  </a:lnTo>
                  <a:lnTo>
                    <a:pt x="7232412" y="51327"/>
                  </a:lnTo>
                  <a:lnTo>
                    <a:pt x="7214406" y="24606"/>
                  </a:lnTo>
                  <a:lnTo>
                    <a:pt x="7187684" y="6600"/>
                  </a:lnTo>
                  <a:lnTo>
                    <a:pt x="7154938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9886" y="1052702"/>
              <a:ext cx="7239634" cy="504190"/>
            </a:xfrm>
            <a:custGeom>
              <a:avLst/>
              <a:gdLst/>
              <a:ahLst/>
              <a:cxnLst/>
              <a:rect l="l" t="t" r="r" b="b"/>
              <a:pathLst>
                <a:path w="7239634" h="504190">
                  <a:moveTo>
                    <a:pt x="0" y="84074"/>
                  </a:moveTo>
                  <a:lnTo>
                    <a:pt x="6602" y="51327"/>
                  </a:lnTo>
                  <a:lnTo>
                    <a:pt x="24607" y="24606"/>
                  </a:lnTo>
                  <a:lnTo>
                    <a:pt x="51311" y="6600"/>
                  </a:lnTo>
                  <a:lnTo>
                    <a:pt x="84010" y="0"/>
                  </a:lnTo>
                  <a:lnTo>
                    <a:pt x="7154938" y="0"/>
                  </a:lnTo>
                  <a:lnTo>
                    <a:pt x="7187684" y="6600"/>
                  </a:lnTo>
                  <a:lnTo>
                    <a:pt x="7214406" y="24606"/>
                  </a:lnTo>
                  <a:lnTo>
                    <a:pt x="7232412" y="51327"/>
                  </a:lnTo>
                  <a:lnTo>
                    <a:pt x="7239012" y="84074"/>
                  </a:lnTo>
                  <a:lnTo>
                    <a:pt x="7239012" y="420116"/>
                  </a:lnTo>
                  <a:lnTo>
                    <a:pt x="7232412" y="452788"/>
                  </a:lnTo>
                  <a:lnTo>
                    <a:pt x="7214406" y="479472"/>
                  </a:lnTo>
                  <a:lnTo>
                    <a:pt x="7187684" y="497464"/>
                  </a:lnTo>
                  <a:lnTo>
                    <a:pt x="7154938" y="504063"/>
                  </a:lnTo>
                  <a:lnTo>
                    <a:pt x="84010" y="504063"/>
                  </a:lnTo>
                  <a:lnTo>
                    <a:pt x="51311" y="497464"/>
                  </a:lnTo>
                  <a:lnTo>
                    <a:pt x="24607" y="479472"/>
                  </a:lnTo>
                  <a:lnTo>
                    <a:pt x="6602" y="452788"/>
                  </a:lnTo>
                  <a:lnTo>
                    <a:pt x="0" y="420116"/>
                  </a:lnTo>
                  <a:lnTo>
                    <a:pt x="0" y="840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45638" y="1100150"/>
            <a:ext cx="3287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 SADT.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Пример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5094" y="1874910"/>
            <a:ext cx="7466274" cy="445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4667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Причины возникновения</a:t>
            </a:r>
            <a:r>
              <a:rPr spc="-15" dirty="0"/>
              <a:t> </a:t>
            </a:r>
            <a:r>
              <a:rPr dirty="0"/>
              <a:t>ООП.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031" y="1686813"/>
            <a:ext cx="7802245" cy="43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2050"/>
              </a:lnSpc>
              <a:spcBef>
                <a:spcPts val="9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Первый кризис программирования </a:t>
            </a:r>
            <a:r>
              <a:rPr sz="1900" spc="-5" dirty="0">
                <a:latin typeface="Georgia"/>
                <a:cs typeface="Georgia"/>
              </a:rPr>
              <a:t>(конец 60х – начало </a:t>
            </a:r>
            <a:r>
              <a:rPr sz="1900" spc="-10" dirty="0">
                <a:latin typeface="Georgia"/>
                <a:cs typeface="Georgia"/>
              </a:rPr>
              <a:t>70х</a:t>
            </a:r>
            <a:r>
              <a:rPr sz="1900" spc="2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годов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ts val="2050"/>
              </a:lnSpc>
            </a:pPr>
            <a:r>
              <a:rPr sz="1900" spc="-5" dirty="0">
                <a:latin typeface="Georgia"/>
                <a:cs typeface="Georgia"/>
              </a:rPr>
              <a:t>ХХ века)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Georgia"/>
              <a:cs typeface="Georgia"/>
            </a:endParaRPr>
          </a:p>
          <a:p>
            <a:pPr marL="268605" indent="-256540">
              <a:lnSpc>
                <a:spcPts val="2200"/>
              </a:lnSpc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Рост сложности</a:t>
            </a:r>
            <a:r>
              <a:rPr sz="1900" spc="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программ</a:t>
            </a:r>
            <a:endParaRPr sz="1900">
              <a:latin typeface="Georgia"/>
              <a:cs typeface="Georgia"/>
            </a:endParaRPr>
          </a:p>
          <a:p>
            <a:pPr marL="561340" lvl="1" indent="-247650">
              <a:lnSpc>
                <a:spcPts val="2200"/>
              </a:lnSpc>
              <a:buClr>
                <a:srgbClr val="9FB8CD"/>
              </a:buClr>
              <a:buFont typeface="Arial"/>
              <a:buChar char="–"/>
              <a:tabLst>
                <a:tab pos="561975" algn="l"/>
              </a:tabLst>
            </a:pP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Структурное</a:t>
            </a:r>
            <a:r>
              <a:rPr sz="1900" spc="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программирование</a:t>
            </a:r>
            <a:endParaRPr sz="19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FB8CD"/>
              </a:buClr>
              <a:buFont typeface="Arial"/>
              <a:buChar char="–"/>
            </a:pPr>
            <a:endParaRPr sz="1700">
              <a:latin typeface="Georgia"/>
              <a:cs typeface="Georgia"/>
            </a:endParaRPr>
          </a:p>
          <a:p>
            <a:pPr marL="268605" indent="-256540">
              <a:lnSpc>
                <a:spcPts val="2205"/>
              </a:lnSpc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Дублирование </a:t>
            </a:r>
            <a:r>
              <a:rPr sz="1900" spc="-5" dirty="0">
                <a:latin typeface="Georgia"/>
                <a:cs typeface="Georgia"/>
              </a:rPr>
              <a:t>фрагментов</a:t>
            </a:r>
            <a:r>
              <a:rPr sz="1900" spc="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кода</a:t>
            </a:r>
            <a:endParaRPr sz="1900">
              <a:latin typeface="Georgia"/>
              <a:cs typeface="Georgia"/>
            </a:endParaRPr>
          </a:p>
          <a:p>
            <a:pPr marL="561340" lvl="1" indent="-247650">
              <a:lnSpc>
                <a:spcPts val="2205"/>
              </a:lnSpc>
              <a:buClr>
                <a:srgbClr val="9FB8CD"/>
              </a:buClr>
              <a:buFont typeface="Arial"/>
              <a:buChar char="–"/>
              <a:tabLst>
                <a:tab pos="561975" algn="l"/>
              </a:tabLst>
            </a:pPr>
            <a:r>
              <a:rPr sz="1900" spc="-10" dirty="0">
                <a:solidFill>
                  <a:srgbClr val="006FC0"/>
                </a:solidFill>
                <a:latin typeface="Georgia"/>
                <a:cs typeface="Georgia"/>
              </a:rPr>
              <a:t>Продедурное</a:t>
            </a:r>
            <a:r>
              <a:rPr sz="1900" spc="3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программирование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ts val="2180"/>
              </a:lnSpc>
              <a:spcBef>
                <a:spcPts val="179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Необходимость </a:t>
            </a:r>
            <a:r>
              <a:rPr sz="1900" spc="-10" dirty="0">
                <a:latin typeface="Georgia"/>
                <a:cs typeface="Georgia"/>
              </a:rPr>
              <a:t>разделения</a:t>
            </a:r>
            <a:r>
              <a:rPr sz="1900" spc="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кода</a:t>
            </a:r>
            <a:endParaRPr sz="1900">
              <a:latin typeface="Georgia"/>
              <a:cs typeface="Georgia"/>
            </a:endParaRPr>
          </a:p>
          <a:p>
            <a:pPr marL="561340" lvl="1" indent="-247650">
              <a:lnSpc>
                <a:spcPts val="2180"/>
              </a:lnSpc>
              <a:buClr>
                <a:srgbClr val="9FB8CD"/>
              </a:buClr>
              <a:buFont typeface="Arial"/>
              <a:buChar char="–"/>
              <a:tabLst>
                <a:tab pos="561975" algn="l"/>
              </a:tabLst>
            </a:pP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Модульное</a:t>
            </a:r>
            <a:r>
              <a:rPr sz="1900" spc="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программирование</a:t>
            </a:r>
            <a:endParaRPr sz="19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FB8CD"/>
              </a:buClr>
              <a:buFont typeface="Arial"/>
              <a:buChar char="–"/>
            </a:pPr>
            <a:endParaRPr sz="1700">
              <a:latin typeface="Georgia"/>
              <a:cs typeface="Georgia"/>
            </a:endParaRPr>
          </a:p>
          <a:p>
            <a:pPr marL="268605" indent="-256540">
              <a:lnSpc>
                <a:spcPts val="2205"/>
              </a:lnSpc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Модификация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программ</a:t>
            </a:r>
            <a:endParaRPr sz="1900">
              <a:latin typeface="Georgia"/>
              <a:cs typeface="Georgia"/>
            </a:endParaRPr>
          </a:p>
          <a:p>
            <a:pPr marL="561340" lvl="1" indent="-247650">
              <a:lnSpc>
                <a:spcPts val="2205"/>
              </a:lnSpc>
              <a:buClr>
                <a:srgbClr val="9FB8CD"/>
              </a:buClr>
              <a:buFont typeface="Arial"/>
              <a:buChar char="–"/>
              <a:tabLst>
                <a:tab pos="561975" algn="l"/>
              </a:tabLst>
            </a:pP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Объектно-ориентированное</a:t>
            </a:r>
            <a:r>
              <a:rPr sz="1900" spc="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Georgia"/>
                <a:cs typeface="Georgia"/>
              </a:rPr>
              <a:t>программирование</a:t>
            </a:r>
            <a:endParaRPr sz="19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FB8CD"/>
              </a:buClr>
              <a:buFont typeface="Arial"/>
              <a:buChar char="–"/>
            </a:pPr>
            <a:endParaRPr sz="195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Продолжение </a:t>
            </a:r>
            <a:r>
              <a:rPr sz="1900" spc="-5" dirty="0">
                <a:latin typeface="Georgia"/>
                <a:cs typeface="Georgia"/>
              </a:rPr>
              <a:t>кризиса</a:t>
            </a:r>
            <a:r>
              <a:rPr sz="1900" spc="5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программирования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481" y="6625997"/>
            <a:ext cx="1638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5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66838" y="1119949"/>
            <a:ext cx="7248525" cy="466725"/>
            <a:chOff x="966838" y="1119949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971600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1600" y="112471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2165" y="1148841"/>
            <a:ext cx="8156575" cy="463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DFD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90000"/>
              </a:lnSpc>
            </a:pPr>
            <a:r>
              <a:rPr sz="1900" spc="-5" dirty="0">
                <a:latin typeface="Georgia"/>
                <a:cs typeface="Georgia"/>
              </a:rPr>
              <a:t>В основе методологии лежит построение модели анализируемой </a:t>
            </a:r>
            <a:r>
              <a:rPr sz="1900" dirty="0">
                <a:latin typeface="Georgia"/>
                <a:cs typeface="Georgia"/>
              </a:rPr>
              <a:t>ИС,  </a:t>
            </a:r>
            <a:r>
              <a:rPr sz="1900" spc="-5" dirty="0">
                <a:latin typeface="Georgia"/>
                <a:cs typeface="Georgia"/>
              </a:rPr>
              <a:t>основными компонентами которой являются различные </a:t>
            </a:r>
            <a:r>
              <a:rPr sz="1900" dirty="0">
                <a:latin typeface="Georgia"/>
                <a:cs typeface="Georgia"/>
              </a:rPr>
              <a:t>потоки  </a:t>
            </a:r>
            <a:r>
              <a:rPr sz="1900" spc="-5" dirty="0">
                <a:latin typeface="Georgia"/>
                <a:cs typeface="Georgia"/>
              </a:rPr>
              <a:t>данных, которые переносят </a:t>
            </a:r>
            <a:r>
              <a:rPr sz="1900" dirty="0">
                <a:latin typeface="Georgia"/>
                <a:cs typeface="Georgia"/>
              </a:rPr>
              <a:t>информацию от </a:t>
            </a:r>
            <a:r>
              <a:rPr sz="1900" spc="-5" dirty="0">
                <a:latin typeface="Georgia"/>
                <a:cs typeface="Georgia"/>
              </a:rPr>
              <a:t>одной подсистемы к  другой.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Georgia"/>
                <a:cs typeface="Georgia"/>
              </a:rPr>
              <a:t>Основные </a:t>
            </a:r>
            <a:r>
              <a:rPr sz="1900" spc="-10" dirty="0">
                <a:latin typeface="Georgia"/>
                <a:cs typeface="Georgia"/>
              </a:rPr>
              <a:t>компоненты</a:t>
            </a:r>
            <a:r>
              <a:rPr sz="1900" spc="4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диаграмм: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7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внешние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сущности;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77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системы/подсистемы;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78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процессы;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77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5" dirty="0">
                <a:latin typeface="Georgia"/>
                <a:cs typeface="Georgia"/>
              </a:rPr>
              <a:t>накопители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данных;</a:t>
            </a:r>
            <a:endParaRPr sz="19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76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900" spc="-10" dirty="0">
                <a:latin typeface="Georgia"/>
                <a:cs typeface="Georgia"/>
              </a:rPr>
              <a:t>потоки </a:t>
            </a:r>
            <a:r>
              <a:rPr sz="1900" spc="-5" dirty="0">
                <a:latin typeface="Georgia"/>
                <a:cs typeface="Georgia"/>
              </a:rPr>
              <a:t>данных </a:t>
            </a:r>
            <a:r>
              <a:rPr sz="1900" spc="-10" dirty="0">
                <a:latin typeface="Georgia"/>
                <a:cs typeface="Georgia"/>
              </a:rPr>
              <a:t>системная поддержка </a:t>
            </a:r>
            <a:r>
              <a:rPr sz="1900" spc="-5" dirty="0">
                <a:latin typeface="Georgia"/>
                <a:cs typeface="Georgia"/>
              </a:rPr>
              <a:t>и</a:t>
            </a:r>
            <a:r>
              <a:rPr sz="1900" spc="16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диагностика.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303" y="2301366"/>
            <a:ext cx="307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9010" algn="l"/>
              </a:tabLst>
            </a:pPr>
            <a:r>
              <a:rPr sz="2400" dirty="0">
                <a:latin typeface="Georgia"/>
                <a:cs typeface="Georgia"/>
              </a:rPr>
              <a:t>п</a:t>
            </a:r>
            <a:r>
              <a:rPr sz="2400" spc="-10" dirty="0">
                <a:latin typeface="Georgia"/>
                <a:cs typeface="Georgia"/>
              </a:rPr>
              <a:t>р</a:t>
            </a:r>
            <a:r>
              <a:rPr sz="2400" spc="-5" dirty="0">
                <a:latin typeface="Georgia"/>
                <a:cs typeface="Georgia"/>
              </a:rPr>
              <a:t>ед</a:t>
            </a:r>
            <a:r>
              <a:rPr sz="2400" dirty="0">
                <a:latin typeface="Georgia"/>
                <a:cs typeface="Georgia"/>
              </a:rPr>
              <a:t>ставл</a:t>
            </a:r>
            <a:r>
              <a:rPr sz="2400" spc="5" dirty="0">
                <a:latin typeface="Georgia"/>
                <a:cs typeface="Georgia"/>
              </a:rPr>
              <a:t>я</a:t>
            </a:r>
            <a:r>
              <a:rPr sz="2400" spc="-5" dirty="0">
                <a:latin typeface="Georgia"/>
                <a:cs typeface="Georgia"/>
              </a:rPr>
              <a:t>е</a:t>
            </a:r>
            <a:r>
              <a:rPr sz="2400" dirty="0">
                <a:latin typeface="Georgia"/>
                <a:cs typeface="Georgia"/>
              </a:rPr>
              <a:t>т	</a:t>
            </a:r>
            <a:r>
              <a:rPr sz="2400" spc="-5" dirty="0">
                <a:latin typeface="Georgia"/>
                <a:cs typeface="Georgia"/>
              </a:rPr>
              <a:t>собой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378" y="2301366"/>
            <a:ext cx="4519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7925" algn="l"/>
                <a:tab pos="3954145" algn="l"/>
              </a:tabLst>
            </a:pPr>
            <a:r>
              <a:rPr sz="2400" spc="-5" dirty="0">
                <a:latin typeface="Georgia"/>
                <a:cs typeface="Georgia"/>
              </a:rPr>
              <a:t>мате</a:t>
            </a:r>
            <a:r>
              <a:rPr sz="2400" spc="10" dirty="0">
                <a:latin typeface="Georgia"/>
                <a:cs typeface="Georgia"/>
              </a:rPr>
              <a:t>р</a:t>
            </a:r>
            <a:r>
              <a:rPr sz="2400" dirty="0">
                <a:latin typeface="Georgia"/>
                <a:cs typeface="Georgia"/>
              </a:rPr>
              <a:t>иальн</a:t>
            </a:r>
            <a:r>
              <a:rPr sz="2400" spc="10" dirty="0">
                <a:latin typeface="Georgia"/>
                <a:cs typeface="Georgia"/>
              </a:rPr>
              <a:t>ы</a:t>
            </a:r>
            <a:r>
              <a:rPr sz="2400" dirty="0">
                <a:latin typeface="Georgia"/>
                <a:cs typeface="Georgia"/>
              </a:rPr>
              <a:t>й	п</a:t>
            </a:r>
            <a:r>
              <a:rPr sz="2400" spc="-10" dirty="0">
                <a:latin typeface="Georgia"/>
                <a:cs typeface="Georgia"/>
              </a:rPr>
              <a:t>р</a:t>
            </a:r>
            <a:r>
              <a:rPr sz="2400" spc="-5" dirty="0">
                <a:latin typeface="Georgia"/>
                <a:cs typeface="Georgia"/>
              </a:rPr>
              <a:t>едм</a:t>
            </a:r>
            <a:r>
              <a:rPr sz="2400" spc="5" dirty="0">
                <a:latin typeface="Georgia"/>
                <a:cs typeface="Georgia"/>
              </a:rPr>
              <a:t>е</a:t>
            </a:r>
            <a:r>
              <a:rPr sz="2400" dirty="0">
                <a:latin typeface="Georgia"/>
                <a:cs typeface="Georgia"/>
              </a:rPr>
              <a:t>т	и</a:t>
            </a:r>
            <a:r>
              <a:rPr sz="2400" spc="5" dirty="0">
                <a:latin typeface="Georgia"/>
                <a:cs typeface="Georgia"/>
              </a:rPr>
              <a:t>л</a:t>
            </a:r>
            <a:r>
              <a:rPr sz="2400" dirty="0">
                <a:latin typeface="Georgia"/>
                <a:cs typeface="Georgia"/>
              </a:rPr>
              <a:t>и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667127"/>
            <a:ext cx="7885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физическое лицо, представляющее собой источник  или </a:t>
            </a:r>
            <a:r>
              <a:rPr sz="2400" dirty="0">
                <a:latin typeface="Georgia"/>
                <a:cs typeface="Georgia"/>
              </a:rPr>
              <a:t>приемник </a:t>
            </a:r>
            <a:r>
              <a:rPr sz="2400" spc="-5" dirty="0">
                <a:latin typeface="Georgia"/>
                <a:cs typeface="Georgia"/>
              </a:rPr>
              <a:t>информации, например, </a:t>
            </a:r>
            <a:r>
              <a:rPr sz="2400" dirty="0">
                <a:latin typeface="Georgia"/>
                <a:cs typeface="Georgia"/>
              </a:rPr>
              <a:t>заказчики,  персонал, </a:t>
            </a:r>
            <a:r>
              <a:rPr sz="2400" spc="-5" dirty="0">
                <a:latin typeface="Georgia"/>
                <a:cs typeface="Georgia"/>
              </a:rPr>
              <a:t>поставщики, клиенты,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склад.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6838" y="1191958"/>
            <a:ext cx="7248525" cy="466725"/>
            <a:chOff x="966838" y="1191958"/>
            <a:chExt cx="7248525" cy="466725"/>
          </a:xfrm>
        </p:grpSpPr>
        <p:sp>
          <p:nvSpPr>
            <p:cNvPr id="7" name="object 7"/>
            <p:cNvSpPr/>
            <p:nvPr/>
          </p:nvSpPr>
          <p:spPr>
            <a:xfrm>
              <a:off x="971600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1600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0473" y="595960"/>
            <a:ext cx="5094605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6. </a:t>
            </a: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Экскурс 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в</a:t>
            </a:r>
            <a:r>
              <a:rPr sz="2400" spc="15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Диаграммы</a:t>
            </a:r>
            <a:endParaRPr sz="2400">
              <a:latin typeface="Trebuchet MS"/>
              <a:cs typeface="Trebuchet MS"/>
            </a:endParaRPr>
          </a:p>
          <a:p>
            <a:pPr marL="394335">
              <a:lnSpc>
                <a:spcPct val="100000"/>
              </a:lnSpc>
              <a:spcBef>
                <a:spcPts val="2039"/>
              </a:spcBef>
            </a:pPr>
            <a:r>
              <a:rPr sz="2400" spc="-5" dirty="0">
                <a:latin typeface="Georgia"/>
                <a:cs typeface="Georgia"/>
              </a:rPr>
              <a:t>Модель DFD. </a:t>
            </a:r>
            <a:r>
              <a:rPr sz="2400" dirty="0">
                <a:latin typeface="Georgia"/>
                <a:cs typeface="Georgia"/>
              </a:rPr>
              <a:t>Внешняя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сущность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915792" y="4221086"/>
            <a:ext cx="2743200" cy="1752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704850">
              <a:lnSpc>
                <a:spcPct val="100000"/>
              </a:lnSpc>
              <a:spcBef>
                <a:spcPts val="2290"/>
              </a:spcBef>
            </a:pPr>
            <a:r>
              <a:rPr sz="2400" spc="-5" dirty="0">
                <a:latin typeface="Georgia"/>
                <a:cs typeface="Georgia"/>
              </a:rPr>
              <a:t>Заказчик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82865" y="1335976"/>
            <a:ext cx="7248525" cy="466725"/>
            <a:chOff x="1182865" y="1335976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1187627" y="1340738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7627" y="1340738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0442" y="1364996"/>
            <a:ext cx="6490970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 DFD.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Процесс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1989"/>
              </a:spcBef>
            </a:pPr>
            <a:r>
              <a:rPr sz="2400" spc="-5" dirty="0">
                <a:latin typeface="Georgia"/>
                <a:cs typeface="Georgia"/>
              </a:rPr>
              <a:t>представляет собой преобразование входных  </a:t>
            </a:r>
            <a:r>
              <a:rPr sz="2400" dirty="0">
                <a:latin typeface="Georgia"/>
                <a:cs typeface="Georgia"/>
              </a:rPr>
              <a:t>потоков данных в выходные в </a:t>
            </a:r>
            <a:r>
              <a:rPr sz="2400" spc="-5" dirty="0">
                <a:latin typeface="Georgia"/>
                <a:cs typeface="Georgia"/>
              </a:rPr>
              <a:t>соответствии </a:t>
            </a:r>
            <a:r>
              <a:rPr sz="2400" dirty="0">
                <a:latin typeface="Georgia"/>
                <a:cs typeface="Georgia"/>
              </a:rPr>
              <a:t>с  </a:t>
            </a:r>
            <a:r>
              <a:rPr sz="2400" spc="-5" dirty="0">
                <a:latin typeface="Georgia"/>
                <a:cs typeface="Georgia"/>
              </a:rPr>
              <a:t>определенным алгоритмом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4167" y="3762375"/>
            <a:ext cx="3048000" cy="1829435"/>
          </a:xfrm>
          <a:custGeom>
            <a:avLst/>
            <a:gdLst/>
            <a:ahLst/>
            <a:cxnLst/>
            <a:rect l="l" t="t" r="r" b="b"/>
            <a:pathLst>
              <a:path w="3048000" h="1829435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2743200" y="0"/>
                </a:lnTo>
                <a:lnTo>
                  <a:pt x="2792656" y="3990"/>
                </a:lnTo>
                <a:lnTo>
                  <a:pt x="2839565" y="15544"/>
                </a:lnTo>
                <a:lnTo>
                  <a:pt x="2883302" y="34032"/>
                </a:lnTo>
                <a:lnTo>
                  <a:pt x="2923239" y="58826"/>
                </a:lnTo>
                <a:lnTo>
                  <a:pt x="2958750" y="89296"/>
                </a:lnTo>
                <a:lnTo>
                  <a:pt x="2989210" y="124815"/>
                </a:lnTo>
                <a:lnTo>
                  <a:pt x="3013991" y="164753"/>
                </a:lnTo>
                <a:lnTo>
                  <a:pt x="3032467" y="208483"/>
                </a:lnTo>
                <a:lnTo>
                  <a:pt x="3044012" y="255374"/>
                </a:lnTo>
                <a:lnTo>
                  <a:pt x="3048000" y="304800"/>
                </a:lnTo>
                <a:lnTo>
                  <a:pt x="3048000" y="1524000"/>
                </a:lnTo>
                <a:lnTo>
                  <a:pt x="3044012" y="1573456"/>
                </a:lnTo>
                <a:lnTo>
                  <a:pt x="3032467" y="1620368"/>
                </a:lnTo>
                <a:lnTo>
                  <a:pt x="3013991" y="1664107"/>
                </a:lnTo>
                <a:lnTo>
                  <a:pt x="2989210" y="1704048"/>
                </a:lnTo>
                <a:lnTo>
                  <a:pt x="2958750" y="1739563"/>
                </a:lnTo>
                <a:lnTo>
                  <a:pt x="2923239" y="1770026"/>
                </a:lnTo>
                <a:lnTo>
                  <a:pt x="2883302" y="1794811"/>
                </a:lnTo>
                <a:lnTo>
                  <a:pt x="2839565" y="1813290"/>
                </a:lnTo>
                <a:lnTo>
                  <a:pt x="2792656" y="1824837"/>
                </a:lnTo>
                <a:lnTo>
                  <a:pt x="2743200" y="1828825"/>
                </a:lnTo>
                <a:lnTo>
                  <a:pt x="304800" y="1828825"/>
                </a:lnTo>
                <a:lnTo>
                  <a:pt x="255374" y="1824837"/>
                </a:lnTo>
                <a:lnTo>
                  <a:pt x="208483" y="1813290"/>
                </a:lnTo>
                <a:lnTo>
                  <a:pt x="164753" y="1794811"/>
                </a:lnTo>
                <a:lnTo>
                  <a:pt x="124815" y="1770026"/>
                </a:lnTo>
                <a:lnTo>
                  <a:pt x="89296" y="1739563"/>
                </a:lnTo>
                <a:lnTo>
                  <a:pt x="58826" y="1704048"/>
                </a:lnTo>
                <a:lnTo>
                  <a:pt x="34032" y="1664107"/>
                </a:lnTo>
                <a:lnTo>
                  <a:pt x="15544" y="1620368"/>
                </a:lnTo>
                <a:lnTo>
                  <a:pt x="3990" y="1573456"/>
                </a:lnTo>
                <a:lnTo>
                  <a:pt x="0" y="15240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3078" y="4290186"/>
            <a:ext cx="224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Рассчитать  остаток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средств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82767" y="4295775"/>
            <a:ext cx="2590800" cy="990600"/>
          </a:xfrm>
          <a:custGeom>
            <a:avLst/>
            <a:gdLst/>
            <a:ahLst/>
            <a:cxnLst/>
            <a:rect l="l" t="t" r="r" b="b"/>
            <a:pathLst>
              <a:path w="2590800" h="990600">
                <a:moveTo>
                  <a:pt x="0" y="0"/>
                </a:moveTo>
                <a:lnTo>
                  <a:pt x="2590800" y="0"/>
                </a:lnTo>
              </a:path>
              <a:path w="2590800" h="990600">
                <a:moveTo>
                  <a:pt x="0" y="990600"/>
                </a:moveTo>
                <a:lnTo>
                  <a:pt x="2590800" y="990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45173" y="3863162"/>
            <a:ext cx="370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1.1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2212" y="3910406"/>
            <a:ext cx="141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Поле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номера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2212" y="4626609"/>
            <a:ext cx="1325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Поле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имени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609" y="5236209"/>
            <a:ext cx="325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Поле физической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реализации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7168" y="4003675"/>
            <a:ext cx="2667000" cy="1422400"/>
          </a:xfrm>
          <a:custGeom>
            <a:avLst/>
            <a:gdLst/>
            <a:ahLst/>
            <a:cxnLst/>
            <a:rect l="l" t="t" r="r" b="b"/>
            <a:pathLst>
              <a:path w="2667000" h="1422400">
                <a:moveTo>
                  <a:pt x="2667000" y="1358900"/>
                </a:moveTo>
                <a:lnTo>
                  <a:pt x="2654300" y="1352550"/>
                </a:lnTo>
                <a:lnTo>
                  <a:pt x="2540000" y="1295400"/>
                </a:lnTo>
                <a:lnTo>
                  <a:pt x="2540000" y="1352550"/>
                </a:lnTo>
                <a:lnTo>
                  <a:pt x="1828800" y="1352550"/>
                </a:lnTo>
                <a:lnTo>
                  <a:pt x="1828800" y="1365250"/>
                </a:lnTo>
                <a:lnTo>
                  <a:pt x="2540000" y="1365250"/>
                </a:lnTo>
                <a:lnTo>
                  <a:pt x="2540000" y="1422400"/>
                </a:lnTo>
                <a:lnTo>
                  <a:pt x="2654300" y="1365250"/>
                </a:lnTo>
                <a:lnTo>
                  <a:pt x="2667000" y="1358900"/>
                </a:lnTo>
                <a:close/>
              </a:path>
              <a:path w="2667000" h="1422400">
                <a:moveTo>
                  <a:pt x="2667000" y="825500"/>
                </a:moveTo>
                <a:lnTo>
                  <a:pt x="2654300" y="819150"/>
                </a:lnTo>
                <a:lnTo>
                  <a:pt x="2540000" y="762000"/>
                </a:lnTo>
                <a:lnTo>
                  <a:pt x="2540000" y="819150"/>
                </a:lnTo>
                <a:lnTo>
                  <a:pt x="0" y="819150"/>
                </a:lnTo>
                <a:lnTo>
                  <a:pt x="0" y="831850"/>
                </a:lnTo>
                <a:lnTo>
                  <a:pt x="2540000" y="831850"/>
                </a:lnTo>
                <a:lnTo>
                  <a:pt x="2540000" y="889000"/>
                </a:lnTo>
                <a:lnTo>
                  <a:pt x="2654300" y="831850"/>
                </a:lnTo>
                <a:lnTo>
                  <a:pt x="2667000" y="825500"/>
                </a:lnTo>
                <a:close/>
              </a:path>
              <a:path w="2667000" h="1422400">
                <a:moveTo>
                  <a:pt x="2667000" y="63500"/>
                </a:moveTo>
                <a:lnTo>
                  <a:pt x="2654300" y="57150"/>
                </a:lnTo>
                <a:lnTo>
                  <a:pt x="2540000" y="0"/>
                </a:lnTo>
                <a:lnTo>
                  <a:pt x="2540000" y="57150"/>
                </a:lnTo>
                <a:lnTo>
                  <a:pt x="76200" y="57150"/>
                </a:lnTo>
                <a:lnTo>
                  <a:pt x="76200" y="69850"/>
                </a:lnTo>
                <a:lnTo>
                  <a:pt x="2540000" y="69850"/>
                </a:lnTo>
                <a:lnTo>
                  <a:pt x="2540000" y="127000"/>
                </a:lnTo>
                <a:lnTo>
                  <a:pt x="2654300" y="69850"/>
                </a:lnTo>
                <a:lnTo>
                  <a:pt x="266700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94829" y="1479994"/>
            <a:ext cx="7248525" cy="466725"/>
            <a:chOff x="894829" y="1479994"/>
            <a:chExt cx="7248525" cy="466725"/>
          </a:xfrm>
        </p:grpSpPr>
        <p:sp>
          <p:nvSpPr>
            <p:cNvPr id="5" name="object 5"/>
            <p:cNvSpPr/>
            <p:nvPr/>
          </p:nvSpPr>
          <p:spPr>
            <a:xfrm>
              <a:off x="899591" y="1484757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591" y="1484757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120392" y="4380357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9992" y="4913757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8509" y="1508836"/>
            <a:ext cx="731139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88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 DFD. Накопитель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данных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представляет собой </a:t>
            </a:r>
            <a:r>
              <a:rPr sz="2400" dirty="0">
                <a:latin typeface="Georgia"/>
                <a:cs typeface="Georgia"/>
              </a:rPr>
              <a:t>абстрактное </a:t>
            </a:r>
            <a:r>
              <a:rPr sz="2400" spc="-5" dirty="0">
                <a:latin typeface="Georgia"/>
                <a:cs typeface="Georgia"/>
              </a:rPr>
              <a:t>устройство </a:t>
            </a:r>
            <a:r>
              <a:rPr sz="2400" dirty="0">
                <a:latin typeface="Georgia"/>
                <a:cs typeface="Georgia"/>
              </a:rPr>
              <a:t>для  хранения </a:t>
            </a:r>
            <a:r>
              <a:rPr sz="2400" spc="-5" dirty="0">
                <a:latin typeface="Georgia"/>
                <a:cs typeface="Georgia"/>
              </a:rPr>
              <a:t>информации, которую можно </a:t>
            </a:r>
            <a:r>
              <a:rPr sz="2400" dirty="0">
                <a:latin typeface="Georgia"/>
                <a:cs typeface="Georgia"/>
              </a:rPr>
              <a:t>в </a:t>
            </a:r>
            <a:r>
              <a:rPr sz="2400" spc="-5" dirty="0">
                <a:latin typeface="Georgia"/>
                <a:cs typeface="Georgia"/>
              </a:rPr>
              <a:t>любой  момент </a:t>
            </a:r>
            <a:r>
              <a:rPr sz="2400" dirty="0">
                <a:latin typeface="Georgia"/>
                <a:cs typeface="Georgia"/>
              </a:rPr>
              <a:t>поместить в накопитель и </a:t>
            </a:r>
            <a:r>
              <a:rPr sz="2400" spc="-5" dirty="0">
                <a:latin typeface="Georgia"/>
                <a:cs typeface="Georgia"/>
              </a:rPr>
              <a:t>через некоторое  время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извлечь.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Georgia"/>
              <a:cs typeface="Georgia"/>
            </a:endParaRPr>
          </a:p>
          <a:p>
            <a:pPr marL="1285875">
              <a:lnSpc>
                <a:spcPct val="100000"/>
              </a:lnSpc>
              <a:spcBef>
                <a:spcPts val="5"/>
              </a:spcBef>
              <a:tabLst>
                <a:tab pos="2303780" algn="l"/>
              </a:tabLst>
            </a:pPr>
            <a:r>
              <a:rPr sz="2400" dirty="0">
                <a:latin typeface="Georgia"/>
                <a:cs typeface="Georgia"/>
              </a:rPr>
              <a:t>D1	</a:t>
            </a:r>
            <a:r>
              <a:rPr sz="2400" spc="-5" dirty="0">
                <a:latin typeface="Georgia"/>
                <a:cs typeface="Georgia"/>
              </a:rPr>
              <a:t>Получаемые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счета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Georgia"/>
              <a:cs typeface="Georgia"/>
            </a:endParaRPr>
          </a:p>
          <a:p>
            <a:pPr marL="2275205" marR="963294" indent="-1609725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Накопитель </a:t>
            </a:r>
            <a:r>
              <a:rPr sz="1800" dirty="0">
                <a:latin typeface="Georgia"/>
                <a:cs typeface="Georgia"/>
              </a:rPr>
              <a:t>данных идентифицируется буквой "D" и  </a:t>
            </a:r>
            <a:r>
              <a:rPr sz="1800" spc="-5" dirty="0">
                <a:latin typeface="Georgia"/>
                <a:cs typeface="Georgia"/>
              </a:rPr>
              <a:t>произвольным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числом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66838" y="1335976"/>
            <a:ext cx="7248525" cy="466725"/>
            <a:chOff x="966838" y="1335976"/>
            <a:chExt cx="7248525" cy="466725"/>
          </a:xfrm>
        </p:grpSpPr>
        <p:sp>
          <p:nvSpPr>
            <p:cNvPr id="4" name="object 4"/>
            <p:cNvSpPr/>
            <p:nvPr/>
          </p:nvSpPr>
          <p:spPr>
            <a:xfrm>
              <a:off x="971600" y="1340738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1600" y="1340738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15618" y="3935348"/>
            <a:ext cx="2209800" cy="2667000"/>
          </a:xfrm>
          <a:custGeom>
            <a:avLst/>
            <a:gdLst/>
            <a:ahLst/>
            <a:cxnLst/>
            <a:rect l="l" t="t" r="r" b="b"/>
            <a:pathLst>
              <a:path w="2209800" h="2667000">
                <a:moveTo>
                  <a:pt x="0" y="368300"/>
                </a:moveTo>
                <a:lnTo>
                  <a:pt x="2870" y="322091"/>
                </a:lnTo>
                <a:lnTo>
                  <a:pt x="11249" y="277599"/>
                </a:lnTo>
                <a:lnTo>
                  <a:pt x="24793" y="235166"/>
                </a:lnTo>
                <a:lnTo>
                  <a:pt x="43156" y="195139"/>
                </a:lnTo>
                <a:lnTo>
                  <a:pt x="65992" y="157861"/>
                </a:lnTo>
                <a:lnTo>
                  <a:pt x="92955" y="123678"/>
                </a:lnTo>
                <a:lnTo>
                  <a:pt x="123700" y="92934"/>
                </a:lnTo>
                <a:lnTo>
                  <a:pt x="157882" y="65974"/>
                </a:lnTo>
                <a:lnTo>
                  <a:pt x="195156" y="43142"/>
                </a:lnTo>
                <a:lnTo>
                  <a:pt x="235174" y="24784"/>
                </a:lnTo>
                <a:lnTo>
                  <a:pt x="277593" y="11245"/>
                </a:lnTo>
                <a:lnTo>
                  <a:pt x="322066" y="2868"/>
                </a:lnTo>
                <a:lnTo>
                  <a:pt x="368249" y="0"/>
                </a:lnTo>
                <a:lnTo>
                  <a:pt x="1841449" y="0"/>
                </a:lnTo>
                <a:lnTo>
                  <a:pt x="1887657" y="2868"/>
                </a:lnTo>
                <a:lnTo>
                  <a:pt x="1932149" y="11245"/>
                </a:lnTo>
                <a:lnTo>
                  <a:pt x="1974582" y="24784"/>
                </a:lnTo>
                <a:lnTo>
                  <a:pt x="2014609" y="43142"/>
                </a:lnTo>
                <a:lnTo>
                  <a:pt x="2051887" y="65974"/>
                </a:lnTo>
                <a:lnTo>
                  <a:pt x="2086070" y="92934"/>
                </a:lnTo>
                <a:lnTo>
                  <a:pt x="2116815" y="123678"/>
                </a:lnTo>
                <a:lnTo>
                  <a:pt x="2143775" y="157861"/>
                </a:lnTo>
                <a:lnTo>
                  <a:pt x="2166606" y="195139"/>
                </a:lnTo>
                <a:lnTo>
                  <a:pt x="2184964" y="235166"/>
                </a:lnTo>
                <a:lnTo>
                  <a:pt x="2198503" y="277599"/>
                </a:lnTo>
                <a:lnTo>
                  <a:pt x="2206880" y="322091"/>
                </a:lnTo>
                <a:lnTo>
                  <a:pt x="2209749" y="368300"/>
                </a:lnTo>
                <a:lnTo>
                  <a:pt x="2209749" y="2298636"/>
                </a:lnTo>
                <a:lnTo>
                  <a:pt x="2206880" y="2344834"/>
                </a:lnTo>
                <a:lnTo>
                  <a:pt x="2198503" y="2389320"/>
                </a:lnTo>
                <a:lnTo>
                  <a:pt x="2184964" y="2431748"/>
                </a:lnTo>
                <a:lnTo>
                  <a:pt x="2166606" y="2471774"/>
                </a:lnTo>
                <a:lnTo>
                  <a:pt x="2143775" y="2509052"/>
                </a:lnTo>
                <a:lnTo>
                  <a:pt x="2116815" y="2543237"/>
                </a:lnTo>
                <a:lnTo>
                  <a:pt x="2086070" y="2573984"/>
                </a:lnTo>
                <a:lnTo>
                  <a:pt x="2051887" y="2600948"/>
                </a:lnTo>
                <a:lnTo>
                  <a:pt x="2014609" y="2623783"/>
                </a:lnTo>
                <a:lnTo>
                  <a:pt x="1974582" y="2642145"/>
                </a:lnTo>
                <a:lnTo>
                  <a:pt x="1932149" y="2655688"/>
                </a:lnTo>
                <a:lnTo>
                  <a:pt x="1887657" y="2664066"/>
                </a:lnTo>
                <a:lnTo>
                  <a:pt x="1841449" y="2666936"/>
                </a:lnTo>
                <a:lnTo>
                  <a:pt x="368249" y="2666936"/>
                </a:lnTo>
                <a:lnTo>
                  <a:pt x="322066" y="2664066"/>
                </a:lnTo>
                <a:lnTo>
                  <a:pt x="277593" y="2655688"/>
                </a:lnTo>
                <a:lnTo>
                  <a:pt x="235174" y="2642145"/>
                </a:lnTo>
                <a:lnTo>
                  <a:pt x="195156" y="2623783"/>
                </a:lnTo>
                <a:lnTo>
                  <a:pt x="157882" y="2600948"/>
                </a:lnTo>
                <a:lnTo>
                  <a:pt x="123700" y="2573984"/>
                </a:lnTo>
                <a:lnTo>
                  <a:pt x="92955" y="2543237"/>
                </a:lnTo>
                <a:lnTo>
                  <a:pt x="65992" y="2509052"/>
                </a:lnTo>
                <a:lnTo>
                  <a:pt x="43156" y="2471774"/>
                </a:lnTo>
                <a:lnTo>
                  <a:pt x="24793" y="2431748"/>
                </a:lnTo>
                <a:lnTo>
                  <a:pt x="11249" y="2389320"/>
                </a:lnTo>
                <a:lnTo>
                  <a:pt x="2870" y="2344834"/>
                </a:lnTo>
                <a:lnTo>
                  <a:pt x="0" y="2298636"/>
                </a:lnTo>
                <a:lnTo>
                  <a:pt x="0" y="368300"/>
                </a:lnTo>
                <a:close/>
              </a:path>
              <a:path w="2209800" h="2667000">
                <a:moveTo>
                  <a:pt x="304749" y="454913"/>
                </a:moveTo>
                <a:lnTo>
                  <a:pt x="1904949" y="4549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0761" y="4659248"/>
            <a:ext cx="2075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Вывести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отчет  </a:t>
            </a:r>
            <a:r>
              <a:rPr sz="2400" dirty="0">
                <a:latin typeface="Georgia"/>
                <a:cs typeface="Georgia"/>
              </a:rPr>
              <a:t>о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продажах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0367" y="568565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3161" y="5863234"/>
            <a:ext cx="1810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Бухгалтерия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473" y="595960"/>
            <a:ext cx="7598409" cy="375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6. </a:t>
            </a: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Экскурс 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в</a:t>
            </a:r>
            <a:r>
              <a:rPr sz="2400" spc="20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Диаграммы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rebuchet MS"/>
              <a:cs typeface="Trebuchet MS"/>
            </a:endParaRPr>
          </a:p>
          <a:p>
            <a:pPr marL="1898014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Модель DFD. Поток </a:t>
            </a:r>
            <a:r>
              <a:rPr sz="2400" dirty="0">
                <a:latin typeface="Georgia"/>
                <a:cs typeface="Georgia"/>
              </a:rPr>
              <a:t>данных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Georgia"/>
              <a:cs typeface="Georgia"/>
            </a:endParaRPr>
          </a:p>
          <a:p>
            <a:pPr marL="300355" marR="5080" algn="just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определяет качественный </a:t>
            </a:r>
            <a:r>
              <a:rPr sz="2400" dirty="0">
                <a:latin typeface="Georgia"/>
                <a:cs typeface="Georgia"/>
              </a:rPr>
              <a:t>характер </a:t>
            </a:r>
            <a:r>
              <a:rPr sz="2400" spc="-5" dirty="0">
                <a:latin typeface="Georgia"/>
                <a:cs typeface="Georgia"/>
              </a:rPr>
              <a:t>информации,  </a:t>
            </a:r>
            <a:r>
              <a:rPr sz="2400" dirty="0">
                <a:latin typeface="Georgia"/>
                <a:cs typeface="Georgia"/>
              </a:rPr>
              <a:t>передаваемой </a:t>
            </a:r>
            <a:r>
              <a:rPr sz="2400" spc="-5" dirty="0">
                <a:latin typeface="Georgia"/>
                <a:cs typeface="Georgia"/>
              </a:rPr>
              <a:t>через некоторое </a:t>
            </a:r>
            <a:r>
              <a:rPr sz="2400" dirty="0">
                <a:latin typeface="Georgia"/>
                <a:cs typeface="Georgia"/>
              </a:rPr>
              <a:t>соединение от  </a:t>
            </a:r>
            <a:r>
              <a:rPr sz="2400" spc="-5" dirty="0">
                <a:latin typeface="Georgia"/>
                <a:cs typeface="Georgia"/>
              </a:rPr>
              <a:t>источника </a:t>
            </a:r>
            <a:r>
              <a:rPr sz="2400" dirty="0">
                <a:latin typeface="Georgia"/>
                <a:cs typeface="Georgia"/>
              </a:rPr>
              <a:t>к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приемнику.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Georgia"/>
              <a:cs typeface="Georgia"/>
            </a:endParaRPr>
          </a:p>
          <a:p>
            <a:pPr marL="13544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Georgia"/>
                <a:cs typeface="Georgia"/>
              </a:rPr>
              <a:t>1.5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8967" y="4392485"/>
            <a:ext cx="2819400" cy="1752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290"/>
              </a:spcBef>
            </a:pPr>
            <a:r>
              <a:rPr sz="2400" spc="-5" dirty="0">
                <a:latin typeface="Georgia"/>
                <a:cs typeface="Georgia"/>
              </a:rPr>
              <a:t>Руководство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1567" y="5167248"/>
            <a:ext cx="2057400" cy="127000"/>
          </a:xfrm>
          <a:custGeom>
            <a:avLst/>
            <a:gdLst/>
            <a:ahLst/>
            <a:cxnLst/>
            <a:rect l="l" t="t" r="r" b="b"/>
            <a:pathLst>
              <a:path w="2057400" h="127000">
                <a:moveTo>
                  <a:pt x="1930400" y="0"/>
                </a:moveTo>
                <a:lnTo>
                  <a:pt x="1930400" y="127000"/>
                </a:lnTo>
                <a:lnTo>
                  <a:pt x="2044700" y="69850"/>
                </a:lnTo>
                <a:lnTo>
                  <a:pt x="1943100" y="69850"/>
                </a:lnTo>
                <a:lnTo>
                  <a:pt x="1943100" y="57150"/>
                </a:lnTo>
                <a:lnTo>
                  <a:pt x="2044700" y="57150"/>
                </a:lnTo>
                <a:lnTo>
                  <a:pt x="1930400" y="0"/>
                </a:lnTo>
                <a:close/>
              </a:path>
              <a:path w="2057400" h="127000">
                <a:moveTo>
                  <a:pt x="19304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930400" y="69850"/>
                </a:lnTo>
                <a:lnTo>
                  <a:pt x="1930400" y="57150"/>
                </a:lnTo>
                <a:close/>
              </a:path>
              <a:path w="2057400" h="127000">
                <a:moveTo>
                  <a:pt x="2044700" y="57150"/>
                </a:moveTo>
                <a:lnTo>
                  <a:pt x="1943100" y="57150"/>
                </a:lnTo>
                <a:lnTo>
                  <a:pt x="1943100" y="69850"/>
                </a:lnTo>
                <a:lnTo>
                  <a:pt x="2044700" y="69850"/>
                </a:lnTo>
                <a:lnTo>
                  <a:pt x="2057400" y="63500"/>
                </a:lnTo>
                <a:lnTo>
                  <a:pt x="20447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9692" y="4416932"/>
            <a:ext cx="1654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Отчет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о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продажах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0856" y="1191958"/>
            <a:ext cx="7248525" cy="466725"/>
            <a:chOff x="1110856" y="1191958"/>
            <a:chExt cx="7248525" cy="466725"/>
          </a:xfrm>
        </p:grpSpPr>
        <p:sp>
          <p:nvSpPr>
            <p:cNvPr id="4" name="object 4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66414" y="1220851"/>
            <a:ext cx="33388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 DFD. Пример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7735" y="1971900"/>
            <a:ext cx="7020753" cy="444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347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</a:t>
            </a:r>
            <a:r>
              <a:rPr spc="-10" dirty="0"/>
              <a:t>Экскурс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Диаграммы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0856" y="1191958"/>
            <a:ext cx="7248525" cy="466725"/>
            <a:chOff x="1110856" y="1191958"/>
            <a:chExt cx="7248525" cy="466725"/>
          </a:xfrm>
        </p:grpSpPr>
        <p:sp>
          <p:nvSpPr>
            <p:cNvPr id="4" name="object 4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7162749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94"/>
                  </a:lnTo>
                  <a:lnTo>
                    <a:pt x="22317" y="434911"/>
                  </a:lnTo>
                  <a:lnTo>
                    <a:pt x="46537" y="451223"/>
                  </a:lnTo>
                  <a:lnTo>
                    <a:pt x="76200" y="457200"/>
                  </a:lnTo>
                  <a:lnTo>
                    <a:pt x="7162749" y="457200"/>
                  </a:lnTo>
                  <a:lnTo>
                    <a:pt x="7192443" y="451223"/>
                  </a:lnTo>
                  <a:lnTo>
                    <a:pt x="7216660" y="434911"/>
                  </a:lnTo>
                  <a:lnTo>
                    <a:pt x="7232972" y="410694"/>
                  </a:lnTo>
                  <a:lnTo>
                    <a:pt x="7238949" y="381000"/>
                  </a:lnTo>
                  <a:lnTo>
                    <a:pt x="7238949" y="76200"/>
                  </a:lnTo>
                  <a:lnTo>
                    <a:pt x="7232972" y="46559"/>
                  </a:lnTo>
                  <a:lnTo>
                    <a:pt x="7216660" y="22336"/>
                  </a:lnTo>
                  <a:lnTo>
                    <a:pt x="7192443" y="5994"/>
                  </a:lnTo>
                  <a:lnTo>
                    <a:pt x="7162749" y="0"/>
                  </a:lnTo>
                  <a:close/>
                </a:path>
              </a:pathLst>
            </a:custGeom>
            <a:solidFill>
              <a:srgbClr val="E2E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618" y="1196721"/>
              <a:ext cx="7239000" cy="457200"/>
            </a:xfrm>
            <a:custGeom>
              <a:avLst/>
              <a:gdLst/>
              <a:ahLst/>
              <a:cxnLst/>
              <a:rect l="l" t="t" r="r" b="b"/>
              <a:pathLst>
                <a:path w="72390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7162749" y="0"/>
                  </a:lnTo>
                  <a:lnTo>
                    <a:pt x="7192443" y="5994"/>
                  </a:lnTo>
                  <a:lnTo>
                    <a:pt x="7216660" y="22336"/>
                  </a:lnTo>
                  <a:lnTo>
                    <a:pt x="7232972" y="46559"/>
                  </a:lnTo>
                  <a:lnTo>
                    <a:pt x="7238949" y="76200"/>
                  </a:lnTo>
                  <a:lnTo>
                    <a:pt x="7238949" y="381000"/>
                  </a:lnTo>
                  <a:lnTo>
                    <a:pt x="7232972" y="410694"/>
                  </a:lnTo>
                  <a:lnTo>
                    <a:pt x="7216660" y="434911"/>
                  </a:lnTo>
                  <a:lnTo>
                    <a:pt x="7192443" y="451223"/>
                  </a:lnTo>
                  <a:lnTo>
                    <a:pt x="7162749" y="457200"/>
                  </a:lnTo>
                  <a:lnTo>
                    <a:pt x="76200" y="457200"/>
                  </a:lnTo>
                  <a:lnTo>
                    <a:pt x="46537" y="451223"/>
                  </a:lnTo>
                  <a:lnTo>
                    <a:pt x="22317" y="434911"/>
                  </a:lnTo>
                  <a:lnTo>
                    <a:pt x="5987" y="410694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6602" y="1220851"/>
            <a:ext cx="337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Модель DFD. Пример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537" y="1700847"/>
            <a:ext cx="8280908" cy="4974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7329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 История развития </a:t>
            </a:r>
            <a:r>
              <a:rPr dirty="0"/>
              <a:t>языка </a:t>
            </a:r>
            <a:r>
              <a:rPr spc="-5" dirty="0"/>
              <a:t>UML</a:t>
            </a:r>
            <a:r>
              <a:rPr spc="-40" dirty="0"/>
              <a:t> </a:t>
            </a:r>
            <a:r>
              <a:rPr spc="-5" dirty="0"/>
              <a:t>(</a:t>
            </a:r>
            <a:r>
              <a:rPr i="1" spc="-5" dirty="0">
                <a:latin typeface="Trebuchet MS"/>
                <a:cs typeface="Trebuchet MS"/>
              </a:rPr>
              <a:t>Самостоятельно</a:t>
            </a:r>
            <a:r>
              <a:rPr spc="-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573" y="1196746"/>
            <a:ext cx="7618349" cy="542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88060"/>
            <a:ext cx="535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Возникновение </a:t>
            </a:r>
            <a:r>
              <a:rPr b="1" dirty="0">
                <a:latin typeface="Trebuchet MS"/>
                <a:cs typeface="Trebuchet MS"/>
              </a:rPr>
              <a:t>и </a:t>
            </a:r>
            <a:r>
              <a:rPr b="1" spc="-5" dirty="0">
                <a:latin typeface="Trebuchet MS"/>
                <a:cs typeface="Trebuchet MS"/>
              </a:rPr>
              <a:t>назначение</a:t>
            </a:r>
            <a:r>
              <a:rPr b="1" spc="-6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языка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165" y="1148841"/>
            <a:ext cx="8160384" cy="1588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основе UML лежит несколько объектно-ориентированных  методов, каждый из которых первоначально был ориентирован  </a:t>
            </a:r>
            <a:r>
              <a:rPr sz="2000" dirty="0">
                <a:latin typeface="Georgia"/>
                <a:cs typeface="Georgia"/>
              </a:rPr>
              <a:t>на </a:t>
            </a:r>
            <a:r>
              <a:rPr sz="2000" spc="-5" dirty="0">
                <a:latin typeface="Georgia"/>
                <a:cs typeface="Georgia"/>
              </a:rPr>
              <a:t>поддержку отдельных этапов </a:t>
            </a:r>
            <a:r>
              <a:rPr sz="2000" i="1" spc="-5" dirty="0">
                <a:latin typeface="Georgia"/>
                <a:cs typeface="Georgia"/>
              </a:rPr>
              <a:t>объектно-ориентированного  </a:t>
            </a:r>
            <a:r>
              <a:rPr sz="2000" i="1" dirty="0">
                <a:latin typeface="Georgia"/>
                <a:cs typeface="Georgia"/>
              </a:rPr>
              <a:t>анализа и </a:t>
            </a:r>
            <a:r>
              <a:rPr sz="2000" spc="-5" dirty="0">
                <a:latin typeface="Georgia"/>
                <a:cs typeface="Georgia"/>
              </a:rPr>
              <a:t>проектирования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(ООАП):</a:t>
            </a:r>
            <a:endParaRPr sz="20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метод</a:t>
            </a:r>
            <a:r>
              <a:rPr sz="2000" spc="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Гради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Буча</a:t>
            </a:r>
            <a:r>
              <a:rPr sz="2000" spc="8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(Grady</a:t>
            </a:r>
            <a:r>
              <a:rPr sz="2000" spc="10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Booch),</a:t>
            </a:r>
            <a:r>
              <a:rPr sz="2000" spc="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условное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название</a:t>
            </a:r>
            <a:r>
              <a:rPr sz="2000" spc="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Booch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197" y="3016123"/>
            <a:ext cx="2338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40889" algn="l"/>
              </a:tabLst>
            </a:pPr>
            <a:r>
              <a:rPr sz="2000" spc="-5" dirty="0">
                <a:latin typeface="Georgia"/>
                <a:cs typeface="Georgia"/>
              </a:rPr>
              <a:t>э</a:t>
            </a:r>
            <a:r>
              <a:rPr sz="2000" spc="-15" dirty="0">
                <a:latin typeface="Georgia"/>
                <a:cs typeface="Georgia"/>
              </a:rPr>
              <a:t>ф</a:t>
            </a:r>
            <a:r>
              <a:rPr sz="2000" spc="-10" dirty="0">
                <a:latin typeface="Georgia"/>
                <a:cs typeface="Georgia"/>
              </a:rPr>
              <a:t>ф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spc="-10" dirty="0">
                <a:latin typeface="Georgia"/>
                <a:cs typeface="Georgia"/>
              </a:rPr>
              <a:t>к</a:t>
            </a:r>
            <a:r>
              <a:rPr sz="2000" dirty="0">
                <a:latin typeface="Georgia"/>
                <a:cs typeface="Georgia"/>
              </a:rPr>
              <a:t>тив</a:t>
            </a:r>
            <a:r>
              <a:rPr sz="2000" spc="-15" dirty="0">
                <a:latin typeface="Georgia"/>
                <a:cs typeface="Georgia"/>
              </a:rPr>
              <a:t>н</a:t>
            </a:r>
            <a:r>
              <a:rPr sz="2000" spc="-10" dirty="0">
                <a:latin typeface="Georgia"/>
                <a:cs typeface="Georgia"/>
              </a:rPr>
              <a:t>ы</a:t>
            </a:r>
            <a:r>
              <a:rPr sz="2000" dirty="0">
                <a:latin typeface="Georgia"/>
                <a:cs typeface="Georgia"/>
              </a:rPr>
              <a:t>м	на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197" y="2711323"/>
            <a:ext cx="64484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36700" algn="l"/>
                <a:tab pos="2586355" algn="l"/>
                <a:tab pos="3439160" algn="l"/>
                <a:tab pos="4925060" algn="l"/>
                <a:tab pos="5367020" algn="l"/>
              </a:tabLst>
            </a:pPr>
            <a:r>
              <a:rPr sz="2000" dirty="0">
                <a:latin typeface="Georgia"/>
                <a:cs typeface="Georgia"/>
              </a:rPr>
              <a:t>(Booch’91,	Booch	Lite,	Booch’93)	-	</a:t>
            </a:r>
            <a:r>
              <a:rPr sz="2000" spc="-5" dirty="0">
                <a:latin typeface="Georgia"/>
                <a:cs typeface="Georgia"/>
              </a:rPr>
              <a:t>считался</a:t>
            </a:r>
            <a:endParaRPr sz="2000">
              <a:latin typeface="Georgia"/>
              <a:cs typeface="Georgia"/>
            </a:endParaRPr>
          </a:p>
          <a:p>
            <a:pPr marL="2652395">
              <a:lnSpc>
                <a:spcPct val="100000"/>
              </a:lnSpc>
              <a:tabLst>
                <a:tab pos="3760470" algn="l"/>
                <a:tab pos="6049645" algn="l"/>
              </a:tabLst>
            </a:pPr>
            <a:r>
              <a:rPr sz="2000" spc="-5" dirty="0">
                <a:latin typeface="Georgia"/>
                <a:cs typeface="Georgia"/>
              </a:rPr>
              <a:t>этапах	проектирования	</a:t>
            </a:r>
            <a:r>
              <a:rPr sz="2000" dirty="0">
                <a:latin typeface="Georgia"/>
                <a:cs typeface="Georgia"/>
              </a:rPr>
              <a:t>и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8783" y="2711323"/>
            <a:ext cx="13811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наибол</a:t>
            </a:r>
            <a:r>
              <a:rPr sz="2000" spc="-15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е  </a:t>
            </a:r>
            <a:r>
              <a:rPr sz="2000" spc="-5" dirty="0">
                <a:latin typeface="Georgia"/>
                <a:cs typeface="Georgia"/>
              </a:rPr>
              <a:t>р</a:t>
            </a:r>
            <a:r>
              <a:rPr sz="2000" spc="-10" dirty="0">
                <a:latin typeface="Georgia"/>
                <a:cs typeface="Georgia"/>
              </a:rPr>
              <a:t>а</a:t>
            </a:r>
            <a:r>
              <a:rPr sz="2000" dirty="0">
                <a:latin typeface="Georgia"/>
                <a:cs typeface="Georgia"/>
              </a:rPr>
              <a:t>з</a:t>
            </a:r>
            <a:r>
              <a:rPr sz="2000" spc="-10" dirty="0">
                <a:latin typeface="Georgia"/>
                <a:cs typeface="Georgia"/>
              </a:rPr>
              <a:t>р</a:t>
            </a:r>
            <a:r>
              <a:rPr sz="2000" dirty="0">
                <a:latin typeface="Georgia"/>
                <a:cs typeface="Georgia"/>
              </a:rPr>
              <a:t>а</a:t>
            </a:r>
            <a:r>
              <a:rPr sz="2000" spc="-10" dirty="0">
                <a:latin typeface="Georgia"/>
                <a:cs typeface="Georgia"/>
              </a:rPr>
              <a:t>б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ки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197" y="3320922"/>
            <a:ext cx="2691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программных систем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;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165" y="3663772"/>
            <a:ext cx="6911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1150620" algn="l"/>
                <a:tab pos="2418715" algn="l"/>
                <a:tab pos="3584575" algn="l"/>
                <a:tab pos="4578985" algn="l"/>
                <a:tab pos="6165850" algn="l"/>
              </a:tabLst>
            </a:pPr>
            <a:r>
              <a:rPr sz="2000" spc="-5" dirty="0">
                <a:latin typeface="Georgia"/>
                <a:cs typeface="Georgia"/>
              </a:rPr>
              <a:t>метод	Джеймса	</a:t>
            </a:r>
            <a:r>
              <a:rPr sz="2000" dirty="0">
                <a:latin typeface="Georgia"/>
                <a:cs typeface="Georgia"/>
              </a:rPr>
              <a:t>Румбаха	(James	Rumbaugh),	</a:t>
            </a:r>
            <a:r>
              <a:rPr sz="2000" spc="-5" dirty="0"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8343" y="3663772"/>
            <a:ext cx="1093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Mo</a:t>
            </a:r>
            <a:r>
              <a:rPr sz="2000" spc="-15" dirty="0">
                <a:latin typeface="Georgia"/>
                <a:cs typeface="Georgia"/>
              </a:rPr>
              <a:t>de</a:t>
            </a:r>
            <a:r>
              <a:rPr sz="2000" spc="-5" dirty="0">
                <a:latin typeface="Georgia"/>
                <a:cs typeface="Georgia"/>
              </a:rPr>
              <a:t>ling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197" y="3968877"/>
            <a:ext cx="7270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  <a:tab pos="2338070" algn="l"/>
                <a:tab pos="3269615" algn="l"/>
                <a:tab pos="4382135" algn="l"/>
                <a:tab pos="6115050" algn="l"/>
              </a:tabLst>
            </a:pPr>
            <a:r>
              <a:rPr sz="2000" dirty="0">
                <a:latin typeface="Georgia"/>
                <a:cs typeface="Georgia"/>
              </a:rPr>
              <a:t>Technique	</a:t>
            </a:r>
            <a:r>
              <a:rPr sz="2000" spc="-5" dirty="0">
                <a:latin typeface="Georgia"/>
                <a:cs typeface="Georgia"/>
              </a:rPr>
              <a:t>(ОМТ,	</a:t>
            </a:r>
            <a:r>
              <a:rPr sz="2000" spc="-10" dirty="0">
                <a:latin typeface="Georgia"/>
                <a:cs typeface="Georgia"/>
              </a:rPr>
              <a:t>позже	ОМТ-2)	</a:t>
            </a:r>
            <a:r>
              <a:rPr sz="2000" spc="-5" dirty="0">
                <a:latin typeface="Georgia"/>
                <a:cs typeface="Georgia"/>
              </a:rPr>
              <a:t>-оптимально	подходил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4106" y="3968877"/>
            <a:ext cx="4546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ля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165" y="4273677"/>
            <a:ext cx="8159750" cy="219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Georgia"/>
                <a:cs typeface="Georgia"/>
              </a:rPr>
              <a:t>анализа </a:t>
            </a:r>
            <a:r>
              <a:rPr sz="2000" spc="-5" dirty="0">
                <a:latin typeface="Georgia"/>
                <a:cs typeface="Georgia"/>
              </a:rPr>
              <a:t>процессов </a:t>
            </a:r>
            <a:r>
              <a:rPr sz="2000" spc="-10" dirty="0">
                <a:latin typeface="Georgia"/>
                <a:cs typeface="Georgia"/>
              </a:rPr>
              <a:t>обработки </a:t>
            </a:r>
            <a:r>
              <a:rPr sz="2000" spc="-5" dirty="0">
                <a:latin typeface="Georgia"/>
                <a:cs typeface="Georgia"/>
              </a:rPr>
              <a:t>данных </a:t>
            </a: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информационных  системах;</a:t>
            </a:r>
            <a:endParaRPr sz="20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Font typeface="Georgia"/>
              <a:buChar char="•"/>
              <a:tabLst>
                <a:tab pos="330200" algn="l"/>
              </a:tabLst>
            </a:pPr>
            <a:r>
              <a:rPr dirty="0"/>
              <a:t>	</a:t>
            </a:r>
            <a:r>
              <a:rPr sz="2000" spc="-5" dirty="0">
                <a:latin typeface="Georgia"/>
                <a:cs typeface="Georgia"/>
              </a:rPr>
              <a:t>метод Айвара Джекобсона (Ivar </a:t>
            </a:r>
            <a:r>
              <a:rPr sz="2000" dirty="0">
                <a:latin typeface="Georgia"/>
                <a:cs typeface="Georgia"/>
              </a:rPr>
              <a:t>Jacobson), </a:t>
            </a:r>
            <a:r>
              <a:rPr sz="2000" spc="-5" dirty="0">
                <a:latin typeface="Georgia"/>
                <a:cs typeface="Georgia"/>
              </a:rPr>
              <a:t>Object-Oriented  Software Engineering </a:t>
            </a:r>
            <a:r>
              <a:rPr sz="2000" dirty="0">
                <a:latin typeface="Georgia"/>
                <a:cs typeface="Georgia"/>
              </a:rPr>
              <a:t>(OOSE) – </a:t>
            </a:r>
            <a:r>
              <a:rPr sz="2000" spc="-5" dirty="0">
                <a:latin typeface="Georgia"/>
                <a:cs typeface="Georgia"/>
              </a:rPr>
              <a:t>содержал средства представления  вариантов использования, имеющих существенное значение </a:t>
            </a:r>
            <a:r>
              <a:rPr sz="2000" dirty="0">
                <a:latin typeface="Georgia"/>
                <a:cs typeface="Georgia"/>
              </a:rPr>
              <a:t>на  </a:t>
            </a:r>
            <a:r>
              <a:rPr sz="2000" spc="-5" dirty="0">
                <a:latin typeface="Georgia"/>
                <a:cs typeface="Georgia"/>
              </a:rPr>
              <a:t>этапе анализа требований </a:t>
            </a: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процессе проектирования бизнес-  приложений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585978"/>
            <a:ext cx="742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Основные разработчики языка </a:t>
            </a:r>
            <a:r>
              <a:rPr b="1" dirty="0">
                <a:latin typeface="Trebuchet MS"/>
                <a:cs typeface="Trebuchet MS"/>
              </a:rPr>
              <a:t>UML(Three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amigos)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35852" y="1556785"/>
            <a:ext cx="2466340" cy="2361565"/>
            <a:chOff x="6435852" y="1556785"/>
            <a:chExt cx="2466340" cy="2361565"/>
          </a:xfrm>
        </p:grpSpPr>
        <p:sp>
          <p:nvSpPr>
            <p:cNvPr id="4" name="object 4"/>
            <p:cNvSpPr/>
            <p:nvPr/>
          </p:nvSpPr>
          <p:spPr>
            <a:xfrm>
              <a:off x="6994525" y="1556785"/>
              <a:ext cx="988764" cy="1295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5852" y="2887980"/>
              <a:ext cx="2340863" cy="420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5852" y="3192780"/>
              <a:ext cx="2465831" cy="4206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5852" y="3497580"/>
              <a:ext cx="2208276" cy="4206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252848" y="1556785"/>
            <a:ext cx="1061543" cy="1295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9775" y="1556785"/>
            <a:ext cx="1069920" cy="1295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0169" y="2953004"/>
            <a:ext cx="14801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Grady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Booch  </a:t>
            </a:r>
            <a:r>
              <a:rPr sz="2000" spc="-5" dirty="0">
                <a:latin typeface="Georgia"/>
                <a:cs typeface="Georgia"/>
              </a:rPr>
              <a:t>Гради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Буч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5173" y="2933826"/>
            <a:ext cx="24726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Dr. </a:t>
            </a:r>
            <a:r>
              <a:rPr sz="2000" dirty="0">
                <a:latin typeface="Georgia"/>
                <a:cs typeface="Georgia"/>
              </a:rPr>
              <a:t>James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Rumbaugh  </a:t>
            </a:r>
            <a:r>
              <a:rPr sz="2000" spc="-5" dirty="0">
                <a:latin typeface="Georgia"/>
                <a:cs typeface="Georgia"/>
              </a:rPr>
              <a:t>Джеймс </a:t>
            </a:r>
            <a:r>
              <a:rPr sz="2000" dirty="0">
                <a:latin typeface="Georgia"/>
                <a:cs typeface="Georgia"/>
              </a:rPr>
              <a:t>Рамбо  (Джим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Румбах)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3806" y="2949701"/>
            <a:ext cx="21469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Dr. Ivar </a:t>
            </a:r>
            <a:r>
              <a:rPr sz="2000" dirty="0">
                <a:latin typeface="Georgia"/>
                <a:cs typeface="Georgia"/>
              </a:rPr>
              <a:t>Jacobson  Айвар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Джекобсон  </a:t>
            </a:r>
            <a:r>
              <a:rPr sz="2000" dirty="0">
                <a:latin typeface="Georgia"/>
                <a:cs typeface="Georgia"/>
              </a:rPr>
              <a:t>(Ивар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Якобсон)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134" y="4029836"/>
            <a:ext cx="772795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b="1" dirty="0">
                <a:solidFill>
                  <a:srgbClr val="464652"/>
                </a:solidFill>
                <a:latin typeface="Georgia"/>
                <a:cs typeface="Georgia"/>
              </a:rPr>
              <a:t>OMG </a:t>
            </a:r>
            <a:r>
              <a:rPr sz="2000" spc="-5" dirty="0">
                <a:latin typeface="Georgia"/>
                <a:cs typeface="Georgia"/>
              </a:rPr>
              <a:t>(Object Management Group) </a:t>
            </a:r>
            <a:r>
              <a:rPr sz="2000" dirty="0">
                <a:latin typeface="Georgia"/>
                <a:cs typeface="Georgia"/>
              </a:rPr>
              <a:t>— название </a:t>
            </a:r>
            <a:r>
              <a:rPr sz="2000" spc="-5" dirty="0">
                <a:latin typeface="Georgia"/>
                <a:cs typeface="Georgia"/>
              </a:rPr>
              <a:t>консорциума,  созданного </a:t>
            </a:r>
            <a:r>
              <a:rPr sz="2000" dirty="0">
                <a:latin typeface="Georgia"/>
                <a:cs typeface="Georgia"/>
              </a:rPr>
              <a:t>в 1989 </a:t>
            </a:r>
            <a:r>
              <a:rPr sz="2000" spc="-5" dirty="0">
                <a:latin typeface="Georgia"/>
                <a:cs typeface="Georgia"/>
              </a:rPr>
              <a:t>году </a:t>
            </a:r>
            <a:r>
              <a:rPr sz="2000" dirty="0">
                <a:latin typeface="Georgia"/>
                <a:cs typeface="Georgia"/>
              </a:rPr>
              <a:t>для </a:t>
            </a:r>
            <a:r>
              <a:rPr sz="2000" spc="-5" dirty="0">
                <a:latin typeface="Georgia"/>
                <a:cs typeface="Georgia"/>
              </a:rPr>
              <a:t>разработки индустриальных  стандартов </a:t>
            </a:r>
            <a:r>
              <a:rPr sz="2000" dirty="0">
                <a:latin typeface="Georgia"/>
                <a:cs typeface="Georgia"/>
              </a:rPr>
              <a:t>с </a:t>
            </a:r>
            <a:r>
              <a:rPr sz="2000" spc="-5" dirty="0">
                <a:latin typeface="Georgia"/>
                <a:cs typeface="Georgia"/>
              </a:rPr>
              <a:t>их последующим использованием </a:t>
            </a: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процессе  создания масштабируемых неоднородных </a:t>
            </a:r>
            <a:r>
              <a:rPr sz="2000" spc="-10" dirty="0">
                <a:latin typeface="Georgia"/>
                <a:cs typeface="Georgia"/>
              </a:rPr>
              <a:t>распределенных  </a:t>
            </a:r>
            <a:r>
              <a:rPr sz="2000" spc="-5" dirty="0">
                <a:latin typeface="Georgia"/>
                <a:cs typeface="Georgia"/>
              </a:rPr>
              <a:t>объектных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сред.</a:t>
            </a:r>
            <a:endParaRPr sz="20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В настоящее </a:t>
            </a:r>
            <a:r>
              <a:rPr sz="2000" spc="-5" dirty="0">
                <a:latin typeface="Georgia"/>
                <a:cs typeface="Georgia"/>
              </a:rPr>
              <a:t>время входит </a:t>
            </a:r>
            <a:r>
              <a:rPr sz="2000" dirty="0">
                <a:latin typeface="Georgia"/>
                <a:cs typeface="Georgia"/>
              </a:rPr>
              <a:t>более </a:t>
            </a:r>
            <a:r>
              <a:rPr sz="2000" spc="-5" dirty="0">
                <a:latin typeface="Georgia"/>
                <a:cs typeface="Georgia"/>
              </a:rPr>
              <a:t>800 софтверных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компаний</a:t>
            </a:r>
            <a:endParaRPr sz="20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Официальный сайт: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  <a:hlinkClick r:id="rId8"/>
              </a:rPr>
              <a:t>www.omg.org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48343" y="6625997"/>
            <a:ext cx="24384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59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5960"/>
            <a:ext cx="2779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</a:t>
            </a:r>
            <a:r>
              <a:rPr dirty="0"/>
              <a:t>Базовые</a:t>
            </a:r>
            <a:r>
              <a:rPr spc="-65" dirty="0"/>
              <a:t> </a:t>
            </a:r>
            <a:r>
              <a:rPr spc="-5" dirty="0"/>
              <a:t>понятия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164462"/>
            <a:ext cx="7963534" cy="50488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8605" marR="5715" indent="-256540" algn="just">
              <a:lnSpc>
                <a:spcPts val="1830"/>
              </a:lnSpc>
              <a:spcBef>
                <a:spcPts val="53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Парадигма программирования </a:t>
            </a:r>
            <a:r>
              <a:rPr sz="1900" spc="-5" dirty="0">
                <a:latin typeface="Georgia"/>
                <a:cs typeface="Georgia"/>
              </a:rPr>
              <a:t>– система идей и понятий,  которые </a:t>
            </a:r>
            <a:r>
              <a:rPr sz="1900" spc="-10" dirty="0">
                <a:latin typeface="Georgia"/>
                <a:cs typeface="Georgia"/>
              </a:rPr>
              <a:t>определяют </a:t>
            </a:r>
            <a:r>
              <a:rPr sz="1900" spc="-5" dirty="0">
                <a:latin typeface="Georgia"/>
                <a:cs typeface="Georgia"/>
              </a:rPr>
              <a:t>стиль написания компьютерных программ, а  также способ </a:t>
            </a:r>
            <a:r>
              <a:rPr sz="1900" spc="-10" dirty="0">
                <a:latin typeface="Georgia"/>
                <a:cs typeface="Georgia"/>
              </a:rPr>
              <a:t>мышления</a:t>
            </a:r>
            <a:r>
              <a:rPr sz="1900" spc="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программиста.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DA79"/>
              </a:buClr>
              <a:buFont typeface="Georgia"/>
              <a:buChar char="•"/>
            </a:pPr>
            <a:endParaRPr sz="17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900" b="1" spc="-10" dirty="0">
                <a:solidFill>
                  <a:srgbClr val="006FC0"/>
                </a:solidFill>
                <a:latin typeface="Georgia"/>
                <a:cs typeface="Georgia"/>
              </a:rPr>
              <a:t>Декомпозиция </a:t>
            </a:r>
            <a:r>
              <a:rPr sz="1900" b="1" spc="-5" dirty="0">
                <a:latin typeface="Georgia"/>
                <a:cs typeface="Georgia"/>
              </a:rPr>
              <a:t>- </a:t>
            </a:r>
            <a:r>
              <a:rPr sz="1900" spc="-5" dirty="0">
                <a:latin typeface="Georgia"/>
                <a:cs typeface="Georgia"/>
              </a:rPr>
              <a:t>процесс </a:t>
            </a:r>
            <a:r>
              <a:rPr sz="1900" spc="-10" dirty="0">
                <a:latin typeface="Georgia"/>
                <a:cs typeface="Georgia"/>
              </a:rPr>
              <a:t>разбиения </a:t>
            </a:r>
            <a:r>
              <a:rPr sz="1900" spc="-5" dirty="0">
                <a:latin typeface="Georgia"/>
                <a:cs typeface="Georgia"/>
              </a:rPr>
              <a:t>задачи на </a:t>
            </a:r>
            <a:r>
              <a:rPr sz="1900" spc="-10" dirty="0">
                <a:latin typeface="Georgia"/>
                <a:cs typeface="Georgia"/>
              </a:rPr>
              <a:t>отдельные</a:t>
            </a:r>
            <a:r>
              <a:rPr sz="1900" spc="2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части.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2100">
              <a:latin typeface="Georgia"/>
              <a:cs typeface="Georgia"/>
            </a:endParaRPr>
          </a:p>
          <a:p>
            <a:pPr marL="268605" marR="7620" indent="-256540" algn="just">
              <a:lnSpc>
                <a:spcPct val="8010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Абстрагирование  </a:t>
            </a:r>
            <a:r>
              <a:rPr sz="1900" spc="-5" dirty="0">
                <a:latin typeface="Georgia"/>
                <a:cs typeface="Georgia"/>
              </a:rPr>
              <a:t>– выделение таких существенных  характеристик объекта, которые отличают </a:t>
            </a:r>
            <a:r>
              <a:rPr sz="1900" spc="-10" dirty="0">
                <a:latin typeface="Georgia"/>
                <a:cs typeface="Georgia"/>
              </a:rPr>
              <a:t>его </a:t>
            </a:r>
            <a:r>
              <a:rPr sz="1900" dirty="0">
                <a:latin typeface="Georgia"/>
                <a:cs typeface="Georgia"/>
              </a:rPr>
              <a:t>от </a:t>
            </a:r>
            <a:r>
              <a:rPr sz="1900" spc="-5" dirty="0">
                <a:latin typeface="Georgia"/>
                <a:cs typeface="Georgia"/>
              </a:rPr>
              <a:t>всех других </a:t>
            </a:r>
            <a:r>
              <a:rPr sz="1900" spc="-10" dirty="0">
                <a:latin typeface="Georgia"/>
                <a:cs typeface="Georgia"/>
              </a:rPr>
              <a:t>видов  объектов.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DA79"/>
              </a:buClr>
              <a:buFont typeface="Georgia"/>
              <a:buChar char="•"/>
            </a:pPr>
            <a:endParaRPr sz="1750">
              <a:latin typeface="Georgia"/>
              <a:cs typeface="Georgia"/>
            </a:endParaRPr>
          </a:p>
          <a:p>
            <a:pPr marL="268605" marR="5080" indent="-256540" algn="just">
              <a:lnSpc>
                <a:spcPts val="182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Абстракция </a:t>
            </a:r>
            <a:r>
              <a:rPr sz="1900" spc="-10" dirty="0">
                <a:latin typeface="Georgia"/>
                <a:cs typeface="Georgia"/>
              </a:rPr>
              <a:t>определяет </a:t>
            </a:r>
            <a:r>
              <a:rPr sz="1900" spc="-5" dirty="0">
                <a:latin typeface="Georgia"/>
                <a:cs typeface="Georgia"/>
              </a:rPr>
              <a:t>существенные </a:t>
            </a:r>
            <a:r>
              <a:rPr sz="1900" dirty="0">
                <a:latin typeface="Georgia"/>
                <a:cs typeface="Georgia"/>
              </a:rPr>
              <a:t>характеристики  </a:t>
            </a:r>
            <a:r>
              <a:rPr sz="1900" spc="-5" dirty="0">
                <a:latin typeface="Georgia"/>
                <a:cs typeface="Georgia"/>
              </a:rPr>
              <a:t>некоторого объекта, которые отличают </a:t>
            </a:r>
            <a:r>
              <a:rPr sz="1900" spc="-10" dirty="0">
                <a:latin typeface="Georgia"/>
                <a:cs typeface="Georgia"/>
              </a:rPr>
              <a:t>его </a:t>
            </a:r>
            <a:r>
              <a:rPr sz="1900" dirty="0">
                <a:latin typeface="Georgia"/>
                <a:cs typeface="Georgia"/>
              </a:rPr>
              <a:t>от </a:t>
            </a:r>
            <a:r>
              <a:rPr sz="1900" spc="-10" dirty="0">
                <a:latin typeface="Georgia"/>
                <a:cs typeface="Georgia"/>
              </a:rPr>
              <a:t>всех </a:t>
            </a:r>
            <a:r>
              <a:rPr sz="1900" spc="-5" dirty="0">
                <a:latin typeface="Georgia"/>
                <a:cs typeface="Georgia"/>
              </a:rPr>
              <a:t>других видов  объектов и четко очерчивает концептуальную границу объекта с  </a:t>
            </a:r>
            <a:r>
              <a:rPr sz="1900" spc="-10" dirty="0">
                <a:latin typeface="Georgia"/>
                <a:cs typeface="Georgia"/>
              </a:rPr>
              <a:t>точки </a:t>
            </a:r>
            <a:r>
              <a:rPr sz="1900" spc="-5" dirty="0">
                <a:latin typeface="Georgia"/>
                <a:cs typeface="Georgia"/>
              </a:rPr>
              <a:t>зрения</a:t>
            </a:r>
            <a:r>
              <a:rPr sz="1900" spc="4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наблюдателя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D2DA79"/>
              </a:buClr>
              <a:buFont typeface="Georgia"/>
              <a:buChar char="•"/>
            </a:pPr>
            <a:endParaRPr sz="2150">
              <a:latin typeface="Georgia"/>
              <a:cs typeface="Georgia"/>
            </a:endParaRPr>
          </a:p>
          <a:p>
            <a:pPr marL="268605" marR="5715" indent="-256540" algn="just">
              <a:lnSpc>
                <a:spcPts val="182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Модульность </a:t>
            </a:r>
            <a:r>
              <a:rPr sz="1900" spc="-5" dirty="0">
                <a:latin typeface="Georgia"/>
                <a:cs typeface="Georgia"/>
              </a:rPr>
              <a:t>– улучшенный метод создания и управления  </a:t>
            </a:r>
            <a:r>
              <a:rPr sz="1900" spc="-10" dirty="0">
                <a:latin typeface="Georgia"/>
                <a:cs typeface="Georgia"/>
              </a:rPr>
              <a:t>совокупностями имен </a:t>
            </a:r>
            <a:r>
              <a:rPr sz="1900" spc="-5" dirty="0">
                <a:latin typeface="Georgia"/>
                <a:cs typeface="Georgia"/>
              </a:rPr>
              <a:t>и связанными с ними</a:t>
            </a:r>
            <a:r>
              <a:rPr sz="1900" spc="15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значениями.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2100">
              <a:latin typeface="Georgia"/>
              <a:cs typeface="Georgia"/>
            </a:endParaRPr>
          </a:p>
          <a:p>
            <a:pPr marL="268605" marR="8255" indent="-256540" algn="just">
              <a:lnSpc>
                <a:spcPts val="182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1900" b="1" spc="-5" dirty="0">
                <a:solidFill>
                  <a:srgbClr val="006FC0"/>
                </a:solidFill>
                <a:latin typeface="Georgia"/>
                <a:cs typeface="Georgia"/>
              </a:rPr>
              <a:t>Иерархия  </a:t>
            </a:r>
            <a:r>
              <a:rPr sz="1900" spc="-5" dirty="0">
                <a:latin typeface="Georgia"/>
                <a:cs typeface="Georgia"/>
              </a:rPr>
              <a:t>– ранжированная (упорядоченная) система  абстракций.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481" y="6625997"/>
            <a:ext cx="1638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6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58851"/>
            <a:ext cx="337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История </a:t>
            </a:r>
            <a:r>
              <a:rPr b="1" dirty="0">
                <a:latin typeface="Trebuchet MS"/>
                <a:cs typeface="Trebuchet MS"/>
              </a:rPr>
              <a:t>развития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UML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268" y="932814"/>
            <a:ext cx="3096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17930" algn="l"/>
                <a:tab pos="2501265" algn="l"/>
              </a:tabLst>
            </a:pP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с</a:t>
            </a:r>
            <a:r>
              <a:rPr sz="2000" spc="-10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ор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я	</a:t>
            </a:r>
            <a:r>
              <a:rPr sz="2000" spc="-5" dirty="0">
                <a:latin typeface="Georgia"/>
                <a:cs typeface="Georgia"/>
              </a:rPr>
              <a:t>раз</a:t>
            </a:r>
            <a:r>
              <a:rPr sz="2000" spc="5" dirty="0">
                <a:latin typeface="Georgia"/>
                <a:cs typeface="Georgia"/>
              </a:rPr>
              <a:t>в</a:t>
            </a:r>
            <a:r>
              <a:rPr sz="2000" spc="-5" dirty="0">
                <a:latin typeface="Georgia"/>
                <a:cs typeface="Georgia"/>
              </a:rPr>
              <a:t>ити</a:t>
            </a:r>
            <a:r>
              <a:rPr sz="2000" dirty="0">
                <a:latin typeface="Georgia"/>
                <a:cs typeface="Georgia"/>
              </a:rPr>
              <a:t>я	</a:t>
            </a:r>
            <a:r>
              <a:rPr sz="2000" spc="-5" dirty="0">
                <a:latin typeface="Georgia"/>
                <a:cs typeface="Georgia"/>
              </a:rPr>
              <a:t>UML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300" y="1237614"/>
            <a:ext cx="6499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58820" algn="l"/>
                <a:tab pos="5445760" algn="l"/>
              </a:tabLst>
            </a:pPr>
            <a:r>
              <a:rPr sz="2000" spc="-5" dirty="0">
                <a:latin typeface="Georgia"/>
                <a:cs typeface="Georgia"/>
              </a:rPr>
              <a:t>интеграция/унификация	вышеуказанных	методов.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6910" y="932814"/>
            <a:ext cx="46132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5"/>
              </a:spcBef>
              <a:tabLst>
                <a:tab pos="1499235" algn="l"/>
                <a:tab pos="2228215" algn="l"/>
                <a:tab pos="2663825" algn="l"/>
                <a:tab pos="3508375" algn="l"/>
              </a:tabLst>
            </a:pP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dirty="0">
                <a:latin typeface="Georgia"/>
                <a:cs typeface="Georgia"/>
              </a:rPr>
              <a:t>атир</a:t>
            </a:r>
            <a:r>
              <a:rPr sz="2000" spc="-10" dirty="0">
                <a:latin typeface="Georgia"/>
                <a:cs typeface="Georgia"/>
              </a:rPr>
              <a:t>у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spc="5" dirty="0">
                <a:latin typeface="Georgia"/>
                <a:cs typeface="Georgia"/>
              </a:rPr>
              <a:t>т</a:t>
            </a:r>
            <a:r>
              <a:rPr sz="2000" spc="-15" dirty="0">
                <a:latin typeface="Georgia"/>
                <a:cs typeface="Georgia"/>
              </a:rPr>
              <a:t>с</a:t>
            </a:r>
            <a:r>
              <a:rPr sz="2000" dirty="0">
                <a:latin typeface="Georgia"/>
                <a:cs typeface="Georgia"/>
              </a:rPr>
              <a:t>я	1</a:t>
            </a:r>
            <a:r>
              <a:rPr sz="2000" spc="5" dirty="0">
                <a:latin typeface="Georgia"/>
                <a:cs typeface="Georgia"/>
              </a:rPr>
              <a:t>9</a:t>
            </a:r>
            <a:r>
              <a:rPr sz="2000" dirty="0">
                <a:latin typeface="Georgia"/>
                <a:cs typeface="Georgia"/>
              </a:rPr>
              <a:t>94	</a:t>
            </a:r>
            <a:r>
              <a:rPr sz="2000" spc="-10" dirty="0">
                <a:latin typeface="Georgia"/>
                <a:cs typeface="Georgia"/>
              </a:rPr>
              <a:t>г</a:t>
            </a:r>
            <a:r>
              <a:rPr sz="2000" spc="-5" dirty="0">
                <a:latin typeface="Georgia"/>
                <a:cs typeface="Georgia"/>
              </a:rPr>
              <a:t>.</a:t>
            </a:r>
            <a:r>
              <a:rPr sz="2000" dirty="0">
                <a:latin typeface="Georgia"/>
                <a:cs typeface="Georgia"/>
              </a:rPr>
              <a:t>,	</a:t>
            </a:r>
            <a:r>
              <a:rPr sz="2000" spc="-5" dirty="0">
                <a:latin typeface="Georgia"/>
                <a:cs typeface="Georgia"/>
              </a:rPr>
              <a:t>ко</a:t>
            </a:r>
            <a:r>
              <a:rPr sz="2000" spc="-10" dirty="0">
                <a:latin typeface="Georgia"/>
                <a:cs typeface="Georgia"/>
              </a:rPr>
              <a:t>гд</a:t>
            </a:r>
            <a:r>
              <a:rPr sz="2000" dirty="0">
                <a:latin typeface="Georgia"/>
                <a:cs typeface="Georgia"/>
              </a:rPr>
              <a:t>а	на</a:t>
            </a:r>
            <a:r>
              <a:rPr sz="2000" spc="5" dirty="0">
                <a:latin typeface="Georgia"/>
                <a:cs typeface="Georgia"/>
              </a:rPr>
              <a:t>ч</a:t>
            </a:r>
            <a:r>
              <a:rPr sz="2000" dirty="0">
                <a:latin typeface="Georgia"/>
                <a:cs typeface="Georgia"/>
              </a:rPr>
              <a:t>а</a:t>
            </a:r>
            <a:r>
              <a:rPr sz="2000" spc="5" dirty="0">
                <a:latin typeface="Georgia"/>
                <a:cs typeface="Georgia"/>
              </a:rPr>
              <a:t>л</a:t>
            </a:r>
            <a:r>
              <a:rPr sz="2000" dirty="0">
                <a:latin typeface="Georgia"/>
                <a:cs typeface="Georgia"/>
              </a:rPr>
              <a:t>ась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Пр</a:t>
            </a:r>
            <a:r>
              <a:rPr sz="2000" spc="-20" dirty="0">
                <a:latin typeface="Georgia"/>
                <a:cs typeface="Georgia"/>
              </a:rPr>
              <a:t>о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spc="-10" dirty="0">
                <a:latin typeface="Georgia"/>
                <a:cs typeface="Georgia"/>
              </a:rPr>
              <a:t>к</a:t>
            </a:r>
            <a:r>
              <a:rPr sz="2000" dirty="0">
                <a:latin typeface="Georgia"/>
                <a:cs typeface="Georgia"/>
              </a:rPr>
              <a:t>т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5"/>
              </a:spcBef>
              <a:tabLst>
                <a:tab pos="2733040" algn="l"/>
                <a:tab pos="3702050" algn="l"/>
                <a:tab pos="4784725" algn="l"/>
                <a:tab pos="5895340" algn="l"/>
                <a:tab pos="6862445" algn="l"/>
                <a:tab pos="7378700" algn="l"/>
              </a:tabLst>
            </a:pPr>
            <a:r>
              <a:rPr spc="-5" dirty="0"/>
              <a:t>ун</a:t>
            </a:r>
            <a:r>
              <a:rPr spc="-20" dirty="0"/>
              <a:t>и</a:t>
            </a:r>
            <a:r>
              <a:rPr dirty="0"/>
              <a:t>ф</a:t>
            </a:r>
            <a:r>
              <a:rPr spc="-15" dirty="0"/>
              <a:t>и</a:t>
            </a:r>
            <a:r>
              <a:rPr dirty="0"/>
              <a:t>ци</a:t>
            </a:r>
            <a:r>
              <a:rPr spc="-10" dirty="0"/>
              <a:t>р</a:t>
            </a:r>
            <a:r>
              <a:rPr spc="-15" dirty="0"/>
              <a:t>о</a:t>
            </a:r>
            <a:r>
              <a:rPr spc="-10" dirty="0"/>
              <a:t>в</a:t>
            </a:r>
            <a:r>
              <a:rPr dirty="0"/>
              <a:t>а</a:t>
            </a:r>
            <a:r>
              <a:rPr spc="-15" dirty="0"/>
              <a:t>н</a:t>
            </a:r>
            <a:r>
              <a:rPr dirty="0"/>
              <a:t>но</a:t>
            </a:r>
            <a:r>
              <a:rPr spc="-10" dirty="0"/>
              <a:t>г</a:t>
            </a:r>
            <a:r>
              <a:rPr dirty="0"/>
              <a:t>о	</a:t>
            </a:r>
            <a:r>
              <a:rPr spc="-20" dirty="0"/>
              <a:t>м</a:t>
            </a:r>
            <a:r>
              <a:rPr spc="-5" dirty="0"/>
              <a:t>е</a:t>
            </a:r>
            <a:r>
              <a:rPr spc="-10" dirty="0"/>
              <a:t>т</a:t>
            </a:r>
            <a:r>
              <a:rPr spc="-15" dirty="0"/>
              <a:t>о</a:t>
            </a:r>
            <a:r>
              <a:rPr spc="-10" dirty="0"/>
              <a:t>д</a:t>
            </a:r>
            <a:r>
              <a:rPr dirty="0"/>
              <a:t>а	(</a:t>
            </a:r>
            <a:r>
              <a:rPr spc="-5" dirty="0"/>
              <a:t>Uni</a:t>
            </a:r>
            <a:r>
              <a:rPr spc="-10" dirty="0"/>
              <a:t>f</a:t>
            </a:r>
            <a:r>
              <a:rPr dirty="0"/>
              <a:t>ied	</a:t>
            </a:r>
            <a:r>
              <a:rPr spc="-10" dirty="0"/>
              <a:t>M</a:t>
            </a:r>
            <a:r>
              <a:rPr spc="-5" dirty="0"/>
              <a:t>e</a:t>
            </a:r>
            <a:r>
              <a:rPr dirty="0"/>
              <a:t>t</a:t>
            </a:r>
            <a:r>
              <a:rPr spc="-20" dirty="0"/>
              <a:t>h</a:t>
            </a:r>
            <a:r>
              <a:rPr spc="-5" dirty="0"/>
              <a:t>o</a:t>
            </a:r>
            <a:r>
              <a:rPr spc="-15" dirty="0"/>
              <a:t>d</a:t>
            </a:r>
            <a:r>
              <a:rPr dirty="0"/>
              <a:t>)	</a:t>
            </a:r>
            <a:r>
              <a:rPr spc="-5" dirty="0"/>
              <a:t>в</a:t>
            </a:r>
            <a:r>
              <a:rPr spc="5" dirty="0"/>
              <a:t>е</a:t>
            </a:r>
            <a:r>
              <a:rPr spc="-20" dirty="0"/>
              <a:t>р</a:t>
            </a:r>
            <a:r>
              <a:rPr spc="-5" dirty="0"/>
              <a:t>си</a:t>
            </a:r>
            <a:r>
              <a:rPr dirty="0"/>
              <a:t>и	</a:t>
            </a:r>
            <a:r>
              <a:rPr spc="-10" dirty="0"/>
              <a:t>0</a:t>
            </a:r>
            <a:r>
              <a:rPr spc="-5" dirty="0"/>
              <a:t>.</a:t>
            </a:r>
            <a:r>
              <a:rPr dirty="0"/>
              <a:t>8	был</a:t>
            </a:r>
          </a:p>
          <a:p>
            <a:pPr marL="268605">
              <a:lnSpc>
                <a:spcPct val="100000"/>
              </a:lnSpc>
            </a:pPr>
            <a:r>
              <a:rPr spc="-5" dirty="0"/>
              <a:t>опубликован </a:t>
            </a:r>
            <a:r>
              <a:rPr dirty="0"/>
              <a:t>в </a:t>
            </a:r>
            <a:r>
              <a:rPr spc="-5" dirty="0"/>
              <a:t>октябре </a:t>
            </a:r>
            <a:r>
              <a:rPr dirty="0"/>
              <a:t>1995</a:t>
            </a:r>
            <a:r>
              <a:rPr spc="-40" dirty="0"/>
              <a:t> </a:t>
            </a:r>
            <a:r>
              <a:rPr spc="-5" dirty="0"/>
              <a:t>г.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/>
              <a:t>В </a:t>
            </a:r>
            <a:r>
              <a:rPr spc="-5" dirty="0"/>
              <a:t>ноябре </a:t>
            </a:r>
            <a:r>
              <a:rPr dirty="0"/>
              <a:t>1997 </a:t>
            </a:r>
            <a:r>
              <a:rPr spc="-5" dirty="0"/>
              <a:t>г. OMG объявил UML</a:t>
            </a:r>
            <a:r>
              <a:rPr spc="-35" dirty="0"/>
              <a:t> </a:t>
            </a:r>
            <a:r>
              <a:rPr dirty="0"/>
              <a:t>стандартным</a:t>
            </a:r>
          </a:p>
          <a:p>
            <a:pPr marL="268605" marR="6350" indent="-256540" algn="just">
              <a:lnSpc>
                <a:spcPct val="100000"/>
              </a:lnSpc>
              <a:spcBef>
                <a:spcPts val="300"/>
              </a:spcBef>
            </a:pPr>
            <a:r>
              <a:rPr dirty="0"/>
              <a:t>языком </a:t>
            </a:r>
            <a:r>
              <a:rPr spc="-10" dirty="0"/>
              <a:t>объектно-ориентированного </a:t>
            </a:r>
            <a:r>
              <a:rPr spc="-5" dirty="0"/>
              <a:t>моделирования </a:t>
            </a:r>
            <a:r>
              <a:rPr dirty="0"/>
              <a:t>и </a:t>
            </a:r>
            <a:r>
              <a:rPr spc="-5" dirty="0"/>
              <a:t>принял </a:t>
            </a:r>
            <a:r>
              <a:rPr dirty="0"/>
              <a:t>на  себя обязанности </a:t>
            </a:r>
            <a:r>
              <a:rPr spc="-5" dirty="0"/>
              <a:t>по его последующему</a:t>
            </a:r>
            <a:r>
              <a:rPr spc="-100" dirty="0"/>
              <a:t> </a:t>
            </a:r>
            <a:r>
              <a:rPr dirty="0"/>
              <a:t>развитию.</a:t>
            </a:r>
          </a:p>
          <a:p>
            <a:pPr marL="268605" marR="5080" indent="-256540" algn="just">
              <a:lnSpc>
                <a:spcPct val="100000"/>
              </a:lnSpc>
              <a:spcBef>
                <a:spcPts val="1565"/>
              </a:spcBef>
            </a:pPr>
            <a:r>
              <a:rPr spc="-5" dirty="0"/>
              <a:t>Группа </a:t>
            </a:r>
            <a:r>
              <a:rPr dirty="0"/>
              <a:t>специалистов </a:t>
            </a:r>
            <a:r>
              <a:rPr spc="-5" dirty="0"/>
              <a:t>обеспечивает публикацию описаний  последующих версий языка UML </a:t>
            </a:r>
            <a:r>
              <a:rPr dirty="0"/>
              <a:t>и </a:t>
            </a:r>
            <a:r>
              <a:rPr spc="-5" dirty="0"/>
              <a:t>запросов предложений RFP  (Request For Proposals) по его стандартизации. Статус </a:t>
            </a:r>
            <a:r>
              <a:rPr dirty="0"/>
              <a:t>языка  </a:t>
            </a:r>
            <a:r>
              <a:rPr spc="-5" dirty="0"/>
              <a:t>UML </a:t>
            </a:r>
            <a:r>
              <a:rPr spc="-10" dirty="0"/>
              <a:t>определен </a:t>
            </a:r>
            <a:r>
              <a:rPr spc="-5" dirty="0"/>
              <a:t>как открытый для </a:t>
            </a:r>
            <a:r>
              <a:rPr dirty="0"/>
              <a:t>всех </a:t>
            </a:r>
            <a:r>
              <a:rPr spc="-5" dirty="0"/>
              <a:t>предложений </a:t>
            </a:r>
            <a:r>
              <a:rPr spc="-20" dirty="0"/>
              <a:t>по  </a:t>
            </a:r>
            <a:r>
              <a:rPr spc="-5" dirty="0"/>
              <a:t>доработке </a:t>
            </a:r>
            <a:r>
              <a:rPr dirty="0"/>
              <a:t>и</a:t>
            </a:r>
            <a:r>
              <a:rPr spc="-35" dirty="0"/>
              <a:t> </a:t>
            </a:r>
            <a:r>
              <a:rPr spc="-5" dirty="0"/>
              <a:t>усовершенствованию.</a:t>
            </a:r>
          </a:p>
          <a:p>
            <a:pPr marL="268605" marR="5080" indent="-256540" algn="just">
              <a:lnSpc>
                <a:spcPct val="100000"/>
              </a:lnSpc>
              <a:spcBef>
                <a:spcPts val="1560"/>
              </a:spcBef>
            </a:pPr>
            <a:r>
              <a:rPr dirty="0"/>
              <a:t>В </a:t>
            </a:r>
            <a:r>
              <a:rPr spc="-5" dirty="0"/>
              <a:t>2003 г. </a:t>
            </a:r>
            <a:r>
              <a:rPr dirty="0"/>
              <a:t>в </a:t>
            </a:r>
            <a:r>
              <a:rPr spc="-5" dirty="0"/>
              <a:t>качестве результата рассмотрения </a:t>
            </a:r>
            <a:r>
              <a:rPr dirty="0"/>
              <a:t>набора </a:t>
            </a:r>
            <a:r>
              <a:rPr spc="-5" dirty="0"/>
              <a:t>запросов   </a:t>
            </a:r>
            <a:r>
              <a:rPr dirty="0"/>
              <a:t>RFP </a:t>
            </a:r>
            <a:r>
              <a:rPr spc="-5" dirty="0"/>
              <a:t>2000 </a:t>
            </a:r>
            <a:r>
              <a:rPr dirty="0"/>
              <a:t>г. </a:t>
            </a:r>
            <a:r>
              <a:rPr spc="-5" dirty="0"/>
              <a:t>было опубликовано описание </a:t>
            </a:r>
            <a:r>
              <a:rPr dirty="0"/>
              <a:t>языка </a:t>
            </a:r>
            <a:r>
              <a:rPr spc="-5" dirty="0"/>
              <a:t>UML </a:t>
            </a:r>
            <a:r>
              <a:rPr spc="-10" dirty="0"/>
              <a:t>2.0,  </a:t>
            </a:r>
            <a:r>
              <a:rPr spc="-5" dirty="0"/>
              <a:t>включающее</a:t>
            </a:r>
            <a:r>
              <a:rPr spc="145" dirty="0"/>
              <a:t> </a:t>
            </a:r>
            <a:r>
              <a:rPr spc="-5" dirty="0"/>
              <a:t>инфраструктуру</a:t>
            </a:r>
            <a:r>
              <a:rPr spc="130" dirty="0"/>
              <a:t> </a:t>
            </a:r>
            <a:r>
              <a:rPr spc="-5" dirty="0"/>
              <a:t>UML,</a:t>
            </a:r>
            <a:r>
              <a:rPr spc="150" dirty="0"/>
              <a:t> </a:t>
            </a:r>
            <a:r>
              <a:rPr spc="-5" dirty="0"/>
              <a:t>язык</a:t>
            </a:r>
            <a:r>
              <a:rPr spc="155" dirty="0"/>
              <a:t> </a:t>
            </a:r>
            <a:r>
              <a:rPr spc="-5" dirty="0"/>
              <a:t>ограничений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4300" y="6138164"/>
            <a:ext cx="761428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3170" algn="l"/>
                <a:tab pos="2211705" algn="l"/>
                <a:tab pos="3556000" algn="l"/>
                <a:tab pos="4795520" algn="l"/>
                <a:tab pos="5109210" algn="l"/>
              </a:tabLst>
            </a:pPr>
            <a:r>
              <a:rPr sz="2000" spc="-10" dirty="0">
                <a:latin typeface="Georgia"/>
                <a:cs typeface="Georgia"/>
              </a:rPr>
              <a:t>объектов	</a:t>
            </a:r>
            <a:r>
              <a:rPr sz="2000" spc="-5" dirty="0">
                <a:latin typeface="Georgia"/>
                <a:cs typeface="Georgia"/>
              </a:rPr>
              <a:t>(Object	Constraint	</a:t>
            </a:r>
            <a:r>
              <a:rPr sz="2000" dirty="0">
                <a:latin typeface="Georgia"/>
                <a:cs typeface="Georgia"/>
              </a:rPr>
              <a:t>Language	–	</a:t>
            </a:r>
            <a:r>
              <a:rPr sz="2000" spc="-5" dirty="0">
                <a:latin typeface="Georgia"/>
                <a:cs typeface="Georgia"/>
              </a:rPr>
              <a:t>OCL),суперструктуру  UML </a:t>
            </a:r>
            <a:r>
              <a:rPr sz="2000" dirty="0">
                <a:latin typeface="Georgia"/>
                <a:cs typeface="Georgia"/>
              </a:rPr>
              <a:t>и формат </a:t>
            </a:r>
            <a:r>
              <a:rPr sz="2000" spc="-5" dirty="0">
                <a:latin typeface="Georgia"/>
                <a:cs typeface="Georgia"/>
              </a:rPr>
              <a:t>обмена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диаграмм.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1552" y="6613347"/>
            <a:ext cx="207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60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478916"/>
            <a:ext cx="570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История </a:t>
            </a:r>
            <a:r>
              <a:rPr b="1" dirty="0">
                <a:latin typeface="Trebuchet MS"/>
                <a:cs typeface="Trebuchet MS"/>
              </a:rPr>
              <a:t>развития UML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(продолжение)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031" y="1220851"/>
            <a:ext cx="7873365" cy="4866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Georgia"/>
                <a:cs typeface="Georgia"/>
              </a:rPr>
              <a:t>Основными</a:t>
            </a:r>
            <a:r>
              <a:rPr sz="2000" b="1" spc="265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инициативами</a:t>
            </a:r>
            <a:r>
              <a:rPr sz="2000" b="1" spc="27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консорциума</a:t>
            </a:r>
            <a:r>
              <a:rPr sz="2000" b="1" spc="24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OMG</a:t>
            </a:r>
            <a:r>
              <a:rPr sz="2000" b="1" spc="27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в</a:t>
            </a:r>
            <a:r>
              <a:rPr sz="2000" b="1" spc="254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рамках</a:t>
            </a:r>
            <a:endParaRPr sz="2000">
              <a:latin typeface="Georgia"/>
              <a:cs typeface="Georgia"/>
            </a:endParaRPr>
          </a:p>
          <a:p>
            <a:pPr marL="268605" algn="just">
              <a:lnSpc>
                <a:spcPct val="100000"/>
              </a:lnSpc>
            </a:pPr>
            <a:r>
              <a:rPr sz="2000" b="1" dirty="0">
                <a:latin typeface="Georgia"/>
                <a:cs typeface="Georgia"/>
              </a:rPr>
              <a:t>работы над </a:t>
            </a:r>
            <a:r>
              <a:rPr sz="2000" b="1" spc="-5" dirty="0">
                <a:latin typeface="Georgia"/>
                <a:cs typeface="Georgia"/>
              </a:rPr>
              <a:t>проектом </a:t>
            </a:r>
            <a:r>
              <a:rPr sz="2000" b="1" dirty="0">
                <a:latin typeface="Georgia"/>
                <a:cs typeface="Georgia"/>
              </a:rPr>
              <a:t>UML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являются:</a:t>
            </a:r>
            <a:endParaRPr sz="20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моделирование систем реального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времени;</a:t>
            </a:r>
            <a:endParaRPr sz="2000">
              <a:latin typeface="Georgia"/>
              <a:cs typeface="Georgia"/>
            </a:endParaRPr>
          </a:p>
          <a:p>
            <a:pPr marL="268605" marR="7620" indent="-25654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определение модели выполнения </a:t>
            </a:r>
            <a:r>
              <a:rPr sz="2000" dirty="0">
                <a:latin typeface="Georgia"/>
                <a:cs typeface="Georgia"/>
              </a:rPr>
              <a:t>– точной </a:t>
            </a:r>
            <a:r>
              <a:rPr sz="2000" spc="-5" dirty="0">
                <a:latin typeface="Georgia"/>
                <a:cs typeface="Georgia"/>
              </a:rPr>
              <a:t>спецификации  поведения моделей, поддерживающихся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UML;</a:t>
            </a:r>
            <a:endParaRPr sz="2000">
              <a:latin typeface="Georgia"/>
              <a:cs typeface="Georgia"/>
            </a:endParaRPr>
          </a:p>
          <a:p>
            <a:pPr marL="268605" marR="5715" indent="-25654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обработка данных предприятия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определены так называемые  профили, описывающие  способы  создания больших  распределенных </a:t>
            </a:r>
            <a:r>
              <a:rPr sz="2000" dirty="0">
                <a:latin typeface="Georgia"/>
                <a:cs typeface="Georgia"/>
              </a:rPr>
              <a:t>параллельных </a:t>
            </a:r>
            <a:r>
              <a:rPr sz="2000" spc="-5" dirty="0">
                <a:latin typeface="Georgia"/>
                <a:cs typeface="Georgia"/>
              </a:rPr>
              <a:t>систем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предприятия</a:t>
            </a:r>
            <a:r>
              <a:rPr sz="2000" i="1" spc="-5" dirty="0">
                <a:latin typeface="Georgia"/>
                <a:cs typeface="Georgia"/>
              </a:rPr>
              <a:t>;</a:t>
            </a:r>
            <a:endParaRPr sz="200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000" i="1" spc="-5" dirty="0">
                <a:latin typeface="Georgia"/>
                <a:cs typeface="Georgia"/>
              </a:rPr>
              <a:t>определение </a:t>
            </a:r>
            <a:r>
              <a:rPr sz="2000" i="1" dirty="0">
                <a:latin typeface="Georgia"/>
                <a:cs typeface="Georgia"/>
              </a:rPr>
              <a:t>процесса </a:t>
            </a:r>
            <a:r>
              <a:rPr sz="2000" spc="-5" dirty="0">
                <a:latin typeface="Georgia"/>
                <a:cs typeface="Georgia"/>
              </a:rPr>
              <a:t>разработки </a:t>
            </a:r>
            <a:r>
              <a:rPr sz="2000" spc="-10" dirty="0">
                <a:latin typeface="Georgia"/>
                <a:cs typeface="Georgia"/>
              </a:rPr>
              <a:t>программного</a:t>
            </a:r>
            <a:r>
              <a:rPr sz="2000" spc="2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обеспечения</a:t>
            </a:r>
            <a:endParaRPr sz="2000">
              <a:latin typeface="Georgia"/>
              <a:cs typeface="Georgia"/>
            </a:endParaRPr>
          </a:p>
          <a:p>
            <a:pPr marL="268605" marR="8255" algn="just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специфицированы структуры определения процессов  разработки программного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обеспечения;</a:t>
            </a:r>
            <a:endParaRPr sz="2000">
              <a:latin typeface="Georgia"/>
              <a:cs typeface="Georgia"/>
            </a:endParaRPr>
          </a:p>
          <a:p>
            <a:pPr marL="390525" indent="-378460" algn="just">
              <a:lnSpc>
                <a:spcPct val="100000"/>
              </a:lnSpc>
              <a:spcBef>
                <a:spcPts val="305"/>
              </a:spcBef>
              <a:buClr>
                <a:srgbClr val="D2DA79"/>
              </a:buClr>
              <a:buChar char="•"/>
              <a:tabLst>
                <a:tab pos="391160" algn="l"/>
              </a:tabLst>
            </a:pPr>
            <a:r>
              <a:rPr sz="2000" spc="-5" dirty="0">
                <a:latin typeface="Georgia"/>
                <a:cs typeface="Georgia"/>
              </a:rPr>
              <a:t>стандарт </a:t>
            </a:r>
            <a:r>
              <a:rPr sz="2000" dirty="0">
                <a:latin typeface="Georgia"/>
                <a:cs typeface="Georgia"/>
              </a:rPr>
              <a:t>хранения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данных;</a:t>
            </a:r>
            <a:endParaRPr sz="2000">
              <a:latin typeface="Georgia"/>
              <a:cs typeface="Georgia"/>
            </a:endParaRPr>
          </a:p>
          <a:p>
            <a:pPr marL="329565" indent="-31750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Char char="•"/>
              <a:tabLst>
                <a:tab pos="330200" algn="l"/>
              </a:tabLst>
            </a:pPr>
            <a:r>
              <a:rPr sz="2000" spc="-5" dirty="0">
                <a:latin typeface="Georgia"/>
                <a:cs typeface="Georgia"/>
              </a:rPr>
              <a:t>сопоставление технологии CORBA </a:t>
            </a:r>
            <a:r>
              <a:rPr sz="2000" dirty="0">
                <a:latin typeface="Georgia"/>
                <a:cs typeface="Georgia"/>
              </a:rPr>
              <a:t>и языка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UML;</a:t>
            </a:r>
            <a:endParaRPr sz="2000">
              <a:latin typeface="Georgia"/>
              <a:cs typeface="Georgia"/>
            </a:endParaRPr>
          </a:p>
          <a:p>
            <a:pPr marL="268605" marR="7620" indent="-256540" algn="just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Font typeface="Georgia"/>
              <a:buChar char="•"/>
              <a:tabLst>
                <a:tab pos="330200" algn="l"/>
              </a:tabLst>
            </a:pPr>
            <a:r>
              <a:rPr dirty="0"/>
              <a:t>	</a:t>
            </a:r>
            <a:r>
              <a:rPr sz="2000" spc="-5" dirty="0">
                <a:latin typeface="Georgia"/>
                <a:cs typeface="Georgia"/>
              </a:rPr>
              <a:t>формат XMI (Metadata Interchange) </a:t>
            </a:r>
            <a:r>
              <a:rPr sz="2000" dirty="0">
                <a:latin typeface="Georgia"/>
                <a:cs typeface="Georgia"/>
              </a:rPr>
              <a:t>для </a:t>
            </a:r>
            <a:r>
              <a:rPr sz="2000" spc="-5" dirty="0">
                <a:latin typeface="Georgia"/>
                <a:cs typeface="Georgia"/>
              </a:rPr>
              <a:t>обмена моделями  UML </a:t>
            </a: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текстовом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формате.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9238" y="661334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61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8698" y="2405379"/>
            <a:ext cx="5846445" cy="1250950"/>
            <a:chOff x="1668698" y="2405379"/>
            <a:chExt cx="5846445" cy="1250950"/>
          </a:xfrm>
        </p:grpSpPr>
        <p:sp>
          <p:nvSpPr>
            <p:cNvPr id="3" name="object 3"/>
            <p:cNvSpPr/>
            <p:nvPr/>
          </p:nvSpPr>
          <p:spPr>
            <a:xfrm>
              <a:off x="1668698" y="2414518"/>
              <a:ext cx="5846234" cy="471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4472" y="2781299"/>
              <a:ext cx="3186683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9227" y="2405379"/>
              <a:ext cx="5802376" cy="4330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5505" y="3074288"/>
              <a:ext cx="2388362" cy="5180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72830" y="122301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62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4937" y="1824227"/>
            <a:ext cx="6962140" cy="1530350"/>
            <a:chOff x="1384937" y="1824227"/>
            <a:chExt cx="6962140" cy="1530350"/>
          </a:xfrm>
        </p:grpSpPr>
        <p:sp>
          <p:nvSpPr>
            <p:cNvPr id="3" name="object 3"/>
            <p:cNvSpPr/>
            <p:nvPr/>
          </p:nvSpPr>
          <p:spPr>
            <a:xfrm>
              <a:off x="1384937" y="2126506"/>
              <a:ext cx="502372" cy="4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2119" y="1824227"/>
              <a:ext cx="6624828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0027" y="2479547"/>
              <a:ext cx="4194048" cy="8747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874" y="2125344"/>
              <a:ext cx="444500" cy="405765"/>
            </a:xfrm>
            <a:custGeom>
              <a:avLst/>
              <a:gdLst/>
              <a:ahLst/>
              <a:cxnLst/>
              <a:rect l="l" t="t" r="r" b="b"/>
              <a:pathLst>
                <a:path w="444500" h="405764">
                  <a:moveTo>
                    <a:pt x="396494" y="309117"/>
                  </a:moveTo>
                  <a:lnTo>
                    <a:pt x="356417" y="330422"/>
                  </a:lnTo>
                  <a:lnTo>
                    <a:pt x="348488" y="356996"/>
                  </a:lnTo>
                  <a:lnTo>
                    <a:pt x="349369" y="366639"/>
                  </a:lnTo>
                  <a:lnTo>
                    <a:pt x="378015" y="401732"/>
                  </a:lnTo>
                  <a:lnTo>
                    <a:pt x="396494" y="405256"/>
                  </a:lnTo>
                  <a:lnTo>
                    <a:pt x="406116" y="404375"/>
                  </a:lnTo>
                  <a:lnTo>
                    <a:pt x="440991" y="375554"/>
                  </a:lnTo>
                  <a:lnTo>
                    <a:pt x="444500" y="356996"/>
                  </a:lnTo>
                  <a:lnTo>
                    <a:pt x="443620" y="347376"/>
                  </a:lnTo>
                  <a:lnTo>
                    <a:pt x="414988" y="312578"/>
                  </a:lnTo>
                  <a:lnTo>
                    <a:pt x="396494" y="309117"/>
                  </a:lnTo>
                  <a:close/>
                </a:path>
                <a:path w="444500" h="405764">
                  <a:moveTo>
                    <a:pt x="244348" y="289940"/>
                  </a:moveTo>
                  <a:lnTo>
                    <a:pt x="177672" y="289940"/>
                  </a:lnTo>
                  <a:lnTo>
                    <a:pt x="177672" y="391921"/>
                  </a:lnTo>
                  <a:lnTo>
                    <a:pt x="244348" y="391921"/>
                  </a:lnTo>
                  <a:lnTo>
                    <a:pt x="244348" y="289940"/>
                  </a:lnTo>
                  <a:close/>
                </a:path>
                <a:path w="444500" h="405764">
                  <a:moveTo>
                    <a:pt x="244348" y="0"/>
                  </a:moveTo>
                  <a:lnTo>
                    <a:pt x="213868" y="0"/>
                  </a:lnTo>
                  <a:lnTo>
                    <a:pt x="0" y="250189"/>
                  </a:lnTo>
                  <a:lnTo>
                    <a:pt x="0" y="289940"/>
                  </a:lnTo>
                  <a:lnTo>
                    <a:pt x="283718" y="289940"/>
                  </a:lnTo>
                  <a:lnTo>
                    <a:pt x="283718" y="234950"/>
                  </a:lnTo>
                  <a:lnTo>
                    <a:pt x="77469" y="234950"/>
                  </a:lnTo>
                  <a:lnTo>
                    <a:pt x="177672" y="117855"/>
                  </a:lnTo>
                  <a:lnTo>
                    <a:pt x="244348" y="117855"/>
                  </a:lnTo>
                  <a:lnTo>
                    <a:pt x="244348" y="0"/>
                  </a:lnTo>
                  <a:close/>
                </a:path>
                <a:path w="444500" h="405764">
                  <a:moveTo>
                    <a:pt x="244348" y="117855"/>
                  </a:moveTo>
                  <a:lnTo>
                    <a:pt x="177672" y="117855"/>
                  </a:lnTo>
                  <a:lnTo>
                    <a:pt x="177672" y="234950"/>
                  </a:lnTo>
                  <a:lnTo>
                    <a:pt x="244348" y="234950"/>
                  </a:lnTo>
                  <a:lnTo>
                    <a:pt x="244348" y="117855"/>
                  </a:lnTo>
                  <a:close/>
                </a:path>
              </a:pathLst>
            </a:custGeom>
            <a:solidFill>
              <a:srgbClr val="294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5266" y="2428366"/>
              <a:ext cx="108203" cy="1083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2874" y="2125344"/>
              <a:ext cx="283845" cy="392430"/>
            </a:xfrm>
            <a:custGeom>
              <a:avLst/>
              <a:gdLst/>
              <a:ahLst/>
              <a:cxnLst/>
              <a:rect l="l" t="t" r="r" b="b"/>
              <a:pathLst>
                <a:path w="283844" h="392430">
                  <a:moveTo>
                    <a:pt x="177672" y="117855"/>
                  </a:moveTo>
                  <a:lnTo>
                    <a:pt x="77469" y="234950"/>
                  </a:lnTo>
                  <a:lnTo>
                    <a:pt x="177672" y="234950"/>
                  </a:lnTo>
                  <a:lnTo>
                    <a:pt x="177672" y="117855"/>
                  </a:lnTo>
                  <a:close/>
                </a:path>
                <a:path w="283844" h="392430">
                  <a:moveTo>
                    <a:pt x="213868" y="0"/>
                  </a:moveTo>
                  <a:lnTo>
                    <a:pt x="244348" y="0"/>
                  </a:lnTo>
                  <a:lnTo>
                    <a:pt x="244348" y="234950"/>
                  </a:lnTo>
                  <a:lnTo>
                    <a:pt x="283718" y="234950"/>
                  </a:lnTo>
                  <a:lnTo>
                    <a:pt x="283718" y="289940"/>
                  </a:lnTo>
                  <a:lnTo>
                    <a:pt x="244348" y="289940"/>
                  </a:lnTo>
                  <a:lnTo>
                    <a:pt x="244348" y="391921"/>
                  </a:lnTo>
                  <a:lnTo>
                    <a:pt x="177672" y="391921"/>
                  </a:lnTo>
                  <a:lnTo>
                    <a:pt x="177672" y="289940"/>
                  </a:lnTo>
                  <a:lnTo>
                    <a:pt x="0" y="289940"/>
                  </a:lnTo>
                  <a:lnTo>
                    <a:pt x="0" y="250189"/>
                  </a:lnTo>
                  <a:lnTo>
                    <a:pt x="213868" y="0"/>
                  </a:lnTo>
                  <a:close/>
                </a:path>
              </a:pathLst>
            </a:custGeom>
            <a:ln w="12192">
              <a:solidFill>
                <a:srgbClr val="8DA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4483" y="2103627"/>
              <a:ext cx="5726938" cy="5316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5787" y="2731769"/>
              <a:ext cx="3442716" cy="5462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68842" y="122301"/>
            <a:ext cx="89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eorgia"/>
                <a:cs typeface="Georgia"/>
              </a:rPr>
              <a:t>7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85394"/>
            <a:ext cx="696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4.1. Методология</a:t>
            </a:r>
            <a:r>
              <a:rPr spc="-45" dirty="0"/>
              <a:t> </a:t>
            </a:r>
            <a:r>
              <a:rPr spc="-5" dirty="0"/>
              <a:t>процедурно-ориентированного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851153"/>
            <a:ext cx="6226175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программирования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rebuchet MS"/>
              <a:cs typeface="Trebuchet MS"/>
            </a:endParaRPr>
          </a:p>
          <a:p>
            <a:pPr marL="268605" marR="5080" indent="-256540" algn="just">
              <a:lnSpc>
                <a:spcPct val="100000"/>
              </a:lnSpc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Исходное понятие </a:t>
            </a:r>
            <a:r>
              <a:rPr sz="2000" spc="-10" dirty="0">
                <a:latin typeface="Georgia"/>
                <a:cs typeface="Georgia"/>
              </a:rPr>
              <a:t>методологии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алгоритм </a:t>
            </a:r>
            <a:r>
              <a:rPr sz="2000" dirty="0">
                <a:latin typeface="Georgia"/>
                <a:cs typeface="Georgia"/>
              </a:rPr>
              <a:t>-  </a:t>
            </a:r>
            <a:r>
              <a:rPr sz="2000" spc="-10" dirty="0">
                <a:latin typeface="Georgia"/>
                <a:cs typeface="Georgia"/>
              </a:rPr>
              <a:t>некоторое </a:t>
            </a:r>
            <a:r>
              <a:rPr sz="2000" spc="-5" dirty="0">
                <a:latin typeface="Georgia"/>
                <a:cs typeface="Georgia"/>
              </a:rPr>
              <a:t>предписание выполнить точно  определенную последовательность действий,  направленных </a:t>
            </a:r>
            <a:r>
              <a:rPr sz="2000" dirty="0">
                <a:latin typeface="Georgia"/>
                <a:cs typeface="Georgia"/>
              </a:rPr>
              <a:t>на </a:t>
            </a:r>
            <a:r>
              <a:rPr sz="2000" spc="-5" dirty="0">
                <a:latin typeface="Georgia"/>
                <a:cs typeface="Georgia"/>
              </a:rPr>
              <a:t>достижение </a:t>
            </a:r>
            <a:r>
              <a:rPr sz="2000" dirty="0">
                <a:latin typeface="Georgia"/>
                <a:cs typeface="Georgia"/>
              </a:rPr>
              <a:t>заданной </a:t>
            </a:r>
            <a:r>
              <a:rPr sz="2000" spc="-5" dirty="0">
                <a:latin typeface="Georgia"/>
                <a:cs typeface="Georgia"/>
              </a:rPr>
              <a:t>цели или  решение поставленной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задачи.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2DA79"/>
              </a:buClr>
              <a:buFont typeface="Georgia"/>
              <a:buChar char="•"/>
            </a:pPr>
            <a:endParaRPr sz="2600">
              <a:latin typeface="Georgia"/>
              <a:cs typeface="Georgia"/>
            </a:endParaRPr>
          </a:p>
          <a:p>
            <a:pPr marL="268605" marR="6350" indent="-256540" algn="just">
              <a:lnSpc>
                <a:spcPct val="100000"/>
              </a:lnSpc>
              <a:buClr>
                <a:srgbClr val="D2DA79"/>
              </a:buClr>
              <a:buFont typeface="Georgia"/>
              <a:buChar char="•"/>
              <a:tabLst>
                <a:tab pos="330200" algn="l"/>
              </a:tabLst>
            </a:pPr>
            <a:r>
              <a:rPr dirty="0"/>
              <a:t>	</a:t>
            </a:r>
            <a:r>
              <a:rPr sz="2000" spc="-5" dirty="0">
                <a:latin typeface="Georgia"/>
                <a:cs typeface="Georgia"/>
              </a:rPr>
              <a:t>Первое графическое средство документирования  программ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блок-схема</a:t>
            </a:r>
            <a:r>
              <a:rPr sz="2000" b="1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6FC0"/>
                </a:solidFill>
                <a:latin typeface="Georgia"/>
                <a:cs typeface="Georgia"/>
              </a:rPr>
              <a:t>алгоритма</a:t>
            </a:r>
            <a:r>
              <a:rPr sz="2000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2600">
              <a:latin typeface="Georgia"/>
              <a:cs typeface="Georgia"/>
            </a:endParaRPr>
          </a:p>
          <a:p>
            <a:pPr marL="268605" marR="547370" indent="-256540">
              <a:lnSpc>
                <a:spcPct val="100000"/>
              </a:lnSpc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b="1" spc="-5" dirty="0">
                <a:solidFill>
                  <a:srgbClr val="006FC0"/>
                </a:solidFill>
                <a:latin typeface="Georgia"/>
                <a:cs typeface="Georgia"/>
              </a:rPr>
              <a:t>Процедурная декомпозиция </a:t>
            </a:r>
            <a:r>
              <a:rPr sz="2000" dirty="0">
                <a:latin typeface="Georgia"/>
                <a:cs typeface="Georgia"/>
              </a:rPr>
              <a:t>- </a:t>
            </a:r>
            <a:r>
              <a:rPr sz="2000" spc="-5" dirty="0">
                <a:latin typeface="Georgia"/>
                <a:cs typeface="Georgia"/>
              </a:rPr>
              <a:t>отдельные  </a:t>
            </a:r>
            <a:r>
              <a:rPr sz="2000" dirty="0">
                <a:latin typeface="Georgia"/>
                <a:cs typeface="Georgia"/>
              </a:rPr>
              <a:t>части </a:t>
            </a:r>
            <a:r>
              <a:rPr sz="2000" spc="-10" dirty="0">
                <a:latin typeface="Georgia"/>
                <a:cs typeface="Georgia"/>
              </a:rPr>
              <a:t>программы </a:t>
            </a:r>
            <a:r>
              <a:rPr sz="2000" spc="-5" dirty="0">
                <a:latin typeface="Georgia"/>
                <a:cs typeface="Georgia"/>
              </a:rPr>
              <a:t>или модули представляют  собой </a:t>
            </a:r>
            <a:r>
              <a:rPr sz="2000" dirty="0">
                <a:latin typeface="Georgia"/>
                <a:cs typeface="Georgia"/>
              </a:rPr>
              <a:t>совокупность </a:t>
            </a:r>
            <a:r>
              <a:rPr sz="2000" spc="-5" dirty="0">
                <a:latin typeface="Georgia"/>
                <a:cs typeface="Georgia"/>
              </a:rPr>
              <a:t>процедур для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решения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некоторой </a:t>
            </a:r>
            <a:r>
              <a:rPr sz="2000" dirty="0">
                <a:latin typeface="Georgia"/>
                <a:cs typeface="Georgia"/>
              </a:rPr>
              <a:t>совокупности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задач.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96891" y="1582808"/>
            <a:ext cx="1133296" cy="4827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7742" y="6625997"/>
            <a:ext cx="2355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8</a:t>
            </a:fld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4.1. Методология процедурно-ориентированного  </a:t>
            </a:r>
            <a:r>
              <a:rPr spc="-10" dirty="0"/>
              <a:t>программирования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95" y="1592326"/>
            <a:ext cx="458089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eorgia"/>
                <a:cs typeface="Georgia"/>
              </a:rPr>
              <a:t>Проблемы </a:t>
            </a:r>
            <a:r>
              <a:rPr sz="1800" dirty="0">
                <a:solidFill>
                  <a:srgbClr val="C00000"/>
                </a:solidFill>
                <a:latin typeface="Georgia"/>
                <a:cs typeface="Georgia"/>
              </a:rPr>
              <a:t>и</a:t>
            </a:r>
            <a:r>
              <a:rPr sz="18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C00000"/>
                </a:solidFill>
                <a:latin typeface="Georgia"/>
                <a:cs typeface="Georgia"/>
              </a:rPr>
              <a:t>предпосылки: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ts val="1985"/>
              </a:lnSpc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«Макаронный код» </a:t>
            </a:r>
            <a:r>
              <a:rPr sz="1800" dirty="0">
                <a:latin typeface="Georgia"/>
                <a:cs typeface="Georgia"/>
              </a:rPr>
              <a:t>(сотни </a:t>
            </a:r>
            <a:r>
              <a:rPr sz="1800" spc="-5" dirty="0">
                <a:latin typeface="Georgia"/>
                <a:cs typeface="Georgia"/>
              </a:rPr>
              <a:t>goto </a:t>
            </a:r>
            <a:r>
              <a:rPr sz="1800" dirty="0">
                <a:latin typeface="Georgia"/>
                <a:cs typeface="Georgia"/>
              </a:rPr>
              <a:t>и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т.п.);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DA79"/>
              </a:buClr>
              <a:buFont typeface="Arial"/>
              <a:buChar char="•"/>
            </a:pPr>
            <a:endParaRPr sz="1850">
              <a:latin typeface="Georgia"/>
              <a:cs typeface="Georgia"/>
            </a:endParaRPr>
          </a:p>
          <a:p>
            <a:pPr marL="268605" marR="140335" indent="-256540">
              <a:lnSpc>
                <a:spcPct val="70000"/>
              </a:lnSpc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Жизненный цикл: стадии </a:t>
            </a:r>
            <a:r>
              <a:rPr sz="1800" dirty="0">
                <a:latin typeface="Georgia"/>
                <a:cs typeface="Georgia"/>
              </a:rPr>
              <a:t>внедрения и  </a:t>
            </a:r>
            <a:r>
              <a:rPr sz="1800" spc="-5" dirty="0">
                <a:latin typeface="Georgia"/>
                <a:cs typeface="Georgia"/>
              </a:rPr>
              <a:t>сопровождения.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67800"/>
              </a:lnSpc>
              <a:spcBef>
                <a:spcPts val="200"/>
              </a:spcBef>
            </a:pPr>
            <a:r>
              <a:rPr sz="1800" i="1" spc="-5" dirty="0">
                <a:latin typeface="Georgia"/>
                <a:cs typeface="Georgia"/>
              </a:rPr>
              <a:t>Решение: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Структурное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программирование  </a:t>
            </a:r>
            <a:r>
              <a:rPr sz="1800" spc="-5" dirty="0">
                <a:latin typeface="Georgia"/>
                <a:cs typeface="Georgia"/>
              </a:rPr>
              <a:t>Основные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принципы: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2454" y="3002148"/>
            <a:ext cx="3349574" cy="3397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27701" y="1729485"/>
            <a:ext cx="3372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«За 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многие 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годы 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я 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утвердился 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во 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мнении 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о  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том, 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что 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квалификация программистов 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—  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функция, обратно зависящая 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от</a:t>
            </a:r>
            <a:r>
              <a:rPr sz="1200" i="1" spc="275" dirty="0">
                <a:solidFill>
                  <a:srgbClr val="3D5D78"/>
                </a:solidFill>
                <a:latin typeface="Georgia"/>
                <a:cs typeface="Georgia"/>
              </a:rPr>
              <a:t> 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частоты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7742" y="6625997"/>
            <a:ext cx="2355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200" dirty="0">
                <a:latin typeface="Georgia"/>
                <a:cs typeface="Georgia"/>
              </a:rPr>
              <a:t>9</a:t>
            </a:fld>
            <a:endParaRPr sz="1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7701" y="2278507"/>
            <a:ext cx="3371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56005" algn="l"/>
                <a:tab pos="2231390" algn="l"/>
                <a:tab pos="2825750" algn="l"/>
                <a:tab pos="3193415" algn="l"/>
              </a:tabLst>
            </a:pP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появл</a:t>
            </a:r>
            <a:r>
              <a:rPr sz="1200" i="1" spc="-15" dirty="0">
                <a:solidFill>
                  <a:srgbClr val="3D5D78"/>
                </a:solidFill>
                <a:latin typeface="Georgia"/>
                <a:cs typeface="Georgia"/>
              </a:rPr>
              <a:t>е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н</a:t>
            </a:r>
            <a:r>
              <a:rPr sz="1200" i="1" spc="5" dirty="0">
                <a:solidFill>
                  <a:srgbClr val="3D5D78"/>
                </a:solidFill>
                <a:latin typeface="Georgia"/>
                <a:cs typeface="Georgia"/>
              </a:rPr>
              <a:t>и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я	опер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ат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о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р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ов	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g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o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t</a:t>
            </a:r>
            <a:r>
              <a:rPr sz="1200" i="1" dirty="0">
                <a:solidFill>
                  <a:srgbClr val="3D5D78"/>
                </a:solidFill>
                <a:latin typeface="Georgia"/>
                <a:cs typeface="Georgia"/>
              </a:rPr>
              <a:t>o	в	</a:t>
            </a:r>
            <a:r>
              <a:rPr sz="1200" i="1" spc="5" dirty="0">
                <a:solidFill>
                  <a:srgbClr val="3D5D78"/>
                </a:solidFill>
                <a:latin typeface="Georgia"/>
                <a:cs typeface="Georgia"/>
              </a:rPr>
              <a:t>их  </a:t>
            </a:r>
            <a:r>
              <a:rPr sz="1200" i="1" spc="-5" dirty="0">
                <a:solidFill>
                  <a:srgbClr val="3D5D78"/>
                </a:solidFill>
                <a:latin typeface="Georgia"/>
                <a:cs typeface="Georgia"/>
              </a:rPr>
              <a:t>программах».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161" y="2644266"/>
            <a:ext cx="1207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Едсгер</a:t>
            </a:r>
            <a:r>
              <a:rPr sz="1200" spc="-50" dirty="0">
                <a:latin typeface="Georgia"/>
                <a:cs typeface="Georgia"/>
              </a:rPr>
              <a:t> </a:t>
            </a:r>
            <a:r>
              <a:rPr sz="1200" spc="-5" dirty="0">
                <a:latin typeface="Georgia"/>
                <a:cs typeface="Georgia"/>
              </a:rPr>
              <a:t>Дейкстра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995" y="3890517"/>
            <a:ext cx="4466590" cy="262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1635"/>
              </a:lnSpc>
              <a:spcBef>
                <a:spcPts val="9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latin typeface="Georgia"/>
                <a:cs typeface="Georgia"/>
              </a:rPr>
              <a:t>Структурное кодирование </a:t>
            </a:r>
            <a:r>
              <a:rPr sz="1600" spc="-5" dirty="0">
                <a:latin typeface="Georgia"/>
                <a:cs typeface="Georgia"/>
              </a:rPr>
              <a:t>(линейный</a:t>
            </a:r>
            <a:r>
              <a:rPr sz="1600" spc="7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блок,</a:t>
            </a:r>
            <a:endParaRPr sz="1600">
              <a:latin typeface="Georgia"/>
              <a:cs typeface="Georgia"/>
            </a:endParaRPr>
          </a:p>
          <a:p>
            <a:pPr marL="268605">
              <a:lnSpc>
                <a:spcPts val="1635"/>
              </a:lnSpc>
            </a:pPr>
            <a:r>
              <a:rPr sz="1600" spc="-10" dirty="0">
                <a:latin typeface="Georgia"/>
                <a:cs typeface="Georgia"/>
              </a:rPr>
              <a:t>ветвление,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цикл);</a:t>
            </a:r>
            <a:endParaRPr sz="1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365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latin typeface="Georgia"/>
                <a:cs typeface="Georgia"/>
              </a:rPr>
              <a:t>Нисходящее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проектирование;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DA79"/>
              </a:buClr>
              <a:buFont typeface="Arial"/>
              <a:buChar char="•"/>
            </a:pPr>
            <a:endParaRPr sz="1700">
              <a:latin typeface="Georgia"/>
              <a:cs typeface="Georgia"/>
            </a:endParaRPr>
          </a:p>
          <a:p>
            <a:pPr marL="268605" marR="927735" indent="-256540">
              <a:lnSpc>
                <a:spcPct val="70000"/>
              </a:lnSpc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latin typeface="Georgia"/>
                <a:cs typeface="Georgia"/>
              </a:rPr>
              <a:t>Применение специальных </a:t>
            </a:r>
            <a:r>
              <a:rPr sz="1600" spc="-5" dirty="0">
                <a:latin typeface="Georgia"/>
                <a:cs typeface="Georgia"/>
              </a:rPr>
              <a:t>языков  проектирования;</a:t>
            </a:r>
            <a:endParaRPr sz="1600">
              <a:latin typeface="Georgia"/>
              <a:cs typeface="Georgia"/>
            </a:endParaRPr>
          </a:p>
          <a:p>
            <a:pPr marL="268605" indent="-256540">
              <a:lnSpc>
                <a:spcPts val="1785"/>
              </a:lnSpc>
              <a:spcBef>
                <a:spcPts val="1370"/>
              </a:spcBef>
              <a:buClr>
                <a:srgbClr val="D2DA79"/>
              </a:buClr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1600" spc="-10" dirty="0">
                <a:latin typeface="Georgia"/>
                <a:cs typeface="Georgia"/>
              </a:rPr>
              <a:t>Дисциплина </a:t>
            </a:r>
            <a:r>
              <a:rPr sz="1600" spc="-5" dirty="0">
                <a:latin typeface="Georgia"/>
                <a:cs typeface="Georgia"/>
              </a:rPr>
              <a:t>проектирования и</a:t>
            </a:r>
            <a:r>
              <a:rPr sz="1600" spc="4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разработки</a:t>
            </a: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:</a:t>
            </a:r>
            <a:endParaRPr sz="1600">
              <a:latin typeface="Georgia"/>
              <a:cs typeface="Georgia"/>
            </a:endParaRPr>
          </a:p>
          <a:p>
            <a:pPr marL="561340" marR="509270" lvl="1" indent="-247015">
              <a:lnSpc>
                <a:spcPct val="70000"/>
              </a:lnSpc>
              <a:spcBef>
                <a:spcPts val="434"/>
              </a:spcBef>
              <a:buClr>
                <a:srgbClr val="9FB8CD"/>
              </a:buClr>
              <a:buFont typeface="Arial"/>
              <a:buChar char="–"/>
              <a:tabLst>
                <a:tab pos="560705" algn="l"/>
                <a:tab pos="561340" algn="l"/>
              </a:tabLst>
            </a:pPr>
            <a:r>
              <a:rPr sz="1600" spc="-5" dirty="0">
                <a:latin typeface="Georgia"/>
                <a:cs typeface="Georgia"/>
              </a:rPr>
              <a:t>планирование и </a:t>
            </a:r>
            <a:r>
              <a:rPr sz="1600" spc="-10" dirty="0">
                <a:latin typeface="Georgia"/>
                <a:cs typeface="Georgia"/>
              </a:rPr>
              <a:t>документирование  </a:t>
            </a:r>
            <a:r>
              <a:rPr sz="1600" spc="-5" dirty="0">
                <a:latin typeface="Georgia"/>
                <a:cs typeface="Georgia"/>
              </a:rPr>
              <a:t>проекта;</a:t>
            </a:r>
            <a:endParaRPr sz="1600">
              <a:latin typeface="Georgia"/>
              <a:cs typeface="Georgia"/>
            </a:endParaRPr>
          </a:p>
          <a:p>
            <a:pPr marL="561340" marR="18415" lvl="1" indent="-247015">
              <a:lnSpc>
                <a:spcPct val="70000"/>
              </a:lnSpc>
              <a:spcBef>
                <a:spcPts val="300"/>
              </a:spcBef>
              <a:buClr>
                <a:srgbClr val="9FB8CD"/>
              </a:buClr>
              <a:buFont typeface="Arial"/>
              <a:buChar char="–"/>
              <a:tabLst>
                <a:tab pos="560705" algn="l"/>
                <a:tab pos="561340" algn="l"/>
              </a:tabLst>
            </a:pPr>
            <a:r>
              <a:rPr sz="1600" spc="-10" dirty="0">
                <a:latin typeface="Georgia"/>
                <a:cs typeface="Georgia"/>
              </a:rPr>
              <a:t>поддержка соответствия кода </a:t>
            </a:r>
            <a:r>
              <a:rPr sz="1600" spc="-5" dirty="0">
                <a:latin typeface="Georgia"/>
                <a:cs typeface="Georgia"/>
              </a:rPr>
              <a:t>проектной  </a:t>
            </a:r>
            <a:r>
              <a:rPr sz="1600" spc="-10" dirty="0">
                <a:latin typeface="Georgia"/>
                <a:cs typeface="Georgia"/>
              </a:rPr>
              <a:t>документации.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2683</Words>
  <Application>Microsoft Office PowerPoint</Application>
  <PresentationFormat>On-screen Show (4:3)</PresentationFormat>
  <Paragraphs>751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Georgia</vt:lpstr>
      <vt:lpstr>Symbol</vt:lpstr>
      <vt:lpstr>Times New Roman</vt:lpstr>
      <vt:lpstr>Trebuchet MS</vt:lpstr>
      <vt:lpstr>Office Theme</vt:lpstr>
      <vt:lpstr>Введение в объектно- ориентированный анализ</vt:lpstr>
      <vt:lpstr>1. Сложности при разработке программного</vt:lpstr>
      <vt:lpstr>1. Сложности при разработке программного</vt:lpstr>
      <vt:lpstr>1. Сложности при разработке программного</vt:lpstr>
      <vt:lpstr>2. Причины возникновения ООП.</vt:lpstr>
      <vt:lpstr>3. Базовые понятия</vt:lpstr>
      <vt:lpstr>PowerPoint Presentation</vt:lpstr>
      <vt:lpstr>4.1. Методология процедурно-ориентированного</vt:lpstr>
      <vt:lpstr>4.1. Методология процедурно-ориентированного  программирования</vt:lpstr>
      <vt:lpstr>4.1. Методология процедурно-ориентированного  программирования</vt:lpstr>
      <vt:lpstr>4.2. Методология объектно-ориентированного  программирования (ООП)</vt:lpstr>
      <vt:lpstr>4.2. Методология объектно-ориентированного  программирования (ООП)</vt:lpstr>
      <vt:lpstr>4.2. Методология объектно-ориентированного  программирования (ООП)</vt:lpstr>
      <vt:lpstr>4.2. Методология объектно-ориентированного  программирования (ООП)</vt:lpstr>
      <vt:lpstr>4.2. Методология объектно-ориентированного  программирования (ООП)</vt:lpstr>
      <vt:lpstr>4.2. Методология объектно-ориентированного  программирования (ООП)</vt:lpstr>
      <vt:lpstr>4.2. Методология объектно-ориентированного  программирования (ООП)</vt:lpstr>
      <vt:lpstr>4.3. Методология объектно-ориентированного анализа  и проектирования (ООАП)</vt:lpstr>
      <vt:lpstr>4.3. Методология объектно-ориентированного анализа  и проектирования (ООАП)</vt:lpstr>
      <vt:lpstr>4.3. Методология объектно-ориентированного анализа  и проектирования (ООАП)</vt:lpstr>
      <vt:lpstr>PowerPoint Presentation</vt:lpstr>
      <vt:lpstr>4.3. Методология объектно-ориентированного анализа  и проектирования (ООАП)</vt:lpstr>
      <vt:lpstr>4.3. Методология объектно-ориентированного анализа  и проектирования (ООАП)</vt:lpstr>
      <vt:lpstr>4.4. Методология системного анализа и системного  моделирования</vt:lpstr>
      <vt:lpstr>5. Классы и объекты</vt:lpstr>
      <vt:lpstr>5. Классы и объекты</vt:lpstr>
      <vt:lpstr>5. Классы и объекты</vt:lpstr>
      <vt:lpstr>5. Классы и объекты</vt:lpstr>
      <vt:lpstr>5. Классы и объекты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PowerPoint Presentation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1. Сложности при разработке программного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6. Экскурс в Диаграммы</vt:lpstr>
      <vt:lpstr>PowerPoint Presentation</vt:lpstr>
      <vt:lpstr>6. Экскурс в Диаграммы</vt:lpstr>
      <vt:lpstr>6. Экскурс в Диаграммы</vt:lpstr>
      <vt:lpstr>PowerPoint Presentation</vt:lpstr>
      <vt:lpstr>6. Экскурс в Диаграммы</vt:lpstr>
      <vt:lpstr>6. Экскурс в Диаграммы</vt:lpstr>
      <vt:lpstr>7. История развития языка UML (Самостоятельно)</vt:lpstr>
      <vt:lpstr>Возникновение и назначение языка</vt:lpstr>
      <vt:lpstr>Основные разработчики языка UML(Three amigos)</vt:lpstr>
      <vt:lpstr>История развития UML</vt:lpstr>
      <vt:lpstr>История развития UML (продолжение)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ruban_sa@hotmail.com</dc:creator>
  <cp:lastModifiedBy>Vladislav Lysenko</cp:lastModifiedBy>
  <cp:revision>2</cp:revision>
  <dcterms:created xsi:type="dcterms:W3CDTF">2020-05-23T17:45:25Z</dcterms:created>
  <dcterms:modified xsi:type="dcterms:W3CDTF">2020-08-23T17:36:51Z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2020-05-23T00:00:00Z</vt:filetime>
  </property>
</Properties>
</file>