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Oswald Medium"/>
      <p:regular r:id="rId43"/>
      <p:bold r:id="rId44"/>
    </p:embeddedFont>
    <p:embeddedFont>
      <p:font typeface="Amatic SC"/>
      <p:regular r:id="rId45"/>
      <p:bold r:id="rId46"/>
    </p:embeddedFont>
    <p:embeddedFont>
      <p:font typeface="Source Code Pro"/>
      <p:regular r:id="rId47"/>
      <p:bold r:id="rId48"/>
      <p:italic r:id="rId49"/>
      <p:boldItalic r:id="rId50"/>
    </p:embeddedFont>
    <p:embeddedFont>
      <p:font typeface="Oswald Light"/>
      <p:regular r:id="rId51"/>
      <p:bold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EB515-1624-406C-83BA-764A98823490}">
  <a:tblStyle styleId="{001EB515-1624-406C-83BA-764A98823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OswaldMedium-bold.fntdata"/><Relationship Id="rId43" Type="http://schemas.openxmlformats.org/officeDocument/2006/relationships/font" Target="fonts/OswaldMedium-regular.fntdata"/><Relationship Id="rId46" Type="http://schemas.openxmlformats.org/officeDocument/2006/relationships/font" Target="fonts/AmaticSC-bold.fntdata"/><Relationship Id="rId45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bold.fntdata"/><Relationship Id="rId47" Type="http://schemas.openxmlformats.org/officeDocument/2006/relationships/font" Target="fonts/SourceCodePro-regular.fntdata"/><Relationship Id="rId49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Light-regular.fntdata"/><Relationship Id="rId50" Type="http://schemas.openxmlformats.org/officeDocument/2006/relationships/font" Target="fonts/SourceCodePro-boldItalic.fntdata"/><Relationship Id="rId53" Type="http://schemas.openxmlformats.org/officeDocument/2006/relationships/font" Target="fonts/Oswald-regular.fntdata"/><Relationship Id="rId52" Type="http://schemas.openxmlformats.org/officeDocument/2006/relationships/font" Target="fonts/Oswald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57b4e5b7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57b4e5b7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57b4e5b7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57b4e5b7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57b4e5b7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57b4e5b7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57b4e5b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57b4e5b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0f2b4dfb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50f2b4dfb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50f2b4dfb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50f2b4dfb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0f2b4dfb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50f2b4dfb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50f2b4dfb_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50f2b4dfb_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57b4e5b7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57b4e5b7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57b4e5b7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57b4e5b7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502fa867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502fa867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57b4e5b7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57b4e5b7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50f2b4dfb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50f2b4dfb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57b4e5b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57b4e5b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5b1627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5b1627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55b1627e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55b1627e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55b1627e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55b1627e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55b1627e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55b1627e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055b1627e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055b1627e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5814f0b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5814f0b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5865ca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5865ca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55b1627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55b1627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5865cac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5865cac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5865cac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5865cac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5865cac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5865cac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5865cac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5865cac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5865cac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5865cac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55b1627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55b1627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55b1627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55b1627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4b8cc242be153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4b8cc242be153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50f2b4dfb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50f2b4dfb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57b4e5b7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57b4e5b7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7b4e5b7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57b4e5b7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7b4e5b7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57b4e5b7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7b4e5b70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7b4e5b70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C5A7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77300" y="392150"/>
            <a:ext cx="86550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6500">
                <a:latin typeface="Oswald"/>
                <a:ea typeface="Oswald"/>
                <a:cs typeface="Oswald"/>
                <a:sym typeface="Oswald"/>
              </a:rPr>
              <a:t>Group 5: </a:t>
            </a:r>
            <a:endParaRPr b="0" sz="6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6500">
                <a:latin typeface="Oswald"/>
                <a:ea typeface="Oswald"/>
                <a:cs typeface="Oswald"/>
                <a:sym typeface="Oswald"/>
              </a:rPr>
              <a:t>Personal Finance</a:t>
            </a:r>
            <a:endParaRPr b="0" sz="6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36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rPr>
              <a:t>Tra My Sitz, Oleksandr Kotkov, Ovidio Herrera, Robinson Quiroz</a:t>
            </a:r>
            <a:endParaRPr b="0" i="1" sz="3600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2.1.2 Transaction input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083300" y="1063775"/>
            <a:ext cx="7990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insert_subcategory(conn, cursor, subcategory_id: int, category_id: int, subcategory_name: str):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INTO Subcategories (id,category_id,subcategory_name) VALUES (?,?,?)",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[subcategory_id, category_id, subcategory_name])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conn.commit()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except sqlite3.IntegrityError as err: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"UNIQUE constraint failed: Subcategories.id":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result = cursor.execute("SELECT * FROM Subcategories  WHERE id = (?)",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[subcategory_id])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a subcategory with id " + str(subcategory_id) + " already exists: " + str(result.fetchone()))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"UNIQUE constraint failed: Subcategories.subcategory_name":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result = cursor.execute("SELECT * FROM Subcategories  WHERE subcategory_name = (?)",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[subcategory_name])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a subcategory with name " + str(subcategory_name) + " already exists: " + str(result.fetchone()))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if str(err) == "FOREIGN KEY constraint failed":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a category with id " + str(category_id) + " does not exist.")</a:t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24" name="Google Shape;124;p22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2.1.2 Transaction input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1040100" y="1244600"/>
            <a:ext cx="7990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insert_transaction(conn, cursor, transaction_date: str, group_id: int, subcategory_id: int,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description: str, currency_code: str, repeat_interval: str):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INTO Transactions (expense_date,group_id,subcategory_id,"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"description,currency_code,repeat_interval) VALUES (?,?,?,?,?,?)",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[transaction_date, group_id, subcategory_id, description,currency_code,repeat_interval])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conn.commit()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except sqlite3.IntegrityError as err: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"FOREIGN KEY constraint failed":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such group id or subcategory id  does not exist.")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print(err)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31" name="Google Shape;131;p23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2.1.2 Transaction input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083300" y="1324975"/>
            <a:ext cx="79902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insert_transaction_item(conn, cursor, transaction_id: int, user_id: int, amount: int):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INTO TransactionItems (transaction_id, user_id, amount) VALUES (?,?,?)",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[transaction_id, user_id, amount])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conn.commit()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except sqlite3.IntegrityError as err: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"FOREIGN KEY constraint failed":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such transaction id or user id  does not exist.")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print(err)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38" name="Google Shape;138;p24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2.2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Currency Conversion 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and 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Accountability</a:t>
            </a:r>
            <a:endParaRPr sz="2100"/>
          </a:p>
        </p:txBody>
      </p:sp>
      <p:sp>
        <p:nvSpPr>
          <p:cNvPr id="145" name="Google Shape;145;p25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2.2.1  Currency Conversion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sql_currency.py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Converts Splitwise Transactions recorded in foreign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currency to Euros (€)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/>
              <a:t>def  currency(s_obj: Splitwise, settings: dict):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/>
              <a:t>    df_sql = symbol_date_sqldf(s_obj)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/>
              <a:t>    status = fixer_api_latest(settings)</a:t>
            </a:r>
            <a:endParaRPr sz="1500"/>
          </a:p>
        </p:txBody>
      </p:sp>
      <p:sp>
        <p:nvSpPr>
          <p:cNvPr id="152" name="Google Shape;152;p26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2.2.1  </a:t>
            </a: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Currency Conversion 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fixer_api_latest()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API </a:t>
            </a:r>
            <a:r>
              <a:rPr lang="de"/>
              <a:t>today's</a:t>
            </a:r>
            <a:r>
              <a:rPr lang="de"/>
              <a:t> currency rates -&gt; local json file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if </a:t>
            </a:r>
            <a:r>
              <a:rPr lang="de"/>
              <a:t>API connection error -&gt; read last saved json file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prevents application interruptions</a:t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2.2.1  Currency Conversion 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8"/>
          <p:cNvGrpSpPr/>
          <p:nvPr/>
        </p:nvGrpSpPr>
        <p:grpSpPr>
          <a:xfrm>
            <a:off x="1315581" y="1063781"/>
            <a:ext cx="7261976" cy="3809472"/>
            <a:chOff x="1648600" y="1063775"/>
            <a:chExt cx="7163125" cy="3739175"/>
          </a:xfrm>
        </p:grpSpPr>
        <p:grpSp>
          <p:nvGrpSpPr>
            <p:cNvPr id="167" name="Google Shape;167;p28"/>
            <p:cNvGrpSpPr/>
            <p:nvPr/>
          </p:nvGrpSpPr>
          <p:grpSpPr>
            <a:xfrm>
              <a:off x="1648600" y="1063775"/>
              <a:ext cx="7163124" cy="3739175"/>
              <a:chOff x="1143625" y="1063775"/>
              <a:chExt cx="7163124" cy="3739175"/>
            </a:xfrm>
          </p:grpSpPr>
          <p:pic>
            <p:nvPicPr>
              <p:cNvPr id="168" name="Google Shape;168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8325" y="1063775"/>
                <a:ext cx="5908425" cy="3739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28"/>
              <p:cNvPicPr preferRelativeResize="0"/>
              <p:nvPr/>
            </p:nvPicPr>
            <p:blipFill rotWithShape="1">
              <a:blip r:embed="rId4">
                <a:alphaModFix/>
              </a:blip>
              <a:srcRect b="33951" l="3938" r="0" t="14229"/>
              <a:stretch/>
            </p:blipFill>
            <p:spPr>
              <a:xfrm>
                <a:off x="1354950" y="2626812"/>
                <a:ext cx="2803475" cy="613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143625" y="3472775"/>
                <a:ext cx="3226125" cy="558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1" name="Google Shape;171;p28"/>
            <p:cNvPicPr preferRelativeResize="0"/>
            <p:nvPr/>
          </p:nvPicPr>
          <p:blipFill rotWithShape="1">
            <a:blip r:embed="rId6">
              <a:alphaModFix/>
            </a:blip>
            <a:srcRect b="0" l="0" r="37628" t="0"/>
            <a:stretch/>
          </p:blipFill>
          <p:spPr>
            <a:xfrm>
              <a:off x="1648600" y="1878900"/>
              <a:ext cx="3121875" cy="563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2.2.1  Currency Conversion 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symbol_date_sqldf()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transactions df (pandas) from </a:t>
            </a:r>
            <a:r>
              <a:rPr lang="de"/>
              <a:t>local sql (</a:t>
            </a:r>
            <a:r>
              <a:rPr lang="de"/>
              <a:t>Splitwise)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currency()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convert</a:t>
            </a:r>
            <a:r>
              <a:rPr lang="de"/>
              <a:t>s</a:t>
            </a:r>
            <a:r>
              <a:rPr lang="de"/>
              <a:t> df foreign currency </a:t>
            </a:r>
            <a:r>
              <a:rPr lang="de"/>
              <a:t>transactions </a:t>
            </a:r>
            <a:r>
              <a:rPr lang="de"/>
              <a:t>to 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writes these values in sql database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2.2.2  Accountability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1143625" y="1349825"/>
            <a:ext cx="75462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unrect_transac.py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Allows user to balance his accounts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Requests from Splitwise debt records for user’s friends in any currency such debt is recorded</a:t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2.2.2  Accountability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unrec_trans &lt;, =, &gt; income - expense + owes - owed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unrect_trans = 0 -&gt; income + owes = expenses + owed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unrect_trans &lt;[&gt;] 0 -&gt; PseudoIncome &lt;[&gt;] PseudoExpenses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STRUCTURE</a:t>
            </a:r>
            <a:endParaRPr b="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Task definition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Functionality &amp; Components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Splitwise Integration &amp; Transaction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Currency Conversion (€) &amp; Income Accountability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Prediction &amp; Reporting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Graphic User Interface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Limitations and Improvements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2.2.2  unrec transactions and fact balance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unrec_trans = income - expense + owes - owed -(-fact_bal)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it balances to zero when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unrect_trans = -(-fact_bal) = fact_bal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2.2.2  Accountability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fact balance will be recorded as income transaction: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if fact balance &gt; 0 -&gt; positive transaction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if fact balance &lt; 0 -&gt; negative transaction</a:t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2.2.2  Owes and Owed conversion to €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100" y="994615"/>
            <a:ext cx="6294701" cy="384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525" y="1063775"/>
            <a:ext cx="1425627" cy="37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2.3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Prediction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and 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Reporting</a:t>
            </a:r>
            <a:endParaRPr sz="2100"/>
          </a:p>
        </p:txBody>
      </p:sp>
      <p:sp>
        <p:nvSpPr>
          <p:cNvPr id="221" name="Google Shape;221;p35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2.3.1  Prediction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1143626" y="1233725"/>
            <a:ext cx="77391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Aim:</a:t>
            </a:r>
            <a:r>
              <a:rPr lang="de" sz="1600"/>
              <a:t> Developers create a mechanism to </a:t>
            </a:r>
            <a:r>
              <a:rPr b="1" lang="de" sz="1600"/>
              <a:t>predict user’s balance for the next year</a:t>
            </a:r>
            <a:r>
              <a:rPr lang="de" sz="1600"/>
              <a:t> based on the (repeating)expenses, income for the recent months as well as current balance. Prediction is saved as the plot in .pdf.</a:t>
            </a:r>
            <a:endParaRPr sz="16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Problem: no data before december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solution: retrieve from </a:t>
            </a:r>
            <a:r>
              <a:rPr i="1" lang="de" sz="1700"/>
              <a:t>Dec 2022</a:t>
            </a:r>
            <a:r>
              <a:rPr lang="de" sz="1700"/>
              <a:t> to </a:t>
            </a:r>
            <a:r>
              <a:rPr i="1" lang="de" sz="1700"/>
              <a:t>Feb 2023</a:t>
            </a:r>
            <a:r>
              <a:rPr lang="de" sz="1700"/>
              <a:t> and predict </a:t>
            </a:r>
            <a:r>
              <a:rPr i="1" lang="de" sz="1700"/>
              <a:t>Mar 2023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28" name="Google Shape;228;p36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2.3.1  Prediction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1143625" y="994900"/>
            <a:ext cx="7739100" cy="4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de" u="sng"/>
              <a:t>Retrieve Data through SQL Query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Income= Subcategory_ID 101 to 105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Expenses = rest of subcategory_ID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6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r>
              <a:rPr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SELECT DISTINCT expense_date, subcategory_id, subcategory_name, </a:t>
            </a:r>
            <a:r>
              <a:rPr b="1"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sum(base_amount)</a:t>
            </a:r>
            <a:r>
              <a:rPr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 FROM Transactions AS t INNER JOIN TransactionItems AS ti ON t.id = ti.transaction_id INNER JOIN Subcategories as s ON s.id = t.subcategory_id WHERE expense_date BETWEEN </a:t>
            </a:r>
            <a:r>
              <a:rPr b="1"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date('2023-03-02', '-3 months')</a:t>
            </a:r>
            <a:r>
              <a:rPr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date('2023-03-02', '-2 months')</a:t>
            </a:r>
            <a:r>
              <a:rPr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  AND subcategory_id </a:t>
            </a:r>
            <a:r>
              <a:rPr b="1"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NOT BETWEEN 101 AND 105</a:t>
            </a:r>
            <a:r>
              <a:rPr lang="de" sz="1306">
                <a:solidFill>
                  <a:srgbClr val="067D17"/>
                </a:solidFill>
                <a:highlight>
                  <a:srgbClr val="EDFCED"/>
                </a:highlight>
                <a:latin typeface="Courier New"/>
                <a:ea typeface="Courier New"/>
                <a:cs typeface="Courier New"/>
                <a:sym typeface="Courier New"/>
              </a:rPr>
              <a:t> GROUP BY subcategory_id</a:t>
            </a:r>
            <a:r>
              <a:rPr lang="de" sz="1306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sz="1306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2.3.1  Prediction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1143626" y="1757250"/>
            <a:ext cx="77391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2) </a:t>
            </a:r>
            <a:r>
              <a:rPr lang="de" u="sng"/>
              <a:t>Sum up all base amount from income and expenses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Courier New"/>
              <a:buChar char="➢"/>
            </a:pPr>
            <a:r>
              <a:rPr lang="de" sz="14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 balance amount for prediction model</a:t>
            </a:r>
            <a:endParaRPr sz="14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/>
              <a:t>3) Sum up all base amount from income and expenses</a:t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/>
              <a:t>4) create  Linear model and plot the output</a:t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8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2.3.2  Reporting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1143625" y="1233725"/>
            <a:ext cx="80880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083" u="sng"/>
              <a:t>creating pie chart</a:t>
            </a:r>
            <a:endParaRPr sz="3083" u="sng"/>
          </a:p>
          <a:p>
            <a:pPr indent="-3095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80808"/>
              </a:buClr>
              <a:buSzPct val="100000"/>
              <a:buFont typeface="Courier New"/>
              <a:buChar char="➢"/>
            </a:pPr>
            <a:r>
              <a:rPr lang="de" sz="26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percentage from each subcategory</a:t>
            </a:r>
            <a:endParaRPr sz="26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95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Font typeface="Courier New"/>
              <a:buChar char="➢"/>
            </a:pPr>
            <a:r>
              <a:rPr lang="de" sz="26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creating list to have amount and labels</a:t>
            </a:r>
            <a:endParaRPr sz="26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pie_chart = ax[</a:t>
            </a:r>
            <a:r>
              <a:rPr lang="de" sz="2383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].pie(list_amount_1, 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labels 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labels1, 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startangle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2383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wedgeprops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2383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'edgecolor'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textprops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2383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3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'Expenses last month'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"subcategory name:"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 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'best'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383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de" sz="2383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'size'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de" sz="2383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23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383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pie1 = plt.gcf()</a:t>
            </a:r>
            <a:endParaRPr sz="2383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2.3.2  Reporting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1143625" y="1233725"/>
            <a:ext cx="80880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u="sng"/>
              <a:t>creating column chart</a:t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1959438"/>
            <a:ext cx="45243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2.4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Graphic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User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Interface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1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Task Definition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3418498"/>
            <a:ext cx="5694100" cy="1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1164100" y="29718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Initializing the Configuration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1164100" y="9144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Initializing the User Interface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50" y="1467600"/>
            <a:ext cx="2183207" cy="1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>
            <p:ph type="title"/>
          </p:nvPr>
        </p:nvSpPr>
        <p:spPr>
          <a:xfrm>
            <a:off x="1143625" y="3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  Graphic User Interface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1164100" y="7620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Layout</a:t>
            </a:r>
            <a:endParaRPr/>
          </a:p>
        </p:txBody>
      </p:sp>
      <p:sp>
        <p:nvSpPr>
          <p:cNvPr id="281" name="Google Shape;281;p43"/>
          <p:cNvSpPr txBox="1"/>
          <p:nvPr>
            <p:ph type="title"/>
          </p:nvPr>
        </p:nvSpPr>
        <p:spPr>
          <a:xfrm>
            <a:off x="1143625" y="3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  Graphic User Interface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82" name="Google Shape;2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00" y="1391400"/>
            <a:ext cx="3210726" cy="3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26" y="1391400"/>
            <a:ext cx="3216553" cy="3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1164100" y="7620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Layout</a:t>
            </a:r>
            <a:endParaRPr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1143625" y="3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  Graphic User Interface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900" y="1391400"/>
            <a:ext cx="3228807" cy="352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507" y="1467600"/>
            <a:ext cx="3057333" cy="352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1164100" y="7620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Layout</a:t>
            </a:r>
            <a:endParaRPr/>
          </a:p>
        </p:txBody>
      </p:sp>
      <p:sp>
        <p:nvSpPr>
          <p:cNvPr id="299" name="Google Shape;299;p45"/>
          <p:cNvSpPr txBox="1"/>
          <p:nvPr>
            <p:ph type="title"/>
          </p:nvPr>
        </p:nvSpPr>
        <p:spPr>
          <a:xfrm>
            <a:off x="1143625" y="3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  Graphic User Interface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00" y="1391400"/>
            <a:ext cx="3224035" cy="3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135" y="1391400"/>
            <a:ext cx="3229342" cy="35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1164100" y="762000"/>
            <a:ext cx="55170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/>
              <a:t>Layout</a:t>
            </a:r>
            <a:endParaRPr/>
          </a:p>
        </p:txBody>
      </p:sp>
      <p:sp>
        <p:nvSpPr>
          <p:cNvPr id="308" name="Google Shape;308;p46"/>
          <p:cNvSpPr txBox="1"/>
          <p:nvPr>
            <p:ph type="title"/>
          </p:nvPr>
        </p:nvSpPr>
        <p:spPr>
          <a:xfrm>
            <a:off x="1143625" y="341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2.3  Graphic User Interface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0" y="1315200"/>
            <a:ext cx="3222948" cy="3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698" y="1315200"/>
            <a:ext cx="3228807" cy="35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3.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Limitations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and 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Improvements</a:t>
            </a:r>
            <a:endParaRPr sz="2100"/>
          </a:p>
        </p:txBody>
      </p:sp>
      <p:sp>
        <p:nvSpPr>
          <p:cNvPr id="317" name="Google Shape;317;p47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Limitations and Improvement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48"/>
          <p:cNvGraphicFramePr/>
          <p:nvPr/>
        </p:nvGraphicFramePr>
        <p:xfrm>
          <a:off x="1347425" y="13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{001EB515-1624-406C-83BA-764A98823490}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Limitations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Improvement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can’t retrieve data before 12/2022 on splitwise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fixing problem to get more data in the past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de"/>
                        <a:t>more accurate prediction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used linear regression model: inaccurate and unspecific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try out other models for better prediction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143625" y="262775"/>
            <a:ext cx="4689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TASK DEFINITION</a:t>
            </a:r>
            <a:endParaRPr b="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244675" y="1224525"/>
            <a:ext cx="72339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Aim:</a:t>
            </a:r>
            <a:r>
              <a:rPr lang="de"/>
              <a:t> enhance Splitwise service functionality.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Data source:</a:t>
            </a:r>
            <a:r>
              <a:rPr lang="de"/>
              <a:t>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de"/>
              <a:t>data received from the Splitwise API, user input, currency exchange rates API.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de"/>
              <a:t>The solution provides reports of expenses and income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de"/>
              <a:t>For the development purpose a Splitwise account of imaginary person Max Mustermann, his Mom and wife were created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775" y="0"/>
            <a:ext cx="1160225" cy="11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>
                <a:latin typeface="Oswald Medium"/>
                <a:ea typeface="Oswald Medium"/>
                <a:cs typeface="Oswald Medium"/>
                <a:sym typeface="Oswald Medium"/>
              </a:rPr>
              <a:t>2.1</a:t>
            </a:r>
            <a:endParaRPr b="0" sz="2977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Splitwise Integration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and 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277">
                <a:solidFill>
                  <a:schemeClr val="accent1"/>
                </a:solidFill>
                <a:latin typeface="Oswald Medium"/>
                <a:ea typeface="Oswald Medium"/>
                <a:cs typeface="Oswald Medium"/>
                <a:sym typeface="Oswald Medium"/>
              </a:rPr>
              <a:t>Transaction input</a:t>
            </a:r>
            <a:endParaRPr sz="3277">
              <a:solidFill>
                <a:schemeClr val="accen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2.1.1  Splitwise integration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143637" y="134982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splitwise_sync(s_obj: Splitwise):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 = s_obj.getCurrentUser()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user_id = user.getId()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conn = None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cursor = None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conn = sqlite3.connect(str(user_id) + ".sqlite")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 = conn.cursor()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except Error as e: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print(e)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93" name="Google Shape;93;p18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328050" y="949625"/>
            <a:ext cx="7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Source Code Pro"/>
                <a:ea typeface="Source Code Pro"/>
                <a:cs typeface="Source Code Pro"/>
                <a:sym typeface="Source Code Pro"/>
              </a:rPr>
              <a:t>Establish</a:t>
            </a:r>
            <a:r>
              <a:rPr lang="de" u="sng">
                <a:latin typeface="Source Code Pro"/>
                <a:ea typeface="Source Code Pro"/>
                <a:cs typeface="Source Code Pro"/>
                <a:sym typeface="Source Code Pro"/>
              </a:rPr>
              <a:t> connection with Splitwise and .sqlite database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2.1.1  Splitwise integration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143627" y="1349825"/>
            <a:ext cx="7206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create_tables(cursor):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cursor.execute("CREATE TABLE IF NOT EXISTS Users("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"id integer PRIMARY KEY,"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"full_name text,"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"email text)")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cursor.execute("CREATE TABLE IF NOT EXISTS Groups_users("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"id integer PRIMARY KEY,"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"group_name text,"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"group_type text)")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01" name="Google Shape;101;p19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408425" y="9496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Source Code Pro"/>
                <a:ea typeface="Source Code Pro"/>
                <a:cs typeface="Source Code Pro"/>
                <a:sym typeface="Source Code Pro"/>
              </a:rPr>
              <a:t>Create tables in database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2.1.1  Splitwise integration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264150" y="1294825"/>
            <a:ext cx="79902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fill_tables(s_obj: Splitwise, cursor):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user = s_obj.getCurrentUser()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 Insert information about current user in Users table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cursor.execute("INSERT OR IGNORE INTO Users (id,full_name,email) VALUES (?,?,?)",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[user.getId(), user.getFirstName() + " " + user.getLastName(),   user.getEmail()])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 Get list of friends of a current user, insert information about them in Users table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other_users = s_obj.getFriends()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 u in other_users: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OR IGNORE INTO Users (id,full_name,email) VALUES (?,?,?)",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[u.getId(), u.getFirstName() + " " + u.getLastName(), u.getEmail()])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Insert information about groups in Groups_users table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groups = s_obj.getGroups()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 g in groups: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OR IGNORE INTO Groups_users (id,group_name,group_type) VALUES (?,?,?)",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[g.getId(), g.getName(), g.getType()])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1398400" y="8946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latin typeface="Source Code Pro"/>
                <a:ea typeface="Source Code Pro"/>
                <a:cs typeface="Source Code Pro"/>
                <a:sym typeface="Source Code Pro"/>
              </a:rPr>
              <a:t>Fill </a:t>
            </a:r>
            <a:r>
              <a:rPr lang="de" u="sng">
                <a:latin typeface="Source Code Pro"/>
                <a:ea typeface="Source Code Pro"/>
                <a:cs typeface="Source Code Pro"/>
                <a:sym typeface="Source Code Pro"/>
              </a:rPr>
              <a:t>tables in database</a:t>
            </a:r>
            <a:endParaRPr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143625" y="262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3750">
                <a:latin typeface="Oswald Medium"/>
                <a:ea typeface="Oswald Medium"/>
                <a:cs typeface="Oswald Medium"/>
                <a:sym typeface="Oswald Medium"/>
              </a:rPr>
              <a:t>2.1.2 Transaction input</a:t>
            </a:r>
            <a:endParaRPr b="0" sz="375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254100" y="1063775"/>
            <a:ext cx="79902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insert_category(conn, cursor, category_id: int, category_name: str):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cursor.execute("INSERT INTO Categories (id,category_name) VALUES (?,?)",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[category_id, category_name])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conn.commit()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except sqlite3.IntegrityError as err: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"UNIQUE constraint failed: Categories.id":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result = cursor.execute("SELECT * FROM Categories  WHERE id = (?)",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[category_id])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a category with id " + str(category_id) + " already exists: " + str(result.fetchone()))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if str(err) == "UNIQUE constraint failed: Categories.category_name":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result = cursor.execute("SELECT * FROM Categories  WHERE category_name = (?)",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[category_name])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print("Error - a category with name " + str(category_name) + " already exists: " + str(result.fetchone()))</a:t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1040100" cy="5143500"/>
          </a:xfrm>
          <a:prstGeom prst="rect">
            <a:avLst/>
          </a:prstGeom>
          <a:solidFill>
            <a:srgbClr val="5BC5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