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6" r:id="rId3"/>
    <p:sldId id="258" r:id="rId4"/>
    <p:sldId id="260" r:id="rId5"/>
    <p:sldId id="259" r:id="rId6"/>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5CC86"/>
    <a:srgbClr val="23735D"/>
    <a:srgbClr val="38B163"/>
    <a:srgbClr val="3CB669"/>
    <a:srgbClr val="E9EBF5"/>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60"/>
  </p:normalViewPr>
  <p:slideViewPr>
    <p:cSldViewPr snapToGrid="0">
      <p:cViewPr varScale="1">
        <p:scale>
          <a:sx n="103" d="100"/>
          <a:sy n="103" d="100"/>
        </p:scale>
        <p:origin x="15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55F3AE7A-28CB-4E56-A242-B88DB1AA0960}" type="datetimeFigureOut">
              <a:rPr lang="de-DE" smtClean="0"/>
              <a:t>26.11.2020</a:t>
            </a:fld>
            <a:endParaRPr lang="de-DE"/>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48082C0-E673-4F95-8974-1B07EC17406C}" type="slidenum">
              <a:rPr lang="de-DE" smtClean="0"/>
              <a:t>‹#›</a:t>
            </a:fld>
            <a:endParaRPr lang="de-DE"/>
          </a:p>
        </p:txBody>
      </p:sp>
    </p:spTree>
    <p:extLst>
      <p:ext uri="{BB962C8B-B14F-4D97-AF65-F5344CB8AC3E}">
        <p14:creationId xmlns:p14="http://schemas.microsoft.com/office/powerpoint/2010/main" val="3998338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A67BCFFB-2393-4869-8750-FC8D46ABD5E9}" type="datetimeFigureOut">
              <a:rPr lang="de-DE" smtClean="0"/>
              <a:t>26.11.2020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275435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67BCFFB-2393-4869-8750-FC8D46ABD5E9}" type="datetimeFigureOut">
              <a:rPr lang="de-DE" smtClean="0"/>
              <a:t>26.11.2020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3951826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67BCFFB-2393-4869-8750-FC8D46ABD5E9}" type="datetimeFigureOut">
              <a:rPr lang="de-DE" smtClean="0"/>
              <a:t>26.11.2020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301849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67BCFFB-2393-4869-8750-FC8D46ABD5E9}" type="datetimeFigureOut">
              <a:rPr lang="de-DE" smtClean="0"/>
              <a:t>26.11.2020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3617270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7BCFFB-2393-4869-8750-FC8D46ABD5E9}" type="datetimeFigureOut">
              <a:rPr lang="de-DE" smtClean="0"/>
              <a:t>26.11.2020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819607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A67BCFFB-2393-4869-8750-FC8D46ABD5E9}" type="datetimeFigureOut">
              <a:rPr lang="de-DE" smtClean="0"/>
              <a:t>26.11.2020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94258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A67BCFFB-2393-4869-8750-FC8D46ABD5E9}" type="datetimeFigureOut">
              <a:rPr lang="de-DE" smtClean="0"/>
              <a:t>26.11.2020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271083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A67BCFFB-2393-4869-8750-FC8D46ABD5E9}" type="datetimeFigureOut">
              <a:rPr lang="de-DE" smtClean="0"/>
              <a:t>26.11.2020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138727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BCFFB-2393-4869-8750-FC8D46ABD5E9}" type="datetimeFigureOut">
              <a:rPr lang="de-DE" smtClean="0"/>
              <a:t>26.11.2020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1281145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7BCFFB-2393-4869-8750-FC8D46ABD5E9}" type="datetimeFigureOut">
              <a:rPr lang="de-DE" smtClean="0"/>
              <a:t>26.11.2020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89793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7BCFFB-2393-4869-8750-FC8D46ABD5E9}" type="datetimeFigureOut">
              <a:rPr lang="de-DE" smtClean="0"/>
              <a:t>26.11.2020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116011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BCFFB-2393-4869-8750-FC8D46ABD5E9}" type="datetimeFigureOut">
              <a:rPr lang="de-DE" smtClean="0"/>
              <a:t>26.11.2020</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FBA7D-B164-431A-8670-C271E5C15667}" type="slidenum">
              <a:rPr lang="de-DE" smtClean="0"/>
              <a:t>‹#›</a:t>
            </a:fld>
            <a:endParaRPr lang="de-DE"/>
          </a:p>
        </p:txBody>
      </p:sp>
    </p:spTree>
    <p:extLst>
      <p:ext uri="{BB962C8B-B14F-4D97-AF65-F5344CB8AC3E}">
        <p14:creationId xmlns:p14="http://schemas.microsoft.com/office/powerpoint/2010/main" val="4061140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lugili"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lugili" TargetMode="External"/><Relationship Id="rId2" Type="http://schemas.openxmlformats.org/officeDocument/2006/relationships/hyperlink" Target="mailto:alugili@gmail.com"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7030" y="5221134"/>
            <a:ext cx="1200151" cy="1200151"/>
          </a:xfrm>
          <a:prstGeom prst="rect">
            <a:avLst/>
          </a:prstGeom>
        </p:spPr>
      </p:pic>
      <p:graphicFrame>
        <p:nvGraphicFramePr>
          <p:cNvPr id="13" name="Table 12">
            <a:extLst>
              <a:ext uri="{FF2B5EF4-FFF2-40B4-BE49-F238E27FC236}">
                <a16:creationId xmlns:a16="http://schemas.microsoft.com/office/drawing/2014/main" id="{85ACE0B6-753F-439C-98B1-B3D73EED2C8A}"/>
              </a:ext>
            </a:extLst>
          </p:cNvPr>
          <p:cNvGraphicFramePr>
            <a:graphicFrameLocks noGrp="1"/>
          </p:cNvGraphicFramePr>
          <p:nvPr>
            <p:extLst>
              <p:ext uri="{D42A27DB-BD31-4B8C-83A1-F6EECF244321}">
                <p14:modId xmlns:p14="http://schemas.microsoft.com/office/powerpoint/2010/main" val="3024200436"/>
              </p:ext>
            </p:extLst>
          </p:nvPr>
        </p:nvGraphicFramePr>
        <p:xfrm>
          <a:off x="6096000" y="182880"/>
          <a:ext cx="5909570" cy="6477000"/>
        </p:xfrm>
        <a:graphic>
          <a:graphicData uri="http://schemas.openxmlformats.org/drawingml/2006/table">
            <a:tbl>
              <a:tblPr firstRow="1" bandRow="1">
                <a:tableStyleId>{5C22544A-7EE6-4342-B048-85BDC9FD1C3A}</a:tableStyleId>
              </a:tblPr>
              <a:tblGrid>
                <a:gridCol w="5909570">
                  <a:extLst>
                    <a:ext uri="{9D8B030D-6E8A-4147-A177-3AD203B41FA5}">
                      <a16:colId xmlns:a16="http://schemas.microsoft.com/office/drawing/2014/main" val="3798824116"/>
                    </a:ext>
                  </a:extLst>
                </a:gridCol>
              </a:tblGrid>
              <a:tr h="355485">
                <a:tc>
                  <a:txBody>
                    <a:bodyPr/>
                    <a:lstStyle/>
                    <a:p>
                      <a:r>
                        <a:rPr lang="de-DE" dirty="0"/>
                        <a:t>Records</a:t>
                      </a:r>
                    </a:p>
                  </a:txBody>
                  <a:tcPr/>
                </a:tc>
                <a:extLst>
                  <a:ext uri="{0D108BD9-81ED-4DB2-BD59-A6C34878D82A}">
                    <a16:rowId xmlns:a16="http://schemas.microsoft.com/office/drawing/2014/main" val="2883719962"/>
                  </a:ext>
                </a:extLst>
              </a:tr>
              <a:tr h="6033774">
                <a:tc>
                  <a:txBody>
                    <a:bodyPr/>
                    <a:lstStyle/>
                    <a:p>
                      <a:r>
                        <a:rPr lang="en-US" sz="1200" baseline="0" dirty="0"/>
                        <a:t>A new C# type is immutable by default. The equality between Records is compared by structure or by reference. </a:t>
                      </a:r>
                    </a:p>
                    <a:p>
                      <a:endParaRPr lang="en-US" sz="1200" baseline="0" dirty="0"/>
                    </a:p>
                    <a:p>
                      <a:r>
                        <a:rPr lang="en-US" sz="1100" baseline="0" dirty="0">
                          <a:solidFill>
                            <a:schemeClr val="accent6">
                              <a:lumMod val="75000"/>
                            </a:schemeClr>
                          </a:solidFill>
                          <a:latin typeface="Consolas" panose="020B0609020204030204" pitchFamily="49" charset="0"/>
                        </a:rPr>
                        <a:t>// Default Record.</a:t>
                      </a:r>
                    </a:p>
                    <a:p>
                      <a:r>
                        <a:rPr lang="en-US" sz="1100" baseline="0" dirty="0">
                          <a:solidFill>
                            <a:srgbClr val="0000FF"/>
                          </a:solidFill>
                          <a:latin typeface="Consolas" panose="020B0609020204030204" pitchFamily="49" charset="0"/>
                        </a:rPr>
                        <a:t>public</a:t>
                      </a:r>
                      <a:r>
                        <a:rPr lang="en-US" sz="1100" baseline="0" dirty="0">
                          <a:latin typeface="Consolas" panose="020B0609020204030204" pitchFamily="49" charset="0"/>
                        </a:rPr>
                        <a:t> record Person(</a:t>
                      </a:r>
                      <a:r>
                        <a:rPr lang="en-US" sz="1100" baseline="0" dirty="0">
                          <a:solidFill>
                            <a:srgbClr val="0000FF"/>
                          </a:solidFill>
                          <a:latin typeface="Consolas" panose="020B0609020204030204" pitchFamily="49" charset="0"/>
                        </a:rPr>
                        <a:t>string</a:t>
                      </a:r>
                      <a:r>
                        <a:rPr lang="en-US" sz="1100" baseline="0" dirty="0">
                          <a:latin typeface="Consolas" panose="020B0609020204030204" pitchFamily="49" charset="0"/>
                        </a:rPr>
                        <a:t> Name, </a:t>
                      </a:r>
                      <a:r>
                        <a:rPr lang="en-US" sz="1100" baseline="0" dirty="0">
                          <a:solidFill>
                            <a:srgbClr val="0000FF"/>
                          </a:solidFill>
                          <a:latin typeface="Consolas" panose="020B0609020204030204" pitchFamily="49" charset="0"/>
                        </a:rPr>
                        <a:t>int</a:t>
                      </a:r>
                      <a:r>
                        <a:rPr lang="en-US" sz="1100" baseline="0" dirty="0">
                          <a:latin typeface="Consolas" panose="020B0609020204030204" pitchFamily="49" charset="0"/>
                        </a:rPr>
                        <a:t> Age);</a:t>
                      </a:r>
                    </a:p>
                    <a:p>
                      <a:endParaRPr lang="en-US" sz="1100" baseline="0" dirty="0">
                        <a:latin typeface="Consolas" panose="020B0609020204030204" pitchFamily="49" charset="0"/>
                      </a:endParaRPr>
                    </a:p>
                    <a:p>
                      <a:r>
                        <a:rPr lang="en-US" sz="1100" baseline="0" dirty="0">
                          <a:solidFill>
                            <a:schemeClr val="accent6">
                              <a:lumMod val="75000"/>
                            </a:schemeClr>
                          </a:solidFill>
                          <a:latin typeface="Consolas" panose="020B0609020204030204" pitchFamily="49" charset="0"/>
                        </a:rPr>
                        <a:t>// Mutable Record.</a:t>
                      </a:r>
                    </a:p>
                    <a:p>
                      <a:r>
                        <a:rPr lang="en-US" sz="1100" baseline="0" dirty="0">
                          <a:solidFill>
                            <a:srgbClr val="0000FF"/>
                          </a:solidFill>
                          <a:latin typeface="Consolas" panose="020B0609020204030204" pitchFamily="49" charset="0"/>
                        </a:rPr>
                        <a:t>public record</a:t>
                      </a:r>
                      <a:r>
                        <a:rPr lang="en-US" sz="1100" baseline="0" dirty="0">
                          <a:latin typeface="Consolas" panose="020B0609020204030204" pitchFamily="49" charset="0"/>
                        </a:rPr>
                        <a:t> Person(</a:t>
                      </a:r>
                      <a:r>
                        <a:rPr lang="en-US" sz="1100" baseline="0" dirty="0">
                          <a:solidFill>
                            <a:srgbClr val="0000FF"/>
                          </a:solidFill>
                          <a:latin typeface="Consolas" panose="020B0609020204030204" pitchFamily="49" charset="0"/>
                        </a:rPr>
                        <a:t>string</a:t>
                      </a:r>
                      <a:r>
                        <a:rPr lang="en-US" sz="1100" baseline="0" dirty="0">
                          <a:latin typeface="Consolas" panose="020B0609020204030204" pitchFamily="49" charset="0"/>
                        </a:rPr>
                        <a:t> Name, </a:t>
                      </a:r>
                      <a:r>
                        <a:rPr lang="en-US" sz="1100" baseline="0" dirty="0">
                          <a:solidFill>
                            <a:srgbClr val="0000FF"/>
                          </a:solidFill>
                          <a:latin typeface="Consolas" panose="020B0609020204030204" pitchFamily="49" charset="0"/>
                        </a:rPr>
                        <a:t>int</a:t>
                      </a:r>
                      <a:r>
                        <a:rPr lang="en-US" sz="1100" baseline="0" dirty="0">
                          <a:latin typeface="Consolas" panose="020B0609020204030204" pitchFamily="49" charset="0"/>
                        </a:rPr>
                        <a:t> Age)</a:t>
                      </a:r>
                    </a:p>
                    <a:p>
                      <a:r>
                        <a:rPr lang="en-US" sz="1100" baseline="0" dirty="0">
                          <a:latin typeface="Consolas" panose="020B0609020204030204" pitchFamily="49" charset="0"/>
                        </a:rPr>
                        <a:t>{</a:t>
                      </a:r>
                    </a:p>
                    <a:p>
                      <a:r>
                        <a:rPr lang="en-US" sz="1100" baseline="0" dirty="0">
                          <a:latin typeface="Consolas" panose="020B0609020204030204" pitchFamily="49" charset="0"/>
                        </a:rPr>
                        <a:t>    </a:t>
                      </a:r>
                      <a:r>
                        <a:rPr lang="en-US" sz="1100" baseline="0" dirty="0">
                          <a:solidFill>
                            <a:srgbClr val="0000FF"/>
                          </a:solidFill>
                          <a:latin typeface="Consolas" panose="020B0609020204030204" pitchFamily="49" charset="0"/>
                        </a:rPr>
                        <a:t>public string </a:t>
                      </a:r>
                      <a:r>
                        <a:rPr lang="en-US" sz="1100" baseline="0" dirty="0">
                          <a:latin typeface="Consolas" panose="020B0609020204030204" pitchFamily="49" charset="0"/>
                        </a:rPr>
                        <a:t>Name { get; set; } = Name;</a:t>
                      </a:r>
                    </a:p>
                    <a:p>
                      <a:r>
                        <a:rPr lang="en-US" sz="1100" baseline="0" dirty="0">
                          <a:latin typeface="Consolas" panose="020B0609020204030204" pitchFamily="49" charset="0"/>
                        </a:rPr>
                        <a:t>    </a:t>
                      </a:r>
                      <a:r>
                        <a:rPr lang="en-US" sz="1100" baseline="0" dirty="0">
                          <a:solidFill>
                            <a:srgbClr val="0000FF"/>
                          </a:solidFill>
                          <a:latin typeface="Consolas" panose="020B0609020204030204" pitchFamily="49" charset="0"/>
                        </a:rPr>
                        <a:t>public int </a:t>
                      </a:r>
                      <a:r>
                        <a:rPr lang="en-US" sz="1100" baseline="0" dirty="0">
                          <a:solidFill>
                            <a:schemeClr val="tx1"/>
                          </a:solidFill>
                          <a:latin typeface="Consolas" panose="020B0609020204030204" pitchFamily="49" charset="0"/>
                        </a:rPr>
                        <a:t>Age</a:t>
                      </a:r>
                      <a:r>
                        <a:rPr lang="en-US" sz="1100" baseline="0" dirty="0">
                          <a:solidFill>
                            <a:srgbClr val="0000FF"/>
                          </a:solidFill>
                          <a:latin typeface="Consolas" panose="020B0609020204030204" pitchFamily="49" charset="0"/>
                        </a:rPr>
                        <a:t> </a:t>
                      </a:r>
                      <a:r>
                        <a:rPr lang="en-US" sz="1100" baseline="0" dirty="0">
                          <a:latin typeface="Consolas" panose="020B0609020204030204" pitchFamily="49" charset="0"/>
                        </a:rPr>
                        <a:t>{ get; set; } = Age;</a:t>
                      </a:r>
                    </a:p>
                    <a:p>
                      <a:r>
                        <a:rPr lang="en-US" sz="1100" baseline="0" dirty="0">
                          <a:latin typeface="Consolas" panose="020B0609020204030204" pitchFamily="49" charset="0"/>
                        </a:rPr>
                        <a:t>}</a:t>
                      </a:r>
                    </a:p>
                    <a:p>
                      <a:r>
                        <a:rPr lang="en-US" sz="1100" baseline="0" dirty="0">
                          <a:solidFill>
                            <a:srgbClr val="0000FF"/>
                          </a:solidFill>
                          <a:latin typeface="Consolas" panose="020B0609020204030204" pitchFamily="49" charset="0"/>
                        </a:rPr>
                        <a:t>var</a:t>
                      </a:r>
                      <a:r>
                        <a:rPr lang="en-US" sz="1100" baseline="0" dirty="0">
                          <a:latin typeface="Consolas" panose="020B0609020204030204" pitchFamily="49" charset="0"/>
                        </a:rPr>
                        <a:t> person1 = </a:t>
                      </a:r>
                      <a:r>
                        <a:rPr lang="en-US" sz="1100" baseline="0" dirty="0">
                          <a:solidFill>
                            <a:srgbClr val="0000FF"/>
                          </a:solidFill>
                          <a:latin typeface="Consolas" panose="020B0609020204030204" pitchFamily="49" charset="0"/>
                        </a:rPr>
                        <a:t>new</a:t>
                      </a:r>
                      <a:r>
                        <a:rPr lang="en-US" sz="1100" baseline="0" dirty="0">
                          <a:latin typeface="Consolas" panose="020B0609020204030204" pitchFamily="49" charset="0"/>
                        </a:rPr>
                        <a:t> Person("</a:t>
                      </a:r>
                      <a:r>
                        <a:rPr lang="en-US" sz="1100" baseline="0" dirty="0">
                          <a:solidFill>
                            <a:schemeClr val="accent6">
                              <a:lumMod val="75000"/>
                            </a:schemeClr>
                          </a:solidFill>
                          <a:latin typeface="Consolas" panose="020B0609020204030204" pitchFamily="49" charset="0"/>
                        </a:rPr>
                        <a:t>Bassam Alugili</a:t>
                      </a:r>
                      <a:r>
                        <a:rPr lang="en-US" sz="1100" baseline="0" dirty="0">
                          <a:latin typeface="Consolas" panose="020B0609020204030204" pitchFamily="49" charset="0"/>
                        </a:rPr>
                        <a:t>",</a:t>
                      </a:r>
                      <a:r>
                        <a:rPr lang="en-US" sz="1100" baseline="0" dirty="0">
                          <a:solidFill>
                            <a:srgbClr val="0000FF"/>
                          </a:solidFill>
                          <a:latin typeface="Consolas" panose="020B0609020204030204" pitchFamily="49" charset="0"/>
                        </a:rPr>
                        <a:t>42</a:t>
                      </a:r>
                      <a:r>
                        <a:rPr lang="en-US" sz="1100" baseline="0" dirty="0">
                          <a:latin typeface="Consolas" panose="020B0609020204030204" pitchFamily="49" charset="0"/>
                        </a:rPr>
                        <a:t> );</a:t>
                      </a:r>
                    </a:p>
                    <a:p>
                      <a:r>
                        <a:rPr lang="en-US" sz="1100" baseline="0" dirty="0">
                          <a:solidFill>
                            <a:srgbClr val="0000FF"/>
                          </a:solidFill>
                          <a:latin typeface="Consolas" panose="020B0609020204030204" pitchFamily="49" charset="0"/>
                        </a:rPr>
                        <a:t>var</a:t>
                      </a:r>
                      <a:r>
                        <a:rPr lang="en-US" sz="1100" baseline="0" dirty="0">
                          <a:latin typeface="Consolas" panose="020B0609020204030204" pitchFamily="49" charset="0"/>
                        </a:rPr>
                        <a:t> person2 = </a:t>
                      </a:r>
                      <a:r>
                        <a:rPr lang="en-US" sz="1100" baseline="0" dirty="0">
                          <a:solidFill>
                            <a:srgbClr val="0000FF"/>
                          </a:solidFill>
                          <a:latin typeface="Consolas" panose="020B0609020204030204" pitchFamily="49" charset="0"/>
                        </a:rPr>
                        <a:t>new</a:t>
                      </a:r>
                      <a:r>
                        <a:rPr lang="en-US" sz="1100" baseline="0" dirty="0">
                          <a:latin typeface="Consolas" panose="020B0609020204030204" pitchFamily="49" charset="0"/>
                        </a:rPr>
                        <a:t> Person("</a:t>
                      </a:r>
                      <a:r>
                        <a:rPr lang="en-US" sz="1100" baseline="0" dirty="0">
                          <a:solidFill>
                            <a:schemeClr val="accent6">
                              <a:lumMod val="75000"/>
                            </a:schemeClr>
                          </a:solidFill>
                          <a:latin typeface="Consolas" panose="020B0609020204030204" pitchFamily="49" charset="0"/>
                        </a:rPr>
                        <a:t>Bassam Alugili</a:t>
                      </a:r>
                      <a:r>
                        <a:rPr lang="en-US" sz="1100" baseline="0" dirty="0">
                          <a:latin typeface="Consolas" panose="020B0609020204030204" pitchFamily="49" charset="0"/>
                        </a:rPr>
                        <a:t>",</a:t>
                      </a:r>
                      <a:r>
                        <a:rPr lang="en-US" sz="1100" baseline="0" dirty="0">
                          <a:solidFill>
                            <a:srgbClr val="0000FF"/>
                          </a:solidFill>
                          <a:latin typeface="Consolas" panose="020B0609020204030204" pitchFamily="49" charset="0"/>
                        </a:rPr>
                        <a:t>42</a:t>
                      </a:r>
                      <a:r>
                        <a:rPr lang="en-US" sz="1100" baseline="0" dirty="0">
                          <a:latin typeface="Consolas" panose="020B0609020204030204" pitchFamily="49" charset="0"/>
                        </a:rPr>
                        <a:t>);</a:t>
                      </a:r>
                    </a:p>
                    <a:p>
                      <a:r>
                        <a:rPr lang="en-US" sz="1100" baseline="0" dirty="0">
                          <a:latin typeface="Consolas" panose="020B0609020204030204" pitchFamily="49" charset="0"/>
                        </a:rPr>
                        <a:t> </a:t>
                      </a:r>
                    </a:p>
                    <a:p>
                      <a:r>
                        <a:rPr lang="en-US" sz="1100" baseline="0" dirty="0" err="1">
                          <a:latin typeface="Consolas" panose="020B0609020204030204" pitchFamily="49" charset="0"/>
                        </a:rPr>
                        <a:t>Console.WriteLine</a:t>
                      </a:r>
                      <a:r>
                        <a:rPr lang="en-US" sz="1100" baseline="0" dirty="0">
                          <a:latin typeface="Consolas" panose="020B0609020204030204" pitchFamily="49" charset="0"/>
                        </a:rPr>
                        <a:t>(person1 </a:t>
                      </a:r>
                      <a:r>
                        <a:rPr lang="en-US" sz="1100" baseline="0" dirty="0">
                          <a:solidFill>
                            <a:srgbClr val="0000FF"/>
                          </a:solidFill>
                          <a:latin typeface="Consolas" panose="020B0609020204030204" pitchFamily="49" charset="0"/>
                        </a:rPr>
                        <a:t>==</a:t>
                      </a:r>
                      <a:r>
                        <a:rPr lang="en-US" sz="1100" baseline="0" dirty="0">
                          <a:latin typeface="Consolas" panose="020B0609020204030204" pitchFamily="49" charset="0"/>
                        </a:rPr>
                        <a:t> person2); </a:t>
                      </a:r>
                      <a:r>
                        <a:rPr lang="en-US" sz="1100" baseline="0" dirty="0">
                          <a:solidFill>
                            <a:schemeClr val="accent6">
                              <a:lumMod val="75000"/>
                            </a:schemeClr>
                          </a:solidFill>
                          <a:latin typeface="Consolas" panose="020B0609020204030204" pitchFamily="49" charset="0"/>
                        </a:rPr>
                        <a:t>// True; Structural equality.</a:t>
                      </a:r>
                    </a:p>
                    <a:p>
                      <a:r>
                        <a:rPr lang="en-US" sz="1100" baseline="0" dirty="0" err="1">
                          <a:latin typeface="Consolas" panose="020B0609020204030204" pitchFamily="49" charset="0"/>
                        </a:rPr>
                        <a:t>Console.WriteLine</a:t>
                      </a:r>
                      <a:r>
                        <a:rPr lang="en-US" sz="1100" baseline="0" dirty="0">
                          <a:latin typeface="Consolas" panose="020B0609020204030204" pitchFamily="49" charset="0"/>
                        </a:rPr>
                        <a:t>(person1.Equals(person2)); </a:t>
                      </a:r>
                      <a:r>
                        <a:rPr lang="en-US" sz="1100" baseline="0" dirty="0">
                          <a:solidFill>
                            <a:schemeClr val="accent6">
                              <a:lumMod val="75000"/>
                            </a:schemeClr>
                          </a:solidFill>
                          <a:latin typeface="Consolas" panose="020B0609020204030204" pitchFamily="49" charset="0"/>
                        </a:rPr>
                        <a:t>// True; Structural equality.</a:t>
                      </a:r>
                    </a:p>
                    <a:p>
                      <a:endParaRPr lang="en-US" sz="1100" baseline="0" dirty="0">
                        <a:solidFill>
                          <a:schemeClr val="accent6">
                            <a:lumMod val="75000"/>
                          </a:schemeClr>
                        </a:solidFill>
                        <a:latin typeface="Consolas" panose="020B0609020204030204" pitchFamily="49" charset="0"/>
                      </a:endParaRPr>
                    </a:p>
                    <a:p>
                      <a:r>
                        <a:rPr lang="en-US" sz="1100" baseline="0" dirty="0">
                          <a:solidFill>
                            <a:schemeClr val="accent6">
                              <a:lumMod val="75000"/>
                            </a:schemeClr>
                          </a:solidFill>
                          <a:latin typeface="Consolas" panose="020B0609020204030204" pitchFamily="49" charset="0"/>
                        </a:rPr>
                        <a:t>// False; Referential equality.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err="1">
                          <a:latin typeface="Consolas" panose="020B0609020204030204" pitchFamily="49" charset="0"/>
                        </a:rPr>
                        <a:t>Console.WriteLine</a:t>
                      </a:r>
                      <a:r>
                        <a:rPr lang="en-US" sz="1100" baseline="0" dirty="0">
                          <a:latin typeface="Consolas" panose="020B0609020204030204" pitchFamily="49" charset="0"/>
                        </a:rPr>
                        <a:t>(</a:t>
                      </a:r>
                      <a:r>
                        <a:rPr lang="en-US" sz="1100" baseline="0" dirty="0" err="1">
                          <a:latin typeface="Consolas" panose="020B0609020204030204" pitchFamily="49" charset="0"/>
                        </a:rPr>
                        <a:t>ReferenceEquals</a:t>
                      </a:r>
                      <a:r>
                        <a:rPr lang="en-US" sz="1100" baseline="0" dirty="0">
                          <a:latin typeface="Consolas" panose="020B0609020204030204" pitchFamily="49" charset="0"/>
                        </a:rPr>
                        <a:t>(person1, person2));</a:t>
                      </a:r>
                    </a:p>
                    <a:p>
                      <a:r>
                        <a:rPr lang="en-US" sz="1100" baseline="0" dirty="0">
                          <a:latin typeface="Consolas" panose="020B0609020204030204" pitchFamily="49" charset="0"/>
                        </a:rPr>
                        <a:t> </a:t>
                      </a:r>
                    </a:p>
                    <a:p>
                      <a:r>
                        <a:rPr lang="en-US" sz="1100" baseline="0" dirty="0">
                          <a:solidFill>
                            <a:srgbClr val="0000FF"/>
                          </a:solidFill>
                          <a:latin typeface="Consolas" panose="020B0609020204030204" pitchFamily="49" charset="0"/>
                        </a:rPr>
                        <a:t>var</a:t>
                      </a:r>
                      <a:r>
                        <a:rPr lang="en-US" sz="1100" baseline="0" dirty="0">
                          <a:latin typeface="Consolas" panose="020B0609020204030204" pitchFamily="49" charset="0"/>
                        </a:rPr>
                        <a:t> person3 = person1 </a:t>
                      </a:r>
                      <a:r>
                        <a:rPr lang="en-US" sz="1100" baseline="0" dirty="0">
                          <a:solidFill>
                            <a:srgbClr val="0000FF"/>
                          </a:solidFill>
                          <a:latin typeface="Consolas" panose="020B0609020204030204" pitchFamily="49" charset="0"/>
                        </a:rPr>
                        <a:t>with</a:t>
                      </a:r>
                      <a:r>
                        <a:rPr lang="en-US" sz="1100" baseline="0" dirty="0">
                          <a:latin typeface="Consolas" panose="020B0609020204030204" pitchFamily="49" charset="0"/>
                        </a:rPr>
                        <a:t> { Age = </a:t>
                      </a:r>
                      <a:r>
                        <a:rPr lang="en-US" sz="1100" baseline="0" dirty="0">
                          <a:solidFill>
                            <a:srgbClr val="0000FF"/>
                          </a:solidFill>
                          <a:latin typeface="Consolas" panose="020B0609020204030204" pitchFamily="49" charset="0"/>
                        </a:rPr>
                        <a:t>43</a:t>
                      </a:r>
                      <a:r>
                        <a:rPr lang="en-US" sz="1100" baseline="0" dirty="0">
                          <a:latin typeface="Consolas" panose="020B0609020204030204" pitchFamily="49" charset="0"/>
                        </a:rPr>
                        <a:t> }; </a:t>
                      </a:r>
                      <a:r>
                        <a:rPr lang="en-US" sz="1100" baseline="0" dirty="0">
                          <a:solidFill>
                            <a:schemeClr val="accent6">
                              <a:lumMod val="75000"/>
                            </a:schemeClr>
                          </a:solidFill>
                          <a:latin typeface="Consolas" panose="020B0609020204030204" pitchFamily="49" charset="0"/>
                        </a:rPr>
                        <a:t>// Change the default record! --&gt; Create a new one!</a:t>
                      </a:r>
                    </a:p>
                    <a:p>
                      <a:r>
                        <a:rPr lang="en-US" sz="1100" baseline="0" dirty="0" err="1">
                          <a:latin typeface="Consolas" panose="020B0609020204030204" pitchFamily="49" charset="0"/>
                        </a:rPr>
                        <a:t>Console.WriteLine</a:t>
                      </a:r>
                      <a:r>
                        <a:rPr lang="en-US" sz="1100" baseline="0" dirty="0">
                          <a:latin typeface="Consolas" panose="020B0609020204030204" pitchFamily="49" charset="0"/>
                        </a:rPr>
                        <a:t>(person1 </a:t>
                      </a:r>
                      <a:r>
                        <a:rPr lang="en-US" sz="1100" baseline="0" dirty="0">
                          <a:solidFill>
                            <a:srgbClr val="0000FF"/>
                          </a:solidFill>
                          <a:latin typeface="Consolas" panose="020B0609020204030204" pitchFamily="49" charset="0"/>
                        </a:rPr>
                        <a:t>==</a:t>
                      </a:r>
                      <a:r>
                        <a:rPr lang="en-US" sz="1100" baseline="0" dirty="0">
                          <a:latin typeface="Consolas" panose="020B0609020204030204" pitchFamily="49" charset="0"/>
                        </a:rPr>
                        <a:t> person3); </a:t>
                      </a:r>
                      <a:r>
                        <a:rPr lang="en-US" sz="1100" baseline="0" dirty="0">
                          <a:solidFill>
                            <a:schemeClr val="accent6">
                              <a:lumMod val="75000"/>
                            </a:schemeClr>
                          </a:solidFill>
                          <a:latin typeface="Consolas" panose="020B0609020204030204" pitchFamily="49" charset="0"/>
                        </a:rPr>
                        <a:t>// False; Structural equality.</a:t>
                      </a:r>
                    </a:p>
                    <a:p>
                      <a:r>
                        <a:rPr lang="en-US" sz="1100" baseline="0" dirty="0">
                          <a:latin typeface="Consolas" panose="020B0609020204030204" pitchFamily="49" charset="0"/>
                        </a:rPr>
                        <a:t> </a:t>
                      </a:r>
                    </a:p>
                    <a:p>
                      <a:r>
                        <a:rPr lang="en-US" sz="1100" baseline="0" dirty="0">
                          <a:solidFill>
                            <a:schemeClr val="accent6">
                              <a:lumMod val="75000"/>
                            </a:schemeClr>
                          </a:solidFill>
                          <a:latin typeface="Consolas" panose="020B0609020204030204" pitchFamily="49" charset="0"/>
                        </a:rPr>
                        <a:t>// Change the mutable record.</a:t>
                      </a:r>
                    </a:p>
                    <a:p>
                      <a:r>
                        <a:rPr lang="en-US" sz="1100" baseline="0" dirty="0">
                          <a:latin typeface="Consolas" panose="020B0609020204030204" pitchFamily="49" charset="0"/>
                        </a:rPr>
                        <a:t>person1.Age = </a:t>
                      </a:r>
                      <a:r>
                        <a:rPr lang="en-US" sz="1100" baseline="0" dirty="0">
                          <a:solidFill>
                            <a:srgbClr val="0000FF"/>
                          </a:solidFill>
                          <a:latin typeface="Consolas" panose="020B0609020204030204" pitchFamily="49" charset="0"/>
                        </a:rPr>
                        <a:t>43</a:t>
                      </a:r>
                      <a:r>
                        <a:rPr lang="en-US" sz="1100" baseline="0" dirty="0">
                          <a:latin typeface="Consolas" panose="020B0609020204030204" pitchFamily="49" charset="0"/>
                        </a:rPr>
                        <a:t>;</a:t>
                      </a:r>
                    </a:p>
                    <a:p>
                      <a:r>
                        <a:rPr lang="en-US" sz="1100" baseline="0" dirty="0">
                          <a:solidFill>
                            <a:srgbClr val="0000FF"/>
                          </a:solidFill>
                          <a:latin typeface="Consolas" panose="020B0609020204030204" pitchFamily="49" charset="0"/>
                        </a:rPr>
                        <a:t>var</a:t>
                      </a:r>
                      <a:r>
                        <a:rPr lang="en-US" sz="1100" baseline="0" dirty="0">
                          <a:latin typeface="Consolas" panose="020B0609020204030204" pitchFamily="49" charset="0"/>
                        </a:rPr>
                        <a:t> (name, age) = person3; </a:t>
                      </a:r>
                      <a:r>
                        <a:rPr lang="en-US" sz="1100" baseline="0" dirty="0">
                          <a:solidFill>
                            <a:schemeClr val="accent6">
                              <a:lumMod val="75000"/>
                            </a:schemeClr>
                          </a:solidFill>
                          <a:latin typeface="Consolas" panose="020B0609020204030204" pitchFamily="49" charset="0"/>
                        </a:rPr>
                        <a:t>// Destruct a record.</a:t>
                      </a:r>
                    </a:p>
                    <a:p>
                      <a:r>
                        <a:rPr lang="en-US" sz="1200" baseline="0" dirty="0"/>
                        <a:t> </a:t>
                      </a:r>
                    </a:p>
                    <a:p>
                      <a:r>
                        <a:rPr lang="en-US" sz="1200" b="1" baseline="0" dirty="0"/>
                        <a:t>Pros:</a:t>
                      </a:r>
                    </a:p>
                    <a:p>
                      <a:r>
                        <a:rPr lang="en-US" sz="1200" baseline="0" dirty="0"/>
                        <a:t>Records are a lightweight type that can remove a lot of code.</a:t>
                      </a:r>
                    </a:p>
                    <a:p>
                      <a:r>
                        <a:rPr lang="en-US" sz="1200" baseline="0" dirty="0"/>
                        <a:t>Structural equality and Referential equality.</a:t>
                      </a:r>
                    </a:p>
                    <a:p>
                      <a:r>
                        <a:rPr lang="en-US" sz="1200" baseline="0" dirty="0"/>
                        <a:t> </a:t>
                      </a:r>
                    </a:p>
                    <a:p>
                      <a:r>
                        <a:rPr lang="en-US" sz="1200" b="1" baseline="0" dirty="0"/>
                        <a:t>Cons:</a:t>
                      </a:r>
                    </a:p>
                    <a:p>
                      <a:r>
                        <a:rPr lang="en-US" sz="1200" baseline="0" dirty="0"/>
                        <a:t>Allocating a lot of objects.</a:t>
                      </a:r>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sp>
        <p:nvSpPr>
          <p:cNvPr id="12" name="TextBox 11">
            <a:extLst>
              <a:ext uri="{FF2B5EF4-FFF2-40B4-BE49-F238E27FC236}">
                <a16:creationId xmlns:a16="http://schemas.microsoft.com/office/drawing/2014/main" id="{B165A5E3-B95E-4C7E-ACB4-EA51EBCFE94C}"/>
              </a:ext>
            </a:extLst>
          </p:cNvPr>
          <p:cNvSpPr txBox="1"/>
          <p:nvPr/>
        </p:nvSpPr>
        <p:spPr>
          <a:xfrm>
            <a:off x="186430" y="3537232"/>
            <a:ext cx="6094602" cy="1446550"/>
          </a:xfrm>
          <a:prstGeom prst="rect">
            <a:avLst/>
          </a:prstGeom>
          <a:noFill/>
        </p:spPr>
        <p:txBody>
          <a:bodyPr wrap="square">
            <a:spAutoFit/>
          </a:bodyPr>
          <a:lstStyle/>
          <a:p>
            <a:r>
              <a:rPr lang="en-US" sz="8800" dirty="0">
                <a:ln w="0"/>
                <a:solidFill>
                  <a:schemeClr val="accent1"/>
                </a:solidFill>
                <a:effectLst>
                  <a:outerShdw blurRad="38100" dist="25400" dir="5400000" algn="ctr" rotWithShape="0">
                    <a:srgbClr val="6E747A">
                      <a:alpha val="43000"/>
                    </a:srgbClr>
                  </a:outerShdw>
                </a:effectLst>
              </a:rPr>
              <a:t>C</a:t>
            </a:r>
            <a:r>
              <a:rPr lang="en-US" sz="8800" b="0" cap="none" spc="0" dirty="0">
                <a:ln w="0"/>
                <a:solidFill>
                  <a:schemeClr val="accent1"/>
                </a:solidFill>
                <a:effectLst>
                  <a:outerShdw blurRad="38100" dist="25400" dir="5400000" algn="ctr" rotWithShape="0">
                    <a:srgbClr val="6E747A">
                      <a:alpha val="43000"/>
                    </a:srgbClr>
                  </a:outerShdw>
                </a:effectLst>
              </a:rPr>
              <a:t>heat </a:t>
            </a:r>
            <a:r>
              <a:rPr lang="en-US" sz="8800" dirty="0">
                <a:ln w="0"/>
                <a:solidFill>
                  <a:schemeClr val="accent1"/>
                </a:solidFill>
                <a:effectLst>
                  <a:outerShdw blurRad="38100" dist="25400" dir="5400000" algn="ctr" rotWithShape="0">
                    <a:srgbClr val="6E747A">
                      <a:alpha val="43000"/>
                    </a:srgbClr>
                  </a:outerShdw>
                </a:effectLst>
              </a:rPr>
              <a:t>S</a:t>
            </a:r>
            <a:r>
              <a:rPr lang="en-US" sz="8800" b="0" cap="none" spc="0" dirty="0">
                <a:ln w="0"/>
                <a:solidFill>
                  <a:schemeClr val="accent1"/>
                </a:solidFill>
                <a:effectLst>
                  <a:outerShdw blurRad="38100" dist="25400" dir="5400000" algn="ctr" rotWithShape="0">
                    <a:srgbClr val="6E747A">
                      <a:alpha val="43000"/>
                    </a:srgbClr>
                  </a:outerShdw>
                </a:effectLst>
              </a:rPr>
              <a:t>heet </a:t>
            </a:r>
            <a:endParaRPr lang="en-US" sz="8800" dirty="0"/>
          </a:p>
        </p:txBody>
      </p:sp>
      <p:sp>
        <p:nvSpPr>
          <p:cNvPr id="14" name="TextBox 13">
            <a:extLst>
              <a:ext uri="{FF2B5EF4-FFF2-40B4-BE49-F238E27FC236}">
                <a16:creationId xmlns:a16="http://schemas.microsoft.com/office/drawing/2014/main" id="{18D7A3A6-63DB-4A70-8455-E2C041428651}"/>
              </a:ext>
            </a:extLst>
          </p:cNvPr>
          <p:cNvSpPr txBox="1"/>
          <p:nvPr/>
        </p:nvSpPr>
        <p:spPr>
          <a:xfrm>
            <a:off x="752350" y="5075996"/>
            <a:ext cx="4777730" cy="584775"/>
          </a:xfrm>
          <a:prstGeom prst="rect">
            <a:avLst/>
          </a:prstGeom>
          <a:noFill/>
        </p:spPr>
        <p:txBody>
          <a:bodyPr wrap="square">
            <a:spAutoFit/>
          </a:bodyPr>
          <a:lstStyle/>
          <a:p>
            <a:r>
              <a:rPr lang="en-US" sz="3200" dirty="0">
                <a:solidFill>
                  <a:srgbClr val="0000FF"/>
                </a:solidFill>
                <a:hlinkClick r:id="rId3">
                  <a:extLst>
                    <a:ext uri="{A12FA001-AC4F-418D-AE19-62706E023703}">
                      <ahyp:hlinkClr xmlns:ahyp="http://schemas.microsoft.com/office/drawing/2018/hyperlinkcolor" val="tx"/>
                    </a:ext>
                  </a:extLst>
                </a:hlinkClick>
              </a:rPr>
              <a:t>https://github.com/alugili</a:t>
            </a:r>
            <a:r>
              <a:rPr lang="en-US" sz="3200" dirty="0">
                <a:solidFill>
                  <a:srgbClr val="0000FF"/>
                </a:solidFill>
              </a:rPr>
              <a:t>	</a:t>
            </a:r>
          </a:p>
        </p:txBody>
      </p:sp>
      <p:sp>
        <p:nvSpPr>
          <p:cNvPr id="15" name="TextBox 14">
            <a:extLst>
              <a:ext uri="{FF2B5EF4-FFF2-40B4-BE49-F238E27FC236}">
                <a16:creationId xmlns:a16="http://schemas.microsoft.com/office/drawing/2014/main" id="{2207B228-1E17-45CF-A97C-71B904371C5C}"/>
              </a:ext>
            </a:extLst>
          </p:cNvPr>
          <p:cNvSpPr txBox="1"/>
          <p:nvPr/>
        </p:nvSpPr>
        <p:spPr>
          <a:xfrm>
            <a:off x="1831869" y="6027918"/>
            <a:ext cx="2654114" cy="584775"/>
          </a:xfrm>
          <a:prstGeom prst="rect">
            <a:avLst/>
          </a:prstGeom>
          <a:noFill/>
        </p:spPr>
        <p:txBody>
          <a:bodyPr wrap="square">
            <a:spAutoFit/>
          </a:bodyPr>
          <a:lstStyle/>
          <a:p>
            <a:r>
              <a:rPr lang="en-US" sz="3200" dirty="0">
                <a:solidFill>
                  <a:srgbClr val="0000FF"/>
                </a:solidFill>
              </a:rPr>
              <a:t>28.11.2020</a:t>
            </a:r>
          </a:p>
        </p:txBody>
      </p:sp>
      <p:pic>
        <p:nvPicPr>
          <p:cNvPr id="5" name="Picture 4">
            <a:extLst>
              <a:ext uri="{FF2B5EF4-FFF2-40B4-BE49-F238E27FC236}">
                <a16:creationId xmlns:a16="http://schemas.microsoft.com/office/drawing/2014/main" id="{21B90C8C-85F3-4BBC-BB1A-0B2BF689DC2F}"/>
              </a:ext>
            </a:extLst>
          </p:cNvPr>
          <p:cNvPicPr>
            <a:picLocks noChangeAspect="1"/>
          </p:cNvPicPr>
          <p:nvPr/>
        </p:nvPicPr>
        <p:blipFill>
          <a:blip r:embed="rId4"/>
          <a:stretch>
            <a:fillRect/>
          </a:stretch>
        </p:blipFill>
        <p:spPr>
          <a:xfrm>
            <a:off x="389748" y="615820"/>
            <a:ext cx="5231837" cy="2268269"/>
          </a:xfrm>
          <a:prstGeom prst="rect">
            <a:avLst/>
          </a:prstGeom>
        </p:spPr>
      </p:pic>
    </p:spTree>
    <p:extLst>
      <p:ext uri="{BB962C8B-B14F-4D97-AF65-F5344CB8AC3E}">
        <p14:creationId xmlns:p14="http://schemas.microsoft.com/office/powerpoint/2010/main" val="2211118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A196B22A-139F-4CCD-A0EC-FCEAF2F88BD4}"/>
              </a:ext>
            </a:extLst>
          </p:cNvPr>
          <p:cNvGraphicFramePr>
            <a:graphicFrameLocks noGrp="1"/>
          </p:cNvGraphicFramePr>
          <p:nvPr>
            <p:extLst>
              <p:ext uri="{D42A27DB-BD31-4B8C-83A1-F6EECF244321}">
                <p14:modId xmlns:p14="http://schemas.microsoft.com/office/powerpoint/2010/main" val="4245659062"/>
              </p:ext>
            </p:extLst>
          </p:nvPr>
        </p:nvGraphicFramePr>
        <p:xfrm>
          <a:off x="267809" y="328473"/>
          <a:ext cx="11656382" cy="2468880"/>
        </p:xfrm>
        <a:graphic>
          <a:graphicData uri="http://schemas.openxmlformats.org/drawingml/2006/table">
            <a:tbl>
              <a:tblPr firstRow="1" bandRow="1">
                <a:tableStyleId>{5C22544A-7EE6-4342-B048-85BDC9FD1C3A}</a:tableStyleId>
              </a:tblPr>
              <a:tblGrid>
                <a:gridCol w="11656382">
                  <a:extLst>
                    <a:ext uri="{9D8B030D-6E8A-4147-A177-3AD203B41FA5}">
                      <a16:colId xmlns:a16="http://schemas.microsoft.com/office/drawing/2014/main" val="3798824116"/>
                    </a:ext>
                  </a:extLst>
                </a:gridCol>
              </a:tblGrid>
              <a:tr h="3362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Pattern Matching Enhancements</a:t>
                      </a:r>
                    </a:p>
                  </a:txBody>
                  <a:tcPr/>
                </a:tc>
                <a:extLst>
                  <a:ext uri="{0D108BD9-81ED-4DB2-BD59-A6C34878D82A}">
                    <a16:rowId xmlns:a16="http://schemas.microsoft.com/office/drawing/2014/main" val="2883719962"/>
                  </a:ext>
                </a:extLst>
              </a:tr>
              <a:tr h="2032789">
                <a:tc>
                  <a:txBody>
                    <a:bodyPr/>
                    <a:lstStyle/>
                    <a:p>
                      <a:r>
                        <a:rPr lang="en-US" sz="1200" dirty="0"/>
                        <a:t>C# 9 contains six main changes in pattern matching. Type patterns enhancements and all other patterns are introduced in C# 9.</a:t>
                      </a:r>
                    </a:p>
                    <a:p>
                      <a:r>
                        <a:rPr lang="en-US" sz="1200" dirty="0"/>
                        <a:t> </a:t>
                      </a:r>
                    </a:p>
                    <a:p>
                      <a:r>
                        <a:rPr lang="en-US" sz="1200" b="1" dirty="0">
                          <a:solidFill>
                            <a:srgbClr val="0000FF"/>
                          </a:solidFill>
                        </a:rPr>
                        <a:t>Type patterns </a:t>
                      </a:r>
                      <a:r>
                        <a:rPr lang="en-US" sz="1200" dirty="0"/>
                        <a:t>is used to match the input against a type. If the input type is a match to the type specified in the pattern, the match succeeds. C# 9 removes the type pattern followed by another pattern restriction.</a:t>
                      </a:r>
                    </a:p>
                    <a:p>
                      <a:r>
                        <a:rPr lang="en-US" sz="1200" b="0" dirty="0"/>
                        <a:t>Combinator Patterns</a:t>
                      </a:r>
                      <a:r>
                        <a:rPr lang="en-US" sz="1200" b="1" dirty="0"/>
                        <a:t> </a:t>
                      </a:r>
                      <a:r>
                        <a:rPr lang="en-US" sz="1200" dirty="0"/>
                        <a:t>Permit the programmer to combine multiple patterns on one line, with AND/OR operators, or to negate a pattern by using the NOT operator.</a:t>
                      </a:r>
                    </a:p>
                    <a:p>
                      <a:r>
                        <a:rPr lang="en-US" sz="1200" dirty="0"/>
                        <a:t>- </a:t>
                      </a:r>
                      <a:r>
                        <a:rPr lang="en-US" sz="1200" b="1" dirty="0">
                          <a:solidFill>
                            <a:srgbClr val="0000FF"/>
                          </a:solidFill>
                        </a:rPr>
                        <a:t>Conjunctive patterns </a:t>
                      </a:r>
                      <a:r>
                        <a:rPr lang="en-US" sz="1200" dirty="0"/>
                        <a:t>represent the logical “and” of the two sub-patterns pattern1 and pattern2.</a:t>
                      </a:r>
                    </a:p>
                    <a:p>
                      <a:r>
                        <a:rPr lang="en-US" sz="1200" dirty="0"/>
                        <a:t>- </a:t>
                      </a:r>
                      <a:r>
                        <a:rPr lang="en-US" sz="1200" b="1" dirty="0">
                          <a:solidFill>
                            <a:srgbClr val="0000FF"/>
                          </a:solidFill>
                        </a:rPr>
                        <a:t>Disjunctive patterns </a:t>
                      </a:r>
                      <a:r>
                        <a:rPr lang="en-US" sz="1200" dirty="0"/>
                        <a:t>represent the logical “or” of the two sub-patterns pattern1 and pattern2.</a:t>
                      </a:r>
                    </a:p>
                    <a:p>
                      <a:r>
                        <a:rPr lang="en-US" sz="1200" dirty="0"/>
                        <a:t>- </a:t>
                      </a:r>
                      <a:r>
                        <a:rPr lang="en-US" sz="1200" b="1" dirty="0">
                          <a:solidFill>
                            <a:srgbClr val="0000FF"/>
                          </a:solidFill>
                        </a:rPr>
                        <a:t>Negated “not” pattern </a:t>
                      </a:r>
                      <a:r>
                        <a:rPr lang="en-US" sz="1200" dirty="0"/>
                        <a:t>that requires a given pattern not to match.  </a:t>
                      </a:r>
                    </a:p>
                    <a:p>
                      <a:r>
                        <a:rPr lang="en-US" sz="1200" b="1" dirty="0">
                          <a:solidFill>
                            <a:srgbClr val="0000FF"/>
                          </a:solidFill>
                        </a:rPr>
                        <a:t>Parenthesized patterns </a:t>
                      </a:r>
                      <a:r>
                        <a:rPr lang="en-US" sz="1200" dirty="0"/>
                        <a:t>permit the programmer to put parentheses around any pattern.</a:t>
                      </a:r>
                    </a:p>
                    <a:p>
                      <a:r>
                        <a:rPr lang="en-US" sz="1200" b="1" dirty="0">
                          <a:solidFill>
                            <a:srgbClr val="0000FF"/>
                          </a:solidFill>
                        </a:rPr>
                        <a:t>Relational patterns </a:t>
                      </a:r>
                      <a:r>
                        <a:rPr lang="en-US" sz="1200" dirty="0"/>
                        <a:t>permit the programmer to match their input against constant values to determine if the input is &gt; or &lt; or = to that constant. </a:t>
                      </a:r>
                    </a:p>
                    <a:p>
                      <a:r>
                        <a:rPr lang="en-US" sz="1200" dirty="0"/>
                        <a:t> </a:t>
                      </a:r>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17" name="Table 16">
            <a:extLst>
              <a:ext uri="{FF2B5EF4-FFF2-40B4-BE49-F238E27FC236}">
                <a16:creationId xmlns:a16="http://schemas.microsoft.com/office/drawing/2014/main" id="{337A63A3-5A16-4D86-ADCD-B02D4A94E422}"/>
              </a:ext>
            </a:extLst>
          </p:cNvPr>
          <p:cNvGraphicFramePr>
            <a:graphicFrameLocks noGrp="1"/>
          </p:cNvGraphicFramePr>
          <p:nvPr>
            <p:extLst>
              <p:ext uri="{D42A27DB-BD31-4B8C-83A1-F6EECF244321}">
                <p14:modId xmlns:p14="http://schemas.microsoft.com/office/powerpoint/2010/main" val="4078802034"/>
              </p:ext>
            </p:extLst>
          </p:nvPr>
        </p:nvGraphicFramePr>
        <p:xfrm>
          <a:off x="267809" y="3020624"/>
          <a:ext cx="3654743" cy="3576014"/>
        </p:xfrm>
        <a:graphic>
          <a:graphicData uri="http://schemas.openxmlformats.org/drawingml/2006/table">
            <a:tbl>
              <a:tblPr firstRow="1" bandRow="1">
                <a:tableStyleId>{69CF1AB2-1976-4502-BF36-3FF5EA218861}</a:tableStyleId>
              </a:tblPr>
              <a:tblGrid>
                <a:gridCol w="3654743">
                  <a:extLst>
                    <a:ext uri="{9D8B030D-6E8A-4147-A177-3AD203B41FA5}">
                      <a16:colId xmlns:a16="http://schemas.microsoft.com/office/drawing/2014/main" val="3798824116"/>
                    </a:ext>
                  </a:extLst>
                </a:gridCol>
              </a:tblGrid>
              <a:tr h="3576014">
                <a:tc>
                  <a:txBody>
                    <a:bodyPr/>
                    <a:lstStyle/>
                    <a:p>
                      <a:r>
                        <a:rPr lang="en-US" sz="1200" b="1" dirty="0"/>
                        <a:t>Type Patterns</a:t>
                      </a:r>
                    </a:p>
                    <a:p>
                      <a:r>
                        <a:rPr lang="en-US" sz="1000" b="0" dirty="0">
                          <a:solidFill>
                            <a:srgbClr val="0000FF"/>
                          </a:solidFill>
                          <a:latin typeface="Consolas" panose="020B0609020204030204" pitchFamily="49" charset="0"/>
                        </a:rPr>
                        <a:t>object</a:t>
                      </a:r>
                      <a:r>
                        <a:rPr lang="en-US" sz="1000" b="0" dirty="0">
                          <a:latin typeface="Consolas" panose="020B0609020204030204" pitchFamily="49" charset="0"/>
                        </a:rPr>
                        <a:t> </a:t>
                      </a:r>
                      <a:r>
                        <a:rPr lang="en-US" sz="1000" b="0" dirty="0" err="1">
                          <a:latin typeface="Consolas" panose="020B0609020204030204" pitchFamily="49" charset="0"/>
                        </a:rPr>
                        <a:t>checkType</a:t>
                      </a:r>
                      <a:r>
                        <a:rPr lang="en-US" sz="1000" b="0" dirty="0">
                          <a:latin typeface="Consolas" panose="020B0609020204030204" pitchFamily="49" charset="0"/>
                        </a:rPr>
                        <a:t> = </a:t>
                      </a:r>
                      <a:r>
                        <a:rPr lang="en-US" sz="1000" b="0" dirty="0">
                          <a:solidFill>
                            <a:srgbClr val="0000FF"/>
                          </a:solidFill>
                          <a:latin typeface="Consolas" panose="020B0609020204030204" pitchFamily="49" charset="0"/>
                        </a:rPr>
                        <a:t>new int</a:t>
                      </a:r>
                      <a:r>
                        <a:rPr lang="en-US" sz="1000" b="0" dirty="0">
                          <a:latin typeface="Consolas" panose="020B0609020204030204" pitchFamily="49" charset="0"/>
                        </a:rPr>
                        <a:t>();</a:t>
                      </a:r>
                    </a:p>
                    <a:p>
                      <a:r>
                        <a:rPr lang="en-US" sz="1000" b="0" dirty="0">
                          <a:latin typeface="Consolas" panose="020B0609020204030204" pitchFamily="49" charset="0"/>
                        </a:rPr>
                        <a:t>var </a:t>
                      </a:r>
                      <a:r>
                        <a:rPr lang="en-US" sz="1000" b="0" dirty="0" err="1">
                          <a:latin typeface="Consolas" panose="020B0609020204030204" pitchFamily="49" charset="0"/>
                        </a:rPr>
                        <a:t>getType</a:t>
                      </a:r>
                      <a:r>
                        <a:rPr lang="en-US" sz="1000" b="0" dirty="0">
                          <a:latin typeface="Consolas" panose="020B0609020204030204" pitchFamily="49" charset="0"/>
                        </a:rPr>
                        <a:t> = </a:t>
                      </a:r>
                      <a:r>
                        <a:rPr lang="en-US" sz="1000" b="0" dirty="0" err="1">
                          <a:latin typeface="Consolas" panose="020B0609020204030204" pitchFamily="49" charset="0"/>
                        </a:rPr>
                        <a:t>checkType</a:t>
                      </a:r>
                      <a:r>
                        <a:rPr lang="en-US" sz="1000" b="0" dirty="0">
                          <a:latin typeface="Consolas" panose="020B0609020204030204" pitchFamily="49" charset="0"/>
                        </a:rPr>
                        <a:t> switch</a:t>
                      </a:r>
                    </a:p>
                    <a:p>
                      <a:r>
                        <a:rPr lang="en-US" sz="1000" b="0" dirty="0">
                          <a:latin typeface="Consolas" panose="020B0609020204030204" pitchFamily="49" charset="0"/>
                        </a:rPr>
                        <a:t>{</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string</a:t>
                      </a:r>
                      <a:r>
                        <a:rPr lang="en-US" sz="1000" b="0" dirty="0">
                          <a:latin typeface="Consolas" panose="020B0609020204030204" pitchFamily="49" charset="0"/>
                        </a:rPr>
                        <a:t> =&gt; "</a:t>
                      </a:r>
                      <a:r>
                        <a:rPr lang="en-US" sz="1000" b="0" dirty="0">
                          <a:solidFill>
                            <a:schemeClr val="accent6">
                              <a:lumMod val="75000"/>
                            </a:schemeClr>
                          </a:solidFill>
                          <a:latin typeface="Consolas" panose="020B0609020204030204" pitchFamily="49" charset="0"/>
                        </a:rPr>
                        <a:t>string</a:t>
                      </a:r>
                      <a:r>
                        <a:rPr lang="en-US" sz="1000" b="0" dirty="0">
                          <a:latin typeface="Consolas" panose="020B0609020204030204" pitchFamily="49" charset="0"/>
                        </a:rPr>
                        <a:t>", </a:t>
                      </a:r>
                      <a:r>
                        <a:rPr lang="en-US" sz="900" b="0" dirty="0">
                          <a:solidFill>
                            <a:schemeClr val="accent4">
                              <a:lumMod val="50000"/>
                            </a:schemeClr>
                          </a:solidFill>
                          <a:latin typeface="Consolas" panose="020B0609020204030204" pitchFamily="49" charset="0"/>
                        </a:rPr>
                        <a:t>// match against the type only.</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int</a:t>
                      </a:r>
                      <a:r>
                        <a:rPr lang="en-US" sz="1000" b="0" dirty="0">
                          <a:latin typeface="Consolas" panose="020B0609020204030204" pitchFamily="49" charset="0"/>
                        </a:rPr>
                        <a:t> =&gt; "</a:t>
                      </a:r>
                      <a:r>
                        <a:rPr lang="en-US" sz="1000" b="0" dirty="0">
                          <a:solidFill>
                            <a:schemeClr val="accent6">
                              <a:lumMod val="75000"/>
                            </a:schemeClr>
                          </a:solidFill>
                          <a:latin typeface="Consolas" panose="020B0609020204030204" pitchFamily="49" charset="0"/>
                        </a:rPr>
                        <a:t>int</a:t>
                      </a:r>
                      <a:r>
                        <a:rPr lang="en-US" sz="1000" b="0" dirty="0">
                          <a:latin typeface="Consolas" panose="020B0609020204030204" pitchFamily="49" charset="0"/>
                        </a:rPr>
                        <a:t>",</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_ </a:t>
                      </a:r>
                      <a:r>
                        <a:rPr lang="en-US" sz="1000" b="0" dirty="0">
                          <a:latin typeface="Consolas" panose="020B0609020204030204" pitchFamily="49" charset="0"/>
                        </a:rPr>
                        <a:t>=&gt;   "</a:t>
                      </a:r>
                      <a:r>
                        <a:rPr lang="en-US" sz="1000" b="0" dirty="0">
                          <a:solidFill>
                            <a:schemeClr val="accent6">
                              <a:lumMod val="75000"/>
                            </a:schemeClr>
                          </a:solidFill>
                          <a:latin typeface="Consolas" panose="020B0609020204030204" pitchFamily="49" charset="0"/>
                        </a:rPr>
                        <a:t>obj</a:t>
                      </a:r>
                      <a:r>
                        <a:rPr lang="en-US" sz="1000" b="0" dirty="0">
                          <a:latin typeface="Consolas" panose="020B0609020204030204" pitchFamily="49" charset="0"/>
                        </a:rPr>
                        <a:t>"</a:t>
                      </a:r>
                    </a:p>
                    <a:p>
                      <a:r>
                        <a:rPr lang="en-US" sz="1000" b="0" dirty="0">
                          <a:latin typeface="Consolas" panose="020B0609020204030204" pitchFamily="49" charset="0"/>
                        </a:rPr>
                        <a:t>};</a:t>
                      </a:r>
                      <a:endParaRPr lang="ar-OM" sz="1000" b="0" dirty="0">
                        <a:latin typeface="Consolas" panose="020B0609020204030204" pitchFamily="49" charset="0"/>
                      </a:endParaRPr>
                    </a:p>
                    <a:p>
                      <a:endParaRPr lang="en-US" sz="1000" b="0" dirty="0">
                        <a:latin typeface="Consolas" panose="020B0609020204030204" pitchFamily="49" charset="0"/>
                      </a:endParaRPr>
                    </a:p>
                    <a:p>
                      <a:r>
                        <a:rPr lang="en-US" sz="1000" b="0" dirty="0" err="1">
                          <a:latin typeface="Consolas" panose="020B0609020204030204" pitchFamily="49" charset="0"/>
                        </a:rPr>
                        <a:t>Console.WriteLine</a:t>
                      </a:r>
                      <a:r>
                        <a:rPr lang="en-US" sz="1000" b="0" dirty="0">
                          <a:latin typeface="Consolas" panose="020B0609020204030204" pitchFamily="49" charset="0"/>
                        </a:rPr>
                        <a:t>(</a:t>
                      </a:r>
                      <a:r>
                        <a:rPr lang="en-US" sz="1000" b="0" dirty="0" err="1">
                          <a:latin typeface="Consolas" panose="020B0609020204030204" pitchFamily="49" charset="0"/>
                        </a:rPr>
                        <a:t>getType</a:t>
                      </a:r>
                      <a:r>
                        <a:rPr lang="en-US" sz="1000" b="0" dirty="0">
                          <a:latin typeface="Consolas" panose="020B0609020204030204" pitchFamily="49" charset="0"/>
                        </a:rPr>
                        <a:t>);</a:t>
                      </a:r>
                      <a:r>
                        <a:rPr lang="en-US" sz="1000" b="0" dirty="0">
                          <a:solidFill>
                            <a:schemeClr val="accent4">
                              <a:lumMod val="50000"/>
                            </a:schemeClr>
                          </a:solidFill>
                          <a:latin typeface="Consolas" panose="020B0609020204030204" pitchFamily="49" charset="0"/>
                        </a:rPr>
                        <a:t> // Output: int</a:t>
                      </a:r>
                    </a:p>
                    <a:p>
                      <a:r>
                        <a:rPr lang="en-US" sz="1000" b="0" dirty="0"/>
                        <a:t> </a:t>
                      </a:r>
                    </a:p>
                    <a:p>
                      <a:r>
                        <a:rPr lang="en-US" sz="1200" b="1" dirty="0"/>
                        <a:t>Or patterns</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person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Person("</a:t>
                      </a:r>
                      <a:r>
                        <a:rPr lang="en-US" sz="1000" b="0" dirty="0">
                          <a:solidFill>
                            <a:srgbClr val="C00000"/>
                          </a:solidFill>
                          <a:latin typeface="Consolas" panose="020B0609020204030204" pitchFamily="49" charset="0"/>
                        </a:rPr>
                        <a:t>Bassam</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43</a:t>
                      </a:r>
                      <a:r>
                        <a:rPr lang="en-US" sz="1000" b="0" dirty="0">
                          <a:latin typeface="Consolas" panose="020B0609020204030204" pitchFamily="49" charset="0"/>
                        </a:rPr>
                        <a:t>);</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a:t>
                      </a:r>
                      <a:r>
                        <a:rPr lang="en-US" sz="1000" b="0" dirty="0" err="1">
                          <a:latin typeface="Consolas" panose="020B0609020204030204" pitchFamily="49" charset="0"/>
                        </a:rPr>
                        <a:t>ageInRange</a:t>
                      </a:r>
                      <a:r>
                        <a:rPr lang="en-US" sz="1000" b="0" dirty="0">
                          <a:latin typeface="Consolas" panose="020B0609020204030204" pitchFamily="49" charset="0"/>
                        </a:rPr>
                        <a:t> = person </a:t>
                      </a:r>
                      <a:r>
                        <a:rPr lang="en-US" sz="1000" b="0" dirty="0">
                          <a:solidFill>
                            <a:srgbClr val="0000FF"/>
                          </a:solidFill>
                          <a:latin typeface="Consolas" panose="020B0609020204030204" pitchFamily="49" charset="0"/>
                        </a:rPr>
                        <a:t>switch</a:t>
                      </a:r>
                    </a:p>
                    <a:p>
                      <a:r>
                        <a:rPr lang="en-US" sz="1000" b="0" dirty="0">
                          <a:latin typeface="Consolas" panose="020B0609020204030204" pitchFamily="49" charset="0"/>
                        </a:rPr>
                        <a:t>{</a:t>
                      </a:r>
                    </a:p>
                    <a:p>
                      <a:r>
                        <a:rPr lang="en-US" sz="1000" b="0" dirty="0">
                          <a:latin typeface="Consolas" panose="020B0609020204030204" pitchFamily="49" charset="0"/>
                        </a:rPr>
                        <a:t>    Person(</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&lt; 18</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less than 18</a:t>
                      </a:r>
                      <a:r>
                        <a:rPr lang="en-US" sz="1000" b="0" dirty="0">
                          <a:latin typeface="Consolas" panose="020B0609020204030204" pitchFamily="49" charset="0"/>
                        </a:rPr>
                        <a:t>",</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18</a:t>
                      </a:r>
                      <a:r>
                        <a:rPr lang="en-US" sz="1000" b="0" dirty="0">
                          <a:latin typeface="Consolas" panose="020B0609020204030204" pitchFamily="49" charset="0"/>
                        </a:rPr>
                        <a:t>) or (</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&gt;</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18</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18 or greater</a:t>
                      </a:r>
                      <a:r>
                        <a:rPr lang="en-US" sz="1000" b="0" dirty="0">
                          <a:latin typeface="Consolas" panose="020B0609020204030204" pitchFamily="49" charset="0"/>
                        </a:rPr>
                        <a:t>" </a:t>
                      </a:r>
                    </a:p>
                    <a:p>
                      <a:r>
                        <a:rPr lang="en-US" sz="1000" b="0" dirty="0">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23735D"/>
                          </a:solidFill>
                          <a:latin typeface="Consolas" panose="020B0609020204030204" pitchFamily="49" charset="0"/>
                        </a:rPr>
                        <a:t>// Output: 18 or greater.</a:t>
                      </a:r>
                      <a:endParaRPr lang="en-US" sz="1000" b="0" dirty="0">
                        <a:latin typeface="Consolas" panose="020B0609020204030204" pitchFamily="49" charset="0"/>
                      </a:endParaRPr>
                    </a:p>
                    <a:p>
                      <a:r>
                        <a:rPr lang="en-US" sz="1000" b="0" dirty="0" err="1">
                          <a:latin typeface="Consolas" panose="020B0609020204030204" pitchFamily="49" charset="0"/>
                        </a:rPr>
                        <a:t>Console.WriteLine</a:t>
                      </a:r>
                      <a:r>
                        <a:rPr lang="en-US" sz="1000" b="0" dirty="0">
                          <a:latin typeface="Consolas" panose="020B0609020204030204" pitchFamily="49" charset="0"/>
                        </a:rPr>
                        <a:t>(</a:t>
                      </a:r>
                      <a:r>
                        <a:rPr lang="en-US" sz="1000" b="0" dirty="0" err="1">
                          <a:latin typeface="Consolas" panose="020B0609020204030204" pitchFamily="49" charset="0"/>
                        </a:rPr>
                        <a:t>ageInRange</a:t>
                      </a:r>
                      <a:r>
                        <a:rPr lang="en-US" sz="1000" b="0" dirty="0">
                          <a:latin typeface="Consolas" panose="020B0609020204030204" pitchFamily="49" charset="0"/>
                        </a:rPr>
                        <a:t>);</a:t>
                      </a:r>
                      <a:endParaRPr lang="en-US" sz="1000" b="0" dirty="0">
                        <a:solidFill>
                          <a:srgbClr val="23735D"/>
                        </a:solidFill>
                        <a:latin typeface="Consolas" panose="020B0609020204030204" pitchFamily="49" charset="0"/>
                      </a:endParaRPr>
                    </a:p>
                  </a:txBody>
                  <a:tcPr/>
                </a:tc>
                <a:extLst>
                  <a:ext uri="{0D108BD9-81ED-4DB2-BD59-A6C34878D82A}">
                    <a16:rowId xmlns:a16="http://schemas.microsoft.com/office/drawing/2014/main" val="3129916919"/>
                  </a:ext>
                </a:extLst>
              </a:tr>
            </a:tbl>
          </a:graphicData>
        </a:graphic>
      </p:graphicFrame>
      <p:graphicFrame>
        <p:nvGraphicFramePr>
          <p:cNvPr id="19" name="Table 18">
            <a:extLst>
              <a:ext uri="{FF2B5EF4-FFF2-40B4-BE49-F238E27FC236}">
                <a16:creationId xmlns:a16="http://schemas.microsoft.com/office/drawing/2014/main" id="{3966B260-2F93-4C92-ABB4-44BD4497707A}"/>
              </a:ext>
            </a:extLst>
          </p:cNvPr>
          <p:cNvGraphicFramePr>
            <a:graphicFrameLocks noGrp="1"/>
          </p:cNvGraphicFramePr>
          <p:nvPr>
            <p:extLst>
              <p:ext uri="{D42A27DB-BD31-4B8C-83A1-F6EECF244321}">
                <p14:modId xmlns:p14="http://schemas.microsoft.com/office/powerpoint/2010/main" val="1309543746"/>
              </p:ext>
            </p:extLst>
          </p:nvPr>
        </p:nvGraphicFramePr>
        <p:xfrm>
          <a:off x="4143994" y="3020624"/>
          <a:ext cx="3784918" cy="3576014"/>
        </p:xfrm>
        <a:graphic>
          <a:graphicData uri="http://schemas.openxmlformats.org/drawingml/2006/table">
            <a:tbl>
              <a:tblPr firstRow="1" bandRow="1">
                <a:tableStyleId>{69CF1AB2-1976-4502-BF36-3FF5EA218861}</a:tableStyleId>
              </a:tblPr>
              <a:tblGrid>
                <a:gridCol w="3784918">
                  <a:extLst>
                    <a:ext uri="{9D8B030D-6E8A-4147-A177-3AD203B41FA5}">
                      <a16:colId xmlns:a16="http://schemas.microsoft.com/office/drawing/2014/main" val="3798824116"/>
                    </a:ext>
                  </a:extLst>
                </a:gridCol>
              </a:tblGrid>
              <a:tr h="3576014">
                <a:tc>
                  <a:txBody>
                    <a:bodyPr/>
                    <a:lstStyle/>
                    <a:p>
                      <a:r>
                        <a:rPr lang="en-US" sz="1200" b="1" dirty="0"/>
                        <a:t>And patterns</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person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Person("</a:t>
                      </a:r>
                      <a:r>
                        <a:rPr lang="en-US" sz="1000" b="0" dirty="0">
                          <a:solidFill>
                            <a:srgbClr val="C00000"/>
                          </a:solidFill>
                          <a:latin typeface="Consolas" panose="020B0609020204030204" pitchFamily="49" charset="0"/>
                        </a:rPr>
                        <a:t>Bassam</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43</a:t>
                      </a:r>
                      <a:r>
                        <a:rPr lang="en-US" sz="1000" b="0" dirty="0">
                          <a:latin typeface="Consolas" panose="020B0609020204030204" pitchFamily="49" charset="0"/>
                        </a:rPr>
                        <a:t>);</a:t>
                      </a:r>
                    </a:p>
                    <a:p>
                      <a:r>
                        <a:rPr lang="en-US" sz="1000" b="0" dirty="0">
                          <a:latin typeface="Consolas" panose="020B0609020204030204" pitchFamily="49" charset="0"/>
                        </a:rPr>
                        <a:t> </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a:t>
                      </a:r>
                      <a:r>
                        <a:rPr lang="en-US" sz="1000" b="0" dirty="0" err="1">
                          <a:latin typeface="Consolas" panose="020B0609020204030204" pitchFamily="49" charset="0"/>
                        </a:rPr>
                        <a:t>ageInRange</a:t>
                      </a:r>
                      <a:r>
                        <a:rPr lang="en-US" sz="1000" b="0" dirty="0">
                          <a:latin typeface="Consolas" panose="020B0609020204030204" pitchFamily="49" charset="0"/>
                        </a:rPr>
                        <a:t> = person </a:t>
                      </a:r>
                      <a:r>
                        <a:rPr lang="en-US" sz="1000" b="0" dirty="0">
                          <a:solidFill>
                            <a:srgbClr val="0000FF"/>
                          </a:solidFill>
                          <a:latin typeface="Consolas" panose="020B0609020204030204" pitchFamily="49" charset="0"/>
                        </a:rPr>
                        <a:t>switch</a:t>
                      </a:r>
                    </a:p>
                    <a:p>
                      <a:r>
                        <a:rPr lang="en-US" sz="1000" b="0" dirty="0">
                          <a:latin typeface="Consolas" panose="020B0609020204030204" pitchFamily="49" charset="0"/>
                        </a:rPr>
                        <a:t>{</a:t>
                      </a:r>
                    </a:p>
                    <a:p>
                      <a:r>
                        <a:rPr lang="en-US" sz="950" b="0" dirty="0">
                          <a:latin typeface="Consolas" panose="020B0609020204030204" pitchFamily="49" charset="0"/>
                        </a:rPr>
                        <a:t> Person(</a:t>
                      </a:r>
                      <a:r>
                        <a:rPr lang="en-US" sz="950" b="0" dirty="0">
                          <a:solidFill>
                            <a:srgbClr val="0000FF"/>
                          </a:solidFill>
                          <a:latin typeface="Consolas" panose="020B0609020204030204" pitchFamily="49" charset="0"/>
                        </a:rPr>
                        <a:t>_</a:t>
                      </a:r>
                      <a:r>
                        <a:rPr lang="en-US" sz="950" b="0" dirty="0">
                          <a:latin typeface="Consolas" panose="020B0609020204030204" pitchFamily="49" charset="0"/>
                        </a:rPr>
                        <a:t>, </a:t>
                      </a:r>
                      <a:r>
                        <a:rPr lang="en-US" sz="950" b="0" dirty="0">
                          <a:solidFill>
                            <a:srgbClr val="0000FF"/>
                          </a:solidFill>
                          <a:latin typeface="Consolas" panose="020B0609020204030204" pitchFamily="49" charset="0"/>
                        </a:rPr>
                        <a:t>&lt;</a:t>
                      </a:r>
                      <a:r>
                        <a:rPr lang="en-US" sz="950" b="0" dirty="0">
                          <a:latin typeface="Consolas" panose="020B0609020204030204" pitchFamily="49" charset="0"/>
                        </a:rPr>
                        <a:t> </a:t>
                      </a:r>
                      <a:r>
                        <a:rPr lang="en-US" sz="950" b="0" dirty="0">
                          <a:solidFill>
                            <a:srgbClr val="0000FF"/>
                          </a:solidFill>
                          <a:latin typeface="Consolas" panose="020B0609020204030204" pitchFamily="49" charset="0"/>
                        </a:rPr>
                        <a:t>18</a:t>
                      </a:r>
                      <a:r>
                        <a:rPr lang="en-US" sz="950" b="0" dirty="0">
                          <a:latin typeface="Consolas" panose="020B0609020204030204" pitchFamily="49" charset="0"/>
                        </a:rPr>
                        <a:t>) =&gt; "</a:t>
                      </a:r>
                      <a:r>
                        <a:rPr lang="en-US" sz="950" b="0" dirty="0">
                          <a:solidFill>
                            <a:srgbClr val="C00000"/>
                          </a:solidFill>
                          <a:latin typeface="Consolas" panose="020B0609020204030204" pitchFamily="49" charset="0"/>
                        </a:rPr>
                        <a:t>less than 18</a:t>
                      </a:r>
                      <a:r>
                        <a:rPr lang="en-US" sz="950" b="0" dirty="0">
                          <a:latin typeface="Consolas" panose="020B0609020204030204" pitchFamily="49" charset="0"/>
                        </a:rPr>
                        <a:t>",</a:t>
                      </a:r>
                    </a:p>
                    <a:p>
                      <a:r>
                        <a:rPr lang="en-US" sz="950" b="0" dirty="0">
                          <a:latin typeface="Consolas" panose="020B0609020204030204" pitchFamily="49" charset="0"/>
                        </a:rPr>
                        <a:t> ("</a:t>
                      </a:r>
                      <a:r>
                        <a:rPr lang="en-US" sz="950" b="0" dirty="0">
                          <a:solidFill>
                            <a:srgbClr val="C00000"/>
                          </a:solidFill>
                          <a:latin typeface="Consolas" panose="020B0609020204030204" pitchFamily="49" charset="0"/>
                        </a:rPr>
                        <a:t>Bassam</a:t>
                      </a:r>
                      <a:r>
                        <a:rPr lang="en-US" sz="950" b="0" dirty="0">
                          <a:latin typeface="Consolas" panose="020B0609020204030204" pitchFamily="49" charset="0"/>
                        </a:rPr>
                        <a:t>",</a:t>
                      </a:r>
                      <a:r>
                        <a:rPr lang="en-US" sz="950" b="0" dirty="0">
                          <a:solidFill>
                            <a:srgbClr val="0000FF"/>
                          </a:solidFill>
                          <a:latin typeface="Consolas" panose="020B0609020204030204" pitchFamily="49" charset="0"/>
                        </a:rPr>
                        <a:t>_</a:t>
                      </a:r>
                      <a:r>
                        <a:rPr lang="en-US" sz="950" b="0" dirty="0">
                          <a:latin typeface="Consolas" panose="020B0609020204030204" pitchFamily="49" charset="0"/>
                        </a:rPr>
                        <a:t>) and (</a:t>
                      </a:r>
                      <a:r>
                        <a:rPr lang="en-US" sz="950" b="0" dirty="0">
                          <a:solidFill>
                            <a:srgbClr val="0000FF"/>
                          </a:solidFill>
                          <a:latin typeface="Consolas" panose="020B0609020204030204" pitchFamily="49" charset="0"/>
                        </a:rPr>
                        <a:t>_</a:t>
                      </a:r>
                      <a:r>
                        <a:rPr lang="en-US" sz="950" b="0" dirty="0">
                          <a:latin typeface="Consolas" panose="020B0609020204030204" pitchFamily="49" charset="0"/>
                        </a:rPr>
                        <a:t>,</a:t>
                      </a:r>
                      <a:r>
                        <a:rPr lang="en-US" sz="950" b="0" dirty="0">
                          <a:solidFill>
                            <a:srgbClr val="0000FF"/>
                          </a:solidFill>
                          <a:latin typeface="Consolas" panose="020B0609020204030204" pitchFamily="49" charset="0"/>
                        </a:rPr>
                        <a:t>&gt;18</a:t>
                      </a:r>
                      <a:r>
                        <a:rPr lang="en-US" sz="950" b="0" dirty="0">
                          <a:latin typeface="Consolas" panose="020B0609020204030204" pitchFamily="49" charset="0"/>
                        </a:rPr>
                        <a:t>)=&gt;"</a:t>
                      </a:r>
                      <a:r>
                        <a:rPr lang="en-US" sz="950" b="0" dirty="0">
                          <a:solidFill>
                            <a:srgbClr val="C00000"/>
                          </a:solidFill>
                          <a:latin typeface="Consolas" panose="020B0609020204030204" pitchFamily="49" charset="0"/>
                        </a:rPr>
                        <a:t>Bassam is greater than 18</a:t>
                      </a:r>
                      <a:r>
                        <a:rPr lang="en-US" sz="950" b="0" dirty="0">
                          <a:latin typeface="Consolas" panose="020B0609020204030204" pitchFamily="49" charset="0"/>
                        </a:rPr>
                        <a:t>" </a:t>
                      </a:r>
                    </a:p>
                    <a:p>
                      <a:r>
                        <a:rPr lang="en-US" sz="1000" b="0" dirty="0">
                          <a:latin typeface="Consolas" panose="020B0609020204030204" pitchFamily="49" charset="0"/>
                        </a:rPr>
                        <a:t>};</a:t>
                      </a:r>
                    </a:p>
                    <a:p>
                      <a:endParaRPr lang="ar-OM" sz="1000" b="0" dirty="0">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23735D"/>
                          </a:solidFill>
                          <a:latin typeface="Consolas" panose="020B0609020204030204" pitchFamily="49" charset="0"/>
                        </a:rPr>
                        <a:t>// Output: Bassam is greater than 18</a:t>
                      </a:r>
                      <a:endParaRPr lang="en-US" sz="1000" b="0" dirty="0">
                        <a:latin typeface="Consolas" panose="020B0609020204030204" pitchFamily="49" charset="0"/>
                      </a:endParaRPr>
                    </a:p>
                    <a:p>
                      <a:r>
                        <a:rPr lang="en-US" sz="1000" b="0" dirty="0" err="1">
                          <a:latin typeface="Consolas" panose="020B0609020204030204" pitchFamily="49" charset="0"/>
                        </a:rPr>
                        <a:t>Console.WriteLine</a:t>
                      </a:r>
                      <a:r>
                        <a:rPr lang="en-US" sz="1000" b="0" dirty="0">
                          <a:latin typeface="Consolas" panose="020B0609020204030204" pitchFamily="49" charset="0"/>
                        </a:rPr>
                        <a:t>(</a:t>
                      </a:r>
                      <a:r>
                        <a:rPr lang="en-US" sz="1000" b="0" dirty="0" err="1">
                          <a:latin typeface="Consolas" panose="020B0609020204030204" pitchFamily="49" charset="0"/>
                        </a:rPr>
                        <a:t>ageInRange</a:t>
                      </a:r>
                      <a:r>
                        <a:rPr lang="en-US" sz="1000" b="0" dirty="0">
                          <a:latin typeface="Consolas" panose="020B0609020204030204" pitchFamily="49" charset="0"/>
                        </a:rPr>
                        <a:t>); </a:t>
                      </a:r>
                    </a:p>
                    <a:p>
                      <a:endParaRPr lang="en-US" sz="1000" b="0" dirty="0"/>
                    </a:p>
                    <a:p>
                      <a:r>
                        <a:rPr lang="en-US" sz="1200" b="1" dirty="0"/>
                        <a:t>Negated not patterns</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person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Person("</a:t>
                      </a:r>
                      <a:r>
                        <a:rPr lang="en-US" sz="1000" b="0" dirty="0">
                          <a:solidFill>
                            <a:srgbClr val="C00000"/>
                          </a:solidFill>
                          <a:latin typeface="Consolas" panose="020B0609020204030204" pitchFamily="49" charset="0"/>
                        </a:rPr>
                        <a:t>Bassam</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43</a:t>
                      </a:r>
                      <a:r>
                        <a:rPr lang="en-US" sz="1000" b="0" dirty="0">
                          <a:latin typeface="Consolas" panose="020B0609020204030204" pitchFamily="49" charset="0"/>
                        </a:rPr>
                        <a:t>);</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a:t>
                      </a:r>
                      <a:r>
                        <a:rPr lang="en-US" sz="1000" b="0" dirty="0" err="1">
                          <a:latin typeface="Consolas" panose="020B0609020204030204" pitchFamily="49" charset="0"/>
                        </a:rPr>
                        <a:t>meOrNot</a:t>
                      </a:r>
                      <a:r>
                        <a:rPr lang="en-US" sz="1000" b="0" dirty="0">
                          <a:latin typeface="Consolas" panose="020B0609020204030204" pitchFamily="49" charset="0"/>
                        </a:rPr>
                        <a:t> = person </a:t>
                      </a:r>
                      <a:r>
                        <a:rPr lang="en-US" sz="1000" b="0" dirty="0">
                          <a:solidFill>
                            <a:srgbClr val="0000FF"/>
                          </a:solidFill>
                          <a:latin typeface="Consolas" panose="020B0609020204030204" pitchFamily="49" charset="0"/>
                        </a:rPr>
                        <a:t>switch</a:t>
                      </a:r>
                    </a:p>
                    <a:p>
                      <a:r>
                        <a:rPr lang="en-US" sz="1000" b="0" dirty="0">
                          <a:latin typeface="Consolas" panose="020B0609020204030204" pitchFamily="49" charset="0"/>
                        </a:rPr>
                        <a:t>{</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not</a:t>
                      </a:r>
                      <a:r>
                        <a:rPr lang="en-US" sz="1000" b="0" dirty="0">
                          <a:latin typeface="Consolas" panose="020B0609020204030204" pitchFamily="49" charset="0"/>
                        </a:rPr>
                        <a:t> ("</a:t>
                      </a:r>
                      <a:r>
                        <a:rPr lang="en-US" sz="1000" b="0" dirty="0">
                          <a:solidFill>
                            <a:srgbClr val="C00000"/>
                          </a:solidFill>
                          <a:latin typeface="Consolas" panose="020B0609020204030204" pitchFamily="49" charset="0"/>
                        </a:rPr>
                        <a:t>Bassam</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43</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not me!</a:t>
                      </a:r>
                      <a:r>
                        <a:rPr lang="en-US" sz="1000" b="0" dirty="0">
                          <a:latin typeface="Consolas" panose="020B0609020204030204" pitchFamily="49" charset="0"/>
                        </a:rPr>
                        <a:t>",</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=&gt;"</a:t>
                      </a:r>
                      <a:r>
                        <a:rPr lang="en-US" sz="1000" b="0" dirty="0">
                          <a:solidFill>
                            <a:srgbClr val="C00000"/>
                          </a:solidFill>
                          <a:latin typeface="Consolas" panose="020B0609020204030204" pitchFamily="49" charset="0"/>
                        </a:rPr>
                        <a:t>Me :-)"</a:t>
                      </a:r>
                    </a:p>
                    <a:p>
                      <a:r>
                        <a:rPr lang="en-US" sz="1000" b="0" dirty="0">
                          <a:latin typeface="Consolas" panose="020B0609020204030204" pitchFamily="49" charset="0"/>
                        </a:rPr>
                        <a:t>};</a:t>
                      </a:r>
                      <a:endParaRPr lang="ar-OM" sz="1000" b="0" dirty="0">
                        <a:latin typeface="Consolas" panose="020B0609020204030204" pitchFamily="49" charset="0"/>
                      </a:endParaRPr>
                    </a:p>
                    <a:p>
                      <a:endParaRPr lang="en-US" sz="1000" b="0" dirty="0">
                        <a:latin typeface="Consolas" panose="020B0609020204030204" pitchFamily="49" charset="0"/>
                      </a:endParaRPr>
                    </a:p>
                    <a:p>
                      <a:r>
                        <a:rPr lang="en-US" sz="1000" b="0" dirty="0" err="1">
                          <a:latin typeface="Consolas" panose="020B0609020204030204" pitchFamily="49" charset="0"/>
                        </a:rPr>
                        <a:t>Console.WriteLine</a:t>
                      </a:r>
                      <a:r>
                        <a:rPr lang="en-US" sz="1000" b="0" dirty="0">
                          <a:latin typeface="Consolas" panose="020B0609020204030204" pitchFamily="49" charset="0"/>
                        </a:rPr>
                        <a:t>(</a:t>
                      </a:r>
                      <a:r>
                        <a:rPr lang="en-US" sz="1000" b="0" dirty="0" err="1">
                          <a:latin typeface="Consolas" panose="020B0609020204030204" pitchFamily="49" charset="0"/>
                        </a:rPr>
                        <a:t>meOrNot</a:t>
                      </a:r>
                      <a:r>
                        <a:rPr lang="en-US" sz="1000" b="0" dirty="0">
                          <a:latin typeface="Consolas" panose="020B0609020204030204" pitchFamily="49" charset="0"/>
                        </a:rPr>
                        <a:t>);</a:t>
                      </a:r>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20" name="Table 19">
            <a:extLst>
              <a:ext uri="{FF2B5EF4-FFF2-40B4-BE49-F238E27FC236}">
                <a16:creationId xmlns:a16="http://schemas.microsoft.com/office/drawing/2014/main" id="{14D05796-8CBF-420B-8388-8991B6CED8A7}"/>
              </a:ext>
            </a:extLst>
          </p:cNvPr>
          <p:cNvGraphicFramePr>
            <a:graphicFrameLocks noGrp="1"/>
          </p:cNvGraphicFramePr>
          <p:nvPr>
            <p:extLst>
              <p:ext uri="{D42A27DB-BD31-4B8C-83A1-F6EECF244321}">
                <p14:modId xmlns:p14="http://schemas.microsoft.com/office/powerpoint/2010/main" val="3873071282"/>
              </p:ext>
            </p:extLst>
          </p:nvPr>
        </p:nvGraphicFramePr>
        <p:xfrm>
          <a:off x="8150354" y="3020624"/>
          <a:ext cx="3696018" cy="3576015"/>
        </p:xfrm>
        <a:graphic>
          <a:graphicData uri="http://schemas.openxmlformats.org/drawingml/2006/table">
            <a:tbl>
              <a:tblPr firstRow="1" bandRow="1">
                <a:tableStyleId>{69CF1AB2-1976-4502-BF36-3FF5EA218861}</a:tableStyleId>
              </a:tblPr>
              <a:tblGrid>
                <a:gridCol w="3696018">
                  <a:extLst>
                    <a:ext uri="{9D8B030D-6E8A-4147-A177-3AD203B41FA5}">
                      <a16:colId xmlns:a16="http://schemas.microsoft.com/office/drawing/2014/main" val="3798824116"/>
                    </a:ext>
                  </a:extLst>
                </a:gridCol>
              </a:tblGrid>
              <a:tr h="3576015">
                <a:tc>
                  <a:txBody>
                    <a:bodyPr/>
                    <a:lstStyle/>
                    <a:p>
                      <a:r>
                        <a:rPr lang="en-US" sz="1200" b="1" dirty="0"/>
                        <a:t>Parenthesized patterns</a:t>
                      </a:r>
                      <a:r>
                        <a:rPr lang="en-US" sz="1200" b="0" dirty="0"/>
                        <a:t> </a:t>
                      </a:r>
                    </a:p>
                    <a:p>
                      <a:r>
                        <a:rPr lang="en-US" sz="1000" b="0" dirty="0">
                          <a:solidFill>
                            <a:srgbClr val="0000FF"/>
                          </a:solidFill>
                          <a:latin typeface="Consolas" panose="020B0609020204030204" pitchFamily="49" charset="0"/>
                        </a:rPr>
                        <a:t>public record </a:t>
                      </a:r>
                      <a:r>
                        <a:rPr lang="en-US" sz="1000" b="0" dirty="0" err="1">
                          <a:latin typeface="Consolas" panose="020B0609020204030204" pitchFamily="49" charset="0"/>
                        </a:rPr>
                        <a:t>IsNumber</a:t>
                      </a:r>
                      <a:r>
                        <a:rPr lang="en-US" sz="1000" b="0" dirty="0">
                          <a:latin typeface="Consolas" panose="020B0609020204030204" pitchFamily="49" charset="0"/>
                        </a:rPr>
                        <a:t>(</a:t>
                      </a:r>
                      <a:r>
                        <a:rPr lang="en-US" sz="1000" b="0" dirty="0">
                          <a:solidFill>
                            <a:srgbClr val="0000FF"/>
                          </a:solidFill>
                          <a:latin typeface="Consolas" panose="020B0609020204030204" pitchFamily="49" charset="0"/>
                        </a:rPr>
                        <a:t>bool</a:t>
                      </a:r>
                      <a:r>
                        <a:rPr lang="en-US" sz="1000" b="0" dirty="0">
                          <a:latin typeface="Consolas" panose="020B0609020204030204" pitchFamily="49" charset="0"/>
                        </a:rPr>
                        <a:t> </a:t>
                      </a:r>
                      <a:r>
                        <a:rPr lang="en-US" sz="1000" b="0" dirty="0" err="1">
                          <a:latin typeface="Consolas" panose="020B0609020204030204" pitchFamily="49" charset="0"/>
                        </a:rPr>
                        <a:t>Isvalid</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int</a:t>
                      </a:r>
                      <a:r>
                        <a:rPr lang="en-US" sz="1000" b="0" dirty="0">
                          <a:latin typeface="Consolas" panose="020B0609020204030204" pitchFamily="49" charset="0"/>
                        </a:rPr>
                        <a:t> Number);</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is10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a:t>
                      </a:r>
                      <a:r>
                        <a:rPr lang="en-US" sz="1000" b="0" dirty="0" err="1">
                          <a:latin typeface="Consolas" panose="020B0609020204030204" pitchFamily="49" charset="0"/>
                        </a:rPr>
                        <a:t>IsNumber</a:t>
                      </a:r>
                      <a:r>
                        <a:rPr lang="en-US" sz="1000" b="0" dirty="0">
                          <a:latin typeface="Consolas" panose="020B0609020204030204" pitchFamily="49" charset="0"/>
                        </a:rPr>
                        <a:t>(</a:t>
                      </a:r>
                      <a:r>
                        <a:rPr lang="en-US" sz="1000" b="0" dirty="0">
                          <a:solidFill>
                            <a:srgbClr val="0000FF"/>
                          </a:solidFill>
                          <a:latin typeface="Consolas" panose="020B0609020204030204" pitchFamily="49" charset="0"/>
                        </a:rPr>
                        <a:t>true</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11</a:t>
                      </a:r>
                      <a:r>
                        <a:rPr lang="en-US" sz="1000" b="0" dirty="0">
                          <a:latin typeface="Consolas" panose="020B0609020204030204" pitchFamily="49" charset="0"/>
                        </a:rPr>
                        <a:t>);</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n10 = is10 </a:t>
                      </a:r>
                      <a:r>
                        <a:rPr lang="en-US" sz="1000" b="0" dirty="0">
                          <a:solidFill>
                            <a:srgbClr val="0000FF"/>
                          </a:solidFill>
                          <a:latin typeface="Consolas" panose="020B0609020204030204" pitchFamily="49" charset="0"/>
                        </a:rPr>
                        <a:t>switch</a:t>
                      </a:r>
                    </a:p>
                    <a:p>
                      <a:r>
                        <a:rPr lang="en-US" sz="1000" b="0" dirty="0">
                          <a:latin typeface="Consolas" panose="020B0609020204030204" pitchFamily="49" charset="0"/>
                        </a:rPr>
                        <a:t>{</a:t>
                      </a:r>
                    </a:p>
                    <a:p>
                      <a:r>
                        <a:rPr lang="en-US" sz="900" b="0" dirty="0">
                          <a:latin typeface="Consolas" panose="020B0609020204030204" pitchFamily="49" charset="0"/>
                        </a:rPr>
                        <a:t>  ((</a:t>
                      </a:r>
                      <a:r>
                        <a:rPr lang="en-US" sz="900" b="0" dirty="0">
                          <a:solidFill>
                            <a:srgbClr val="0000FF"/>
                          </a:solidFill>
                          <a:latin typeface="Consolas" panose="020B0609020204030204" pitchFamily="49" charset="0"/>
                        </a:rPr>
                        <a:t>_</a:t>
                      </a:r>
                      <a:r>
                        <a:rPr lang="en-US" sz="900" b="0" dirty="0">
                          <a:latin typeface="Consolas" panose="020B0609020204030204" pitchFamily="49" charset="0"/>
                        </a:rPr>
                        <a:t>,</a:t>
                      </a:r>
                      <a:r>
                        <a:rPr lang="en-US" sz="900" b="0" dirty="0">
                          <a:solidFill>
                            <a:srgbClr val="0000FF"/>
                          </a:solidFill>
                          <a:latin typeface="Consolas" panose="020B0609020204030204" pitchFamily="49" charset="0"/>
                        </a:rPr>
                        <a:t>&gt;1</a:t>
                      </a:r>
                      <a:r>
                        <a:rPr lang="en-US" sz="900" b="0" dirty="0">
                          <a:latin typeface="Consolas" panose="020B0609020204030204" pitchFamily="49" charset="0"/>
                        </a:rPr>
                        <a:t> and </a:t>
                      </a:r>
                      <a:r>
                        <a:rPr lang="en-US" sz="900" b="0" dirty="0">
                          <a:solidFill>
                            <a:srgbClr val="0000FF"/>
                          </a:solidFill>
                          <a:latin typeface="Consolas" panose="020B0609020204030204" pitchFamily="49" charset="0"/>
                        </a:rPr>
                        <a:t>&lt;5</a:t>
                      </a:r>
                      <a:r>
                        <a:rPr lang="en-US" sz="900" b="0" dirty="0">
                          <a:latin typeface="Consolas" panose="020B0609020204030204" pitchFamily="49" charset="0"/>
                        </a:rPr>
                        <a:t>) and (</a:t>
                      </a:r>
                      <a:r>
                        <a:rPr lang="en-US" sz="900" b="0" dirty="0">
                          <a:solidFill>
                            <a:srgbClr val="0000FF"/>
                          </a:solidFill>
                          <a:latin typeface="Consolas" panose="020B0609020204030204" pitchFamily="49" charset="0"/>
                        </a:rPr>
                        <a:t>_</a:t>
                      </a:r>
                      <a:r>
                        <a:rPr lang="en-US" sz="900" b="0" dirty="0">
                          <a:latin typeface="Consolas" panose="020B0609020204030204" pitchFamily="49" charset="0"/>
                        </a:rPr>
                        <a:t>,</a:t>
                      </a:r>
                      <a:r>
                        <a:rPr lang="en-US" sz="900" b="0" dirty="0">
                          <a:solidFill>
                            <a:srgbClr val="0000FF"/>
                          </a:solidFill>
                          <a:latin typeface="Consolas" panose="020B0609020204030204" pitchFamily="49" charset="0"/>
                        </a:rPr>
                        <a:t>&gt;5</a:t>
                      </a:r>
                      <a:r>
                        <a:rPr lang="en-US" sz="900" b="0" dirty="0">
                          <a:latin typeface="Consolas" panose="020B0609020204030204" pitchFamily="49" charset="0"/>
                        </a:rPr>
                        <a:t> and </a:t>
                      </a:r>
                      <a:r>
                        <a:rPr lang="en-US" sz="900" b="0" dirty="0">
                          <a:solidFill>
                            <a:srgbClr val="0000FF"/>
                          </a:solidFill>
                          <a:latin typeface="Consolas" panose="020B0609020204030204" pitchFamily="49" charset="0"/>
                        </a:rPr>
                        <a:t>&lt;9</a:t>
                      </a:r>
                      <a:r>
                        <a:rPr lang="en-US" sz="900" b="0" dirty="0">
                          <a:latin typeface="Consolas" panose="020B0609020204030204" pitchFamily="49" charset="0"/>
                        </a:rPr>
                        <a:t>)) or (</a:t>
                      </a:r>
                      <a:r>
                        <a:rPr lang="en-US" sz="900" b="0" dirty="0">
                          <a:solidFill>
                            <a:srgbClr val="0000FF"/>
                          </a:solidFill>
                          <a:latin typeface="Consolas" panose="020B0609020204030204" pitchFamily="49" charset="0"/>
                        </a:rPr>
                        <a:t>_</a:t>
                      </a:r>
                      <a:r>
                        <a:rPr lang="en-US" sz="900" b="0" dirty="0">
                          <a:latin typeface="Consolas" panose="020B0609020204030204" pitchFamily="49" charset="0"/>
                        </a:rPr>
                        <a:t>,</a:t>
                      </a:r>
                      <a:r>
                        <a:rPr lang="en-US" sz="900" b="0" dirty="0">
                          <a:solidFill>
                            <a:srgbClr val="0000FF"/>
                          </a:solidFill>
                          <a:latin typeface="Consolas" panose="020B0609020204030204" pitchFamily="49" charset="0"/>
                        </a:rPr>
                        <a:t>10</a:t>
                      </a:r>
                      <a:r>
                        <a:rPr lang="en-US" sz="900" b="0" dirty="0">
                          <a:latin typeface="Consolas" panose="020B0609020204030204" pitchFamily="49" charset="0"/>
                        </a:rPr>
                        <a:t>) =&gt; "</a:t>
                      </a:r>
                      <a:r>
                        <a:rPr lang="en-US" sz="900" b="0" dirty="0">
                          <a:solidFill>
                            <a:srgbClr val="C00000"/>
                          </a:solidFill>
                          <a:latin typeface="Consolas" panose="020B0609020204030204" pitchFamily="49" charset="0"/>
                        </a:rPr>
                        <a:t>10</a:t>
                      </a:r>
                      <a:r>
                        <a:rPr lang="en-US" sz="900" b="0" dirty="0">
                          <a:latin typeface="Consolas" panose="020B0609020204030204" pitchFamily="49" charset="0"/>
                        </a:rPr>
                        <a:t>",</a:t>
                      </a:r>
                    </a:p>
                    <a:p>
                      <a:r>
                        <a:rPr lang="en-US" sz="900" b="0" dirty="0">
                          <a:latin typeface="Consolas" panose="020B0609020204030204" pitchFamily="49" charset="0"/>
                        </a:rPr>
                        <a:t>  </a:t>
                      </a:r>
                      <a:r>
                        <a:rPr lang="en-US" sz="900" b="0" dirty="0">
                          <a:solidFill>
                            <a:srgbClr val="0000FF"/>
                          </a:solidFill>
                          <a:latin typeface="Consolas" panose="020B0609020204030204" pitchFamily="49" charset="0"/>
                        </a:rPr>
                        <a:t> _</a:t>
                      </a:r>
                      <a:r>
                        <a:rPr lang="en-US" sz="900" b="0" dirty="0">
                          <a:latin typeface="Consolas" panose="020B0609020204030204" pitchFamily="49" charset="0"/>
                        </a:rPr>
                        <a:t>=&gt; "</a:t>
                      </a:r>
                      <a:r>
                        <a:rPr lang="en-US" sz="900" b="0" dirty="0">
                          <a:solidFill>
                            <a:srgbClr val="C00000"/>
                          </a:solidFill>
                          <a:latin typeface="Consolas" panose="020B0609020204030204" pitchFamily="49" charset="0"/>
                        </a:rPr>
                        <a:t>not 10</a:t>
                      </a:r>
                      <a:r>
                        <a:rPr lang="en-US" sz="900" b="0" dirty="0">
                          <a:latin typeface="Consolas" panose="020B0609020204030204" pitchFamily="49" charset="0"/>
                        </a:rPr>
                        <a:t>"</a:t>
                      </a:r>
                    </a:p>
                    <a:p>
                      <a:r>
                        <a:rPr lang="en-US" sz="1000" b="0" dirty="0">
                          <a:latin typeface="Consolas" panose="020B0609020204030204" pitchFamily="49" charset="0"/>
                        </a:rPr>
                        <a:t>};</a:t>
                      </a:r>
                    </a:p>
                    <a:p>
                      <a:r>
                        <a:rPr lang="en-US" sz="1000" b="0" dirty="0" err="1">
                          <a:latin typeface="Consolas" panose="020B0609020204030204" pitchFamily="49" charset="0"/>
                        </a:rPr>
                        <a:t>Console.WriteLine</a:t>
                      </a:r>
                      <a:r>
                        <a:rPr lang="en-US" sz="1000" b="0" dirty="0">
                          <a:latin typeface="Consolas" panose="020B0609020204030204" pitchFamily="49" charset="0"/>
                        </a:rPr>
                        <a:t>(n10); </a:t>
                      </a:r>
                      <a:r>
                        <a:rPr lang="en-US" sz="1000" b="0" dirty="0">
                          <a:solidFill>
                            <a:srgbClr val="23735D"/>
                          </a:solidFill>
                          <a:latin typeface="Consolas" panose="020B0609020204030204" pitchFamily="49" charset="0"/>
                        </a:rPr>
                        <a:t>// Output: 10</a:t>
                      </a:r>
                    </a:p>
                    <a:p>
                      <a:r>
                        <a:rPr lang="en-US" sz="1000" b="0" dirty="0"/>
                        <a:t> </a:t>
                      </a:r>
                    </a:p>
                    <a:p>
                      <a:r>
                        <a:rPr lang="en-US" sz="1200" b="1" dirty="0"/>
                        <a:t>Relational Patterns</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person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Person("</a:t>
                      </a:r>
                      <a:r>
                        <a:rPr lang="en-US" sz="1000" b="0" dirty="0">
                          <a:solidFill>
                            <a:srgbClr val="C00000"/>
                          </a:solidFill>
                          <a:latin typeface="Consolas" panose="020B0609020204030204" pitchFamily="49" charset="0"/>
                        </a:rPr>
                        <a:t>Bassam</a:t>
                      </a:r>
                      <a:r>
                        <a:rPr lang="en-US" sz="1000" b="0" dirty="0">
                          <a:latin typeface="Consolas" panose="020B0609020204030204" pitchFamily="49" charset="0"/>
                        </a:rPr>
                        <a:t>", 43);</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person2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Person("</a:t>
                      </a:r>
                      <a:r>
                        <a:rPr lang="en-US" sz="1000" b="0" dirty="0">
                          <a:solidFill>
                            <a:srgbClr val="C00000"/>
                          </a:solidFill>
                          <a:latin typeface="Consolas" panose="020B0609020204030204" pitchFamily="49" charset="0"/>
                        </a:rPr>
                        <a:t>Thomas</a:t>
                      </a:r>
                      <a:r>
                        <a:rPr lang="en-US" sz="1000" b="0" dirty="0">
                          <a:latin typeface="Consolas" panose="020B0609020204030204" pitchFamily="49" charset="0"/>
                        </a:rPr>
                        <a:t>", 4);</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a:t>
                      </a:r>
                      <a:r>
                        <a:rPr lang="en-US" sz="1000" b="0" dirty="0" err="1">
                          <a:latin typeface="Consolas" panose="020B0609020204030204" pitchFamily="49" charset="0"/>
                        </a:rPr>
                        <a:t>ageInRange</a:t>
                      </a:r>
                      <a:r>
                        <a:rPr lang="en-US" sz="1000" b="0" dirty="0">
                          <a:latin typeface="Consolas" panose="020B0609020204030204" pitchFamily="49" charset="0"/>
                        </a:rPr>
                        <a:t> = person </a:t>
                      </a:r>
                      <a:r>
                        <a:rPr lang="en-US" sz="1000" b="0" dirty="0">
                          <a:solidFill>
                            <a:srgbClr val="0000FF"/>
                          </a:solidFill>
                          <a:latin typeface="Consolas" panose="020B0609020204030204" pitchFamily="49" charset="0"/>
                        </a:rPr>
                        <a:t>switch</a:t>
                      </a:r>
                    </a:p>
                    <a:p>
                      <a:r>
                        <a:rPr lang="en-US" sz="1000" b="0" dirty="0">
                          <a:latin typeface="Consolas" panose="020B0609020204030204" pitchFamily="49" charset="0"/>
                        </a:rPr>
                        <a:t>{  </a:t>
                      </a:r>
                    </a:p>
                    <a:p>
                      <a:r>
                        <a:rPr lang="en-US" sz="1000" b="0" dirty="0">
                          <a:latin typeface="Consolas" panose="020B0609020204030204" pitchFamily="49" charset="0"/>
                        </a:rPr>
                        <a:t>  Person(_, </a:t>
                      </a:r>
                      <a:r>
                        <a:rPr lang="en-US" sz="1000" b="0" dirty="0">
                          <a:solidFill>
                            <a:srgbClr val="0000FF"/>
                          </a:solidFill>
                          <a:latin typeface="Consolas" panose="020B0609020204030204" pitchFamily="49" charset="0"/>
                        </a:rPr>
                        <a:t>&lt; 18</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less than 18</a:t>
                      </a:r>
                      <a:r>
                        <a:rPr lang="en-US" sz="1000" b="0" dirty="0">
                          <a:latin typeface="Consolas" panose="020B0609020204030204" pitchFamily="49" charset="0"/>
                        </a:rPr>
                        <a:t>"</a:t>
                      </a:r>
                      <a:r>
                        <a:rPr lang="en-US" sz="900" b="0" dirty="0">
                          <a:latin typeface="Consolas" panose="020B0609020204030204" pitchFamily="49" charset="0"/>
                        </a:rPr>
                        <a:t>,</a:t>
                      </a:r>
                      <a:r>
                        <a:rPr lang="en-US" sz="900" b="0" dirty="0">
                          <a:solidFill>
                            <a:srgbClr val="23735D"/>
                          </a:solidFill>
                          <a:latin typeface="Consolas" panose="020B0609020204030204" pitchFamily="49" charset="0"/>
                        </a:rPr>
                        <a:t> </a:t>
                      </a:r>
                      <a:endParaRPr lang="ar-OM" sz="900" b="0" dirty="0">
                        <a:solidFill>
                          <a:srgbClr val="23735D"/>
                        </a:solidFill>
                        <a:latin typeface="Consolas" panose="020B0609020204030204" pitchFamily="49" charset="0"/>
                      </a:endParaRPr>
                    </a:p>
                    <a:p>
                      <a:r>
                        <a:rPr lang="ar-OM" sz="900" b="0" dirty="0">
                          <a:solidFill>
                            <a:srgbClr val="23735D"/>
                          </a:solidFill>
                          <a:latin typeface="Consolas" panose="020B0609020204030204" pitchFamily="49" charset="0"/>
                        </a:rPr>
                        <a:t>    </a:t>
                      </a:r>
                      <a:r>
                        <a:rPr lang="en-US" sz="1000" b="0" dirty="0">
                          <a:latin typeface="Consolas" panose="020B0609020204030204" pitchFamily="49" charset="0"/>
                        </a:rPr>
                        <a:t>(</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&gt; 18</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greater than 18</a:t>
                      </a:r>
                      <a:r>
                        <a:rPr lang="en-US" sz="900" b="0" dirty="0">
                          <a:latin typeface="Consolas" panose="020B0609020204030204" pitchFamily="49" charset="0"/>
                        </a:rPr>
                        <a:t>", </a:t>
                      </a:r>
                      <a:endParaRPr lang="ar-OM" sz="900" b="0" dirty="0">
                        <a:latin typeface="Consolas" panose="020B0609020204030204" pitchFamily="49" charset="0"/>
                      </a:endParaRPr>
                    </a:p>
                    <a:p>
                      <a:r>
                        <a:rPr lang="ar-OM" sz="900" b="0" dirty="0">
                          <a:latin typeface="Consolas" panose="020B0609020204030204" pitchFamily="49" charset="0"/>
                        </a:rPr>
                        <a:t>    </a:t>
                      </a:r>
                      <a:r>
                        <a:rPr lang="en-US" sz="1000" b="0" dirty="0">
                          <a:latin typeface="Consolas" panose="020B0609020204030204" pitchFamily="49" charset="0"/>
                        </a:rPr>
                        <a:t>(</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18</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18 years old!</a:t>
                      </a:r>
                      <a:r>
                        <a:rPr lang="en-US" sz="1000" b="0" dirty="0">
                          <a:latin typeface="Consolas" panose="020B0609020204030204" pitchFamily="49" charset="0"/>
                        </a:rPr>
                        <a:t>"</a:t>
                      </a:r>
                    </a:p>
                    <a:p>
                      <a:r>
                        <a:rPr lang="en-US" sz="1000" b="0" dirty="0">
                          <a:latin typeface="Consolas" panose="020B0609020204030204" pitchFamily="49" charset="0"/>
                        </a:rPr>
                        <a:t>};</a:t>
                      </a:r>
                    </a:p>
                    <a:p>
                      <a:r>
                        <a:rPr lang="en-US" sz="1000" b="0" dirty="0">
                          <a:solidFill>
                            <a:srgbClr val="23735D"/>
                          </a:solidFill>
                          <a:latin typeface="Consolas" panose="020B0609020204030204" pitchFamily="49" charset="0"/>
                        </a:rPr>
                        <a:t>// Output: greater than 18</a:t>
                      </a:r>
                      <a:endParaRPr lang="en-US" sz="1000" b="0" dirty="0">
                        <a:latin typeface="Consolas" panose="020B0609020204030204" pitchFamily="49" charset="0"/>
                      </a:endParaRPr>
                    </a:p>
                    <a:p>
                      <a:r>
                        <a:rPr lang="en-US" sz="1000" b="0" dirty="0" err="1">
                          <a:latin typeface="Consolas" panose="020B0609020204030204" pitchFamily="49" charset="0"/>
                        </a:rPr>
                        <a:t>Console.WriteLine</a:t>
                      </a:r>
                      <a:r>
                        <a:rPr lang="en-US" sz="1000" b="0" dirty="0">
                          <a:latin typeface="Consolas" panose="020B0609020204030204" pitchFamily="49" charset="0"/>
                        </a:rPr>
                        <a:t>(</a:t>
                      </a:r>
                      <a:r>
                        <a:rPr lang="en-US" sz="1000" b="0" dirty="0" err="1">
                          <a:latin typeface="Consolas" panose="020B0609020204030204" pitchFamily="49" charset="0"/>
                        </a:rPr>
                        <a:t>ageInRange</a:t>
                      </a:r>
                      <a:r>
                        <a:rPr lang="en-US" sz="1000" b="0" dirty="0">
                          <a:latin typeface="Consolas" panose="020B0609020204030204" pitchFamily="49" charset="0"/>
                        </a:rPr>
                        <a:t>);</a:t>
                      </a:r>
                      <a:endParaRPr lang="en-US" sz="1000" b="0" dirty="0">
                        <a:solidFill>
                          <a:srgbClr val="23735D"/>
                        </a:solidFill>
                        <a:latin typeface="Consolas" panose="020B0609020204030204" pitchFamily="49" charset="0"/>
                      </a:endParaRPr>
                    </a:p>
                  </a:txBody>
                  <a:tcPr/>
                </a:tc>
                <a:extLst>
                  <a:ext uri="{0D108BD9-81ED-4DB2-BD59-A6C34878D82A}">
                    <a16:rowId xmlns:a16="http://schemas.microsoft.com/office/drawing/2014/main" val="3129916919"/>
                  </a:ext>
                </a:extLst>
              </a:tr>
            </a:tbl>
          </a:graphicData>
        </a:graphic>
      </p:graphicFrame>
    </p:spTree>
    <p:extLst>
      <p:ext uri="{BB962C8B-B14F-4D97-AF65-F5344CB8AC3E}">
        <p14:creationId xmlns:p14="http://schemas.microsoft.com/office/powerpoint/2010/main" val="284266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E8CA149-84F3-4C92-90FE-DA2167741E63}"/>
              </a:ext>
            </a:extLst>
          </p:cNvPr>
          <p:cNvGraphicFramePr>
            <a:graphicFrameLocks noGrp="1"/>
          </p:cNvGraphicFramePr>
          <p:nvPr>
            <p:extLst>
              <p:ext uri="{D42A27DB-BD31-4B8C-83A1-F6EECF244321}">
                <p14:modId xmlns:p14="http://schemas.microsoft.com/office/powerpoint/2010/main" val="4268147706"/>
              </p:ext>
            </p:extLst>
          </p:nvPr>
        </p:nvGraphicFramePr>
        <p:xfrm>
          <a:off x="246078" y="283464"/>
          <a:ext cx="4073970" cy="3632533"/>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610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Native </a:t>
                      </a:r>
                      <a:r>
                        <a:rPr lang="en-US" sz="1800" dirty="0" err="1"/>
                        <a:t>Ints</a:t>
                      </a:r>
                      <a:endParaRPr lang="en-US" sz="1800" dirty="0"/>
                    </a:p>
                  </a:txBody>
                  <a:tcPr/>
                </a:tc>
                <a:extLst>
                  <a:ext uri="{0D108BD9-81ED-4DB2-BD59-A6C34878D82A}">
                    <a16:rowId xmlns:a16="http://schemas.microsoft.com/office/drawing/2014/main" val="2883719962"/>
                  </a:ext>
                </a:extLst>
              </a:tr>
              <a:tr h="3266773">
                <a:tc>
                  <a:txBody>
                    <a:bodyPr/>
                    <a:lstStyle/>
                    <a:p>
                      <a:r>
                        <a:rPr lang="en-US" sz="1200" dirty="0"/>
                        <a:t>C# 9 adds two new data types (</a:t>
                      </a:r>
                      <a:r>
                        <a:rPr lang="en-US" sz="1200" i="1" dirty="0" err="1">
                          <a:solidFill>
                            <a:srgbClr val="0000FF"/>
                          </a:solidFill>
                        </a:rPr>
                        <a:t>nint</a:t>
                      </a:r>
                      <a:r>
                        <a:rPr lang="en-US" sz="1200" i="1" dirty="0"/>
                        <a:t>, </a:t>
                      </a:r>
                      <a:r>
                        <a:rPr lang="en-US" sz="1200" i="1" dirty="0" err="1">
                          <a:solidFill>
                            <a:srgbClr val="0000FF"/>
                          </a:solidFill>
                        </a:rPr>
                        <a:t>nuint</a:t>
                      </a:r>
                      <a:r>
                        <a:rPr lang="en-US" sz="1200" dirty="0"/>
                        <a:t>). The new types are </a:t>
                      </a:r>
                    </a:p>
                    <a:p>
                      <a:r>
                        <a:rPr lang="en-US" sz="1200" dirty="0"/>
                        <a:t>depending on the host platform and the compilation settings</a:t>
                      </a:r>
                    </a:p>
                    <a:p>
                      <a:r>
                        <a:rPr lang="en-US" sz="1200" dirty="0"/>
                        <a:t> </a:t>
                      </a:r>
                    </a:p>
                    <a:p>
                      <a:r>
                        <a:rPr lang="en-US" sz="1200" dirty="0" err="1">
                          <a:solidFill>
                            <a:srgbClr val="0000FF"/>
                          </a:solidFill>
                          <a:latin typeface="Consolas" panose="020B0609020204030204" pitchFamily="49" charset="0"/>
                        </a:rPr>
                        <a:t>nint</a:t>
                      </a:r>
                      <a:r>
                        <a:rPr lang="en-US" sz="1200" dirty="0">
                          <a:latin typeface="Consolas" panose="020B0609020204030204" pitchFamily="49" charset="0"/>
                        </a:rPr>
                        <a:t> </a:t>
                      </a:r>
                      <a:r>
                        <a:rPr lang="en-US" sz="1200" dirty="0" err="1">
                          <a:latin typeface="Consolas" panose="020B0609020204030204" pitchFamily="49" charset="0"/>
                        </a:rPr>
                        <a:t>nativeInt</a:t>
                      </a:r>
                      <a:r>
                        <a:rPr lang="en-US" sz="1200" dirty="0">
                          <a:latin typeface="Consolas" panose="020B0609020204030204" pitchFamily="49" charset="0"/>
                        </a:rPr>
                        <a:t> = </a:t>
                      </a:r>
                      <a:r>
                        <a:rPr lang="en-US" sz="1200" dirty="0">
                          <a:solidFill>
                            <a:srgbClr val="0000FF"/>
                          </a:solidFill>
                          <a:latin typeface="Consolas" panose="020B0609020204030204" pitchFamily="49" charset="0"/>
                        </a:rPr>
                        <a:t>55</a:t>
                      </a:r>
                      <a:r>
                        <a:rPr lang="en-US" sz="1200" dirty="0">
                          <a:latin typeface="Consolas" panose="020B0609020204030204" pitchFamily="49" charset="0"/>
                        </a:rPr>
                        <a:t>;</a:t>
                      </a:r>
                    </a:p>
                    <a:p>
                      <a:r>
                        <a:rPr lang="en-US" sz="1200" dirty="0" err="1">
                          <a:latin typeface="Consolas" panose="020B0609020204030204" pitchFamily="49" charset="0"/>
                        </a:rPr>
                        <a:t>Console.WriteLine</a:t>
                      </a:r>
                      <a:r>
                        <a:rPr lang="en-US" sz="1200" dirty="0">
                          <a:latin typeface="Consolas" panose="020B0609020204030204" pitchFamily="49" charset="0"/>
                        </a:rPr>
                        <a:t>(</a:t>
                      </a:r>
                      <a:r>
                        <a:rPr lang="en-US" sz="1200" dirty="0" err="1">
                          <a:solidFill>
                            <a:srgbClr val="0000FF"/>
                          </a:solidFill>
                          <a:latin typeface="Consolas" panose="020B0609020204030204" pitchFamily="49" charset="0"/>
                        </a:rPr>
                        <a:t>nint</a:t>
                      </a:r>
                      <a:r>
                        <a:rPr lang="en-US" sz="1200" dirty="0" err="1">
                          <a:latin typeface="Consolas" panose="020B0609020204030204" pitchFamily="49" charset="0"/>
                        </a:rPr>
                        <a:t>.MaxValue</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Compiled in </a:t>
                      </a:r>
                      <a:r>
                        <a:rPr lang="en-US" sz="1200" b="1" dirty="0">
                          <a:latin typeface="Consolas" panose="020B0609020204030204" pitchFamily="49" charset="0"/>
                        </a:rPr>
                        <a:t>x86</a:t>
                      </a:r>
                      <a:r>
                        <a:rPr lang="en-US" sz="1200" dirty="0">
                          <a:latin typeface="Consolas" panose="020B0609020204030204" pitchFamily="49" charset="0"/>
                        </a:rPr>
                        <a:t> Configuration</a:t>
                      </a:r>
                    </a:p>
                    <a:p>
                      <a:r>
                        <a:rPr lang="en-US" sz="1200" dirty="0">
                          <a:latin typeface="Consolas" panose="020B0609020204030204" pitchFamily="49" charset="0"/>
                        </a:rPr>
                        <a:t>Output: </a:t>
                      </a:r>
                      <a:r>
                        <a:rPr lang="en-US" sz="1200" dirty="0">
                          <a:solidFill>
                            <a:srgbClr val="0000FF"/>
                          </a:solidFill>
                          <a:latin typeface="Consolas" panose="020B0609020204030204" pitchFamily="49" charset="0"/>
                        </a:rPr>
                        <a:t>2147483647</a:t>
                      </a:r>
                    </a:p>
                    <a:p>
                      <a:r>
                        <a:rPr lang="en-US" sz="1200" dirty="0">
                          <a:latin typeface="Consolas" panose="020B0609020204030204" pitchFamily="49" charset="0"/>
                        </a:rPr>
                        <a:t> </a:t>
                      </a:r>
                    </a:p>
                    <a:p>
                      <a:r>
                        <a:rPr lang="en-US" sz="1200" dirty="0">
                          <a:latin typeface="Consolas" panose="020B0609020204030204" pitchFamily="49" charset="0"/>
                        </a:rPr>
                        <a:t>Compiled in </a:t>
                      </a:r>
                      <a:r>
                        <a:rPr lang="en-US" sz="1200" b="1" dirty="0">
                          <a:latin typeface="Consolas" panose="020B0609020204030204" pitchFamily="49" charset="0"/>
                        </a:rPr>
                        <a:t>x64</a:t>
                      </a:r>
                      <a:r>
                        <a:rPr lang="en-US" sz="1200" dirty="0">
                          <a:latin typeface="Consolas" panose="020B0609020204030204" pitchFamily="49" charset="0"/>
                        </a:rPr>
                        <a:t> Configuration</a:t>
                      </a:r>
                    </a:p>
                    <a:p>
                      <a:r>
                        <a:rPr lang="en-US" sz="1200" dirty="0">
                          <a:latin typeface="Consolas" panose="020B0609020204030204" pitchFamily="49" charset="0"/>
                        </a:rPr>
                        <a:t>Output: </a:t>
                      </a:r>
                      <a:r>
                        <a:rPr lang="en-US" sz="1200" dirty="0">
                          <a:solidFill>
                            <a:srgbClr val="0000FF"/>
                          </a:solidFill>
                          <a:latin typeface="Consolas" panose="020B0609020204030204" pitchFamily="49" charset="0"/>
                        </a:rPr>
                        <a:t>9223372036854775807</a:t>
                      </a:r>
                    </a:p>
                    <a:p>
                      <a:r>
                        <a:rPr lang="en-US" sz="1200" dirty="0"/>
                        <a:t> </a:t>
                      </a:r>
                    </a:p>
                    <a:p>
                      <a:r>
                        <a:rPr lang="en-US" sz="1200" b="1" dirty="0"/>
                        <a:t>Pros:</a:t>
                      </a:r>
                    </a:p>
                    <a:p>
                      <a:r>
                        <a:rPr lang="en-US" sz="1200" dirty="0"/>
                        <a:t>Make C# more compatible with Mac and iOS APIs.</a:t>
                      </a:r>
                    </a:p>
                    <a:p>
                      <a:endParaRPr lang="en-US" sz="1200" dirty="0"/>
                    </a:p>
                    <a:p>
                      <a:r>
                        <a:rPr lang="en-US" sz="1200" b="1" dirty="0"/>
                        <a:t>Cons:</a:t>
                      </a:r>
                    </a:p>
                    <a:p>
                      <a:r>
                        <a:rPr lang="en-US" sz="1200" dirty="0"/>
                        <a:t>A lot of C# developers are not familiar with this concept.</a:t>
                      </a:r>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7" name="Table 6">
            <a:extLst>
              <a:ext uri="{FF2B5EF4-FFF2-40B4-BE49-F238E27FC236}">
                <a16:creationId xmlns:a16="http://schemas.microsoft.com/office/drawing/2014/main" id="{6E775A59-2EE5-412C-B7B6-291FBE1AEA56}"/>
              </a:ext>
            </a:extLst>
          </p:cNvPr>
          <p:cNvGraphicFramePr>
            <a:graphicFrameLocks noGrp="1"/>
          </p:cNvGraphicFramePr>
          <p:nvPr>
            <p:extLst>
              <p:ext uri="{D42A27DB-BD31-4B8C-83A1-F6EECF244321}">
                <p14:modId xmlns:p14="http://schemas.microsoft.com/office/powerpoint/2010/main" val="1984392072"/>
              </p:ext>
            </p:extLst>
          </p:nvPr>
        </p:nvGraphicFramePr>
        <p:xfrm>
          <a:off x="4487945" y="283464"/>
          <a:ext cx="4073970" cy="3627829"/>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345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Init Only Setters</a:t>
                      </a:r>
                    </a:p>
                  </a:txBody>
                  <a:tcPr/>
                </a:tc>
                <a:extLst>
                  <a:ext uri="{0D108BD9-81ED-4DB2-BD59-A6C34878D82A}">
                    <a16:rowId xmlns:a16="http://schemas.microsoft.com/office/drawing/2014/main" val="2883719962"/>
                  </a:ext>
                </a:extLst>
              </a:tr>
              <a:tr h="3262069">
                <a:tc>
                  <a:txBody>
                    <a:bodyPr/>
                    <a:lstStyle/>
                    <a:p>
                      <a:r>
                        <a:rPr lang="en-US" sz="1200" dirty="0"/>
                        <a:t>This feature allows you to create an object in the nominal code style. Object initializer belongs to the nominal category.</a:t>
                      </a:r>
                    </a:p>
                    <a:p>
                      <a:r>
                        <a:rPr lang="en-US" sz="1200" dirty="0"/>
                        <a:t> </a:t>
                      </a:r>
                    </a:p>
                    <a:p>
                      <a:r>
                        <a:rPr lang="en-US" sz="1200" dirty="0">
                          <a:solidFill>
                            <a:srgbClr val="0000FF"/>
                          </a:solidFill>
                        </a:rPr>
                        <a:t>public class</a:t>
                      </a:r>
                      <a:r>
                        <a:rPr lang="en-US" sz="1200" dirty="0"/>
                        <a:t> </a:t>
                      </a:r>
                      <a:r>
                        <a:rPr lang="en-US" sz="1200" dirty="0" err="1"/>
                        <a:t>InitDemo</a:t>
                      </a:r>
                      <a:endParaRPr lang="en-US" sz="1200" dirty="0"/>
                    </a:p>
                    <a:p>
                      <a:r>
                        <a:rPr lang="en-US" sz="1200" dirty="0"/>
                        <a:t>{</a:t>
                      </a:r>
                    </a:p>
                    <a:p>
                      <a:r>
                        <a:rPr lang="en-US" sz="1200" dirty="0"/>
                        <a:t>    </a:t>
                      </a:r>
                      <a:r>
                        <a:rPr lang="en-US" sz="1200" dirty="0">
                          <a:solidFill>
                            <a:srgbClr val="0000FF"/>
                          </a:solidFill>
                        </a:rPr>
                        <a:t>public string</a:t>
                      </a:r>
                      <a:r>
                        <a:rPr lang="en-US" sz="1200" dirty="0"/>
                        <a:t> Start { get; </a:t>
                      </a:r>
                      <a:r>
                        <a:rPr lang="en-US" sz="1200" dirty="0" err="1">
                          <a:solidFill>
                            <a:srgbClr val="0000FF"/>
                          </a:solidFill>
                        </a:rPr>
                        <a:t>init</a:t>
                      </a:r>
                      <a:r>
                        <a:rPr lang="en-US" sz="1200" dirty="0"/>
                        <a:t>; }</a:t>
                      </a:r>
                    </a:p>
                    <a:p>
                      <a:r>
                        <a:rPr lang="en-US" sz="1200" dirty="0"/>
                        <a:t>    </a:t>
                      </a:r>
                      <a:r>
                        <a:rPr lang="en-US" sz="1200" dirty="0">
                          <a:solidFill>
                            <a:srgbClr val="0000FF"/>
                          </a:solidFill>
                        </a:rPr>
                        <a:t>public string </a:t>
                      </a:r>
                      <a:r>
                        <a:rPr lang="en-US" sz="1200" dirty="0"/>
                        <a:t>Stop { get; </a:t>
                      </a:r>
                      <a:r>
                        <a:rPr lang="en-US" sz="1200" dirty="0" err="1">
                          <a:solidFill>
                            <a:srgbClr val="0000FF"/>
                          </a:solidFill>
                        </a:rPr>
                        <a:t>init</a:t>
                      </a:r>
                      <a:r>
                        <a:rPr lang="en-US" sz="1200" dirty="0"/>
                        <a:t>; }</a:t>
                      </a:r>
                    </a:p>
                    <a:p>
                      <a:r>
                        <a:rPr lang="en-US" sz="1200" dirty="0"/>
                        <a:t>}</a:t>
                      </a:r>
                    </a:p>
                    <a:p>
                      <a:r>
                        <a:rPr lang="en-US" sz="1200" dirty="0">
                          <a:solidFill>
                            <a:srgbClr val="23735D"/>
                          </a:solidFill>
                          <a:latin typeface="Consolas" panose="020B0609020204030204" pitchFamily="49" charset="0"/>
                        </a:rPr>
                        <a:t>// Creating the object with the nominal style. </a:t>
                      </a:r>
                    </a:p>
                    <a:p>
                      <a:r>
                        <a:rPr lang="en-US" sz="1200" dirty="0">
                          <a:solidFill>
                            <a:srgbClr val="0000FF"/>
                          </a:solidFill>
                          <a:latin typeface="Consolas" panose="020B0609020204030204" pitchFamily="49" charset="0"/>
                        </a:rPr>
                        <a:t>var</a:t>
                      </a:r>
                      <a:r>
                        <a:rPr lang="en-US" sz="1200" dirty="0">
                          <a:latin typeface="Consolas" panose="020B0609020204030204" pitchFamily="49" charset="0"/>
                        </a:rPr>
                        <a:t> </a:t>
                      </a:r>
                      <a:r>
                        <a:rPr lang="en-US" sz="1200" dirty="0" err="1">
                          <a:latin typeface="Consolas" panose="020B0609020204030204" pitchFamily="49" charset="0"/>
                        </a:rPr>
                        <a:t>initDemo</a:t>
                      </a:r>
                      <a:r>
                        <a:rPr lang="en-US" sz="1200" dirty="0">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a:t>
                      </a:r>
                      <a:r>
                        <a:rPr lang="en-US" sz="1200" dirty="0" err="1">
                          <a:latin typeface="Consolas" panose="020B0609020204030204" pitchFamily="49" charset="0"/>
                        </a:rPr>
                        <a:t>InitDemo</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    Start = "</a:t>
                      </a:r>
                      <a:r>
                        <a:rPr lang="en-US" sz="1200" dirty="0">
                          <a:solidFill>
                            <a:srgbClr val="C00000"/>
                          </a:solidFill>
                          <a:latin typeface="Consolas" panose="020B0609020204030204" pitchFamily="49" charset="0"/>
                        </a:rPr>
                        <a:t>S1</a:t>
                      </a:r>
                      <a:r>
                        <a:rPr lang="en-US" sz="1200" dirty="0">
                          <a:latin typeface="Consolas" panose="020B0609020204030204" pitchFamily="49" charset="0"/>
                        </a:rPr>
                        <a:t>",</a:t>
                      </a:r>
                    </a:p>
                    <a:p>
                      <a:r>
                        <a:rPr lang="en-US" sz="1200" dirty="0">
                          <a:latin typeface="Consolas" panose="020B0609020204030204" pitchFamily="49" charset="0"/>
                        </a:rPr>
                        <a:t>    Stop = "</a:t>
                      </a:r>
                      <a:r>
                        <a:rPr lang="en-US" sz="1200" dirty="0">
                          <a:solidFill>
                            <a:srgbClr val="C00000"/>
                          </a:solidFill>
                          <a:latin typeface="Consolas" panose="020B0609020204030204" pitchFamily="49" charset="0"/>
                        </a:rPr>
                        <a:t>S2</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t> </a:t>
                      </a:r>
                    </a:p>
                    <a:p>
                      <a:r>
                        <a:rPr lang="en-US" sz="1200" b="1" dirty="0"/>
                        <a:t>Pros:</a:t>
                      </a:r>
                    </a:p>
                    <a:p>
                      <a:r>
                        <a:rPr lang="en-US" sz="1200" dirty="0"/>
                        <a:t>Nice syntax and it removes some code overhead.</a:t>
                      </a:r>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8" name="Table 7">
            <a:extLst>
              <a:ext uri="{FF2B5EF4-FFF2-40B4-BE49-F238E27FC236}">
                <a16:creationId xmlns:a16="http://schemas.microsoft.com/office/drawing/2014/main" id="{708C68A1-C908-4661-86E6-6D42C1299E87}"/>
              </a:ext>
            </a:extLst>
          </p:cNvPr>
          <p:cNvGraphicFramePr>
            <a:graphicFrameLocks noGrp="1"/>
          </p:cNvGraphicFramePr>
          <p:nvPr>
            <p:extLst>
              <p:ext uri="{D42A27DB-BD31-4B8C-83A1-F6EECF244321}">
                <p14:modId xmlns:p14="http://schemas.microsoft.com/office/powerpoint/2010/main" val="156276744"/>
              </p:ext>
            </p:extLst>
          </p:nvPr>
        </p:nvGraphicFramePr>
        <p:xfrm>
          <a:off x="246078" y="4032503"/>
          <a:ext cx="4073970" cy="2590589"/>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343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Target New Types</a:t>
                      </a:r>
                    </a:p>
                  </a:txBody>
                  <a:tcPr/>
                </a:tc>
                <a:extLst>
                  <a:ext uri="{0D108BD9-81ED-4DB2-BD59-A6C34878D82A}">
                    <a16:rowId xmlns:a16="http://schemas.microsoft.com/office/drawing/2014/main" val="2883719962"/>
                  </a:ext>
                </a:extLst>
              </a:tr>
              <a:tr h="2224829">
                <a:tc>
                  <a:txBody>
                    <a:bodyPr/>
                    <a:lstStyle/>
                    <a:p>
                      <a:r>
                        <a:rPr lang="en-US" sz="1200" dirty="0"/>
                        <a:t>This feature allows you to omit the type of the object you are instantiating.  </a:t>
                      </a:r>
                    </a:p>
                    <a:p>
                      <a:r>
                        <a:rPr lang="en-US" sz="1200" dirty="0">
                          <a:latin typeface="Consolas" panose="020B0609020204030204" pitchFamily="49" charset="0"/>
                        </a:rPr>
                        <a:t>Point p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(1, 1);</a:t>
                      </a:r>
                    </a:p>
                    <a:p>
                      <a:r>
                        <a:rPr lang="en-US" sz="1200" dirty="0" err="1">
                          <a:latin typeface="Consolas" panose="020B0609020204030204" pitchFamily="49" charset="0"/>
                        </a:rPr>
                        <a:t>ConcurrentDictionary</a:t>
                      </a:r>
                      <a:r>
                        <a:rPr lang="en-US" sz="1200" dirty="0">
                          <a:latin typeface="Consolas" panose="020B0609020204030204" pitchFamily="49" charset="0"/>
                        </a:rPr>
                        <a:t>&lt;</a:t>
                      </a:r>
                      <a:r>
                        <a:rPr lang="en-US" sz="1200" dirty="0">
                          <a:solidFill>
                            <a:srgbClr val="0000FF"/>
                          </a:solidFill>
                          <a:latin typeface="Consolas" panose="020B0609020204030204" pitchFamily="49" charset="0"/>
                        </a:rPr>
                        <a:t>int</a:t>
                      </a:r>
                      <a:r>
                        <a:rPr lang="en-US" sz="1200" dirty="0">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latin typeface="Consolas" panose="020B0609020204030204" pitchFamily="49" charset="0"/>
                        </a:rPr>
                        <a:t>&gt; </a:t>
                      </a:r>
                      <a:r>
                        <a:rPr lang="en-US" sz="1200" dirty="0" err="1">
                          <a:latin typeface="Consolas" panose="020B0609020204030204" pitchFamily="49" charset="0"/>
                        </a:rPr>
                        <a:t>dict</a:t>
                      </a:r>
                      <a:r>
                        <a:rPr lang="en-US" sz="1200" dirty="0">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a:t>
                      </a:r>
                    </a:p>
                    <a:p>
                      <a:r>
                        <a:rPr lang="en-US" sz="1200" dirty="0">
                          <a:latin typeface="Consolas" panose="020B0609020204030204" pitchFamily="49" charset="0"/>
                        </a:rPr>
                        <a:t>Point</a:t>
                      </a:r>
                      <a:r>
                        <a:rPr lang="en-US" sz="1200" dirty="0">
                          <a:solidFill>
                            <a:srgbClr val="0000FF"/>
                          </a:solidFill>
                          <a:latin typeface="Consolas" panose="020B0609020204030204" pitchFamily="49" charset="0"/>
                        </a:rPr>
                        <a:t>[]</a:t>
                      </a:r>
                      <a:r>
                        <a:rPr lang="en-US" sz="1200" dirty="0">
                          <a:latin typeface="Consolas" panose="020B0609020204030204" pitchFamily="49" charset="0"/>
                        </a:rPr>
                        <a:t> </a:t>
                      </a:r>
                      <a:r>
                        <a:rPr lang="en-US" sz="1200" dirty="0" err="1">
                          <a:latin typeface="Consolas" panose="020B0609020204030204" pitchFamily="49" charset="0"/>
                        </a:rPr>
                        <a:t>ps</a:t>
                      </a:r>
                      <a:r>
                        <a:rPr lang="en-US" sz="1200" dirty="0">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(1, 1),</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(2, 2),</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(3, 3)};</a:t>
                      </a:r>
                    </a:p>
                    <a:p>
                      <a:r>
                        <a:rPr lang="en-US" sz="1200" dirty="0"/>
                        <a:t> </a:t>
                      </a:r>
                    </a:p>
                    <a:p>
                      <a:r>
                        <a:rPr lang="en-US" sz="1200" b="1" dirty="0"/>
                        <a:t>Pros:</a:t>
                      </a:r>
                    </a:p>
                    <a:p>
                      <a:r>
                        <a:rPr lang="en-US" sz="1200" dirty="0"/>
                        <a:t>Less code.</a:t>
                      </a:r>
                    </a:p>
                    <a:p>
                      <a:endParaRPr lang="en-US" sz="1200" dirty="0"/>
                    </a:p>
                    <a:p>
                      <a:r>
                        <a:rPr lang="en-US" sz="1200" b="1" dirty="0"/>
                        <a:t>Cons: </a:t>
                      </a:r>
                    </a:p>
                    <a:p>
                      <a:r>
                        <a:rPr lang="en-US" sz="1200" dirty="0"/>
                        <a:t>It can make your code harder to read. </a:t>
                      </a:r>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9" name="Table 8">
            <a:extLst>
              <a:ext uri="{FF2B5EF4-FFF2-40B4-BE49-F238E27FC236}">
                <a16:creationId xmlns:a16="http://schemas.microsoft.com/office/drawing/2014/main" id="{8903AD96-DFD3-4410-B585-B0C20AEF0116}"/>
              </a:ext>
            </a:extLst>
          </p:cNvPr>
          <p:cNvGraphicFramePr>
            <a:graphicFrameLocks noGrp="1"/>
          </p:cNvGraphicFramePr>
          <p:nvPr>
            <p:extLst>
              <p:ext uri="{D42A27DB-BD31-4B8C-83A1-F6EECF244321}">
                <p14:modId xmlns:p14="http://schemas.microsoft.com/office/powerpoint/2010/main" val="4048260325"/>
              </p:ext>
            </p:extLst>
          </p:nvPr>
        </p:nvGraphicFramePr>
        <p:xfrm>
          <a:off x="4487945" y="4029901"/>
          <a:ext cx="4073970" cy="2590589"/>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343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Target-typed Conditional Expressions</a:t>
                      </a:r>
                    </a:p>
                  </a:txBody>
                  <a:tcPr/>
                </a:tc>
                <a:extLst>
                  <a:ext uri="{0D108BD9-81ED-4DB2-BD59-A6C34878D82A}">
                    <a16:rowId xmlns:a16="http://schemas.microsoft.com/office/drawing/2014/main" val="2883719962"/>
                  </a:ext>
                </a:extLst>
              </a:tr>
              <a:tr h="2224829">
                <a:tc>
                  <a:txBody>
                    <a:bodyPr/>
                    <a:lstStyle/>
                    <a:p>
                      <a:r>
                        <a:rPr lang="en-US" sz="1200" dirty="0"/>
                        <a:t>This feature allows you the implicit conversion from the null coalescing expression.</a:t>
                      </a:r>
                    </a:p>
                    <a:p>
                      <a:r>
                        <a:rPr lang="en-US" sz="1200" dirty="0"/>
                        <a:t> </a:t>
                      </a:r>
                    </a:p>
                    <a:p>
                      <a:endParaRPr lang="en-US" sz="1200" dirty="0"/>
                    </a:p>
                    <a:p>
                      <a:r>
                        <a:rPr lang="en-US" sz="1200" dirty="0">
                          <a:latin typeface="Consolas" panose="020B0609020204030204" pitchFamily="49" charset="0"/>
                        </a:rPr>
                        <a:t>void M(</a:t>
                      </a:r>
                      <a:r>
                        <a:rPr lang="en-US" sz="1200" dirty="0">
                          <a:solidFill>
                            <a:srgbClr val="0000FF"/>
                          </a:solidFill>
                          <a:latin typeface="Consolas" panose="020B0609020204030204" pitchFamily="49" charset="0"/>
                        </a:rPr>
                        <a:t>int</a:t>
                      </a:r>
                      <a:r>
                        <a:rPr lang="en-US" sz="1200" dirty="0">
                          <a:latin typeface="Consolas" panose="020B0609020204030204" pitchFamily="49" charset="0"/>
                        </a:rPr>
                        <a:t>[] list, </a:t>
                      </a:r>
                      <a:r>
                        <a:rPr lang="en-US" sz="1200" dirty="0" err="1">
                          <a:solidFill>
                            <a:srgbClr val="0000FF"/>
                          </a:solidFill>
                          <a:latin typeface="Consolas" panose="020B0609020204030204" pitchFamily="49" charset="0"/>
                        </a:rPr>
                        <a:t>uint</a:t>
                      </a:r>
                      <a:r>
                        <a:rPr lang="en-US" sz="1200" dirty="0">
                          <a:latin typeface="Consolas" panose="020B0609020204030204" pitchFamily="49" charset="0"/>
                        </a:rPr>
                        <a:t>? u)</a:t>
                      </a:r>
                    </a:p>
                    <a:p>
                      <a:r>
                        <a:rPr lang="en-US" sz="1200" dirty="0">
                          <a:latin typeface="Consolas" panose="020B0609020204030204" pitchFamily="49" charset="0"/>
                        </a:rPr>
                        <a:t>{</a:t>
                      </a:r>
                    </a:p>
                    <a:p>
                      <a:r>
                        <a:rPr lang="en-US" sz="1100" dirty="0">
                          <a:latin typeface="Consolas" panose="020B0609020204030204" pitchFamily="49" charset="0"/>
                        </a:rPr>
                        <a:t>  </a:t>
                      </a:r>
                      <a:r>
                        <a:rPr lang="en-US" sz="1100" dirty="0">
                          <a:solidFill>
                            <a:srgbClr val="0000FF"/>
                          </a:solidFill>
                          <a:latin typeface="Consolas" panose="020B0609020204030204" pitchFamily="49" charset="0"/>
                        </a:rPr>
                        <a:t>int</a:t>
                      </a:r>
                      <a:r>
                        <a:rPr lang="en-US" sz="1100" dirty="0">
                          <a:latin typeface="Consolas" panose="020B0609020204030204" pitchFamily="49" charset="0"/>
                        </a:rPr>
                        <a:t>[] x = list ?? (</a:t>
                      </a:r>
                      <a:r>
                        <a:rPr lang="en-US" sz="1100" dirty="0">
                          <a:solidFill>
                            <a:srgbClr val="0000FF"/>
                          </a:solidFill>
                          <a:latin typeface="Consolas" panose="020B0609020204030204" pitchFamily="49" charset="0"/>
                        </a:rPr>
                        <a:t>int</a:t>
                      </a:r>
                      <a:r>
                        <a:rPr lang="en-US" sz="1100" dirty="0">
                          <a:latin typeface="Consolas" panose="020B0609020204030204" pitchFamily="49" charset="0"/>
                        </a:rPr>
                        <a:t>[]) </a:t>
                      </a:r>
                      <a:r>
                        <a:rPr lang="en-US" sz="1100" dirty="0">
                          <a:solidFill>
                            <a:srgbClr val="0000FF"/>
                          </a:solidFill>
                          <a:latin typeface="Consolas" panose="020B0609020204030204" pitchFamily="49" charset="0"/>
                        </a:rPr>
                        <a:t>new</a:t>
                      </a:r>
                      <a:r>
                        <a:rPr lang="en-US" sz="1100" dirty="0">
                          <a:latin typeface="Consolas" panose="020B0609020204030204" pitchFamily="49" charset="0"/>
                        </a:rPr>
                        <a:t>[] {1,2};</a:t>
                      </a:r>
                    </a:p>
                    <a:p>
                      <a:r>
                        <a:rPr lang="en-US" sz="1100" dirty="0">
                          <a:latin typeface="Consolas" panose="020B0609020204030204" pitchFamily="49" charset="0"/>
                        </a:rPr>
                        <a:t>  </a:t>
                      </a:r>
                      <a:r>
                        <a:rPr lang="en-US" sz="1100" dirty="0">
                          <a:solidFill>
                            <a:srgbClr val="0000FF"/>
                          </a:solidFill>
                          <a:latin typeface="Consolas" panose="020B0609020204030204" pitchFamily="49" charset="0"/>
                        </a:rPr>
                        <a:t>var</a:t>
                      </a:r>
                      <a:r>
                        <a:rPr lang="en-US" sz="1100" dirty="0">
                          <a:latin typeface="Consolas" panose="020B0609020204030204" pitchFamily="49" charset="0"/>
                        </a:rPr>
                        <a:t> l = u </a:t>
                      </a:r>
                      <a:r>
                        <a:rPr lang="en-US" sz="1100" dirty="0">
                          <a:solidFill>
                            <a:srgbClr val="0000FF"/>
                          </a:solidFill>
                          <a:latin typeface="Consolas" panose="020B0609020204030204" pitchFamily="49" charset="0"/>
                        </a:rPr>
                        <a:t>??</a:t>
                      </a:r>
                      <a:r>
                        <a:rPr lang="en-US" sz="1100" dirty="0">
                          <a:latin typeface="Consolas" panose="020B0609020204030204" pitchFamily="49" charset="0"/>
                        </a:rPr>
                        <a:t> </a:t>
                      </a:r>
                      <a:r>
                        <a:rPr lang="en-US" sz="1100" dirty="0">
                          <a:solidFill>
                            <a:srgbClr val="0000FF"/>
                          </a:solidFill>
                          <a:latin typeface="Consolas" panose="020B0609020204030204" pitchFamily="49" charset="0"/>
                        </a:rPr>
                        <a:t>-1</a:t>
                      </a:r>
                      <a:r>
                        <a:rPr lang="en-US" sz="1100" dirty="0">
                          <a:latin typeface="Consolas" panose="020B0609020204030204" pitchFamily="49" charset="0"/>
                        </a:rPr>
                        <a:t>; // C# 9 in C# 8 you need -1u  </a:t>
                      </a:r>
                    </a:p>
                    <a:p>
                      <a:r>
                        <a:rPr lang="en-US" sz="1200" dirty="0">
                          <a:latin typeface="Consolas" panose="020B0609020204030204" pitchFamily="49" charset="0"/>
                        </a:rPr>
                        <a:t>}</a:t>
                      </a:r>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10" name="Table 9">
            <a:extLst>
              <a:ext uri="{FF2B5EF4-FFF2-40B4-BE49-F238E27FC236}">
                <a16:creationId xmlns:a16="http://schemas.microsoft.com/office/drawing/2014/main" id="{DE00BB1F-C461-43EB-8C81-546AB02F03CC}"/>
              </a:ext>
            </a:extLst>
          </p:cNvPr>
          <p:cNvGraphicFramePr>
            <a:graphicFrameLocks noGrp="1"/>
          </p:cNvGraphicFramePr>
          <p:nvPr>
            <p:extLst>
              <p:ext uri="{D42A27DB-BD31-4B8C-83A1-F6EECF244321}">
                <p14:modId xmlns:p14="http://schemas.microsoft.com/office/powerpoint/2010/main" val="163403036"/>
              </p:ext>
            </p:extLst>
          </p:nvPr>
        </p:nvGraphicFramePr>
        <p:xfrm>
          <a:off x="8729812" y="283463"/>
          <a:ext cx="3216109" cy="6340403"/>
        </p:xfrm>
        <a:graphic>
          <a:graphicData uri="http://schemas.openxmlformats.org/drawingml/2006/table">
            <a:tbl>
              <a:tblPr firstRow="1" bandRow="1">
                <a:tableStyleId>{5C22544A-7EE6-4342-B048-85BDC9FD1C3A}</a:tableStyleId>
              </a:tblPr>
              <a:tblGrid>
                <a:gridCol w="3216109">
                  <a:extLst>
                    <a:ext uri="{9D8B030D-6E8A-4147-A177-3AD203B41FA5}">
                      <a16:colId xmlns:a16="http://schemas.microsoft.com/office/drawing/2014/main" val="3798824116"/>
                    </a:ext>
                  </a:extLst>
                </a:gridCol>
              </a:tblGrid>
              <a:tr h="362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Localsinit</a:t>
                      </a:r>
                      <a:endParaRPr lang="en-US" sz="1800" dirty="0"/>
                    </a:p>
                  </a:txBody>
                  <a:tcPr/>
                </a:tc>
                <a:extLst>
                  <a:ext uri="{0D108BD9-81ED-4DB2-BD59-A6C34878D82A}">
                    <a16:rowId xmlns:a16="http://schemas.microsoft.com/office/drawing/2014/main" val="2883719962"/>
                  </a:ext>
                </a:extLst>
              </a:tr>
              <a:tr h="5974643">
                <a:tc>
                  <a:txBody>
                    <a:bodyPr/>
                    <a:lstStyle/>
                    <a:p>
                      <a:r>
                        <a:rPr lang="en-US" sz="1200" dirty="0"/>
                        <a:t>In C# 9, you can use the new attribute </a:t>
                      </a:r>
                      <a:r>
                        <a:rPr lang="en-US" sz="1200" i="1" dirty="0" err="1">
                          <a:solidFill>
                            <a:srgbClr val="0000FF"/>
                          </a:solidFill>
                        </a:rPr>
                        <a:t>SkipLocalsInit</a:t>
                      </a:r>
                      <a:r>
                        <a:rPr lang="en-US" sz="1200" dirty="0"/>
                        <a:t> to instruct the compiler to suppress the emitting .</a:t>
                      </a:r>
                      <a:r>
                        <a:rPr lang="en-US" sz="1200" i="1" dirty="0"/>
                        <a:t>locals</a:t>
                      </a:r>
                      <a:r>
                        <a:rPr lang="en-US" sz="1200" dirty="0"/>
                        <a:t> </a:t>
                      </a:r>
                      <a:r>
                        <a:rPr lang="en-US" sz="1200" dirty="0" err="1"/>
                        <a:t>init</a:t>
                      </a:r>
                      <a:r>
                        <a:rPr lang="en-US" sz="1200" dirty="0"/>
                        <a:t> flag. This attribute applies at module, class, or method level.</a:t>
                      </a:r>
                    </a:p>
                    <a:p>
                      <a:r>
                        <a:rPr lang="en-US" sz="1200" dirty="0"/>
                        <a:t> </a:t>
                      </a:r>
                    </a:p>
                    <a:p>
                      <a:r>
                        <a:rPr lang="en-US" sz="870" b="1" dirty="0">
                          <a:solidFill>
                            <a:srgbClr val="0000FF"/>
                          </a:solidFill>
                          <a:latin typeface="Consolas" panose="020B0609020204030204" pitchFamily="49" charset="0"/>
                        </a:rPr>
                        <a:t>[</a:t>
                      </a:r>
                      <a:r>
                        <a:rPr lang="en-US" sz="870" b="1" dirty="0" err="1">
                          <a:solidFill>
                            <a:srgbClr val="0000FF"/>
                          </a:solidFill>
                          <a:latin typeface="Consolas" panose="020B0609020204030204" pitchFamily="49" charset="0"/>
                        </a:rPr>
                        <a:t>System.Runtime.CompilerServices.SkipLocalsInit</a:t>
                      </a:r>
                      <a:r>
                        <a:rPr lang="en-US" sz="870" b="1" dirty="0">
                          <a:solidFill>
                            <a:srgbClr val="0000FF"/>
                          </a:solidFill>
                          <a:latin typeface="Consolas" panose="020B0609020204030204" pitchFamily="49" charset="0"/>
                        </a:rPr>
                        <a:t>]</a:t>
                      </a:r>
                    </a:p>
                    <a:p>
                      <a:r>
                        <a:rPr lang="en-US" sz="1000" dirty="0">
                          <a:solidFill>
                            <a:srgbClr val="0000FF"/>
                          </a:solidFill>
                          <a:latin typeface="Consolas" panose="020B0609020204030204" pitchFamily="49" charset="0"/>
                        </a:rPr>
                        <a:t>static unsafe </a:t>
                      </a:r>
                      <a:r>
                        <a:rPr lang="en-US" sz="1000" dirty="0">
                          <a:latin typeface="Consolas" panose="020B0609020204030204" pitchFamily="49" charset="0"/>
                        </a:rPr>
                        <a:t>void </a:t>
                      </a:r>
                      <a:r>
                        <a:rPr lang="en-US" sz="1000" dirty="0" err="1">
                          <a:latin typeface="Consolas" panose="020B0609020204030204" pitchFamily="49" charset="0"/>
                        </a:rPr>
                        <a:t>DemoLocalsinit</a:t>
                      </a:r>
                      <a:r>
                        <a:rPr lang="en-US" sz="1000" dirty="0">
                          <a:latin typeface="Consolas" panose="020B0609020204030204" pitchFamily="49" charset="0"/>
                        </a:rPr>
                        <a:t>()</a:t>
                      </a:r>
                    </a:p>
                    <a:p>
                      <a:r>
                        <a:rPr lang="en-US" sz="1000" dirty="0">
                          <a:latin typeface="Consolas" panose="020B0609020204030204" pitchFamily="49" charset="0"/>
                        </a:rPr>
                        <a:t>{</a:t>
                      </a:r>
                    </a:p>
                    <a:p>
                      <a:r>
                        <a:rPr lang="en-US" sz="1000" dirty="0">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latin typeface="Consolas" panose="020B0609020204030204" pitchFamily="49" charset="0"/>
                        </a:rPr>
                        <a:t> 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23735D"/>
                          </a:solidFill>
                          <a:latin typeface="Consolas" panose="020B0609020204030204" pitchFamily="49" charset="0"/>
                        </a:rPr>
                        <a:t>    // Take care! x is not initialized!</a:t>
                      </a:r>
                    </a:p>
                    <a:p>
                      <a:r>
                        <a:rPr lang="en-US" sz="1000" dirty="0">
                          <a:latin typeface="Consolas" panose="020B0609020204030204" pitchFamily="49" charset="0"/>
                        </a:rPr>
                        <a:t>    </a:t>
                      </a:r>
                      <a:r>
                        <a:rPr lang="en-US" sz="1000" dirty="0" err="1">
                          <a:latin typeface="Consolas" panose="020B0609020204030204" pitchFamily="49" charset="0"/>
                        </a:rPr>
                        <a:t>Console.WriteLine</a:t>
                      </a:r>
                      <a:r>
                        <a:rPr lang="en-US" sz="1000" dirty="0">
                          <a:latin typeface="Consolas" panose="020B0609020204030204" pitchFamily="49" charset="0"/>
                        </a:rPr>
                        <a:t>(</a:t>
                      </a:r>
                      <a:r>
                        <a:rPr lang="en-US" sz="1000" dirty="0">
                          <a:solidFill>
                            <a:srgbClr val="0000FF"/>
                          </a:solidFill>
                          <a:latin typeface="Consolas" panose="020B0609020204030204" pitchFamily="49" charset="0"/>
                        </a:rPr>
                        <a:t>*&amp;</a:t>
                      </a:r>
                      <a:r>
                        <a:rPr lang="en-US" sz="1000" dirty="0">
                          <a:latin typeface="Consolas" panose="020B0609020204030204" pitchFamily="49" charset="0"/>
                        </a:rPr>
                        <a:t>x); </a:t>
                      </a:r>
                    </a:p>
                    <a:p>
                      <a:r>
                        <a:rPr lang="en-US" sz="1000" dirty="0">
                          <a:latin typeface="Consolas" panose="020B0609020204030204" pitchFamily="49" charset="0"/>
                        </a:rPr>
                        <a:t>}</a:t>
                      </a:r>
                    </a:p>
                    <a:p>
                      <a:r>
                        <a:rPr lang="en-US" sz="1200" dirty="0"/>
                        <a:t> </a:t>
                      </a:r>
                    </a:p>
                    <a:p>
                      <a:r>
                        <a:rPr lang="en-US" sz="1200" b="1" dirty="0"/>
                        <a:t>Pros:</a:t>
                      </a:r>
                    </a:p>
                    <a:p>
                      <a:r>
                        <a:rPr lang="en-US" sz="1200" dirty="0"/>
                        <a:t>Improves the performance of the methods.</a:t>
                      </a:r>
                    </a:p>
                    <a:p>
                      <a:r>
                        <a:rPr lang="en-US" sz="1200" dirty="0"/>
                        <a:t> </a:t>
                      </a:r>
                    </a:p>
                    <a:p>
                      <a:r>
                        <a:rPr lang="en-US" sz="1200" b="1" dirty="0"/>
                        <a:t>Cons:</a:t>
                      </a:r>
                    </a:p>
                    <a:p>
                      <a:r>
                        <a:rPr lang="en-US" sz="1200" dirty="0"/>
                        <a:t>The impact on the method performance in most cases is small. Please use it only if you know exactly what you are doing! And with profiling.</a:t>
                      </a:r>
                    </a:p>
                    <a:p>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spTree>
    <p:extLst>
      <p:ext uri="{BB962C8B-B14F-4D97-AF65-F5344CB8AC3E}">
        <p14:creationId xmlns:p14="http://schemas.microsoft.com/office/powerpoint/2010/main" val="2001087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C83778-B1C5-402A-9F7F-D28BE138C5BA}"/>
              </a:ext>
            </a:extLst>
          </p:cNvPr>
          <p:cNvGraphicFramePr>
            <a:graphicFrameLocks noGrp="1"/>
          </p:cNvGraphicFramePr>
          <p:nvPr>
            <p:extLst>
              <p:ext uri="{D42A27DB-BD31-4B8C-83A1-F6EECF244321}">
                <p14:modId xmlns:p14="http://schemas.microsoft.com/office/powerpoint/2010/main" val="2393982608"/>
              </p:ext>
            </p:extLst>
          </p:nvPr>
        </p:nvGraphicFramePr>
        <p:xfrm>
          <a:off x="337969" y="294220"/>
          <a:ext cx="11504407" cy="3134780"/>
        </p:xfrm>
        <a:graphic>
          <a:graphicData uri="http://schemas.openxmlformats.org/drawingml/2006/table">
            <a:tbl>
              <a:tblPr firstRow="1" bandRow="1">
                <a:tableStyleId>{5C22544A-7EE6-4342-B048-85BDC9FD1C3A}</a:tableStyleId>
              </a:tblPr>
              <a:tblGrid>
                <a:gridCol w="11504407">
                  <a:extLst>
                    <a:ext uri="{9D8B030D-6E8A-4147-A177-3AD203B41FA5}">
                      <a16:colId xmlns:a16="http://schemas.microsoft.com/office/drawing/2014/main" val="3798824116"/>
                    </a:ext>
                  </a:extLst>
                </a:gridCol>
              </a:tblGrid>
              <a:tr h="372449">
                <a:tc>
                  <a:txBody>
                    <a:bodyPr/>
                    <a:lstStyle/>
                    <a:p>
                      <a:r>
                        <a:rPr lang="en-US" sz="1800" dirty="0" err="1">
                          <a:latin typeface="Consolas" panose="020B0609020204030204" pitchFamily="49" charset="0"/>
                        </a:rPr>
                        <a:t>GetEmurator</a:t>
                      </a:r>
                      <a:endParaRPr lang="en-US" sz="1800" dirty="0"/>
                    </a:p>
                  </a:txBody>
                  <a:tcPr/>
                </a:tc>
                <a:extLst>
                  <a:ext uri="{0D108BD9-81ED-4DB2-BD59-A6C34878D82A}">
                    <a16:rowId xmlns:a16="http://schemas.microsoft.com/office/drawing/2014/main" val="2883719962"/>
                  </a:ext>
                </a:extLst>
              </a:tr>
              <a:tr h="2762331">
                <a:tc>
                  <a:txBody>
                    <a:bodyPr/>
                    <a:lstStyle/>
                    <a:p>
                      <a:r>
                        <a:rPr lang="en-US" sz="1200" dirty="0"/>
                        <a:t>This feature allows you to create an extension method to allow foreach loops on </a:t>
                      </a:r>
                      <a:r>
                        <a:rPr lang="en-US" sz="1200" i="1" dirty="0" err="1"/>
                        <a:t>IEnumerator</a:t>
                      </a:r>
                      <a:r>
                        <a:rPr lang="en-US" sz="1200" i="1" dirty="0"/>
                        <a:t>&lt;T&gt; </a:t>
                      </a:r>
                      <a:r>
                        <a:rPr lang="en-US" sz="1200" dirty="0"/>
                        <a:t>and </a:t>
                      </a:r>
                      <a:r>
                        <a:rPr lang="en-US" sz="1200" i="1" dirty="0" err="1"/>
                        <a:t>IAsyncEnumerator</a:t>
                      </a:r>
                      <a:r>
                        <a:rPr lang="en-US" sz="1200" i="1" dirty="0"/>
                        <a:t>&lt;T&gt;</a:t>
                      </a:r>
                      <a:r>
                        <a:rPr lang="en-US" sz="1200" dirty="0"/>
                        <a:t> interfaces.</a:t>
                      </a:r>
                    </a:p>
                    <a:p>
                      <a:r>
                        <a:rPr lang="en-US" sz="1200" dirty="0"/>
                        <a:t> </a:t>
                      </a:r>
                    </a:p>
                    <a:p>
                      <a:r>
                        <a:rPr lang="en-US" sz="1000" dirty="0">
                          <a:solidFill>
                            <a:srgbClr val="0000FF"/>
                          </a:solidFill>
                          <a:latin typeface="Consolas" panose="020B0609020204030204" pitchFamily="49" charset="0"/>
                        </a:rPr>
                        <a:t>public static class </a:t>
                      </a:r>
                      <a:r>
                        <a:rPr lang="en-US" sz="1000" dirty="0">
                          <a:latin typeface="Consolas" panose="020B0609020204030204" pitchFamily="49" charset="0"/>
                        </a:rPr>
                        <a:t>Extensions</a:t>
                      </a:r>
                    </a:p>
                    <a:p>
                      <a:r>
                        <a:rPr lang="en-US" sz="1000" dirty="0">
                          <a:latin typeface="Consolas" panose="020B0609020204030204" pitchFamily="49" charset="0"/>
                        </a:rPr>
                        <a:t>{</a:t>
                      </a:r>
                    </a:p>
                    <a:p>
                      <a:r>
                        <a:rPr lang="en-US" sz="1000" dirty="0">
                          <a:latin typeface="Consolas" panose="020B0609020204030204" pitchFamily="49" charset="0"/>
                        </a:rPr>
                        <a:t>    </a:t>
                      </a:r>
                      <a:r>
                        <a:rPr lang="en-US" sz="1000" dirty="0">
                          <a:solidFill>
                            <a:srgbClr val="0000FF"/>
                          </a:solidFill>
                          <a:latin typeface="Consolas" panose="020B0609020204030204" pitchFamily="49" charset="0"/>
                        </a:rPr>
                        <a:t>public static </a:t>
                      </a:r>
                      <a:r>
                        <a:rPr lang="en-US" sz="1000" dirty="0" err="1">
                          <a:latin typeface="Consolas" panose="020B0609020204030204" pitchFamily="49" charset="0"/>
                        </a:rPr>
                        <a:t>IEnumerator</a:t>
                      </a:r>
                      <a:r>
                        <a:rPr lang="en-US" sz="1000" dirty="0">
                          <a:latin typeface="Consolas" panose="020B0609020204030204" pitchFamily="49" charset="0"/>
                        </a:rPr>
                        <a:t>&lt;T&gt; </a:t>
                      </a:r>
                      <a:r>
                        <a:rPr lang="en-US" sz="1000" dirty="0" err="1">
                          <a:latin typeface="Consolas" panose="020B0609020204030204" pitchFamily="49" charset="0"/>
                        </a:rPr>
                        <a:t>GetEnumerator</a:t>
                      </a:r>
                      <a:r>
                        <a:rPr lang="en-US" sz="1000" dirty="0">
                          <a:latin typeface="Consolas" panose="020B0609020204030204" pitchFamily="49" charset="0"/>
                        </a:rPr>
                        <a:t>&lt;T&gt;(</a:t>
                      </a:r>
                      <a:r>
                        <a:rPr lang="en-US" sz="1000" dirty="0">
                          <a:solidFill>
                            <a:srgbClr val="0000FF"/>
                          </a:solidFill>
                          <a:latin typeface="Consolas" panose="020B0609020204030204" pitchFamily="49" charset="0"/>
                        </a:rPr>
                        <a:t>this</a:t>
                      </a:r>
                      <a:r>
                        <a:rPr lang="en-US" sz="1000" dirty="0">
                          <a:latin typeface="Consolas" panose="020B0609020204030204" pitchFamily="49" charset="0"/>
                        </a:rPr>
                        <a:t> </a:t>
                      </a:r>
                      <a:r>
                        <a:rPr lang="en-US" sz="1000" dirty="0" err="1">
                          <a:latin typeface="Consolas" panose="020B0609020204030204" pitchFamily="49" charset="0"/>
                        </a:rPr>
                        <a:t>IEnumerator</a:t>
                      </a:r>
                      <a:r>
                        <a:rPr lang="en-US" sz="1000" dirty="0">
                          <a:latin typeface="Consolas" panose="020B0609020204030204" pitchFamily="49" charset="0"/>
                        </a:rPr>
                        <a:t>&lt;T&gt; enumerator) =&gt; enumerator;</a:t>
                      </a:r>
                    </a:p>
                    <a:p>
                      <a:r>
                        <a:rPr lang="en-US" sz="1000" dirty="0">
                          <a:latin typeface="Consolas" panose="020B0609020204030204" pitchFamily="49" charset="0"/>
                        </a:rPr>
                        <a:t>}</a:t>
                      </a:r>
                    </a:p>
                    <a:p>
                      <a:r>
                        <a:rPr lang="en-US" sz="1200" dirty="0"/>
                        <a:t> </a:t>
                      </a:r>
                    </a:p>
                    <a:p>
                      <a:r>
                        <a:rPr lang="en-US" sz="1200" dirty="0"/>
                        <a:t>With the above extension you can do:</a:t>
                      </a:r>
                    </a:p>
                    <a:p>
                      <a:endParaRPr lang="en-US" sz="1200" dirty="0"/>
                    </a:p>
                    <a:p>
                      <a:r>
                        <a:rPr lang="en-US" sz="1200" dirty="0">
                          <a:latin typeface="Consolas" panose="020B0609020204030204" pitchFamily="49" charset="0"/>
                        </a:rPr>
                        <a:t> </a:t>
                      </a:r>
                      <a:r>
                        <a:rPr lang="en-US" sz="1200" dirty="0" err="1">
                          <a:latin typeface="Consolas" panose="020B0609020204030204" pitchFamily="49" charset="0"/>
                        </a:rPr>
                        <a:t>IEnumerator</a:t>
                      </a:r>
                      <a:r>
                        <a:rPr lang="en-US" sz="1200" dirty="0">
                          <a:latin typeface="Consolas" panose="020B0609020204030204" pitchFamily="49" charset="0"/>
                        </a:rPr>
                        <a:t>&lt;</a:t>
                      </a:r>
                      <a:r>
                        <a:rPr lang="en-US" sz="1200" dirty="0">
                          <a:solidFill>
                            <a:srgbClr val="0000FF"/>
                          </a:solidFill>
                          <a:latin typeface="Consolas" panose="020B0609020204030204" pitchFamily="49" charset="0"/>
                        </a:rPr>
                        <a:t>string</a:t>
                      </a:r>
                      <a:r>
                        <a:rPr lang="en-US" sz="1200" dirty="0">
                          <a:latin typeface="Consolas" panose="020B0609020204030204" pitchFamily="49" charset="0"/>
                        </a:rPr>
                        <a:t>&gt; enumerator = new Collection&lt;</a:t>
                      </a:r>
                      <a:r>
                        <a:rPr lang="en-US" sz="1200" dirty="0">
                          <a:solidFill>
                            <a:srgbClr val="0000FF"/>
                          </a:solidFill>
                          <a:latin typeface="Consolas" panose="020B0609020204030204" pitchFamily="49" charset="0"/>
                        </a:rPr>
                        <a:t>string</a:t>
                      </a:r>
                      <a:r>
                        <a:rPr lang="en-US" sz="1200" dirty="0">
                          <a:latin typeface="Consolas" panose="020B0609020204030204" pitchFamily="49" charset="0"/>
                        </a:rPr>
                        <a:t>&gt; { "</a:t>
                      </a:r>
                      <a:r>
                        <a:rPr lang="en-US" sz="1200" dirty="0">
                          <a:solidFill>
                            <a:srgbClr val="C00000"/>
                          </a:solidFill>
                          <a:latin typeface="Consolas" panose="020B0609020204030204" pitchFamily="49" charset="0"/>
                        </a:rPr>
                        <a:t>Bassam</a:t>
                      </a:r>
                      <a:r>
                        <a:rPr lang="en-US" sz="1200" dirty="0">
                          <a:latin typeface="Consolas" panose="020B0609020204030204" pitchFamily="49" charset="0"/>
                        </a:rPr>
                        <a:t>", "</a:t>
                      </a:r>
                      <a:r>
                        <a:rPr lang="en-US" sz="1200" dirty="0">
                          <a:solidFill>
                            <a:srgbClr val="C00000"/>
                          </a:solidFill>
                          <a:latin typeface="Consolas" panose="020B0609020204030204" pitchFamily="49" charset="0"/>
                        </a:rPr>
                        <a:t>Thomas</a:t>
                      </a:r>
                      <a:r>
                        <a:rPr lang="en-US" sz="1200" dirty="0">
                          <a:latin typeface="Consolas" panose="020B0609020204030204" pitchFamily="49" charset="0"/>
                        </a:rPr>
                        <a:t>", "</a:t>
                      </a:r>
                      <a:r>
                        <a:rPr lang="en-US" sz="1200" dirty="0">
                          <a:solidFill>
                            <a:srgbClr val="C00000"/>
                          </a:solidFill>
                          <a:latin typeface="Consolas" panose="020B0609020204030204" pitchFamily="49" charset="0"/>
                        </a:rPr>
                        <a:t>Volker</a:t>
                      </a:r>
                      <a:r>
                        <a:rPr lang="en-US" sz="1200" dirty="0">
                          <a:latin typeface="Consolas" panose="020B0609020204030204" pitchFamily="49" charset="0"/>
                        </a:rPr>
                        <a:t>" }.</a:t>
                      </a:r>
                      <a:r>
                        <a:rPr lang="en-US" sz="1200" dirty="0" err="1">
                          <a:latin typeface="Consolas" panose="020B0609020204030204" pitchFamily="49" charset="0"/>
                        </a:rPr>
                        <a:t>GetEnumerator</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foreach (</a:t>
                      </a:r>
                      <a:r>
                        <a:rPr lang="en-US" sz="1200" dirty="0">
                          <a:solidFill>
                            <a:srgbClr val="0000FF"/>
                          </a:solidFill>
                          <a:latin typeface="Consolas" panose="020B0609020204030204" pitchFamily="49" charset="0"/>
                        </a:rPr>
                        <a:t>var</a:t>
                      </a:r>
                      <a:r>
                        <a:rPr lang="en-US" sz="1200" dirty="0">
                          <a:latin typeface="Consolas" panose="020B0609020204030204" pitchFamily="49" charset="0"/>
                        </a:rPr>
                        <a:t> guru </a:t>
                      </a:r>
                      <a:r>
                        <a:rPr lang="en-US" sz="1200" dirty="0">
                          <a:solidFill>
                            <a:srgbClr val="0000FF"/>
                          </a:solidFill>
                          <a:latin typeface="Consolas" panose="020B0609020204030204" pitchFamily="49" charset="0"/>
                        </a:rPr>
                        <a:t>in</a:t>
                      </a:r>
                      <a:r>
                        <a:rPr lang="en-US" sz="1200" dirty="0">
                          <a:latin typeface="Consolas" panose="020B0609020204030204" pitchFamily="49" charset="0"/>
                        </a:rPr>
                        <a:t> enumerator)</a:t>
                      </a:r>
                    </a:p>
                    <a:p>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Console.WriteLine</a:t>
                      </a:r>
                      <a:r>
                        <a:rPr lang="en-US" sz="1200" dirty="0">
                          <a:latin typeface="Consolas" panose="020B0609020204030204" pitchFamily="49" charset="0"/>
                        </a:rPr>
                        <a:t>($"</a:t>
                      </a:r>
                      <a:r>
                        <a:rPr lang="en-US" sz="1200" dirty="0">
                          <a:solidFill>
                            <a:srgbClr val="C00000"/>
                          </a:solidFill>
                          <a:latin typeface="Consolas" panose="020B0609020204030204" pitchFamily="49" charset="0"/>
                        </a:rPr>
                        <a:t>Welcome {guru}!</a:t>
                      </a:r>
                      <a:r>
                        <a:rPr lang="en-US" sz="1200" dirty="0">
                          <a:latin typeface="Consolas" panose="020B0609020204030204" pitchFamily="49" charset="0"/>
                        </a:rPr>
                        <a:t>");</a:t>
                      </a:r>
                    </a:p>
                    <a:p>
                      <a:r>
                        <a:rPr lang="en-US" sz="1200" dirty="0">
                          <a:latin typeface="Consolas" panose="020B0609020204030204" pitchFamily="49" charset="0"/>
                        </a:rPr>
                        <a:t>}</a:t>
                      </a:r>
                      <a:endParaRPr lang="en-US"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5" name="Table 4">
            <a:extLst>
              <a:ext uri="{FF2B5EF4-FFF2-40B4-BE49-F238E27FC236}">
                <a16:creationId xmlns:a16="http://schemas.microsoft.com/office/drawing/2014/main" id="{57E16C7C-455A-4654-B238-D42FAD454CE2}"/>
              </a:ext>
            </a:extLst>
          </p:cNvPr>
          <p:cNvGraphicFramePr>
            <a:graphicFrameLocks noGrp="1"/>
          </p:cNvGraphicFramePr>
          <p:nvPr>
            <p:extLst>
              <p:ext uri="{D42A27DB-BD31-4B8C-83A1-F6EECF244321}">
                <p14:modId xmlns:p14="http://schemas.microsoft.com/office/powerpoint/2010/main" val="3165325774"/>
              </p:ext>
            </p:extLst>
          </p:nvPr>
        </p:nvGraphicFramePr>
        <p:xfrm>
          <a:off x="337969" y="3575303"/>
          <a:ext cx="3705525" cy="3134779"/>
        </p:xfrm>
        <a:graphic>
          <a:graphicData uri="http://schemas.openxmlformats.org/drawingml/2006/table">
            <a:tbl>
              <a:tblPr firstRow="1" bandRow="1">
                <a:tableStyleId>{5C22544A-7EE6-4342-B048-85BDC9FD1C3A}</a:tableStyleId>
              </a:tblPr>
              <a:tblGrid>
                <a:gridCol w="3705525">
                  <a:extLst>
                    <a:ext uri="{9D8B030D-6E8A-4147-A177-3AD203B41FA5}">
                      <a16:colId xmlns:a16="http://schemas.microsoft.com/office/drawing/2014/main" val="3798824116"/>
                    </a:ext>
                  </a:extLst>
                </a:gridCol>
              </a:tblGrid>
              <a:tr h="4425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Lambda Discard Parameters</a:t>
                      </a:r>
                    </a:p>
                  </a:txBody>
                  <a:tcPr/>
                </a:tc>
                <a:extLst>
                  <a:ext uri="{0D108BD9-81ED-4DB2-BD59-A6C34878D82A}">
                    <a16:rowId xmlns:a16="http://schemas.microsoft.com/office/drawing/2014/main" val="2883719962"/>
                  </a:ext>
                </a:extLst>
              </a:tr>
              <a:tr h="2692186">
                <a:tc>
                  <a:txBody>
                    <a:bodyPr/>
                    <a:lstStyle/>
                    <a:p>
                      <a:r>
                        <a:rPr lang="en-US" sz="1200" dirty="0"/>
                        <a:t>This feature allows you to add multiple discards (_,_) to be used as ignored parameters of lambdas and anonymous methods. </a:t>
                      </a:r>
                    </a:p>
                    <a:p>
                      <a:r>
                        <a:rPr lang="en-US" sz="1200" dirty="0"/>
                        <a:t> </a:t>
                      </a:r>
                    </a:p>
                    <a:p>
                      <a:r>
                        <a:rPr lang="en-US" sz="1200" dirty="0" err="1"/>
                        <a:t>Func</a:t>
                      </a:r>
                      <a:r>
                        <a:rPr lang="en-US" sz="1200" dirty="0"/>
                        <a:t>&lt;</a:t>
                      </a:r>
                      <a:r>
                        <a:rPr lang="en-US" sz="1200" dirty="0" err="1">
                          <a:solidFill>
                            <a:srgbClr val="0000FF"/>
                          </a:solidFill>
                        </a:rPr>
                        <a:t>int</a:t>
                      </a:r>
                      <a:r>
                        <a:rPr lang="en-US" sz="1200" dirty="0" err="1"/>
                        <a:t>,</a:t>
                      </a:r>
                      <a:r>
                        <a:rPr lang="en-US" sz="1200" dirty="0" err="1">
                          <a:solidFill>
                            <a:srgbClr val="0000FF"/>
                          </a:solidFill>
                        </a:rPr>
                        <a:t>int</a:t>
                      </a:r>
                      <a:r>
                        <a:rPr lang="en-US" sz="1200" dirty="0" err="1"/>
                        <a:t>,</a:t>
                      </a:r>
                      <a:r>
                        <a:rPr lang="en-US" sz="1200" dirty="0" err="1">
                          <a:solidFill>
                            <a:srgbClr val="0000FF"/>
                          </a:solidFill>
                        </a:rPr>
                        <a:t>int</a:t>
                      </a:r>
                      <a:r>
                        <a:rPr lang="en-US" sz="1200" dirty="0"/>
                        <a:t>&gt; zero = (</a:t>
                      </a:r>
                      <a:r>
                        <a:rPr lang="en-US" sz="1200" dirty="0">
                          <a:solidFill>
                            <a:srgbClr val="0000FF"/>
                          </a:solidFill>
                        </a:rPr>
                        <a:t>_</a:t>
                      </a:r>
                      <a:r>
                        <a:rPr lang="en-US" sz="1200" dirty="0"/>
                        <a:t>,</a:t>
                      </a:r>
                      <a:r>
                        <a:rPr lang="en-US" sz="1200" dirty="0">
                          <a:solidFill>
                            <a:srgbClr val="0000FF"/>
                          </a:solidFill>
                        </a:rPr>
                        <a:t>_</a:t>
                      </a:r>
                      <a:r>
                        <a:rPr lang="en-US" sz="1200" dirty="0"/>
                        <a:t>) =&gt; 0;</a:t>
                      </a:r>
                    </a:p>
                    <a:p>
                      <a:r>
                        <a:rPr lang="en-US" sz="1200" dirty="0"/>
                        <a:t> </a:t>
                      </a:r>
                    </a:p>
                    <a:p>
                      <a:r>
                        <a:rPr lang="en-US" sz="1200" b="1" dirty="0"/>
                        <a:t>Pros:</a:t>
                      </a:r>
                    </a:p>
                    <a:p>
                      <a:r>
                        <a:rPr lang="en-US" sz="1200" dirty="0"/>
                        <a:t>Syntax Sugar.</a:t>
                      </a:r>
                    </a:p>
                    <a:p>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6" name="Table 5">
            <a:extLst>
              <a:ext uri="{FF2B5EF4-FFF2-40B4-BE49-F238E27FC236}">
                <a16:creationId xmlns:a16="http://schemas.microsoft.com/office/drawing/2014/main" id="{E7213AF0-5B04-40FA-92D9-40C6498FB0A2}"/>
              </a:ext>
            </a:extLst>
          </p:cNvPr>
          <p:cNvGraphicFramePr>
            <a:graphicFrameLocks noGrp="1"/>
          </p:cNvGraphicFramePr>
          <p:nvPr>
            <p:extLst>
              <p:ext uri="{D42A27DB-BD31-4B8C-83A1-F6EECF244321}">
                <p14:modId xmlns:p14="http://schemas.microsoft.com/office/powerpoint/2010/main" val="285439771"/>
              </p:ext>
            </p:extLst>
          </p:nvPr>
        </p:nvGraphicFramePr>
        <p:xfrm>
          <a:off x="4195217" y="3585286"/>
          <a:ext cx="3606544" cy="3134779"/>
        </p:xfrm>
        <a:graphic>
          <a:graphicData uri="http://schemas.openxmlformats.org/drawingml/2006/table">
            <a:tbl>
              <a:tblPr firstRow="1" bandRow="1">
                <a:tableStyleId>{5C22544A-7EE6-4342-B048-85BDC9FD1C3A}</a:tableStyleId>
              </a:tblPr>
              <a:tblGrid>
                <a:gridCol w="3606544">
                  <a:extLst>
                    <a:ext uri="{9D8B030D-6E8A-4147-A177-3AD203B41FA5}">
                      <a16:colId xmlns:a16="http://schemas.microsoft.com/office/drawing/2014/main" val="3798824116"/>
                    </a:ext>
                  </a:extLst>
                </a:gridCol>
              </a:tblGrid>
              <a:tr h="43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Attributes on Local Functions</a:t>
                      </a:r>
                    </a:p>
                  </a:txBody>
                  <a:tcPr/>
                </a:tc>
                <a:extLst>
                  <a:ext uri="{0D108BD9-81ED-4DB2-BD59-A6C34878D82A}">
                    <a16:rowId xmlns:a16="http://schemas.microsoft.com/office/drawing/2014/main" val="2883719962"/>
                  </a:ext>
                </a:extLst>
              </a:tr>
              <a:tr h="2702396">
                <a:tc>
                  <a:txBody>
                    <a:bodyPr/>
                    <a:lstStyle/>
                    <a:p>
                      <a:r>
                        <a:rPr lang="en-US" sz="1200" dirty="0"/>
                        <a:t>The idea is to permit attributes to be part of the declaration of a local function.</a:t>
                      </a:r>
                    </a:p>
                    <a:p>
                      <a:r>
                        <a:rPr lang="en-US" sz="1000" dirty="0">
                          <a:latin typeface="Consolas" panose="020B0609020204030204" pitchFamily="49" charset="0"/>
                        </a:rPr>
                        <a:t> </a:t>
                      </a:r>
                    </a:p>
                    <a:p>
                      <a:r>
                        <a:rPr lang="en-US" sz="1000" dirty="0">
                          <a:solidFill>
                            <a:srgbClr val="0000FF"/>
                          </a:solidFill>
                          <a:latin typeface="Consolas" panose="020B0609020204030204" pitchFamily="49" charset="0"/>
                        </a:rPr>
                        <a:t>static void </a:t>
                      </a:r>
                      <a:r>
                        <a:rPr lang="en-US" sz="1000" dirty="0">
                          <a:latin typeface="Consolas" panose="020B0609020204030204" pitchFamily="49" charset="0"/>
                        </a:rPr>
                        <a:t>Main(</a:t>
                      </a:r>
                      <a:r>
                        <a:rPr lang="en-US" sz="1000" dirty="0">
                          <a:solidFill>
                            <a:srgbClr val="0000FF"/>
                          </a:solidFill>
                          <a:latin typeface="Consolas" panose="020B0609020204030204" pitchFamily="49" charset="0"/>
                        </a:rPr>
                        <a:t>string</a:t>
                      </a:r>
                      <a:r>
                        <a:rPr lang="en-US" sz="1000" dirty="0">
                          <a:latin typeface="Consolas" panose="020B0609020204030204" pitchFamily="49" charset="0"/>
                        </a:rPr>
                        <a:t>[] </a:t>
                      </a:r>
                      <a:r>
                        <a:rPr lang="en-US" sz="1000" dirty="0" err="1">
                          <a:latin typeface="Consolas" panose="020B0609020204030204" pitchFamily="49" charset="0"/>
                        </a:rPr>
                        <a:t>args</a:t>
                      </a:r>
                      <a:r>
                        <a:rPr lang="en-US" sz="1000" dirty="0">
                          <a:latin typeface="Consolas" panose="020B0609020204030204" pitchFamily="49" charset="0"/>
                        </a:rPr>
                        <a:t>)</a:t>
                      </a:r>
                    </a:p>
                    <a:p>
                      <a:r>
                        <a:rPr lang="en-US" sz="1000" dirty="0">
                          <a:latin typeface="Consolas" panose="020B0609020204030204" pitchFamily="49" charset="0"/>
                        </a:rPr>
                        <a:t>{</a:t>
                      </a:r>
                    </a:p>
                    <a:p>
                      <a:r>
                        <a:rPr lang="en-US" sz="1000" dirty="0">
                          <a:latin typeface="Consolas" panose="020B0609020204030204" pitchFamily="49" charset="0"/>
                        </a:rPr>
                        <a:t>   [</a:t>
                      </a:r>
                      <a:r>
                        <a:rPr lang="en-US" sz="1000" b="1" dirty="0">
                          <a:solidFill>
                            <a:srgbClr val="0000FF"/>
                          </a:solidFill>
                          <a:latin typeface="Consolas" panose="020B0609020204030204" pitchFamily="49" charset="0"/>
                        </a:rPr>
                        <a:t>Conditional</a:t>
                      </a:r>
                      <a:r>
                        <a:rPr lang="en-US" sz="1000" dirty="0">
                          <a:latin typeface="Consolas" panose="020B0609020204030204" pitchFamily="49" charset="0"/>
                        </a:rPr>
                        <a:t>("DEBUG")]</a:t>
                      </a:r>
                    </a:p>
                    <a:p>
                      <a:r>
                        <a:rPr lang="en-US" sz="1000" dirty="0">
                          <a:latin typeface="Consolas" panose="020B0609020204030204" pitchFamily="49" charset="0"/>
                        </a:rPr>
                        <a:t>   // </a:t>
                      </a:r>
                      <a:r>
                        <a:rPr lang="en-US" sz="1000" dirty="0" err="1">
                          <a:latin typeface="Consolas" panose="020B0609020204030204" pitchFamily="49" charset="0"/>
                        </a:rPr>
                        <a:t>NotNull</a:t>
                      </a:r>
                      <a:r>
                        <a:rPr lang="en-US" sz="1000" dirty="0">
                          <a:latin typeface="Consolas" panose="020B0609020204030204" pitchFamily="49" charset="0"/>
                        </a:rPr>
                        <a:t>-attribute.</a:t>
                      </a:r>
                    </a:p>
                    <a:p>
                      <a:r>
                        <a:rPr lang="en-US" sz="1000" dirty="0">
                          <a:latin typeface="Consolas" panose="020B0609020204030204" pitchFamily="49" charset="0"/>
                        </a:rPr>
                        <a:t>   </a:t>
                      </a:r>
                      <a:r>
                        <a:rPr lang="en-US" sz="1000" dirty="0">
                          <a:solidFill>
                            <a:srgbClr val="0000FF"/>
                          </a:solidFill>
                          <a:latin typeface="Consolas" panose="020B0609020204030204" pitchFamily="49" charset="0"/>
                        </a:rPr>
                        <a:t>static</a:t>
                      </a:r>
                      <a:r>
                        <a:rPr lang="en-US" sz="1000" dirty="0">
                          <a:latin typeface="Consolas" panose="020B0609020204030204" pitchFamily="49" charset="0"/>
                        </a:rPr>
                        <a:t> </a:t>
                      </a:r>
                      <a:r>
                        <a:rPr lang="en-US" sz="1000" dirty="0">
                          <a:solidFill>
                            <a:srgbClr val="0000FF"/>
                          </a:solidFill>
                          <a:latin typeface="Consolas" panose="020B0609020204030204" pitchFamily="49" charset="0"/>
                        </a:rPr>
                        <a:t>void</a:t>
                      </a:r>
                      <a:r>
                        <a:rPr lang="en-US" sz="1000" dirty="0">
                          <a:latin typeface="Consolas" panose="020B0609020204030204" pitchFamily="49" charset="0"/>
                        </a:rPr>
                        <a:t> DoSomething([</a:t>
                      </a:r>
                      <a:r>
                        <a:rPr lang="en-US" sz="1000" b="1" dirty="0" err="1">
                          <a:solidFill>
                            <a:srgbClr val="0000FF"/>
                          </a:solidFill>
                          <a:latin typeface="Consolas" panose="020B0609020204030204" pitchFamily="49" charset="0"/>
                        </a:rPr>
                        <a:t>NotNull</a:t>
                      </a:r>
                      <a:r>
                        <a:rPr lang="en-US" sz="1000" dirty="0">
                          <a:latin typeface="Consolas" panose="020B0609020204030204" pitchFamily="49" charset="0"/>
                        </a:rPr>
                        <a:t>] </a:t>
                      </a:r>
                      <a:r>
                        <a:rPr lang="en-US" sz="1000" dirty="0">
                          <a:solidFill>
                            <a:srgbClr val="0000FF"/>
                          </a:solidFill>
                          <a:latin typeface="Consolas" panose="020B0609020204030204" pitchFamily="49" charset="0"/>
                        </a:rPr>
                        <a:t>string</a:t>
                      </a:r>
                      <a:r>
                        <a:rPr lang="en-US" sz="1000" dirty="0">
                          <a:latin typeface="Consolas" panose="020B0609020204030204" pitchFamily="49" charset="0"/>
                        </a:rPr>
                        <a:t> test)</a:t>
                      </a:r>
                    </a:p>
                    <a:p>
                      <a:r>
                        <a:rPr lang="en-US" sz="1000" dirty="0">
                          <a:latin typeface="Consolas" panose="020B0609020204030204" pitchFamily="49" charset="0"/>
                        </a:rPr>
                        <a:t>   {</a:t>
                      </a:r>
                    </a:p>
                    <a:p>
                      <a:r>
                        <a:rPr lang="en-US" sz="1000" dirty="0">
                          <a:latin typeface="Consolas" panose="020B0609020204030204" pitchFamily="49" charset="0"/>
                        </a:rPr>
                        <a:t>     </a:t>
                      </a:r>
                      <a:r>
                        <a:rPr lang="en-US" sz="1000" dirty="0" err="1">
                          <a:latin typeface="Consolas" panose="020B0609020204030204" pitchFamily="49" charset="0"/>
                        </a:rPr>
                        <a:t>Console.WriteLine</a:t>
                      </a:r>
                      <a:r>
                        <a:rPr lang="en-US" sz="1000" dirty="0">
                          <a:latin typeface="Consolas" panose="020B0609020204030204" pitchFamily="49" charset="0"/>
                        </a:rPr>
                        <a:t>("</a:t>
                      </a:r>
                      <a:r>
                        <a:rPr lang="en-US" sz="1000" dirty="0">
                          <a:solidFill>
                            <a:srgbClr val="C00000"/>
                          </a:solidFill>
                          <a:latin typeface="Consolas" panose="020B0609020204030204" pitchFamily="49" charset="0"/>
                        </a:rPr>
                        <a:t>Do it!</a:t>
                      </a:r>
                      <a:r>
                        <a:rPr lang="en-US" sz="1000" dirty="0">
                          <a:latin typeface="Consolas" panose="020B0609020204030204" pitchFamily="49" charset="0"/>
                        </a:rPr>
                        <a:t>");</a:t>
                      </a:r>
                    </a:p>
                    <a:p>
                      <a:r>
                        <a:rPr lang="en-US" sz="1000" dirty="0">
                          <a:latin typeface="Consolas" panose="020B0609020204030204" pitchFamily="49" charset="0"/>
                        </a:rPr>
                        <a:t>   }</a:t>
                      </a:r>
                    </a:p>
                    <a:p>
                      <a:r>
                        <a:rPr lang="en-US" sz="1000" dirty="0">
                          <a:latin typeface="Consolas" panose="020B0609020204030204" pitchFamily="49" charset="0"/>
                        </a:rPr>
                        <a:t>  </a:t>
                      </a:r>
                    </a:p>
                    <a:p>
                      <a:r>
                        <a:rPr lang="en-US" sz="1000" dirty="0">
                          <a:latin typeface="Consolas" panose="020B0609020204030204" pitchFamily="49" charset="0"/>
                        </a:rPr>
                        <a:t>  DoSomething (“</a:t>
                      </a:r>
                      <a:r>
                        <a:rPr lang="en-US" sz="1000" dirty="0">
                          <a:solidFill>
                            <a:srgbClr val="C00000"/>
                          </a:solidFill>
                          <a:latin typeface="Consolas" panose="020B0609020204030204" pitchFamily="49" charset="0"/>
                        </a:rPr>
                        <a:t>Doing!</a:t>
                      </a:r>
                      <a:r>
                        <a:rPr lang="en-US" sz="1000" dirty="0">
                          <a:latin typeface="Consolas" panose="020B0609020204030204" pitchFamily="49" charset="0"/>
                        </a:rPr>
                        <a:t>");</a:t>
                      </a:r>
                    </a:p>
                    <a:p>
                      <a:r>
                        <a:rPr lang="en-US" sz="1000" dirty="0">
                          <a:latin typeface="Consolas" panose="020B0609020204030204" pitchFamily="49" charset="0"/>
                        </a:rPr>
                        <a:t>}</a:t>
                      </a:r>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8" name="Table 7">
            <a:extLst>
              <a:ext uri="{FF2B5EF4-FFF2-40B4-BE49-F238E27FC236}">
                <a16:creationId xmlns:a16="http://schemas.microsoft.com/office/drawing/2014/main" id="{389BF23C-C01E-4A9B-9895-6EB26B83A30A}"/>
              </a:ext>
            </a:extLst>
          </p:cNvPr>
          <p:cNvGraphicFramePr>
            <a:graphicFrameLocks noGrp="1"/>
          </p:cNvGraphicFramePr>
          <p:nvPr>
            <p:extLst>
              <p:ext uri="{D42A27DB-BD31-4B8C-83A1-F6EECF244321}">
                <p14:modId xmlns:p14="http://schemas.microsoft.com/office/powerpoint/2010/main" val="1714331534"/>
              </p:ext>
            </p:extLst>
          </p:nvPr>
        </p:nvGraphicFramePr>
        <p:xfrm>
          <a:off x="7953484" y="3585287"/>
          <a:ext cx="3888892" cy="3134778"/>
        </p:xfrm>
        <a:graphic>
          <a:graphicData uri="http://schemas.openxmlformats.org/drawingml/2006/table">
            <a:tbl>
              <a:tblPr firstRow="1" bandRow="1">
                <a:tableStyleId>{5C22544A-7EE6-4342-B048-85BDC9FD1C3A}</a:tableStyleId>
              </a:tblPr>
              <a:tblGrid>
                <a:gridCol w="3888892">
                  <a:extLst>
                    <a:ext uri="{9D8B030D-6E8A-4147-A177-3AD203B41FA5}">
                      <a16:colId xmlns:a16="http://schemas.microsoft.com/office/drawing/2014/main" val="2626647059"/>
                    </a:ext>
                  </a:extLst>
                </a:gridCol>
              </a:tblGrid>
              <a:tr h="472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Extending Partial Methods</a:t>
                      </a:r>
                    </a:p>
                  </a:txBody>
                  <a:tcPr/>
                </a:tc>
                <a:extLst>
                  <a:ext uri="{0D108BD9-81ED-4DB2-BD59-A6C34878D82A}">
                    <a16:rowId xmlns:a16="http://schemas.microsoft.com/office/drawing/2014/main" val="2183117659"/>
                  </a:ext>
                </a:extLst>
              </a:tr>
              <a:tr h="2662627">
                <a:tc>
                  <a:txBody>
                    <a:bodyPr/>
                    <a:lstStyle/>
                    <a:p>
                      <a:r>
                        <a:rPr lang="en-US" sz="1200" kern="1200" dirty="0">
                          <a:solidFill>
                            <a:schemeClr val="dk1"/>
                          </a:solidFill>
                          <a:effectLst/>
                          <a:latin typeface="+mn-lt"/>
                          <a:ea typeface="+mn-ea"/>
                          <a:cs typeface="+mn-cs"/>
                        </a:rPr>
                        <a:t>This feature allows you to remove the restrictions of the partial method (</a:t>
                      </a:r>
                      <a:r>
                        <a:rPr lang="en-US" sz="1200" i="1" kern="1200" dirty="0">
                          <a:solidFill>
                            <a:srgbClr val="0000FF"/>
                          </a:solidFill>
                          <a:effectLst/>
                          <a:latin typeface="+mn-lt"/>
                          <a:ea typeface="+mn-ea"/>
                          <a:cs typeface="+mn-cs"/>
                        </a:rPr>
                        <a:t>void</a:t>
                      </a:r>
                      <a:r>
                        <a:rPr lang="en-US" sz="1200" i="1" kern="1200" dirty="0">
                          <a:solidFill>
                            <a:schemeClr val="dk1"/>
                          </a:solidFill>
                          <a:effectLst/>
                          <a:latin typeface="+mn-lt"/>
                          <a:ea typeface="+mn-ea"/>
                          <a:cs typeface="+mn-cs"/>
                        </a:rPr>
                        <a:t>, </a:t>
                      </a:r>
                      <a:r>
                        <a:rPr lang="en-US" sz="1200" i="1" kern="1200" dirty="0">
                          <a:solidFill>
                            <a:srgbClr val="0000FF"/>
                          </a:solidFill>
                          <a:effectLst/>
                          <a:latin typeface="+mn-lt"/>
                          <a:ea typeface="+mn-ea"/>
                          <a:cs typeface="+mn-cs"/>
                        </a:rPr>
                        <a:t>out</a:t>
                      </a:r>
                      <a:r>
                        <a:rPr lang="en-US" sz="1200" i="1" kern="1200" dirty="0">
                          <a:solidFill>
                            <a:schemeClr val="dk1"/>
                          </a:solidFill>
                          <a:effectLst/>
                          <a:latin typeface="+mn-lt"/>
                          <a:ea typeface="+mn-ea"/>
                          <a:cs typeface="+mn-cs"/>
                        </a:rPr>
                        <a:t>, </a:t>
                      </a:r>
                      <a:r>
                        <a:rPr lang="en-US" sz="1200" i="1" kern="1200" dirty="0">
                          <a:solidFill>
                            <a:srgbClr val="0000FF"/>
                          </a:solidFill>
                          <a:effectLst/>
                          <a:latin typeface="+mn-lt"/>
                          <a:ea typeface="+mn-ea"/>
                          <a:cs typeface="+mn-cs"/>
                        </a:rPr>
                        <a:t>accessibility</a:t>
                      </a:r>
                      <a:r>
                        <a:rPr lang="en-US" sz="1200" kern="1200" dirty="0">
                          <a:solidFill>
                            <a:schemeClr val="dk1"/>
                          </a:solidFill>
                          <a:effectLst/>
                          <a:latin typeface="+mn-lt"/>
                          <a:ea typeface="+mn-ea"/>
                          <a:cs typeface="+mn-cs"/>
                        </a:rPr>
                        <a:t>). </a:t>
                      </a:r>
                    </a:p>
                    <a:p>
                      <a:endParaRPr lang="en-US" sz="1200" kern="1200" dirty="0">
                        <a:solidFill>
                          <a:schemeClr val="dk1"/>
                        </a:solidFill>
                        <a:effectLst/>
                        <a:latin typeface="+mn-lt"/>
                        <a:ea typeface="+mn-ea"/>
                        <a:cs typeface="+mn-cs"/>
                      </a:endParaRPr>
                    </a:p>
                    <a:p>
                      <a:r>
                        <a:rPr lang="en-US" sz="900" kern="1200" dirty="0">
                          <a:solidFill>
                            <a:srgbClr val="0000FF"/>
                          </a:solidFill>
                          <a:effectLst/>
                          <a:latin typeface="Consolas" panose="020B0609020204030204" pitchFamily="49" charset="0"/>
                          <a:ea typeface="+mn-ea"/>
                          <a:cs typeface="+mn-cs"/>
                        </a:rPr>
                        <a:t>partial class </a:t>
                      </a:r>
                      <a:r>
                        <a:rPr lang="en-US" sz="900" kern="1200" dirty="0">
                          <a:solidFill>
                            <a:schemeClr val="dk1"/>
                          </a:solidFill>
                          <a:effectLst/>
                          <a:latin typeface="Consolas" panose="020B0609020204030204" pitchFamily="49" charset="0"/>
                          <a:ea typeface="+mn-ea"/>
                          <a:cs typeface="+mn-cs"/>
                        </a:rPr>
                        <a:t>Doing</a:t>
                      </a:r>
                    </a:p>
                    <a:p>
                      <a:r>
                        <a:rPr lang="en-US" sz="900" kern="1200" dirty="0">
                          <a:solidFill>
                            <a:schemeClr val="dk1"/>
                          </a:solidFill>
                          <a:effectLst/>
                          <a:latin typeface="Consolas" panose="020B0609020204030204" pitchFamily="49" charset="0"/>
                          <a:ea typeface="+mn-ea"/>
                          <a:cs typeface="+mn-cs"/>
                        </a:rPr>
                        <a:t>{</a:t>
                      </a:r>
                    </a:p>
                    <a:p>
                      <a:r>
                        <a:rPr lang="en-US" sz="900" kern="1200" dirty="0">
                          <a:solidFill>
                            <a:schemeClr val="dk1"/>
                          </a:solidFill>
                          <a:effectLst/>
                          <a:latin typeface="Consolas" panose="020B0609020204030204" pitchFamily="49" charset="0"/>
                          <a:ea typeface="+mn-ea"/>
                          <a:cs typeface="+mn-cs"/>
                        </a:rPr>
                        <a:t> </a:t>
                      </a:r>
                      <a:r>
                        <a:rPr lang="en-US" sz="900" kern="1200" dirty="0">
                          <a:solidFill>
                            <a:srgbClr val="0000FF"/>
                          </a:solidFill>
                          <a:effectLst/>
                          <a:latin typeface="Consolas" panose="020B0609020204030204" pitchFamily="49" charset="0"/>
                          <a:ea typeface="+mn-ea"/>
                          <a:cs typeface="+mn-cs"/>
                        </a:rPr>
                        <a:t>internal partial bool </a:t>
                      </a:r>
                      <a:r>
                        <a:rPr lang="en-US" sz="900" kern="1200" dirty="0">
                          <a:solidFill>
                            <a:schemeClr val="dk1"/>
                          </a:solidFill>
                          <a:effectLst/>
                          <a:latin typeface="Consolas" panose="020B0609020204030204" pitchFamily="49" charset="0"/>
                          <a:ea typeface="+mn-ea"/>
                          <a:cs typeface="+mn-cs"/>
                        </a:rPr>
                        <a:t>DoSomething(</a:t>
                      </a:r>
                      <a:r>
                        <a:rPr lang="en-US" sz="900" kern="1200" dirty="0">
                          <a:solidFill>
                            <a:srgbClr val="0000FF"/>
                          </a:solidFill>
                          <a:effectLst/>
                          <a:latin typeface="Consolas" panose="020B0609020204030204" pitchFamily="49" charset="0"/>
                          <a:ea typeface="+mn-ea"/>
                          <a:cs typeface="+mn-cs"/>
                        </a:rPr>
                        <a:t>string</a:t>
                      </a:r>
                      <a:r>
                        <a:rPr lang="en-US" sz="900" kern="1200" dirty="0">
                          <a:solidFill>
                            <a:schemeClr val="dk1"/>
                          </a:solidFill>
                          <a:effectLst/>
                          <a:latin typeface="Consolas" panose="020B0609020204030204" pitchFamily="49" charset="0"/>
                          <a:ea typeface="+mn-ea"/>
                          <a:cs typeface="+mn-cs"/>
                        </a:rPr>
                        <a:t> s, </a:t>
                      </a:r>
                      <a:r>
                        <a:rPr lang="en-US" sz="900" kern="1200" dirty="0">
                          <a:solidFill>
                            <a:srgbClr val="0000FF"/>
                          </a:solidFill>
                          <a:effectLst/>
                          <a:latin typeface="Consolas" panose="020B0609020204030204" pitchFamily="49" charset="0"/>
                          <a:ea typeface="+mn-ea"/>
                          <a:cs typeface="+mn-cs"/>
                        </a:rPr>
                        <a:t>out int </a:t>
                      </a:r>
                      <a:r>
                        <a:rPr lang="en-US" sz="900" kern="1200" dirty="0" err="1">
                          <a:solidFill>
                            <a:schemeClr val="dk1"/>
                          </a:solidFill>
                          <a:effectLst/>
                          <a:latin typeface="Consolas" panose="020B0609020204030204" pitchFamily="49" charset="0"/>
                          <a:ea typeface="+mn-ea"/>
                          <a:cs typeface="+mn-cs"/>
                        </a:rPr>
                        <a:t>i</a:t>
                      </a:r>
                      <a:r>
                        <a:rPr lang="en-US" sz="900" kern="1200" dirty="0">
                          <a:solidFill>
                            <a:schemeClr val="dk1"/>
                          </a:solidFill>
                          <a:effectLst/>
                          <a:latin typeface="Consolas" panose="020B0609020204030204" pitchFamily="49" charset="0"/>
                          <a:ea typeface="+mn-ea"/>
                          <a:cs typeface="+mn-cs"/>
                        </a:rPr>
                        <a:t>); </a:t>
                      </a:r>
                    </a:p>
                    <a:p>
                      <a:r>
                        <a:rPr lang="en-US" sz="900" kern="1200" dirty="0">
                          <a:solidFill>
                            <a:schemeClr val="dk1"/>
                          </a:solidFill>
                          <a:effectLst/>
                          <a:latin typeface="Consolas" panose="020B0609020204030204" pitchFamily="49" charset="0"/>
                          <a:ea typeface="+mn-ea"/>
                          <a:cs typeface="+mn-cs"/>
                        </a:rPr>
                        <a:t>}</a:t>
                      </a:r>
                    </a:p>
                    <a:p>
                      <a:endParaRPr lang="en-US" sz="900" kern="1200" dirty="0">
                        <a:solidFill>
                          <a:srgbClr val="0000FF"/>
                        </a:solidFill>
                        <a:effectLst/>
                        <a:latin typeface="Consolas" panose="020B0609020204030204" pitchFamily="49" charset="0"/>
                        <a:ea typeface="+mn-ea"/>
                        <a:cs typeface="+mn-cs"/>
                      </a:endParaRPr>
                    </a:p>
                    <a:p>
                      <a:r>
                        <a:rPr lang="en-US" sz="900" kern="1200" dirty="0">
                          <a:solidFill>
                            <a:srgbClr val="0000FF"/>
                          </a:solidFill>
                          <a:effectLst/>
                          <a:latin typeface="Consolas" panose="020B0609020204030204" pitchFamily="49" charset="0"/>
                          <a:ea typeface="+mn-ea"/>
                          <a:cs typeface="+mn-cs"/>
                        </a:rPr>
                        <a:t>partial class </a:t>
                      </a:r>
                      <a:r>
                        <a:rPr lang="en-US" sz="900" kern="1200" dirty="0">
                          <a:solidFill>
                            <a:schemeClr val="dk1"/>
                          </a:solidFill>
                          <a:effectLst/>
                          <a:latin typeface="Consolas" panose="020B0609020204030204" pitchFamily="49" charset="0"/>
                          <a:ea typeface="+mn-ea"/>
                          <a:cs typeface="+mn-cs"/>
                        </a:rPr>
                        <a:t>Doing</a:t>
                      </a:r>
                    </a:p>
                    <a:p>
                      <a:r>
                        <a:rPr lang="en-US" sz="900" kern="1200" dirty="0">
                          <a:solidFill>
                            <a:schemeClr val="dk1"/>
                          </a:solidFill>
                          <a:effectLst/>
                          <a:latin typeface="Consolas" panose="020B0609020204030204" pitchFamily="49" charset="0"/>
                          <a:ea typeface="+mn-ea"/>
                          <a:cs typeface="+mn-cs"/>
                        </a:rPr>
                        <a:t>{</a:t>
                      </a:r>
                    </a:p>
                    <a:p>
                      <a:r>
                        <a:rPr lang="en-US" sz="900" kern="1200" dirty="0">
                          <a:solidFill>
                            <a:schemeClr val="dk1"/>
                          </a:solidFill>
                          <a:effectLst/>
                          <a:latin typeface="Consolas" panose="020B0609020204030204" pitchFamily="49" charset="0"/>
                          <a:ea typeface="+mn-ea"/>
                          <a:cs typeface="+mn-cs"/>
                        </a:rPr>
                        <a:t> </a:t>
                      </a:r>
                      <a:r>
                        <a:rPr lang="en-US" sz="900" kern="1200" dirty="0">
                          <a:solidFill>
                            <a:srgbClr val="0000FF"/>
                          </a:solidFill>
                          <a:effectLst/>
                          <a:latin typeface="Consolas" panose="020B0609020204030204" pitchFamily="49" charset="0"/>
                          <a:ea typeface="+mn-ea"/>
                          <a:cs typeface="+mn-cs"/>
                        </a:rPr>
                        <a:t>internal partial bool </a:t>
                      </a:r>
                      <a:r>
                        <a:rPr lang="en-US" sz="900" kern="1200" dirty="0">
                          <a:solidFill>
                            <a:schemeClr val="dk1"/>
                          </a:solidFill>
                          <a:effectLst/>
                          <a:latin typeface="Consolas" panose="020B0609020204030204" pitchFamily="49" charset="0"/>
                          <a:ea typeface="+mn-ea"/>
                          <a:cs typeface="+mn-cs"/>
                        </a:rPr>
                        <a:t>DoSomething(</a:t>
                      </a:r>
                      <a:r>
                        <a:rPr lang="en-US" sz="900" kern="1200" dirty="0">
                          <a:solidFill>
                            <a:srgbClr val="0000FF"/>
                          </a:solidFill>
                          <a:effectLst/>
                          <a:latin typeface="Consolas" panose="020B0609020204030204" pitchFamily="49" charset="0"/>
                          <a:ea typeface="+mn-ea"/>
                          <a:cs typeface="+mn-cs"/>
                        </a:rPr>
                        <a:t>string</a:t>
                      </a:r>
                      <a:r>
                        <a:rPr lang="en-US" sz="900" kern="1200" dirty="0">
                          <a:solidFill>
                            <a:schemeClr val="dk1"/>
                          </a:solidFill>
                          <a:effectLst/>
                          <a:latin typeface="Consolas" panose="020B0609020204030204" pitchFamily="49" charset="0"/>
                          <a:ea typeface="+mn-ea"/>
                          <a:cs typeface="+mn-cs"/>
                        </a:rPr>
                        <a:t> s, </a:t>
                      </a:r>
                      <a:r>
                        <a:rPr lang="en-US" sz="900" kern="1200" dirty="0">
                          <a:solidFill>
                            <a:srgbClr val="0000FF"/>
                          </a:solidFill>
                          <a:effectLst/>
                          <a:latin typeface="Consolas" panose="020B0609020204030204" pitchFamily="49" charset="0"/>
                          <a:ea typeface="+mn-ea"/>
                          <a:cs typeface="+mn-cs"/>
                        </a:rPr>
                        <a:t>out int </a:t>
                      </a:r>
                      <a:r>
                        <a:rPr lang="en-US" sz="900" kern="1200" dirty="0" err="1">
                          <a:solidFill>
                            <a:schemeClr val="dk1"/>
                          </a:solidFill>
                          <a:effectLst/>
                          <a:latin typeface="Consolas" panose="020B0609020204030204" pitchFamily="49" charset="0"/>
                          <a:ea typeface="+mn-ea"/>
                          <a:cs typeface="+mn-cs"/>
                        </a:rPr>
                        <a:t>i</a:t>
                      </a:r>
                      <a:r>
                        <a:rPr lang="en-US" sz="900" kern="1200" dirty="0">
                          <a:solidFill>
                            <a:schemeClr val="dk1"/>
                          </a:solidFill>
                          <a:effectLst/>
                          <a:latin typeface="Consolas" panose="020B0609020204030204" pitchFamily="49" charset="0"/>
                          <a:ea typeface="+mn-ea"/>
                          <a:cs typeface="+mn-cs"/>
                        </a:rPr>
                        <a:t>)</a:t>
                      </a:r>
                    </a:p>
                    <a:p>
                      <a:r>
                        <a:rPr lang="en-US" sz="900" kern="1200" dirty="0">
                          <a:solidFill>
                            <a:schemeClr val="dk1"/>
                          </a:solidFill>
                          <a:effectLst/>
                          <a:latin typeface="Consolas" panose="020B0609020204030204" pitchFamily="49" charset="0"/>
                          <a:ea typeface="+mn-ea"/>
                          <a:cs typeface="+mn-cs"/>
                        </a:rPr>
                        <a:t>    {</a:t>
                      </a:r>
                    </a:p>
                    <a:p>
                      <a:r>
                        <a:rPr lang="en-US" sz="900" kern="1200" dirty="0">
                          <a:solidFill>
                            <a:schemeClr val="dk1"/>
                          </a:solidFill>
                          <a:effectLst/>
                          <a:latin typeface="Consolas" panose="020B0609020204030204" pitchFamily="49" charset="0"/>
                          <a:ea typeface="+mn-ea"/>
                          <a:cs typeface="+mn-cs"/>
                        </a:rPr>
                        <a:t>      </a:t>
                      </a:r>
                      <a:r>
                        <a:rPr lang="en-US" sz="900" kern="1200" dirty="0" err="1">
                          <a:solidFill>
                            <a:schemeClr val="dk1"/>
                          </a:solidFill>
                          <a:effectLst/>
                          <a:latin typeface="Consolas" panose="020B0609020204030204" pitchFamily="49" charset="0"/>
                          <a:ea typeface="+mn-ea"/>
                          <a:cs typeface="+mn-cs"/>
                        </a:rPr>
                        <a:t>i</a:t>
                      </a:r>
                      <a:r>
                        <a:rPr lang="en-US" sz="900" kern="1200" dirty="0">
                          <a:solidFill>
                            <a:schemeClr val="dk1"/>
                          </a:solidFill>
                          <a:effectLst/>
                          <a:latin typeface="Consolas" panose="020B0609020204030204" pitchFamily="49" charset="0"/>
                          <a:ea typeface="+mn-ea"/>
                          <a:cs typeface="+mn-cs"/>
                        </a:rPr>
                        <a:t> = 0;</a:t>
                      </a:r>
                    </a:p>
                    <a:p>
                      <a:r>
                        <a:rPr lang="en-US" sz="900" kern="1200" dirty="0">
                          <a:solidFill>
                            <a:schemeClr val="dk1"/>
                          </a:solidFill>
                          <a:effectLst/>
                          <a:latin typeface="Consolas" panose="020B0609020204030204" pitchFamily="49" charset="0"/>
                          <a:ea typeface="+mn-ea"/>
                          <a:cs typeface="+mn-cs"/>
                        </a:rPr>
                        <a:t>      </a:t>
                      </a:r>
                      <a:r>
                        <a:rPr lang="en-US" sz="900" kern="1200" dirty="0">
                          <a:solidFill>
                            <a:srgbClr val="0000FF"/>
                          </a:solidFill>
                          <a:effectLst/>
                          <a:latin typeface="Consolas" panose="020B0609020204030204" pitchFamily="49" charset="0"/>
                          <a:ea typeface="+mn-ea"/>
                          <a:cs typeface="+mn-cs"/>
                        </a:rPr>
                        <a:t>return</a:t>
                      </a:r>
                      <a:r>
                        <a:rPr lang="en-US" sz="900" kern="1200" dirty="0">
                          <a:solidFill>
                            <a:schemeClr val="dk1"/>
                          </a:solidFill>
                          <a:effectLst/>
                          <a:latin typeface="Consolas" panose="020B0609020204030204" pitchFamily="49" charset="0"/>
                          <a:ea typeface="+mn-ea"/>
                          <a:cs typeface="+mn-cs"/>
                        </a:rPr>
                        <a:t> true;</a:t>
                      </a:r>
                    </a:p>
                    <a:p>
                      <a:r>
                        <a:rPr lang="en-US" sz="900" kern="1200" dirty="0">
                          <a:solidFill>
                            <a:schemeClr val="dk1"/>
                          </a:solidFill>
                          <a:effectLst/>
                          <a:latin typeface="Consolas" panose="020B0609020204030204" pitchFamily="49" charset="0"/>
                          <a:ea typeface="+mn-ea"/>
                          <a:cs typeface="+mn-cs"/>
                        </a:rPr>
                        <a:t>    }</a:t>
                      </a:r>
                    </a:p>
                    <a:p>
                      <a:r>
                        <a:rPr lang="en-US" sz="900" kern="1200" dirty="0">
                          <a:solidFill>
                            <a:schemeClr val="dk1"/>
                          </a:solidFill>
                          <a:effectLst/>
                          <a:latin typeface="Consolas" panose="020B0609020204030204" pitchFamily="49" charset="0"/>
                          <a:ea typeface="+mn-ea"/>
                          <a:cs typeface="+mn-cs"/>
                        </a:rPr>
                        <a:t>}</a:t>
                      </a:r>
                      <a:endParaRPr lang="de-DE" sz="900" dirty="0">
                        <a:latin typeface="Consolas" panose="020B0609020204030204" pitchFamily="49" charset="0"/>
                      </a:endParaRPr>
                    </a:p>
                  </a:txBody>
                  <a:tcPr>
                    <a:solidFill>
                      <a:srgbClr val="E9EBF5"/>
                    </a:solidFill>
                  </a:tcPr>
                </a:tc>
                <a:extLst>
                  <a:ext uri="{0D108BD9-81ED-4DB2-BD59-A6C34878D82A}">
                    <a16:rowId xmlns:a16="http://schemas.microsoft.com/office/drawing/2014/main" val="2950645343"/>
                  </a:ext>
                </a:extLst>
              </a:tr>
            </a:tbl>
          </a:graphicData>
        </a:graphic>
      </p:graphicFrame>
    </p:spTree>
    <p:extLst>
      <p:ext uri="{BB962C8B-B14F-4D97-AF65-F5344CB8AC3E}">
        <p14:creationId xmlns:p14="http://schemas.microsoft.com/office/powerpoint/2010/main" val="176387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9A341AD-9764-4107-800F-8BB1B0217B94}"/>
              </a:ext>
            </a:extLst>
          </p:cNvPr>
          <p:cNvGraphicFramePr>
            <a:graphicFrameLocks noGrp="1"/>
          </p:cNvGraphicFramePr>
          <p:nvPr>
            <p:extLst>
              <p:ext uri="{D42A27DB-BD31-4B8C-83A1-F6EECF244321}">
                <p14:modId xmlns:p14="http://schemas.microsoft.com/office/powerpoint/2010/main" val="2511035093"/>
              </p:ext>
            </p:extLst>
          </p:nvPr>
        </p:nvGraphicFramePr>
        <p:xfrm>
          <a:off x="337970" y="294220"/>
          <a:ext cx="4073970" cy="4023360"/>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34374">
                <a:tc>
                  <a:txBody>
                    <a:bodyPr/>
                    <a:lstStyle/>
                    <a:p>
                      <a:r>
                        <a:rPr lang="en-US" sz="1800" dirty="0"/>
                        <a:t>Static Anonymous Functions </a:t>
                      </a:r>
                    </a:p>
                  </a:txBody>
                  <a:tcPr/>
                </a:tc>
                <a:extLst>
                  <a:ext uri="{0D108BD9-81ED-4DB2-BD59-A6C34878D82A}">
                    <a16:rowId xmlns:a16="http://schemas.microsoft.com/office/drawing/2014/main" val="2883719962"/>
                  </a:ext>
                </a:extLst>
              </a:tr>
              <a:tr h="2224829">
                <a:tc>
                  <a:txBody>
                    <a:bodyPr/>
                    <a:lstStyle/>
                    <a:p>
                      <a:r>
                        <a:rPr lang="en-US" sz="1200" dirty="0"/>
                        <a:t>This feature allows you to use the static keyword for lambdas to prevent capturing locals and parameters</a:t>
                      </a:r>
                    </a:p>
                    <a:p>
                      <a:r>
                        <a:rPr lang="en-US" sz="1000" dirty="0"/>
                        <a:t> </a:t>
                      </a:r>
                    </a:p>
                    <a:p>
                      <a:r>
                        <a:rPr lang="en-US" sz="1000" dirty="0">
                          <a:solidFill>
                            <a:srgbClr val="0000FF"/>
                          </a:solidFill>
                          <a:latin typeface="Consolas" panose="020B0609020204030204" pitchFamily="49" charset="0"/>
                        </a:rPr>
                        <a:t>public int</a:t>
                      </a:r>
                      <a:r>
                        <a:rPr lang="en-US" sz="1000" dirty="0">
                          <a:latin typeface="Consolas" panose="020B0609020204030204" pitchFamily="49" charset="0"/>
                        </a:rPr>
                        <a:t> number = </a:t>
                      </a:r>
                      <a:r>
                        <a:rPr lang="en-US" sz="1000" dirty="0">
                          <a:solidFill>
                            <a:srgbClr val="0000FF"/>
                          </a:solidFill>
                          <a:latin typeface="Consolas" panose="020B0609020204030204" pitchFamily="49" charset="0"/>
                        </a:rPr>
                        <a:t>5</a:t>
                      </a:r>
                      <a:r>
                        <a:rPr lang="en-US" sz="1000" dirty="0">
                          <a:latin typeface="Consolas" panose="020B0609020204030204" pitchFamily="49" charset="0"/>
                        </a:rPr>
                        <a:t>;</a:t>
                      </a:r>
                    </a:p>
                    <a:p>
                      <a:r>
                        <a:rPr lang="en-US" sz="1000" dirty="0">
                          <a:latin typeface="Consolas" panose="020B0609020204030204" pitchFamily="49" charset="0"/>
                        </a:rPr>
                        <a:t>….</a:t>
                      </a:r>
                    </a:p>
                    <a:p>
                      <a:r>
                        <a:rPr lang="en-US" sz="1000" dirty="0" err="1">
                          <a:solidFill>
                            <a:srgbClr val="0000FF"/>
                          </a:solidFill>
                          <a:latin typeface="Consolas" panose="020B0609020204030204" pitchFamily="49" charset="0"/>
                        </a:rPr>
                        <a:t>Func</a:t>
                      </a:r>
                      <a:r>
                        <a:rPr lang="en-US" sz="1000" dirty="0">
                          <a:solidFill>
                            <a:srgbClr val="0000FF"/>
                          </a:solidFill>
                          <a:latin typeface="Consolas" panose="020B0609020204030204" pitchFamily="49" charset="0"/>
                        </a:rPr>
                        <a:t>&lt;string&gt; </a:t>
                      </a:r>
                      <a:r>
                        <a:rPr lang="en-US" sz="1000" dirty="0" err="1">
                          <a:latin typeface="Consolas" panose="020B0609020204030204" pitchFamily="49" charset="0"/>
                        </a:rPr>
                        <a:t>toString</a:t>
                      </a:r>
                      <a:r>
                        <a:rPr lang="en-US" sz="1000" dirty="0">
                          <a:latin typeface="Consolas" panose="020B0609020204030204" pitchFamily="49" charset="0"/>
                        </a:rPr>
                        <a:t> = () =&gt; </a:t>
                      </a:r>
                      <a:r>
                        <a:rPr lang="en-US" sz="1000" dirty="0" err="1">
                          <a:latin typeface="Consolas" panose="020B0609020204030204" pitchFamily="49" charset="0"/>
                        </a:rPr>
                        <a:t>number.ToString</a:t>
                      </a:r>
                      <a:r>
                        <a:rPr lang="en-US" sz="1000" dirty="0">
                          <a:latin typeface="Consolas" panose="020B0609020204030204" pitchFamily="49" charset="0"/>
                        </a:rPr>
                        <a:t>();</a:t>
                      </a:r>
                    </a:p>
                    <a:p>
                      <a:r>
                        <a:rPr lang="en-US" sz="1000" dirty="0" err="1">
                          <a:latin typeface="Consolas" panose="020B0609020204030204" pitchFamily="49" charset="0"/>
                        </a:rPr>
                        <a:t>Console.WriteLine</a:t>
                      </a:r>
                      <a:r>
                        <a:rPr lang="en-US" sz="1000" dirty="0">
                          <a:latin typeface="Consolas" panose="020B0609020204030204" pitchFamily="49" charset="0"/>
                        </a:rPr>
                        <a:t>(</a:t>
                      </a:r>
                      <a:r>
                        <a:rPr lang="en-US" sz="1000" dirty="0" err="1">
                          <a:latin typeface="Consolas" panose="020B0609020204030204" pitchFamily="49" charset="0"/>
                        </a:rPr>
                        <a:t>toString</a:t>
                      </a:r>
                      <a:r>
                        <a:rPr lang="en-US" sz="1000" dirty="0">
                          <a:latin typeface="Consolas" panose="020B0609020204030204" pitchFamily="49" charset="0"/>
                        </a:rPr>
                        <a:t>());</a:t>
                      </a:r>
                    </a:p>
                    <a:p>
                      <a:r>
                        <a:rPr lang="en-US" sz="1200" dirty="0"/>
                        <a:t> </a:t>
                      </a:r>
                    </a:p>
                    <a:p>
                      <a:r>
                        <a:rPr lang="en-US" sz="1200" dirty="0"/>
                        <a:t>The field number is captured by the anonymous lambda function and can cause an unintended allocation. To solve that you can add the modifier static on the lambda and use the const modifier on the field (number).</a:t>
                      </a:r>
                    </a:p>
                    <a:p>
                      <a:r>
                        <a:rPr lang="en-US" sz="1200" dirty="0"/>
                        <a:t> </a:t>
                      </a:r>
                    </a:p>
                    <a:p>
                      <a:r>
                        <a:rPr lang="en-US" sz="1000" dirty="0">
                          <a:solidFill>
                            <a:srgbClr val="0000FF"/>
                          </a:solidFill>
                          <a:latin typeface="Consolas" panose="020B0609020204030204" pitchFamily="49" charset="0"/>
                        </a:rPr>
                        <a:t>public const int </a:t>
                      </a:r>
                      <a:r>
                        <a:rPr lang="en-US" sz="1000" dirty="0">
                          <a:latin typeface="Consolas" panose="020B0609020204030204" pitchFamily="49" charset="0"/>
                        </a:rPr>
                        <a:t>number =</a:t>
                      </a:r>
                      <a:r>
                        <a:rPr lang="en-US" sz="1000" dirty="0">
                          <a:solidFill>
                            <a:srgbClr val="0000FF"/>
                          </a:solidFill>
                          <a:latin typeface="Consolas" panose="020B0609020204030204" pitchFamily="49" charset="0"/>
                        </a:rPr>
                        <a:t> 5</a:t>
                      </a:r>
                      <a:r>
                        <a:rPr lang="en-US" sz="1000" dirty="0">
                          <a:latin typeface="Consolas" panose="020B0609020204030204" pitchFamily="49" charset="0"/>
                        </a:rPr>
                        <a:t>;</a:t>
                      </a:r>
                    </a:p>
                    <a:p>
                      <a:r>
                        <a:rPr lang="en-US" sz="1000" dirty="0">
                          <a:latin typeface="Consolas" panose="020B0609020204030204" pitchFamily="49" charset="0"/>
                        </a:rPr>
                        <a:t>….</a:t>
                      </a:r>
                    </a:p>
                    <a:p>
                      <a:r>
                        <a:rPr lang="en-US" sz="1000" dirty="0" err="1">
                          <a:solidFill>
                            <a:srgbClr val="0000FF"/>
                          </a:solidFill>
                          <a:latin typeface="Consolas" panose="020B0609020204030204" pitchFamily="49" charset="0"/>
                        </a:rPr>
                        <a:t>Func</a:t>
                      </a:r>
                      <a:r>
                        <a:rPr lang="en-US" sz="1000" dirty="0">
                          <a:solidFill>
                            <a:srgbClr val="0000FF"/>
                          </a:solidFill>
                          <a:latin typeface="Consolas" panose="020B0609020204030204" pitchFamily="49" charset="0"/>
                        </a:rPr>
                        <a:t>&lt;string&gt; </a:t>
                      </a:r>
                      <a:r>
                        <a:rPr lang="en-US" sz="1000" dirty="0" err="1">
                          <a:latin typeface="Consolas" panose="020B0609020204030204" pitchFamily="49" charset="0"/>
                        </a:rPr>
                        <a:t>toString</a:t>
                      </a:r>
                      <a:r>
                        <a:rPr lang="en-US" sz="1000" dirty="0">
                          <a:latin typeface="Consolas" panose="020B0609020204030204" pitchFamily="49" charset="0"/>
                        </a:rPr>
                        <a:t> =</a:t>
                      </a:r>
                      <a:r>
                        <a:rPr lang="en-US" sz="1000" dirty="0">
                          <a:solidFill>
                            <a:srgbClr val="0000FF"/>
                          </a:solidFill>
                          <a:latin typeface="Consolas" panose="020B0609020204030204" pitchFamily="49" charset="0"/>
                        </a:rPr>
                        <a:t>static</a:t>
                      </a:r>
                      <a:r>
                        <a:rPr lang="en-US" sz="1000" dirty="0">
                          <a:latin typeface="Consolas" panose="020B0609020204030204" pitchFamily="49" charset="0"/>
                        </a:rPr>
                        <a:t> () =&gt; </a:t>
                      </a:r>
                      <a:r>
                        <a:rPr lang="en-US" sz="1000" dirty="0" err="1">
                          <a:latin typeface="Consolas" panose="020B0609020204030204" pitchFamily="49" charset="0"/>
                        </a:rPr>
                        <a:t>number.ToString</a:t>
                      </a:r>
                      <a:r>
                        <a:rPr lang="en-US" sz="1000" dirty="0">
                          <a:latin typeface="Consolas" panose="020B0609020204030204" pitchFamily="49" charset="0"/>
                        </a:rPr>
                        <a:t>();</a:t>
                      </a:r>
                    </a:p>
                    <a:p>
                      <a:r>
                        <a:rPr lang="en-US" sz="1000" dirty="0" err="1">
                          <a:latin typeface="Consolas" panose="020B0609020204030204" pitchFamily="49" charset="0"/>
                        </a:rPr>
                        <a:t>Console.WriteLine</a:t>
                      </a:r>
                      <a:r>
                        <a:rPr lang="en-US" sz="1000" dirty="0">
                          <a:latin typeface="Consolas" panose="020B0609020204030204" pitchFamily="49" charset="0"/>
                        </a:rPr>
                        <a:t>(</a:t>
                      </a:r>
                      <a:r>
                        <a:rPr lang="en-US" sz="1000" dirty="0" err="1">
                          <a:latin typeface="Consolas" panose="020B0609020204030204" pitchFamily="49" charset="0"/>
                        </a:rPr>
                        <a:t>toString</a:t>
                      </a:r>
                      <a:r>
                        <a:rPr lang="en-US" sz="1000" dirty="0">
                          <a:latin typeface="Consolas" panose="020B0609020204030204" pitchFamily="49" charset="0"/>
                        </a:rPr>
                        <a:t>());</a:t>
                      </a:r>
                    </a:p>
                    <a:p>
                      <a:r>
                        <a:rPr lang="en-US" sz="1200" dirty="0"/>
                        <a:t> </a:t>
                      </a:r>
                    </a:p>
                    <a:p>
                      <a:r>
                        <a:rPr lang="en-US" sz="1200" b="1" dirty="0"/>
                        <a:t>Pros:</a:t>
                      </a:r>
                    </a:p>
                    <a:p>
                      <a:r>
                        <a:rPr lang="en-US" sz="1200" dirty="0"/>
                        <a:t>Anonymous methods need allocations and this feature might help to make the anonymous methods more performance.</a:t>
                      </a:r>
                      <a:endParaRPr lang="en-US" sz="1200" dirty="0">
                        <a:latin typeface="Consolas" panose="020B0609020204030204" pitchFamily="49" charset="0"/>
                      </a:endParaRPr>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7" name="Table 6">
            <a:extLst>
              <a:ext uri="{FF2B5EF4-FFF2-40B4-BE49-F238E27FC236}">
                <a16:creationId xmlns:a16="http://schemas.microsoft.com/office/drawing/2014/main" id="{47C9DC48-12B4-473C-879E-71C047A06BD4}"/>
              </a:ext>
            </a:extLst>
          </p:cNvPr>
          <p:cNvGraphicFramePr>
            <a:graphicFrameLocks noGrp="1"/>
          </p:cNvGraphicFramePr>
          <p:nvPr>
            <p:extLst>
              <p:ext uri="{D42A27DB-BD31-4B8C-83A1-F6EECF244321}">
                <p14:modId xmlns:p14="http://schemas.microsoft.com/office/powerpoint/2010/main" val="2123258735"/>
              </p:ext>
            </p:extLst>
          </p:nvPr>
        </p:nvGraphicFramePr>
        <p:xfrm>
          <a:off x="4594150" y="285504"/>
          <a:ext cx="4073970" cy="6392291"/>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723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Covariant Return Types</a:t>
                      </a:r>
                    </a:p>
                  </a:txBody>
                  <a:tcPr/>
                </a:tc>
                <a:extLst>
                  <a:ext uri="{0D108BD9-81ED-4DB2-BD59-A6C34878D82A}">
                    <a16:rowId xmlns:a16="http://schemas.microsoft.com/office/drawing/2014/main" val="2883719962"/>
                  </a:ext>
                </a:extLst>
              </a:tr>
              <a:tr h="6019925">
                <a:tc>
                  <a:txBody>
                    <a:bodyPr/>
                    <a:lstStyle/>
                    <a:p>
                      <a:r>
                        <a:rPr lang="en-US" sz="1200" dirty="0"/>
                        <a:t>Covariant return types is a feature in which a subclass of a type can be specified in a method override in a derived type; in other words, the overridden method has a more specific return type than the declaration in the base type.</a:t>
                      </a:r>
                    </a:p>
                    <a:p>
                      <a:r>
                        <a:rPr lang="en-US" sz="1200" dirty="0"/>
                        <a:t> </a:t>
                      </a:r>
                    </a:p>
                    <a:p>
                      <a:r>
                        <a:rPr lang="en-US" sz="1100" dirty="0">
                          <a:solidFill>
                            <a:srgbClr val="0000FF"/>
                          </a:solidFill>
                          <a:latin typeface="Consolas" panose="020B0609020204030204" pitchFamily="49" charset="0"/>
                        </a:rPr>
                        <a:t>public virtual </a:t>
                      </a:r>
                      <a:r>
                        <a:rPr lang="en-US" sz="1100" dirty="0">
                          <a:latin typeface="Consolas" panose="020B0609020204030204" pitchFamily="49" charset="0"/>
                        </a:rPr>
                        <a:t>Person </a:t>
                      </a:r>
                      <a:r>
                        <a:rPr lang="en-US" sz="1100" dirty="0" err="1">
                          <a:latin typeface="Consolas" panose="020B0609020204030204" pitchFamily="49" charset="0"/>
                        </a:rPr>
                        <a:t>GetPerson</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a:solidFill>
                            <a:srgbClr val="23735D"/>
                          </a:solidFill>
                          <a:latin typeface="Consolas" panose="020B0609020204030204" pitchFamily="49" charset="0"/>
                        </a:rPr>
                        <a:t>    // This is the parent (or base) class.</a:t>
                      </a:r>
                    </a:p>
                    <a:p>
                      <a:r>
                        <a:rPr lang="en-US" sz="1100" dirty="0">
                          <a:latin typeface="Consolas" panose="020B0609020204030204" pitchFamily="49" charset="0"/>
                        </a:rPr>
                        <a:t>    </a:t>
                      </a:r>
                      <a:r>
                        <a:rPr lang="en-US" sz="1100" dirty="0">
                          <a:solidFill>
                            <a:srgbClr val="0000FF"/>
                          </a:solidFill>
                          <a:latin typeface="Consolas" panose="020B0609020204030204" pitchFamily="49" charset="0"/>
                        </a:rPr>
                        <a:t>return new </a:t>
                      </a:r>
                      <a:r>
                        <a:rPr lang="en-US" sz="1100" dirty="0">
                          <a:latin typeface="Consolas" panose="020B0609020204030204" pitchFamily="49" charset="0"/>
                        </a:rPr>
                        <a:t>Person();</a:t>
                      </a:r>
                    </a:p>
                    <a:p>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solidFill>
                            <a:srgbClr val="0000FF"/>
                          </a:solidFill>
                          <a:latin typeface="Consolas" panose="020B0609020204030204" pitchFamily="49" charset="0"/>
                        </a:rPr>
                        <a:t>public override </a:t>
                      </a:r>
                      <a:r>
                        <a:rPr lang="en-US" sz="1100" dirty="0">
                          <a:latin typeface="Consolas" panose="020B0609020204030204" pitchFamily="49" charset="0"/>
                        </a:rPr>
                        <a:t>Person </a:t>
                      </a:r>
                      <a:r>
                        <a:rPr lang="en-US" sz="1100" dirty="0" err="1">
                          <a:latin typeface="Consolas" panose="020B0609020204030204" pitchFamily="49" charset="0"/>
                        </a:rPr>
                        <a:t>GetPerson</a:t>
                      </a:r>
                      <a:r>
                        <a:rPr lang="en-US" sz="1100" dirty="0">
                          <a:latin typeface="Consolas" panose="020B0609020204030204" pitchFamily="49" charset="0"/>
                        </a:rPr>
                        <a:t>()</a:t>
                      </a:r>
                    </a:p>
                    <a:p>
                      <a:r>
                        <a:rPr lang="en-US" sz="1100" dirty="0">
                          <a:latin typeface="Consolas" panose="020B0609020204030204" pitchFamily="49" charset="0"/>
                        </a:rPr>
                        <a:t>{</a:t>
                      </a:r>
                    </a:p>
                    <a:p>
                      <a:r>
                        <a:rPr lang="en-US" sz="900" dirty="0">
                          <a:solidFill>
                            <a:srgbClr val="23735D"/>
                          </a:solidFill>
                          <a:latin typeface="Consolas" panose="020B0609020204030204" pitchFamily="49" charset="0"/>
                        </a:rPr>
                        <a:t>  //You can return the child class, but still return a Person</a:t>
                      </a:r>
                    </a:p>
                    <a:p>
                      <a:r>
                        <a:rPr lang="en-US" sz="1000" dirty="0">
                          <a:latin typeface="Consolas" panose="020B0609020204030204" pitchFamily="49" charset="0"/>
                        </a:rPr>
                        <a:t>    </a:t>
                      </a:r>
                      <a:r>
                        <a:rPr lang="en-US" sz="1000" dirty="0">
                          <a:solidFill>
                            <a:srgbClr val="0000FF"/>
                          </a:solidFill>
                          <a:latin typeface="Consolas" panose="020B0609020204030204" pitchFamily="49" charset="0"/>
                        </a:rPr>
                        <a:t>return new </a:t>
                      </a:r>
                      <a:r>
                        <a:rPr lang="en-US" sz="1000" dirty="0">
                          <a:latin typeface="Consolas" panose="020B0609020204030204" pitchFamily="49" charset="0"/>
                        </a:rPr>
                        <a:t>Student();</a:t>
                      </a:r>
                    </a:p>
                    <a:p>
                      <a:r>
                        <a:rPr lang="en-US" sz="1100" dirty="0">
                          <a:latin typeface="Consolas" panose="020B0609020204030204" pitchFamily="49" charset="0"/>
                        </a:rPr>
                        <a:t>}</a:t>
                      </a:r>
                    </a:p>
                    <a:p>
                      <a:r>
                        <a:rPr lang="en-US" sz="1200" dirty="0"/>
                        <a:t> </a:t>
                      </a:r>
                    </a:p>
                    <a:p>
                      <a:r>
                        <a:rPr lang="en-US" sz="1200" dirty="0"/>
                        <a:t>Now, you can return the more specific type in C# 9.</a:t>
                      </a:r>
                    </a:p>
                    <a:p>
                      <a:r>
                        <a:rPr lang="en-US" sz="1200" dirty="0"/>
                        <a:t> </a:t>
                      </a:r>
                    </a:p>
                    <a:p>
                      <a:r>
                        <a:rPr lang="en-US" sz="1200" dirty="0">
                          <a:solidFill>
                            <a:srgbClr val="0000FF"/>
                          </a:solidFill>
                          <a:latin typeface="Consolas" panose="020B0609020204030204" pitchFamily="49" charset="0"/>
                        </a:rPr>
                        <a:t>public virtual </a:t>
                      </a:r>
                      <a:r>
                        <a:rPr lang="en-US" sz="1200" dirty="0">
                          <a:latin typeface="Consolas" panose="020B0609020204030204" pitchFamily="49" charset="0"/>
                        </a:rPr>
                        <a:t>Person </a:t>
                      </a:r>
                      <a:r>
                        <a:rPr lang="en-US" sz="1200" dirty="0" err="1">
                          <a:latin typeface="Consolas" panose="020B0609020204030204" pitchFamily="49" charset="0"/>
                        </a:rPr>
                        <a:t>GetPerson</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solidFill>
                            <a:srgbClr val="23735D"/>
                          </a:solidFill>
                          <a:latin typeface="Consolas" panose="020B0609020204030204" pitchFamily="49" charset="0"/>
                        </a:rPr>
                        <a:t>    // This is the parent (or base) class.</a:t>
                      </a:r>
                    </a:p>
                    <a:p>
                      <a:r>
                        <a:rPr lang="en-US" sz="1200" dirty="0">
                          <a:latin typeface="Consolas" panose="020B0609020204030204" pitchFamily="49" charset="0"/>
                        </a:rPr>
                        <a:t>    return new Person();</a:t>
                      </a:r>
                    </a:p>
                    <a:p>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solidFill>
                            <a:srgbClr val="0000FF"/>
                          </a:solidFill>
                          <a:latin typeface="Consolas" panose="020B0609020204030204" pitchFamily="49" charset="0"/>
                        </a:rPr>
                        <a:t>public override </a:t>
                      </a:r>
                      <a:r>
                        <a:rPr lang="en-US" sz="1200" dirty="0">
                          <a:latin typeface="Consolas" panose="020B0609020204030204" pitchFamily="49" charset="0"/>
                        </a:rPr>
                        <a:t>Student </a:t>
                      </a:r>
                      <a:r>
                        <a:rPr lang="en-US" sz="1200" dirty="0" err="1">
                          <a:latin typeface="Consolas" panose="020B0609020204030204" pitchFamily="49" charset="0"/>
                        </a:rPr>
                        <a:t>GetPerson</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solidFill>
                            <a:srgbClr val="23735D"/>
                          </a:solidFill>
                          <a:latin typeface="Consolas" panose="020B0609020204030204" pitchFamily="49" charset="0"/>
                        </a:rPr>
                        <a:t>    // Better!</a:t>
                      </a:r>
                    </a:p>
                    <a:p>
                      <a:r>
                        <a:rPr lang="en-US" sz="1200" dirty="0">
                          <a:latin typeface="Consolas" panose="020B0609020204030204" pitchFamily="49" charset="0"/>
                        </a:rPr>
                        <a:t>    </a:t>
                      </a:r>
                      <a:r>
                        <a:rPr lang="en-US" sz="1200" dirty="0">
                          <a:solidFill>
                            <a:srgbClr val="0000FF"/>
                          </a:solidFill>
                          <a:latin typeface="Consolas" panose="020B0609020204030204" pitchFamily="49" charset="0"/>
                        </a:rPr>
                        <a:t>return new </a:t>
                      </a:r>
                      <a:r>
                        <a:rPr lang="en-US" sz="1200" dirty="0">
                          <a:latin typeface="Consolas" panose="020B0609020204030204" pitchFamily="49" charset="0"/>
                        </a:rPr>
                        <a:t>Student();</a:t>
                      </a:r>
                    </a:p>
                    <a:p>
                      <a:r>
                        <a:rPr lang="en-US" sz="1200" dirty="0">
                          <a:latin typeface="Consolas" panose="020B0609020204030204" pitchFamily="49" charset="0"/>
                        </a:rPr>
                        <a:t>}</a:t>
                      </a:r>
                    </a:p>
                    <a:p>
                      <a:r>
                        <a:rPr lang="en-US" sz="1200" dirty="0"/>
                        <a:t> </a:t>
                      </a:r>
                    </a:p>
                    <a:p>
                      <a:r>
                        <a:rPr lang="en-US" sz="1200" b="1" dirty="0"/>
                        <a:t>Pros:</a:t>
                      </a:r>
                    </a:p>
                    <a:p>
                      <a:r>
                        <a:rPr lang="en-US" sz="1200" dirty="0"/>
                        <a:t>It can help you to remove a lot of ugly typecasting.</a:t>
                      </a:r>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8" name="Table 7">
            <a:extLst>
              <a:ext uri="{FF2B5EF4-FFF2-40B4-BE49-F238E27FC236}">
                <a16:creationId xmlns:a16="http://schemas.microsoft.com/office/drawing/2014/main" id="{C0A29698-42A4-41C7-B195-F250657C50D6}"/>
              </a:ext>
            </a:extLst>
          </p:cNvPr>
          <p:cNvGraphicFramePr>
            <a:graphicFrameLocks noGrp="1"/>
          </p:cNvGraphicFramePr>
          <p:nvPr>
            <p:extLst>
              <p:ext uri="{D42A27DB-BD31-4B8C-83A1-F6EECF244321}">
                <p14:modId xmlns:p14="http://schemas.microsoft.com/office/powerpoint/2010/main" val="2454230313"/>
              </p:ext>
            </p:extLst>
          </p:nvPr>
        </p:nvGraphicFramePr>
        <p:xfrm>
          <a:off x="337971" y="4428565"/>
          <a:ext cx="4073969" cy="2249231"/>
        </p:xfrm>
        <a:graphic>
          <a:graphicData uri="http://schemas.openxmlformats.org/drawingml/2006/table">
            <a:tbl>
              <a:tblPr firstRow="1" bandRow="1">
                <a:tableStyleId>{5C22544A-7EE6-4342-B048-85BDC9FD1C3A}</a:tableStyleId>
              </a:tblPr>
              <a:tblGrid>
                <a:gridCol w="4073969">
                  <a:extLst>
                    <a:ext uri="{9D8B030D-6E8A-4147-A177-3AD203B41FA5}">
                      <a16:colId xmlns:a16="http://schemas.microsoft.com/office/drawing/2014/main" val="2626647059"/>
                    </a:ext>
                  </a:extLst>
                </a:gridCol>
              </a:tblGrid>
              <a:tr h="2517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Module Initializers</a:t>
                      </a:r>
                    </a:p>
                  </a:txBody>
                  <a:tcPr/>
                </a:tc>
                <a:extLst>
                  <a:ext uri="{0D108BD9-81ED-4DB2-BD59-A6C34878D82A}">
                    <a16:rowId xmlns:a16="http://schemas.microsoft.com/office/drawing/2014/main" val="2183117659"/>
                  </a:ext>
                </a:extLst>
              </a:tr>
              <a:tr h="1883471">
                <a:tc>
                  <a:txBody>
                    <a:bodyPr/>
                    <a:lstStyle/>
                    <a:p>
                      <a:r>
                        <a:rPr lang="en-US" sz="1200" kern="1200" dirty="0">
                          <a:solidFill>
                            <a:schemeClr val="dk1"/>
                          </a:solidFill>
                          <a:effectLst/>
                          <a:latin typeface="+mn-lt"/>
                          <a:ea typeface="+mn-ea"/>
                          <a:cs typeface="+mn-cs"/>
                        </a:rPr>
                        <a:t>The module initializer code is executed when an assembly is Loaded/ Initialized. You can compare it with the static constructor in C#, but in the case of module initializers, the method is executed only once for the entire assembly.</a:t>
                      </a:r>
                    </a:p>
                    <a:p>
                      <a:r>
                        <a:rPr lang="en-US" sz="1200" kern="1200" dirty="0">
                          <a:solidFill>
                            <a:schemeClr val="dk1"/>
                          </a:solidFill>
                          <a:effectLst/>
                          <a:latin typeface="+mn-lt"/>
                          <a:ea typeface="+mn-ea"/>
                          <a:cs typeface="+mn-cs"/>
                        </a:rPr>
                        <a:t> </a:t>
                      </a:r>
                    </a:p>
                    <a:p>
                      <a:r>
                        <a:rPr lang="en-US" sz="1100" kern="1200" dirty="0">
                          <a:solidFill>
                            <a:schemeClr val="dk1"/>
                          </a:solidFill>
                          <a:effectLst/>
                          <a:latin typeface="+mn-lt"/>
                          <a:ea typeface="+mn-ea"/>
                          <a:cs typeface="+mn-cs"/>
                        </a:rPr>
                        <a:t>[</a:t>
                      </a:r>
                      <a:r>
                        <a:rPr lang="en-US" sz="1100" kern="1200" dirty="0" err="1">
                          <a:solidFill>
                            <a:srgbClr val="0000FF"/>
                          </a:solidFill>
                          <a:effectLst/>
                          <a:latin typeface="+mn-lt"/>
                          <a:ea typeface="+mn-ea"/>
                          <a:cs typeface="+mn-cs"/>
                        </a:rPr>
                        <a:t>ModuleInitializer</a:t>
                      </a:r>
                      <a:r>
                        <a:rPr lang="en-US" sz="1100" kern="1200" dirty="0">
                          <a:solidFill>
                            <a:schemeClr val="dk1"/>
                          </a:solidFill>
                          <a:effectLst/>
                          <a:latin typeface="+mn-lt"/>
                          <a:ea typeface="+mn-ea"/>
                          <a:cs typeface="+mn-cs"/>
                        </a:rPr>
                        <a:t>]</a:t>
                      </a:r>
                    </a:p>
                    <a:p>
                      <a:r>
                        <a:rPr lang="en-US" sz="1100" kern="1200" dirty="0">
                          <a:solidFill>
                            <a:srgbClr val="0000FF"/>
                          </a:solidFill>
                          <a:effectLst/>
                          <a:latin typeface="+mn-lt"/>
                          <a:ea typeface="+mn-ea"/>
                          <a:cs typeface="+mn-cs"/>
                        </a:rPr>
                        <a:t>public static </a:t>
                      </a:r>
                      <a:r>
                        <a:rPr lang="en-US" sz="1100" kern="1200" dirty="0">
                          <a:solidFill>
                            <a:schemeClr val="dk1"/>
                          </a:solidFill>
                          <a:effectLst/>
                          <a:latin typeface="+mn-lt"/>
                          <a:ea typeface="+mn-ea"/>
                          <a:cs typeface="+mn-cs"/>
                        </a:rPr>
                        <a:t>void </a:t>
                      </a:r>
                      <a:r>
                        <a:rPr lang="en-US" sz="1100" kern="1200" dirty="0" err="1">
                          <a:solidFill>
                            <a:schemeClr val="dk1"/>
                          </a:solidFill>
                          <a:effectLst/>
                          <a:latin typeface="+mn-lt"/>
                          <a:ea typeface="+mn-ea"/>
                          <a:cs typeface="+mn-cs"/>
                        </a:rPr>
                        <a:t>DoSomethingBeforeMain</a:t>
                      </a:r>
                      <a:r>
                        <a:rPr lang="en-US" sz="1100" kern="1200" dirty="0">
                          <a:solidFill>
                            <a:schemeClr val="dk1"/>
                          </a:solidFill>
                          <a:effectLst/>
                          <a:latin typeface="+mn-lt"/>
                          <a:ea typeface="+mn-ea"/>
                          <a:cs typeface="+mn-cs"/>
                        </a:rPr>
                        <a:t>()</a:t>
                      </a:r>
                    </a:p>
                    <a:p>
                      <a:r>
                        <a:rPr lang="en-US" sz="1100" kern="1200" dirty="0">
                          <a:solidFill>
                            <a:schemeClr val="dk1"/>
                          </a:solidFill>
                          <a:effectLst/>
                          <a:latin typeface="+mn-lt"/>
                          <a:ea typeface="+mn-ea"/>
                          <a:cs typeface="+mn-cs"/>
                        </a:rPr>
                        <a:t>{</a:t>
                      </a:r>
                    </a:p>
                    <a:p>
                      <a:r>
                        <a:rPr lang="en-US" sz="1100" kern="1200" dirty="0">
                          <a:solidFill>
                            <a:schemeClr val="dk1"/>
                          </a:solidFill>
                          <a:effectLst/>
                          <a:latin typeface="+mn-lt"/>
                          <a:ea typeface="+mn-ea"/>
                          <a:cs typeface="+mn-cs"/>
                        </a:rPr>
                        <a:t>    </a:t>
                      </a:r>
                      <a:r>
                        <a:rPr lang="en-US" sz="1100" kern="1200" dirty="0" err="1">
                          <a:solidFill>
                            <a:schemeClr val="dk1"/>
                          </a:solidFill>
                          <a:effectLst/>
                          <a:latin typeface="+mn-lt"/>
                          <a:ea typeface="+mn-ea"/>
                          <a:cs typeface="+mn-cs"/>
                        </a:rPr>
                        <a:t>Console.WriteLine</a:t>
                      </a:r>
                      <a:r>
                        <a:rPr lang="en-US" sz="1100" kern="1200" dirty="0">
                          <a:solidFill>
                            <a:schemeClr val="dk1"/>
                          </a:solidFill>
                          <a:effectLst/>
                          <a:latin typeface="+mn-lt"/>
                          <a:ea typeface="+mn-ea"/>
                          <a:cs typeface="+mn-cs"/>
                        </a:rPr>
                        <a:t>(“</a:t>
                      </a:r>
                      <a:r>
                        <a:rPr lang="en-US" sz="1100" kern="1200" dirty="0" err="1">
                          <a:solidFill>
                            <a:srgbClr val="C00000"/>
                          </a:solidFill>
                          <a:effectLst/>
                          <a:latin typeface="+mn-lt"/>
                          <a:ea typeface="+mn-ea"/>
                          <a:cs typeface="+mn-cs"/>
                        </a:rPr>
                        <a:t>Huhu</a:t>
                      </a:r>
                      <a:r>
                        <a:rPr lang="en-US" sz="1100" kern="1200" dirty="0">
                          <a:solidFill>
                            <a:schemeClr val="dk1"/>
                          </a:solidFill>
                          <a:effectLst/>
                          <a:latin typeface="+mn-lt"/>
                          <a:ea typeface="+mn-ea"/>
                          <a:cs typeface="+mn-cs"/>
                        </a:rPr>
                        <a:t>”);</a:t>
                      </a:r>
                    </a:p>
                    <a:p>
                      <a:r>
                        <a:rPr lang="en-US" sz="1200" kern="1200" dirty="0">
                          <a:solidFill>
                            <a:schemeClr val="dk1"/>
                          </a:solidFill>
                          <a:effectLst/>
                          <a:latin typeface="+mn-lt"/>
                          <a:ea typeface="+mn-ea"/>
                          <a:cs typeface="+mn-cs"/>
                        </a:rPr>
                        <a:t>}</a:t>
                      </a:r>
                      <a:endParaRPr lang="de-DE" sz="1200" dirty="0"/>
                    </a:p>
                  </a:txBody>
                  <a:tcPr>
                    <a:solidFill>
                      <a:srgbClr val="E9EBF5"/>
                    </a:solidFill>
                  </a:tcPr>
                </a:tc>
                <a:extLst>
                  <a:ext uri="{0D108BD9-81ED-4DB2-BD59-A6C34878D82A}">
                    <a16:rowId xmlns:a16="http://schemas.microsoft.com/office/drawing/2014/main" val="2950645343"/>
                  </a:ext>
                </a:extLst>
              </a:tr>
            </a:tbl>
          </a:graphicData>
        </a:graphic>
      </p:graphicFrame>
      <p:graphicFrame>
        <p:nvGraphicFramePr>
          <p:cNvPr id="12" name="Table 11">
            <a:extLst>
              <a:ext uri="{FF2B5EF4-FFF2-40B4-BE49-F238E27FC236}">
                <a16:creationId xmlns:a16="http://schemas.microsoft.com/office/drawing/2014/main" id="{DC4F0E93-36D2-46F2-9ECE-156A8768B3FA}"/>
              </a:ext>
            </a:extLst>
          </p:cNvPr>
          <p:cNvGraphicFramePr>
            <a:graphicFrameLocks noGrp="1"/>
          </p:cNvGraphicFramePr>
          <p:nvPr>
            <p:extLst>
              <p:ext uri="{D42A27DB-BD31-4B8C-83A1-F6EECF244321}">
                <p14:modId xmlns:p14="http://schemas.microsoft.com/office/powerpoint/2010/main" val="2579892127"/>
              </p:ext>
            </p:extLst>
          </p:nvPr>
        </p:nvGraphicFramePr>
        <p:xfrm>
          <a:off x="8729812" y="283463"/>
          <a:ext cx="3216109" cy="6392291"/>
        </p:xfrm>
        <a:graphic>
          <a:graphicData uri="http://schemas.openxmlformats.org/drawingml/2006/table">
            <a:tbl>
              <a:tblPr firstRow="1" bandRow="1">
                <a:tableStyleId>{5C22544A-7EE6-4342-B048-85BDC9FD1C3A}</a:tableStyleId>
              </a:tblPr>
              <a:tblGrid>
                <a:gridCol w="3216109">
                  <a:extLst>
                    <a:ext uri="{9D8B030D-6E8A-4147-A177-3AD203B41FA5}">
                      <a16:colId xmlns:a16="http://schemas.microsoft.com/office/drawing/2014/main" val="3798824116"/>
                    </a:ext>
                  </a:extLst>
                </a:gridCol>
              </a:tblGrid>
              <a:tr h="3687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About me</a:t>
                      </a:r>
                    </a:p>
                  </a:txBody>
                  <a:tcPr/>
                </a:tc>
                <a:extLst>
                  <a:ext uri="{0D108BD9-81ED-4DB2-BD59-A6C34878D82A}">
                    <a16:rowId xmlns:a16="http://schemas.microsoft.com/office/drawing/2014/main" val="2883719962"/>
                  </a:ext>
                </a:extLst>
              </a:tr>
              <a:tr h="6023538">
                <a:tc>
                  <a:txBody>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Bassam Alugili</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p>
                    <a:p>
                      <a:pPr algn="ctr"/>
                      <a:r>
                        <a:rPr lang="en-US" sz="1200" dirty="0"/>
                        <a:t>Senior Software Specialist/Database                        </a:t>
                      </a:r>
                    </a:p>
                    <a:p>
                      <a:pPr algn="ctr"/>
                      <a:r>
                        <a:rPr lang="en-US" sz="1200" dirty="0"/>
                        <a:t>Expert at STRATEC SE</a:t>
                      </a:r>
                    </a:p>
                    <a:p>
                      <a:pPr algn="ctr"/>
                      <a:r>
                        <a:rPr lang="en-US" sz="1200" dirty="0">
                          <a:solidFill>
                            <a:srgbClr val="0000FF"/>
                          </a:solidFill>
                          <a:hlinkClick r:id="rId2">
                            <a:extLst>
                              <a:ext uri="{A12FA001-AC4F-418D-AE19-62706E023703}">
                                <ahyp:hlinkClr xmlns:ahyp="http://schemas.microsoft.com/office/drawing/2018/hyperlinkcolor" val="tx"/>
                              </a:ext>
                            </a:extLst>
                          </a:hlinkClick>
                        </a:rPr>
                        <a:t>alugili@gmail.com</a:t>
                      </a:r>
                      <a:endParaRPr lang="en-US" sz="1200" dirty="0">
                        <a:solidFill>
                          <a:srgbClr val="0000FF"/>
                        </a:solidFill>
                      </a:endParaRPr>
                    </a:p>
                    <a:p>
                      <a:pPr algn="ctr"/>
                      <a:r>
                        <a:rPr lang="en-US" sz="1200" dirty="0">
                          <a:solidFill>
                            <a:srgbClr val="0000FF"/>
                          </a:solidFill>
                          <a:hlinkClick r:id="rId3">
                            <a:extLst>
                              <a:ext uri="{A12FA001-AC4F-418D-AE19-62706E023703}">
                                <ahyp:hlinkClr xmlns:ahyp="http://schemas.microsoft.com/office/drawing/2018/hyperlinkcolor" val="tx"/>
                              </a:ext>
                            </a:extLst>
                          </a:hlinkClick>
                        </a:rPr>
                        <a:t>https://github.com/alugili</a:t>
                      </a:r>
                      <a:endParaRPr lang="en-US" sz="1200" dirty="0">
                        <a:solidFill>
                          <a:srgbClr val="0000FF"/>
                        </a:solidFill>
                      </a:endParaRPr>
                    </a:p>
                    <a:p>
                      <a:pPr algn="ctr"/>
                      <a:r>
                        <a:rPr lang="en-US" sz="1200" dirty="0">
                          <a:solidFill>
                            <a:srgbClr val="0000FF"/>
                          </a:solidFill>
                        </a:rPr>
                        <a:t>www.bassam.ml</a:t>
                      </a:r>
                    </a:p>
                  </a:txBody>
                  <a:tcPr>
                    <a:solidFill>
                      <a:srgbClr val="E9EBF5"/>
                    </a:solidFill>
                  </a:tcPr>
                </a:tc>
                <a:extLst>
                  <a:ext uri="{0D108BD9-81ED-4DB2-BD59-A6C34878D82A}">
                    <a16:rowId xmlns:a16="http://schemas.microsoft.com/office/drawing/2014/main" val="3129916919"/>
                  </a:ext>
                </a:extLst>
              </a:tr>
            </a:tbl>
          </a:graphicData>
        </a:graphic>
      </p:graphicFrame>
      <p:pic>
        <p:nvPicPr>
          <p:cNvPr id="14" name="Picture 13">
            <a:extLst>
              <a:ext uri="{FF2B5EF4-FFF2-40B4-BE49-F238E27FC236}">
                <a16:creationId xmlns:a16="http://schemas.microsoft.com/office/drawing/2014/main" id="{5C729EA4-D813-418A-9E9E-8B7313B3032E}"/>
              </a:ext>
            </a:extLst>
          </p:cNvPr>
          <p:cNvPicPr>
            <a:picLocks noChangeAspect="1"/>
          </p:cNvPicPr>
          <p:nvPr/>
        </p:nvPicPr>
        <p:blipFill>
          <a:blip r:embed="rId4">
            <a:clrChange>
              <a:clrFrom>
                <a:srgbClr val="ECF0F1"/>
              </a:clrFrom>
              <a:clrTo>
                <a:srgbClr val="ECF0F1">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850330" y="861543"/>
            <a:ext cx="2888714" cy="2888714"/>
          </a:xfrm>
          <a:prstGeom prst="rect">
            <a:avLst/>
          </a:prstGeom>
          <a:noFill/>
        </p:spPr>
      </p:pic>
    </p:spTree>
    <p:extLst>
      <p:ext uri="{BB962C8B-B14F-4D97-AF65-F5344CB8AC3E}">
        <p14:creationId xmlns:p14="http://schemas.microsoft.com/office/powerpoint/2010/main" val="965161333"/>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1954</Words>
  <Application>Microsoft Office PowerPoint</Application>
  <PresentationFormat>Widescreen</PresentationFormat>
  <Paragraphs>320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vector>
  </TitlesOfParts>
  <Company>STRATEC Biomedical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Alugili, Bassam</dc:creator>
  <cp:lastModifiedBy>Alugili, Bassam</cp:lastModifiedBy>
  <cp:revision>272</cp:revision>
  <cp:lastPrinted>2019-03-19T14:06:01Z</cp:lastPrinted>
  <dcterms:created xsi:type="dcterms:W3CDTF">2019-03-18T10:36:05Z</dcterms:created>
  <dcterms:modified xsi:type="dcterms:W3CDTF">2020-11-26T11:16:28Z</dcterms:modified>
</cp:coreProperties>
</file>