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80" r:id="rId20"/>
    <p:sldId id="279" r:id="rId21"/>
  </p:sldIdLst>
  <p:sldSz cx="9144000" cy="5143500" type="screen16x9"/>
  <p:notesSz cx="6858000" cy="9144000"/>
  <p:embeddedFontLs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  <p15:guide id="4" orient="horz" pos="2381">
          <p15:clr>
            <a:srgbClr val="9AA0A6"/>
          </p15:clr>
        </p15:guide>
        <p15:guide id="5" pos="1417">
          <p15:clr>
            <a:srgbClr val="9AA0A6"/>
          </p15:clr>
        </p15:guide>
        <p15:guide id="6" pos="43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5C6"/>
    <a:srgbClr val="D9D9D9"/>
    <a:srgbClr val="1B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58" y="77"/>
      </p:cViewPr>
      <p:guideLst>
        <p:guide orient="horz" pos="1620"/>
        <p:guide pos="2880"/>
        <p:guide orient="horz" pos="850"/>
        <p:guide orient="horz" pos="2381"/>
        <p:guide pos="1417"/>
        <p:guide pos="43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077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Доброго</a:t>
            </a:r>
            <a:r>
              <a:rPr lang="uk-UA" baseline="0" dirty="0" smtClean="0"/>
              <a:t> дня всім. Дану презентацію </a:t>
            </a:r>
            <a:r>
              <a:rPr lang="uk-UA" baseline="0" dirty="0" err="1" smtClean="0"/>
              <a:t>підготовали</a:t>
            </a:r>
            <a:r>
              <a:rPr lang="uk-UA" baseline="0" dirty="0" smtClean="0"/>
              <a:t> студенти групи ПМ.м-91/1 Арнаутов Олексій та Станіслав Ільїн. Ми розповімо Вам про веб-сервіс </a:t>
            </a:r>
            <a:r>
              <a:rPr lang="en-US" baseline="0" dirty="0" smtClean="0"/>
              <a:t>GitHub</a:t>
            </a:r>
            <a:r>
              <a:rPr lang="uk-UA" baseline="0" dirty="0" smtClean="0"/>
              <a:t> як систему контролю версій та соціальну мережу для розробників.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aseline="0" dirty="0" smtClean="0"/>
              <a:t>І для почату декілька слів про саму систему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be0e06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be0e06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be0e060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2be0e060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18bdb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18bdba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f56af6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f56af6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2f3b9cb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2f3b9cb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a1b83e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a1b83e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2d8460c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2d8460c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2f3b9c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2f3b9c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2f3b9cb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2f3b9cb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noProof="0" dirty="0" smtClean="0"/>
              <a:t>Во,</a:t>
            </a:r>
            <a:r>
              <a:rPr lang="ru-RU" baseline="0" noProof="0" dirty="0" smtClean="0"/>
              <a:t> я выдумал.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baseline="0" noProof="0" dirty="0" smtClean="0"/>
              <a:t>Во втором пункте просто убрал слово «</a:t>
            </a:r>
            <a:r>
              <a:rPr lang="uk-UA" baseline="0" noProof="0" dirty="0" smtClean="0"/>
              <a:t>віддаленому», </a:t>
            </a:r>
            <a:r>
              <a:rPr lang="uk-UA" baseline="0" noProof="0" dirty="0" err="1" smtClean="0"/>
              <a:t>что</a:t>
            </a:r>
            <a:r>
              <a:rPr lang="uk-UA" baseline="0" noProof="0" dirty="0" smtClean="0"/>
              <a:t> перед «сервері» </a:t>
            </a:r>
            <a:r>
              <a:rPr lang="ru-RU" baseline="0" noProof="0" dirty="0" smtClean="0"/>
              <a:t>стояло.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baseline="0" noProof="0" dirty="0" smtClean="0"/>
              <a:t>Заменил «минусы» со собратьев «</a:t>
            </a:r>
            <a:r>
              <a:rPr lang="ru-RU" baseline="0" noProof="0" dirty="0" err="1" smtClean="0"/>
              <a:t>подлинее</a:t>
            </a:r>
            <a:r>
              <a:rPr lang="ru-RU" baseline="0" noProof="0" dirty="0" smtClean="0"/>
              <a:t>» </a:t>
            </a:r>
            <a:r>
              <a:rPr lang="ru-RU" baseline="0" noProof="0" dirty="0" smtClean="0">
                <a:sym typeface="Wingdings" panose="05000000000000000000" pitchFamily="2" charset="2"/>
              </a:rPr>
              <a:t></a:t>
            </a:r>
            <a:r>
              <a:rPr lang="ru-RU" baseline="0" noProof="0" dirty="0" smtClean="0"/>
              <a:t> </a:t>
            </a:r>
            <a:endParaRPr lang="ru-RU" noProof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2be0e060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2be0e060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e66355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e66355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baseline="0" dirty="0" smtClean="0"/>
              <a:t>І для </a:t>
            </a:r>
            <a:r>
              <a:rPr lang="ru-RU" baseline="0" dirty="0" err="1" smtClean="0"/>
              <a:t>почату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декілька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слів</a:t>
            </a:r>
            <a:r>
              <a:rPr lang="ru-RU" baseline="0" dirty="0" smtClean="0"/>
              <a:t> про саму систему </a:t>
            </a:r>
            <a:r>
              <a:rPr lang="ru-RU" baseline="0" dirty="0" err="1" smtClean="0"/>
              <a:t>Git</a:t>
            </a:r>
            <a:r>
              <a:rPr lang="ru-RU" baseline="0" dirty="0" smtClean="0"/>
              <a:t>.</a:t>
            </a:r>
            <a:r>
              <a:rPr lang="uk-UA" dirty="0" smtClean="0"/>
              <a:t>   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– </a:t>
            </a:r>
            <a:r>
              <a:rPr lang="uk-UA" dirty="0" smtClean="0"/>
              <a:t>система</a:t>
            </a:r>
            <a:r>
              <a:rPr lang="uk-UA" baseline="0" dirty="0" smtClean="0"/>
              <a:t>, що позволяє контролювати версії будь-яких типів файлів.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aseline="0" dirty="0" smtClean="0"/>
              <a:t>    Творцями даної системи колектив розробників, що працював над ядром ОС </a:t>
            </a:r>
            <a:r>
              <a:rPr lang="en-US" baseline="0" dirty="0" smtClean="0"/>
              <a:t>Linux. </a:t>
            </a:r>
            <a:r>
              <a:rPr lang="uk-UA" baseline="0" dirty="0" smtClean="0"/>
              <a:t>А надихнула на створення цієї системи їх досвід використання системи контролю версій під назвою </a:t>
            </a:r>
            <a:r>
              <a:rPr lang="en-US" baseline="0" dirty="0" err="1" smtClean="0"/>
              <a:t>BitKeeper</a:t>
            </a:r>
            <a:r>
              <a:rPr lang="en-US" baseline="0" dirty="0" smtClean="0"/>
              <a:t>.</a:t>
            </a:r>
            <a:endParaRPr lang="uk-UA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e66355c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e66355c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e66355c3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e66355c3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e66355c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2e66355c3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2e66355c3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2e66355c3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e66355c3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e66355c3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be0e06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2be0e06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2be0e06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2be0e06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gradFill flip="none" rotWithShape="1">
          <a:gsLst>
            <a:gs pos="14000">
              <a:schemeClr val="tx1"/>
            </a:gs>
            <a:gs pos="0">
              <a:schemeClr val="bg1"/>
            </a:gs>
            <a:gs pos="99000">
              <a:schemeClr val="bg1"/>
            </a:gs>
            <a:gs pos="89000">
              <a:srgbClr val="1B212C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wiki.kernel.org/" TargetMode="External"/><Relationship Id="rId3" Type="http://schemas.openxmlformats.org/officeDocument/2006/relationships/hyperlink" Target="https://git-scm.com/book/ru/v2/" TargetMode="External"/><Relationship Id="rId7" Type="http://schemas.openxmlformats.org/officeDocument/2006/relationships/hyperlink" Target="https://htmlacademy.ru/blog/99-github-as-host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post/106912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habr.com/ru/post/125799/" TargetMode="External"/><Relationship Id="rId10" Type="http://schemas.openxmlformats.org/officeDocument/2006/relationships/hyperlink" Target="https://www.rankred.com/facts-and-statistics-about-github/" TargetMode="External"/><Relationship Id="rId4" Type="http://schemas.openxmlformats.org/officeDocument/2006/relationships/hyperlink" Target="https://youtu.be/ykyERvz17LE/" TargetMode="External"/><Relationship Id="rId9" Type="http://schemas.openxmlformats.org/officeDocument/2006/relationships/hyperlink" Target="https://github.com/github/gitign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hyperlink" Target="https://git-scm.com/download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www.syntevo.com/smartg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1708" y="134796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GitHub.com: веб-сервіс хостінга проектів, система контролю версій git та соціальна мережа для розробників ПЗ</a:t>
            </a:r>
            <a:endParaRPr sz="3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11700" y="35185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/>
              <a:t>Підготували </a:t>
            </a:r>
            <a:r>
              <a:rPr lang="ru" sz="2000" dirty="0"/>
              <a:t>студенти групи </a:t>
            </a:r>
            <a:r>
              <a:rPr lang="ru" sz="2000" dirty="0" smtClean="0"/>
              <a:t>ПМ.м-91/1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Олексій Арнаутов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Станіслав Ільїн</a:t>
            </a:r>
            <a:endParaRPr sz="2000"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8375" cy="1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275" y="0"/>
            <a:ext cx="2121725" cy="12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Злиття</a:t>
            </a:r>
            <a:endParaRPr dirty="0"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злиття </a:t>
            </a:r>
            <a:r>
              <a:rPr lang="ru" dirty="0"/>
              <a:t>гілок: додавання змін гілки merging_from_branch до поточної: git merge &lt;merging_from_branch&gt;</a:t>
            </a:r>
            <a:endParaRPr dirty="0"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25" y="1176575"/>
            <a:ext cx="4650600" cy="279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5187925" y="1469175"/>
            <a:ext cx="2628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злиття гілки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testing </a:t>
            </a:r>
            <a:r>
              <a:rPr lang="ru">
                <a:solidFill>
                  <a:srgbClr val="FFFFFF"/>
                </a:solidFill>
              </a:rPr>
              <a:t>в </a:t>
            </a:r>
            <a:r>
              <a:rPr lang="ru">
                <a:solidFill>
                  <a:srgbClr val="FF0000"/>
                </a:solidFill>
              </a:rPr>
              <a:t>master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311700" y="1152000"/>
            <a:ext cx="398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"Add new_file1"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-b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add new_file1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commit -m "Bob's feature was fixed"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"Bob's hotfix"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"Alice's feature"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checkout master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chemeClr val="bg1"/>
                </a:solidFill>
              </a:rPr>
              <a:t>$ git merge develop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300" y="702275"/>
            <a:ext cx="3541010" cy="4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11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7" name="Google Shape;264;p28"/>
          <p:cNvSpPr txBox="1">
            <a:spLocks/>
          </p:cNvSpPr>
          <p:nvPr/>
        </p:nvSpPr>
        <p:spPr>
          <a:xfrm>
            <a:off x="6120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" dirty="0"/>
              <a:t>Робота з гілками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Git</a:t>
            </a:r>
            <a:r>
              <a:rPr lang="en-US" dirty="0" smtClean="0"/>
              <a:t>H</a:t>
            </a:r>
            <a:r>
              <a:rPr lang="ru" dirty="0" smtClean="0"/>
              <a:t>ub</a:t>
            </a:r>
            <a:endParaRPr dirty="0"/>
          </a:p>
        </p:txBody>
      </p:sp>
      <p:sp>
        <p:nvSpPr>
          <p:cNvPr id="265" name="Google Shape;265;p28"/>
          <p:cNvSpPr txBox="1">
            <a:spLocks noGrp="1"/>
          </p:cNvSpPr>
          <p:nvPr>
            <p:ph type="body" idx="1"/>
          </p:nvPr>
        </p:nvSpPr>
        <p:spPr>
          <a:xfrm>
            <a:off x="835000" y="1132375"/>
            <a:ext cx="3728122" cy="334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Github - глобальний веб-сервіс для спільної розробки програмних проектів, заснований за принципами Git, а також  хостінг (сховище) програмного коду. </a:t>
            </a:r>
            <a:r>
              <a:rPr lang="ru" sz="1400" dirty="0" smtClean="0"/>
              <a:t>Це:</a:t>
            </a:r>
            <a:endParaRPr lang="en-US" sz="1400" dirty="0" smtClean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dirty="0" smtClean="0"/>
              <a:t>40 млн. користувачів з усього світу;</a:t>
            </a:r>
            <a:endParaRPr sz="1400" dirty="0" smtClean="0"/>
          </a:p>
          <a:p>
            <a:pPr algn="just">
              <a:buFont typeface="Lato"/>
              <a:buChar char="-"/>
            </a:pPr>
            <a:r>
              <a:rPr lang="ru" sz="1400" dirty="0" smtClean="0"/>
              <a:t>100 </a:t>
            </a:r>
            <a:r>
              <a:rPr lang="ru" sz="1400" dirty="0"/>
              <a:t>млн. репозиторіїв - найбільший хостінг у </a:t>
            </a:r>
            <a:r>
              <a:rPr lang="ru" sz="1400" dirty="0" smtClean="0"/>
              <a:t>світі;</a:t>
            </a:r>
            <a:r>
              <a:rPr lang="ru-RU" sz="1400" dirty="0"/>
              <a:t> </a:t>
            </a:r>
            <a:endParaRPr lang="ru-RU" sz="1400" dirty="0" smtClean="0"/>
          </a:p>
          <a:p>
            <a:pPr algn="just">
              <a:buFont typeface="Lato"/>
              <a:buChar char="-"/>
            </a:pPr>
            <a:r>
              <a:rPr lang="ru-RU" sz="1400" dirty="0" smtClean="0"/>
              <a:t>337 </a:t>
            </a:r>
            <a:r>
              <a:rPr lang="ru-RU" sz="1400" dirty="0" err="1"/>
              <a:t>мов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, </a:t>
            </a:r>
            <a:r>
              <a:rPr lang="ru-RU" sz="1400" dirty="0" err="1"/>
              <a:t>серед</a:t>
            </a:r>
            <a:r>
              <a:rPr lang="ru-RU" sz="1400" dirty="0"/>
              <a:t> них </a:t>
            </a:r>
            <a:r>
              <a:rPr lang="ru-RU" sz="1400" dirty="0" err="1"/>
              <a:t>JavaScript</a:t>
            </a:r>
            <a:r>
              <a:rPr lang="ru-RU" sz="1400" dirty="0"/>
              <a:t> </a:t>
            </a:r>
            <a:r>
              <a:rPr lang="ru-RU" sz="1400" dirty="0" err="1" smtClean="0"/>
              <a:t>найпопулярніш</a:t>
            </a:r>
            <a:r>
              <a:rPr lang="uk-UA" sz="1400" dirty="0" err="1" smtClean="0"/>
              <a:t>ою</a:t>
            </a:r>
            <a:r>
              <a:rPr lang="ru-RU" sz="1400" dirty="0" smtClean="0"/>
              <a:t>;</a:t>
            </a:r>
          </a:p>
          <a:p>
            <a:pPr algn="just">
              <a:buFont typeface="Lato"/>
              <a:buChar char="-"/>
            </a:pPr>
            <a:r>
              <a:rPr lang="uk-UA" sz="1400" dirty="0" smtClean="0"/>
              <a:t>Серед проектів найбільш рейтинговим є </a:t>
            </a:r>
            <a:r>
              <a:rPr lang="en-US" sz="1400" dirty="0" smtClean="0"/>
              <a:t>Bootstrap, </a:t>
            </a:r>
            <a:r>
              <a:rPr lang="uk-UA" sz="1400" dirty="0" smtClean="0"/>
              <a:t>за ним йде </a:t>
            </a:r>
            <a:r>
              <a:rPr lang="en-US" sz="1400" dirty="0" err="1" smtClean="0"/>
              <a:t>TensorFlow</a:t>
            </a:r>
            <a:endParaRPr lang="ru-RU" sz="1400" dirty="0"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475" y="1132375"/>
            <a:ext cx="303578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32905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Створення </a:t>
            </a:r>
            <a:r>
              <a:rPr lang="ru" dirty="0" smtClean="0"/>
              <a:t>аккаунту </a:t>
            </a:r>
            <a:r>
              <a:rPr lang="ru" dirty="0"/>
              <a:t>та репозиторію</a:t>
            </a:r>
            <a:endParaRPr dirty="0"/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7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" b="1" dirty="0"/>
              <a:t>    Створення аккаунту:</a:t>
            </a:r>
            <a:br>
              <a:rPr lang="ru" b="1" dirty="0"/>
            </a:br>
            <a:r>
              <a:rPr lang="ru" b="1" i="1" dirty="0"/>
              <a:t>Крок 1</a:t>
            </a:r>
            <a:r>
              <a:rPr lang="ru" b="1" dirty="0"/>
              <a:t>: </a:t>
            </a:r>
            <a:r>
              <a:rPr lang="ru" dirty="0"/>
              <a:t>Перехід на сторінку</a:t>
            </a:r>
            <a:r>
              <a:rPr lang="ru" b="1" dirty="0"/>
              <a:t> </a:t>
            </a:r>
            <a:r>
              <a:rPr lang="ru" dirty="0"/>
              <a:t>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</a:t>
            </a:r>
            <a:r>
              <a:rPr lang="ru" dirty="0"/>
              <a:t> та натиснення на напис Sing Up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</a:t>
            </a:r>
            <a:r>
              <a:rPr lang="ru" dirty="0"/>
              <a:t> Заповнення необхідної інформації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" dirty="0" smtClean="0"/>
              <a:t>    </a:t>
            </a:r>
            <a:r>
              <a:rPr lang="ru" b="1" dirty="0"/>
              <a:t>Створення репозитарію:</a:t>
            </a:r>
            <a:r>
              <a:rPr lang="ru" dirty="0"/>
              <a:t/>
            </a:r>
            <a:br>
              <a:rPr lang="ru" dirty="0"/>
            </a:br>
            <a:r>
              <a:rPr lang="ru" b="1" i="1" dirty="0"/>
              <a:t>Крок 1:</a:t>
            </a:r>
            <a:r>
              <a:rPr lang="ru" dirty="0"/>
              <a:t> Натискаємо клавішу New</a:t>
            </a:r>
            <a:r>
              <a:rPr lang="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i="1" dirty="0" smtClean="0"/>
              <a:t>Крок </a:t>
            </a:r>
            <a:r>
              <a:rPr lang="ru" b="1" i="1" dirty="0"/>
              <a:t>2: </a:t>
            </a:r>
            <a:r>
              <a:rPr lang="ru" dirty="0"/>
              <a:t>Заповнення необхідних полів.</a:t>
            </a:r>
            <a:br>
              <a:rPr lang="ru" dirty="0"/>
            </a:br>
            <a:endParaRPr dirty="0"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325" y="4035864"/>
            <a:ext cx="1890713" cy="5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400" y="1152475"/>
            <a:ext cx="3060000" cy="17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400" y="3021088"/>
            <a:ext cx="3060000" cy="173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75" y="3207475"/>
            <a:ext cx="3060000" cy="17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2616875" y="1757941"/>
            <a:ext cx="2947725" cy="251525"/>
          </a:xfrm>
          <a:custGeom>
            <a:avLst/>
            <a:gdLst/>
            <a:ahLst/>
            <a:cxnLst/>
            <a:rect l="l" t="t" r="r" b="b"/>
            <a:pathLst>
              <a:path w="117909" h="10061" extrusionOk="0">
                <a:moveTo>
                  <a:pt x="0" y="3476"/>
                </a:moveTo>
                <a:cubicBezTo>
                  <a:pt x="4478" y="2941"/>
                  <a:pt x="18247" y="-802"/>
                  <a:pt x="26870" y="267"/>
                </a:cubicBezTo>
                <a:cubicBezTo>
                  <a:pt x="35493" y="1337"/>
                  <a:pt x="42512" y="9225"/>
                  <a:pt x="51736" y="9893"/>
                </a:cubicBezTo>
                <a:cubicBezTo>
                  <a:pt x="60960" y="10562"/>
                  <a:pt x="71187" y="4479"/>
                  <a:pt x="82216" y="4278"/>
                </a:cubicBezTo>
                <a:cubicBezTo>
                  <a:pt x="93245" y="4077"/>
                  <a:pt x="111960" y="7954"/>
                  <a:pt x="117909" y="868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79" name="Google Shape;279;p29"/>
          <p:cNvSpPr/>
          <p:nvPr/>
        </p:nvSpPr>
        <p:spPr>
          <a:xfrm>
            <a:off x="3118175" y="2935194"/>
            <a:ext cx="666350" cy="784575"/>
          </a:xfrm>
          <a:custGeom>
            <a:avLst/>
            <a:gdLst/>
            <a:ahLst/>
            <a:cxnLst/>
            <a:rect l="l" t="t" r="r" b="b"/>
            <a:pathLst>
              <a:path w="26654" h="31383" extrusionOk="0">
                <a:moveTo>
                  <a:pt x="0" y="2507"/>
                </a:moveTo>
                <a:cubicBezTo>
                  <a:pt x="1203" y="2106"/>
                  <a:pt x="5214" y="-301"/>
                  <a:pt x="7219" y="100"/>
                </a:cubicBezTo>
                <a:cubicBezTo>
                  <a:pt x="9224" y="501"/>
                  <a:pt x="10160" y="4779"/>
                  <a:pt x="12032" y="4913"/>
                </a:cubicBezTo>
                <a:cubicBezTo>
                  <a:pt x="13904" y="5047"/>
                  <a:pt x="16310" y="235"/>
                  <a:pt x="18449" y="903"/>
                </a:cubicBezTo>
                <a:cubicBezTo>
                  <a:pt x="20588" y="1572"/>
                  <a:pt x="24398" y="6518"/>
                  <a:pt x="24866" y="8924"/>
                </a:cubicBezTo>
                <a:cubicBezTo>
                  <a:pt x="25334" y="11330"/>
                  <a:pt x="20989" y="13001"/>
                  <a:pt x="21256" y="15340"/>
                </a:cubicBezTo>
                <a:cubicBezTo>
                  <a:pt x="21523" y="17679"/>
                  <a:pt x="27205" y="20286"/>
                  <a:pt x="26470" y="22960"/>
                </a:cubicBezTo>
                <a:cubicBezTo>
                  <a:pt x="25735" y="25634"/>
                  <a:pt x="18449" y="29979"/>
                  <a:pt x="16845" y="31383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0" name="Google Shape;280;p29"/>
          <p:cNvSpPr/>
          <p:nvPr/>
        </p:nvSpPr>
        <p:spPr>
          <a:xfrm>
            <a:off x="2897600" y="2674517"/>
            <a:ext cx="2448250" cy="1235750"/>
          </a:xfrm>
          <a:custGeom>
            <a:avLst/>
            <a:gdLst/>
            <a:ahLst/>
            <a:cxnLst/>
            <a:rect l="l" t="t" r="r" b="b"/>
            <a:pathLst>
              <a:path w="97930" h="49430" extrusionOk="0">
                <a:moveTo>
                  <a:pt x="0" y="2506"/>
                </a:moveTo>
                <a:cubicBezTo>
                  <a:pt x="2139" y="2105"/>
                  <a:pt x="9225" y="-101"/>
                  <a:pt x="12834" y="100"/>
                </a:cubicBezTo>
                <a:cubicBezTo>
                  <a:pt x="16444" y="301"/>
                  <a:pt x="17580" y="3175"/>
                  <a:pt x="21657" y="3710"/>
                </a:cubicBezTo>
                <a:cubicBezTo>
                  <a:pt x="25734" y="4245"/>
                  <a:pt x="33354" y="835"/>
                  <a:pt x="37298" y="3308"/>
                </a:cubicBezTo>
                <a:cubicBezTo>
                  <a:pt x="41242" y="5781"/>
                  <a:pt x="41977" y="15273"/>
                  <a:pt x="45319" y="18548"/>
                </a:cubicBezTo>
                <a:cubicBezTo>
                  <a:pt x="48661" y="21823"/>
                  <a:pt x="56816" y="19417"/>
                  <a:pt x="57351" y="22960"/>
                </a:cubicBezTo>
                <a:cubicBezTo>
                  <a:pt x="57886" y="26503"/>
                  <a:pt x="44451" y="37064"/>
                  <a:pt x="48528" y="39804"/>
                </a:cubicBezTo>
                <a:cubicBezTo>
                  <a:pt x="52605" y="42545"/>
                  <a:pt x="73794" y="38735"/>
                  <a:pt x="81815" y="39403"/>
                </a:cubicBezTo>
                <a:cubicBezTo>
                  <a:pt x="89836" y="40072"/>
                  <a:pt x="94114" y="42144"/>
                  <a:pt x="96654" y="43815"/>
                </a:cubicBezTo>
                <a:cubicBezTo>
                  <a:pt x="99194" y="45486"/>
                  <a:pt x="96988" y="48494"/>
                  <a:pt x="97055" y="49430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81" name="Google Shape;281;p29"/>
          <p:cNvSpPr/>
          <p:nvPr/>
        </p:nvSpPr>
        <p:spPr>
          <a:xfrm>
            <a:off x="3418975" y="2055400"/>
            <a:ext cx="2165675" cy="1443775"/>
          </a:xfrm>
          <a:custGeom>
            <a:avLst/>
            <a:gdLst/>
            <a:ahLst/>
            <a:cxnLst/>
            <a:rect l="l" t="t" r="r" b="b"/>
            <a:pathLst>
              <a:path w="86627" h="57751" extrusionOk="0">
                <a:moveTo>
                  <a:pt x="0" y="0"/>
                </a:moveTo>
                <a:cubicBezTo>
                  <a:pt x="1404" y="1537"/>
                  <a:pt x="5013" y="7887"/>
                  <a:pt x="8422" y="9224"/>
                </a:cubicBezTo>
                <a:cubicBezTo>
                  <a:pt x="11831" y="10561"/>
                  <a:pt x="16911" y="6617"/>
                  <a:pt x="20454" y="8021"/>
                </a:cubicBezTo>
                <a:cubicBezTo>
                  <a:pt x="23997" y="9425"/>
                  <a:pt x="24999" y="15507"/>
                  <a:pt x="29678" y="17646"/>
                </a:cubicBezTo>
                <a:cubicBezTo>
                  <a:pt x="34357" y="19785"/>
                  <a:pt x="43848" y="17312"/>
                  <a:pt x="48527" y="20855"/>
                </a:cubicBezTo>
                <a:cubicBezTo>
                  <a:pt x="53206" y="24398"/>
                  <a:pt x="52739" y="34290"/>
                  <a:pt x="57752" y="38902"/>
                </a:cubicBezTo>
                <a:cubicBezTo>
                  <a:pt x="62765" y="43514"/>
                  <a:pt x="73794" y="45386"/>
                  <a:pt x="78606" y="48527"/>
                </a:cubicBezTo>
                <a:cubicBezTo>
                  <a:pt x="83419" y="51669"/>
                  <a:pt x="85290" y="56214"/>
                  <a:pt x="86627" y="57751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3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SSH протокол з’єднання</a:t>
            </a:r>
            <a:endParaRPr dirty="0"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25" y="1350000"/>
            <a:ext cx="4245926" cy="21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>
            <a:spLocks noGrp="1"/>
          </p:cNvSpPr>
          <p:nvPr>
            <p:ph type="body" idx="1"/>
          </p:nvPr>
        </p:nvSpPr>
        <p:spPr>
          <a:xfrm>
            <a:off x="232699" y="1567550"/>
            <a:ext cx="4542526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1</a:t>
            </a:r>
            <a:r>
              <a:rPr lang="ru" dirty="0" smtClean="0"/>
              <a:t>.    Згенерувати </a:t>
            </a:r>
            <a:r>
              <a:rPr lang="ru" dirty="0"/>
              <a:t>пару SSH ключів (приватний та публічний</a:t>
            </a:r>
            <a:r>
              <a:rPr lang="ru" dirty="0" smtClean="0"/>
              <a:t>):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ssh-keygen -t rsa -b 4096 -C "your_email@example.com"</a:t>
            </a:r>
            <a:endParaRPr dirty="0" smtClean="0"/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b="1" i="1" dirty="0" smtClean="0"/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2.</a:t>
            </a:r>
            <a:r>
              <a:rPr lang="ru" dirty="0" smtClean="0"/>
              <a:t>    Скопіювати публічний ключ:</a:t>
            </a:r>
          </a:p>
          <a:p>
            <a:pPr marL="146050" lvl="0" indent="0" algn="just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dirty="0" smtClean="0"/>
              <a:t>$ </a:t>
            </a:r>
            <a:r>
              <a:rPr lang="ru" dirty="0"/>
              <a:t>clip &lt; </a:t>
            </a:r>
            <a:r>
              <a:rPr lang="ru" dirty="0" smtClean="0"/>
              <a:t>path/to/your/public/key/id_rsa.pub</a:t>
            </a:r>
            <a:endParaRPr dirty="0" smtClean="0"/>
          </a:p>
          <a:p>
            <a:pPr marL="146050" lvl="0" indent="0" algn="just" rtl="0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ru" b="1" i="1" dirty="0" smtClean="0"/>
              <a:t>Крок 3.</a:t>
            </a:r>
            <a:r>
              <a:rPr lang="ru" dirty="0" smtClean="0"/>
              <a:t>     Додати </a:t>
            </a:r>
            <a:r>
              <a:rPr lang="ru" dirty="0"/>
              <a:t>ключ в Github аккаунт</a:t>
            </a:r>
            <a:endParaRPr dirty="0"/>
          </a:p>
        </p:txBody>
      </p:sp>
      <p:sp>
        <p:nvSpPr>
          <p:cNvPr id="7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3324447" y="2842437"/>
            <a:ext cx="1368055" cy="731274"/>
          </a:xfrm>
          <a:custGeom>
            <a:avLst/>
            <a:gdLst>
              <a:gd name="connsiteX0" fmla="*/ 0 w 1368055"/>
              <a:gd name="connsiteY0" fmla="*/ 510363 h 731274"/>
              <a:gd name="connsiteX1" fmla="*/ 432390 w 1368055"/>
              <a:gd name="connsiteY1" fmla="*/ 730103 h 731274"/>
              <a:gd name="connsiteX2" fmla="*/ 524539 w 1368055"/>
              <a:gd name="connsiteY2" fmla="*/ 425303 h 731274"/>
              <a:gd name="connsiteX3" fmla="*/ 843516 w 1368055"/>
              <a:gd name="connsiteY3" fmla="*/ 559982 h 731274"/>
              <a:gd name="connsiteX4" fmla="*/ 1034902 w 1368055"/>
              <a:gd name="connsiteY4" fmla="*/ 262270 h 731274"/>
              <a:gd name="connsiteX5" fmla="*/ 1368055 w 1368055"/>
              <a:gd name="connsiteY5" fmla="*/ 0 h 731274"/>
              <a:gd name="connsiteX6" fmla="*/ 1368055 w 1368055"/>
              <a:gd name="connsiteY6" fmla="*/ 0 h 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8055" h="731274">
                <a:moveTo>
                  <a:pt x="0" y="510363"/>
                </a:moveTo>
                <a:cubicBezTo>
                  <a:pt x="172483" y="627321"/>
                  <a:pt x="344967" y="744280"/>
                  <a:pt x="432390" y="730103"/>
                </a:cubicBezTo>
                <a:cubicBezTo>
                  <a:pt x="519813" y="715926"/>
                  <a:pt x="456018" y="453656"/>
                  <a:pt x="524539" y="425303"/>
                </a:cubicBezTo>
                <a:cubicBezTo>
                  <a:pt x="593060" y="396949"/>
                  <a:pt x="758456" y="587154"/>
                  <a:pt x="843516" y="559982"/>
                </a:cubicBezTo>
                <a:cubicBezTo>
                  <a:pt x="928577" y="532810"/>
                  <a:pt x="947479" y="355600"/>
                  <a:pt x="1034902" y="262270"/>
                </a:cubicBezTo>
                <a:cubicBezTo>
                  <a:pt x="1122325" y="168940"/>
                  <a:pt x="1368055" y="0"/>
                  <a:pt x="1368055" y="0"/>
                </a:cubicBezTo>
                <a:lnTo>
                  <a:pt x="1368055" y="0"/>
                </a:lnTo>
              </a:path>
            </a:pathLst>
          </a:custGeom>
          <a:noFill/>
          <a:ln w="38100">
            <a:solidFill>
              <a:srgbClr val="C4C5C6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робота з проектами</a:t>
            </a:r>
            <a:endParaRPr dirty="0"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1"/>
          </p:nvPr>
        </p:nvSpPr>
        <p:spPr>
          <a:xfrm>
            <a:off x="391978" y="1056781"/>
            <a:ext cx="445523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Початок роботи над проектом: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Створити копію репозиторію стороннього проекту у своєму акаунті (Fork)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Клонувати проект з серверу Github у свій локальний репозиторій: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clone “git@github.com:microsoft/microsoft-pdb.git”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Головні команди для роботи з віддаленим репозиторієм</a:t>
            </a:r>
            <a:r>
              <a:rPr lang="ru" dirty="0" smtClean="0"/>
              <a:t>:</a:t>
            </a:r>
            <a:endParaRPr lang="en-US" dirty="0" smtClean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fetch &lt;remote-name&gt;# отримати зміни з remote репозиторію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$ git pull &lt;remote-name&gt;# отримати та злити зміни з remote репозиторію у локальний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$ git push &lt;remote-name&gt; &lt;branch-name&gt;# відправити зміни в remote репозиторій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3" y="1446090"/>
            <a:ext cx="31908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3" y="2512381"/>
            <a:ext cx="3333983" cy="177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Github: інструменти колективної роботи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Pull request</a:t>
            </a:r>
            <a:r>
              <a:rPr lang="ru" sz="1600" dirty="0"/>
              <a:t> - організація додавання змін у гілку (коментарі, code review)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Приватні/публічні репозиторії</a:t>
            </a:r>
            <a:r>
              <a:rPr lang="ru" sz="1600" dirty="0"/>
              <a:t> - можливість створювати комерційні проекти віддалено на закритому (приватному) хостінгу або, навпаки, створювати опенсорсні проекти та залучати величезну ІТ-команду зі всього світу.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Організації </a:t>
            </a:r>
            <a:r>
              <a:rPr lang="ru" sz="1600" dirty="0"/>
              <a:t>- створення великої команду проекту, яка складатиметься з окремих спеціалізацій (розробників, фронтенд, бекенд, ...), зайнятими своїми мікропроектами, та налагоджувати зв’язки між ними.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Wiki </a:t>
            </a:r>
            <a:r>
              <a:rPr lang="ru" sz="1600" dirty="0"/>
              <a:t>- публікація детальної документації щодо проекту (окремо від readme).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Issue tracking</a:t>
            </a:r>
            <a:r>
              <a:rPr lang="ru" sz="1600" dirty="0"/>
              <a:t> - додавання звіту про виявленні проблеми в коді або в користуванні (аналог форуму).</a:t>
            </a:r>
            <a:endParaRPr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600" b="1" dirty="0"/>
              <a:t>Коментарі </a:t>
            </a:r>
            <a:r>
              <a:rPr lang="ru" sz="1600" dirty="0"/>
              <a:t>- Github практично всюди дозволяє залишати коментарі.</a:t>
            </a:r>
            <a:endParaRPr sz="16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GitHub соціальна мережа</a:t>
            </a:r>
            <a:endParaRPr dirty="0"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479100" y="1526500"/>
            <a:ext cx="30525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Атрибути соцмережі:</a:t>
            </a:r>
            <a:endParaRPr sz="1600" dirty="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підписка;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стрічка новин і трендів;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коментарі;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спілкування</a:t>
            </a:r>
            <a:endParaRPr sz="16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600" dirty="0"/>
              <a:t>рейтинги репозиторіїв.</a:t>
            </a:r>
            <a:endParaRPr sz="1600" dirty="0"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987" y="1045700"/>
            <a:ext cx="5191124" cy="37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Висновки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311700" y="961091"/>
            <a:ext cx="8520600" cy="3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AutoNum type="arabicPeriod"/>
            </a:pPr>
            <a:r>
              <a:rPr lang="ru" sz="1800" dirty="0"/>
              <a:t>Git — технологія контролю версій, яка допомагає IT спеціалістам (і не тільки) контролювати кожний етап розробки свого продукту.</a:t>
            </a:r>
            <a:endParaRPr sz="18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Git на </a:t>
            </a:r>
            <a:r>
              <a:rPr lang="ru" sz="1800" dirty="0" smtClean="0"/>
              <a:t>сервері </a:t>
            </a:r>
            <a:r>
              <a:rPr lang="ru" sz="1800" dirty="0"/>
              <a:t>дозволяє зберігати і працювати з проектами віддалено.</a:t>
            </a:r>
            <a:endParaRPr sz="18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800" dirty="0"/>
              <a:t>Ця технологія дозволяє об’єднувати величезну кількість людей в одну команду для розробки продукту.</a:t>
            </a:r>
            <a:endParaRPr sz="1800" dirty="0"/>
          </a:p>
          <a:p>
            <a:pPr lvl="0" algn="just">
              <a:buAutoNum type="arabicPeriod"/>
            </a:pPr>
            <a:r>
              <a:rPr lang="ru" sz="1800" dirty="0"/>
              <a:t>Github — це інструмент, який реалізує технологію Git з більш вираженими елементами соціальної мережі.</a:t>
            </a:r>
            <a:endParaRPr sz="1800" dirty="0"/>
          </a:p>
          <a:p>
            <a:pPr lvl="0" algn="just">
              <a:buAutoNum type="arabicPeriod"/>
            </a:pPr>
            <a:r>
              <a:rPr lang="ru" sz="1800" dirty="0"/>
              <a:t>Github </a:t>
            </a:r>
            <a:r>
              <a:rPr lang="ru" sz="1800" dirty="0" smtClean="0"/>
              <a:t>— чудовий </a:t>
            </a:r>
            <a:r>
              <a:rPr lang="uk-UA" sz="1800" dirty="0" smtClean="0"/>
              <a:t>Інтернет-ресурс, </a:t>
            </a:r>
            <a:r>
              <a:rPr lang="ru" sz="1800" dirty="0" smtClean="0"/>
              <a:t>особливо </a:t>
            </a:r>
            <a:r>
              <a:rPr lang="ru" sz="1800" dirty="0"/>
              <a:t>початківцям в IT, що дозволяє безкоштовно публікувати свої пет-проекти, які можна зазначити в своєму резюме (CV) як підтвердження свого досвіду.</a:t>
            </a:r>
            <a:endParaRPr sz="1800"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18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  <p:sp>
        <p:nvSpPr>
          <p:cNvPr id="5" name="Прямоугольник 4"/>
          <p:cNvSpPr/>
          <p:nvPr/>
        </p:nvSpPr>
        <p:spPr>
          <a:xfrm>
            <a:off x="1020387" y="2110085"/>
            <a:ext cx="7103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Дякуємо</a:t>
            </a:r>
            <a:r>
              <a:rPr lang="ru-RU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за </a:t>
            </a:r>
            <a:r>
              <a:rPr lang="uk-UA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увагу</a:t>
            </a:r>
            <a:r>
              <a:rPr lang="ru-RU" sz="54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!</a:t>
            </a:r>
            <a:endParaRPr lang="ru-RU" sz="5400" b="1" i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67759" y="225079"/>
            <a:ext cx="9861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00000000-1234-1234-1234-123412341234}" type="slidenum">
              <a:rPr lang="ru" sz="2500">
                <a:solidFill>
                  <a:schemeClr val="bg1"/>
                </a:solidFill>
              </a:rPr>
              <a:pPr lvl="0" algn="r"/>
              <a:t>19</a:t>
            </a:fld>
            <a:r>
              <a:rPr lang="ru" sz="2500" dirty="0">
                <a:solidFill>
                  <a:schemeClr val="bg1"/>
                </a:solidFill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2419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uk-UA" dirty="0" smtClean="0"/>
              <a:t>та його історія</a:t>
            </a:r>
            <a:endParaRPr dirty="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25" y="445025"/>
            <a:ext cx="2077425" cy="246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295" y="2791063"/>
            <a:ext cx="2242806" cy="256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384675"/>
            <a:ext cx="33051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6601350" y="2985500"/>
            <a:ext cx="1325025" cy="1185750"/>
          </a:xfrm>
          <a:custGeom>
            <a:avLst/>
            <a:gdLst/>
            <a:ahLst/>
            <a:cxnLst/>
            <a:rect l="l" t="t" r="r" b="b"/>
            <a:pathLst>
              <a:path w="53001" h="47430" extrusionOk="0">
                <a:moveTo>
                  <a:pt x="37780" y="0"/>
                </a:moveTo>
                <a:cubicBezTo>
                  <a:pt x="40313" y="4175"/>
                  <a:pt x="53180" y="17179"/>
                  <a:pt x="52975" y="25050"/>
                </a:cubicBezTo>
                <a:cubicBezTo>
                  <a:pt x="52770" y="32921"/>
                  <a:pt x="42092" y="45582"/>
                  <a:pt x="36548" y="47225"/>
                </a:cubicBezTo>
                <a:cubicBezTo>
                  <a:pt x="31004" y="48868"/>
                  <a:pt x="25802" y="36822"/>
                  <a:pt x="19711" y="34906"/>
                </a:cubicBezTo>
                <a:cubicBezTo>
                  <a:pt x="13620" y="32990"/>
                  <a:pt x="3285" y="35590"/>
                  <a:pt x="0" y="35727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9" name="Google Shape;179;p18"/>
          <p:cNvSpPr/>
          <p:nvPr/>
        </p:nvSpPr>
        <p:spPr>
          <a:xfrm>
            <a:off x="3685650" y="3434883"/>
            <a:ext cx="1273050" cy="965025"/>
          </a:xfrm>
          <a:custGeom>
            <a:avLst/>
            <a:gdLst/>
            <a:ahLst/>
            <a:cxnLst/>
            <a:rect l="l" t="t" r="r" b="b"/>
            <a:pathLst>
              <a:path w="50922" h="38601" extrusionOk="0">
                <a:moveTo>
                  <a:pt x="50922" y="18163"/>
                </a:moveTo>
                <a:cubicBezTo>
                  <a:pt x="47774" y="15220"/>
                  <a:pt x="36412" y="-2850"/>
                  <a:pt x="32032" y="504"/>
                </a:cubicBezTo>
                <a:cubicBezTo>
                  <a:pt x="27652" y="3858"/>
                  <a:pt x="27515" y="35753"/>
                  <a:pt x="24640" y="38285"/>
                </a:cubicBezTo>
                <a:cubicBezTo>
                  <a:pt x="21765" y="40818"/>
                  <a:pt x="17248" y="17068"/>
                  <a:pt x="14784" y="15699"/>
                </a:cubicBezTo>
                <a:cubicBezTo>
                  <a:pt x="12320" y="14330"/>
                  <a:pt x="12320" y="28498"/>
                  <a:pt x="9856" y="30072"/>
                </a:cubicBezTo>
                <a:cubicBezTo>
                  <a:pt x="7392" y="31646"/>
                  <a:pt x="1643" y="25965"/>
                  <a:pt x="0" y="25144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13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11700" y="1126687"/>
            <a:ext cx="5757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uk-UA" dirty="0"/>
              <a:t> </a:t>
            </a:r>
            <a:r>
              <a:rPr lang="uk-UA" dirty="0" smtClean="0"/>
              <a:t>   </a:t>
            </a:r>
            <a:r>
              <a:rPr lang="en-US" dirty="0" err="1" smtClean="0"/>
              <a:t>Git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uk-UA" dirty="0" smtClean="0"/>
              <a:t>це безкоштовна та з відкритим кодом розповсюджена система управління версіями, призначена для швидкого та ефективного управління будь-якими проектами</a:t>
            </a:r>
            <a:r>
              <a:rPr lang="ru-RU" dirty="0" smtClean="0"/>
              <a:t>.</a:t>
            </a:r>
            <a:endParaRPr lang="ru" dirty="0" smtClean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ru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 smtClean="0"/>
              <a:t>1992 </a:t>
            </a:r>
            <a:r>
              <a:rPr lang="ru" dirty="0"/>
              <a:t>- 2002 -- розробники ядра Linux діляться даними між собою за допомогою архівів.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2002 - 2005 -- початок використання в роботі </a:t>
            </a:r>
            <a:r>
              <a:rPr lang="ru" i="1" dirty="0"/>
              <a:t>Системи Контролю Версій</a:t>
            </a:r>
            <a:r>
              <a:rPr lang="ru" dirty="0"/>
              <a:t> (СКВ) BitKeeper.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/>
              <a:t>2005 -- виникнення ідеї розробки власної СКВ; поява Git.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використаних джерел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https://</a:t>
            </a:r>
            <a:r>
              <a:rPr lang="ru" u="sng" dirty="0" smtClean="0">
                <a:solidFill>
                  <a:schemeClr val="hlink"/>
                </a:solidFill>
                <a:hlinkClick r:id="rId3"/>
              </a:rPr>
              <a:t>git-scm.com/book/ru/v2/</a:t>
            </a:r>
            <a:r>
              <a:rPr lang="ru" u="sng" dirty="0" smtClean="0">
                <a:solidFill>
                  <a:schemeClr val="hlink"/>
                </a:solidFill>
              </a:rPr>
              <a:t> </a:t>
            </a:r>
            <a:r>
              <a:rPr lang="ru" b="1" dirty="0">
                <a:solidFill>
                  <a:schemeClr val="bg1"/>
                </a:solidFill>
              </a:rPr>
              <a:t>.</a:t>
            </a:r>
            <a:endParaRPr lang="ru" u="sng" dirty="0" smtClean="0">
              <a:solidFill>
                <a:schemeClr val="hlink"/>
              </a:solidFill>
            </a:endParaRP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4"/>
              </a:rPr>
              <a:t>https://youtu.be/ykyERvz17LE/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5"/>
              </a:rPr>
              <a:t>https://habr.com/ru/post/125799/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6"/>
              </a:rPr>
              <a:t>https://habr.com/ru/post/106912/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7"/>
              </a:rPr>
              <a:t>https://htmlacademy.ru/blog/99-github-as-hostin/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8"/>
              </a:rPr>
              <a:t>https://git.wiki.kernel.org/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</a:p>
          <a:p>
            <a:pPr lvl="0">
              <a:buAutoNum type="arabicPeriod"/>
            </a:pPr>
            <a:r>
              <a:rPr lang="ru" u="sng" dirty="0">
                <a:solidFill>
                  <a:schemeClr val="hlink"/>
                </a:solidFill>
                <a:hlinkClick r:id="rId9"/>
              </a:rPr>
              <a:t>https://github.com/github/gitignore/</a:t>
            </a:r>
            <a:r>
              <a:rPr lang="ru" b="1" dirty="0" smtClean="0">
                <a:solidFill>
                  <a:schemeClr val="bg1"/>
                </a:solidFill>
              </a:rPr>
              <a:t> .</a:t>
            </a:r>
            <a:r>
              <a:rPr lang="ru" dirty="0" smtClean="0"/>
              <a:t> </a:t>
            </a:r>
            <a:endParaRPr lang="en-US" dirty="0" smtClean="0"/>
          </a:p>
          <a:p>
            <a:pPr lvl="0">
              <a:buAutoNum type="arabicPeriod"/>
            </a:pPr>
            <a:r>
              <a:rPr lang="en-US" u="sng" dirty="0">
                <a:solidFill>
                  <a:schemeClr val="hlink"/>
                </a:solidFill>
                <a:hlinkClick r:id="rId10"/>
              </a:rPr>
              <a:t>https://www.rankred.com/facts-and-statistics-about-github</a:t>
            </a:r>
            <a:r>
              <a:rPr lang="en-US" u="sng" dirty="0" smtClean="0">
                <a:solidFill>
                  <a:schemeClr val="hlink"/>
                </a:solidFill>
                <a:hlinkClick r:id="rId10"/>
              </a:rPr>
              <a:t>/</a:t>
            </a:r>
            <a:r>
              <a:rPr lang="ru" b="1" dirty="0">
                <a:solidFill>
                  <a:schemeClr val="bg1"/>
                </a:solidFill>
              </a:rPr>
              <a:t> .</a:t>
            </a:r>
            <a:r>
              <a:rPr lang="ru" dirty="0"/>
              <a:t> </a:t>
            </a:r>
            <a:endParaRPr u="sng" dirty="0">
              <a:solidFill>
                <a:schemeClr val="hlink"/>
              </a:solidFill>
            </a:endParaRPr>
          </a:p>
        </p:txBody>
      </p:sp>
      <p:pic>
        <p:nvPicPr>
          <p:cNvPr id="334" name="Google Shape;334;p36"/>
          <p:cNvPicPr preferRelativeResize="0"/>
          <p:nvPr/>
        </p:nvPicPr>
        <p:blipFill rotWithShape="1">
          <a:blip r:embed="rId11">
            <a:alphaModFix/>
          </a:blip>
          <a:srcRect l="29062" r="29895"/>
          <a:stretch/>
        </p:blipFill>
        <p:spPr>
          <a:xfrm>
            <a:off x="6181724" y="847879"/>
            <a:ext cx="2814638" cy="38556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20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Способи роботи з Git</a:t>
            </a:r>
            <a:endParaRPr dirty="0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Оригінальний клієнт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</a:t>
            </a:r>
            <a:r>
              <a:rPr lang="ru" dirty="0" smtClean="0"/>
              <a:t>консольний (</a:t>
            </a:r>
            <a:r>
              <a:rPr lang="en-US" dirty="0" smtClean="0"/>
              <a:t>CMD, Bash)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https://git-scm.com/download</a:t>
            </a:r>
            <a:endParaRPr dirty="0"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3132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SmartGit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https://www.syntevo.com/smartgit/</a:t>
            </a:r>
            <a:endParaRPr dirty="0"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1"/>
          </p:nvPr>
        </p:nvSpPr>
        <p:spPr>
          <a:xfrm>
            <a:off x="6264000" y="967200"/>
            <a:ext cx="2880000" cy="25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TortoiseGit</a:t>
            </a:r>
            <a:endParaRPr b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Інтерфейс: GUI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Посилання: </a:t>
            </a:r>
            <a:r>
              <a:rPr lang="ru" sz="14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https://tortoisegit.org/</a:t>
            </a:r>
            <a:endParaRPr dirty="0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2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4000" y="3248025"/>
            <a:ext cx="2880000" cy="162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3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4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4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4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4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uiExpand="1" build="p"/>
      <p:bldP spid="187" grpId="0" uiExpand="1" build="p"/>
      <p:bldP spid="18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Загальні параметри:</a:t>
            </a:r>
            <a:r>
              <a:rPr lang="ru" dirty="0"/>
              <a:t> використання команди </a:t>
            </a:r>
            <a:r>
              <a:rPr lang="ru" i="1" dirty="0"/>
              <a:t>git config</a:t>
            </a:r>
            <a:r>
              <a:rPr lang="ru" dirty="0"/>
              <a:t>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user.name Alex Arnautov</a:t>
            </a:r>
            <a:r>
              <a:rPr lang="ru" dirty="0"/>
              <a:t> - збереження імені автора файлів та змін у них;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 global user.email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alex.arnautov@example.com</a:t>
            </a:r>
            <a:r>
              <a:rPr lang="ru" dirty="0">
                <a:latin typeface="Courier New"/>
                <a:ea typeface="Courier New"/>
                <a:cs typeface="Courier New"/>
              </a:rPr>
              <a:t> </a:t>
            </a:r>
            <a:r>
              <a:rPr lang="ru" dirty="0"/>
              <a:t>- збереження електронної адреси автора.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b="1" dirty="0"/>
              <a:t>Механізм ігнорування файлів:</a:t>
            </a:r>
            <a:r>
              <a:rPr lang="ru" dirty="0"/>
              <a:t> створення файлу </a:t>
            </a:r>
            <a:r>
              <a:rPr lang="ru" i="1" dirty="0"/>
              <a:t>.gitignore:</a:t>
            </a:r>
            <a:endParaRPr i="1" dirty="0"/>
          </a:p>
          <a:p>
            <a:pPr marL="45720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/>
              <a:t>Для ігнорування файлів СКВ Git створюємо файл </a:t>
            </a:r>
            <a:r>
              <a:rPr lang="ru" i="1" dirty="0"/>
              <a:t>.gitignore</a:t>
            </a:r>
            <a:r>
              <a:rPr lang="ru" dirty="0"/>
              <a:t> та додаємо в нього шаблони. Приклад змісту файлу:</a:t>
            </a:r>
            <a:endParaRPr dirty="0"/>
          </a:p>
        </p:txBody>
      </p:sp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Налаштування роботи</a:t>
            </a:r>
            <a:endParaRPr dirty="0"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986088"/>
            <a:ext cx="42672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4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Створення репозиторію</a:t>
            </a:r>
            <a:endParaRPr dirty="0"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159418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Перехід до робочої директорії: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 smtClean="0">
                <a:solidFill>
                  <a:schemeClr val="bg1"/>
                </a:solidFill>
              </a:rPr>
              <a:t>Наприклад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: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C:/Users/user/target_dir</a:t>
            </a:r>
            <a:r>
              <a:rPr lang="ru" dirty="0">
                <a:solidFill>
                  <a:schemeClr val="bg1"/>
                </a:solidFill>
              </a:rPr>
              <a:t> .</a:t>
            </a:r>
            <a:endParaRPr dirty="0">
              <a:solidFill>
                <a:schemeClr val="bg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dirty="0">
                <a:solidFill>
                  <a:schemeClr val="bg1"/>
                </a:solidFill>
              </a:rPr>
              <a:t>Безпосереднє формування Git-репозиторію: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r>
              <a:rPr lang="ru" dirty="0">
                <a:solidFill>
                  <a:schemeClr val="bg1"/>
                </a:solidFill>
              </a:rPr>
              <a:t> - створюється каталог </a:t>
            </a:r>
            <a:r>
              <a:rPr lang="ru" i="1" dirty="0">
                <a:solidFill>
                  <a:schemeClr val="bg1"/>
                </a:solidFill>
              </a:rPr>
              <a:t>.git</a:t>
            </a:r>
            <a:r>
              <a:rPr lang="ru" dirty="0">
                <a:solidFill>
                  <a:schemeClr val="bg1"/>
                </a:solidFill>
              </a:rPr>
              <a:t>, у якому розгортається структура репозитарію.</a:t>
            </a:r>
            <a:endParaRPr dirty="0">
              <a:solidFill>
                <a:schemeClr val="bg1"/>
              </a:solidFill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dirty="0">
                <a:solidFill>
                  <a:schemeClr val="bg1"/>
                </a:solidFill>
              </a:rPr>
              <a:t>Або </a:t>
            </a: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&lt; URL &gt;</a:t>
            </a:r>
            <a:r>
              <a:rPr lang="ru" dirty="0">
                <a:solidFill>
                  <a:schemeClr val="bg1"/>
                </a:solidFill>
              </a:rPr>
              <a:t> - клонування існуючого репозитарію за адресою, наприклад, клонування бібліотеки </a:t>
            </a:r>
            <a:r>
              <a:rPr lang="ru" i="1" dirty="0">
                <a:solidFill>
                  <a:schemeClr val="bg1"/>
                </a:solidFill>
              </a:rPr>
              <a:t>libgit2</a:t>
            </a:r>
            <a:r>
              <a:rPr lang="ru" dirty="0">
                <a:solidFill>
                  <a:schemeClr val="bg1"/>
                </a:solidFill>
              </a:rPr>
              <a:t>: </a:t>
            </a:r>
            <a:br>
              <a:rPr lang="ru" dirty="0">
                <a:solidFill>
                  <a:schemeClr val="bg1"/>
                </a:solidFill>
              </a:rPr>
            </a:br>
            <a:r>
              <a:rPr lang="ru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ru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clone </a:t>
            </a:r>
            <a:r>
              <a:rPr lang="en-US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https://github.com/libgit2/libgit2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5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Додавання, Видалення та </a:t>
            </a:r>
            <a:r>
              <a:rPr lang="ru" dirty="0" smtClean="0"/>
              <a:t>Відновлення</a:t>
            </a:r>
            <a:endParaRPr dirty="0"/>
          </a:p>
        </p:txBody>
      </p:sp>
      <p:sp>
        <p:nvSpPr>
          <p:cNvPr id="213" name="Google Shape;213;p22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Додавання</a:t>
            </a:r>
            <a:r>
              <a:rPr lang="ru" dirty="0"/>
              <a:t> файлів до репозиторію: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 file name &gt;</a:t>
            </a:r>
            <a:r>
              <a:rPr lang="ru" dirty="0"/>
              <a:t> - підготовка до збереження;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r>
              <a:rPr lang="ru" i="1" dirty="0"/>
              <a:t> </a:t>
            </a:r>
            <a:r>
              <a:rPr lang="ru" dirty="0"/>
              <a:t>- виклик текстового редактору для коментування; збереження всіх підготованих файлів (створення “знімку” поточного стану файлів).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</a:t>
            </a:r>
            <a:r>
              <a:rPr lang="ru" dirty="0"/>
              <a:t> файлів з репозиторію: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rm &lt; file name &gt;</a:t>
            </a:r>
            <a:r>
              <a:rPr lang="ru" dirty="0"/>
              <a:t> .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Відновлення </a:t>
            </a:r>
            <a:r>
              <a:rPr lang="ru" dirty="0"/>
              <a:t>файлів до потрібної версії: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1: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log - &lt; n &gt; -- pretty=oneline</a:t>
            </a:r>
            <a:r>
              <a:rPr lang="ru" dirty="0"/>
              <a:t> - відображення історії збережень: </a:t>
            </a:r>
            <a:r>
              <a:rPr lang="ru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dirty="0"/>
              <a:t> - будь-яке натуральне число - кількість елементів історії, </a:t>
            </a:r>
            <a:r>
              <a:rPr lang="ru" i="1" dirty="0"/>
              <a:t>pretty=oneline</a:t>
            </a:r>
            <a:r>
              <a:rPr lang="ru" dirty="0"/>
              <a:t> - вся інформація про 1 факт збереження в 1 рядок;</a:t>
            </a:r>
            <a:endParaRPr dirty="0"/>
          </a:p>
          <a:p>
            <a:pPr marL="914400" lvl="1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" b="1" i="1" dirty="0"/>
              <a:t>крок 2:</a:t>
            </a:r>
            <a:r>
              <a:rPr lang="ru" dirty="0"/>
              <a:t> </a:t>
            </a: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 commit hash &gt; &lt; file name &gt;</a:t>
            </a:r>
            <a:r>
              <a:rPr lang="ru" dirty="0"/>
              <a:t> - відновлення необхідного файлу.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6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 файлів репозиторію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311700" y="1133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-s</a:t>
            </a:r>
            <a:r>
              <a:rPr lang="ru" i="1" dirty="0"/>
              <a:t> </a:t>
            </a:r>
            <a:r>
              <a:rPr lang="ru" dirty="0"/>
              <a:t>- команда для перевірки поточного стану файлів. Результатом є список з наявних у директорії файлів, крім тих, що зазначені в </a:t>
            </a:r>
            <a:r>
              <a:rPr lang="ru" i="1" dirty="0"/>
              <a:t>.gitignore</a:t>
            </a:r>
            <a:r>
              <a:rPr lang="ru" dirty="0"/>
              <a:t> </a:t>
            </a:r>
            <a:r>
              <a:rPr lang="ru" i="1" dirty="0" smtClean="0"/>
              <a:t>.</a:t>
            </a:r>
            <a:r>
              <a:rPr lang="ru" dirty="0"/>
              <a:t> </a:t>
            </a:r>
            <a:r>
              <a:rPr lang="ru" dirty="0" smtClean="0"/>
              <a:t>З наступними можливими мітками: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 smtClean="0"/>
              <a:t>?? </a:t>
            </a:r>
            <a:r>
              <a:rPr lang="ru" dirty="0"/>
              <a:t>- файл не додано до Git-репозиторію;</a:t>
            </a:r>
            <a:br>
              <a:rPr lang="ru" dirty="0"/>
            </a:br>
            <a:r>
              <a:rPr lang="ru" dirty="0" smtClean="0"/>
              <a:t>М </a:t>
            </a:r>
            <a:r>
              <a:rPr lang="ru" dirty="0"/>
              <a:t>- файл було модифіковано;</a:t>
            </a:r>
            <a:br>
              <a:rPr lang="ru" dirty="0"/>
            </a:br>
            <a:r>
              <a:rPr lang="ru" dirty="0" smtClean="0"/>
              <a:t>A </a:t>
            </a:r>
            <a:r>
              <a:rPr lang="ru" dirty="0"/>
              <a:t>- файл було підготовано до збереження.  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dirty="0" smtClean="0"/>
              <a:t>Наприклад:</a:t>
            </a:r>
            <a:endParaRPr dirty="0"/>
          </a:p>
        </p:txBody>
      </p:sp>
      <p:sp>
        <p:nvSpPr>
          <p:cNvPr id="5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7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6" y="3159516"/>
            <a:ext cx="8080948" cy="1240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Розгалуження</a:t>
            </a:r>
            <a:endParaRPr dirty="0"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2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створення </a:t>
            </a:r>
            <a:r>
              <a:rPr lang="ru" sz="1400" dirty="0"/>
              <a:t>нової гілки: git branch &lt;new_branch&gt;</a:t>
            </a:r>
            <a:endParaRPr sz="14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перемикання </a:t>
            </a:r>
            <a:r>
              <a:rPr lang="ru" sz="1400" dirty="0"/>
              <a:t>на нову гілку: git checkout &lt;new_branch&gt;</a:t>
            </a:r>
            <a:endParaRPr sz="14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400" b="1" dirty="0"/>
              <a:t>створення </a:t>
            </a:r>
            <a:r>
              <a:rPr lang="ru" sz="1400" dirty="0"/>
              <a:t>нової гілки та </a:t>
            </a:r>
            <a:r>
              <a:rPr lang="ru" sz="1400" b="1" dirty="0"/>
              <a:t>перемикання </a:t>
            </a:r>
            <a:r>
              <a:rPr lang="ru" sz="1400" dirty="0"/>
              <a:t>на неї: git checkout -b &lt;new_branch&gt;</a:t>
            </a:r>
            <a:endParaRPr sz="1400" dirty="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00" y="1170125"/>
            <a:ext cx="4328700" cy="252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4517200" y="115247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C8942C"/>
                </a:solidFill>
              </a:rPr>
              <a:t>вказівник HEAD </a:t>
            </a:r>
            <a:r>
              <a:rPr lang="ru" dirty="0">
                <a:solidFill>
                  <a:schemeClr val="bg1"/>
                </a:solidFill>
              </a:rPr>
              <a:t>на поточну гілку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master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517200" y="3303425"/>
            <a:ext cx="34497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щойно створена &lt;new_branch&gt;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testing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8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6120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Коміт</a:t>
            </a:r>
            <a:endParaRPr dirty="0"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індексація </a:t>
            </a:r>
            <a:r>
              <a:rPr lang="ru" dirty="0"/>
              <a:t>файлів для коміту: git add &lt;your_files&gt;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створення нового коміту</a:t>
            </a:r>
            <a:r>
              <a:rPr lang="ru" dirty="0"/>
              <a:t> (оновити проект поточної гілки) з додаванням усіх змінених файлів з коментарем: git commit -a -m “Your message”</a:t>
            </a:r>
            <a:endParaRPr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b="1" dirty="0"/>
              <a:t>видалення </a:t>
            </a:r>
            <a:r>
              <a:rPr lang="ru" dirty="0"/>
              <a:t>файлів з репозиторію: git rm &lt;file_name &gt;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572000" cy="164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301" y="2947025"/>
            <a:ext cx="3764900" cy="18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4779125" y="23305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C3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iss53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941575" y="3987350"/>
            <a:ext cx="31896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/>
                </a:solidFill>
              </a:rPr>
              <a:t>створення комміту C4 в гілці</a:t>
            </a:r>
            <a:r>
              <a:rPr lang="ru" dirty="0"/>
              <a:t> </a:t>
            </a:r>
            <a:r>
              <a:rPr lang="ru" dirty="0">
                <a:solidFill>
                  <a:srgbClr val="FF0000"/>
                </a:solidFill>
              </a:rPr>
              <a:t>hotfix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7926375" y="180000"/>
            <a:ext cx="1094725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500" smtClean="0">
                <a:solidFill>
                  <a:schemeClr val="lt1"/>
                </a:solidFill>
              </a:rPr>
              <a:t>9</a:t>
            </a:fld>
            <a:r>
              <a:rPr lang="ru" sz="2500" dirty="0" smtClean="0"/>
              <a:t>/20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1343</Words>
  <Application>Microsoft Office PowerPoint</Application>
  <PresentationFormat>Экран (16:9)</PresentationFormat>
  <Paragraphs>160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Wingdings</vt:lpstr>
      <vt:lpstr>Montserrat</vt:lpstr>
      <vt:lpstr>Lato</vt:lpstr>
      <vt:lpstr>Times New Roman</vt:lpstr>
      <vt:lpstr>Courier New</vt:lpstr>
      <vt:lpstr>Focus</vt:lpstr>
      <vt:lpstr>GitHub.com: веб-сервіс хостінга проектів, система контролю версій git та соціальна мережа для розробників ПЗ</vt:lpstr>
      <vt:lpstr>Git та його історія</vt:lpstr>
      <vt:lpstr>Способи роботи з Git</vt:lpstr>
      <vt:lpstr>Налаштування роботи</vt:lpstr>
      <vt:lpstr>Створення репозиторію</vt:lpstr>
      <vt:lpstr>Додавання, Видалення та Відновлення</vt:lpstr>
      <vt:lpstr>Стан файлів репозиторію</vt:lpstr>
      <vt:lpstr>Розгалуження</vt:lpstr>
      <vt:lpstr>Коміт</vt:lpstr>
      <vt:lpstr>Злиття</vt:lpstr>
      <vt:lpstr>Презентация PowerPoint</vt:lpstr>
      <vt:lpstr>GitHub</vt:lpstr>
      <vt:lpstr>GitHub: Створення аккаунту та репозиторію</vt:lpstr>
      <vt:lpstr>GitHub: SSH протокол з’єднання</vt:lpstr>
      <vt:lpstr>Github: робота з проектами</vt:lpstr>
      <vt:lpstr>Github: інструменти колективної роботи</vt:lpstr>
      <vt:lpstr>GitHub соціальна мережа</vt:lpstr>
      <vt:lpstr>Висновки</vt:lpstr>
      <vt:lpstr>Презентация PowerPoint</vt:lpstr>
      <vt:lpstr>Список використаних джерел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GitHub.com: веб-сервіс хостінга проектів, система контролю версій git та соціальна мережа для розробників ПЗ</dc:title>
  <cp:lastModifiedBy>Алексей Арнаутов</cp:lastModifiedBy>
  <cp:revision>74</cp:revision>
  <dcterms:modified xsi:type="dcterms:W3CDTF">2020-04-09T20:30:47Z</dcterms:modified>
</cp:coreProperties>
</file>